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3"/>
  </p:notesMasterIdLst>
  <p:sldIdLst>
    <p:sldId id="256" r:id="rId2"/>
    <p:sldId id="259" r:id="rId3"/>
    <p:sldId id="301" r:id="rId4"/>
    <p:sldId id="304" r:id="rId5"/>
    <p:sldId id="286" r:id="rId6"/>
    <p:sldId id="268" r:id="rId7"/>
    <p:sldId id="327" r:id="rId8"/>
    <p:sldId id="264" r:id="rId9"/>
    <p:sldId id="260" r:id="rId10"/>
    <p:sldId id="261" r:id="rId11"/>
    <p:sldId id="262" r:id="rId12"/>
    <p:sldId id="265" r:id="rId13"/>
    <p:sldId id="263" r:id="rId14"/>
    <p:sldId id="297" r:id="rId15"/>
    <p:sldId id="298" r:id="rId16"/>
    <p:sldId id="299" r:id="rId17"/>
    <p:sldId id="302" r:id="rId18"/>
    <p:sldId id="266" r:id="rId19"/>
    <p:sldId id="279" r:id="rId20"/>
    <p:sldId id="280" r:id="rId21"/>
    <p:sldId id="270" r:id="rId22"/>
    <p:sldId id="271" r:id="rId23"/>
    <p:sldId id="292" r:id="rId24"/>
    <p:sldId id="272" r:id="rId25"/>
    <p:sldId id="328" r:id="rId26"/>
    <p:sldId id="329" r:id="rId27"/>
    <p:sldId id="273" r:id="rId28"/>
    <p:sldId id="330" r:id="rId29"/>
    <p:sldId id="275" r:id="rId30"/>
    <p:sldId id="276" r:id="rId31"/>
    <p:sldId id="274" r:id="rId32"/>
    <p:sldId id="277" r:id="rId33"/>
    <p:sldId id="310" r:id="rId34"/>
    <p:sldId id="311" r:id="rId35"/>
    <p:sldId id="308" r:id="rId36"/>
    <p:sldId id="309" r:id="rId37"/>
    <p:sldId id="269" r:id="rId38"/>
    <p:sldId id="331" r:id="rId39"/>
    <p:sldId id="288" r:id="rId40"/>
    <p:sldId id="300" r:id="rId41"/>
    <p:sldId id="306"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DDDD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22"/>
    </p:cViewPr>
  </p:sorterViewPr>
  <p:notesViewPr>
    <p:cSldViewPr>
      <p:cViewPr>
        <p:scale>
          <a:sx n="100" d="100"/>
          <a:sy n="100" d="100"/>
        </p:scale>
        <p:origin x="-76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222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02217D62-10B2-4F83-8A87-AEED2568B83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38AE6F-EA18-489C-A047-AE70F33A68BA}" type="slidenum">
              <a:rPr lang="en-US" altLang="en-US">
                <a:latin typeface="Times New Roman" panose="02020603050405020304" pitchFamily="18" charset="0"/>
              </a:rPr>
              <a:pPr eaLnBrk="1" hangingPunct="1"/>
              <a:t>1</a:t>
            </a:fld>
            <a:endParaRPr lang="en-US" altLang="en-US">
              <a:latin typeface="Times New Roman" panose="02020603050405020304" pitchFamily="18"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Failure Mode and Effects Analysis (FMEA) is an important reliability design tool that has been gaining in popularity.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9C9865-A5FB-4386-B602-BA5FA565A900}" type="slidenum">
              <a:rPr lang="en-US" altLang="en-US">
                <a:latin typeface="Times New Roman" panose="02020603050405020304" pitchFamily="18" charset="0"/>
              </a:rPr>
              <a:pPr eaLnBrk="1" hangingPunct="1"/>
              <a:t>11</a:t>
            </a:fld>
            <a:endParaRPr lang="en-US" altLang="en-US">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simple example of the overall approach.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E6BB03-F455-441E-89CB-DCAD3243BBF3}" type="slidenum">
              <a:rPr lang="en-US" altLang="en-US">
                <a:latin typeface="Times New Roman" panose="02020603050405020304" pitchFamily="18" charset="0"/>
              </a:rPr>
              <a:pPr eaLnBrk="1" hangingPunct="1"/>
              <a:t>12</a:t>
            </a:fld>
            <a:endParaRPr lang="en-US" altLang="en-US">
              <a:latin typeface="Times New Roman" panose="02020603050405020304" pitchFamily="18"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Teams are formed to conduct a FMEA study.  The team is responsible for conducting and documenting the analysis and then making recommendations for implementation.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7618AA-DC14-4FC5-B82A-C9F617EE1E8D}" type="slidenum">
              <a:rPr lang="en-US" altLang="en-US">
                <a:latin typeface="Times New Roman" panose="02020603050405020304" pitchFamily="18" charset="0"/>
              </a:rPr>
              <a:pPr eaLnBrk="1" hangingPunct="1"/>
              <a:t>13</a:t>
            </a:fld>
            <a:endParaRPr lang="en-US" altLang="en-US">
              <a:latin typeface="Times New Roman" panose="02020603050405020304" pitchFamily="18"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technique can be applied to a process as well as a product.  For example, a FMEA may be conducted to evaluate a manufacturing process for a new product.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890D56-5224-432A-8A78-987A62DB0193}" type="slidenum">
              <a:rPr lang="en-US" altLang="en-US">
                <a:latin typeface="Times New Roman" panose="02020603050405020304" pitchFamily="18" charset="0"/>
              </a:rPr>
              <a:pPr eaLnBrk="1" hangingPunct="1"/>
              <a:t>14</a:t>
            </a:fld>
            <a:endParaRPr lang="en-US" altLang="en-US">
              <a:latin typeface="Times New Roman" panose="02020603050405020304" pitchFamily="18"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product FMEA will usually take the production process as a given.  That is, it will assume that manufacturing will produce to specifications.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269F48-9529-414F-AB35-CC59BEAA3021}" type="slidenum">
              <a:rPr lang="en-US" altLang="en-US">
                <a:latin typeface="Times New Roman" panose="02020603050405020304" pitchFamily="18" charset="0"/>
              </a:rPr>
              <a:pPr eaLnBrk="1" hangingPunct="1"/>
              <a:t>15</a:t>
            </a:fld>
            <a:endParaRPr lang="en-US" altLang="en-US">
              <a:latin typeface="Times New Roman" panose="02020603050405020304" pitchFamily="18"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process FMEA will not normally address product design failure modes.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9595DB-2B0B-4583-BBDF-F8C687ED2CA9}" type="slidenum">
              <a:rPr lang="en-US" altLang="en-US">
                <a:latin typeface="Times New Roman" panose="02020603050405020304" pitchFamily="18" charset="0"/>
              </a:rPr>
              <a:pPr eaLnBrk="1" hangingPunct="1"/>
              <a:t>16</a:t>
            </a:fld>
            <a:endParaRPr lang="en-US" altLang="en-US">
              <a:latin typeface="Times New Roman" panose="02020603050405020304" pitchFamily="18"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Typical team members for a process FMEA. The facilitator is knowledgeable in conducting a FMEA but may not have in-depth process or product knowledge.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CCC22F-1CED-49E9-A9DA-196812B137B7}" type="slidenum">
              <a:rPr lang="en-US" altLang="en-US">
                <a:latin typeface="Times New Roman" panose="02020603050405020304" pitchFamily="18" charset="0"/>
              </a:rPr>
              <a:pPr eaLnBrk="1" hangingPunct="1"/>
              <a:t>17</a:t>
            </a:fld>
            <a:endParaRPr lang="en-US" altLang="en-US">
              <a:latin typeface="Times New Roman" panose="02020603050405020304" pitchFamily="18"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scope of an FMEA may be quite large and encompass the entire production environment.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1B386E-761A-4CAF-94B6-C80E01393451}" type="slidenum">
              <a:rPr lang="en-US" altLang="en-US">
                <a:latin typeface="Times New Roman" panose="02020603050405020304" pitchFamily="18" charset="0"/>
              </a:rPr>
              <a:pPr eaLnBrk="1" hangingPunct="1"/>
              <a:t>18</a:t>
            </a:fld>
            <a:endParaRPr lang="en-US" altLang="en-US">
              <a:latin typeface="Times New Roman" panose="02020603050405020304" pitchFamily="18"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Nine easy steps to conducting a FMEA. Step 5, 6, and 7 requires some level of quantification in to prioritize failure modes in step 8.</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6C6AC8-5444-4A30-A95C-CDE17776D7BF}" type="slidenum">
              <a:rPr lang="en-US" altLang="en-US">
                <a:latin typeface="Times New Roman" panose="02020603050405020304" pitchFamily="18" charset="0"/>
              </a:rPr>
              <a:pPr eaLnBrk="1" hangingPunct="1"/>
              <a:t>19</a:t>
            </a:fld>
            <a:endParaRPr lang="en-US" altLang="en-US">
              <a:latin typeface="Times New Roman" panose="02020603050405020304"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nine easy steps shown graphically.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5C619E-9BE6-4785-A3DD-A9083AA91FDA}" type="slidenum">
              <a:rPr lang="en-US" altLang="en-US">
                <a:latin typeface="Times New Roman" panose="02020603050405020304" pitchFamily="18" charset="0"/>
              </a:rPr>
              <a:pPr eaLnBrk="1" hangingPunct="1"/>
              <a:t>20</a:t>
            </a:fld>
            <a:endParaRPr lang="en-US" altLang="en-US">
              <a:latin typeface="Times New Roman" panose="02020603050405020304" pitchFamily="18"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Documentation of the FMEA may be accomplished through the use of specialized software or through the use of a spreadsheet.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CDEB13-C0C4-4AA5-A414-91EDF1284C73}"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It is a systematic bottoms-up approach for identifying failure modes, their causes and effects, and their elimination during conceptual design.</a:t>
            </a:r>
          </a:p>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BBBCFA-CADA-4646-BE77-C6DDF1B3E246}" type="slidenum">
              <a:rPr lang="en-US" altLang="en-US">
                <a:latin typeface="Times New Roman" panose="02020603050405020304" pitchFamily="18" charset="0"/>
              </a:rPr>
              <a:pPr eaLnBrk="1" hangingPunct="1"/>
              <a:t>21</a:t>
            </a:fld>
            <a:endParaRPr lang="en-US" altLang="en-US">
              <a:latin typeface="Times New Roman" panose="02020603050405020304" pitchFamily="18"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Begin by defining the product and its design or the process and its operations.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8BFF2E-DF0F-4F33-8FE4-A164CBB154D5}"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Each failure mode would be an entry (row) on the spreadsheet.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1A9DC8-F6C1-407D-91EF-40DB8F4F7955}"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Failure modes may initially be determined through a brainstorming session by the FMEA team.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2ABD76-F557-4BE3-AAD4-C4E48428FEE5}" type="slidenum">
              <a:rPr lang="en-US" altLang="en-US">
                <a:latin typeface="Times New Roman" panose="02020603050405020304" pitchFamily="18" charset="0"/>
              </a:rPr>
              <a:pPr eaLnBrk="1" hangingPunct="1"/>
              <a:t>24</a:t>
            </a:fld>
            <a:endParaRPr lang="en-US" altLang="en-US">
              <a:latin typeface="Times New Roman" panose="02020603050405020304" pitchFamily="18" charset="0"/>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Through knowledge of the product and its use or the process and its operations or through engineering analysis, failure causes are identified.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AB3C9D-7487-4AED-81F1-302CC90DF0DF}" type="slidenum">
              <a:rPr lang="en-US" altLang="en-US">
                <a:latin typeface="Times New Roman" panose="02020603050405020304" pitchFamily="18" charset="0"/>
              </a:rPr>
              <a:pPr eaLnBrk="1" hangingPunct="1"/>
              <a:t>27</a:t>
            </a:fld>
            <a:endParaRPr lang="en-US" altLang="en-US">
              <a:latin typeface="Times New Roman" panose="02020603050405020304" pitchFamily="18"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 all failures have the same effect particularly upon the customer.  The intent is to find the failures that are most significant and important to the customer.  A blemish on the cabinet housing of a stereo player is not as critical as a poor electrical connection.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FF8BBE-25F9-48BE-A9EF-3870752F505A}" type="slidenum">
              <a:rPr lang="en-US" altLang="en-US">
                <a:latin typeface="Times New Roman" panose="02020603050405020304" pitchFamily="18" charset="0"/>
              </a:rPr>
              <a:pPr eaLnBrk="1" hangingPunct="1"/>
              <a:t>29</a:t>
            </a:fld>
            <a:endParaRPr lang="en-US" altLang="en-US">
              <a:latin typeface="Times New Roman" panose="02020603050405020304" pitchFamily="18"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To prioritize failures, estimates of their (relative) probabilities of occurrences must be made.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2F84C9-BD12-444B-BF6B-B68226EC997D}" type="slidenum">
              <a:rPr lang="en-US" altLang="en-US">
                <a:latin typeface="Times New Roman" panose="02020603050405020304" pitchFamily="18" charset="0"/>
              </a:rPr>
              <a:pPr eaLnBrk="1" hangingPunct="1"/>
              <a:t>30</a:t>
            </a:fld>
            <a:endParaRPr lang="en-US" altLang="en-US">
              <a:latin typeface="Times New Roman" panose="02020603050405020304" pitchFamily="18"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failures will be detected by processes already in place such as quality control and inspection.  If a failure is detected before the product gets to the customer, then its significance is not as great.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08AC8B-46FA-47A6-9C67-22777A38A770}" type="slidenum">
              <a:rPr lang="en-US" altLang="en-US">
                <a:latin typeface="Times New Roman" panose="02020603050405020304" pitchFamily="18" charset="0"/>
              </a:rPr>
              <a:pPr eaLnBrk="1" hangingPunct="1"/>
              <a:t>31</a:t>
            </a:fld>
            <a:endParaRPr lang="en-US" altLang="en-US">
              <a:latin typeface="Times New Roman" panose="02020603050405020304" pitchFamily="18"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severity of the failure if observed by the customer is determined.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D68CAF-58E6-41FB-B66D-191E2757F513}" type="slidenum">
              <a:rPr lang="en-US" altLang="en-US">
                <a:latin typeface="Times New Roman" panose="02020603050405020304" pitchFamily="18" charset="0"/>
              </a:rPr>
              <a:pPr eaLnBrk="1" hangingPunct="1"/>
              <a:t>32</a:t>
            </a:fld>
            <a:endParaRPr lang="en-US" altLang="en-US">
              <a:latin typeface="Times New Roman" panose="02020603050405020304"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risk priority number is just one way of ranking the various failure modes.  Those failure modes with the highest scores should be addressed first.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3AD1D4-F4CC-4C97-8B11-17CBAC4D8E93}" type="slidenum">
              <a:rPr lang="en-US" altLang="en-US">
                <a:latin typeface="Times New Roman" panose="02020603050405020304" pitchFamily="18" charset="0"/>
              </a:rPr>
              <a:pPr eaLnBrk="1" hangingPunct="1"/>
              <a:t>37</a:t>
            </a:fld>
            <a:endParaRPr lang="en-US" altLang="en-US">
              <a:latin typeface="Times New Roman" panose="02020603050405020304" pitchFamily="18"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There are four general steps that can be taken to mitigate a failure mode.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20A967-E60A-4CC4-AF44-9136917A191E}" type="slidenum">
              <a:rPr lang="en-US" altLang="en-US">
                <a:latin typeface="Times New Roman" panose="02020603050405020304" pitchFamily="18" charset="0"/>
              </a:rPr>
              <a:pPr eaLnBrk="1" hangingPunct="1"/>
              <a:t>3</a:t>
            </a:fld>
            <a:endParaRPr lang="en-US" altLang="en-US">
              <a:latin typeface="Times New Roman" panose="02020603050405020304" pitchFamily="18"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formal definition.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AD5746-1617-4E48-8426-CE7F42E9A9EC}" type="slidenum">
              <a:rPr lang="en-US" altLang="en-US">
                <a:latin typeface="Times New Roman" panose="02020603050405020304" pitchFamily="18" charset="0"/>
              </a:rPr>
              <a:pPr eaLnBrk="1" hangingPunct="1"/>
              <a:t>39</a:t>
            </a:fld>
            <a:endParaRPr lang="en-US" altLang="en-US">
              <a:latin typeface="Times New Roman" panose="02020603050405020304" pitchFamily="18"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Other product design tools that are closely associated with a FMEA.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ABE7B9-D3E1-42DC-A49A-74676B412DB4}" type="slidenum">
              <a:rPr lang="en-US" altLang="en-US">
                <a:latin typeface="Times New Roman" panose="02020603050405020304" pitchFamily="18" charset="0"/>
              </a:rPr>
              <a:pPr eaLnBrk="1" hangingPunct="1"/>
              <a:t>40</a:t>
            </a:fld>
            <a:endParaRPr lang="en-US" altLang="en-US">
              <a:latin typeface="Times New Roman" panose="02020603050405020304" pitchFamily="18"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FMEA must have management support, be adequate resourced, and the team properly trained in its objectives and use.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830FA2-9662-4C26-A1E9-0A218129499A}"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51363D-9CAC-4B81-B728-15BFBA90F0B2}"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FMEA can be applied to either a product or a process.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7B11F6-CF83-4E8F-9E16-DC9F5217AA9F}" type="slidenum">
              <a:rPr lang="en-US" altLang="en-US">
                <a:latin typeface="Times New Roman" panose="02020603050405020304" pitchFamily="18" charset="0"/>
              </a:rPr>
              <a:pPr eaLnBrk="1" hangingPunct="1"/>
              <a:t>5</a:t>
            </a:fld>
            <a:endParaRPr lang="en-US" altLang="en-US">
              <a:latin typeface="Times New Roman" panose="02020603050405020304" pitchFamily="18"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proper use of this technique allows for the early identification of reliability problem areas.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189AD7-58DF-467D-B292-61118EC295C1}" type="slidenum">
              <a:rPr lang="en-US" altLang="en-US">
                <a:latin typeface="Times New Roman" panose="02020603050405020304" pitchFamily="18" charset="0"/>
              </a:rPr>
              <a:pPr eaLnBrk="1" hangingPunct="1"/>
              <a:t>6</a:t>
            </a:fld>
            <a:endParaRPr lang="en-US" altLang="en-US">
              <a:latin typeface="Times New Roman" panose="02020603050405020304" pitchFamily="18" charset="0"/>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more expanded version of FMEA includes a determination of the criticality or severity of a particular failure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4CF4AA-5D7E-480C-A7AA-AC4EFF3DEA98}"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FMEA process provides for a critical look at the design by a number of knowledgeable people. Collectively, this  study group is often able to identify a number of areas for improvement.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62D278-DA09-4D06-93A3-B109E10A6CB5}"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history.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F35D1D-865B-47F7-90AC-C4FB993BE223}" type="slidenum">
              <a:rPr lang="en-US" altLang="en-US">
                <a:latin typeface="Times New Roman" panose="02020603050405020304" pitchFamily="18" charset="0"/>
              </a:rPr>
              <a:pPr eaLnBrk="1" hangingPunct="1"/>
              <a:t>10</a:t>
            </a:fld>
            <a:endParaRPr lang="en-US" altLang="en-US">
              <a:latin typeface="Times New Roman" panose="02020603050405020304" pitchFamily="18"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FMEA is a bottoms-up approach for identifying failures modes and their causes, prioritizing their impacts, and then seeking ways to either eliminate or reduce their occurrence.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FMEA</a:t>
            </a:r>
            <a:endParaRPr lang="en-US" altLang="en-US"/>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471FD869-FB01-4DF2-8083-8C4D481B90EE}" type="slidenum">
              <a:rPr lang="en-US" altLang="en-US"/>
              <a:pPr/>
              <a:t>‹#›</a:t>
            </a:fld>
            <a:endParaRPr lang="en-US" altLang="en-US"/>
          </a:p>
        </p:txBody>
      </p:sp>
    </p:spTree>
    <p:extLst>
      <p:ext uri="{BB962C8B-B14F-4D97-AF65-F5344CB8AC3E}">
        <p14:creationId xmlns:p14="http://schemas.microsoft.com/office/powerpoint/2010/main" val="23586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FMEA</a:t>
            </a:r>
            <a:endParaRPr lang="en-US" altLang="en-US"/>
          </a:p>
        </p:txBody>
      </p:sp>
      <p:sp>
        <p:nvSpPr>
          <p:cNvPr id="5" name="Rectangle 13"/>
          <p:cNvSpPr>
            <a:spLocks noGrp="1" noChangeArrowheads="1"/>
          </p:cNvSpPr>
          <p:nvPr>
            <p:ph type="sldNum" sz="quarter" idx="11"/>
          </p:nvPr>
        </p:nvSpPr>
        <p:spPr>
          <a:ln/>
        </p:spPr>
        <p:txBody>
          <a:bodyPr/>
          <a:lstStyle>
            <a:lvl1pPr>
              <a:defRPr/>
            </a:lvl1pPr>
          </a:lstStyle>
          <a:p>
            <a:fld id="{428B7C5D-3238-4531-A1AB-35A0B1712C02}" type="slidenum">
              <a:rPr lang="en-US" altLang="en-US"/>
              <a:pPr/>
              <a:t>‹#›</a:t>
            </a:fld>
            <a:endParaRPr lang="en-US" altLang="en-US"/>
          </a:p>
        </p:txBody>
      </p:sp>
    </p:spTree>
    <p:extLst>
      <p:ext uri="{BB962C8B-B14F-4D97-AF65-F5344CB8AC3E}">
        <p14:creationId xmlns:p14="http://schemas.microsoft.com/office/powerpoint/2010/main" val="256906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FMEA</a:t>
            </a:r>
            <a:endParaRPr lang="en-US" altLang="en-US"/>
          </a:p>
        </p:txBody>
      </p:sp>
      <p:sp>
        <p:nvSpPr>
          <p:cNvPr id="5" name="Rectangle 13"/>
          <p:cNvSpPr>
            <a:spLocks noGrp="1" noChangeArrowheads="1"/>
          </p:cNvSpPr>
          <p:nvPr>
            <p:ph type="sldNum" sz="quarter" idx="11"/>
          </p:nvPr>
        </p:nvSpPr>
        <p:spPr>
          <a:ln/>
        </p:spPr>
        <p:txBody>
          <a:bodyPr/>
          <a:lstStyle>
            <a:lvl1pPr>
              <a:defRPr/>
            </a:lvl1pPr>
          </a:lstStyle>
          <a:p>
            <a:fld id="{501F8C33-F9F7-4118-B557-AADD11D6560C}" type="slidenum">
              <a:rPr lang="en-US" altLang="en-US"/>
              <a:pPr/>
              <a:t>‹#›</a:t>
            </a:fld>
            <a:endParaRPr lang="en-US" altLang="en-US"/>
          </a:p>
        </p:txBody>
      </p:sp>
    </p:spTree>
    <p:extLst>
      <p:ext uri="{BB962C8B-B14F-4D97-AF65-F5344CB8AC3E}">
        <p14:creationId xmlns:p14="http://schemas.microsoft.com/office/powerpoint/2010/main" val="4048474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r>
              <a:rPr lang="en-US"/>
              <a:t>FMEA</a:t>
            </a:r>
            <a:endParaRPr lang="en-US"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891DBF2D-A88C-4C22-9573-DA169D49EB2C}" type="slidenum">
              <a:rPr lang="en-US" altLang="en-US"/>
              <a:pPr/>
              <a:t>‹#›</a:t>
            </a:fld>
            <a:endParaRPr lang="en-US" altLang="en-US"/>
          </a:p>
        </p:txBody>
      </p:sp>
    </p:spTree>
    <p:extLst>
      <p:ext uri="{BB962C8B-B14F-4D97-AF65-F5344CB8AC3E}">
        <p14:creationId xmlns:p14="http://schemas.microsoft.com/office/powerpoint/2010/main" val="343897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a:defRPr/>
            </a:lvl1pPr>
          </a:lstStyle>
          <a:p>
            <a:fld id="{39E8BB22-D72F-4E9A-9CFD-224183131DF9}" type="slidenum">
              <a:rPr lang="en-US" altLang="en-US"/>
              <a:pPr/>
              <a:t>‹#›</a:t>
            </a:fld>
            <a:endParaRPr lang="en-US" altLang="en-US"/>
          </a:p>
        </p:txBody>
      </p:sp>
    </p:spTree>
    <p:extLst>
      <p:ext uri="{BB962C8B-B14F-4D97-AF65-F5344CB8AC3E}">
        <p14:creationId xmlns:p14="http://schemas.microsoft.com/office/powerpoint/2010/main" val="286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a:defRPr/>
            </a:lvl1pPr>
          </a:lstStyle>
          <a:p>
            <a:fld id="{C293F20A-1F63-48F5-A016-486C58DA0D52}" type="slidenum">
              <a:rPr lang="en-US" altLang="en-US"/>
              <a:pPr/>
              <a:t>‹#›</a:t>
            </a:fld>
            <a:endParaRPr lang="en-US" altLang="en-US"/>
          </a:p>
        </p:txBody>
      </p:sp>
    </p:spTree>
    <p:extLst>
      <p:ext uri="{BB962C8B-B14F-4D97-AF65-F5344CB8AC3E}">
        <p14:creationId xmlns:p14="http://schemas.microsoft.com/office/powerpoint/2010/main" val="52247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FMEA</a:t>
            </a:r>
            <a:endParaRPr lang="en-US" altLang="en-US"/>
          </a:p>
        </p:txBody>
      </p:sp>
      <p:sp>
        <p:nvSpPr>
          <p:cNvPr id="6" name="Slide Number Placeholder 6"/>
          <p:cNvSpPr>
            <a:spLocks noGrp="1"/>
          </p:cNvSpPr>
          <p:nvPr>
            <p:ph type="sldNum" sz="quarter" idx="11"/>
          </p:nvPr>
        </p:nvSpPr>
        <p:spPr/>
        <p:txBody>
          <a:bodyPr/>
          <a:lstStyle>
            <a:lvl1pPr>
              <a:defRPr/>
            </a:lvl1pPr>
          </a:lstStyle>
          <a:p>
            <a:fld id="{8070EC80-155B-4640-82EA-93DE6D72960E}" type="slidenum">
              <a:rPr lang="en-US" altLang="en-US"/>
              <a:pPr/>
              <a:t>‹#›</a:t>
            </a:fld>
            <a:endParaRPr lang="en-US" altLang="en-US"/>
          </a:p>
        </p:txBody>
      </p:sp>
    </p:spTree>
    <p:extLst>
      <p:ext uri="{BB962C8B-B14F-4D97-AF65-F5344CB8AC3E}">
        <p14:creationId xmlns:p14="http://schemas.microsoft.com/office/powerpoint/2010/main" val="33663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FMEA</a:t>
            </a:r>
            <a:endParaRPr lang="en-US" altLang="en-US"/>
          </a:p>
        </p:txBody>
      </p:sp>
      <p:sp>
        <p:nvSpPr>
          <p:cNvPr id="8" name="Slide Number Placeholder 8"/>
          <p:cNvSpPr>
            <a:spLocks noGrp="1"/>
          </p:cNvSpPr>
          <p:nvPr>
            <p:ph type="sldNum" sz="quarter" idx="11"/>
          </p:nvPr>
        </p:nvSpPr>
        <p:spPr/>
        <p:txBody>
          <a:bodyPr/>
          <a:lstStyle>
            <a:lvl1pPr>
              <a:defRPr/>
            </a:lvl1pPr>
          </a:lstStyle>
          <a:p>
            <a:fld id="{6DCFD9C1-D597-4CCB-9714-EA33DEF258D8}" type="slidenum">
              <a:rPr lang="en-US" altLang="en-US"/>
              <a:pPr/>
              <a:t>‹#›</a:t>
            </a:fld>
            <a:endParaRPr lang="en-US" altLang="en-US"/>
          </a:p>
        </p:txBody>
      </p:sp>
    </p:spTree>
    <p:extLst>
      <p:ext uri="{BB962C8B-B14F-4D97-AF65-F5344CB8AC3E}">
        <p14:creationId xmlns:p14="http://schemas.microsoft.com/office/powerpoint/2010/main" val="371749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FMEA</a:t>
            </a:r>
            <a:endParaRPr lang="en-US" altLang="en-US"/>
          </a:p>
        </p:txBody>
      </p:sp>
      <p:sp>
        <p:nvSpPr>
          <p:cNvPr id="4" name="Slide Number Placeholder 4"/>
          <p:cNvSpPr>
            <a:spLocks noGrp="1"/>
          </p:cNvSpPr>
          <p:nvPr>
            <p:ph type="sldNum" sz="quarter" idx="11"/>
          </p:nvPr>
        </p:nvSpPr>
        <p:spPr/>
        <p:txBody>
          <a:bodyPr/>
          <a:lstStyle>
            <a:lvl1pPr>
              <a:defRPr/>
            </a:lvl1pPr>
          </a:lstStyle>
          <a:p>
            <a:fld id="{C426BE57-A2D9-4A9F-9F37-68C31F3D40C4}" type="slidenum">
              <a:rPr lang="en-US" altLang="en-US"/>
              <a:pPr/>
              <a:t>‹#›</a:t>
            </a:fld>
            <a:endParaRPr lang="en-US" altLang="en-US"/>
          </a:p>
        </p:txBody>
      </p:sp>
    </p:spTree>
    <p:extLst>
      <p:ext uri="{BB962C8B-B14F-4D97-AF65-F5344CB8AC3E}">
        <p14:creationId xmlns:p14="http://schemas.microsoft.com/office/powerpoint/2010/main" val="368022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FMEA</a:t>
            </a:r>
            <a:endParaRPr lang="en-US" altLang="en-US"/>
          </a:p>
        </p:txBody>
      </p:sp>
      <p:sp>
        <p:nvSpPr>
          <p:cNvPr id="3" name="Slide Number Placeholder 3"/>
          <p:cNvSpPr>
            <a:spLocks noGrp="1"/>
          </p:cNvSpPr>
          <p:nvPr>
            <p:ph type="sldNum" sz="quarter" idx="11"/>
          </p:nvPr>
        </p:nvSpPr>
        <p:spPr/>
        <p:txBody>
          <a:bodyPr/>
          <a:lstStyle>
            <a:lvl1pPr>
              <a:defRPr/>
            </a:lvl1pPr>
          </a:lstStyle>
          <a:p>
            <a:fld id="{47786ACE-1D55-4945-9661-0E5705CA2F90}" type="slidenum">
              <a:rPr lang="en-US" altLang="en-US"/>
              <a:pPr/>
              <a:t>‹#›</a:t>
            </a:fld>
            <a:endParaRPr lang="en-US" altLang="en-US"/>
          </a:p>
        </p:txBody>
      </p:sp>
    </p:spTree>
    <p:extLst>
      <p:ext uri="{BB962C8B-B14F-4D97-AF65-F5344CB8AC3E}">
        <p14:creationId xmlns:p14="http://schemas.microsoft.com/office/powerpoint/2010/main" val="7820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FMEA</a:t>
            </a:r>
            <a:endParaRPr lang="en-US" altLang="en-US"/>
          </a:p>
        </p:txBody>
      </p:sp>
      <p:sp>
        <p:nvSpPr>
          <p:cNvPr id="6" name="Rectangle 13"/>
          <p:cNvSpPr>
            <a:spLocks noGrp="1" noChangeArrowheads="1"/>
          </p:cNvSpPr>
          <p:nvPr>
            <p:ph type="sldNum" sz="quarter" idx="11"/>
          </p:nvPr>
        </p:nvSpPr>
        <p:spPr>
          <a:ln/>
        </p:spPr>
        <p:txBody>
          <a:bodyPr/>
          <a:lstStyle>
            <a:lvl1pPr>
              <a:defRPr/>
            </a:lvl1pPr>
          </a:lstStyle>
          <a:p>
            <a:fld id="{36EFDC7E-3821-4997-9999-23635D4233BB}" type="slidenum">
              <a:rPr lang="en-US" altLang="en-US"/>
              <a:pPr/>
              <a:t>‹#›</a:t>
            </a:fld>
            <a:endParaRPr lang="en-US" altLang="en-US"/>
          </a:p>
        </p:txBody>
      </p:sp>
    </p:spTree>
    <p:extLst>
      <p:ext uri="{BB962C8B-B14F-4D97-AF65-F5344CB8AC3E}">
        <p14:creationId xmlns:p14="http://schemas.microsoft.com/office/powerpoint/2010/main" val="124970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FMEA</a:t>
            </a:r>
            <a:endParaRPr lang="en-US" altLang="en-US"/>
          </a:p>
        </p:txBody>
      </p:sp>
      <p:sp>
        <p:nvSpPr>
          <p:cNvPr id="6" name="Rectangle 13"/>
          <p:cNvSpPr>
            <a:spLocks noGrp="1" noChangeArrowheads="1"/>
          </p:cNvSpPr>
          <p:nvPr>
            <p:ph type="sldNum" sz="quarter" idx="11"/>
          </p:nvPr>
        </p:nvSpPr>
        <p:spPr>
          <a:ln/>
        </p:spPr>
        <p:txBody>
          <a:bodyPr/>
          <a:lstStyle>
            <a:lvl1pPr>
              <a:defRPr/>
            </a:lvl1pPr>
          </a:lstStyle>
          <a:p>
            <a:fld id="{2AC4AAA8-9D7B-4DE0-83A6-A774E985647E}" type="slidenum">
              <a:rPr lang="en-US" altLang="en-US"/>
              <a:pPr/>
              <a:t>‹#›</a:t>
            </a:fld>
            <a:endParaRPr lang="en-US" altLang="en-US"/>
          </a:p>
        </p:txBody>
      </p:sp>
    </p:spTree>
    <p:extLst>
      <p:ext uri="{BB962C8B-B14F-4D97-AF65-F5344CB8AC3E}">
        <p14:creationId xmlns:p14="http://schemas.microsoft.com/office/powerpoint/2010/main" val="344098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03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FMEA</a:t>
            </a:r>
            <a:endParaRPr lang="en-US" altLang="en-US"/>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A5C97AE9-527D-4194-A69A-ADBE8D46A9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80" r:id="rId8"/>
    <p:sldLayoutId id="2147483781" r:id="rId9"/>
    <p:sldLayoutId id="2147483782" r:id="rId10"/>
    <p:sldLayoutId id="2147483783" r:id="rId11"/>
    <p:sldLayoutId id="2147483791" r:id="rId12"/>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524000" y="838200"/>
            <a:ext cx="6934200" cy="2209800"/>
          </a:xfrm>
        </p:spPr>
        <p:txBody>
          <a:bodyPr/>
          <a:lstStyle/>
          <a:p>
            <a:r>
              <a:rPr lang="en-US" altLang="en-US" sz="4400"/>
              <a:t>Chapter 8.4</a:t>
            </a:r>
            <a:br>
              <a:rPr lang="en-US" altLang="en-US" sz="4400"/>
            </a:br>
            <a:r>
              <a:rPr lang="en-US" altLang="en-US" sz="4400"/>
              <a:t>Failure Mode and Effects Analysis</a:t>
            </a:r>
            <a:r>
              <a:rPr lang="en-US" altLang="en-US"/>
              <a:t> (FMEA)</a:t>
            </a:r>
          </a:p>
        </p:txBody>
      </p:sp>
      <p:sp>
        <p:nvSpPr>
          <p:cNvPr id="10243" name="Rectangle 3"/>
          <p:cNvSpPr>
            <a:spLocks noGrp="1" noChangeArrowheads="1"/>
          </p:cNvSpPr>
          <p:nvPr>
            <p:ph type="subTitle" idx="1"/>
          </p:nvPr>
        </p:nvSpPr>
        <p:spPr>
          <a:xfrm>
            <a:off x="2971800" y="4038600"/>
            <a:ext cx="4419600" cy="1219200"/>
          </a:xfrm>
        </p:spPr>
        <p:txBody>
          <a:bodyPr/>
          <a:lstStyle/>
          <a:p>
            <a:r>
              <a:rPr lang="en-US" altLang="en-US" sz="3200">
                <a:latin typeface="Monotype Corsiva" panose="03010101010201010101" pitchFamily="66" charset="0"/>
              </a:rPr>
              <a:t>Everything that can fail, shall fail!</a:t>
            </a:r>
          </a:p>
        </p:txBody>
      </p:sp>
      <p:grpSp>
        <p:nvGrpSpPr>
          <p:cNvPr id="10244" name="Group 8"/>
          <p:cNvGrpSpPr>
            <a:grpSpLocks noChangeAspect="1"/>
          </p:cNvGrpSpPr>
          <p:nvPr/>
        </p:nvGrpSpPr>
        <p:grpSpPr bwMode="auto">
          <a:xfrm>
            <a:off x="1219200" y="3886200"/>
            <a:ext cx="1905000" cy="1477963"/>
            <a:chOff x="3936" y="192"/>
            <a:chExt cx="1392" cy="1080"/>
          </a:xfrm>
        </p:grpSpPr>
        <p:sp>
          <p:nvSpPr>
            <p:cNvPr id="10245" name="AutoShape 7"/>
            <p:cNvSpPr>
              <a:spLocks noChangeAspect="1" noChangeArrowheads="1" noTextEdit="1"/>
            </p:cNvSpPr>
            <p:nvPr/>
          </p:nvSpPr>
          <p:spPr bwMode="auto">
            <a:xfrm>
              <a:off x="3936" y="192"/>
              <a:ext cx="1392"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6" name="Freeform 9"/>
            <p:cNvSpPr>
              <a:spLocks/>
            </p:cNvSpPr>
            <p:nvPr/>
          </p:nvSpPr>
          <p:spPr bwMode="auto">
            <a:xfrm>
              <a:off x="4456" y="619"/>
              <a:ext cx="111" cy="68"/>
            </a:xfrm>
            <a:custGeom>
              <a:avLst/>
              <a:gdLst>
                <a:gd name="T0" fmla="*/ 11 w 111"/>
                <a:gd name="T1" fmla="*/ 0 h 68"/>
                <a:gd name="T2" fmla="*/ 0 w 111"/>
                <a:gd name="T3" fmla="*/ 11 h 68"/>
                <a:gd name="T4" fmla="*/ 48 w 111"/>
                <a:gd name="T5" fmla="*/ 11 h 68"/>
                <a:gd name="T6" fmla="*/ 53 w 111"/>
                <a:gd name="T7" fmla="*/ 57 h 68"/>
                <a:gd name="T8" fmla="*/ 79 w 111"/>
                <a:gd name="T9" fmla="*/ 62 h 68"/>
                <a:gd name="T10" fmla="*/ 104 w 111"/>
                <a:gd name="T11" fmla="*/ 68 h 68"/>
                <a:gd name="T12" fmla="*/ 111 w 111"/>
                <a:gd name="T13" fmla="*/ 57 h 68"/>
                <a:gd name="T14" fmla="*/ 87 w 111"/>
                <a:gd name="T15" fmla="*/ 50 h 68"/>
                <a:gd name="T16" fmla="*/ 65 w 111"/>
                <a:gd name="T17" fmla="*/ 45 h 68"/>
                <a:gd name="T18" fmla="*/ 60 w 111"/>
                <a:gd name="T19" fmla="*/ 0 h 68"/>
                <a:gd name="T20" fmla="*/ 11 w 111"/>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
                <a:gd name="T34" fmla="*/ 0 h 68"/>
                <a:gd name="T35" fmla="*/ 111 w 111"/>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 h="68">
                  <a:moveTo>
                    <a:pt x="11" y="0"/>
                  </a:moveTo>
                  <a:lnTo>
                    <a:pt x="0" y="11"/>
                  </a:lnTo>
                  <a:lnTo>
                    <a:pt x="48" y="11"/>
                  </a:lnTo>
                  <a:lnTo>
                    <a:pt x="53" y="57"/>
                  </a:lnTo>
                  <a:lnTo>
                    <a:pt x="79" y="62"/>
                  </a:lnTo>
                  <a:lnTo>
                    <a:pt x="104" y="68"/>
                  </a:lnTo>
                  <a:lnTo>
                    <a:pt x="111" y="57"/>
                  </a:lnTo>
                  <a:lnTo>
                    <a:pt x="87" y="50"/>
                  </a:lnTo>
                  <a:lnTo>
                    <a:pt x="65" y="45"/>
                  </a:lnTo>
                  <a:lnTo>
                    <a:pt x="60" y="0"/>
                  </a:lnTo>
                  <a:lnTo>
                    <a:pt x="11"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7" name="Freeform 10"/>
            <p:cNvSpPr>
              <a:spLocks/>
            </p:cNvSpPr>
            <p:nvPr/>
          </p:nvSpPr>
          <p:spPr bwMode="auto">
            <a:xfrm>
              <a:off x="4456" y="619"/>
              <a:ext cx="111" cy="68"/>
            </a:xfrm>
            <a:custGeom>
              <a:avLst/>
              <a:gdLst>
                <a:gd name="T0" fmla="*/ 11 w 111"/>
                <a:gd name="T1" fmla="*/ 0 h 68"/>
                <a:gd name="T2" fmla="*/ 0 w 111"/>
                <a:gd name="T3" fmla="*/ 11 h 68"/>
                <a:gd name="T4" fmla="*/ 48 w 111"/>
                <a:gd name="T5" fmla="*/ 11 h 68"/>
                <a:gd name="T6" fmla="*/ 53 w 111"/>
                <a:gd name="T7" fmla="*/ 57 h 68"/>
                <a:gd name="T8" fmla="*/ 79 w 111"/>
                <a:gd name="T9" fmla="*/ 62 h 68"/>
                <a:gd name="T10" fmla="*/ 104 w 111"/>
                <a:gd name="T11" fmla="*/ 68 h 68"/>
                <a:gd name="T12" fmla="*/ 111 w 111"/>
                <a:gd name="T13" fmla="*/ 57 h 68"/>
                <a:gd name="T14" fmla="*/ 87 w 111"/>
                <a:gd name="T15" fmla="*/ 50 h 68"/>
                <a:gd name="T16" fmla="*/ 65 w 111"/>
                <a:gd name="T17" fmla="*/ 45 h 68"/>
                <a:gd name="T18" fmla="*/ 60 w 111"/>
                <a:gd name="T19" fmla="*/ 0 h 68"/>
                <a:gd name="T20" fmla="*/ 11 w 111"/>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
                <a:gd name="T34" fmla="*/ 0 h 68"/>
                <a:gd name="T35" fmla="*/ 111 w 111"/>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 h="68">
                  <a:moveTo>
                    <a:pt x="11" y="0"/>
                  </a:moveTo>
                  <a:lnTo>
                    <a:pt x="0" y="11"/>
                  </a:lnTo>
                  <a:lnTo>
                    <a:pt x="48" y="11"/>
                  </a:lnTo>
                  <a:lnTo>
                    <a:pt x="53" y="57"/>
                  </a:lnTo>
                  <a:lnTo>
                    <a:pt x="79" y="62"/>
                  </a:lnTo>
                  <a:lnTo>
                    <a:pt x="104" y="68"/>
                  </a:lnTo>
                  <a:lnTo>
                    <a:pt x="111" y="57"/>
                  </a:lnTo>
                  <a:lnTo>
                    <a:pt x="87" y="50"/>
                  </a:lnTo>
                  <a:lnTo>
                    <a:pt x="65" y="45"/>
                  </a:lnTo>
                  <a:lnTo>
                    <a:pt x="60" y="0"/>
                  </a:lnTo>
                  <a:lnTo>
                    <a:pt x="11"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8" name="Freeform 11"/>
            <p:cNvSpPr>
              <a:spLocks/>
            </p:cNvSpPr>
            <p:nvPr/>
          </p:nvSpPr>
          <p:spPr bwMode="auto">
            <a:xfrm>
              <a:off x="4586" y="636"/>
              <a:ext cx="212" cy="216"/>
            </a:xfrm>
            <a:custGeom>
              <a:avLst/>
              <a:gdLst>
                <a:gd name="T0" fmla="*/ 0 w 212"/>
                <a:gd name="T1" fmla="*/ 11 h 216"/>
                <a:gd name="T2" fmla="*/ 11 w 212"/>
                <a:gd name="T3" fmla="*/ 0 h 216"/>
                <a:gd name="T4" fmla="*/ 53 w 212"/>
                <a:gd name="T5" fmla="*/ 17 h 216"/>
                <a:gd name="T6" fmla="*/ 40 w 212"/>
                <a:gd name="T7" fmla="*/ 65 h 216"/>
                <a:gd name="T8" fmla="*/ 52 w 212"/>
                <a:gd name="T9" fmla="*/ 69 h 216"/>
                <a:gd name="T10" fmla="*/ 66 w 212"/>
                <a:gd name="T11" fmla="*/ 79 h 216"/>
                <a:gd name="T12" fmla="*/ 80 w 212"/>
                <a:gd name="T13" fmla="*/ 90 h 216"/>
                <a:gd name="T14" fmla="*/ 116 w 212"/>
                <a:gd name="T15" fmla="*/ 58 h 216"/>
                <a:gd name="T16" fmla="*/ 150 w 212"/>
                <a:gd name="T17" fmla="*/ 92 h 216"/>
                <a:gd name="T18" fmla="*/ 122 w 212"/>
                <a:gd name="T19" fmla="*/ 134 h 216"/>
                <a:gd name="T20" fmla="*/ 149 w 212"/>
                <a:gd name="T21" fmla="*/ 172 h 216"/>
                <a:gd name="T22" fmla="*/ 195 w 212"/>
                <a:gd name="T23" fmla="*/ 164 h 216"/>
                <a:gd name="T24" fmla="*/ 212 w 212"/>
                <a:gd name="T25" fmla="*/ 205 h 216"/>
                <a:gd name="T26" fmla="*/ 201 w 212"/>
                <a:gd name="T27" fmla="*/ 216 h 216"/>
                <a:gd name="T28" fmla="*/ 184 w 212"/>
                <a:gd name="T29" fmla="*/ 172 h 216"/>
                <a:gd name="T30" fmla="*/ 138 w 212"/>
                <a:gd name="T31" fmla="*/ 185 h 216"/>
                <a:gd name="T32" fmla="*/ 111 w 212"/>
                <a:gd name="T33" fmla="*/ 145 h 216"/>
                <a:gd name="T34" fmla="*/ 140 w 212"/>
                <a:gd name="T35" fmla="*/ 103 h 216"/>
                <a:gd name="T36" fmla="*/ 107 w 212"/>
                <a:gd name="T37" fmla="*/ 69 h 216"/>
                <a:gd name="T38" fmla="*/ 69 w 212"/>
                <a:gd name="T39" fmla="*/ 102 h 216"/>
                <a:gd name="T40" fmla="*/ 50 w 212"/>
                <a:gd name="T41" fmla="*/ 89 h 216"/>
                <a:gd name="T42" fmla="*/ 39 w 212"/>
                <a:gd name="T43" fmla="*/ 80 h 216"/>
                <a:gd name="T44" fmla="*/ 29 w 212"/>
                <a:gd name="T45" fmla="*/ 75 h 216"/>
                <a:gd name="T46" fmla="*/ 42 w 212"/>
                <a:gd name="T47" fmla="*/ 28 h 216"/>
                <a:gd name="T48" fmla="*/ 0 w 212"/>
                <a:gd name="T49" fmla="*/ 11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
                <a:gd name="T76" fmla="*/ 0 h 216"/>
                <a:gd name="T77" fmla="*/ 212 w 212"/>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 h="216">
                  <a:moveTo>
                    <a:pt x="0" y="11"/>
                  </a:moveTo>
                  <a:lnTo>
                    <a:pt x="11" y="0"/>
                  </a:lnTo>
                  <a:lnTo>
                    <a:pt x="53" y="17"/>
                  </a:lnTo>
                  <a:lnTo>
                    <a:pt x="40" y="65"/>
                  </a:lnTo>
                  <a:lnTo>
                    <a:pt x="52" y="69"/>
                  </a:lnTo>
                  <a:lnTo>
                    <a:pt x="66" y="79"/>
                  </a:lnTo>
                  <a:lnTo>
                    <a:pt x="80" y="90"/>
                  </a:lnTo>
                  <a:lnTo>
                    <a:pt x="116" y="58"/>
                  </a:lnTo>
                  <a:lnTo>
                    <a:pt x="150" y="92"/>
                  </a:lnTo>
                  <a:lnTo>
                    <a:pt x="122" y="134"/>
                  </a:lnTo>
                  <a:lnTo>
                    <a:pt x="149" y="172"/>
                  </a:lnTo>
                  <a:lnTo>
                    <a:pt x="195" y="164"/>
                  </a:lnTo>
                  <a:lnTo>
                    <a:pt x="212" y="205"/>
                  </a:lnTo>
                  <a:lnTo>
                    <a:pt x="201" y="216"/>
                  </a:lnTo>
                  <a:lnTo>
                    <a:pt x="184" y="172"/>
                  </a:lnTo>
                  <a:lnTo>
                    <a:pt x="138" y="185"/>
                  </a:lnTo>
                  <a:lnTo>
                    <a:pt x="111" y="145"/>
                  </a:lnTo>
                  <a:lnTo>
                    <a:pt x="140" y="103"/>
                  </a:lnTo>
                  <a:lnTo>
                    <a:pt x="107" y="69"/>
                  </a:lnTo>
                  <a:lnTo>
                    <a:pt x="69" y="102"/>
                  </a:lnTo>
                  <a:lnTo>
                    <a:pt x="50" y="89"/>
                  </a:lnTo>
                  <a:lnTo>
                    <a:pt x="39" y="80"/>
                  </a:lnTo>
                  <a:lnTo>
                    <a:pt x="29" y="75"/>
                  </a:lnTo>
                  <a:lnTo>
                    <a:pt x="42" y="28"/>
                  </a:lnTo>
                  <a:lnTo>
                    <a:pt x="0" y="11"/>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9" name="Freeform 12"/>
            <p:cNvSpPr>
              <a:spLocks/>
            </p:cNvSpPr>
            <p:nvPr/>
          </p:nvSpPr>
          <p:spPr bwMode="auto">
            <a:xfrm>
              <a:off x="4586" y="636"/>
              <a:ext cx="212" cy="216"/>
            </a:xfrm>
            <a:custGeom>
              <a:avLst/>
              <a:gdLst>
                <a:gd name="T0" fmla="*/ 0 w 212"/>
                <a:gd name="T1" fmla="*/ 11 h 216"/>
                <a:gd name="T2" fmla="*/ 11 w 212"/>
                <a:gd name="T3" fmla="*/ 0 h 216"/>
                <a:gd name="T4" fmla="*/ 53 w 212"/>
                <a:gd name="T5" fmla="*/ 17 h 216"/>
                <a:gd name="T6" fmla="*/ 40 w 212"/>
                <a:gd name="T7" fmla="*/ 65 h 216"/>
                <a:gd name="T8" fmla="*/ 52 w 212"/>
                <a:gd name="T9" fmla="*/ 69 h 216"/>
                <a:gd name="T10" fmla="*/ 66 w 212"/>
                <a:gd name="T11" fmla="*/ 79 h 216"/>
                <a:gd name="T12" fmla="*/ 80 w 212"/>
                <a:gd name="T13" fmla="*/ 90 h 216"/>
                <a:gd name="T14" fmla="*/ 116 w 212"/>
                <a:gd name="T15" fmla="*/ 58 h 216"/>
                <a:gd name="T16" fmla="*/ 150 w 212"/>
                <a:gd name="T17" fmla="*/ 92 h 216"/>
                <a:gd name="T18" fmla="*/ 122 w 212"/>
                <a:gd name="T19" fmla="*/ 134 h 216"/>
                <a:gd name="T20" fmla="*/ 149 w 212"/>
                <a:gd name="T21" fmla="*/ 172 h 216"/>
                <a:gd name="T22" fmla="*/ 195 w 212"/>
                <a:gd name="T23" fmla="*/ 164 h 216"/>
                <a:gd name="T24" fmla="*/ 212 w 212"/>
                <a:gd name="T25" fmla="*/ 205 h 216"/>
                <a:gd name="T26" fmla="*/ 201 w 212"/>
                <a:gd name="T27" fmla="*/ 216 h 216"/>
                <a:gd name="T28" fmla="*/ 184 w 212"/>
                <a:gd name="T29" fmla="*/ 172 h 216"/>
                <a:gd name="T30" fmla="*/ 138 w 212"/>
                <a:gd name="T31" fmla="*/ 185 h 216"/>
                <a:gd name="T32" fmla="*/ 111 w 212"/>
                <a:gd name="T33" fmla="*/ 145 h 216"/>
                <a:gd name="T34" fmla="*/ 140 w 212"/>
                <a:gd name="T35" fmla="*/ 103 h 216"/>
                <a:gd name="T36" fmla="*/ 107 w 212"/>
                <a:gd name="T37" fmla="*/ 69 h 216"/>
                <a:gd name="T38" fmla="*/ 69 w 212"/>
                <a:gd name="T39" fmla="*/ 102 h 216"/>
                <a:gd name="T40" fmla="*/ 50 w 212"/>
                <a:gd name="T41" fmla="*/ 89 h 216"/>
                <a:gd name="T42" fmla="*/ 39 w 212"/>
                <a:gd name="T43" fmla="*/ 80 h 216"/>
                <a:gd name="T44" fmla="*/ 29 w 212"/>
                <a:gd name="T45" fmla="*/ 75 h 216"/>
                <a:gd name="T46" fmla="*/ 42 w 212"/>
                <a:gd name="T47" fmla="*/ 28 h 216"/>
                <a:gd name="T48" fmla="*/ 0 w 212"/>
                <a:gd name="T49" fmla="*/ 11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
                <a:gd name="T76" fmla="*/ 0 h 216"/>
                <a:gd name="T77" fmla="*/ 212 w 212"/>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 h="216">
                  <a:moveTo>
                    <a:pt x="0" y="11"/>
                  </a:moveTo>
                  <a:lnTo>
                    <a:pt x="11" y="0"/>
                  </a:lnTo>
                  <a:lnTo>
                    <a:pt x="53" y="17"/>
                  </a:lnTo>
                  <a:lnTo>
                    <a:pt x="40" y="65"/>
                  </a:lnTo>
                  <a:lnTo>
                    <a:pt x="52" y="69"/>
                  </a:lnTo>
                  <a:lnTo>
                    <a:pt x="66" y="79"/>
                  </a:lnTo>
                  <a:lnTo>
                    <a:pt x="80" y="90"/>
                  </a:lnTo>
                  <a:lnTo>
                    <a:pt x="116" y="58"/>
                  </a:lnTo>
                  <a:lnTo>
                    <a:pt x="150" y="92"/>
                  </a:lnTo>
                  <a:lnTo>
                    <a:pt x="122" y="134"/>
                  </a:lnTo>
                  <a:lnTo>
                    <a:pt x="149" y="172"/>
                  </a:lnTo>
                  <a:lnTo>
                    <a:pt x="195" y="164"/>
                  </a:lnTo>
                  <a:lnTo>
                    <a:pt x="212" y="205"/>
                  </a:lnTo>
                  <a:lnTo>
                    <a:pt x="201" y="216"/>
                  </a:lnTo>
                  <a:lnTo>
                    <a:pt x="184" y="172"/>
                  </a:lnTo>
                  <a:lnTo>
                    <a:pt x="138" y="185"/>
                  </a:lnTo>
                  <a:lnTo>
                    <a:pt x="111" y="145"/>
                  </a:lnTo>
                  <a:lnTo>
                    <a:pt x="140" y="103"/>
                  </a:lnTo>
                  <a:lnTo>
                    <a:pt x="107" y="69"/>
                  </a:lnTo>
                  <a:lnTo>
                    <a:pt x="69" y="102"/>
                  </a:lnTo>
                  <a:lnTo>
                    <a:pt x="50" y="89"/>
                  </a:lnTo>
                  <a:lnTo>
                    <a:pt x="39" y="80"/>
                  </a:lnTo>
                  <a:lnTo>
                    <a:pt x="29" y="75"/>
                  </a:lnTo>
                  <a:lnTo>
                    <a:pt x="42" y="28"/>
                  </a:lnTo>
                  <a:lnTo>
                    <a:pt x="0" y="11"/>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0" name="Freeform 13"/>
            <p:cNvSpPr>
              <a:spLocks/>
            </p:cNvSpPr>
            <p:nvPr/>
          </p:nvSpPr>
          <p:spPr bwMode="auto">
            <a:xfrm>
              <a:off x="4745" y="870"/>
              <a:ext cx="70" cy="105"/>
            </a:xfrm>
            <a:custGeom>
              <a:avLst/>
              <a:gdLst>
                <a:gd name="T0" fmla="*/ 0 w 70"/>
                <a:gd name="T1" fmla="*/ 7 h 105"/>
                <a:gd name="T2" fmla="*/ 5 w 70"/>
                <a:gd name="T3" fmla="*/ 23 h 105"/>
                <a:gd name="T4" fmla="*/ 7 w 70"/>
                <a:gd name="T5" fmla="*/ 37 h 105"/>
                <a:gd name="T6" fmla="*/ 8 w 70"/>
                <a:gd name="T7" fmla="*/ 50 h 105"/>
                <a:gd name="T8" fmla="*/ 59 w 70"/>
                <a:gd name="T9" fmla="*/ 59 h 105"/>
                <a:gd name="T10" fmla="*/ 59 w 70"/>
                <a:gd name="T11" fmla="*/ 105 h 105"/>
                <a:gd name="T12" fmla="*/ 70 w 70"/>
                <a:gd name="T13" fmla="*/ 92 h 105"/>
                <a:gd name="T14" fmla="*/ 70 w 70"/>
                <a:gd name="T15" fmla="*/ 47 h 105"/>
                <a:gd name="T16" fmla="*/ 19 w 70"/>
                <a:gd name="T17" fmla="*/ 37 h 105"/>
                <a:gd name="T18" fmla="*/ 18 w 70"/>
                <a:gd name="T19" fmla="*/ 23 h 105"/>
                <a:gd name="T20" fmla="*/ 15 w 70"/>
                <a:gd name="T21" fmla="*/ 9 h 105"/>
                <a:gd name="T22" fmla="*/ 12 w 70"/>
                <a:gd name="T23" fmla="*/ 0 h 105"/>
                <a:gd name="T24" fmla="*/ 0 w 70"/>
                <a:gd name="T25" fmla="*/ 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05"/>
                <a:gd name="T41" fmla="*/ 70 w 70"/>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05">
                  <a:moveTo>
                    <a:pt x="0" y="7"/>
                  </a:moveTo>
                  <a:lnTo>
                    <a:pt x="5" y="23"/>
                  </a:lnTo>
                  <a:lnTo>
                    <a:pt x="7" y="37"/>
                  </a:lnTo>
                  <a:lnTo>
                    <a:pt x="8" y="50"/>
                  </a:lnTo>
                  <a:lnTo>
                    <a:pt x="59" y="59"/>
                  </a:lnTo>
                  <a:lnTo>
                    <a:pt x="59" y="105"/>
                  </a:lnTo>
                  <a:lnTo>
                    <a:pt x="70" y="92"/>
                  </a:lnTo>
                  <a:lnTo>
                    <a:pt x="70" y="47"/>
                  </a:lnTo>
                  <a:lnTo>
                    <a:pt x="19" y="37"/>
                  </a:lnTo>
                  <a:lnTo>
                    <a:pt x="18" y="23"/>
                  </a:lnTo>
                  <a:lnTo>
                    <a:pt x="15" y="9"/>
                  </a:lnTo>
                  <a:lnTo>
                    <a:pt x="12" y="0"/>
                  </a:lnTo>
                  <a:lnTo>
                    <a:pt x="0" y="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1" name="Freeform 14"/>
            <p:cNvSpPr>
              <a:spLocks/>
            </p:cNvSpPr>
            <p:nvPr/>
          </p:nvSpPr>
          <p:spPr bwMode="auto">
            <a:xfrm>
              <a:off x="4745" y="870"/>
              <a:ext cx="70" cy="105"/>
            </a:xfrm>
            <a:custGeom>
              <a:avLst/>
              <a:gdLst>
                <a:gd name="T0" fmla="*/ 0 w 70"/>
                <a:gd name="T1" fmla="*/ 7 h 105"/>
                <a:gd name="T2" fmla="*/ 5 w 70"/>
                <a:gd name="T3" fmla="*/ 23 h 105"/>
                <a:gd name="T4" fmla="*/ 7 w 70"/>
                <a:gd name="T5" fmla="*/ 37 h 105"/>
                <a:gd name="T6" fmla="*/ 8 w 70"/>
                <a:gd name="T7" fmla="*/ 50 h 105"/>
                <a:gd name="T8" fmla="*/ 59 w 70"/>
                <a:gd name="T9" fmla="*/ 59 h 105"/>
                <a:gd name="T10" fmla="*/ 59 w 70"/>
                <a:gd name="T11" fmla="*/ 105 h 105"/>
                <a:gd name="T12" fmla="*/ 70 w 70"/>
                <a:gd name="T13" fmla="*/ 92 h 105"/>
                <a:gd name="T14" fmla="*/ 70 w 70"/>
                <a:gd name="T15" fmla="*/ 47 h 105"/>
                <a:gd name="T16" fmla="*/ 19 w 70"/>
                <a:gd name="T17" fmla="*/ 37 h 105"/>
                <a:gd name="T18" fmla="*/ 18 w 70"/>
                <a:gd name="T19" fmla="*/ 23 h 105"/>
                <a:gd name="T20" fmla="*/ 15 w 70"/>
                <a:gd name="T21" fmla="*/ 9 h 105"/>
                <a:gd name="T22" fmla="*/ 12 w 70"/>
                <a:gd name="T23" fmla="*/ 0 h 105"/>
                <a:gd name="T24" fmla="*/ 0 w 70"/>
                <a:gd name="T25" fmla="*/ 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05"/>
                <a:gd name="T41" fmla="*/ 70 w 70"/>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05">
                  <a:moveTo>
                    <a:pt x="0" y="7"/>
                  </a:moveTo>
                  <a:lnTo>
                    <a:pt x="5" y="23"/>
                  </a:lnTo>
                  <a:lnTo>
                    <a:pt x="7" y="37"/>
                  </a:lnTo>
                  <a:lnTo>
                    <a:pt x="8" y="50"/>
                  </a:lnTo>
                  <a:lnTo>
                    <a:pt x="59" y="59"/>
                  </a:lnTo>
                  <a:lnTo>
                    <a:pt x="59" y="105"/>
                  </a:lnTo>
                  <a:lnTo>
                    <a:pt x="70" y="92"/>
                  </a:lnTo>
                  <a:lnTo>
                    <a:pt x="70" y="47"/>
                  </a:lnTo>
                  <a:lnTo>
                    <a:pt x="19" y="37"/>
                  </a:lnTo>
                  <a:lnTo>
                    <a:pt x="18" y="23"/>
                  </a:lnTo>
                  <a:lnTo>
                    <a:pt x="15" y="9"/>
                  </a:lnTo>
                  <a:lnTo>
                    <a:pt x="12" y="0"/>
                  </a:lnTo>
                  <a:lnTo>
                    <a:pt x="0" y="7"/>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2" name="Freeform 15"/>
            <p:cNvSpPr>
              <a:spLocks/>
            </p:cNvSpPr>
            <p:nvPr/>
          </p:nvSpPr>
          <p:spPr bwMode="auto">
            <a:xfrm>
              <a:off x="4743" y="982"/>
              <a:ext cx="54" cy="119"/>
            </a:xfrm>
            <a:custGeom>
              <a:avLst/>
              <a:gdLst>
                <a:gd name="T0" fmla="*/ 20 w 54"/>
                <a:gd name="T1" fmla="*/ 0 h 119"/>
                <a:gd name="T2" fmla="*/ 10 w 54"/>
                <a:gd name="T3" fmla="*/ 2 h 119"/>
                <a:gd name="T4" fmla="*/ 7 w 54"/>
                <a:gd name="T5" fmla="*/ 19 h 119"/>
                <a:gd name="T6" fmla="*/ 5 w 54"/>
                <a:gd name="T7" fmla="*/ 33 h 119"/>
                <a:gd name="T8" fmla="*/ 0 w 54"/>
                <a:gd name="T9" fmla="*/ 46 h 119"/>
                <a:gd name="T10" fmla="*/ 43 w 54"/>
                <a:gd name="T11" fmla="*/ 73 h 119"/>
                <a:gd name="T12" fmla="*/ 21 w 54"/>
                <a:gd name="T13" fmla="*/ 119 h 119"/>
                <a:gd name="T14" fmla="*/ 33 w 54"/>
                <a:gd name="T15" fmla="*/ 107 h 119"/>
                <a:gd name="T16" fmla="*/ 54 w 54"/>
                <a:gd name="T17" fmla="*/ 62 h 119"/>
                <a:gd name="T18" fmla="*/ 10 w 54"/>
                <a:gd name="T19" fmla="*/ 36 h 119"/>
                <a:gd name="T20" fmla="*/ 16 w 54"/>
                <a:gd name="T21" fmla="*/ 24 h 119"/>
                <a:gd name="T22" fmla="*/ 19 w 54"/>
                <a:gd name="T23" fmla="*/ 9 h 119"/>
                <a:gd name="T24" fmla="*/ 20 w 54"/>
                <a:gd name="T25" fmla="*/ 0 h 1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119"/>
                <a:gd name="T41" fmla="*/ 54 w 54"/>
                <a:gd name="T42" fmla="*/ 119 h 1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119">
                  <a:moveTo>
                    <a:pt x="20" y="0"/>
                  </a:moveTo>
                  <a:lnTo>
                    <a:pt x="10" y="2"/>
                  </a:lnTo>
                  <a:lnTo>
                    <a:pt x="7" y="19"/>
                  </a:lnTo>
                  <a:lnTo>
                    <a:pt x="5" y="33"/>
                  </a:lnTo>
                  <a:lnTo>
                    <a:pt x="0" y="46"/>
                  </a:lnTo>
                  <a:lnTo>
                    <a:pt x="43" y="73"/>
                  </a:lnTo>
                  <a:lnTo>
                    <a:pt x="21" y="119"/>
                  </a:lnTo>
                  <a:lnTo>
                    <a:pt x="33" y="107"/>
                  </a:lnTo>
                  <a:lnTo>
                    <a:pt x="54" y="62"/>
                  </a:lnTo>
                  <a:lnTo>
                    <a:pt x="10" y="36"/>
                  </a:lnTo>
                  <a:lnTo>
                    <a:pt x="16" y="24"/>
                  </a:lnTo>
                  <a:lnTo>
                    <a:pt x="19" y="9"/>
                  </a:lnTo>
                  <a:lnTo>
                    <a:pt x="20"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3" name="Freeform 16"/>
            <p:cNvSpPr>
              <a:spLocks/>
            </p:cNvSpPr>
            <p:nvPr/>
          </p:nvSpPr>
          <p:spPr bwMode="auto">
            <a:xfrm>
              <a:off x="4743" y="982"/>
              <a:ext cx="54" cy="119"/>
            </a:xfrm>
            <a:custGeom>
              <a:avLst/>
              <a:gdLst>
                <a:gd name="T0" fmla="*/ 20 w 54"/>
                <a:gd name="T1" fmla="*/ 0 h 119"/>
                <a:gd name="T2" fmla="*/ 10 w 54"/>
                <a:gd name="T3" fmla="*/ 2 h 119"/>
                <a:gd name="T4" fmla="*/ 7 w 54"/>
                <a:gd name="T5" fmla="*/ 19 h 119"/>
                <a:gd name="T6" fmla="*/ 5 w 54"/>
                <a:gd name="T7" fmla="*/ 33 h 119"/>
                <a:gd name="T8" fmla="*/ 0 w 54"/>
                <a:gd name="T9" fmla="*/ 46 h 119"/>
                <a:gd name="T10" fmla="*/ 43 w 54"/>
                <a:gd name="T11" fmla="*/ 73 h 119"/>
                <a:gd name="T12" fmla="*/ 21 w 54"/>
                <a:gd name="T13" fmla="*/ 119 h 119"/>
                <a:gd name="T14" fmla="*/ 33 w 54"/>
                <a:gd name="T15" fmla="*/ 107 h 119"/>
                <a:gd name="T16" fmla="*/ 54 w 54"/>
                <a:gd name="T17" fmla="*/ 62 h 119"/>
                <a:gd name="T18" fmla="*/ 10 w 54"/>
                <a:gd name="T19" fmla="*/ 36 h 119"/>
                <a:gd name="T20" fmla="*/ 16 w 54"/>
                <a:gd name="T21" fmla="*/ 24 h 119"/>
                <a:gd name="T22" fmla="*/ 19 w 54"/>
                <a:gd name="T23" fmla="*/ 9 h 119"/>
                <a:gd name="T24" fmla="*/ 20 w 54"/>
                <a:gd name="T25" fmla="*/ 0 h 1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119"/>
                <a:gd name="T41" fmla="*/ 54 w 54"/>
                <a:gd name="T42" fmla="*/ 119 h 1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119">
                  <a:moveTo>
                    <a:pt x="20" y="0"/>
                  </a:moveTo>
                  <a:lnTo>
                    <a:pt x="10" y="2"/>
                  </a:lnTo>
                  <a:lnTo>
                    <a:pt x="7" y="19"/>
                  </a:lnTo>
                  <a:lnTo>
                    <a:pt x="5" y="33"/>
                  </a:lnTo>
                  <a:lnTo>
                    <a:pt x="0" y="46"/>
                  </a:lnTo>
                  <a:lnTo>
                    <a:pt x="43" y="73"/>
                  </a:lnTo>
                  <a:lnTo>
                    <a:pt x="21" y="119"/>
                  </a:lnTo>
                  <a:lnTo>
                    <a:pt x="33" y="107"/>
                  </a:lnTo>
                  <a:lnTo>
                    <a:pt x="54" y="62"/>
                  </a:lnTo>
                  <a:lnTo>
                    <a:pt x="10" y="36"/>
                  </a:lnTo>
                  <a:lnTo>
                    <a:pt x="16" y="24"/>
                  </a:lnTo>
                  <a:lnTo>
                    <a:pt x="19" y="9"/>
                  </a:lnTo>
                  <a:lnTo>
                    <a:pt x="20"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4" name="Freeform 17"/>
            <p:cNvSpPr>
              <a:spLocks/>
            </p:cNvSpPr>
            <p:nvPr/>
          </p:nvSpPr>
          <p:spPr bwMode="auto">
            <a:xfrm>
              <a:off x="4695" y="1090"/>
              <a:ext cx="40" cy="72"/>
            </a:xfrm>
            <a:custGeom>
              <a:avLst/>
              <a:gdLst>
                <a:gd name="T0" fmla="*/ 26 w 40"/>
                <a:gd name="T1" fmla="*/ 2 h 72"/>
                <a:gd name="T2" fmla="*/ 23 w 40"/>
                <a:gd name="T3" fmla="*/ 0 h 72"/>
                <a:gd name="T4" fmla="*/ 10 w 40"/>
                <a:gd name="T5" fmla="*/ 18 h 72"/>
                <a:gd name="T6" fmla="*/ 0 w 40"/>
                <a:gd name="T7" fmla="*/ 30 h 72"/>
                <a:gd name="T8" fmla="*/ 29 w 40"/>
                <a:gd name="T9" fmla="*/ 72 h 72"/>
                <a:gd name="T10" fmla="*/ 40 w 40"/>
                <a:gd name="T11" fmla="*/ 58 h 72"/>
                <a:gd name="T12" fmla="*/ 13 w 40"/>
                <a:gd name="T13" fmla="*/ 21 h 72"/>
                <a:gd name="T14" fmla="*/ 22 w 40"/>
                <a:gd name="T15" fmla="*/ 9 h 72"/>
                <a:gd name="T16" fmla="*/ 26 w 40"/>
                <a:gd name="T17" fmla="*/ 2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72"/>
                <a:gd name="T29" fmla="*/ 40 w 40"/>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72">
                  <a:moveTo>
                    <a:pt x="26" y="2"/>
                  </a:moveTo>
                  <a:lnTo>
                    <a:pt x="23" y="0"/>
                  </a:lnTo>
                  <a:lnTo>
                    <a:pt x="10" y="18"/>
                  </a:lnTo>
                  <a:lnTo>
                    <a:pt x="0" y="30"/>
                  </a:lnTo>
                  <a:lnTo>
                    <a:pt x="29" y="72"/>
                  </a:lnTo>
                  <a:lnTo>
                    <a:pt x="40" y="58"/>
                  </a:lnTo>
                  <a:lnTo>
                    <a:pt x="13" y="21"/>
                  </a:lnTo>
                  <a:lnTo>
                    <a:pt x="22" y="9"/>
                  </a:lnTo>
                  <a:lnTo>
                    <a:pt x="26" y="2"/>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5" name="Freeform 18"/>
            <p:cNvSpPr>
              <a:spLocks/>
            </p:cNvSpPr>
            <p:nvPr/>
          </p:nvSpPr>
          <p:spPr bwMode="auto">
            <a:xfrm>
              <a:off x="4695" y="1090"/>
              <a:ext cx="40" cy="72"/>
            </a:xfrm>
            <a:custGeom>
              <a:avLst/>
              <a:gdLst>
                <a:gd name="T0" fmla="*/ 26 w 40"/>
                <a:gd name="T1" fmla="*/ 2 h 72"/>
                <a:gd name="T2" fmla="*/ 23 w 40"/>
                <a:gd name="T3" fmla="*/ 0 h 72"/>
                <a:gd name="T4" fmla="*/ 10 w 40"/>
                <a:gd name="T5" fmla="*/ 18 h 72"/>
                <a:gd name="T6" fmla="*/ 0 w 40"/>
                <a:gd name="T7" fmla="*/ 30 h 72"/>
                <a:gd name="T8" fmla="*/ 29 w 40"/>
                <a:gd name="T9" fmla="*/ 72 h 72"/>
                <a:gd name="T10" fmla="*/ 40 w 40"/>
                <a:gd name="T11" fmla="*/ 58 h 72"/>
                <a:gd name="T12" fmla="*/ 13 w 40"/>
                <a:gd name="T13" fmla="*/ 21 h 72"/>
                <a:gd name="T14" fmla="*/ 22 w 40"/>
                <a:gd name="T15" fmla="*/ 9 h 72"/>
                <a:gd name="T16" fmla="*/ 26 w 40"/>
                <a:gd name="T17" fmla="*/ 2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72"/>
                <a:gd name="T29" fmla="*/ 40 w 40"/>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72">
                  <a:moveTo>
                    <a:pt x="26" y="2"/>
                  </a:moveTo>
                  <a:lnTo>
                    <a:pt x="23" y="0"/>
                  </a:lnTo>
                  <a:lnTo>
                    <a:pt x="10" y="18"/>
                  </a:lnTo>
                  <a:lnTo>
                    <a:pt x="0" y="30"/>
                  </a:lnTo>
                  <a:lnTo>
                    <a:pt x="29" y="72"/>
                  </a:lnTo>
                  <a:lnTo>
                    <a:pt x="40" y="58"/>
                  </a:lnTo>
                  <a:lnTo>
                    <a:pt x="13" y="21"/>
                  </a:lnTo>
                  <a:lnTo>
                    <a:pt x="22" y="9"/>
                  </a:lnTo>
                  <a:lnTo>
                    <a:pt x="26" y="2"/>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6" name="Freeform 19"/>
            <p:cNvSpPr>
              <a:spLocks/>
            </p:cNvSpPr>
            <p:nvPr/>
          </p:nvSpPr>
          <p:spPr bwMode="auto">
            <a:xfrm>
              <a:off x="4611" y="1187"/>
              <a:ext cx="22" cy="54"/>
            </a:xfrm>
            <a:custGeom>
              <a:avLst/>
              <a:gdLst>
                <a:gd name="T0" fmla="*/ 11 w 22"/>
                <a:gd name="T1" fmla="*/ 0 h 54"/>
                <a:gd name="T2" fmla="*/ 0 w 22"/>
                <a:gd name="T3" fmla="*/ 7 h 54"/>
                <a:gd name="T4" fmla="*/ 11 w 22"/>
                <a:gd name="T5" fmla="*/ 54 h 54"/>
                <a:gd name="T6" fmla="*/ 22 w 22"/>
                <a:gd name="T7" fmla="*/ 41 h 54"/>
                <a:gd name="T8" fmla="*/ 11 w 22"/>
                <a:gd name="T9" fmla="*/ 0 h 54"/>
                <a:gd name="T10" fmla="*/ 0 60000 65536"/>
                <a:gd name="T11" fmla="*/ 0 60000 65536"/>
                <a:gd name="T12" fmla="*/ 0 60000 65536"/>
                <a:gd name="T13" fmla="*/ 0 60000 65536"/>
                <a:gd name="T14" fmla="*/ 0 60000 65536"/>
                <a:gd name="T15" fmla="*/ 0 w 22"/>
                <a:gd name="T16" fmla="*/ 0 h 54"/>
                <a:gd name="T17" fmla="*/ 22 w 22"/>
                <a:gd name="T18" fmla="*/ 54 h 54"/>
              </a:gdLst>
              <a:ahLst/>
              <a:cxnLst>
                <a:cxn ang="T10">
                  <a:pos x="T0" y="T1"/>
                </a:cxn>
                <a:cxn ang="T11">
                  <a:pos x="T2" y="T3"/>
                </a:cxn>
                <a:cxn ang="T12">
                  <a:pos x="T4" y="T5"/>
                </a:cxn>
                <a:cxn ang="T13">
                  <a:pos x="T6" y="T7"/>
                </a:cxn>
                <a:cxn ang="T14">
                  <a:pos x="T8" y="T9"/>
                </a:cxn>
              </a:cxnLst>
              <a:rect l="T15" t="T16" r="T17" b="T18"/>
              <a:pathLst>
                <a:path w="22" h="54">
                  <a:moveTo>
                    <a:pt x="11" y="0"/>
                  </a:moveTo>
                  <a:lnTo>
                    <a:pt x="0" y="7"/>
                  </a:lnTo>
                  <a:lnTo>
                    <a:pt x="11" y="54"/>
                  </a:lnTo>
                  <a:lnTo>
                    <a:pt x="22" y="41"/>
                  </a:lnTo>
                  <a:lnTo>
                    <a:pt x="11"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7" name="Freeform 20"/>
            <p:cNvSpPr>
              <a:spLocks/>
            </p:cNvSpPr>
            <p:nvPr/>
          </p:nvSpPr>
          <p:spPr bwMode="auto">
            <a:xfrm>
              <a:off x="4611" y="1187"/>
              <a:ext cx="22" cy="54"/>
            </a:xfrm>
            <a:custGeom>
              <a:avLst/>
              <a:gdLst>
                <a:gd name="T0" fmla="*/ 11 w 22"/>
                <a:gd name="T1" fmla="*/ 0 h 54"/>
                <a:gd name="T2" fmla="*/ 0 w 22"/>
                <a:gd name="T3" fmla="*/ 7 h 54"/>
                <a:gd name="T4" fmla="*/ 11 w 22"/>
                <a:gd name="T5" fmla="*/ 54 h 54"/>
                <a:gd name="T6" fmla="*/ 22 w 22"/>
                <a:gd name="T7" fmla="*/ 41 h 54"/>
                <a:gd name="T8" fmla="*/ 11 w 22"/>
                <a:gd name="T9" fmla="*/ 0 h 54"/>
                <a:gd name="T10" fmla="*/ 0 60000 65536"/>
                <a:gd name="T11" fmla="*/ 0 60000 65536"/>
                <a:gd name="T12" fmla="*/ 0 60000 65536"/>
                <a:gd name="T13" fmla="*/ 0 60000 65536"/>
                <a:gd name="T14" fmla="*/ 0 60000 65536"/>
                <a:gd name="T15" fmla="*/ 0 w 22"/>
                <a:gd name="T16" fmla="*/ 0 h 54"/>
                <a:gd name="T17" fmla="*/ 22 w 22"/>
                <a:gd name="T18" fmla="*/ 54 h 54"/>
              </a:gdLst>
              <a:ahLst/>
              <a:cxnLst>
                <a:cxn ang="T10">
                  <a:pos x="T0" y="T1"/>
                </a:cxn>
                <a:cxn ang="T11">
                  <a:pos x="T2" y="T3"/>
                </a:cxn>
                <a:cxn ang="T12">
                  <a:pos x="T4" y="T5"/>
                </a:cxn>
                <a:cxn ang="T13">
                  <a:pos x="T6" y="T7"/>
                </a:cxn>
                <a:cxn ang="T14">
                  <a:pos x="T8" y="T9"/>
                </a:cxn>
              </a:cxnLst>
              <a:rect l="T15" t="T16" r="T17" b="T18"/>
              <a:pathLst>
                <a:path w="22" h="54">
                  <a:moveTo>
                    <a:pt x="11" y="0"/>
                  </a:moveTo>
                  <a:lnTo>
                    <a:pt x="0" y="7"/>
                  </a:lnTo>
                  <a:lnTo>
                    <a:pt x="11" y="54"/>
                  </a:lnTo>
                  <a:lnTo>
                    <a:pt x="22" y="41"/>
                  </a:lnTo>
                  <a:lnTo>
                    <a:pt x="11"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8" name="Freeform 21"/>
            <p:cNvSpPr>
              <a:spLocks/>
            </p:cNvSpPr>
            <p:nvPr/>
          </p:nvSpPr>
          <p:spPr bwMode="auto">
            <a:xfrm>
              <a:off x="4505" y="1223"/>
              <a:ext cx="17" cy="49"/>
            </a:xfrm>
            <a:custGeom>
              <a:avLst/>
              <a:gdLst>
                <a:gd name="T0" fmla="*/ 0 w 17"/>
                <a:gd name="T1" fmla="*/ 49 h 49"/>
                <a:gd name="T2" fmla="*/ 11 w 17"/>
                <a:gd name="T3" fmla="*/ 38 h 49"/>
                <a:gd name="T4" fmla="*/ 17 w 17"/>
                <a:gd name="T5" fmla="*/ 0 h 49"/>
                <a:gd name="T6" fmla="*/ 6 w 17"/>
                <a:gd name="T7" fmla="*/ 2 h 49"/>
                <a:gd name="T8" fmla="*/ 0 w 17"/>
                <a:gd name="T9" fmla="*/ 49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49"/>
                  </a:moveTo>
                  <a:lnTo>
                    <a:pt x="11" y="38"/>
                  </a:lnTo>
                  <a:lnTo>
                    <a:pt x="17" y="0"/>
                  </a:lnTo>
                  <a:lnTo>
                    <a:pt x="6" y="2"/>
                  </a:lnTo>
                  <a:lnTo>
                    <a:pt x="0" y="49"/>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9" name="Freeform 22"/>
            <p:cNvSpPr>
              <a:spLocks/>
            </p:cNvSpPr>
            <p:nvPr/>
          </p:nvSpPr>
          <p:spPr bwMode="auto">
            <a:xfrm>
              <a:off x="4505" y="1223"/>
              <a:ext cx="17" cy="49"/>
            </a:xfrm>
            <a:custGeom>
              <a:avLst/>
              <a:gdLst>
                <a:gd name="T0" fmla="*/ 0 w 17"/>
                <a:gd name="T1" fmla="*/ 49 h 49"/>
                <a:gd name="T2" fmla="*/ 11 w 17"/>
                <a:gd name="T3" fmla="*/ 38 h 49"/>
                <a:gd name="T4" fmla="*/ 17 w 17"/>
                <a:gd name="T5" fmla="*/ 0 h 49"/>
                <a:gd name="T6" fmla="*/ 6 w 17"/>
                <a:gd name="T7" fmla="*/ 2 h 49"/>
                <a:gd name="T8" fmla="*/ 0 w 17"/>
                <a:gd name="T9" fmla="*/ 49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49"/>
                  </a:moveTo>
                  <a:lnTo>
                    <a:pt x="11" y="38"/>
                  </a:lnTo>
                  <a:lnTo>
                    <a:pt x="17" y="0"/>
                  </a:lnTo>
                  <a:lnTo>
                    <a:pt x="6" y="2"/>
                  </a:lnTo>
                  <a:lnTo>
                    <a:pt x="0" y="49"/>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0" name="Freeform 23"/>
            <p:cNvSpPr>
              <a:spLocks/>
            </p:cNvSpPr>
            <p:nvPr/>
          </p:nvSpPr>
          <p:spPr bwMode="auto">
            <a:xfrm>
              <a:off x="4377" y="1216"/>
              <a:ext cx="28" cy="39"/>
            </a:xfrm>
            <a:custGeom>
              <a:avLst/>
              <a:gdLst>
                <a:gd name="T0" fmla="*/ 10 w 28"/>
                <a:gd name="T1" fmla="*/ 28 h 39"/>
                <a:gd name="T2" fmla="*/ 0 w 28"/>
                <a:gd name="T3" fmla="*/ 39 h 39"/>
                <a:gd name="T4" fmla="*/ 27 w 28"/>
                <a:gd name="T5" fmla="*/ 0 h 39"/>
                <a:gd name="T6" fmla="*/ 28 w 28"/>
                <a:gd name="T7" fmla="*/ 1 h 39"/>
                <a:gd name="T8" fmla="*/ 10 w 28"/>
                <a:gd name="T9" fmla="*/ 28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10" y="28"/>
                  </a:moveTo>
                  <a:lnTo>
                    <a:pt x="0" y="39"/>
                  </a:lnTo>
                  <a:lnTo>
                    <a:pt x="27" y="0"/>
                  </a:lnTo>
                  <a:lnTo>
                    <a:pt x="28" y="1"/>
                  </a:lnTo>
                  <a:lnTo>
                    <a:pt x="10" y="28"/>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1" name="Freeform 24"/>
            <p:cNvSpPr>
              <a:spLocks/>
            </p:cNvSpPr>
            <p:nvPr/>
          </p:nvSpPr>
          <p:spPr bwMode="auto">
            <a:xfrm>
              <a:off x="4377" y="1216"/>
              <a:ext cx="28" cy="39"/>
            </a:xfrm>
            <a:custGeom>
              <a:avLst/>
              <a:gdLst>
                <a:gd name="T0" fmla="*/ 10 w 28"/>
                <a:gd name="T1" fmla="*/ 28 h 39"/>
                <a:gd name="T2" fmla="*/ 0 w 28"/>
                <a:gd name="T3" fmla="*/ 39 h 39"/>
                <a:gd name="T4" fmla="*/ 27 w 28"/>
                <a:gd name="T5" fmla="*/ 0 h 39"/>
                <a:gd name="T6" fmla="*/ 28 w 28"/>
                <a:gd name="T7" fmla="*/ 1 h 39"/>
                <a:gd name="T8" fmla="*/ 10 w 28"/>
                <a:gd name="T9" fmla="*/ 28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10" y="28"/>
                  </a:moveTo>
                  <a:lnTo>
                    <a:pt x="0" y="39"/>
                  </a:lnTo>
                  <a:lnTo>
                    <a:pt x="27" y="0"/>
                  </a:lnTo>
                  <a:lnTo>
                    <a:pt x="28" y="1"/>
                  </a:lnTo>
                  <a:lnTo>
                    <a:pt x="10" y="28"/>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2" name="Freeform 25"/>
            <p:cNvSpPr>
              <a:spLocks/>
            </p:cNvSpPr>
            <p:nvPr/>
          </p:nvSpPr>
          <p:spPr bwMode="auto">
            <a:xfrm>
              <a:off x="4176" y="1022"/>
              <a:ext cx="38" cy="29"/>
            </a:xfrm>
            <a:custGeom>
              <a:avLst/>
              <a:gdLst>
                <a:gd name="T0" fmla="*/ 0 w 38"/>
                <a:gd name="T1" fmla="*/ 29 h 29"/>
                <a:gd name="T2" fmla="*/ 11 w 38"/>
                <a:gd name="T3" fmla="*/ 16 h 29"/>
                <a:gd name="T4" fmla="*/ 38 w 38"/>
                <a:gd name="T5" fmla="*/ 0 h 29"/>
                <a:gd name="T6" fmla="*/ 38 w 38"/>
                <a:gd name="T7" fmla="*/ 6 h 29"/>
                <a:gd name="T8" fmla="*/ 0 w 38"/>
                <a:gd name="T9" fmla="*/ 29 h 29"/>
                <a:gd name="T10" fmla="*/ 0 60000 65536"/>
                <a:gd name="T11" fmla="*/ 0 60000 65536"/>
                <a:gd name="T12" fmla="*/ 0 60000 65536"/>
                <a:gd name="T13" fmla="*/ 0 60000 65536"/>
                <a:gd name="T14" fmla="*/ 0 60000 65536"/>
                <a:gd name="T15" fmla="*/ 0 w 38"/>
                <a:gd name="T16" fmla="*/ 0 h 29"/>
                <a:gd name="T17" fmla="*/ 38 w 38"/>
                <a:gd name="T18" fmla="*/ 29 h 29"/>
              </a:gdLst>
              <a:ahLst/>
              <a:cxnLst>
                <a:cxn ang="T10">
                  <a:pos x="T0" y="T1"/>
                </a:cxn>
                <a:cxn ang="T11">
                  <a:pos x="T2" y="T3"/>
                </a:cxn>
                <a:cxn ang="T12">
                  <a:pos x="T4" y="T5"/>
                </a:cxn>
                <a:cxn ang="T13">
                  <a:pos x="T6" y="T7"/>
                </a:cxn>
                <a:cxn ang="T14">
                  <a:pos x="T8" y="T9"/>
                </a:cxn>
              </a:cxnLst>
              <a:rect l="T15" t="T16" r="T17" b="T18"/>
              <a:pathLst>
                <a:path w="38" h="29">
                  <a:moveTo>
                    <a:pt x="0" y="29"/>
                  </a:moveTo>
                  <a:lnTo>
                    <a:pt x="11" y="16"/>
                  </a:lnTo>
                  <a:lnTo>
                    <a:pt x="38" y="0"/>
                  </a:lnTo>
                  <a:lnTo>
                    <a:pt x="38" y="6"/>
                  </a:lnTo>
                  <a:lnTo>
                    <a:pt x="0" y="29"/>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3" name="Freeform 26"/>
            <p:cNvSpPr>
              <a:spLocks/>
            </p:cNvSpPr>
            <p:nvPr/>
          </p:nvSpPr>
          <p:spPr bwMode="auto">
            <a:xfrm>
              <a:off x="4176" y="1022"/>
              <a:ext cx="38" cy="29"/>
            </a:xfrm>
            <a:custGeom>
              <a:avLst/>
              <a:gdLst>
                <a:gd name="T0" fmla="*/ 0 w 38"/>
                <a:gd name="T1" fmla="*/ 29 h 29"/>
                <a:gd name="T2" fmla="*/ 11 w 38"/>
                <a:gd name="T3" fmla="*/ 16 h 29"/>
                <a:gd name="T4" fmla="*/ 38 w 38"/>
                <a:gd name="T5" fmla="*/ 0 h 29"/>
                <a:gd name="T6" fmla="*/ 38 w 38"/>
                <a:gd name="T7" fmla="*/ 6 h 29"/>
                <a:gd name="T8" fmla="*/ 0 w 38"/>
                <a:gd name="T9" fmla="*/ 29 h 29"/>
                <a:gd name="T10" fmla="*/ 0 60000 65536"/>
                <a:gd name="T11" fmla="*/ 0 60000 65536"/>
                <a:gd name="T12" fmla="*/ 0 60000 65536"/>
                <a:gd name="T13" fmla="*/ 0 60000 65536"/>
                <a:gd name="T14" fmla="*/ 0 60000 65536"/>
                <a:gd name="T15" fmla="*/ 0 w 38"/>
                <a:gd name="T16" fmla="*/ 0 h 29"/>
                <a:gd name="T17" fmla="*/ 38 w 38"/>
                <a:gd name="T18" fmla="*/ 29 h 29"/>
              </a:gdLst>
              <a:ahLst/>
              <a:cxnLst>
                <a:cxn ang="T10">
                  <a:pos x="T0" y="T1"/>
                </a:cxn>
                <a:cxn ang="T11">
                  <a:pos x="T2" y="T3"/>
                </a:cxn>
                <a:cxn ang="T12">
                  <a:pos x="T4" y="T5"/>
                </a:cxn>
                <a:cxn ang="T13">
                  <a:pos x="T6" y="T7"/>
                </a:cxn>
                <a:cxn ang="T14">
                  <a:pos x="T8" y="T9"/>
                </a:cxn>
              </a:cxnLst>
              <a:rect l="T15" t="T16" r="T17" b="T18"/>
              <a:pathLst>
                <a:path w="38" h="29">
                  <a:moveTo>
                    <a:pt x="0" y="29"/>
                  </a:moveTo>
                  <a:lnTo>
                    <a:pt x="11" y="16"/>
                  </a:lnTo>
                  <a:lnTo>
                    <a:pt x="38" y="0"/>
                  </a:lnTo>
                  <a:lnTo>
                    <a:pt x="38" y="6"/>
                  </a:lnTo>
                  <a:lnTo>
                    <a:pt x="0" y="29"/>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4" name="Freeform 27"/>
            <p:cNvSpPr>
              <a:spLocks/>
            </p:cNvSpPr>
            <p:nvPr/>
          </p:nvSpPr>
          <p:spPr bwMode="auto">
            <a:xfrm>
              <a:off x="4160" y="910"/>
              <a:ext cx="48" cy="21"/>
            </a:xfrm>
            <a:custGeom>
              <a:avLst/>
              <a:gdLst>
                <a:gd name="T0" fmla="*/ 0 w 48"/>
                <a:gd name="T1" fmla="*/ 21 h 21"/>
                <a:gd name="T2" fmla="*/ 11 w 48"/>
                <a:gd name="T3" fmla="*/ 8 h 21"/>
                <a:gd name="T4" fmla="*/ 48 w 48"/>
                <a:gd name="T5" fmla="*/ 0 h 21"/>
                <a:gd name="T6" fmla="*/ 48 w 48"/>
                <a:gd name="T7" fmla="*/ 8 h 21"/>
                <a:gd name="T8" fmla="*/ 0 w 48"/>
                <a:gd name="T9" fmla="*/ 21 h 21"/>
                <a:gd name="T10" fmla="*/ 0 60000 65536"/>
                <a:gd name="T11" fmla="*/ 0 60000 65536"/>
                <a:gd name="T12" fmla="*/ 0 60000 65536"/>
                <a:gd name="T13" fmla="*/ 0 60000 65536"/>
                <a:gd name="T14" fmla="*/ 0 60000 65536"/>
                <a:gd name="T15" fmla="*/ 0 w 48"/>
                <a:gd name="T16" fmla="*/ 0 h 21"/>
                <a:gd name="T17" fmla="*/ 48 w 48"/>
                <a:gd name="T18" fmla="*/ 21 h 21"/>
              </a:gdLst>
              <a:ahLst/>
              <a:cxnLst>
                <a:cxn ang="T10">
                  <a:pos x="T0" y="T1"/>
                </a:cxn>
                <a:cxn ang="T11">
                  <a:pos x="T2" y="T3"/>
                </a:cxn>
                <a:cxn ang="T12">
                  <a:pos x="T4" y="T5"/>
                </a:cxn>
                <a:cxn ang="T13">
                  <a:pos x="T6" y="T7"/>
                </a:cxn>
                <a:cxn ang="T14">
                  <a:pos x="T8" y="T9"/>
                </a:cxn>
              </a:cxnLst>
              <a:rect l="T15" t="T16" r="T17" b="T18"/>
              <a:pathLst>
                <a:path w="48" h="21">
                  <a:moveTo>
                    <a:pt x="0" y="21"/>
                  </a:moveTo>
                  <a:lnTo>
                    <a:pt x="11" y="8"/>
                  </a:lnTo>
                  <a:lnTo>
                    <a:pt x="48" y="0"/>
                  </a:lnTo>
                  <a:lnTo>
                    <a:pt x="48" y="8"/>
                  </a:lnTo>
                  <a:lnTo>
                    <a:pt x="0" y="21"/>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5" name="Freeform 28"/>
            <p:cNvSpPr>
              <a:spLocks/>
            </p:cNvSpPr>
            <p:nvPr/>
          </p:nvSpPr>
          <p:spPr bwMode="auto">
            <a:xfrm>
              <a:off x="4160" y="910"/>
              <a:ext cx="48" cy="21"/>
            </a:xfrm>
            <a:custGeom>
              <a:avLst/>
              <a:gdLst>
                <a:gd name="T0" fmla="*/ 0 w 48"/>
                <a:gd name="T1" fmla="*/ 21 h 21"/>
                <a:gd name="T2" fmla="*/ 11 w 48"/>
                <a:gd name="T3" fmla="*/ 8 h 21"/>
                <a:gd name="T4" fmla="*/ 48 w 48"/>
                <a:gd name="T5" fmla="*/ 0 h 21"/>
                <a:gd name="T6" fmla="*/ 48 w 48"/>
                <a:gd name="T7" fmla="*/ 8 h 21"/>
                <a:gd name="T8" fmla="*/ 0 w 48"/>
                <a:gd name="T9" fmla="*/ 21 h 21"/>
                <a:gd name="T10" fmla="*/ 0 60000 65536"/>
                <a:gd name="T11" fmla="*/ 0 60000 65536"/>
                <a:gd name="T12" fmla="*/ 0 60000 65536"/>
                <a:gd name="T13" fmla="*/ 0 60000 65536"/>
                <a:gd name="T14" fmla="*/ 0 60000 65536"/>
                <a:gd name="T15" fmla="*/ 0 w 48"/>
                <a:gd name="T16" fmla="*/ 0 h 21"/>
                <a:gd name="T17" fmla="*/ 48 w 48"/>
                <a:gd name="T18" fmla="*/ 21 h 21"/>
              </a:gdLst>
              <a:ahLst/>
              <a:cxnLst>
                <a:cxn ang="T10">
                  <a:pos x="T0" y="T1"/>
                </a:cxn>
                <a:cxn ang="T11">
                  <a:pos x="T2" y="T3"/>
                </a:cxn>
                <a:cxn ang="T12">
                  <a:pos x="T4" y="T5"/>
                </a:cxn>
                <a:cxn ang="T13">
                  <a:pos x="T6" y="T7"/>
                </a:cxn>
                <a:cxn ang="T14">
                  <a:pos x="T8" y="T9"/>
                </a:cxn>
              </a:cxnLst>
              <a:rect l="T15" t="T16" r="T17" b="T18"/>
              <a:pathLst>
                <a:path w="48" h="21">
                  <a:moveTo>
                    <a:pt x="0" y="21"/>
                  </a:moveTo>
                  <a:lnTo>
                    <a:pt x="11" y="8"/>
                  </a:lnTo>
                  <a:lnTo>
                    <a:pt x="48" y="0"/>
                  </a:lnTo>
                  <a:lnTo>
                    <a:pt x="48" y="8"/>
                  </a:lnTo>
                  <a:lnTo>
                    <a:pt x="0" y="21"/>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6" name="Freeform 29"/>
            <p:cNvSpPr>
              <a:spLocks/>
            </p:cNvSpPr>
            <p:nvPr/>
          </p:nvSpPr>
          <p:spPr bwMode="auto">
            <a:xfrm>
              <a:off x="4194" y="794"/>
              <a:ext cx="52" cy="23"/>
            </a:xfrm>
            <a:custGeom>
              <a:avLst/>
              <a:gdLst>
                <a:gd name="T0" fmla="*/ 0 w 52"/>
                <a:gd name="T1" fmla="*/ 11 h 23"/>
                <a:gd name="T2" fmla="*/ 11 w 52"/>
                <a:gd name="T3" fmla="*/ 0 h 23"/>
                <a:gd name="T4" fmla="*/ 52 w 52"/>
                <a:gd name="T5" fmla="*/ 8 h 23"/>
                <a:gd name="T6" fmla="*/ 45 w 52"/>
                <a:gd name="T7" fmla="*/ 23 h 23"/>
                <a:gd name="T8" fmla="*/ 0 w 52"/>
                <a:gd name="T9" fmla="*/ 11 h 23"/>
                <a:gd name="T10" fmla="*/ 0 60000 65536"/>
                <a:gd name="T11" fmla="*/ 0 60000 65536"/>
                <a:gd name="T12" fmla="*/ 0 60000 65536"/>
                <a:gd name="T13" fmla="*/ 0 60000 65536"/>
                <a:gd name="T14" fmla="*/ 0 60000 65536"/>
                <a:gd name="T15" fmla="*/ 0 w 52"/>
                <a:gd name="T16" fmla="*/ 0 h 23"/>
                <a:gd name="T17" fmla="*/ 52 w 52"/>
                <a:gd name="T18" fmla="*/ 23 h 23"/>
              </a:gdLst>
              <a:ahLst/>
              <a:cxnLst>
                <a:cxn ang="T10">
                  <a:pos x="T0" y="T1"/>
                </a:cxn>
                <a:cxn ang="T11">
                  <a:pos x="T2" y="T3"/>
                </a:cxn>
                <a:cxn ang="T12">
                  <a:pos x="T4" y="T5"/>
                </a:cxn>
                <a:cxn ang="T13">
                  <a:pos x="T6" y="T7"/>
                </a:cxn>
                <a:cxn ang="T14">
                  <a:pos x="T8" y="T9"/>
                </a:cxn>
              </a:cxnLst>
              <a:rect l="T15" t="T16" r="T17" b="T18"/>
              <a:pathLst>
                <a:path w="52" h="23">
                  <a:moveTo>
                    <a:pt x="0" y="11"/>
                  </a:moveTo>
                  <a:lnTo>
                    <a:pt x="11" y="0"/>
                  </a:lnTo>
                  <a:lnTo>
                    <a:pt x="52" y="8"/>
                  </a:lnTo>
                  <a:lnTo>
                    <a:pt x="45" y="23"/>
                  </a:lnTo>
                  <a:lnTo>
                    <a:pt x="0" y="11"/>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7" name="Freeform 30"/>
            <p:cNvSpPr>
              <a:spLocks/>
            </p:cNvSpPr>
            <p:nvPr/>
          </p:nvSpPr>
          <p:spPr bwMode="auto">
            <a:xfrm>
              <a:off x="4194" y="794"/>
              <a:ext cx="52" cy="23"/>
            </a:xfrm>
            <a:custGeom>
              <a:avLst/>
              <a:gdLst>
                <a:gd name="T0" fmla="*/ 0 w 52"/>
                <a:gd name="T1" fmla="*/ 11 h 23"/>
                <a:gd name="T2" fmla="*/ 11 w 52"/>
                <a:gd name="T3" fmla="*/ 0 h 23"/>
                <a:gd name="T4" fmla="*/ 52 w 52"/>
                <a:gd name="T5" fmla="*/ 8 h 23"/>
                <a:gd name="T6" fmla="*/ 45 w 52"/>
                <a:gd name="T7" fmla="*/ 23 h 23"/>
                <a:gd name="T8" fmla="*/ 0 w 52"/>
                <a:gd name="T9" fmla="*/ 11 h 23"/>
                <a:gd name="T10" fmla="*/ 0 60000 65536"/>
                <a:gd name="T11" fmla="*/ 0 60000 65536"/>
                <a:gd name="T12" fmla="*/ 0 60000 65536"/>
                <a:gd name="T13" fmla="*/ 0 60000 65536"/>
                <a:gd name="T14" fmla="*/ 0 60000 65536"/>
                <a:gd name="T15" fmla="*/ 0 w 52"/>
                <a:gd name="T16" fmla="*/ 0 h 23"/>
                <a:gd name="T17" fmla="*/ 52 w 52"/>
                <a:gd name="T18" fmla="*/ 23 h 23"/>
              </a:gdLst>
              <a:ahLst/>
              <a:cxnLst>
                <a:cxn ang="T10">
                  <a:pos x="T0" y="T1"/>
                </a:cxn>
                <a:cxn ang="T11">
                  <a:pos x="T2" y="T3"/>
                </a:cxn>
                <a:cxn ang="T12">
                  <a:pos x="T4" y="T5"/>
                </a:cxn>
                <a:cxn ang="T13">
                  <a:pos x="T6" y="T7"/>
                </a:cxn>
                <a:cxn ang="T14">
                  <a:pos x="T8" y="T9"/>
                </a:cxn>
              </a:cxnLst>
              <a:rect l="T15" t="T16" r="T17" b="T18"/>
              <a:pathLst>
                <a:path w="52" h="23">
                  <a:moveTo>
                    <a:pt x="0" y="11"/>
                  </a:moveTo>
                  <a:lnTo>
                    <a:pt x="11" y="0"/>
                  </a:lnTo>
                  <a:lnTo>
                    <a:pt x="52" y="8"/>
                  </a:lnTo>
                  <a:lnTo>
                    <a:pt x="45" y="23"/>
                  </a:lnTo>
                  <a:lnTo>
                    <a:pt x="0" y="11"/>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8" name="Freeform 31"/>
            <p:cNvSpPr>
              <a:spLocks/>
            </p:cNvSpPr>
            <p:nvPr/>
          </p:nvSpPr>
          <p:spPr bwMode="auto">
            <a:xfrm>
              <a:off x="4270" y="695"/>
              <a:ext cx="79" cy="41"/>
            </a:xfrm>
            <a:custGeom>
              <a:avLst/>
              <a:gdLst>
                <a:gd name="T0" fmla="*/ 0 w 79"/>
                <a:gd name="T1" fmla="*/ 13 h 41"/>
                <a:gd name="T2" fmla="*/ 13 w 79"/>
                <a:gd name="T3" fmla="*/ 0 h 41"/>
                <a:gd name="T4" fmla="*/ 48 w 79"/>
                <a:gd name="T5" fmla="*/ 30 h 41"/>
                <a:gd name="T6" fmla="*/ 62 w 79"/>
                <a:gd name="T7" fmla="*/ 19 h 41"/>
                <a:gd name="T8" fmla="*/ 70 w 79"/>
                <a:gd name="T9" fmla="*/ 13 h 41"/>
                <a:gd name="T10" fmla="*/ 77 w 79"/>
                <a:gd name="T11" fmla="*/ 10 h 41"/>
                <a:gd name="T12" fmla="*/ 79 w 79"/>
                <a:gd name="T13" fmla="*/ 13 h 41"/>
                <a:gd name="T14" fmla="*/ 63 w 79"/>
                <a:gd name="T15" fmla="*/ 21 h 41"/>
                <a:gd name="T16" fmla="*/ 48 w 79"/>
                <a:gd name="T17" fmla="*/ 34 h 41"/>
                <a:gd name="T18" fmla="*/ 37 w 79"/>
                <a:gd name="T19" fmla="*/ 41 h 41"/>
                <a:gd name="T20" fmla="*/ 0 w 79"/>
                <a:gd name="T21" fmla="*/ 1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41"/>
                <a:gd name="T35" fmla="*/ 79 w 79"/>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41">
                  <a:moveTo>
                    <a:pt x="0" y="13"/>
                  </a:moveTo>
                  <a:lnTo>
                    <a:pt x="13" y="0"/>
                  </a:lnTo>
                  <a:lnTo>
                    <a:pt x="48" y="30"/>
                  </a:lnTo>
                  <a:lnTo>
                    <a:pt x="62" y="19"/>
                  </a:lnTo>
                  <a:lnTo>
                    <a:pt x="70" y="13"/>
                  </a:lnTo>
                  <a:lnTo>
                    <a:pt x="77" y="10"/>
                  </a:lnTo>
                  <a:lnTo>
                    <a:pt x="79" y="13"/>
                  </a:lnTo>
                  <a:lnTo>
                    <a:pt x="63" y="21"/>
                  </a:lnTo>
                  <a:lnTo>
                    <a:pt x="48" y="34"/>
                  </a:lnTo>
                  <a:lnTo>
                    <a:pt x="37" y="41"/>
                  </a:lnTo>
                  <a:lnTo>
                    <a:pt x="0" y="13"/>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9" name="Freeform 32"/>
            <p:cNvSpPr>
              <a:spLocks/>
            </p:cNvSpPr>
            <p:nvPr/>
          </p:nvSpPr>
          <p:spPr bwMode="auto">
            <a:xfrm>
              <a:off x="4270" y="695"/>
              <a:ext cx="79" cy="41"/>
            </a:xfrm>
            <a:custGeom>
              <a:avLst/>
              <a:gdLst>
                <a:gd name="T0" fmla="*/ 0 w 79"/>
                <a:gd name="T1" fmla="*/ 13 h 41"/>
                <a:gd name="T2" fmla="*/ 13 w 79"/>
                <a:gd name="T3" fmla="*/ 0 h 41"/>
                <a:gd name="T4" fmla="*/ 48 w 79"/>
                <a:gd name="T5" fmla="*/ 30 h 41"/>
                <a:gd name="T6" fmla="*/ 62 w 79"/>
                <a:gd name="T7" fmla="*/ 19 h 41"/>
                <a:gd name="T8" fmla="*/ 70 w 79"/>
                <a:gd name="T9" fmla="*/ 13 h 41"/>
                <a:gd name="T10" fmla="*/ 77 w 79"/>
                <a:gd name="T11" fmla="*/ 10 h 41"/>
                <a:gd name="T12" fmla="*/ 79 w 79"/>
                <a:gd name="T13" fmla="*/ 13 h 41"/>
                <a:gd name="T14" fmla="*/ 63 w 79"/>
                <a:gd name="T15" fmla="*/ 21 h 41"/>
                <a:gd name="T16" fmla="*/ 48 w 79"/>
                <a:gd name="T17" fmla="*/ 34 h 41"/>
                <a:gd name="T18" fmla="*/ 37 w 79"/>
                <a:gd name="T19" fmla="*/ 41 h 41"/>
                <a:gd name="T20" fmla="*/ 0 w 79"/>
                <a:gd name="T21" fmla="*/ 1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41"/>
                <a:gd name="T35" fmla="*/ 79 w 79"/>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41">
                  <a:moveTo>
                    <a:pt x="0" y="13"/>
                  </a:moveTo>
                  <a:lnTo>
                    <a:pt x="13" y="0"/>
                  </a:lnTo>
                  <a:lnTo>
                    <a:pt x="48" y="30"/>
                  </a:lnTo>
                  <a:lnTo>
                    <a:pt x="62" y="19"/>
                  </a:lnTo>
                  <a:lnTo>
                    <a:pt x="70" y="13"/>
                  </a:lnTo>
                  <a:lnTo>
                    <a:pt x="77" y="10"/>
                  </a:lnTo>
                  <a:lnTo>
                    <a:pt x="79" y="13"/>
                  </a:lnTo>
                  <a:lnTo>
                    <a:pt x="63" y="21"/>
                  </a:lnTo>
                  <a:lnTo>
                    <a:pt x="48" y="34"/>
                  </a:lnTo>
                  <a:lnTo>
                    <a:pt x="37" y="41"/>
                  </a:lnTo>
                  <a:lnTo>
                    <a:pt x="0" y="13"/>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0" name="Freeform 33"/>
            <p:cNvSpPr>
              <a:spLocks/>
            </p:cNvSpPr>
            <p:nvPr/>
          </p:nvSpPr>
          <p:spPr bwMode="auto">
            <a:xfrm>
              <a:off x="4339" y="633"/>
              <a:ext cx="110" cy="51"/>
            </a:xfrm>
            <a:custGeom>
              <a:avLst/>
              <a:gdLst>
                <a:gd name="T0" fmla="*/ 0 w 110"/>
                <a:gd name="T1" fmla="*/ 33 h 51"/>
                <a:gd name="T2" fmla="*/ 10 w 110"/>
                <a:gd name="T3" fmla="*/ 20 h 51"/>
                <a:gd name="T4" fmla="*/ 55 w 110"/>
                <a:gd name="T5" fmla="*/ 0 h 51"/>
                <a:gd name="T6" fmla="*/ 76 w 110"/>
                <a:gd name="T7" fmla="*/ 41 h 51"/>
                <a:gd name="T8" fmla="*/ 99 w 110"/>
                <a:gd name="T9" fmla="*/ 36 h 51"/>
                <a:gd name="T10" fmla="*/ 110 w 110"/>
                <a:gd name="T11" fmla="*/ 34 h 51"/>
                <a:gd name="T12" fmla="*/ 108 w 110"/>
                <a:gd name="T13" fmla="*/ 45 h 51"/>
                <a:gd name="T14" fmla="*/ 87 w 110"/>
                <a:gd name="T15" fmla="*/ 48 h 51"/>
                <a:gd name="T16" fmla="*/ 75 w 110"/>
                <a:gd name="T17" fmla="*/ 50 h 51"/>
                <a:gd name="T18" fmla="*/ 66 w 110"/>
                <a:gd name="T19" fmla="*/ 51 h 51"/>
                <a:gd name="T20" fmla="*/ 44 w 110"/>
                <a:gd name="T21" fmla="*/ 12 h 51"/>
                <a:gd name="T22" fmla="*/ 0 w 110"/>
                <a:gd name="T23" fmla="*/ 33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51"/>
                <a:gd name="T38" fmla="*/ 110 w 110"/>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51">
                  <a:moveTo>
                    <a:pt x="0" y="33"/>
                  </a:moveTo>
                  <a:lnTo>
                    <a:pt x="10" y="20"/>
                  </a:lnTo>
                  <a:lnTo>
                    <a:pt x="55" y="0"/>
                  </a:lnTo>
                  <a:lnTo>
                    <a:pt x="76" y="41"/>
                  </a:lnTo>
                  <a:lnTo>
                    <a:pt x="99" y="36"/>
                  </a:lnTo>
                  <a:lnTo>
                    <a:pt x="110" y="34"/>
                  </a:lnTo>
                  <a:lnTo>
                    <a:pt x="108" y="45"/>
                  </a:lnTo>
                  <a:lnTo>
                    <a:pt x="87" y="48"/>
                  </a:lnTo>
                  <a:lnTo>
                    <a:pt x="75" y="50"/>
                  </a:lnTo>
                  <a:lnTo>
                    <a:pt x="66" y="51"/>
                  </a:lnTo>
                  <a:lnTo>
                    <a:pt x="44" y="12"/>
                  </a:lnTo>
                  <a:lnTo>
                    <a:pt x="0" y="33"/>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1" name="Freeform 34"/>
            <p:cNvSpPr>
              <a:spLocks/>
            </p:cNvSpPr>
            <p:nvPr/>
          </p:nvSpPr>
          <p:spPr bwMode="auto">
            <a:xfrm>
              <a:off x="4339" y="633"/>
              <a:ext cx="110" cy="51"/>
            </a:xfrm>
            <a:custGeom>
              <a:avLst/>
              <a:gdLst>
                <a:gd name="T0" fmla="*/ 0 w 110"/>
                <a:gd name="T1" fmla="*/ 33 h 51"/>
                <a:gd name="T2" fmla="*/ 10 w 110"/>
                <a:gd name="T3" fmla="*/ 20 h 51"/>
                <a:gd name="T4" fmla="*/ 55 w 110"/>
                <a:gd name="T5" fmla="*/ 0 h 51"/>
                <a:gd name="T6" fmla="*/ 76 w 110"/>
                <a:gd name="T7" fmla="*/ 41 h 51"/>
                <a:gd name="T8" fmla="*/ 99 w 110"/>
                <a:gd name="T9" fmla="*/ 36 h 51"/>
                <a:gd name="T10" fmla="*/ 110 w 110"/>
                <a:gd name="T11" fmla="*/ 34 h 51"/>
                <a:gd name="T12" fmla="*/ 108 w 110"/>
                <a:gd name="T13" fmla="*/ 45 h 51"/>
                <a:gd name="T14" fmla="*/ 87 w 110"/>
                <a:gd name="T15" fmla="*/ 48 h 51"/>
                <a:gd name="T16" fmla="*/ 75 w 110"/>
                <a:gd name="T17" fmla="*/ 50 h 51"/>
                <a:gd name="T18" fmla="*/ 66 w 110"/>
                <a:gd name="T19" fmla="*/ 51 h 51"/>
                <a:gd name="T20" fmla="*/ 44 w 110"/>
                <a:gd name="T21" fmla="*/ 12 h 51"/>
                <a:gd name="T22" fmla="*/ 0 w 110"/>
                <a:gd name="T23" fmla="*/ 33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51"/>
                <a:gd name="T38" fmla="*/ 110 w 110"/>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51">
                  <a:moveTo>
                    <a:pt x="0" y="33"/>
                  </a:moveTo>
                  <a:lnTo>
                    <a:pt x="10" y="20"/>
                  </a:lnTo>
                  <a:lnTo>
                    <a:pt x="55" y="0"/>
                  </a:lnTo>
                  <a:lnTo>
                    <a:pt x="76" y="41"/>
                  </a:lnTo>
                  <a:lnTo>
                    <a:pt x="99" y="36"/>
                  </a:lnTo>
                  <a:lnTo>
                    <a:pt x="110" y="34"/>
                  </a:lnTo>
                  <a:lnTo>
                    <a:pt x="108" y="45"/>
                  </a:lnTo>
                  <a:lnTo>
                    <a:pt x="87" y="48"/>
                  </a:lnTo>
                  <a:lnTo>
                    <a:pt x="75" y="50"/>
                  </a:lnTo>
                  <a:lnTo>
                    <a:pt x="66" y="51"/>
                  </a:lnTo>
                  <a:lnTo>
                    <a:pt x="44" y="12"/>
                  </a:lnTo>
                  <a:lnTo>
                    <a:pt x="0" y="33"/>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2" name="Freeform 35"/>
            <p:cNvSpPr>
              <a:spLocks/>
            </p:cNvSpPr>
            <p:nvPr/>
          </p:nvSpPr>
          <p:spPr bwMode="auto">
            <a:xfrm>
              <a:off x="4067" y="495"/>
              <a:ext cx="231" cy="193"/>
            </a:xfrm>
            <a:custGeom>
              <a:avLst/>
              <a:gdLst>
                <a:gd name="T0" fmla="*/ 61 w 231"/>
                <a:gd name="T1" fmla="*/ 0 h 193"/>
                <a:gd name="T2" fmla="*/ 10 w 231"/>
                <a:gd name="T3" fmla="*/ 6 h 193"/>
                <a:gd name="T4" fmla="*/ 0 w 231"/>
                <a:gd name="T5" fmla="*/ 18 h 193"/>
                <a:gd name="T6" fmla="*/ 51 w 231"/>
                <a:gd name="T7" fmla="*/ 11 h 193"/>
                <a:gd name="T8" fmla="*/ 61 w 231"/>
                <a:gd name="T9" fmla="*/ 57 h 193"/>
                <a:gd name="T10" fmla="*/ 80 w 231"/>
                <a:gd name="T11" fmla="*/ 59 h 193"/>
                <a:gd name="T12" fmla="*/ 93 w 231"/>
                <a:gd name="T13" fmla="*/ 64 h 193"/>
                <a:gd name="T14" fmla="*/ 104 w 231"/>
                <a:gd name="T15" fmla="*/ 69 h 193"/>
                <a:gd name="T16" fmla="*/ 137 w 231"/>
                <a:gd name="T17" fmla="*/ 40 h 193"/>
                <a:gd name="T18" fmla="*/ 172 w 231"/>
                <a:gd name="T19" fmla="*/ 69 h 193"/>
                <a:gd name="T20" fmla="*/ 152 w 231"/>
                <a:gd name="T21" fmla="*/ 106 h 193"/>
                <a:gd name="T22" fmla="*/ 162 w 231"/>
                <a:gd name="T23" fmla="*/ 120 h 193"/>
                <a:gd name="T24" fmla="*/ 169 w 231"/>
                <a:gd name="T25" fmla="*/ 135 h 193"/>
                <a:gd name="T26" fmla="*/ 173 w 231"/>
                <a:gd name="T27" fmla="*/ 147 h 193"/>
                <a:gd name="T28" fmla="*/ 216 w 231"/>
                <a:gd name="T29" fmla="*/ 150 h 193"/>
                <a:gd name="T30" fmla="*/ 221 w 231"/>
                <a:gd name="T31" fmla="*/ 193 h 193"/>
                <a:gd name="T32" fmla="*/ 231 w 231"/>
                <a:gd name="T33" fmla="*/ 182 h 193"/>
                <a:gd name="T34" fmla="*/ 227 w 231"/>
                <a:gd name="T35" fmla="*/ 137 h 193"/>
                <a:gd name="T36" fmla="*/ 185 w 231"/>
                <a:gd name="T37" fmla="*/ 135 h 193"/>
                <a:gd name="T38" fmla="*/ 178 w 231"/>
                <a:gd name="T39" fmla="*/ 119 h 193"/>
                <a:gd name="T40" fmla="*/ 168 w 231"/>
                <a:gd name="T41" fmla="*/ 103 h 193"/>
                <a:gd name="T42" fmla="*/ 162 w 231"/>
                <a:gd name="T43" fmla="*/ 95 h 193"/>
                <a:gd name="T44" fmla="*/ 183 w 231"/>
                <a:gd name="T45" fmla="*/ 57 h 193"/>
                <a:gd name="T46" fmla="*/ 148 w 231"/>
                <a:gd name="T47" fmla="*/ 28 h 193"/>
                <a:gd name="T48" fmla="*/ 113 w 231"/>
                <a:gd name="T49" fmla="*/ 58 h 193"/>
                <a:gd name="T50" fmla="*/ 104 w 231"/>
                <a:gd name="T51" fmla="*/ 52 h 193"/>
                <a:gd name="T52" fmla="*/ 82 w 231"/>
                <a:gd name="T53" fmla="*/ 45 h 193"/>
                <a:gd name="T54" fmla="*/ 70 w 231"/>
                <a:gd name="T55" fmla="*/ 45 h 193"/>
                <a:gd name="T56" fmla="*/ 61 w 231"/>
                <a:gd name="T57" fmla="*/ 0 h 1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93"/>
                <a:gd name="T89" fmla="*/ 231 w 231"/>
                <a:gd name="T90" fmla="*/ 193 h 1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93">
                  <a:moveTo>
                    <a:pt x="61" y="0"/>
                  </a:moveTo>
                  <a:lnTo>
                    <a:pt x="10" y="6"/>
                  </a:lnTo>
                  <a:lnTo>
                    <a:pt x="0" y="18"/>
                  </a:lnTo>
                  <a:lnTo>
                    <a:pt x="51" y="11"/>
                  </a:lnTo>
                  <a:lnTo>
                    <a:pt x="61" y="57"/>
                  </a:lnTo>
                  <a:lnTo>
                    <a:pt x="80" y="59"/>
                  </a:lnTo>
                  <a:lnTo>
                    <a:pt x="93" y="64"/>
                  </a:lnTo>
                  <a:lnTo>
                    <a:pt x="104" y="69"/>
                  </a:lnTo>
                  <a:lnTo>
                    <a:pt x="137" y="40"/>
                  </a:lnTo>
                  <a:lnTo>
                    <a:pt x="172" y="69"/>
                  </a:lnTo>
                  <a:lnTo>
                    <a:pt x="152" y="106"/>
                  </a:lnTo>
                  <a:lnTo>
                    <a:pt x="162" y="120"/>
                  </a:lnTo>
                  <a:lnTo>
                    <a:pt x="169" y="135"/>
                  </a:lnTo>
                  <a:lnTo>
                    <a:pt x="173" y="147"/>
                  </a:lnTo>
                  <a:lnTo>
                    <a:pt x="216" y="150"/>
                  </a:lnTo>
                  <a:lnTo>
                    <a:pt x="221" y="193"/>
                  </a:lnTo>
                  <a:lnTo>
                    <a:pt x="231" y="182"/>
                  </a:lnTo>
                  <a:lnTo>
                    <a:pt x="227" y="137"/>
                  </a:lnTo>
                  <a:lnTo>
                    <a:pt x="185" y="135"/>
                  </a:lnTo>
                  <a:lnTo>
                    <a:pt x="178" y="119"/>
                  </a:lnTo>
                  <a:lnTo>
                    <a:pt x="168" y="103"/>
                  </a:lnTo>
                  <a:lnTo>
                    <a:pt x="162" y="95"/>
                  </a:lnTo>
                  <a:lnTo>
                    <a:pt x="183" y="57"/>
                  </a:lnTo>
                  <a:lnTo>
                    <a:pt x="148" y="28"/>
                  </a:lnTo>
                  <a:lnTo>
                    <a:pt x="113" y="58"/>
                  </a:lnTo>
                  <a:lnTo>
                    <a:pt x="104" y="52"/>
                  </a:lnTo>
                  <a:lnTo>
                    <a:pt x="82" y="45"/>
                  </a:lnTo>
                  <a:lnTo>
                    <a:pt x="70" y="45"/>
                  </a:lnTo>
                  <a:lnTo>
                    <a:pt x="61"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3" name="Freeform 36"/>
            <p:cNvSpPr>
              <a:spLocks/>
            </p:cNvSpPr>
            <p:nvPr/>
          </p:nvSpPr>
          <p:spPr bwMode="auto">
            <a:xfrm>
              <a:off x="4067" y="495"/>
              <a:ext cx="231" cy="193"/>
            </a:xfrm>
            <a:custGeom>
              <a:avLst/>
              <a:gdLst>
                <a:gd name="T0" fmla="*/ 61 w 231"/>
                <a:gd name="T1" fmla="*/ 0 h 193"/>
                <a:gd name="T2" fmla="*/ 10 w 231"/>
                <a:gd name="T3" fmla="*/ 6 h 193"/>
                <a:gd name="T4" fmla="*/ 0 w 231"/>
                <a:gd name="T5" fmla="*/ 18 h 193"/>
                <a:gd name="T6" fmla="*/ 51 w 231"/>
                <a:gd name="T7" fmla="*/ 11 h 193"/>
                <a:gd name="T8" fmla="*/ 61 w 231"/>
                <a:gd name="T9" fmla="*/ 57 h 193"/>
                <a:gd name="T10" fmla="*/ 80 w 231"/>
                <a:gd name="T11" fmla="*/ 59 h 193"/>
                <a:gd name="T12" fmla="*/ 93 w 231"/>
                <a:gd name="T13" fmla="*/ 64 h 193"/>
                <a:gd name="T14" fmla="*/ 104 w 231"/>
                <a:gd name="T15" fmla="*/ 69 h 193"/>
                <a:gd name="T16" fmla="*/ 137 w 231"/>
                <a:gd name="T17" fmla="*/ 40 h 193"/>
                <a:gd name="T18" fmla="*/ 172 w 231"/>
                <a:gd name="T19" fmla="*/ 69 h 193"/>
                <a:gd name="T20" fmla="*/ 152 w 231"/>
                <a:gd name="T21" fmla="*/ 106 h 193"/>
                <a:gd name="T22" fmla="*/ 162 w 231"/>
                <a:gd name="T23" fmla="*/ 120 h 193"/>
                <a:gd name="T24" fmla="*/ 169 w 231"/>
                <a:gd name="T25" fmla="*/ 135 h 193"/>
                <a:gd name="T26" fmla="*/ 173 w 231"/>
                <a:gd name="T27" fmla="*/ 147 h 193"/>
                <a:gd name="T28" fmla="*/ 216 w 231"/>
                <a:gd name="T29" fmla="*/ 150 h 193"/>
                <a:gd name="T30" fmla="*/ 221 w 231"/>
                <a:gd name="T31" fmla="*/ 193 h 193"/>
                <a:gd name="T32" fmla="*/ 231 w 231"/>
                <a:gd name="T33" fmla="*/ 182 h 193"/>
                <a:gd name="T34" fmla="*/ 227 w 231"/>
                <a:gd name="T35" fmla="*/ 137 h 193"/>
                <a:gd name="T36" fmla="*/ 185 w 231"/>
                <a:gd name="T37" fmla="*/ 135 h 193"/>
                <a:gd name="T38" fmla="*/ 178 w 231"/>
                <a:gd name="T39" fmla="*/ 119 h 193"/>
                <a:gd name="T40" fmla="*/ 168 w 231"/>
                <a:gd name="T41" fmla="*/ 103 h 193"/>
                <a:gd name="T42" fmla="*/ 162 w 231"/>
                <a:gd name="T43" fmla="*/ 95 h 193"/>
                <a:gd name="T44" fmla="*/ 183 w 231"/>
                <a:gd name="T45" fmla="*/ 57 h 193"/>
                <a:gd name="T46" fmla="*/ 148 w 231"/>
                <a:gd name="T47" fmla="*/ 28 h 193"/>
                <a:gd name="T48" fmla="*/ 113 w 231"/>
                <a:gd name="T49" fmla="*/ 58 h 193"/>
                <a:gd name="T50" fmla="*/ 104 w 231"/>
                <a:gd name="T51" fmla="*/ 52 h 193"/>
                <a:gd name="T52" fmla="*/ 82 w 231"/>
                <a:gd name="T53" fmla="*/ 45 h 193"/>
                <a:gd name="T54" fmla="*/ 70 w 231"/>
                <a:gd name="T55" fmla="*/ 45 h 193"/>
                <a:gd name="T56" fmla="*/ 61 w 231"/>
                <a:gd name="T57" fmla="*/ 0 h 1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93"/>
                <a:gd name="T89" fmla="*/ 231 w 231"/>
                <a:gd name="T90" fmla="*/ 193 h 1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93">
                  <a:moveTo>
                    <a:pt x="61" y="0"/>
                  </a:moveTo>
                  <a:lnTo>
                    <a:pt x="10" y="6"/>
                  </a:lnTo>
                  <a:lnTo>
                    <a:pt x="0" y="18"/>
                  </a:lnTo>
                  <a:lnTo>
                    <a:pt x="51" y="11"/>
                  </a:lnTo>
                  <a:lnTo>
                    <a:pt x="61" y="57"/>
                  </a:lnTo>
                  <a:lnTo>
                    <a:pt x="80" y="59"/>
                  </a:lnTo>
                  <a:lnTo>
                    <a:pt x="93" y="64"/>
                  </a:lnTo>
                  <a:lnTo>
                    <a:pt x="104" y="69"/>
                  </a:lnTo>
                  <a:lnTo>
                    <a:pt x="137" y="40"/>
                  </a:lnTo>
                  <a:lnTo>
                    <a:pt x="172" y="69"/>
                  </a:lnTo>
                  <a:lnTo>
                    <a:pt x="152" y="106"/>
                  </a:lnTo>
                  <a:lnTo>
                    <a:pt x="162" y="120"/>
                  </a:lnTo>
                  <a:lnTo>
                    <a:pt x="169" y="135"/>
                  </a:lnTo>
                  <a:lnTo>
                    <a:pt x="173" y="147"/>
                  </a:lnTo>
                  <a:lnTo>
                    <a:pt x="216" y="150"/>
                  </a:lnTo>
                  <a:lnTo>
                    <a:pt x="221" y="193"/>
                  </a:lnTo>
                  <a:lnTo>
                    <a:pt x="231" y="182"/>
                  </a:lnTo>
                  <a:lnTo>
                    <a:pt x="227" y="137"/>
                  </a:lnTo>
                  <a:lnTo>
                    <a:pt x="185" y="135"/>
                  </a:lnTo>
                  <a:lnTo>
                    <a:pt x="178" y="119"/>
                  </a:lnTo>
                  <a:lnTo>
                    <a:pt x="168" y="103"/>
                  </a:lnTo>
                  <a:lnTo>
                    <a:pt x="162" y="95"/>
                  </a:lnTo>
                  <a:lnTo>
                    <a:pt x="183" y="57"/>
                  </a:lnTo>
                  <a:lnTo>
                    <a:pt x="148" y="28"/>
                  </a:lnTo>
                  <a:lnTo>
                    <a:pt x="113" y="58"/>
                  </a:lnTo>
                  <a:lnTo>
                    <a:pt x="104" y="52"/>
                  </a:lnTo>
                  <a:lnTo>
                    <a:pt x="82" y="45"/>
                  </a:lnTo>
                  <a:lnTo>
                    <a:pt x="70" y="45"/>
                  </a:lnTo>
                  <a:lnTo>
                    <a:pt x="61"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4" name="Freeform 37"/>
            <p:cNvSpPr>
              <a:spLocks/>
            </p:cNvSpPr>
            <p:nvPr/>
          </p:nvSpPr>
          <p:spPr bwMode="auto">
            <a:xfrm>
              <a:off x="3991" y="544"/>
              <a:ext cx="75" cy="33"/>
            </a:xfrm>
            <a:custGeom>
              <a:avLst/>
              <a:gdLst>
                <a:gd name="T0" fmla="*/ 75 w 75"/>
                <a:gd name="T1" fmla="*/ 5 h 33"/>
                <a:gd name="T2" fmla="*/ 75 w 75"/>
                <a:gd name="T3" fmla="*/ 12 h 33"/>
                <a:gd name="T4" fmla="*/ 58 w 75"/>
                <a:gd name="T5" fmla="*/ 20 h 33"/>
                <a:gd name="T6" fmla="*/ 45 w 75"/>
                <a:gd name="T7" fmla="*/ 27 h 33"/>
                <a:gd name="T8" fmla="*/ 37 w 75"/>
                <a:gd name="T9" fmla="*/ 33 h 33"/>
                <a:gd name="T10" fmla="*/ 0 w 75"/>
                <a:gd name="T11" fmla="*/ 13 h 33"/>
                <a:gd name="T12" fmla="*/ 10 w 75"/>
                <a:gd name="T13" fmla="*/ 0 h 33"/>
                <a:gd name="T14" fmla="*/ 48 w 75"/>
                <a:gd name="T15" fmla="*/ 22 h 33"/>
                <a:gd name="T16" fmla="*/ 58 w 75"/>
                <a:gd name="T17" fmla="*/ 13 h 33"/>
                <a:gd name="T18" fmla="*/ 68 w 75"/>
                <a:gd name="T19" fmla="*/ 8 h 33"/>
                <a:gd name="T20" fmla="*/ 70 w 75"/>
                <a:gd name="T21" fmla="*/ 6 h 33"/>
                <a:gd name="T22" fmla="*/ 75 w 75"/>
                <a:gd name="T23" fmla="*/ 5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
                <a:gd name="T37" fmla="*/ 0 h 33"/>
                <a:gd name="T38" fmla="*/ 75 w 75"/>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 h="33">
                  <a:moveTo>
                    <a:pt x="75" y="5"/>
                  </a:moveTo>
                  <a:lnTo>
                    <a:pt x="75" y="12"/>
                  </a:lnTo>
                  <a:lnTo>
                    <a:pt x="58" y="20"/>
                  </a:lnTo>
                  <a:lnTo>
                    <a:pt x="45" y="27"/>
                  </a:lnTo>
                  <a:lnTo>
                    <a:pt x="37" y="33"/>
                  </a:lnTo>
                  <a:lnTo>
                    <a:pt x="0" y="13"/>
                  </a:lnTo>
                  <a:lnTo>
                    <a:pt x="10" y="0"/>
                  </a:lnTo>
                  <a:lnTo>
                    <a:pt x="48" y="22"/>
                  </a:lnTo>
                  <a:lnTo>
                    <a:pt x="58" y="13"/>
                  </a:lnTo>
                  <a:lnTo>
                    <a:pt x="68" y="8"/>
                  </a:lnTo>
                  <a:lnTo>
                    <a:pt x="70" y="6"/>
                  </a:lnTo>
                  <a:lnTo>
                    <a:pt x="75" y="5"/>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5" name="Freeform 38"/>
            <p:cNvSpPr>
              <a:spLocks/>
            </p:cNvSpPr>
            <p:nvPr/>
          </p:nvSpPr>
          <p:spPr bwMode="auto">
            <a:xfrm>
              <a:off x="3991" y="544"/>
              <a:ext cx="75" cy="33"/>
            </a:xfrm>
            <a:custGeom>
              <a:avLst/>
              <a:gdLst>
                <a:gd name="T0" fmla="*/ 75 w 75"/>
                <a:gd name="T1" fmla="*/ 5 h 33"/>
                <a:gd name="T2" fmla="*/ 75 w 75"/>
                <a:gd name="T3" fmla="*/ 12 h 33"/>
                <a:gd name="T4" fmla="*/ 58 w 75"/>
                <a:gd name="T5" fmla="*/ 20 h 33"/>
                <a:gd name="T6" fmla="*/ 45 w 75"/>
                <a:gd name="T7" fmla="*/ 27 h 33"/>
                <a:gd name="T8" fmla="*/ 37 w 75"/>
                <a:gd name="T9" fmla="*/ 33 h 33"/>
                <a:gd name="T10" fmla="*/ 0 w 75"/>
                <a:gd name="T11" fmla="*/ 13 h 33"/>
                <a:gd name="T12" fmla="*/ 10 w 75"/>
                <a:gd name="T13" fmla="*/ 0 h 33"/>
                <a:gd name="T14" fmla="*/ 48 w 75"/>
                <a:gd name="T15" fmla="*/ 22 h 33"/>
                <a:gd name="T16" fmla="*/ 58 w 75"/>
                <a:gd name="T17" fmla="*/ 13 h 33"/>
                <a:gd name="T18" fmla="*/ 68 w 75"/>
                <a:gd name="T19" fmla="*/ 8 h 33"/>
                <a:gd name="T20" fmla="*/ 70 w 75"/>
                <a:gd name="T21" fmla="*/ 6 h 33"/>
                <a:gd name="T22" fmla="*/ 75 w 75"/>
                <a:gd name="T23" fmla="*/ 5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
                <a:gd name="T37" fmla="*/ 0 h 33"/>
                <a:gd name="T38" fmla="*/ 75 w 75"/>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 h="33">
                  <a:moveTo>
                    <a:pt x="75" y="5"/>
                  </a:moveTo>
                  <a:lnTo>
                    <a:pt x="75" y="12"/>
                  </a:lnTo>
                  <a:lnTo>
                    <a:pt x="58" y="20"/>
                  </a:lnTo>
                  <a:lnTo>
                    <a:pt x="45" y="27"/>
                  </a:lnTo>
                  <a:lnTo>
                    <a:pt x="37" y="33"/>
                  </a:lnTo>
                  <a:lnTo>
                    <a:pt x="0" y="13"/>
                  </a:lnTo>
                  <a:lnTo>
                    <a:pt x="10" y="0"/>
                  </a:lnTo>
                  <a:lnTo>
                    <a:pt x="48" y="22"/>
                  </a:lnTo>
                  <a:lnTo>
                    <a:pt x="58" y="13"/>
                  </a:lnTo>
                  <a:lnTo>
                    <a:pt x="68" y="8"/>
                  </a:lnTo>
                  <a:lnTo>
                    <a:pt x="70" y="6"/>
                  </a:lnTo>
                  <a:lnTo>
                    <a:pt x="75" y="5"/>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6" name="Freeform 39"/>
            <p:cNvSpPr>
              <a:spLocks/>
            </p:cNvSpPr>
            <p:nvPr/>
          </p:nvSpPr>
          <p:spPr bwMode="auto">
            <a:xfrm>
              <a:off x="3936" y="660"/>
              <a:ext cx="39" cy="21"/>
            </a:xfrm>
            <a:custGeom>
              <a:avLst/>
              <a:gdLst>
                <a:gd name="T0" fmla="*/ 11 w 39"/>
                <a:gd name="T1" fmla="*/ 9 h 21"/>
                <a:gd name="T2" fmla="*/ 0 w 39"/>
                <a:gd name="T3" fmla="*/ 21 h 21"/>
                <a:gd name="T4" fmla="*/ 38 w 39"/>
                <a:gd name="T5" fmla="*/ 9 h 21"/>
                <a:gd name="T6" fmla="*/ 39 w 39"/>
                <a:gd name="T7" fmla="*/ 0 h 21"/>
                <a:gd name="T8" fmla="*/ 11 w 39"/>
                <a:gd name="T9" fmla="*/ 9 h 21"/>
                <a:gd name="T10" fmla="*/ 0 60000 65536"/>
                <a:gd name="T11" fmla="*/ 0 60000 65536"/>
                <a:gd name="T12" fmla="*/ 0 60000 65536"/>
                <a:gd name="T13" fmla="*/ 0 60000 65536"/>
                <a:gd name="T14" fmla="*/ 0 60000 65536"/>
                <a:gd name="T15" fmla="*/ 0 w 39"/>
                <a:gd name="T16" fmla="*/ 0 h 21"/>
                <a:gd name="T17" fmla="*/ 39 w 39"/>
                <a:gd name="T18" fmla="*/ 21 h 21"/>
              </a:gdLst>
              <a:ahLst/>
              <a:cxnLst>
                <a:cxn ang="T10">
                  <a:pos x="T0" y="T1"/>
                </a:cxn>
                <a:cxn ang="T11">
                  <a:pos x="T2" y="T3"/>
                </a:cxn>
                <a:cxn ang="T12">
                  <a:pos x="T4" y="T5"/>
                </a:cxn>
                <a:cxn ang="T13">
                  <a:pos x="T6" y="T7"/>
                </a:cxn>
                <a:cxn ang="T14">
                  <a:pos x="T8" y="T9"/>
                </a:cxn>
              </a:cxnLst>
              <a:rect l="T15" t="T16" r="T17" b="T18"/>
              <a:pathLst>
                <a:path w="39" h="21">
                  <a:moveTo>
                    <a:pt x="11" y="9"/>
                  </a:moveTo>
                  <a:lnTo>
                    <a:pt x="0" y="21"/>
                  </a:lnTo>
                  <a:lnTo>
                    <a:pt x="38" y="9"/>
                  </a:lnTo>
                  <a:lnTo>
                    <a:pt x="39" y="0"/>
                  </a:lnTo>
                  <a:lnTo>
                    <a:pt x="11" y="9"/>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7" name="Freeform 40"/>
            <p:cNvSpPr>
              <a:spLocks/>
            </p:cNvSpPr>
            <p:nvPr/>
          </p:nvSpPr>
          <p:spPr bwMode="auto">
            <a:xfrm>
              <a:off x="3936" y="660"/>
              <a:ext cx="39" cy="21"/>
            </a:xfrm>
            <a:custGeom>
              <a:avLst/>
              <a:gdLst>
                <a:gd name="T0" fmla="*/ 11 w 39"/>
                <a:gd name="T1" fmla="*/ 9 h 21"/>
                <a:gd name="T2" fmla="*/ 0 w 39"/>
                <a:gd name="T3" fmla="*/ 21 h 21"/>
                <a:gd name="T4" fmla="*/ 38 w 39"/>
                <a:gd name="T5" fmla="*/ 9 h 21"/>
                <a:gd name="T6" fmla="*/ 39 w 39"/>
                <a:gd name="T7" fmla="*/ 0 h 21"/>
                <a:gd name="T8" fmla="*/ 11 w 39"/>
                <a:gd name="T9" fmla="*/ 9 h 21"/>
                <a:gd name="T10" fmla="*/ 0 60000 65536"/>
                <a:gd name="T11" fmla="*/ 0 60000 65536"/>
                <a:gd name="T12" fmla="*/ 0 60000 65536"/>
                <a:gd name="T13" fmla="*/ 0 60000 65536"/>
                <a:gd name="T14" fmla="*/ 0 60000 65536"/>
                <a:gd name="T15" fmla="*/ 0 w 39"/>
                <a:gd name="T16" fmla="*/ 0 h 21"/>
                <a:gd name="T17" fmla="*/ 39 w 39"/>
                <a:gd name="T18" fmla="*/ 21 h 21"/>
              </a:gdLst>
              <a:ahLst/>
              <a:cxnLst>
                <a:cxn ang="T10">
                  <a:pos x="T0" y="T1"/>
                </a:cxn>
                <a:cxn ang="T11">
                  <a:pos x="T2" y="T3"/>
                </a:cxn>
                <a:cxn ang="T12">
                  <a:pos x="T4" y="T5"/>
                </a:cxn>
                <a:cxn ang="T13">
                  <a:pos x="T6" y="T7"/>
                </a:cxn>
                <a:cxn ang="T14">
                  <a:pos x="T8" y="T9"/>
                </a:cxn>
              </a:cxnLst>
              <a:rect l="T15" t="T16" r="T17" b="T18"/>
              <a:pathLst>
                <a:path w="39" h="21">
                  <a:moveTo>
                    <a:pt x="11" y="9"/>
                  </a:moveTo>
                  <a:lnTo>
                    <a:pt x="0" y="21"/>
                  </a:lnTo>
                  <a:lnTo>
                    <a:pt x="38" y="9"/>
                  </a:lnTo>
                  <a:lnTo>
                    <a:pt x="39" y="0"/>
                  </a:lnTo>
                  <a:lnTo>
                    <a:pt x="11" y="9"/>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8" name="Freeform 41"/>
            <p:cNvSpPr>
              <a:spLocks/>
            </p:cNvSpPr>
            <p:nvPr/>
          </p:nvSpPr>
          <p:spPr bwMode="auto">
            <a:xfrm>
              <a:off x="4153" y="810"/>
              <a:ext cx="13" cy="47"/>
            </a:xfrm>
            <a:custGeom>
              <a:avLst/>
              <a:gdLst>
                <a:gd name="T0" fmla="*/ 0 w 13"/>
                <a:gd name="T1" fmla="*/ 47 h 47"/>
                <a:gd name="T2" fmla="*/ 11 w 13"/>
                <a:gd name="T3" fmla="*/ 35 h 47"/>
                <a:gd name="T4" fmla="*/ 13 w 13"/>
                <a:gd name="T5" fmla="*/ 0 h 47"/>
                <a:gd name="T6" fmla="*/ 1 w 13"/>
                <a:gd name="T7" fmla="*/ 4 h 47"/>
                <a:gd name="T8" fmla="*/ 0 w 13"/>
                <a:gd name="T9" fmla="*/ 47 h 47"/>
                <a:gd name="T10" fmla="*/ 0 60000 65536"/>
                <a:gd name="T11" fmla="*/ 0 60000 65536"/>
                <a:gd name="T12" fmla="*/ 0 60000 65536"/>
                <a:gd name="T13" fmla="*/ 0 60000 65536"/>
                <a:gd name="T14" fmla="*/ 0 60000 65536"/>
                <a:gd name="T15" fmla="*/ 0 w 13"/>
                <a:gd name="T16" fmla="*/ 0 h 47"/>
                <a:gd name="T17" fmla="*/ 13 w 13"/>
                <a:gd name="T18" fmla="*/ 47 h 47"/>
              </a:gdLst>
              <a:ahLst/>
              <a:cxnLst>
                <a:cxn ang="T10">
                  <a:pos x="T0" y="T1"/>
                </a:cxn>
                <a:cxn ang="T11">
                  <a:pos x="T2" y="T3"/>
                </a:cxn>
                <a:cxn ang="T12">
                  <a:pos x="T4" y="T5"/>
                </a:cxn>
                <a:cxn ang="T13">
                  <a:pos x="T6" y="T7"/>
                </a:cxn>
                <a:cxn ang="T14">
                  <a:pos x="T8" y="T9"/>
                </a:cxn>
              </a:cxnLst>
              <a:rect l="T15" t="T16" r="T17" b="T18"/>
              <a:pathLst>
                <a:path w="13" h="47">
                  <a:moveTo>
                    <a:pt x="0" y="47"/>
                  </a:moveTo>
                  <a:lnTo>
                    <a:pt x="11" y="35"/>
                  </a:lnTo>
                  <a:lnTo>
                    <a:pt x="13" y="0"/>
                  </a:lnTo>
                  <a:lnTo>
                    <a:pt x="1" y="4"/>
                  </a:lnTo>
                  <a:lnTo>
                    <a:pt x="0" y="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79" name="Freeform 42"/>
            <p:cNvSpPr>
              <a:spLocks/>
            </p:cNvSpPr>
            <p:nvPr/>
          </p:nvSpPr>
          <p:spPr bwMode="auto">
            <a:xfrm>
              <a:off x="4153" y="810"/>
              <a:ext cx="13" cy="47"/>
            </a:xfrm>
            <a:custGeom>
              <a:avLst/>
              <a:gdLst>
                <a:gd name="T0" fmla="*/ 0 w 13"/>
                <a:gd name="T1" fmla="*/ 47 h 47"/>
                <a:gd name="T2" fmla="*/ 11 w 13"/>
                <a:gd name="T3" fmla="*/ 35 h 47"/>
                <a:gd name="T4" fmla="*/ 13 w 13"/>
                <a:gd name="T5" fmla="*/ 0 h 47"/>
                <a:gd name="T6" fmla="*/ 1 w 13"/>
                <a:gd name="T7" fmla="*/ 4 h 47"/>
                <a:gd name="T8" fmla="*/ 0 w 13"/>
                <a:gd name="T9" fmla="*/ 47 h 47"/>
                <a:gd name="T10" fmla="*/ 0 60000 65536"/>
                <a:gd name="T11" fmla="*/ 0 60000 65536"/>
                <a:gd name="T12" fmla="*/ 0 60000 65536"/>
                <a:gd name="T13" fmla="*/ 0 60000 65536"/>
                <a:gd name="T14" fmla="*/ 0 60000 65536"/>
                <a:gd name="T15" fmla="*/ 0 w 13"/>
                <a:gd name="T16" fmla="*/ 0 h 47"/>
                <a:gd name="T17" fmla="*/ 13 w 13"/>
                <a:gd name="T18" fmla="*/ 47 h 47"/>
              </a:gdLst>
              <a:ahLst/>
              <a:cxnLst>
                <a:cxn ang="T10">
                  <a:pos x="T0" y="T1"/>
                </a:cxn>
                <a:cxn ang="T11">
                  <a:pos x="T2" y="T3"/>
                </a:cxn>
                <a:cxn ang="T12">
                  <a:pos x="T4" y="T5"/>
                </a:cxn>
                <a:cxn ang="T13">
                  <a:pos x="T6" y="T7"/>
                </a:cxn>
                <a:cxn ang="T14">
                  <a:pos x="T8" y="T9"/>
                </a:cxn>
              </a:cxnLst>
              <a:rect l="T15" t="T16" r="T17" b="T18"/>
              <a:pathLst>
                <a:path w="13" h="47">
                  <a:moveTo>
                    <a:pt x="0" y="47"/>
                  </a:moveTo>
                  <a:lnTo>
                    <a:pt x="11" y="35"/>
                  </a:lnTo>
                  <a:lnTo>
                    <a:pt x="13" y="0"/>
                  </a:lnTo>
                  <a:lnTo>
                    <a:pt x="1" y="4"/>
                  </a:lnTo>
                  <a:lnTo>
                    <a:pt x="0" y="47"/>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0" name="Freeform 43"/>
            <p:cNvSpPr>
              <a:spLocks/>
            </p:cNvSpPr>
            <p:nvPr/>
          </p:nvSpPr>
          <p:spPr bwMode="auto">
            <a:xfrm>
              <a:off x="4232" y="697"/>
              <a:ext cx="38" cy="82"/>
            </a:xfrm>
            <a:custGeom>
              <a:avLst/>
              <a:gdLst>
                <a:gd name="T0" fmla="*/ 28 w 38"/>
                <a:gd name="T1" fmla="*/ 82 h 82"/>
                <a:gd name="T2" fmla="*/ 38 w 38"/>
                <a:gd name="T3" fmla="*/ 69 h 82"/>
                <a:gd name="T4" fmla="*/ 10 w 38"/>
                <a:gd name="T5" fmla="*/ 38 h 82"/>
                <a:gd name="T6" fmla="*/ 20 w 38"/>
                <a:gd name="T7" fmla="*/ 24 h 82"/>
                <a:gd name="T8" fmla="*/ 22 w 38"/>
                <a:gd name="T9" fmla="*/ 8 h 82"/>
                <a:gd name="T10" fmla="*/ 24 w 38"/>
                <a:gd name="T11" fmla="*/ 0 h 82"/>
                <a:gd name="T12" fmla="*/ 14 w 38"/>
                <a:gd name="T13" fmla="*/ 3 h 82"/>
                <a:gd name="T14" fmla="*/ 11 w 38"/>
                <a:gd name="T15" fmla="*/ 21 h 82"/>
                <a:gd name="T16" fmla="*/ 6 w 38"/>
                <a:gd name="T17" fmla="*/ 38 h 82"/>
                <a:gd name="T18" fmla="*/ 0 w 38"/>
                <a:gd name="T19" fmla="*/ 51 h 82"/>
                <a:gd name="T20" fmla="*/ 28 w 38"/>
                <a:gd name="T21" fmla="*/ 82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82"/>
                <a:gd name="T35" fmla="*/ 38 w 38"/>
                <a:gd name="T36" fmla="*/ 82 h 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82">
                  <a:moveTo>
                    <a:pt x="28" y="82"/>
                  </a:moveTo>
                  <a:lnTo>
                    <a:pt x="38" y="69"/>
                  </a:lnTo>
                  <a:lnTo>
                    <a:pt x="10" y="38"/>
                  </a:lnTo>
                  <a:lnTo>
                    <a:pt x="20" y="24"/>
                  </a:lnTo>
                  <a:lnTo>
                    <a:pt x="22" y="8"/>
                  </a:lnTo>
                  <a:lnTo>
                    <a:pt x="24" y="0"/>
                  </a:lnTo>
                  <a:lnTo>
                    <a:pt x="14" y="3"/>
                  </a:lnTo>
                  <a:lnTo>
                    <a:pt x="11" y="21"/>
                  </a:lnTo>
                  <a:lnTo>
                    <a:pt x="6" y="38"/>
                  </a:lnTo>
                  <a:lnTo>
                    <a:pt x="0" y="51"/>
                  </a:lnTo>
                  <a:lnTo>
                    <a:pt x="28" y="82"/>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1" name="Freeform 44"/>
            <p:cNvSpPr>
              <a:spLocks/>
            </p:cNvSpPr>
            <p:nvPr/>
          </p:nvSpPr>
          <p:spPr bwMode="auto">
            <a:xfrm>
              <a:off x="4232" y="697"/>
              <a:ext cx="38" cy="82"/>
            </a:xfrm>
            <a:custGeom>
              <a:avLst/>
              <a:gdLst>
                <a:gd name="T0" fmla="*/ 28 w 38"/>
                <a:gd name="T1" fmla="*/ 82 h 82"/>
                <a:gd name="T2" fmla="*/ 38 w 38"/>
                <a:gd name="T3" fmla="*/ 69 h 82"/>
                <a:gd name="T4" fmla="*/ 10 w 38"/>
                <a:gd name="T5" fmla="*/ 38 h 82"/>
                <a:gd name="T6" fmla="*/ 20 w 38"/>
                <a:gd name="T7" fmla="*/ 24 h 82"/>
                <a:gd name="T8" fmla="*/ 22 w 38"/>
                <a:gd name="T9" fmla="*/ 8 h 82"/>
                <a:gd name="T10" fmla="*/ 24 w 38"/>
                <a:gd name="T11" fmla="*/ 0 h 82"/>
                <a:gd name="T12" fmla="*/ 14 w 38"/>
                <a:gd name="T13" fmla="*/ 3 h 82"/>
                <a:gd name="T14" fmla="*/ 11 w 38"/>
                <a:gd name="T15" fmla="*/ 21 h 82"/>
                <a:gd name="T16" fmla="*/ 6 w 38"/>
                <a:gd name="T17" fmla="*/ 38 h 82"/>
                <a:gd name="T18" fmla="*/ 0 w 38"/>
                <a:gd name="T19" fmla="*/ 51 h 82"/>
                <a:gd name="T20" fmla="*/ 28 w 38"/>
                <a:gd name="T21" fmla="*/ 82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82"/>
                <a:gd name="T35" fmla="*/ 38 w 38"/>
                <a:gd name="T36" fmla="*/ 82 h 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82">
                  <a:moveTo>
                    <a:pt x="28" y="82"/>
                  </a:moveTo>
                  <a:lnTo>
                    <a:pt x="38" y="69"/>
                  </a:lnTo>
                  <a:lnTo>
                    <a:pt x="10" y="38"/>
                  </a:lnTo>
                  <a:lnTo>
                    <a:pt x="20" y="24"/>
                  </a:lnTo>
                  <a:lnTo>
                    <a:pt x="22" y="8"/>
                  </a:lnTo>
                  <a:lnTo>
                    <a:pt x="24" y="0"/>
                  </a:lnTo>
                  <a:lnTo>
                    <a:pt x="14" y="3"/>
                  </a:lnTo>
                  <a:lnTo>
                    <a:pt x="11" y="21"/>
                  </a:lnTo>
                  <a:lnTo>
                    <a:pt x="6" y="38"/>
                  </a:lnTo>
                  <a:lnTo>
                    <a:pt x="0" y="51"/>
                  </a:lnTo>
                  <a:lnTo>
                    <a:pt x="28" y="82"/>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2" name="Freeform 45"/>
            <p:cNvSpPr>
              <a:spLocks/>
            </p:cNvSpPr>
            <p:nvPr/>
          </p:nvSpPr>
          <p:spPr bwMode="auto">
            <a:xfrm>
              <a:off x="4872" y="506"/>
              <a:ext cx="157" cy="106"/>
            </a:xfrm>
            <a:custGeom>
              <a:avLst/>
              <a:gdLst>
                <a:gd name="T0" fmla="*/ 9 w 157"/>
                <a:gd name="T1" fmla="*/ 0 h 106"/>
                <a:gd name="T2" fmla="*/ 54 w 157"/>
                <a:gd name="T3" fmla="*/ 7 h 106"/>
                <a:gd name="T4" fmla="*/ 56 w 157"/>
                <a:gd name="T5" fmla="*/ 51 h 106"/>
                <a:gd name="T6" fmla="*/ 70 w 157"/>
                <a:gd name="T7" fmla="*/ 58 h 106"/>
                <a:gd name="T8" fmla="*/ 81 w 157"/>
                <a:gd name="T9" fmla="*/ 67 h 106"/>
                <a:gd name="T10" fmla="*/ 94 w 157"/>
                <a:gd name="T11" fmla="*/ 75 h 106"/>
                <a:gd name="T12" fmla="*/ 132 w 157"/>
                <a:gd name="T13" fmla="*/ 57 h 106"/>
                <a:gd name="T14" fmla="*/ 157 w 157"/>
                <a:gd name="T15" fmla="*/ 95 h 106"/>
                <a:gd name="T16" fmla="*/ 146 w 157"/>
                <a:gd name="T17" fmla="*/ 106 h 106"/>
                <a:gd name="T18" fmla="*/ 121 w 157"/>
                <a:gd name="T19" fmla="*/ 68 h 106"/>
                <a:gd name="T20" fmla="*/ 83 w 157"/>
                <a:gd name="T21" fmla="*/ 86 h 106"/>
                <a:gd name="T22" fmla="*/ 70 w 157"/>
                <a:gd name="T23" fmla="*/ 79 h 106"/>
                <a:gd name="T24" fmla="*/ 60 w 157"/>
                <a:gd name="T25" fmla="*/ 71 h 106"/>
                <a:gd name="T26" fmla="*/ 45 w 157"/>
                <a:gd name="T27" fmla="*/ 62 h 106"/>
                <a:gd name="T28" fmla="*/ 43 w 157"/>
                <a:gd name="T29" fmla="*/ 20 h 106"/>
                <a:gd name="T30" fmla="*/ 0 w 157"/>
                <a:gd name="T31" fmla="*/ 13 h 106"/>
                <a:gd name="T32" fmla="*/ 9 w 157"/>
                <a:gd name="T33" fmla="*/ 0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7"/>
                <a:gd name="T52" fmla="*/ 0 h 106"/>
                <a:gd name="T53" fmla="*/ 157 w 157"/>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7" h="106">
                  <a:moveTo>
                    <a:pt x="9" y="0"/>
                  </a:moveTo>
                  <a:lnTo>
                    <a:pt x="54" y="7"/>
                  </a:lnTo>
                  <a:lnTo>
                    <a:pt x="56" y="51"/>
                  </a:lnTo>
                  <a:lnTo>
                    <a:pt x="70" y="58"/>
                  </a:lnTo>
                  <a:lnTo>
                    <a:pt x="81" y="67"/>
                  </a:lnTo>
                  <a:lnTo>
                    <a:pt x="94" y="75"/>
                  </a:lnTo>
                  <a:lnTo>
                    <a:pt x="132" y="57"/>
                  </a:lnTo>
                  <a:lnTo>
                    <a:pt x="157" y="95"/>
                  </a:lnTo>
                  <a:lnTo>
                    <a:pt x="146" y="106"/>
                  </a:lnTo>
                  <a:lnTo>
                    <a:pt x="121" y="68"/>
                  </a:lnTo>
                  <a:lnTo>
                    <a:pt x="83" y="86"/>
                  </a:lnTo>
                  <a:lnTo>
                    <a:pt x="70" y="79"/>
                  </a:lnTo>
                  <a:lnTo>
                    <a:pt x="60" y="71"/>
                  </a:lnTo>
                  <a:lnTo>
                    <a:pt x="45" y="62"/>
                  </a:lnTo>
                  <a:lnTo>
                    <a:pt x="43" y="20"/>
                  </a:lnTo>
                  <a:lnTo>
                    <a:pt x="0" y="13"/>
                  </a:lnTo>
                  <a:lnTo>
                    <a:pt x="9"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Freeform 46"/>
            <p:cNvSpPr>
              <a:spLocks/>
            </p:cNvSpPr>
            <p:nvPr/>
          </p:nvSpPr>
          <p:spPr bwMode="auto">
            <a:xfrm>
              <a:off x="4872" y="506"/>
              <a:ext cx="157" cy="106"/>
            </a:xfrm>
            <a:custGeom>
              <a:avLst/>
              <a:gdLst>
                <a:gd name="T0" fmla="*/ 9 w 157"/>
                <a:gd name="T1" fmla="*/ 0 h 106"/>
                <a:gd name="T2" fmla="*/ 54 w 157"/>
                <a:gd name="T3" fmla="*/ 7 h 106"/>
                <a:gd name="T4" fmla="*/ 56 w 157"/>
                <a:gd name="T5" fmla="*/ 51 h 106"/>
                <a:gd name="T6" fmla="*/ 70 w 157"/>
                <a:gd name="T7" fmla="*/ 58 h 106"/>
                <a:gd name="T8" fmla="*/ 81 w 157"/>
                <a:gd name="T9" fmla="*/ 67 h 106"/>
                <a:gd name="T10" fmla="*/ 94 w 157"/>
                <a:gd name="T11" fmla="*/ 75 h 106"/>
                <a:gd name="T12" fmla="*/ 132 w 157"/>
                <a:gd name="T13" fmla="*/ 57 h 106"/>
                <a:gd name="T14" fmla="*/ 157 w 157"/>
                <a:gd name="T15" fmla="*/ 95 h 106"/>
                <a:gd name="T16" fmla="*/ 146 w 157"/>
                <a:gd name="T17" fmla="*/ 106 h 106"/>
                <a:gd name="T18" fmla="*/ 121 w 157"/>
                <a:gd name="T19" fmla="*/ 68 h 106"/>
                <a:gd name="T20" fmla="*/ 83 w 157"/>
                <a:gd name="T21" fmla="*/ 86 h 106"/>
                <a:gd name="T22" fmla="*/ 70 w 157"/>
                <a:gd name="T23" fmla="*/ 79 h 106"/>
                <a:gd name="T24" fmla="*/ 60 w 157"/>
                <a:gd name="T25" fmla="*/ 71 h 106"/>
                <a:gd name="T26" fmla="*/ 45 w 157"/>
                <a:gd name="T27" fmla="*/ 62 h 106"/>
                <a:gd name="T28" fmla="*/ 43 w 157"/>
                <a:gd name="T29" fmla="*/ 20 h 106"/>
                <a:gd name="T30" fmla="*/ 0 w 157"/>
                <a:gd name="T31" fmla="*/ 13 h 106"/>
                <a:gd name="T32" fmla="*/ 9 w 157"/>
                <a:gd name="T33" fmla="*/ 0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7"/>
                <a:gd name="T52" fmla="*/ 0 h 106"/>
                <a:gd name="T53" fmla="*/ 157 w 157"/>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7" h="106">
                  <a:moveTo>
                    <a:pt x="9" y="0"/>
                  </a:moveTo>
                  <a:lnTo>
                    <a:pt x="54" y="7"/>
                  </a:lnTo>
                  <a:lnTo>
                    <a:pt x="56" y="51"/>
                  </a:lnTo>
                  <a:lnTo>
                    <a:pt x="70" y="58"/>
                  </a:lnTo>
                  <a:lnTo>
                    <a:pt x="81" y="67"/>
                  </a:lnTo>
                  <a:lnTo>
                    <a:pt x="94" y="75"/>
                  </a:lnTo>
                  <a:lnTo>
                    <a:pt x="132" y="57"/>
                  </a:lnTo>
                  <a:lnTo>
                    <a:pt x="157" y="95"/>
                  </a:lnTo>
                  <a:lnTo>
                    <a:pt x="146" y="106"/>
                  </a:lnTo>
                  <a:lnTo>
                    <a:pt x="121" y="68"/>
                  </a:lnTo>
                  <a:lnTo>
                    <a:pt x="83" y="86"/>
                  </a:lnTo>
                  <a:lnTo>
                    <a:pt x="70" y="79"/>
                  </a:lnTo>
                  <a:lnTo>
                    <a:pt x="60" y="71"/>
                  </a:lnTo>
                  <a:lnTo>
                    <a:pt x="45" y="62"/>
                  </a:lnTo>
                  <a:lnTo>
                    <a:pt x="43" y="20"/>
                  </a:lnTo>
                  <a:lnTo>
                    <a:pt x="0" y="13"/>
                  </a:lnTo>
                  <a:lnTo>
                    <a:pt x="9"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Freeform 47"/>
            <p:cNvSpPr>
              <a:spLocks/>
            </p:cNvSpPr>
            <p:nvPr/>
          </p:nvSpPr>
          <p:spPr bwMode="auto">
            <a:xfrm>
              <a:off x="4740" y="523"/>
              <a:ext cx="120" cy="47"/>
            </a:xfrm>
            <a:custGeom>
              <a:avLst/>
              <a:gdLst>
                <a:gd name="T0" fmla="*/ 120 w 120"/>
                <a:gd name="T1" fmla="*/ 26 h 47"/>
                <a:gd name="T2" fmla="*/ 116 w 120"/>
                <a:gd name="T3" fmla="*/ 37 h 47"/>
                <a:gd name="T4" fmla="*/ 89 w 120"/>
                <a:gd name="T5" fmla="*/ 40 h 47"/>
                <a:gd name="T6" fmla="*/ 78 w 120"/>
                <a:gd name="T7" fmla="*/ 43 h 47"/>
                <a:gd name="T8" fmla="*/ 71 w 120"/>
                <a:gd name="T9" fmla="*/ 47 h 47"/>
                <a:gd name="T10" fmla="*/ 41 w 120"/>
                <a:gd name="T11" fmla="*/ 12 h 47"/>
                <a:gd name="T12" fmla="*/ 0 w 120"/>
                <a:gd name="T13" fmla="*/ 41 h 47"/>
                <a:gd name="T14" fmla="*/ 12 w 120"/>
                <a:gd name="T15" fmla="*/ 30 h 47"/>
                <a:gd name="T16" fmla="*/ 51 w 120"/>
                <a:gd name="T17" fmla="*/ 0 h 47"/>
                <a:gd name="T18" fmla="*/ 82 w 120"/>
                <a:gd name="T19" fmla="*/ 34 h 47"/>
                <a:gd name="T20" fmla="*/ 96 w 120"/>
                <a:gd name="T21" fmla="*/ 29 h 47"/>
                <a:gd name="T22" fmla="*/ 109 w 120"/>
                <a:gd name="T23" fmla="*/ 26 h 47"/>
                <a:gd name="T24" fmla="*/ 117 w 120"/>
                <a:gd name="T25" fmla="*/ 26 h 47"/>
                <a:gd name="T26" fmla="*/ 120 w 120"/>
                <a:gd name="T27" fmla="*/ 26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7"/>
                <a:gd name="T44" fmla="*/ 120 w 12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7">
                  <a:moveTo>
                    <a:pt x="120" y="26"/>
                  </a:moveTo>
                  <a:lnTo>
                    <a:pt x="116" y="37"/>
                  </a:lnTo>
                  <a:lnTo>
                    <a:pt x="89" y="40"/>
                  </a:lnTo>
                  <a:lnTo>
                    <a:pt x="78" y="43"/>
                  </a:lnTo>
                  <a:lnTo>
                    <a:pt x="71" y="47"/>
                  </a:lnTo>
                  <a:lnTo>
                    <a:pt x="41" y="12"/>
                  </a:lnTo>
                  <a:lnTo>
                    <a:pt x="0" y="41"/>
                  </a:lnTo>
                  <a:lnTo>
                    <a:pt x="12" y="30"/>
                  </a:lnTo>
                  <a:lnTo>
                    <a:pt x="51" y="0"/>
                  </a:lnTo>
                  <a:lnTo>
                    <a:pt x="82" y="34"/>
                  </a:lnTo>
                  <a:lnTo>
                    <a:pt x="96" y="29"/>
                  </a:lnTo>
                  <a:lnTo>
                    <a:pt x="109" y="26"/>
                  </a:lnTo>
                  <a:lnTo>
                    <a:pt x="117" y="26"/>
                  </a:lnTo>
                  <a:lnTo>
                    <a:pt x="120" y="26"/>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Freeform 48"/>
            <p:cNvSpPr>
              <a:spLocks/>
            </p:cNvSpPr>
            <p:nvPr/>
          </p:nvSpPr>
          <p:spPr bwMode="auto">
            <a:xfrm>
              <a:off x="4740" y="523"/>
              <a:ext cx="120" cy="47"/>
            </a:xfrm>
            <a:custGeom>
              <a:avLst/>
              <a:gdLst>
                <a:gd name="T0" fmla="*/ 120 w 120"/>
                <a:gd name="T1" fmla="*/ 26 h 47"/>
                <a:gd name="T2" fmla="*/ 116 w 120"/>
                <a:gd name="T3" fmla="*/ 37 h 47"/>
                <a:gd name="T4" fmla="*/ 89 w 120"/>
                <a:gd name="T5" fmla="*/ 40 h 47"/>
                <a:gd name="T6" fmla="*/ 78 w 120"/>
                <a:gd name="T7" fmla="*/ 43 h 47"/>
                <a:gd name="T8" fmla="*/ 71 w 120"/>
                <a:gd name="T9" fmla="*/ 47 h 47"/>
                <a:gd name="T10" fmla="*/ 41 w 120"/>
                <a:gd name="T11" fmla="*/ 12 h 47"/>
                <a:gd name="T12" fmla="*/ 0 w 120"/>
                <a:gd name="T13" fmla="*/ 41 h 47"/>
                <a:gd name="T14" fmla="*/ 12 w 120"/>
                <a:gd name="T15" fmla="*/ 30 h 47"/>
                <a:gd name="T16" fmla="*/ 51 w 120"/>
                <a:gd name="T17" fmla="*/ 0 h 47"/>
                <a:gd name="T18" fmla="*/ 82 w 120"/>
                <a:gd name="T19" fmla="*/ 34 h 47"/>
                <a:gd name="T20" fmla="*/ 96 w 120"/>
                <a:gd name="T21" fmla="*/ 29 h 47"/>
                <a:gd name="T22" fmla="*/ 109 w 120"/>
                <a:gd name="T23" fmla="*/ 26 h 47"/>
                <a:gd name="T24" fmla="*/ 117 w 120"/>
                <a:gd name="T25" fmla="*/ 26 h 47"/>
                <a:gd name="T26" fmla="*/ 120 w 120"/>
                <a:gd name="T27" fmla="*/ 26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7"/>
                <a:gd name="T44" fmla="*/ 120 w 12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7">
                  <a:moveTo>
                    <a:pt x="120" y="26"/>
                  </a:moveTo>
                  <a:lnTo>
                    <a:pt x="116" y="37"/>
                  </a:lnTo>
                  <a:lnTo>
                    <a:pt x="89" y="40"/>
                  </a:lnTo>
                  <a:lnTo>
                    <a:pt x="78" y="43"/>
                  </a:lnTo>
                  <a:lnTo>
                    <a:pt x="71" y="47"/>
                  </a:lnTo>
                  <a:lnTo>
                    <a:pt x="41" y="12"/>
                  </a:lnTo>
                  <a:lnTo>
                    <a:pt x="0" y="41"/>
                  </a:lnTo>
                  <a:lnTo>
                    <a:pt x="12" y="30"/>
                  </a:lnTo>
                  <a:lnTo>
                    <a:pt x="51" y="0"/>
                  </a:lnTo>
                  <a:lnTo>
                    <a:pt x="82" y="34"/>
                  </a:lnTo>
                  <a:lnTo>
                    <a:pt x="96" y="29"/>
                  </a:lnTo>
                  <a:lnTo>
                    <a:pt x="109" y="26"/>
                  </a:lnTo>
                  <a:lnTo>
                    <a:pt x="117" y="26"/>
                  </a:lnTo>
                  <a:lnTo>
                    <a:pt x="120" y="26"/>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Freeform 49"/>
            <p:cNvSpPr>
              <a:spLocks/>
            </p:cNvSpPr>
            <p:nvPr/>
          </p:nvSpPr>
          <p:spPr bwMode="auto">
            <a:xfrm>
              <a:off x="4988" y="630"/>
              <a:ext cx="64" cy="119"/>
            </a:xfrm>
            <a:custGeom>
              <a:avLst/>
              <a:gdLst>
                <a:gd name="T0" fmla="*/ 10 w 64"/>
                <a:gd name="T1" fmla="*/ 0 h 119"/>
                <a:gd name="T2" fmla="*/ 16 w 64"/>
                <a:gd name="T3" fmla="*/ 12 h 119"/>
                <a:gd name="T4" fmla="*/ 20 w 64"/>
                <a:gd name="T5" fmla="*/ 29 h 119"/>
                <a:gd name="T6" fmla="*/ 22 w 64"/>
                <a:gd name="T7" fmla="*/ 37 h 119"/>
                <a:gd name="T8" fmla="*/ 22 w 64"/>
                <a:gd name="T9" fmla="*/ 46 h 119"/>
                <a:gd name="T10" fmla="*/ 64 w 64"/>
                <a:gd name="T11" fmla="*/ 58 h 119"/>
                <a:gd name="T12" fmla="*/ 54 w 64"/>
                <a:gd name="T13" fmla="*/ 108 h 119"/>
                <a:gd name="T14" fmla="*/ 44 w 64"/>
                <a:gd name="T15" fmla="*/ 119 h 119"/>
                <a:gd name="T16" fmla="*/ 53 w 64"/>
                <a:gd name="T17" fmla="*/ 71 h 119"/>
                <a:gd name="T18" fmla="*/ 10 w 64"/>
                <a:gd name="T19" fmla="*/ 58 h 119"/>
                <a:gd name="T20" fmla="*/ 9 w 64"/>
                <a:gd name="T21" fmla="*/ 37 h 119"/>
                <a:gd name="T22" fmla="*/ 5 w 64"/>
                <a:gd name="T23" fmla="*/ 23 h 119"/>
                <a:gd name="T24" fmla="*/ 0 w 64"/>
                <a:gd name="T25" fmla="*/ 10 h 119"/>
                <a:gd name="T26" fmla="*/ 10 w 64"/>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119"/>
                <a:gd name="T44" fmla="*/ 64 w 64"/>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119">
                  <a:moveTo>
                    <a:pt x="10" y="0"/>
                  </a:moveTo>
                  <a:lnTo>
                    <a:pt x="16" y="12"/>
                  </a:lnTo>
                  <a:lnTo>
                    <a:pt x="20" y="29"/>
                  </a:lnTo>
                  <a:lnTo>
                    <a:pt x="22" y="37"/>
                  </a:lnTo>
                  <a:lnTo>
                    <a:pt x="22" y="46"/>
                  </a:lnTo>
                  <a:lnTo>
                    <a:pt x="64" y="58"/>
                  </a:lnTo>
                  <a:lnTo>
                    <a:pt x="54" y="108"/>
                  </a:lnTo>
                  <a:lnTo>
                    <a:pt x="44" y="119"/>
                  </a:lnTo>
                  <a:lnTo>
                    <a:pt x="53" y="71"/>
                  </a:lnTo>
                  <a:lnTo>
                    <a:pt x="10" y="58"/>
                  </a:lnTo>
                  <a:lnTo>
                    <a:pt x="9" y="37"/>
                  </a:lnTo>
                  <a:lnTo>
                    <a:pt x="5" y="23"/>
                  </a:lnTo>
                  <a:lnTo>
                    <a:pt x="0" y="10"/>
                  </a:lnTo>
                  <a:lnTo>
                    <a:pt x="10"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Freeform 50"/>
            <p:cNvSpPr>
              <a:spLocks/>
            </p:cNvSpPr>
            <p:nvPr/>
          </p:nvSpPr>
          <p:spPr bwMode="auto">
            <a:xfrm>
              <a:off x="4988" y="630"/>
              <a:ext cx="64" cy="119"/>
            </a:xfrm>
            <a:custGeom>
              <a:avLst/>
              <a:gdLst>
                <a:gd name="T0" fmla="*/ 10 w 64"/>
                <a:gd name="T1" fmla="*/ 0 h 119"/>
                <a:gd name="T2" fmla="*/ 16 w 64"/>
                <a:gd name="T3" fmla="*/ 12 h 119"/>
                <a:gd name="T4" fmla="*/ 20 w 64"/>
                <a:gd name="T5" fmla="*/ 29 h 119"/>
                <a:gd name="T6" fmla="*/ 22 w 64"/>
                <a:gd name="T7" fmla="*/ 37 h 119"/>
                <a:gd name="T8" fmla="*/ 22 w 64"/>
                <a:gd name="T9" fmla="*/ 46 h 119"/>
                <a:gd name="T10" fmla="*/ 64 w 64"/>
                <a:gd name="T11" fmla="*/ 58 h 119"/>
                <a:gd name="T12" fmla="*/ 54 w 64"/>
                <a:gd name="T13" fmla="*/ 108 h 119"/>
                <a:gd name="T14" fmla="*/ 44 w 64"/>
                <a:gd name="T15" fmla="*/ 119 h 119"/>
                <a:gd name="T16" fmla="*/ 53 w 64"/>
                <a:gd name="T17" fmla="*/ 71 h 119"/>
                <a:gd name="T18" fmla="*/ 10 w 64"/>
                <a:gd name="T19" fmla="*/ 58 h 119"/>
                <a:gd name="T20" fmla="*/ 9 w 64"/>
                <a:gd name="T21" fmla="*/ 37 h 119"/>
                <a:gd name="T22" fmla="*/ 5 w 64"/>
                <a:gd name="T23" fmla="*/ 23 h 119"/>
                <a:gd name="T24" fmla="*/ 0 w 64"/>
                <a:gd name="T25" fmla="*/ 10 h 119"/>
                <a:gd name="T26" fmla="*/ 10 w 64"/>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119"/>
                <a:gd name="T44" fmla="*/ 64 w 64"/>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119">
                  <a:moveTo>
                    <a:pt x="10" y="0"/>
                  </a:moveTo>
                  <a:lnTo>
                    <a:pt x="16" y="12"/>
                  </a:lnTo>
                  <a:lnTo>
                    <a:pt x="20" y="29"/>
                  </a:lnTo>
                  <a:lnTo>
                    <a:pt x="22" y="37"/>
                  </a:lnTo>
                  <a:lnTo>
                    <a:pt x="22" y="46"/>
                  </a:lnTo>
                  <a:lnTo>
                    <a:pt x="64" y="58"/>
                  </a:lnTo>
                  <a:lnTo>
                    <a:pt x="54" y="108"/>
                  </a:lnTo>
                  <a:lnTo>
                    <a:pt x="44" y="119"/>
                  </a:lnTo>
                  <a:lnTo>
                    <a:pt x="53" y="71"/>
                  </a:lnTo>
                  <a:lnTo>
                    <a:pt x="10" y="58"/>
                  </a:lnTo>
                  <a:lnTo>
                    <a:pt x="9" y="37"/>
                  </a:lnTo>
                  <a:lnTo>
                    <a:pt x="5" y="23"/>
                  </a:lnTo>
                  <a:lnTo>
                    <a:pt x="0" y="10"/>
                  </a:lnTo>
                  <a:lnTo>
                    <a:pt x="10"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8" name="Freeform 51"/>
            <p:cNvSpPr>
              <a:spLocks/>
            </p:cNvSpPr>
            <p:nvPr/>
          </p:nvSpPr>
          <p:spPr bwMode="auto">
            <a:xfrm>
              <a:off x="4963" y="746"/>
              <a:ext cx="31" cy="78"/>
            </a:xfrm>
            <a:custGeom>
              <a:avLst/>
              <a:gdLst>
                <a:gd name="T0" fmla="*/ 31 w 31"/>
                <a:gd name="T1" fmla="*/ 0 h 78"/>
                <a:gd name="T2" fmla="*/ 25 w 31"/>
                <a:gd name="T3" fmla="*/ 0 h 78"/>
                <a:gd name="T4" fmla="*/ 18 w 31"/>
                <a:gd name="T5" fmla="*/ 11 h 78"/>
                <a:gd name="T6" fmla="*/ 11 w 31"/>
                <a:gd name="T7" fmla="*/ 24 h 78"/>
                <a:gd name="T8" fmla="*/ 6 w 31"/>
                <a:gd name="T9" fmla="*/ 31 h 78"/>
                <a:gd name="T10" fmla="*/ 0 w 31"/>
                <a:gd name="T11" fmla="*/ 40 h 78"/>
                <a:gd name="T12" fmla="*/ 20 w 31"/>
                <a:gd name="T13" fmla="*/ 78 h 78"/>
                <a:gd name="T14" fmla="*/ 31 w 31"/>
                <a:gd name="T15" fmla="*/ 65 h 78"/>
                <a:gd name="T16" fmla="*/ 11 w 31"/>
                <a:gd name="T17" fmla="*/ 28 h 78"/>
                <a:gd name="T18" fmla="*/ 20 w 31"/>
                <a:gd name="T19" fmla="*/ 16 h 78"/>
                <a:gd name="T20" fmla="*/ 31 w 31"/>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78"/>
                <a:gd name="T35" fmla="*/ 31 w 31"/>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78">
                  <a:moveTo>
                    <a:pt x="31" y="0"/>
                  </a:moveTo>
                  <a:lnTo>
                    <a:pt x="25" y="0"/>
                  </a:lnTo>
                  <a:lnTo>
                    <a:pt x="18" y="11"/>
                  </a:lnTo>
                  <a:lnTo>
                    <a:pt x="11" y="24"/>
                  </a:lnTo>
                  <a:lnTo>
                    <a:pt x="6" y="31"/>
                  </a:lnTo>
                  <a:lnTo>
                    <a:pt x="0" y="40"/>
                  </a:lnTo>
                  <a:lnTo>
                    <a:pt x="20" y="78"/>
                  </a:lnTo>
                  <a:lnTo>
                    <a:pt x="31" y="65"/>
                  </a:lnTo>
                  <a:lnTo>
                    <a:pt x="11" y="28"/>
                  </a:lnTo>
                  <a:lnTo>
                    <a:pt x="20" y="16"/>
                  </a:lnTo>
                  <a:lnTo>
                    <a:pt x="31"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9" name="Freeform 52"/>
            <p:cNvSpPr>
              <a:spLocks/>
            </p:cNvSpPr>
            <p:nvPr/>
          </p:nvSpPr>
          <p:spPr bwMode="auto">
            <a:xfrm>
              <a:off x="4963" y="746"/>
              <a:ext cx="31" cy="78"/>
            </a:xfrm>
            <a:custGeom>
              <a:avLst/>
              <a:gdLst>
                <a:gd name="T0" fmla="*/ 31 w 31"/>
                <a:gd name="T1" fmla="*/ 0 h 78"/>
                <a:gd name="T2" fmla="*/ 25 w 31"/>
                <a:gd name="T3" fmla="*/ 0 h 78"/>
                <a:gd name="T4" fmla="*/ 18 w 31"/>
                <a:gd name="T5" fmla="*/ 11 h 78"/>
                <a:gd name="T6" fmla="*/ 11 w 31"/>
                <a:gd name="T7" fmla="*/ 24 h 78"/>
                <a:gd name="T8" fmla="*/ 6 w 31"/>
                <a:gd name="T9" fmla="*/ 31 h 78"/>
                <a:gd name="T10" fmla="*/ 0 w 31"/>
                <a:gd name="T11" fmla="*/ 40 h 78"/>
                <a:gd name="T12" fmla="*/ 20 w 31"/>
                <a:gd name="T13" fmla="*/ 78 h 78"/>
                <a:gd name="T14" fmla="*/ 31 w 31"/>
                <a:gd name="T15" fmla="*/ 65 h 78"/>
                <a:gd name="T16" fmla="*/ 11 w 31"/>
                <a:gd name="T17" fmla="*/ 28 h 78"/>
                <a:gd name="T18" fmla="*/ 20 w 31"/>
                <a:gd name="T19" fmla="*/ 16 h 78"/>
                <a:gd name="T20" fmla="*/ 31 w 31"/>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78"/>
                <a:gd name="T35" fmla="*/ 31 w 31"/>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78">
                  <a:moveTo>
                    <a:pt x="31" y="0"/>
                  </a:moveTo>
                  <a:lnTo>
                    <a:pt x="25" y="0"/>
                  </a:lnTo>
                  <a:lnTo>
                    <a:pt x="18" y="11"/>
                  </a:lnTo>
                  <a:lnTo>
                    <a:pt x="11" y="24"/>
                  </a:lnTo>
                  <a:lnTo>
                    <a:pt x="6" y="31"/>
                  </a:lnTo>
                  <a:lnTo>
                    <a:pt x="0" y="40"/>
                  </a:lnTo>
                  <a:lnTo>
                    <a:pt x="20" y="78"/>
                  </a:lnTo>
                  <a:lnTo>
                    <a:pt x="31" y="65"/>
                  </a:lnTo>
                  <a:lnTo>
                    <a:pt x="11" y="28"/>
                  </a:lnTo>
                  <a:lnTo>
                    <a:pt x="20" y="16"/>
                  </a:lnTo>
                  <a:lnTo>
                    <a:pt x="31"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0" name="Freeform 53"/>
            <p:cNvSpPr>
              <a:spLocks/>
            </p:cNvSpPr>
            <p:nvPr/>
          </p:nvSpPr>
          <p:spPr bwMode="auto">
            <a:xfrm>
              <a:off x="4856" y="829"/>
              <a:ext cx="21" cy="38"/>
            </a:xfrm>
            <a:custGeom>
              <a:avLst/>
              <a:gdLst>
                <a:gd name="T0" fmla="*/ 0 w 21"/>
                <a:gd name="T1" fmla="*/ 38 h 38"/>
                <a:gd name="T2" fmla="*/ 10 w 21"/>
                <a:gd name="T3" fmla="*/ 27 h 38"/>
                <a:gd name="T4" fmla="*/ 21 w 21"/>
                <a:gd name="T5" fmla="*/ 0 h 38"/>
                <a:gd name="T6" fmla="*/ 14 w 21"/>
                <a:gd name="T7" fmla="*/ 0 h 38"/>
                <a:gd name="T8" fmla="*/ 0 w 21"/>
                <a:gd name="T9" fmla="*/ 38 h 38"/>
                <a:gd name="T10" fmla="*/ 0 60000 65536"/>
                <a:gd name="T11" fmla="*/ 0 60000 65536"/>
                <a:gd name="T12" fmla="*/ 0 60000 65536"/>
                <a:gd name="T13" fmla="*/ 0 60000 65536"/>
                <a:gd name="T14" fmla="*/ 0 60000 65536"/>
                <a:gd name="T15" fmla="*/ 0 w 21"/>
                <a:gd name="T16" fmla="*/ 0 h 38"/>
                <a:gd name="T17" fmla="*/ 21 w 21"/>
                <a:gd name="T18" fmla="*/ 38 h 38"/>
              </a:gdLst>
              <a:ahLst/>
              <a:cxnLst>
                <a:cxn ang="T10">
                  <a:pos x="T0" y="T1"/>
                </a:cxn>
                <a:cxn ang="T11">
                  <a:pos x="T2" y="T3"/>
                </a:cxn>
                <a:cxn ang="T12">
                  <a:pos x="T4" y="T5"/>
                </a:cxn>
                <a:cxn ang="T13">
                  <a:pos x="T6" y="T7"/>
                </a:cxn>
                <a:cxn ang="T14">
                  <a:pos x="T8" y="T9"/>
                </a:cxn>
              </a:cxnLst>
              <a:rect l="T15" t="T16" r="T17" b="T18"/>
              <a:pathLst>
                <a:path w="21" h="38">
                  <a:moveTo>
                    <a:pt x="0" y="38"/>
                  </a:moveTo>
                  <a:lnTo>
                    <a:pt x="10" y="27"/>
                  </a:lnTo>
                  <a:lnTo>
                    <a:pt x="21" y="0"/>
                  </a:lnTo>
                  <a:lnTo>
                    <a:pt x="14" y="0"/>
                  </a:lnTo>
                  <a:lnTo>
                    <a:pt x="0" y="38"/>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1" name="Freeform 54"/>
            <p:cNvSpPr>
              <a:spLocks/>
            </p:cNvSpPr>
            <p:nvPr/>
          </p:nvSpPr>
          <p:spPr bwMode="auto">
            <a:xfrm>
              <a:off x="4856" y="829"/>
              <a:ext cx="21" cy="38"/>
            </a:xfrm>
            <a:custGeom>
              <a:avLst/>
              <a:gdLst>
                <a:gd name="T0" fmla="*/ 0 w 21"/>
                <a:gd name="T1" fmla="*/ 38 h 38"/>
                <a:gd name="T2" fmla="*/ 10 w 21"/>
                <a:gd name="T3" fmla="*/ 27 h 38"/>
                <a:gd name="T4" fmla="*/ 21 w 21"/>
                <a:gd name="T5" fmla="*/ 0 h 38"/>
                <a:gd name="T6" fmla="*/ 14 w 21"/>
                <a:gd name="T7" fmla="*/ 0 h 38"/>
                <a:gd name="T8" fmla="*/ 0 w 21"/>
                <a:gd name="T9" fmla="*/ 38 h 38"/>
                <a:gd name="T10" fmla="*/ 0 60000 65536"/>
                <a:gd name="T11" fmla="*/ 0 60000 65536"/>
                <a:gd name="T12" fmla="*/ 0 60000 65536"/>
                <a:gd name="T13" fmla="*/ 0 60000 65536"/>
                <a:gd name="T14" fmla="*/ 0 60000 65536"/>
                <a:gd name="T15" fmla="*/ 0 w 21"/>
                <a:gd name="T16" fmla="*/ 0 h 38"/>
                <a:gd name="T17" fmla="*/ 21 w 21"/>
                <a:gd name="T18" fmla="*/ 38 h 38"/>
              </a:gdLst>
              <a:ahLst/>
              <a:cxnLst>
                <a:cxn ang="T10">
                  <a:pos x="T0" y="T1"/>
                </a:cxn>
                <a:cxn ang="T11">
                  <a:pos x="T2" y="T3"/>
                </a:cxn>
                <a:cxn ang="T12">
                  <a:pos x="T4" y="T5"/>
                </a:cxn>
                <a:cxn ang="T13">
                  <a:pos x="T6" y="T7"/>
                </a:cxn>
                <a:cxn ang="T14">
                  <a:pos x="T8" y="T9"/>
                </a:cxn>
              </a:cxnLst>
              <a:rect l="T15" t="T16" r="T17" b="T18"/>
              <a:pathLst>
                <a:path w="21" h="38">
                  <a:moveTo>
                    <a:pt x="0" y="38"/>
                  </a:moveTo>
                  <a:lnTo>
                    <a:pt x="10" y="27"/>
                  </a:lnTo>
                  <a:lnTo>
                    <a:pt x="21" y="0"/>
                  </a:lnTo>
                  <a:lnTo>
                    <a:pt x="14" y="0"/>
                  </a:lnTo>
                  <a:lnTo>
                    <a:pt x="0" y="38"/>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2" name="Freeform 55"/>
            <p:cNvSpPr>
              <a:spLocks/>
            </p:cNvSpPr>
            <p:nvPr/>
          </p:nvSpPr>
          <p:spPr bwMode="auto">
            <a:xfrm>
              <a:off x="4694" y="629"/>
              <a:ext cx="49" cy="11"/>
            </a:xfrm>
            <a:custGeom>
              <a:avLst/>
              <a:gdLst>
                <a:gd name="T0" fmla="*/ 0 w 49"/>
                <a:gd name="T1" fmla="*/ 11 h 11"/>
                <a:gd name="T2" fmla="*/ 11 w 49"/>
                <a:gd name="T3" fmla="*/ 0 h 11"/>
                <a:gd name="T4" fmla="*/ 49 w 49"/>
                <a:gd name="T5" fmla="*/ 0 h 11"/>
                <a:gd name="T6" fmla="*/ 44 w 49"/>
                <a:gd name="T7" fmla="*/ 11 h 11"/>
                <a:gd name="T8" fmla="*/ 0 w 49"/>
                <a:gd name="T9" fmla="*/ 11 h 11"/>
                <a:gd name="T10" fmla="*/ 0 60000 65536"/>
                <a:gd name="T11" fmla="*/ 0 60000 65536"/>
                <a:gd name="T12" fmla="*/ 0 60000 65536"/>
                <a:gd name="T13" fmla="*/ 0 60000 65536"/>
                <a:gd name="T14" fmla="*/ 0 60000 65536"/>
                <a:gd name="T15" fmla="*/ 0 w 49"/>
                <a:gd name="T16" fmla="*/ 0 h 11"/>
                <a:gd name="T17" fmla="*/ 49 w 49"/>
                <a:gd name="T18" fmla="*/ 11 h 11"/>
              </a:gdLst>
              <a:ahLst/>
              <a:cxnLst>
                <a:cxn ang="T10">
                  <a:pos x="T0" y="T1"/>
                </a:cxn>
                <a:cxn ang="T11">
                  <a:pos x="T2" y="T3"/>
                </a:cxn>
                <a:cxn ang="T12">
                  <a:pos x="T4" y="T5"/>
                </a:cxn>
                <a:cxn ang="T13">
                  <a:pos x="T6" y="T7"/>
                </a:cxn>
                <a:cxn ang="T14">
                  <a:pos x="T8" y="T9"/>
                </a:cxn>
              </a:cxnLst>
              <a:rect l="T15" t="T16" r="T17" b="T18"/>
              <a:pathLst>
                <a:path w="49" h="11">
                  <a:moveTo>
                    <a:pt x="0" y="11"/>
                  </a:moveTo>
                  <a:lnTo>
                    <a:pt x="11" y="0"/>
                  </a:lnTo>
                  <a:lnTo>
                    <a:pt x="49" y="0"/>
                  </a:lnTo>
                  <a:lnTo>
                    <a:pt x="44" y="11"/>
                  </a:lnTo>
                  <a:lnTo>
                    <a:pt x="0" y="11"/>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3" name="Freeform 56"/>
            <p:cNvSpPr>
              <a:spLocks/>
            </p:cNvSpPr>
            <p:nvPr/>
          </p:nvSpPr>
          <p:spPr bwMode="auto">
            <a:xfrm>
              <a:off x="4694" y="629"/>
              <a:ext cx="49" cy="11"/>
            </a:xfrm>
            <a:custGeom>
              <a:avLst/>
              <a:gdLst>
                <a:gd name="T0" fmla="*/ 0 w 49"/>
                <a:gd name="T1" fmla="*/ 11 h 11"/>
                <a:gd name="T2" fmla="*/ 11 w 49"/>
                <a:gd name="T3" fmla="*/ 0 h 11"/>
                <a:gd name="T4" fmla="*/ 49 w 49"/>
                <a:gd name="T5" fmla="*/ 0 h 11"/>
                <a:gd name="T6" fmla="*/ 44 w 49"/>
                <a:gd name="T7" fmla="*/ 11 h 11"/>
                <a:gd name="T8" fmla="*/ 0 w 49"/>
                <a:gd name="T9" fmla="*/ 11 h 11"/>
                <a:gd name="T10" fmla="*/ 0 60000 65536"/>
                <a:gd name="T11" fmla="*/ 0 60000 65536"/>
                <a:gd name="T12" fmla="*/ 0 60000 65536"/>
                <a:gd name="T13" fmla="*/ 0 60000 65536"/>
                <a:gd name="T14" fmla="*/ 0 60000 65536"/>
                <a:gd name="T15" fmla="*/ 0 w 49"/>
                <a:gd name="T16" fmla="*/ 0 h 11"/>
                <a:gd name="T17" fmla="*/ 49 w 49"/>
                <a:gd name="T18" fmla="*/ 11 h 11"/>
              </a:gdLst>
              <a:ahLst/>
              <a:cxnLst>
                <a:cxn ang="T10">
                  <a:pos x="T0" y="T1"/>
                </a:cxn>
                <a:cxn ang="T11">
                  <a:pos x="T2" y="T3"/>
                </a:cxn>
                <a:cxn ang="T12">
                  <a:pos x="T4" y="T5"/>
                </a:cxn>
                <a:cxn ang="T13">
                  <a:pos x="T6" y="T7"/>
                </a:cxn>
                <a:cxn ang="T14">
                  <a:pos x="T8" y="T9"/>
                </a:cxn>
              </a:cxnLst>
              <a:rect l="T15" t="T16" r="T17" b="T18"/>
              <a:pathLst>
                <a:path w="49" h="11">
                  <a:moveTo>
                    <a:pt x="0" y="11"/>
                  </a:moveTo>
                  <a:lnTo>
                    <a:pt x="11" y="0"/>
                  </a:lnTo>
                  <a:lnTo>
                    <a:pt x="49" y="0"/>
                  </a:lnTo>
                  <a:lnTo>
                    <a:pt x="44" y="11"/>
                  </a:lnTo>
                  <a:lnTo>
                    <a:pt x="0" y="11"/>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4" name="Freeform 57"/>
            <p:cNvSpPr>
              <a:spLocks/>
            </p:cNvSpPr>
            <p:nvPr/>
          </p:nvSpPr>
          <p:spPr bwMode="auto">
            <a:xfrm>
              <a:off x="4160" y="630"/>
              <a:ext cx="644" cy="642"/>
            </a:xfrm>
            <a:custGeom>
              <a:avLst/>
              <a:gdLst>
                <a:gd name="T0" fmla="*/ 592 w 644"/>
                <a:gd name="T1" fmla="*/ 274 h 642"/>
                <a:gd name="T2" fmla="*/ 586 w 644"/>
                <a:gd name="T3" fmla="*/ 247 h 642"/>
                <a:gd name="T4" fmla="*/ 562 w 644"/>
                <a:gd name="T5" fmla="*/ 191 h 642"/>
                <a:gd name="T6" fmla="*/ 545 w 644"/>
                <a:gd name="T7" fmla="*/ 163 h 642"/>
                <a:gd name="T8" fmla="*/ 566 w 644"/>
                <a:gd name="T9" fmla="*/ 109 h 642"/>
                <a:gd name="T10" fmla="*/ 487 w 644"/>
                <a:gd name="T11" fmla="*/ 102 h 642"/>
                <a:gd name="T12" fmla="*/ 464 w 644"/>
                <a:gd name="T13" fmla="*/ 86 h 642"/>
                <a:gd name="T14" fmla="*/ 427 w 644"/>
                <a:gd name="T15" fmla="*/ 17 h 642"/>
                <a:gd name="T16" fmla="*/ 386 w 644"/>
                <a:gd name="T17" fmla="*/ 54 h 642"/>
                <a:gd name="T18" fmla="*/ 359 w 644"/>
                <a:gd name="T19" fmla="*/ 48 h 642"/>
                <a:gd name="T20" fmla="*/ 296 w 644"/>
                <a:gd name="T21" fmla="*/ 0 h 642"/>
                <a:gd name="T22" fmla="*/ 275 w 644"/>
                <a:gd name="T23" fmla="*/ 50 h 642"/>
                <a:gd name="T24" fmla="*/ 244 w 644"/>
                <a:gd name="T25" fmla="*/ 55 h 642"/>
                <a:gd name="T26" fmla="*/ 189 w 644"/>
                <a:gd name="T27" fmla="*/ 78 h 642"/>
                <a:gd name="T28" fmla="*/ 162 w 644"/>
                <a:gd name="T29" fmla="*/ 95 h 642"/>
                <a:gd name="T30" fmla="*/ 111 w 644"/>
                <a:gd name="T31" fmla="*/ 78 h 642"/>
                <a:gd name="T32" fmla="*/ 96 w 644"/>
                <a:gd name="T33" fmla="*/ 161 h 642"/>
                <a:gd name="T34" fmla="*/ 79 w 644"/>
                <a:gd name="T35" fmla="*/ 187 h 642"/>
                <a:gd name="T36" fmla="*/ 56 w 644"/>
                <a:gd name="T37" fmla="*/ 243 h 642"/>
                <a:gd name="T38" fmla="*/ 49 w 644"/>
                <a:gd name="T39" fmla="*/ 273 h 642"/>
                <a:gd name="T40" fmla="*/ 0 w 644"/>
                <a:gd name="T41" fmla="*/ 299 h 642"/>
                <a:gd name="T42" fmla="*/ 47 w 644"/>
                <a:gd name="T43" fmla="*/ 356 h 642"/>
                <a:gd name="T44" fmla="*/ 52 w 644"/>
                <a:gd name="T45" fmla="*/ 384 h 642"/>
                <a:gd name="T46" fmla="*/ 32 w 644"/>
                <a:gd name="T47" fmla="*/ 462 h 642"/>
                <a:gd name="T48" fmla="*/ 83 w 644"/>
                <a:gd name="T49" fmla="*/ 463 h 642"/>
                <a:gd name="T50" fmla="*/ 99 w 644"/>
                <a:gd name="T51" fmla="*/ 485 h 642"/>
                <a:gd name="T52" fmla="*/ 111 w 644"/>
                <a:gd name="T53" fmla="*/ 564 h 642"/>
                <a:gd name="T54" fmla="*/ 159 w 644"/>
                <a:gd name="T55" fmla="*/ 545 h 642"/>
                <a:gd name="T56" fmla="*/ 182 w 644"/>
                <a:gd name="T57" fmla="*/ 560 h 642"/>
                <a:gd name="T58" fmla="*/ 217 w 644"/>
                <a:gd name="T59" fmla="*/ 625 h 642"/>
                <a:gd name="T60" fmla="*/ 261 w 644"/>
                <a:gd name="T61" fmla="*/ 590 h 642"/>
                <a:gd name="T62" fmla="*/ 289 w 644"/>
                <a:gd name="T63" fmla="*/ 595 h 642"/>
                <a:gd name="T64" fmla="*/ 351 w 644"/>
                <a:gd name="T65" fmla="*/ 595 h 642"/>
                <a:gd name="T66" fmla="*/ 373 w 644"/>
                <a:gd name="T67" fmla="*/ 591 h 642"/>
                <a:gd name="T68" fmla="*/ 418 w 644"/>
                <a:gd name="T69" fmla="*/ 629 h 642"/>
                <a:gd name="T70" fmla="*/ 452 w 644"/>
                <a:gd name="T71" fmla="*/ 563 h 642"/>
                <a:gd name="T72" fmla="*/ 476 w 644"/>
                <a:gd name="T73" fmla="*/ 549 h 642"/>
                <a:gd name="T74" fmla="*/ 530 w 644"/>
                <a:gd name="T75" fmla="*/ 567 h 642"/>
                <a:gd name="T76" fmla="*/ 537 w 644"/>
                <a:gd name="T77" fmla="*/ 491 h 642"/>
                <a:gd name="T78" fmla="*/ 554 w 644"/>
                <a:gd name="T79" fmla="*/ 467 h 642"/>
                <a:gd name="T80" fmla="*/ 626 w 644"/>
                <a:gd name="T81" fmla="*/ 425 h 642"/>
                <a:gd name="T82" fmla="*/ 588 w 644"/>
                <a:gd name="T83" fmla="*/ 390 h 642"/>
                <a:gd name="T84" fmla="*/ 592 w 644"/>
                <a:gd name="T85" fmla="*/ 363 h 642"/>
                <a:gd name="T86" fmla="*/ 644 w 644"/>
                <a:gd name="T87" fmla="*/ 299 h 6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4"/>
                <a:gd name="T133" fmla="*/ 0 h 642"/>
                <a:gd name="T134" fmla="*/ 644 w 644"/>
                <a:gd name="T135" fmla="*/ 642 h 64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4" h="642">
                  <a:moveTo>
                    <a:pt x="644" y="299"/>
                  </a:moveTo>
                  <a:lnTo>
                    <a:pt x="593" y="290"/>
                  </a:lnTo>
                  <a:lnTo>
                    <a:pt x="592" y="274"/>
                  </a:lnTo>
                  <a:lnTo>
                    <a:pt x="590" y="266"/>
                  </a:lnTo>
                  <a:lnTo>
                    <a:pt x="588" y="256"/>
                  </a:lnTo>
                  <a:lnTo>
                    <a:pt x="586" y="247"/>
                  </a:lnTo>
                  <a:lnTo>
                    <a:pt x="628" y="222"/>
                  </a:lnTo>
                  <a:lnTo>
                    <a:pt x="610" y="180"/>
                  </a:lnTo>
                  <a:lnTo>
                    <a:pt x="562" y="191"/>
                  </a:lnTo>
                  <a:lnTo>
                    <a:pt x="555" y="178"/>
                  </a:lnTo>
                  <a:lnTo>
                    <a:pt x="551" y="170"/>
                  </a:lnTo>
                  <a:lnTo>
                    <a:pt x="545" y="163"/>
                  </a:lnTo>
                  <a:lnTo>
                    <a:pt x="540" y="156"/>
                  </a:lnTo>
                  <a:lnTo>
                    <a:pt x="537" y="151"/>
                  </a:lnTo>
                  <a:lnTo>
                    <a:pt x="566" y="109"/>
                  </a:lnTo>
                  <a:lnTo>
                    <a:pt x="533" y="75"/>
                  </a:lnTo>
                  <a:lnTo>
                    <a:pt x="495" y="108"/>
                  </a:lnTo>
                  <a:lnTo>
                    <a:pt x="487" y="102"/>
                  </a:lnTo>
                  <a:lnTo>
                    <a:pt x="479" y="96"/>
                  </a:lnTo>
                  <a:lnTo>
                    <a:pt x="472" y="91"/>
                  </a:lnTo>
                  <a:lnTo>
                    <a:pt x="464" y="86"/>
                  </a:lnTo>
                  <a:lnTo>
                    <a:pt x="455" y="82"/>
                  </a:lnTo>
                  <a:lnTo>
                    <a:pt x="469" y="34"/>
                  </a:lnTo>
                  <a:lnTo>
                    <a:pt x="427" y="17"/>
                  </a:lnTo>
                  <a:lnTo>
                    <a:pt x="400" y="57"/>
                  </a:lnTo>
                  <a:lnTo>
                    <a:pt x="395" y="55"/>
                  </a:lnTo>
                  <a:lnTo>
                    <a:pt x="386" y="54"/>
                  </a:lnTo>
                  <a:lnTo>
                    <a:pt x="378" y="51"/>
                  </a:lnTo>
                  <a:lnTo>
                    <a:pt x="368" y="50"/>
                  </a:lnTo>
                  <a:lnTo>
                    <a:pt x="359" y="48"/>
                  </a:lnTo>
                  <a:lnTo>
                    <a:pt x="349" y="47"/>
                  </a:lnTo>
                  <a:lnTo>
                    <a:pt x="345" y="0"/>
                  </a:lnTo>
                  <a:lnTo>
                    <a:pt x="296" y="0"/>
                  </a:lnTo>
                  <a:lnTo>
                    <a:pt x="289" y="47"/>
                  </a:lnTo>
                  <a:lnTo>
                    <a:pt x="283" y="48"/>
                  </a:lnTo>
                  <a:lnTo>
                    <a:pt x="275" y="50"/>
                  </a:lnTo>
                  <a:lnTo>
                    <a:pt x="265" y="51"/>
                  </a:lnTo>
                  <a:lnTo>
                    <a:pt x="256" y="53"/>
                  </a:lnTo>
                  <a:lnTo>
                    <a:pt x="244" y="55"/>
                  </a:lnTo>
                  <a:lnTo>
                    <a:pt x="223" y="15"/>
                  </a:lnTo>
                  <a:lnTo>
                    <a:pt x="178" y="34"/>
                  </a:lnTo>
                  <a:lnTo>
                    <a:pt x="189" y="78"/>
                  </a:lnTo>
                  <a:lnTo>
                    <a:pt x="178" y="85"/>
                  </a:lnTo>
                  <a:lnTo>
                    <a:pt x="170" y="91"/>
                  </a:lnTo>
                  <a:lnTo>
                    <a:pt x="162" y="95"/>
                  </a:lnTo>
                  <a:lnTo>
                    <a:pt x="155" y="101"/>
                  </a:lnTo>
                  <a:lnTo>
                    <a:pt x="147" y="108"/>
                  </a:lnTo>
                  <a:lnTo>
                    <a:pt x="111" y="78"/>
                  </a:lnTo>
                  <a:lnTo>
                    <a:pt x="78" y="116"/>
                  </a:lnTo>
                  <a:lnTo>
                    <a:pt x="104" y="151"/>
                  </a:lnTo>
                  <a:lnTo>
                    <a:pt x="96" y="161"/>
                  </a:lnTo>
                  <a:lnTo>
                    <a:pt x="90" y="168"/>
                  </a:lnTo>
                  <a:lnTo>
                    <a:pt x="85" y="177"/>
                  </a:lnTo>
                  <a:lnTo>
                    <a:pt x="79" y="187"/>
                  </a:lnTo>
                  <a:lnTo>
                    <a:pt x="35" y="175"/>
                  </a:lnTo>
                  <a:lnTo>
                    <a:pt x="17" y="220"/>
                  </a:lnTo>
                  <a:lnTo>
                    <a:pt x="56" y="243"/>
                  </a:lnTo>
                  <a:lnTo>
                    <a:pt x="52" y="254"/>
                  </a:lnTo>
                  <a:lnTo>
                    <a:pt x="51" y="263"/>
                  </a:lnTo>
                  <a:lnTo>
                    <a:pt x="49" y="273"/>
                  </a:lnTo>
                  <a:lnTo>
                    <a:pt x="47" y="282"/>
                  </a:lnTo>
                  <a:lnTo>
                    <a:pt x="48" y="290"/>
                  </a:lnTo>
                  <a:lnTo>
                    <a:pt x="0" y="299"/>
                  </a:lnTo>
                  <a:lnTo>
                    <a:pt x="0" y="343"/>
                  </a:lnTo>
                  <a:lnTo>
                    <a:pt x="47" y="353"/>
                  </a:lnTo>
                  <a:lnTo>
                    <a:pt x="47" y="356"/>
                  </a:lnTo>
                  <a:lnTo>
                    <a:pt x="48" y="366"/>
                  </a:lnTo>
                  <a:lnTo>
                    <a:pt x="49" y="376"/>
                  </a:lnTo>
                  <a:lnTo>
                    <a:pt x="52" y="384"/>
                  </a:lnTo>
                  <a:lnTo>
                    <a:pt x="54" y="397"/>
                  </a:lnTo>
                  <a:lnTo>
                    <a:pt x="16" y="421"/>
                  </a:lnTo>
                  <a:lnTo>
                    <a:pt x="32" y="462"/>
                  </a:lnTo>
                  <a:lnTo>
                    <a:pt x="78" y="452"/>
                  </a:lnTo>
                  <a:lnTo>
                    <a:pt x="79" y="454"/>
                  </a:lnTo>
                  <a:lnTo>
                    <a:pt x="83" y="463"/>
                  </a:lnTo>
                  <a:lnTo>
                    <a:pt x="89" y="470"/>
                  </a:lnTo>
                  <a:lnTo>
                    <a:pt x="93" y="478"/>
                  </a:lnTo>
                  <a:lnTo>
                    <a:pt x="99" y="485"/>
                  </a:lnTo>
                  <a:lnTo>
                    <a:pt x="104" y="494"/>
                  </a:lnTo>
                  <a:lnTo>
                    <a:pt x="79" y="533"/>
                  </a:lnTo>
                  <a:lnTo>
                    <a:pt x="111" y="564"/>
                  </a:lnTo>
                  <a:lnTo>
                    <a:pt x="148" y="538"/>
                  </a:lnTo>
                  <a:lnTo>
                    <a:pt x="151" y="539"/>
                  </a:lnTo>
                  <a:lnTo>
                    <a:pt x="159" y="545"/>
                  </a:lnTo>
                  <a:lnTo>
                    <a:pt x="166" y="550"/>
                  </a:lnTo>
                  <a:lnTo>
                    <a:pt x="175" y="556"/>
                  </a:lnTo>
                  <a:lnTo>
                    <a:pt x="182" y="560"/>
                  </a:lnTo>
                  <a:lnTo>
                    <a:pt x="186" y="564"/>
                  </a:lnTo>
                  <a:lnTo>
                    <a:pt x="173" y="608"/>
                  </a:lnTo>
                  <a:lnTo>
                    <a:pt x="217" y="625"/>
                  </a:lnTo>
                  <a:lnTo>
                    <a:pt x="242" y="586"/>
                  </a:lnTo>
                  <a:lnTo>
                    <a:pt x="252" y="588"/>
                  </a:lnTo>
                  <a:lnTo>
                    <a:pt x="261" y="590"/>
                  </a:lnTo>
                  <a:lnTo>
                    <a:pt x="271" y="593"/>
                  </a:lnTo>
                  <a:lnTo>
                    <a:pt x="279" y="594"/>
                  </a:lnTo>
                  <a:lnTo>
                    <a:pt x="289" y="595"/>
                  </a:lnTo>
                  <a:lnTo>
                    <a:pt x="297" y="642"/>
                  </a:lnTo>
                  <a:lnTo>
                    <a:pt x="345" y="642"/>
                  </a:lnTo>
                  <a:lnTo>
                    <a:pt x="351" y="595"/>
                  </a:lnTo>
                  <a:lnTo>
                    <a:pt x="354" y="594"/>
                  </a:lnTo>
                  <a:lnTo>
                    <a:pt x="364" y="593"/>
                  </a:lnTo>
                  <a:lnTo>
                    <a:pt x="373" y="591"/>
                  </a:lnTo>
                  <a:lnTo>
                    <a:pt x="382" y="590"/>
                  </a:lnTo>
                  <a:lnTo>
                    <a:pt x="395" y="587"/>
                  </a:lnTo>
                  <a:lnTo>
                    <a:pt x="418" y="629"/>
                  </a:lnTo>
                  <a:lnTo>
                    <a:pt x="462" y="611"/>
                  </a:lnTo>
                  <a:lnTo>
                    <a:pt x="451" y="564"/>
                  </a:lnTo>
                  <a:lnTo>
                    <a:pt x="452" y="563"/>
                  </a:lnTo>
                  <a:lnTo>
                    <a:pt x="461" y="559"/>
                  </a:lnTo>
                  <a:lnTo>
                    <a:pt x="468" y="553"/>
                  </a:lnTo>
                  <a:lnTo>
                    <a:pt x="476" y="549"/>
                  </a:lnTo>
                  <a:lnTo>
                    <a:pt x="483" y="543"/>
                  </a:lnTo>
                  <a:lnTo>
                    <a:pt x="492" y="538"/>
                  </a:lnTo>
                  <a:lnTo>
                    <a:pt x="530" y="567"/>
                  </a:lnTo>
                  <a:lnTo>
                    <a:pt x="565" y="531"/>
                  </a:lnTo>
                  <a:lnTo>
                    <a:pt x="535" y="491"/>
                  </a:lnTo>
                  <a:lnTo>
                    <a:pt x="537" y="491"/>
                  </a:lnTo>
                  <a:lnTo>
                    <a:pt x="542" y="483"/>
                  </a:lnTo>
                  <a:lnTo>
                    <a:pt x="548" y="476"/>
                  </a:lnTo>
                  <a:lnTo>
                    <a:pt x="554" y="467"/>
                  </a:lnTo>
                  <a:lnTo>
                    <a:pt x="558" y="460"/>
                  </a:lnTo>
                  <a:lnTo>
                    <a:pt x="604" y="470"/>
                  </a:lnTo>
                  <a:lnTo>
                    <a:pt x="626" y="425"/>
                  </a:lnTo>
                  <a:lnTo>
                    <a:pt x="582" y="399"/>
                  </a:lnTo>
                  <a:lnTo>
                    <a:pt x="583" y="399"/>
                  </a:lnTo>
                  <a:lnTo>
                    <a:pt x="588" y="390"/>
                  </a:lnTo>
                  <a:lnTo>
                    <a:pt x="589" y="381"/>
                  </a:lnTo>
                  <a:lnTo>
                    <a:pt x="590" y="371"/>
                  </a:lnTo>
                  <a:lnTo>
                    <a:pt x="592" y="363"/>
                  </a:lnTo>
                  <a:lnTo>
                    <a:pt x="593" y="353"/>
                  </a:lnTo>
                  <a:lnTo>
                    <a:pt x="644" y="343"/>
                  </a:lnTo>
                  <a:lnTo>
                    <a:pt x="644" y="299"/>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5" name="Freeform 58"/>
            <p:cNvSpPr>
              <a:spLocks/>
            </p:cNvSpPr>
            <p:nvPr/>
          </p:nvSpPr>
          <p:spPr bwMode="auto">
            <a:xfrm>
              <a:off x="4160" y="630"/>
              <a:ext cx="644" cy="642"/>
            </a:xfrm>
            <a:custGeom>
              <a:avLst/>
              <a:gdLst>
                <a:gd name="T0" fmla="*/ 592 w 644"/>
                <a:gd name="T1" fmla="*/ 274 h 642"/>
                <a:gd name="T2" fmla="*/ 586 w 644"/>
                <a:gd name="T3" fmla="*/ 247 h 642"/>
                <a:gd name="T4" fmla="*/ 562 w 644"/>
                <a:gd name="T5" fmla="*/ 191 h 642"/>
                <a:gd name="T6" fmla="*/ 545 w 644"/>
                <a:gd name="T7" fmla="*/ 163 h 642"/>
                <a:gd name="T8" fmla="*/ 566 w 644"/>
                <a:gd name="T9" fmla="*/ 109 h 642"/>
                <a:gd name="T10" fmla="*/ 487 w 644"/>
                <a:gd name="T11" fmla="*/ 102 h 642"/>
                <a:gd name="T12" fmla="*/ 464 w 644"/>
                <a:gd name="T13" fmla="*/ 86 h 642"/>
                <a:gd name="T14" fmla="*/ 427 w 644"/>
                <a:gd name="T15" fmla="*/ 17 h 642"/>
                <a:gd name="T16" fmla="*/ 386 w 644"/>
                <a:gd name="T17" fmla="*/ 54 h 642"/>
                <a:gd name="T18" fmla="*/ 359 w 644"/>
                <a:gd name="T19" fmla="*/ 48 h 642"/>
                <a:gd name="T20" fmla="*/ 296 w 644"/>
                <a:gd name="T21" fmla="*/ 0 h 642"/>
                <a:gd name="T22" fmla="*/ 275 w 644"/>
                <a:gd name="T23" fmla="*/ 50 h 642"/>
                <a:gd name="T24" fmla="*/ 244 w 644"/>
                <a:gd name="T25" fmla="*/ 55 h 642"/>
                <a:gd name="T26" fmla="*/ 189 w 644"/>
                <a:gd name="T27" fmla="*/ 78 h 642"/>
                <a:gd name="T28" fmla="*/ 162 w 644"/>
                <a:gd name="T29" fmla="*/ 95 h 642"/>
                <a:gd name="T30" fmla="*/ 111 w 644"/>
                <a:gd name="T31" fmla="*/ 78 h 642"/>
                <a:gd name="T32" fmla="*/ 96 w 644"/>
                <a:gd name="T33" fmla="*/ 161 h 642"/>
                <a:gd name="T34" fmla="*/ 79 w 644"/>
                <a:gd name="T35" fmla="*/ 187 h 642"/>
                <a:gd name="T36" fmla="*/ 56 w 644"/>
                <a:gd name="T37" fmla="*/ 243 h 642"/>
                <a:gd name="T38" fmla="*/ 49 w 644"/>
                <a:gd name="T39" fmla="*/ 273 h 642"/>
                <a:gd name="T40" fmla="*/ 0 w 644"/>
                <a:gd name="T41" fmla="*/ 299 h 642"/>
                <a:gd name="T42" fmla="*/ 47 w 644"/>
                <a:gd name="T43" fmla="*/ 356 h 642"/>
                <a:gd name="T44" fmla="*/ 52 w 644"/>
                <a:gd name="T45" fmla="*/ 384 h 642"/>
                <a:gd name="T46" fmla="*/ 32 w 644"/>
                <a:gd name="T47" fmla="*/ 462 h 642"/>
                <a:gd name="T48" fmla="*/ 83 w 644"/>
                <a:gd name="T49" fmla="*/ 463 h 642"/>
                <a:gd name="T50" fmla="*/ 99 w 644"/>
                <a:gd name="T51" fmla="*/ 485 h 642"/>
                <a:gd name="T52" fmla="*/ 111 w 644"/>
                <a:gd name="T53" fmla="*/ 564 h 642"/>
                <a:gd name="T54" fmla="*/ 159 w 644"/>
                <a:gd name="T55" fmla="*/ 545 h 642"/>
                <a:gd name="T56" fmla="*/ 182 w 644"/>
                <a:gd name="T57" fmla="*/ 560 h 642"/>
                <a:gd name="T58" fmla="*/ 217 w 644"/>
                <a:gd name="T59" fmla="*/ 625 h 642"/>
                <a:gd name="T60" fmla="*/ 261 w 644"/>
                <a:gd name="T61" fmla="*/ 590 h 642"/>
                <a:gd name="T62" fmla="*/ 289 w 644"/>
                <a:gd name="T63" fmla="*/ 595 h 642"/>
                <a:gd name="T64" fmla="*/ 351 w 644"/>
                <a:gd name="T65" fmla="*/ 595 h 642"/>
                <a:gd name="T66" fmla="*/ 373 w 644"/>
                <a:gd name="T67" fmla="*/ 591 h 642"/>
                <a:gd name="T68" fmla="*/ 418 w 644"/>
                <a:gd name="T69" fmla="*/ 629 h 642"/>
                <a:gd name="T70" fmla="*/ 452 w 644"/>
                <a:gd name="T71" fmla="*/ 563 h 642"/>
                <a:gd name="T72" fmla="*/ 476 w 644"/>
                <a:gd name="T73" fmla="*/ 549 h 642"/>
                <a:gd name="T74" fmla="*/ 530 w 644"/>
                <a:gd name="T75" fmla="*/ 567 h 642"/>
                <a:gd name="T76" fmla="*/ 537 w 644"/>
                <a:gd name="T77" fmla="*/ 491 h 642"/>
                <a:gd name="T78" fmla="*/ 554 w 644"/>
                <a:gd name="T79" fmla="*/ 467 h 642"/>
                <a:gd name="T80" fmla="*/ 626 w 644"/>
                <a:gd name="T81" fmla="*/ 425 h 642"/>
                <a:gd name="T82" fmla="*/ 588 w 644"/>
                <a:gd name="T83" fmla="*/ 390 h 642"/>
                <a:gd name="T84" fmla="*/ 592 w 644"/>
                <a:gd name="T85" fmla="*/ 363 h 642"/>
                <a:gd name="T86" fmla="*/ 644 w 644"/>
                <a:gd name="T87" fmla="*/ 299 h 6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4"/>
                <a:gd name="T133" fmla="*/ 0 h 642"/>
                <a:gd name="T134" fmla="*/ 644 w 644"/>
                <a:gd name="T135" fmla="*/ 642 h 64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4" h="642">
                  <a:moveTo>
                    <a:pt x="644" y="299"/>
                  </a:moveTo>
                  <a:lnTo>
                    <a:pt x="593" y="290"/>
                  </a:lnTo>
                  <a:lnTo>
                    <a:pt x="592" y="274"/>
                  </a:lnTo>
                  <a:lnTo>
                    <a:pt x="590" y="266"/>
                  </a:lnTo>
                  <a:lnTo>
                    <a:pt x="588" y="256"/>
                  </a:lnTo>
                  <a:lnTo>
                    <a:pt x="586" y="247"/>
                  </a:lnTo>
                  <a:lnTo>
                    <a:pt x="628" y="222"/>
                  </a:lnTo>
                  <a:lnTo>
                    <a:pt x="610" y="180"/>
                  </a:lnTo>
                  <a:lnTo>
                    <a:pt x="562" y="191"/>
                  </a:lnTo>
                  <a:lnTo>
                    <a:pt x="555" y="178"/>
                  </a:lnTo>
                  <a:lnTo>
                    <a:pt x="551" y="170"/>
                  </a:lnTo>
                  <a:lnTo>
                    <a:pt x="545" y="163"/>
                  </a:lnTo>
                  <a:lnTo>
                    <a:pt x="540" y="156"/>
                  </a:lnTo>
                  <a:lnTo>
                    <a:pt x="537" y="151"/>
                  </a:lnTo>
                  <a:lnTo>
                    <a:pt x="566" y="109"/>
                  </a:lnTo>
                  <a:lnTo>
                    <a:pt x="533" y="75"/>
                  </a:lnTo>
                  <a:lnTo>
                    <a:pt x="495" y="108"/>
                  </a:lnTo>
                  <a:lnTo>
                    <a:pt x="487" y="102"/>
                  </a:lnTo>
                  <a:lnTo>
                    <a:pt x="479" y="96"/>
                  </a:lnTo>
                  <a:lnTo>
                    <a:pt x="472" y="91"/>
                  </a:lnTo>
                  <a:lnTo>
                    <a:pt x="464" y="86"/>
                  </a:lnTo>
                  <a:lnTo>
                    <a:pt x="455" y="82"/>
                  </a:lnTo>
                  <a:lnTo>
                    <a:pt x="469" y="34"/>
                  </a:lnTo>
                  <a:lnTo>
                    <a:pt x="427" y="17"/>
                  </a:lnTo>
                  <a:lnTo>
                    <a:pt x="400" y="57"/>
                  </a:lnTo>
                  <a:lnTo>
                    <a:pt x="395" y="55"/>
                  </a:lnTo>
                  <a:lnTo>
                    <a:pt x="386" y="54"/>
                  </a:lnTo>
                  <a:lnTo>
                    <a:pt x="378" y="51"/>
                  </a:lnTo>
                  <a:lnTo>
                    <a:pt x="368" y="50"/>
                  </a:lnTo>
                  <a:lnTo>
                    <a:pt x="359" y="48"/>
                  </a:lnTo>
                  <a:lnTo>
                    <a:pt x="349" y="47"/>
                  </a:lnTo>
                  <a:lnTo>
                    <a:pt x="345" y="0"/>
                  </a:lnTo>
                  <a:lnTo>
                    <a:pt x="296" y="0"/>
                  </a:lnTo>
                  <a:lnTo>
                    <a:pt x="289" y="47"/>
                  </a:lnTo>
                  <a:lnTo>
                    <a:pt x="283" y="48"/>
                  </a:lnTo>
                  <a:lnTo>
                    <a:pt x="275" y="50"/>
                  </a:lnTo>
                  <a:lnTo>
                    <a:pt x="265" y="51"/>
                  </a:lnTo>
                  <a:lnTo>
                    <a:pt x="256" y="53"/>
                  </a:lnTo>
                  <a:lnTo>
                    <a:pt x="244" y="55"/>
                  </a:lnTo>
                  <a:lnTo>
                    <a:pt x="223" y="15"/>
                  </a:lnTo>
                  <a:lnTo>
                    <a:pt x="178" y="34"/>
                  </a:lnTo>
                  <a:lnTo>
                    <a:pt x="189" y="78"/>
                  </a:lnTo>
                  <a:lnTo>
                    <a:pt x="178" y="85"/>
                  </a:lnTo>
                  <a:lnTo>
                    <a:pt x="170" y="91"/>
                  </a:lnTo>
                  <a:lnTo>
                    <a:pt x="162" y="95"/>
                  </a:lnTo>
                  <a:lnTo>
                    <a:pt x="155" y="101"/>
                  </a:lnTo>
                  <a:lnTo>
                    <a:pt x="147" y="108"/>
                  </a:lnTo>
                  <a:lnTo>
                    <a:pt x="111" y="78"/>
                  </a:lnTo>
                  <a:lnTo>
                    <a:pt x="78" y="116"/>
                  </a:lnTo>
                  <a:lnTo>
                    <a:pt x="104" y="151"/>
                  </a:lnTo>
                  <a:lnTo>
                    <a:pt x="96" y="161"/>
                  </a:lnTo>
                  <a:lnTo>
                    <a:pt x="90" y="168"/>
                  </a:lnTo>
                  <a:lnTo>
                    <a:pt x="85" y="177"/>
                  </a:lnTo>
                  <a:lnTo>
                    <a:pt x="79" y="187"/>
                  </a:lnTo>
                  <a:lnTo>
                    <a:pt x="35" y="175"/>
                  </a:lnTo>
                  <a:lnTo>
                    <a:pt x="17" y="220"/>
                  </a:lnTo>
                  <a:lnTo>
                    <a:pt x="56" y="243"/>
                  </a:lnTo>
                  <a:lnTo>
                    <a:pt x="52" y="254"/>
                  </a:lnTo>
                  <a:lnTo>
                    <a:pt x="51" y="263"/>
                  </a:lnTo>
                  <a:lnTo>
                    <a:pt x="49" y="273"/>
                  </a:lnTo>
                  <a:lnTo>
                    <a:pt x="47" y="282"/>
                  </a:lnTo>
                  <a:lnTo>
                    <a:pt x="48" y="290"/>
                  </a:lnTo>
                  <a:lnTo>
                    <a:pt x="0" y="299"/>
                  </a:lnTo>
                  <a:lnTo>
                    <a:pt x="0" y="343"/>
                  </a:lnTo>
                  <a:lnTo>
                    <a:pt x="47" y="353"/>
                  </a:lnTo>
                  <a:lnTo>
                    <a:pt x="47" y="356"/>
                  </a:lnTo>
                  <a:lnTo>
                    <a:pt x="48" y="366"/>
                  </a:lnTo>
                  <a:lnTo>
                    <a:pt x="49" y="376"/>
                  </a:lnTo>
                  <a:lnTo>
                    <a:pt x="52" y="384"/>
                  </a:lnTo>
                  <a:lnTo>
                    <a:pt x="54" y="397"/>
                  </a:lnTo>
                  <a:lnTo>
                    <a:pt x="16" y="421"/>
                  </a:lnTo>
                  <a:lnTo>
                    <a:pt x="32" y="462"/>
                  </a:lnTo>
                  <a:lnTo>
                    <a:pt x="78" y="452"/>
                  </a:lnTo>
                  <a:lnTo>
                    <a:pt x="79" y="454"/>
                  </a:lnTo>
                  <a:lnTo>
                    <a:pt x="83" y="463"/>
                  </a:lnTo>
                  <a:lnTo>
                    <a:pt x="89" y="470"/>
                  </a:lnTo>
                  <a:lnTo>
                    <a:pt x="93" y="478"/>
                  </a:lnTo>
                  <a:lnTo>
                    <a:pt x="99" y="485"/>
                  </a:lnTo>
                  <a:lnTo>
                    <a:pt x="104" y="494"/>
                  </a:lnTo>
                  <a:lnTo>
                    <a:pt x="79" y="533"/>
                  </a:lnTo>
                  <a:lnTo>
                    <a:pt x="111" y="564"/>
                  </a:lnTo>
                  <a:lnTo>
                    <a:pt x="148" y="538"/>
                  </a:lnTo>
                  <a:lnTo>
                    <a:pt x="151" y="539"/>
                  </a:lnTo>
                  <a:lnTo>
                    <a:pt x="159" y="545"/>
                  </a:lnTo>
                  <a:lnTo>
                    <a:pt x="166" y="550"/>
                  </a:lnTo>
                  <a:lnTo>
                    <a:pt x="175" y="556"/>
                  </a:lnTo>
                  <a:lnTo>
                    <a:pt x="182" y="560"/>
                  </a:lnTo>
                  <a:lnTo>
                    <a:pt x="186" y="564"/>
                  </a:lnTo>
                  <a:lnTo>
                    <a:pt x="173" y="608"/>
                  </a:lnTo>
                  <a:lnTo>
                    <a:pt x="217" y="625"/>
                  </a:lnTo>
                  <a:lnTo>
                    <a:pt x="242" y="586"/>
                  </a:lnTo>
                  <a:lnTo>
                    <a:pt x="252" y="588"/>
                  </a:lnTo>
                  <a:lnTo>
                    <a:pt x="261" y="590"/>
                  </a:lnTo>
                  <a:lnTo>
                    <a:pt x="271" y="593"/>
                  </a:lnTo>
                  <a:lnTo>
                    <a:pt x="279" y="594"/>
                  </a:lnTo>
                  <a:lnTo>
                    <a:pt x="289" y="595"/>
                  </a:lnTo>
                  <a:lnTo>
                    <a:pt x="297" y="642"/>
                  </a:lnTo>
                  <a:lnTo>
                    <a:pt x="345" y="642"/>
                  </a:lnTo>
                  <a:lnTo>
                    <a:pt x="351" y="595"/>
                  </a:lnTo>
                  <a:lnTo>
                    <a:pt x="354" y="594"/>
                  </a:lnTo>
                  <a:lnTo>
                    <a:pt x="364" y="593"/>
                  </a:lnTo>
                  <a:lnTo>
                    <a:pt x="373" y="591"/>
                  </a:lnTo>
                  <a:lnTo>
                    <a:pt x="382" y="590"/>
                  </a:lnTo>
                  <a:lnTo>
                    <a:pt x="395" y="587"/>
                  </a:lnTo>
                  <a:lnTo>
                    <a:pt x="418" y="629"/>
                  </a:lnTo>
                  <a:lnTo>
                    <a:pt x="462" y="611"/>
                  </a:lnTo>
                  <a:lnTo>
                    <a:pt x="451" y="564"/>
                  </a:lnTo>
                  <a:lnTo>
                    <a:pt x="452" y="563"/>
                  </a:lnTo>
                  <a:lnTo>
                    <a:pt x="461" y="559"/>
                  </a:lnTo>
                  <a:lnTo>
                    <a:pt x="468" y="553"/>
                  </a:lnTo>
                  <a:lnTo>
                    <a:pt x="476" y="549"/>
                  </a:lnTo>
                  <a:lnTo>
                    <a:pt x="483" y="543"/>
                  </a:lnTo>
                  <a:lnTo>
                    <a:pt x="492" y="538"/>
                  </a:lnTo>
                  <a:lnTo>
                    <a:pt x="530" y="567"/>
                  </a:lnTo>
                  <a:lnTo>
                    <a:pt x="565" y="531"/>
                  </a:lnTo>
                  <a:lnTo>
                    <a:pt x="535" y="491"/>
                  </a:lnTo>
                  <a:lnTo>
                    <a:pt x="537" y="491"/>
                  </a:lnTo>
                  <a:lnTo>
                    <a:pt x="542" y="483"/>
                  </a:lnTo>
                  <a:lnTo>
                    <a:pt x="548" y="476"/>
                  </a:lnTo>
                  <a:lnTo>
                    <a:pt x="554" y="467"/>
                  </a:lnTo>
                  <a:lnTo>
                    <a:pt x="558" y="460"/>
                  </a:lnTo>
                  <a:lnTo>
                    <a:pt x="604" y="470"/>
                  </a:lnTo>
                  <a:lnTo>
                    <a:pt x="626" y="425"/>
                  </a:lnTo>
                  <a:lnTo>
                    <a:pt x="582" y="399"/>
                  </a:lnTo>
                  <a:lnTo>
                    <a:pt x="583" y="399"/>
                  </a:lnTo>
                  <a:lnTo>
                    <a:pt x="588" y="390"/>
                  </a:lnTo>
                  <a:lnTo>
                    <a:pt x="589" y="381"/>
                  </a:lnTo>
                  <a:lnTo>
                    <a:pt x="590" y="371"/>
                  </a:lnTo>
                  <a:lnTo>
                    <a:pt x="592" y="363"/>
                  </a:lnTo>
                  <a:lnTo>
                    <a:pt x="593" y="353"/>
                  </a:lnTo>
                  <a:lnTo>
                    <a:pt x="644" y="343"/>
                  </a:lnTo>
                  <a:lnTo>
                    <a:pt x="644" y="299"/>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6" name="Freeform 59"/>
            <p:cNvSpPr>
              <a:spLocks/>
            </p:cNvSpPr>
            <p:nvPr/>
          </p:nvSpPr>
          <p:spPr bwMode="auto">
            <a:xfrm>
              <a:off x="4808" y="258"/>
              <a:ext cx="520" cy="83"/>
            </a:xfrm>
            <a:custGeom>
              <a:avLst/>
              <a:gdLst>
                <a:gd name="T0" fmla="*/ 520 w 520"/>
                <a:gd name="T1" fmla="*/ 83 h 83"/>
                <a:gd name="T2" fmla="*/ 493 w 520"/>
                <a:gd name="T3" fmla="*/ 74 h 83"/>
                <a:gd name="T4" fmla="*/ 465 w 520"/>
                <a:gd name="T5" fmla="*/ 64 h 83"/>
                <a:gd name="T6" fmla="*/ 437 w 520"/>
                <a:gd name="T7" fmla="*/ 54 h 83"/>
                <a:gd name="T8" fmla="*/ 409 w 520"/>
                <a:gd name="T9" fmla="*/ 47 h 83"/>
                <a:gd name="T10" fmla="*/ 381 w 520"/>
                <a:gd name="T11" fmla="*/ 38 h 83"/>
                <a:gd name="T12" fmla="*/ 352 w 520"/>
                <a:gd name="T13" fmla="*/ 31 h 83"/>
                <a:gd name="T14" fmla="*/ 324 w 520"/>
                <a:gd name="T15" fmla="*/ 26 h 83"/>
                <a:gd name="T16" fmla="*/ 295 w 520"/>
                <a:gd name="T17" fmla="*/ 20 h 83"/>
                <a:gd name="T18" fmla="*/ 266 w 520"/>
                <a:gd name="T19" fmla="*/ 14 h 83"/>
                <a:gd name="T20" fmla="*/ 237 w 520"/>
                <a:gd name="T21" fmla="*/ 10 h 83"/>
                <a:gd name="T22" fmla="*/ 207 w 520"/>
                <a:gd name="T23" fmla="*/ 7 h 83"/>
                <a:gd name="T24" fmla="*/ 179 w 520"/>
                <a:gd name="T25" fmla="*/ 4 h 83"/>
                <a:gd name="T26" fmla="*/ 149 w 520"/>
                <a:gd name="T27" fmla="*/ 2 h 83"/>
                <a:gd name="T28" fmla="*/ 120 w 520"/>
                <a:gd name="T29" fmla="*/ 0 h 83"/>
                <a:gd name="T30" fmla="*/ 92 w 520"/>
                <a:gd name="T31" fmla="*/ 0 h 83"/>
                <a:gd name="T32" fmla="*/ 62 w 520"/>
                <a:gd name="T33" fmla="*/ 0 h 83"/>
                <a:gd name="T34" fmla="*/ 33 w 520"/>
                <a:gd name="T35" fmla="*/ 0 h 83"/>
                <a:gd name="T36" fmla="*/ 3 w 520"/>
                <a:gd name="T37" fmla="*/ 2 h 83"/>
                <a:gd name="T38" fmla="*/ 0 w 520"/>
                <a:gd name="T39" fmla="*/ 2 h 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83"/>
                <a:gd name="T62" fmla="*/ 520 w 520"/>
                <a:gd name="T63" fmla="*/ 83 h 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83">
                  <a:moveTo>
                    <a:pt x="520" y="83"/>
                  </a:moveTo>
                  <a:lnTo>
                    <a:pt x="493" y="74"/>
                  </a:lnTo>
                  <a:lnTo>
                    <a:pt x="465" y="64"/>
                  </a:lnTo>
                  <a:lnTo>
                    <a:pt x="437" y="54"/>
                  </a:lnTo>
                  <a:lnTo>
                    <a:pt x="409" y="47"/>
                  </a:lnTo>
                  <a:lnTo>
                    <a:pt x="381" y="38"/>
                  </a:lnTo>
                  <a:lnTo>
                    <a:pt x="352" y="31"/>
                  </a:lnTo>
                  <a:lnTo>
                    <a:pt x="324" y="26"/>
                  </a:lnTo>
                  <a:lnTo>
                    <a:pt x="295" y="20"/>
                  </a:lnTo>
                  <a:lnTo>
                    <a:pt x="266" y="14"/>
                  </a:lnTo>
                  <a:lnTo>
                    <a:pt x="237" y="10"/>
                  </a:lnTo>
                  <a:lnTo>
                    <a:pt x="207" y="7"/>
                  </a:lnTo>
                  <a:lnTo>
                    <a:pt x="179" y="4"/>
                  </a:lnTo>
                  <a:lnTo>
                    <a:pt x="149" y="2"/>
                  </a:lnTo>
                  <a:lnTo>
                    <a:pt x="120" y="0"/>
                  </a:lnTo>
                  <a:lnTo>
                    <a:pt x="92" y="0"/>
                  </a:lnTo>
                  <a:lnTo>
                    <a:pt x="62" y="0"/>
                  </a:lnTo>
                  <a:lnTo>
                    <a:pt x="33" y="0"/>
                  </a:lnTo>
                  <a:lnTo>
                    <a:pt x="3" y="2"/>
                  </a:lnTo>
                  <a:lnTo>
                    <a:pt x="0" y="2"/>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7" name="Freeform 60"/>
            <p:cNvSpPr>
              <a:spLocks/>
            </p:cNvSpPr>
            <p:nvPr/>
          </p:nvSpPr>
          <p:spPr bwMode="auto">
            <a:xfrm>
              <a:off x="4709" y="339"/>
              <a:ext cx="520" cy="84"/>
            </a:xfrm>
            <a:custGeom>
              <a:avLst/>
              <a:gdLst>
                <a:gd name="T0" fmla="*/ 520 w 520"/>
                <a:gd name="T1" fmla="*/ 84 h 84"/>
                <a:gd name="T2" fmla="*/ 494 w 520"/>
                <a:gd name="T3" fmla="*/ 73 h 84"/>
                <a:gd name="T4" fmla="*/ 465 w 520"/>
                <a:gd name="T5" fmla="*/ 64 h 84"/>
                <a:gd name="T6" fmla="*/ 437 w 520"/>
                <a:gd name="T7" fmla="*/ 55 h 84"/>
                <a:gd name="T8" fmla="*/ 409 w 520"/>
                <a:gd name="T9" fmla="*/ 46 h 84"/>
                <a:gd name="T10" fmla="*/ 381 w 520"/>
                <a:gd name="T11" fmla="*/ 39 h 84"/>
                <a:gd name="T12" fmla="*/ 353 w 520"/>
                <a:gd name="T13" fmla="*/ 32 h 84"/>
                <a:gd name="T14" fmla="*/ 325 w 520"/>
                <a:gd name="T15" fmla="*/ 25 h 84"/>
                <a:gd name="T16" fmla="*/ 295 w 520"/>
                <a:gd name="T17" fmla="*/ 21 h 84"/>
                <a:gd name="T18" fmla="*/ 267 w 520"/>
                <a:gd name="T19" fmla="*/ 15 h 84"/>
                <a:gd name="T20" fmla="*/ 237 w 520"/>
                <a:gd name="T21" fmla="*/ 11 h 84"/>
                <a:gd name="T22" fmla="*/ 209 w 520"/>
                <a:gd name="T23" fmla="*/ 7 h 84"/>
                <a:gd name="T24" fmla="*/ 179 w 520"/>
                <a:gd name="T25" fmla="*/ 4 h 84"/>
                <a:gd name="T26" fmla="*/ 150 w 520"/>
                <a:gd name="T27" fmla="*/ 2 h 84"/>
                <a:gd name="T28" fmla="*/ 122 w 520"/>
                <a:gd name="T29" fmla="*/ 1 h 84"/>
                <a:gd name="T30" fmla="*/ 92 w 520"/>
                <a:gd name="T31" fmla="*/ 0 h 84"/>
                <a:gd name="T32" fmla="*/ 62 w 520"/>
                <a:gd name="T33" fmla="*/ 0 h 84"/>
                <a:gd name="T34" fmla="*/ 33 w 520"/>
                <a:gd name="T35" fmla="*/ 1 h 84"/>
                <a:gd name="T36" fmla="*/ 3 w 520"/>
                <a:gd name="T37" fmla="*/ 2 h 84"/>
                <a:gd name="T38" fmla="*/ 0 w 520"/>
                <a:gd name="T39" fmla="*/ 2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84"/>
                <a:gd name="T62" fmla="*/ 520 w 520"/>
                <a:gd name="T63" fmla="*/ 84 h 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84">
                  <a:moveTo>
                    <a:pt x="520" y="84"/>
                  </a:moveTo>
                  <a:lnTo>
                    <a:pt x="494" y="73"/>
                  </a:lnTo>
                  <a:lnTo>
                    <a:pt x="465" y="64"/>
                  </a:lnTo>
                  <a:lnTo>
                    <a:pt x="437" y="55"/>
                  </a:lnTo>
                  <a:lnTo>
                    <a:pt x="409" y="46"/>
                  </a:lnTo>
                  <a:lnTo>
                    <a:pt x="381" y="39"/>
                  </a:lnTo>
                  <a:lnTo>
                    <a:pt x="353" y="32"/>
                  </a:lnTo>
                  <a:lnTo>
                    <a:pt x="325" y="25"/>
                  </a:lnTo>
                  <a:lnTo>
                    <a:pt x="295" y="21"/>
                  </a:lnTo>
                  <a:lnTo>
                    <a:pt x="267" y="15"/>
                  </a:lnTo>
                  <a:lnTo>
                    <a:pt x="237" y="11"/>
                  </a:lnTo>
                  <a:lnTo>
                    <a:pt x="209" y="7"/>
                  </a:lnTo>
                  <a:lnTo>
                    <a:pt x="179" y="4"/>
                  </a:lnTo>
                  <a:lnTo>
                    <a:pt x="150" y="2"/>
                  </a:lnTo>
                  <a:lnTo>
                    <a:pt x="122" y="1"/>
                  </a:lnTo>
                  <a:lnTo>
                    <a:pt x="92" y="0"/>
                  </a:lnTo>
                  <a:lnTo>
                    <a:pt x="62" y="0"/>
                  </a:lnTo>
                  <a:lnTo>
                    <a:pt x="33" y="1"/>
                  </a:lnTo>
                  <a:lnTo>
                    <a:pt x="3" y="2"/>
                  </a:lnTo>
                  <a:lnTo>
                    <a:pt x="0" y="2"/>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8" name="Freeform 61"/>
            <p:cNvSpPr>
              <a:spLocks/>
            </p:cNvSpPr>
            <p:nvPr/>
          </p:nvSpPr>
          <p:spPr bwMode="auto">
            <a:xfrm>
              <a:off x="4611" y="420"/>
              <a:ext cx="520" cy="84"/>
            </a:xfrm>
            <a:custGeom>
              <a:avLst/>
              <a:gdLst>
                <a:gd name="T0" fmla="*/ 520 w 520"/>
                <a:gd name="T1" fmla="*/ 84 h 84"/>
                <a:gd name="T2" fmla="*/ 493 w 520"/>
                <a:gd name="T3" fmla="*/ 74 h 84"/>
                <a:gd name="T4" fmla="*/ 465 w 520"/>
                <a:gd name="T5" fmla="*/ 64 h 84"/>
                <a:gd name="T6" fmla="*/ 437 w 520"/>
                <a:gd name="T7" fmla="*/ 55 h 84"/>
                <a:gd name="T8" fmla="*/ 408 w 520"/>
                <a:gd name="T9" fmla="*/ 47 h 84"/>
                <a:gd name="T10" fmla="*/ 380 w 520"/>
                <a:gd name="T11" fmla="*/ 38 h 84"/>
                <a:gd name="T12" fmla="*/ 352 w 520"/>
                <a:gd name="T13" fmla="*/ 33 h 84"/>
                <a:gd name="T14" fmla="*/ 324 w 520"/>
                <a:gd name="T15" fmla="*/ 26 h 84"/>
                <a:gd name="T16" fmla="*/ 296 w 520"/>
                <a:gd name="T17" fmla="*/ 20 h 84"/>
                <a:gd name="T18" fmla="*/ 266 w 520"/>
                <a:gd name="T19" fmla="*/ 16 h 84"/>
                <a:gd name="T20" fmla="*/ 238 w 520"/>
                <a:gd name="T21" fmla="*/ 12 h 84"/>
                <a:gd name="T22" fmla="*/ 208 w 520"/>
                <a:gd name="T23" fmla="*/ 7 h 84"/>
                <a:gd name="T24" fmla="*/ 179 w 520"/>
                <a:gd name="T25" fmla="*/ 5 h 84"/>
                <a:gd name="T26" fmla="*/ 149 w 520"/>
                <a:gd name="T27" fmla="*/ 3 h 84"/>
                <a:gd name="T28" fmla="*/ 121 w 520"/>
                <a:gd name="T29" fmla="*/ 2 h 84"/>
                <a:gd name="T30" fmla="*/ 91 w 520"/>
                <a:gd name="T31" fmla="*/ 0 h 84"/>
                <a:gd name="T32" fmla="*/ 62 w 520"/>
                <a:gd name="T33" fmla="*/ 0 h 84"/>
                <a:gd name="T34" fmla="*/ 32 w 520"/>
                <a:gd name="T35" fmla="*/ 0 h 84"/>
                <a:gd name="T36" fmla="*/ 4 w 520"/>
                <a:gd name="T37" fmla="*/ 2 h 84"/>
                <a:gd name="T38" fmla="*/ 0 w 520"/>
                <a:gd name="T39" fmla="*/ 3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84"/>
                <a:gd name="T62" fmla="*/ 520 w 520"/>
                <a:gd name="T63" fmla="*/ 84 h 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84">
                  <a:moveTo>
                    <a:pt x="520" y="84"/>
                  </a:moveTo>
                  <a:lnTo>
                    <a:pt x="493" y="74"/>
                  </a:lnTo>
                  <a:lnTo>
                    <a:pt x="465" y="64"/>
                  </a:lnTo>
                  <a:lnTo>
                    <a:pt x="437" y="55"/>
                  </a:lnTo>
                  <a:lnTo>
                    <a:pt x="408" y="47"/>
                  </a:lnTo>
                  <a:lnTo>
                    <a:pt x="380" y="38"/>
                  </a:lnTo>
                  <a:lnTo>
                    <a:pt x="352" y="33"/>
                  </a:lnTo>
                  <a:lnTo>
                    <a:pt x="324" y="26"/>
                  </a:lnTo>
                  <a:lnTo>
                    <a:pt x="296" y="20"/>
                  </a:lnTo>
                  <a:lnTo>
                    <a:pt x="266" y="16"/>
                  </a:lnTo>
                  <a:lnTo>
                    <a:pt x="238" y="12"/>
                  </a:lnTo>
                  <a:lnTo>
                    <a:pt x="208" y="7"/>
                  </a:lnTo>
                  <a:lnTo>
                    <a:pt x="179" y="5"/>
                  </a:lnTo>
                  <a:lnTo>
                    <a:pt x="149" y="3"/>
                  </a:lnTo>
                  <a:lnTo>
                    <a:pt x="121" y="2"/>
                  </a:lnTo>
                  <a:lnTo>
                    <a:pt x="91" y="0"/>
                  </a:lnTo>
                  <a:lnTo>
                    <a:pt x="62" y="0"/>
                  </a:lnTo>
                  <a:lnTo>
                    <a:pt x="32" y="0"/>
                  </a:lnTo>
                  <a:lnTo>
                    <a:pt x="4" y="2"/>
                  </a:lnTo>
                  <a:lnTo>
                    <a:pt x="0" y="3"/>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99" name="Freeform 62"/>
            <p:cNvSpPr>
              <a:spLocks/>
            </p:cNvSpPr>
            <p:nvPr/>
          </p:nvSpPr>
          <p:spPr bwMode="auto">
            <a:xfrm>
              <a:off x="3936" y="506"/>
              <a:ext cx="351" cy="357"/>
            </a:xfrm>
            <a:custGeom>
              <a:avLst/>
              <a:gdLst>
                <a:gd name="T0" fmla="*/ 347 w 351"/>
                <a:gd name="T1" fmla="*/ 139 h 357"/>
                <a:gd name="T2" fmla="*/ 303 w 351"/>
                <a:gd name="T3" fmla="*/ 132 h 357"/>
                <a:gd name="T4" fmla="*/ 299 w 351"/>
                <a:gd name="T5" fmla="*/ 122 h 357"/>
                <a:gd name="T6" fmla="*/ 294 w 351"/>
                <a:gd name="T7" fmla="*/ 113 h 357"/>
                <a:gd name="T8" fmla="*/ 289 w 351"/>
                <a:gd name="T9" fmla="*/ 105 h 357"/>
                <a:gd name="T10" fmla="*/ 282 w 351"/>
                <a:gd name="T11" fmla="*/ 95 h 357"/>
                <a:gd name="T12" fmla="*/ 268 w 351"/>
                <a:gd name="T13" fmla="*/ 29 h 357"/>
                <a:gd name="T14" fmla="*/ 234 w 351"/>
                <a:gd name="T15" fmla="*/ 58 h 357"/>
                <a:gd name="T16" fmla="*/ 224 w 351"/>
                <a:gd name="T17" fmla="*/ 53 h 357"/>
                <a:gd name="T18" fmla="*/ 214 w 351"/>
                <a:gd name="T19" fmla="*/ 50 h 357"/>
                <a:gd name="T20" fmla="*/ 204 w 351"/>
                <a:gd name="T21" fmla="*/ 47 h 357"/>
                <a:gd name="T22" fmla="*/ 194 w 351"/>
                <a:gd name="T23" fmla="*/ 46 h 357"/>
                <a:gd name="T24" fmla="*/ 180 w 351"/>
                <a:gd name="T25" fmla="*/ 0 h 357"/>
                <a:gd name="T26" fmla="*/ 130 w 351"/>
                <a:gd name="T27" fmla="*/ 50 h 357"/>
                <a:gd name="T28" fmla="*/ 121 w 351"/>
                <a:gd name="T29" fmla="*/ 54 h 357"/>
                <a:gd name="T30" fmla="*/ 113 w 351"/>
                <a:gd name="T31" fmla="*/ 58 h 357"/>
                <a:gd name="T32" fmla="*/ 104 w 351"/>
                <a:gd name="T33" fmla="*/ 62 h 357"/>
                <a:gd name="T34" fmla="*/ 96 w 351"/>
                <a:gd name="T35" fmla="*/ 68 h 357"/>
                <a:gd name="T36" fmla="*/ 54 w 351"/>
                <a:gd name="T37" fmla="*/ 50 h 357"/>
                <a:gd name="T38" fmla="*/ 51 w 351"/>
                <a:gd name="T39" fmla="*/ 120 h 357"/>
                <a:gd name="T40" fmla="*/ 46 w 351"/>
                <a:gd name="T41" fmla="*/ 129 h 357"/>
                <a:gd name="T42" fmla="*/ 44 w 351"/>
                <a:gd name="T43" fmla="*/ 139 h 357"/>
                <a:gd name="T44" fmla="*/ 41 w 351"/>
                <a:gd name="T45" fmla="*/ 148 h 357"/>
                <a:gd name="T46" fmla="*/ 39 w 351"/>
                <a:gd name="T47" fmla="*/ 157 h 357"/>
                <a:gd name="T48" fmla="*/ 0 w 351"/>
                <a:gd name="T49" fmla="*/ 175 h 357"/>
                <a:gd name="T50" fmla="*/ 45 w 351"/>
                <a:gd name="T51" fmla="*/ 222 h 357"/>
                <a:gd name="T52" fmla="*/ 48 w 351"/>
                <a:gd name="T53" fmla="*/ 230 h 357"/>
                <a:gd name="T54" fmla="*/ 51 w 351"/>
                <a:gd name="T55" fmla="*/ 239 h 357"/>
                <a:gd name="T56" fmla="*/ 56 w 351"/>
                <a:gd name="T57" fmla="*/ 247 h 357"/>
                <a:gd name="T58" fmla="*/ 62 w 351"/>
                <a:gd name="T59" fmla="*/ 256 h 357"/>
                <a:gd name="T60" fmla="*/ 68 w 351"/>
                <a:gd name="T61" fmla="*/ 264 h 357"/>
                <a:gd name="T62" fmla="*/ 85 w 351"/>
                <a:gd name="T63" fmla="*/ 328 h 357"/>
                <a:gd name="T64" fmla="*/ 118 w 351"/>
                <a:gd name="T65" fmla="*/ 302 h 357"/>
                <a:gd name="T66" fmla="*/ 127 w 351"/>
                <a:gd name="T67" fmla="*/ 306 h 357"/>
                <a:gd name="T68" fmla="*/ 137 w 351"/>
                <a:gd name="T69" fmla="*/ 309 h 357"/>
                <a:gd name="T70" fmla="*/ 147 w 351"/>
                <a:gd name="T71" fmla="*/ 312 h 357"/>
                <a:gd name="T72" fmla="*/ 156 w 351"/>
                <a:gd name="T73" fmla="*/ 313 h 357"/>
                <a:gd name="T74" fmla="*/ 217 w 351"/>
                <a:gd name="T75" fmla="*/ 351 h 357"/>
                <a:gd name="T76" fmla="*/ 225 w 351"/>
                <a:gd name="T77" fmla="*/ 305 h 357"/>
                <a:gd name="T78" fmla="*/ 234 w 351"/>
                <a:gd name="T79" fmla="*/ 301 h 357"/>
                <a:gd name="T80" fmla="*/ 242 w 351"/>
                <a:gd name="T81" fmla="*/ 296 h 357"/>
                <a:gd name="T82" fmla="*/ 251 w 351"/>
                <a:gd name="T83" fmla="*/ 291 h 357"/>
                <a:gd name="T84" fmla="*/ 259 w 351"/>
                <a:gd name="T85" fmla="*/ 285 h 357"/>
                <a:gd name="T86" fmla="*/ 324 w 351"/>
                <a:gd name="T87" fmla="*/ 273 h 357"/>
                <a:gd name="T88" fmla="*/ 299 w 351"/>
                <a:gd name="T89" fmla="*/ 236 h 357"/>
                <a:gd name="T90" fmla="*/ 303 w 351"/>
                <a:gd name="T91" fmla="*/ 226 h 357"/>
                <a:gd name="T92" fmla="*/ 306 w 351"/>
                <a:gd name="T93" fmla="*/ 218 h 357"/>
                <a:gd name="T94" fmla="*/ 309 w 351"/>
                <a:gd name="T95" fmla="*/ 208 h 357"/>
                <a:gd name="T96" fmla="*/ 310 w 351"/>
                <a:gd name="T97" fmla="*/ 198 h 357"/>
                <a:gd name="T98" fmla="*/ 351 w 351"/>
                <a:gd name="T99" fmla="*/ 182 h 3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1"/>
                <a:gd name="T151" fmla="*/ 0 h 357"/>
                <a:gd name="T152" fmla="*/ 351 w 351"/>
                <a:gd name="T153" fmla="*/ 357 h 3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1" h="357">
                  <a:moveTo>
                    <a:pt x="351" y="182"/>
                  </a:moveTo>
                  <a:lnTo>
                    <a:pt x="347" y="139"/>
                  </a:lnTo>
                  <a:lnTo>
                    <a:pt x="304" y="136"/>
                  </a:lnTo>
                  <a:lnTo>
                    <a:pt x="303" y="132"/>
                  </a:lnTo>
                  <a:lnTo>
                    <a:pt x="300" y="126"/>
                  </a:lnTo>
                  <a:lnTo>
                    <a:pt x="299" y="122"/>
                  </a:lnTo>
                  <a:lnTo>
                    <a:pt x="296" y="117"/>
                  </a:lnTo>
                  <a:lnTo>
                    <a:pt x="294" y="113"/>
                  </a:lnTo>
                  <a:lnTo>
                    <a:pt x="292" y="109"/>
                  </a:lnTo>
                  <a:lnTo>
                    <a:pt x="289" y="105"/>
                  </a:lnTo>
                  <a:lnTo>
                    <a:pt x="286" y="101"/>
                  </a:lnTo>
                  <a:lnTo>
                    <a:pt x="282" y="95"/>
                  </a:lnTo>
                  <a:lnTo>
                    <a:pt x="303" y="57"/>
                  </a:lnTo>
                  <a:lnTo>
                    <a:pt x="268" y="29"/>
                  </a:lnTo>
                  <a:lnTo>
                    <a:pt x="235" y="57"/>
                  </a:lnTo>
                  <a:lnTo>
                    <a:pt x="234" y="58"/>
                  </a:lnTo>
                  <a:lnTo>
                    <a:pt x="228" y="54"/>
                  </a:lnTo>
                  <a:lnTo>
                    <a:pt x="224" y="53"/>
                  </a:lnTo>
                  <a:lnTo>
                    <a:pt x="218" y="51"/>
                  </a:lnTo>
                  <a:lnTo>
                    <a:pt x="214" y="50"/>
                  </a:lnTo>
                  <a:lnTo>
                    <a:pt x="210" y="48"/>
                  </a:lnTo>
                  <a:lnTo>
                    <a:pt x="204" y="47"/>
                  </a:lnTo>
                  <a:lnTo>
                    <a:pt x="200" y="46"/>
                  </a:lnTo>
                  <a:lnTo>
                    <a:pt x="194" y="46"/>
                  </a:lnTo>
                  <a:lnTo>
                    <a:pt x="192" y="46"/>
                  </a:lnTo>
                  <a:lnTo>
                    <a:pt x="180" y="0"/>
                  </a:lnTo>
                  <a:lnTo>
                    <a:pt x="131" y="6"/>
                  </a:lnTo>
                  <a:lnTo>
                    <a:pt x="130" y="50"/>
                  </a:lnTo>
                  <a:lnTo>
                    <a:pt x="127" y="53"/>
                  </a:lnTo>
                  <a:lnTo>
                    <a:pt x="121" y="54"/>
                  </a:lnTo>
                  <a:lnTo>
                    <a:pt x="117" y="55"/>
                  </a:lnTo>
                  <a:lnTo>
                    <a:pt x="113" y="58"/>
                  </a:lnTo>
                  <a:lnTo>
                    <a:pt x="108" y="60"/>
                  </a:lnTo>
                  <a:lnTo>
                    <a:pt x="104" y="62"/>
                  </a:lnTo>
                  <a:lnTo>
                    <a:pt x="100" y="65"/>
                  </a:lnTo>
                  <a:lnTo>
                    <a:pt x="96" y="68"/>
                  </a:lnTo>
                  <a:lnTo>
                    <a:pt x="92" y="71"/>
                  </a:lnTo>
                  <a:lnTo>
                    <a:pt x="54" y="50"/>
                  </a:lnTo>
                  <a:lnTo>
                    <a:pt x="23" y="88"/>
                  </a:lnTo>
                  <a:lnTo>
                    <a:pt x="51" y="120"/>
                  </a:lnTo>
                  <a:lnTo>
                    <a:pt x="49" y="124"/>
                  </a:lnTo>
                  <a:lnTo>
                    <a:pt x="46" y="129"/>
                  </a:lnTo>
                  <a:lnTo>
                    <a:pt x="45" y="134"/>
                  </a:lnTo>
                  <a:lnTo>
                    <a:pt x="44" y="139"/>
                  </a:lnTo>
                  <a:lnTo>
                    <a:pt x="42" y="143"/>
                  </a:lnTo>
                  <a:lnTo>
                    <a:pt x="41" y="148"/>
                  </a:lnTo>
                  <a:lnTo>
                    <a:pt x="39" y="153"/>
                  </a:lnTo>
                  <a:lnTo>
                    <a:pt x="39" y="157"/>
                  </a:lnTo>
                  <a:lnTo>
                    <a:pt x="38" y="163"/>
                  </a:lnTo>
                  <a:lnTo>
                    <a:pt x="0" y="175"/>
                  </a:lnTo>
                  <a:lnTo>
                    <a:pt x="6" y="219"/>
                  </a:lnTo>
                  <a:lnTo>
                    <a:pt x="45" y="222"/>
                  </a:lnTo>
                  <a:lnTo>
                    <a:pt x="45" y="226"/>
                  </a:lnTo>
                  <a:lnTo>
                    <a:pt x="48" y="230"/>
                  </a:lnTo>
                  <a:lnTo>
                    <a:pt x="49" y="234"/>
                  </a:lnTo>
                  <a:lnTo>
                    <a:pt x="51" y="239"/>
                  </a:lnTo>
                  <a:lnTo>
                    <a:pt x="54" y="243"/>
                  </a:lnTo>
                  <a:lnTo>
                    <a:pt x="56" y="247"/>
                  </a:lnTo>
                  <a:lnTo>
                    <a:pt x="59" y="251"/>
                  </a:lnTo>
                  <a:lnTo>
                    <a:pt x="62" y="256"/>
                  </a:lnTo>
                  <a:lnTo>
                    <a:pt x="65" y="260"/>
                  </a:lnTo>
                  <a:lnTo>
                    <a:pt x="68" y="264"/>
                  </a:lnTo>
                  <a:lnTo>
                    <a:pt x="49" y="299"/>
                  </a:lnTo>
                  <a:lnTo>
                    <a:pt x="85" y="328"/>
                  </a:lnTo>
                  <a:lnTo>
                    <a:pt x="114" y="301"/>
                  </a:lnTo>
                  <a:lnTo>
                    <a:pt x="118" y="302"/>
                  </a:lnTo>
                  <a:lnTo>
                    <a:pt x="123" y="305"/>
                  </a:lnTo>
                  <a:lnTo>
                    <a:pt x="127" y="306"/>
                  </a:lnTo>
                  <a:lnTo>
                    <a:pt x="132" y="308"/>
                  </a:lnTo>
                  <a:lnTo>
                    <a:pt x="137" y="309"/>
                  </a:lnTo>
                  <a:lnTo>
                    <a:pt x="142" y="311"/>
                  </a:lnTo>
                  <a:lnTo>
                    <a:pt x="147" y="312"/>
                  </a:lnTo>
                  <a:lnTo>
                    <a:pt x="152" y="313"/>
                  </a:lnTo>
                  <a:lnTo>
                    <a:pt x="156" y="313"/>
                  </a:lnTo>
                  <a:lnTo>
                    <a:pt x="168" y="357"/>
                  </a:lnTo>
                  <a:lnTo>
                    <a:pt x="217" y="351"/>
                  </a:lnTo>
                  <a:lnTo>
                    <a:pt x="218" y="308"/>
                  </a:lnTo>
                  <a:lnTo>
                    <a:pt x="225" y="305"/>
                  </a:lnTo>
                  <a:lnTo>
                    <a:pt x="230" y="304"/>
                  </a:lnTo>
                  <a:lnTo>
                    <a:pt x="234" y="301"/>
                  </a:lnTo>
                  <a:lnTo>
                    <a:pt x="238" y="299"/>
                  </a:lnTo>
                  <a:lnTo>
                    <a:pt x="242" y="296"/>
                  </a:lnTo>
                  <a:lnTo>
                    <a:pt x="247" y="294"/>
                  </a:lnTo>
                  <a:lnTo>
                    <a:pt x="251" y="291"/>
                  </a:lnTo>
                  <a:lnTo>
                    <a:pt x="255" y="288"/>
                  </a:lnTo>
                  <a:lnTo>
                    <a:pt x="259" y="285"/>
                  </a:lnTo>
                  <a:lnTo>
                    <a:pt x="299" y="306"/>
                  </a:lnTo>
                  <a:lnTo>
                    <a:pt x="324" y="273"/>
                  </a:lnTo>
                  <a:lnTo>
                    <a:pt x="296" y="242"/>
                  </a:lnTo>
                  <a:lnTo>
                    <a:pt x="299" y="236"/>
                  </a:lnTo>
                  <a:lnTo>
                    <a:pt x="302" y="230"/>
                  </a:lnTo>
                  <a:lnTo>
                    <a:pt x="303" y="226"/>
                  </a:lnTo>
                  <a:lnTo>
                    <a:pt x="304" y="222"/>
                  </a:lnTo>
                  <a:lnTo>
                    <a:pt x="306" y="218"/>
                  </a:lnTo>
                  <a:lnTo>
                    <a:pt x="307" y="212"/>
                  </a:lnTo>
                  <a:lnTo>
                    <a:pt x="309" y="208"/>
                  </a:lnTo>
                  <a:lnTo>
                    <a:pt x="309" y="202"/>
                  </a:lnTo>
                  <a:lnTo>
                    <a:pt x="310" y="198"/>
                  </a:lnTo>
                  <a:lnTo>
                    <a:pt x="311" y="194"/>
                  </a:lnTo>
                  <a:lnTo>
                    <a:pt x="351" y="18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0" name="Freeform 63"/>
            <p:cNvSpPr>
              <a:spLocks/>
            </p:cNvSpPr>
            <p:nvPr/>
          </p:nvSpPr>
          <p:spPr bwMode="auto">
            <a:xfrm>
              <a:off x="3936" y="506"/>
              <a:ext cx="351" cy="357"/>
            </a:xfrm>
            <a:custGeom>
              <a:avLst/>
              <a:gdLst>
                <a:gd name="T0" fmla="*/ 347 w 351"/>
                <a:gd name="T1" fmla="*/ 139 h 357"/>
                <a:gd name="T2" fmla="*/ 303 w 351"/>
                <a:gd name="T3" fmla="*/ 132 h 357"/>
                <a:gd name="T4" fmla="*/ 299 w 351"/>
                <a:gd name="T5" fmla="*/ 122 h 357"/>
                <a:gd name="T6" fmla="*/ 294 w 351"/>
                <a:gd name="T7" fmla="*/ 113 h 357"/>
                <a:gd name="T8" fmla="*/ 289 w 351"/>
                <a:gd name="T9" fmla="*/ 105 h 357"/>
                <a:gd name="T10" fmla="*/ 282 w 351"/>
                <a:gd name="T11" fmla="*/ 95 h 357"/>
                <a:gd name="T12" fmla="*/ 268 w 351"/>
                <a:gd name="T13" fmla="*/ 29 h 357"/>
                <a:gd name="T14" fmla="*/ 234 w 351"/>
                <a:gd name="T15" fmla="*/ 58 h 357"/>
                <a:gd name="T16" fmla="*/ 224 w 351"/>
                <a:gd name="T17" fmla="*/ 53 h 357"/>
                <a:gd name="T18" fmla="*/ 214 w 351"/>
                <a:gd name="T19" fmla="*/ 50 h 357"/>
                <a:gd name="T20" fmla="*/ 204 w 351"/>
                <a:gd name="T21" fmla="*/ 47 h 357"/>
                <a:gd name="T22" fmla="*/ 194 w 351"/>
                <a:gd name="T23" fmla="*/ 46 h 357"/>
                <a:gd name="T24" fmla="*/ 180 w 351"/>
                <a:gd name="T25" fmla="*/ 0 h 357"/>
                <a:gd name="T26" fmla="*/ 130 w 351"/>
                <a:gd name="T27" fmla="*/ 50 h 357"/>
                <a:gd name="T28" fmla="*/ 121 w 351"/>
                <a:gd name="T29" fmla="*/ 54 h 357"/>
                <a:gd name="T30" fmla="*/ 113 w 351"/>
                <a:gd name="T31" fmla="*/ 58 h 357"/>
                <a:gd name="T32" fmla="*/ 104 w 351"/>
                <a:gd name="T33" fmla="*/ 62 h 357"/>
                <a:gd name="T34" fmla="*/ 96 w 351"/>
                <a:gd name="T35" fmla="*/ 68 h 357"/>
                <a:gd name="T36" fmla="*/ 54 w 351"/>
                <a:gd name="T37" fmla="*/ 50 h 357"/>
                <a:gd name="T38" fmla="*/ 51 w 351"/>
                <a:gd name="T39" fmla="*/ 120 h 357"/>
                <a:gd name="T40" fmla="*/ 46 w 351"/>
                <a:gd name="T41" fmla="*/ 129 h 357"/>
                <a:gd name="T42" fmla="*/ 44 w 351"/>
                <a:gd name="T43" fmla="*/ 139 h 357"/>
                <a:gd name="T44" fmla="*/ 41 w 351"/>
                <a:gd name="T45" fmla="*/ 148 h 357"/>
                <a:gd name="T46" fmla="*/ 39 w 351"/>
                <a:gd name="T47" fmla="*/ 157 h 357"/>
                <a:gd name="T48" fmla="*/ 0 w 351"/>
                <a:gd name="T49" fmla="*/ 175 h 357"/>
                <a:gd name="T50" fmla="*/ 45 w 351"/>
                <a:gd name="T51" fmla="*/ 222 h 357"/>
                <a:gd name="T52" fmla="*/ 48 w 351"/>
                <a:gd name="T53" fmla="*/ 230 h 357"/>
                <a:gd name="T54" fmla="*/ 51 w 351"/>
                <a:gd name="T55" fmla="*/ 239 h 357"/>
                <a:gd name="T56" fmla="*/ 56 w 351"/>
                <a:gd name="T57" fmla="*/ 247 h 357"/>
                <a:gd name="T58" fmla="*/ 62 w 351"/>
                <a:gd name="T59" fmla="*/ 256 h 357"/>
                <a:gd name="T60" fmla="*/ 68 w 351"/>
                <a:gd name="T61" fmla="*/ 264 h 357"/>
                <a:gd name="T62" fmla="*/ 85 w 351"/>
                <a:gd name="T63" fmla="*/ 328 h 357"/>
                <a:gd name="T64" fmla="*/ 118 w 351"/>
                <a:gd name="T65" fmla="*/ 302 h 357"/>
                <a:gd name="T66" fmla="*/ 127 w 351"/>
                <a:gd name="T67" fmla="*/ 306 h 357"/>
                <a:gd name="T68" fmla="*/ 137 w 351"/>
                <a:gd name="T69" fmla="*/ 309 h 357"/>
                <a:gd name="T70" fmla="*/ 147 w 351"/>
                <a:gd name="T71" fmla="*/ 312 h 357"/>
                <a:gd name="T72" fmla="*/ 156 w 351"/>
                <a:gd name="T73" fmla="*/ 313 h 357"/>
                <a:gd name="T74" fmla="*/ 217 w 351"/>
                <a:gd name="T75" fmla="*/ 351 h 357"/>
                <a:gd name="T76" fmla="*/ 225 w 351"/>
                <a:gd name="T77" fmla="*/ 305 h 357"/>
                <a:gd name="T78" fmla="*/ 234 w 351"/>
                <a:gd name="T79" fmla="*/ 301 h 357"/>
                <a:gd name="T80" fmla="*/ 242 w 351"/>
                <a:gd name="T81" fmla="*/ 296 h 357"/>
                <a:gd name="T82" fmla="*/ 251 w 351"/>
                <a:gd name="T83" fmla="*/ 291 h 357"/>
                <a:gd name="T84" fmla="*/ 259 w 351"/>
                <a:gd name="T85" fmla="*/ 285 h 357"/>
                <a:gd name="T86" fmla="*/ 324 w 351"/>
                <a:gd name="T87" fmla="*/ 273 h 357"/>
                <a:gd name="T88" fmla="*/ 299 w 351"/>
                <a:gd name="T89" fmla="*/ 236 h 357"/>
                <a:gd name="T90" fmla="*/ 303 w 351"/>
                <a:gd name="T91" fmla="*/ 226 h 357"/>
                <a:gd name="T92" fmla="*/ 306 w 351"/>
                <a:gd name="T93" fmla="*/ 218 h 357"/>
                <a:gd name="T94" fmla="*/ 309 w 351"/>
                <a:gd name="T95" fmla="*/ 208 h 357"/>
                <a:gd name="T96" fmla="*/ 310 w 351"/>
                <a:gd name="T97" fmla="*/ 198 h 357"/>
                <a:gd name="T98" fmla="*/ 351 w 351"/>
                <a:gd name="T99" fmla="*/ 182 h 3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1"/>
                <a:gd name="T151" fmla="*/ 0 h 357"/>
                <a:gd name="T152" fmla="*/ 351 w 351"/>
                <a:gd name="T153" fmla="*/ 357 h 3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1" h="357">
                  <a:moveTo>
                    <a:pt x="351" y="182"/>
                  </a:moveTo>
                  <a:lnTo>
                    <a:pt x="347" y="139"/>
                  </a:lnTo>
                  <a:lnTo>
                    <a:pt x="304" y="136"/>
                  </a:lnTo>
                  <a:lnTo>
                    <a:pt x="303" y="132"/>
                  </a:lnTo>
                  <a:lnTo>
                    <a:pt x="300" y="126"/>
                  </a:lnTo>
                  <a:lnTo>
                    <a:pt x="299" y="122"/>
                  </a:lnTo>
                  <a:lnTo>
                    <a:pt x="296" y="117"/>
                  </a:lnTo>
                  <a:lnTo>
                    <a:pt x="294" y="113"/>
                  </a:lnTo>
                  <a:lnTo>
                    <a:pt x="292" y="109"/>
                  </a:lnTo>
                  <a:lnTo>
                    <a:pt x="289" y="105"/>
                  </a:lnTo>
                  <a:lnTo>
                    <a:pt x="286" y="101"/>
                  </a:lnTo>
                  <a:lnTo>
                    <a:pt x="282" y="95"/>
                  </a:lnTo>
                  <a:lnTo>
                    <a:pt x="303" y="57"/>
                  </a:lnTo>
                  <a:lnTo>
                    <a:pt x="268" y="29"/>
                  </a:lnTo>
                  <a:lnTo>
                    <a:pt x="235" y="57"/>
                  </a:lnTo>
                  <a:lnTo>
                    <a:pt x="234" y="58"/>
                  </a:lnTo>
                  <a:lnTo>
                    <a:pt x="228" y="54"/>
                  </a:lnTo>
                  <a:lnTo>
                    <a:pt x="224" y="53"/>
                  </a:lnTo>
                  <a:lnTo>
                    <a:pt x="218" y="51"/>
                  </a:lnTo>
                  <a:lnTo>
                    <a:pt x="214" y="50"/>
                  </a:lnTo>
                  <a:lnTo>
                    <a:pt x="210" y="48"/>
                  </a:lnTo>
                  <a:lnTo>
                    <a:pt x="204" y="47"/>
                  </a:lnTo>
                  <a:lnTo>
                    <a:pt x="200" y="46"/>
                  </a:lnTo>
                  <a:lnTo>
                    <a:pt x="194" y="46"/>
                  </a:lnTo>
                  <a:lnTo>
                    <a:pt x="192" y="46"/>
                  </a:lnTo>
                  <a:lnTo>
                    <a:pt x="180" y="0"/>
                  </a:lnTo>
                  <a:lnTo>
                    <a:pt x="131" y="6"/>
                  </a:lnTo>
                  <a:lnTo>
                    <a:pt x="130" y="50"/>
                  </a:lnTo>
                  <a:lnTo>
                    <a:pt x="127" y="53"/>
                  </a:lnTo>
                  <a:lnTo>
                    <a:pt x="121" y="54"/>
                  </a:lnTo>
                  <a:lnTo>
                    <a:pt x="117" y="55"/>
                  </a:lnTo>
                  <a:lnTo>
                    <a:pt x="113" y="58"/>
                  </a:lnTo>
                  <a:lnTo>
                    <a:pt x="108" y="60"/>
                  </a:lnTo>
                  <a:lnTo>
                    <a:pt x="104" y="62"/>
                  </a:lnTo>
                  <a:lnTo>
                    <a:pt x="100" y="65"/>
                  </a:lnTo>
                  <a:lnTo>
                    <a:pt x="96" y="68"/>
                  </a:lnTo>
                  <a:lnTo>
                    <a:pt x="92" y="71"/>
                  </a:lnTo>
                  <a:lnTo>
                    <a:pt x="54" y="50"/>
                  </a:lnTo>
                  <a:lnTo>
                    <a:pt x="23" y="88"/>
                  </a:lnTo>
                  <a:lnTo>
                    <a:pt x="51" y="120"/>
                  </a:lnTo>
                  <a:lnTo>
                    <a:pt x="49" y="124"/>
                  </a:lnTo>
                  <a:lnTo>
                    <a:pt x="46" y="129"/>
                  </a:lnTo>
                  <a:lnTo>
                    <a:pt x="45" y="134"/>
                  </a:lnTo>
                  <a:lnTo>
                    <a:pt x="44" y="139"/>
                  </a:lnTo>
                  <a:lnTo>
                    <a:pt x="42" y="143"/>
                  </a:lnTo>
                  <a:lnTo>
                    <a:pt x="41" y="148"/>
                  </a:lnTo>
                  <a:lnTo>
                    <a:pt x="39" y="153"/>
                  </a:lnTo>
                  <a:lnTo>
                    <a:pt x="39" y="157"/>
                  </a:lnTo>
                  <a:lnTo>
                    <a:pt x="38" y="163"/>
                  </a:lnTo>
                  <a:lnTo>
                    <a:pt x="0" y="175"/>
                  </a:lnTo>
                  <a:lnTo>
                    <a:pt x="6" y="219"/>
                  </a:lnTo>
                  <a:lnTo>
                    <a:pt x="45" y="222"/>
                  </a:lnTo>
                  <a:lnTo>
                    <a:pt x="45" y="226"/>
                  </a:lnTo>
                  <a:lnTo>
                    <a:pt x="48" y="230"/>
                  </a:lnTo>
                  <a:lnTo>
                    <a:pt x="49" y="234"/>
                  </a:lnTo>
                  <a:lnTo>
                    <a:pt x="51" y="239"/>
                  </a:lnTo>
                  <a:lnTo>
                    <a:pt x="54" y="243"/>
                  </a:lnTo>
                  <a:lnTo>
                    <a:pt x="56" y="247"/>
                  </a:lnTo>
                  <a:lnTo>
                    <a:pt x="59" y="251"/>
                  </a:lnTo>
                  <a:lnTo>
                    <a:pt x="62" y="256"/>
                  </a:lnTo>
                  <a:lnTo>
                    <a:pt x="65" y="260"/>
                  </a:lnTo>
                  <a:lnTo>
                    <a:pt x="68" y="264"/>
                  </a:lnTo>
                  <a:lnTo>
                    <a:pt x="49" y="299"/>
                  </a:lnTo>
                  <a:lnTo>
                    <a:pt x="85" y="328"/>
                  </a:lnTo>
                  <a:lnTo>
                    <a:pt x="114" y="301"/>
                  </a:lnTo>
                  <a:lnTo>
                    <a:pt x="118" y="302"/>
                  </a:lnTo>
                  <a:lnTo>
                    <a:pt x="123" y="305"/>
                  </a:lnTo>
                  <a:lnTo>
                    <a:pt x="127" y="306"/>
                  </a:lnTo>
                  <a:lnTo>
                    <a:pt x="132" y="308"/>
                  </a:lnTo>
                  <a:lnTo>
                    <a:pt x="137" y="309"/>
                  </a:lnTo>
                  <a:lnTo>
                    <a:pt x="142" y="311"/>
                  </a:lnTo>
                  <a:lnTo>
                    <a:pt x="147" y="312"/>
                  </a:lnTo>
                  <a:lnTo>
                    <a:pt x="152" y="313"/>
                  </a:lnTo>
                  <a:lnTo>
                    <a:pt x="156" y="313"/>
                  </a:lnTo>
                  <a:lnTo>
                    <a:pt x="168" y="357"/>
                  </a:lnTo>
                  <a:lnTo>
                    <a:pt x="217" y="351"/>
                  </a:lnTo>
                  <a:lnTo>
                    <a:pt x="218" y="308"/>
                  </a:lnTo>
                  <a:lnTo>
                    <a:pt x="225" y="305"/>
                  </a:lnTo>
                  <a:lnTo>
                    <a:pt x="230" y="304"/>
                  </a:lnTo>
                  <a:lnTo>
                    <a:pt x="234" y="301"/>
                  </a:lnTo>
                  <a:lnTo>
                    <a:pt x="238" y="299"/>
                  </a:lnTo>
                  <a:lnTo>
                    <a:pt x="242" y="296"/>
                  </a:lnTo>
                  <a:lnTo>
                    <a:pt x="247" y="294"/>
                  </a:lnTo>
                  <a:lnTo>
                    <a:pt x="251" y="291"/>
                  </a:lnTo>
                  <a:lnTo>
                    <a:pt x="255" y="288"/>
                  </a:lnTo>
                  <a:lnTo>
                    <a:pt x="259" y="285"/>
                  </a:lnTo>
                  <a:lnTo>
                    <a:pt x="299" y="306"/>
                  </a:lnTo>
                  <a:lnTo>
                    <a:pt x="324" y="273"/>
                  </a:lnTo>
                  <a:lnTo>
                    <a:pt x="296" y="242"/>
                  </a:lnTo>
                  <a:lnTo>
                    <a:pt x="299" y="236"/>
                  </a:lnTo>
                  <a:lnTo>
                    <a:pt x="302" y="230"/>
                  </a:lnTo>
                  <a:lnTo>
                    <a:pt x="303" y="226"/>
                  </a:lnTo>
                  <a:lnTo>
                    <a:pt x="304" y="222"/>
                  </a:lnTo>
                  <a:lnTo>
                    <a:pt x="306" y="218"/>
                  </a:lnTo>
                  <a:lnTo>
                    <a:pt x="307" y="212"/>
                  </a:lnTo>
                  <a:lnTo>
                    <a:pt x="309" y="208"/>
                  </a:lnTo>
                  <a:lnTo>
                    <a:pt x="309" y="202"/>
                  </a:lnTo>
                  <a:lnTo>
                    <a:pt x="310" y="198"/>
                  </a:lnTo>
                  <a:lnTo>
                    <a:pt x="311" y="194"/>
                  </a:lnTo>
                  <a:lnTo>
                    <a:pt x="351" y="182"/>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1" name="Freeform 64"/>
            <p:cNvSpPr>
              <a:spLocks/>
            </p:cNvSpPr>
            <p:nvPr/>
          </p:nvSpPr>
          <p:spPr bwMode="auto">
            <a:xfrm>
              <a:off x="4686" y="518"/>
              <a:ext cx="355" cy="349"/>
            </a:xfrm>
            <a:custGeom>
              <a:avLst/>
              <a:gdLst>
                <a:gd name="T0" fmla="*/ 307 w 355"/>
                <a:gd name="T1" fmla="*/ 56 h 349"/>
                <a:gd name="T2" fmla="*/ 264 w 355"/>
                <a:gd name="T3" fmla="*/ 73 h 349"/>
                <a:gd name="T4" fmla="*/ 256 w 355"/>
                <a:gd name="T5" fmla="*/ 66 h 349"/>
                <a:gd name="T6" fmla="*/ 249 w 355"/>
                <a:gd name="T7" fmla="*/ 60 h 349"/>
                <a:gd name="T8" fmla="*/ 240 w 355"/>
                <a:gd name="T9" fmla="*/ 56 h 349"/>
                <a:gd name="T10" fmla="*/ 229 w 355"/>
                <a:gd name="T11" fmla="*/ 50 h 349"/>
                <a:gd name="T12" fmla="*/ 184 w 355"/>
                <a:gd name="T13" fmla="*/ 0 h 349"/>
                <a:gd name="T14" fmla="*/ 170 w 355"/>
                <a:gd name="T15" fmla="*/ 42 h 349"/>
                <a:gd name="T16" fmla="*/ 157 w 355"/>
                <a:gd name="T17" fmla="*/ 42 h 349"/>
                <a:gd name="T18" fmla="*/ 147 w 355"/>
                <a:gd name="T19" fmla="*/ 43 h 349"/>
                <a:gd name="T20" fmla="*/ 139 w 355"/>
                <a:gd name="T21" fmla="*/ 46 h 349"/>
                <a:gd name="T22" fmla="*/ 129 w 355"/>
                <a:gd name="T23" fmla="*/ 49 h 349"/>
                <a:gd name="T24" fmla="*/ 95 w 355"/>
                <a:gd name="T25" fmla="*/ 17 h 349"/>
                <a:gd name="T26" fmla="*/ 74 w 355"/>
                <a:gd name="T27" fmla="*/ 86 h 349"/>
                <a:gd name="T28" fmla="*/ 70 w 355"/>
                <a:gd name="T29" fmla="*/ 93 h 349"/>
                <a:gd name="T30" fmla="*/ 63 w 355"/>
                <a:gd name="T31" fmla="*/ 100 h 349"/>
                <a:gd name="T32" fmla="*/ 59 w 355"/>
                <a:gd name="T33" fmla="*/ 108 h 349"/>
                <a:gd name="T34" fmla="*/ 53 w 355"/>
                <a:gd name="T35" fmla="*/ 118 h 349"/>
                <a:gd name="T36" fmla="*/ 8 w 355"/>
                <a:gd name="T37" fmla="*/ 122 h 349"/>
                <a:gd name="T38" fmla="*/ 39 w 355"/>
                <a:gd name="T39" fmla="*/ 184 h 349"/>
                <a:gd name="T40" fmla="*/ 40 w 355"/>
                <a:gd name="T41" fmla="*/ 194 h 349"/>
                <a:gd name="T42" fmla="*/ 42 w 355"/>
                <a:gd name="T43" fmla="*/ 204 h 349"/>
                <a:gd name="T44" fmla="*/ 45 w 355"/>
                <a:gd name="T45" fmla="*/ 214 h 349"/>
                <a:gd name="T46" fmla="*/ 46 w 355"/>
                <a:gd name="T47" fmla="*/ 224 h 349"/>
                <a:gd name="T48" fmla="*/ 22 w 355"/>
                <a:gd name="T49" fmla="*/ 256 h 349"/>
                <a:gd name="T50" fmla="*/ 83 w 355"/>
                <a:gd name="T51" fmla="*/ 276 h 349"/>
                <a:gd name="T52" fmla="*/ 90 w 355"/>
                <a:gd name="T53" fmla="*/ 282 h 349"/>
                <a:gd name="T54" fmla="*/ 98 w 355"/>
                <a:gd name="T55" fmla="*/ 289 h 349"/>
                <a:gd name="T56" fmla="*/ 107 w 355"/>
                <a:gd name="T57" fmla="*/ 294 h 349"/>
                <a:gd name="T58" fmla="*/ 115 w 355"/>
                <a:gd name="T59" fmla="*/ 299 h 349"/>
                <a:gd name="T60" fmla="*/ 124 w 355"/>
                <a:gd name="T61" fmla="*/ 301 h 349"/>
                <a:gd name="T62" fmla="*/ 169 w 355"/>
                <a:gd name="T63" fmla="*/ 349 h 349"/>
                <a:gd name="T64" fmla="*/ 187 w 355"/>
                <a:gd name="T65" fmla="*/ 311 h 349"/>
                <a:gd name="T66" fmla="*/ 197 w 355"/>
                <a:gd name="T67" fmla="*/ 310 h 349"/>
                <a:gd name="T68" fmla="*/ 207 w 355"/>
                <a:gd name="T69" fmla="*/ 308 h 349"/>
                <a:gd name="T70" fmla="*/ 217 w 355"/>
                <a:gd name="T71" fmla="*/ 306 h 349"/>
                <a:gd name="T72" fmla="*/ 225 w 355"/>
                <a:gd name="T73" fmla="*/ 303 h 349"/>
                <a:gd name="T74" fmla="*/ 297 w 355"/>
                <a:gd name="T75" fmla="*/ 306 h 349"/>
                <a:gd name="T76" fmla="*/ 281 w 355"/>
                <a:gd name="T77" fmla="*/ 262 h 349"/>
                <a:gd name="T78" fmla="*/ 287 w 355"/>
                <a:gd name="T79" fmla="*/ 253 h 349"/>
                <a:gd name="T80" fmla="*/ 293 w 355"/>
                <a:gd name="T81" fmla="*/ 246 h 349"/>
                <a:gd name="T82" fmla="*/ 297 w 355"/>
                <a:gd name="T83" fmla="*/ 237 h 349"/>
                <a:gd name="T84" fmla="*/ 301 w 355"/>
                <a:gd name="T85" fmla="*/ 228 h 349"/>
                <a:gd name="T86" fmla="*/ 355 w 355"/>
                <a:gd name="T87" fmla="*/ 183 h 349"/>
                <a:gd name="T88" fmla="*/ 312 w 355"/>
                <a:gd name="T89" fmla="*/ 166 h 349"/>
                <a:gd name="T90" fmla="*/ 311 w 355"/>
                <a:gd name="T91" fmla="*/ 155 h 349"/>
                <a:gd name="T92" fmla="*/ 309 w 355"/>
                <a:gd name="T93" fmla="*/ 146 h 349"/>
                <a:gd name="T94" fmla="*/ 307 w 355"/>
                <a:gd name="T95" fmla="*/ 136 h 349"/>
                <a:gd name="T96" fmla="*/ 304 w 355"/>
                <a:gd name="T97" fmla="*/ 127 h 349"/>
                <a:gd name="T98" fmla="*/ 332 w 355"/>
                <a:gd name="T99" fmla="*/ 94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349"/>
                <a:gd name="T152" fmla="*/ 355 w 355"/>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349">
                  <a:moveTo>
                    <a:pt x="332" y="94"/>
                  </a:moveTo>
                  <a:lnTo>
                    <a:pt x="307" y="56"/>
                  </a:lnTo>
                  <a:lnTo>
                    <a:pt x="269" y="76"/>
                  </a:lnTo>
                  <a:lnTo>
                    <a:pt x="264" y="73"/>
                  </a:lnTo>
                  <a:lnTo>
                    <a:pt x="262" y="69"/>
                  </a:lnTo>
                  <a:lnTo>
                    <a:pt x="256" y="66"/>
                  </a:lnTo>
                  <a:lnTo>
                    <a:pt x="253" y="63"/>
                  </a:lnTo>
                  <a:lnTo>
                    <a:pt x="249" y="60"/>
                  </a:lnTo>
                  <a:lnTo>
                    <a:pt x="245" y="59"/>
                  </a:lnTo>
                  <a:lnTo>
                    <a:pt x="240" y="56"/>
                  </a:lnTo>
                  <a:lnTo>
                    <a:pt x="235" y="53"/>
                  </a:lnTo>
                  <a:lnTo>
                    <a:pt x="229" y="50"/>
                  </a:lnTo>
                  <a:lnTo>
                    <a:pt x="229" y="8"/>
                  </a:lnTo>
                  <a:lnTo>
                    <a:pt x="184" y="0"/>
                  </a:lnTo>
                  <a:lnTo>
                    <a:pt x="170" y="41"/>
                  </a:lnTo>
                  <a:lnTo>
                    <a:pt x="170" y="42"/>
                  </a:lnTo>
                  <a:lnTo>
                    <a:pt x="163" y="42"/>
                  </a:lnTo>
                  <a:lnTo>
                    <a:pt x="157" y="42"/>
                  </a:lnTo>
                  <a:lnTo>
                    <a:pt x="153" y="43"/>
                  </a:lnTo>
                  <a:lnTo>
                    <a:pt x="147" y="43"/>
                  </a:lnTo>
                  <a:lnTo>
                    <a:pt x="143" y="45"/>
                  </a:lnTo>
                  <a:lnTo>
                    <a:pt x="139" y="46"/>
                  </a:lnTo>
                  <a:lnTo>
                    <a:pt x="133" y="48"/>
                  </a:lnTo>
                  <a:lnTo>
                    <a:pt x="129" y="49"/>
                  </a:lnTo>
                  <a:lnTo>
                    <a:pt x="125" y="52"/>
                  </a:lnTo>
                  <a:lnTo>
                    <a:pt x="95" y="17"/>
                  </a:lnTo>
                  <a:lnTo>
                    <a:pt x="54" y="46"/>
                  </a:lnTo>
                  <a:lnTo>
                    <a:pt x="74" y="86"/>
                  </a:lnTo>
                  <a:lnTo>
                    <a:pt x="73" y="89"/>
                  </a:lnTo>
                  <a:lnTo>
                    <a:pt x="70" y="93"/>
                  </a:lnTo>
                  <a:lnTo>
                    <a:pt x="66" y="97"/>
                  </a:lnTo>
                  <a:lnTo>
                    <a:pt x="63" y="100"/>
                  </a:lnTo>
                  <a:lnTo>
                    <a:pt x="60" y="104"/>
                  </a:lnTo>
                  <a:lnTo>
                    <a:pt x="59" y="108"/>
                  </a:lnTo>
                  <a:lnTo>
                    <a:pt x="56" y="112"/>
                  </a:lnTo>
                  <a:lnTo>
                    <a:pt x="53" y="118"/>
                  </a:lnTo>
                  <a:lnTo>
                    <a:pt x="52" y="122"/>
                  </a:lnTo>
                  <a:lnTo>
                    <a:pt x="8" y="122"/>
                  </a:lnTo>
                  <a:lnTo>
                    <a:pt x="0" y="170"/>
                  </a:lnTo>
                  <a:lnTo>
                    <a:pt x="39" y="184"/>
                  </a:lnTo>
                  <a:lnTo>
                    <a:pt x="39" y="190"/>
                  </a:lnTo>
                  <a:lnTo>
                    <a:pt x="40" y="194"/>
                  </a:lnTo>
                  <a:lnTo>
                    <a:pt x="42" y="200"/>
                  </a:lnTo>
                  <a:lnTo>
                    <a:pt x="42" y="204"/>
                  </a:lnTo>
                  <a:lnTo>
                    <a:pt x="43" y="210"/>
                  </a:lnTo>
                  <a:lnTo>
                    <a:pt x="45" y="214"/>
                  </a:lnTo>
                  <a:lnTo>
                    <a:pt x="46" y="218"/>
                  </a:lnTo>
                  <a:lnTo>
                    <a:pt x="46" y="224"/>
                  </a:lnTo>
                  <a:lnTo>
                    <a:pt x="49" y="228"/>
                  </a:lnTo>
                  <a:lnTo>
                    <a:pt x="22" y="256"/>
                  </a:lnTo>
                  <a:lnTo>
                    <a:pt x="47" y="294"/>
                  </a:lnTo>
                  <a:lnTo>
                    <a:pt x="83" y="276"/>
                  </a:lnTo>
                  <a:lnTo>
                    <a:pt x="85" y="279"/>
                  </a:lnTo>
                  <a:lnTo>
                    <a:pt x="90" y="282"/>
                  </a:lnTo>
                  <a:lnTo>
                    <a:pt x="94" y="286"/>
                  </a:lnTo>
                  <a:lnTo>
                    <a:pt x="98" y="289"/>
                  </a:lnTo>
                  <a:lnTo>
                    <a:pt x="101" y="292"/>
                  </a:lnTo>
                  <a:lnTo>
                    <a:pt x="107" y="294"/>
                  </a:lnTo>
                  <a:lnTo>
                    <a:pt x="111" y="296"/>
                  </a:lnTo>
                  <a:lnTo>
                    <a:pt x="115" y="299"/>
                  </a:lnTo>
                  <a:lnTo>
                    <a:pt x="119" y="301"/>
                  </a:lnTo>
                  <a:lnTo>
                    <a:pt x="124" y="301"/>
                  </a:lnTo>
                  <a:lnTo>
                    <a:pt x="125" y="342"/>
                  </a:lnTo>
                  <a:lnTo>
                    <a:pt x="169" y="349"/>
                  </a:lnTo>
                  <a:lnTo>
                    <a:pt x="183" y="311"/>
                  </a:lnTo>
                  <a:lnTo>
                    <a:pt x="187" y="311"/>
                  </a:lnTo>
                  <a:lnTo>
                    <a:pt x="191" y="311"/>
                  </a:lnTo>
                  <a:lnTo>
                    <a:pt x="197" y="310"/>
                  </a:lnTo>
                  <a:lnTo>
                    <a:pt x="202" y="310"/>
                  </a:lnTo>
                  <a:lnTo>
                    <a:pt x="207" y="308"/>
                  </a:lnTo>
                  <a:lnTo>
                    <a:pt x="211" y="307"/>
                  </a:lnTo>
                  <a:lnTo>
                    <a:pt x="217" y="306"/>
                  </a:lnTo>
                  <a:lnTo>
                    <a:pt x="221" y="304"/>
                  </a:lnTo>
                  <a:lnTo>
                    <a:pt x="225" y="303"/>
                  </a:lnTo>
                  <a:lnTo>
                    <a:pt x="256" y="335"/>
                  </a:lnTo>
                  <a:lnTo>
                    <a:pt x="297" y="306"/>
                  </a:lnTo>
                  <a:lnTo>
                    <a:pt x="277" y="268"/>
                  </a:lnTo>
                  <a:lnTo>
                    <a:pt x="281" y="262"/>
                  </a:lnTo>
                  <a:lnTo>
                    <a:pt x="284" y="258"/>
                  </a:lnTo>
                  <a:lnTo>
                    <a:pt x="287" y="253"/>
                  </a:lnTo>
                  <a:lnTo>
                    <a:pt x="290" y="251"/>
                  </a:lnTo>
                  <a:lnTo>
                    <a:pt x="293" y="246"/>
                  </a:lnTo>
                  <a:lnTo>
                    <a:pt x="295" y="241"/>
                  </a:lnTo>
                  <a:lnTo>
                    <a:pt x="297" y="237"/>
                  </a:lnTo>
                  <a:lnTo>
                    <a:pt x="300" y="232"/>
                  </a:lnTo>
                  <a:lnTo>
                    <a:pt x="301" y="228"/>
                  </a:lnTo>
                  <a:lnTo>
                    <a:pt x="346" y="231"/>
                  </a:lnTo>
                  <a:lnTo>
                    <a:pt x="355" y="183"/>
                  </a:lnTo>
                  <a:lnTo>
                    <a:pt x="312" y="170"/>
                  </a:lnTo>
                  <a:lnTo>
                    <a:pt x="312" y="166"/>
                  </a:lnTo>
                  <a:lnTo>
                    <a:pt x="312" y="160"/>
                  </a:lnTo>
                  <a:lnTo>
                    <a:pt x="311" y="155"/>
                  </a:lnTo>
                  <a:lnTo>
                    <a:pt x="311" y="151"/>
                  </a:lnTo>
                  <a:lnTo>
                    <a:pt x="309" y="146"/>
                  </a:lnTo>
                  <a:lnTo>
                    <a:pt x="308" y="141"/>
                  </a:lnTo>
                  <a:lnTo>
                    <a:pt x="307" y="136"/>
                  </a:lnTo>
                  <a:lnTo>
                    <a:pt x="305" y="132"/>
                  </a:lnTo>
                  <a:lnTo>
                    <a:pt x="304" y="127"/>
                  </a:lnTo>
                  <a:lnTo>
                    <a:pt x="302" y="122"/>
                  </a:lnTo>
                  <a:lnTo>
                    <a:pt x="332" y="94"/>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2" name="Freeform 65"/>
            <p:cNvSpPr>
              <a:spLocks/>
            </p:cNvSpPr>
            <p:nvPr/>
          </p:nvSpPr>
          <p:spPr bwMode="auto">
            <a:xfrm>
              <a:off x="4686" y="518"/>
              <a:ext cx="355" cy="349"/>
            </a:xfrm>
            <a:custGeom>
              <a:avLst/>
              <a:gdLst>
                <a:gd name="T0" fmla="*/ 307 w 355"/>
                <a:gd name="T1" fmla="*/ 56 h 349"/>
                <a:gd name="T2" fmla="*/ 264 w 355"/>
                <a:gd name="T3" fmla="*/ 73 h 349"/>
                <a:gd name="T4" fmla="*/ 256 w 355"/>
                <a:gd name="T5" fmla="*/ 66 h 349"/>
                <a:gd name="T6" fmla="*/ 249 w 355"/>
                <a:gd name="T7" fmla="*/ 60 h 349"/>
                <a:gd name="T8" fmla="*/ 240 w 355"/>
                <a:gd name="T9" fmla="*/ 56 h 349"/>
                <a:gd name="T10" fmla="*/ 229 w 355"/>
                <a:gd name="T11" fmla="*/ 50 h 349"/>
                <a:gd name="T12" fmla="*/ 184 w 355"/>
                <a:gd name="T13" fmla="*/ 0 h 349"/>
                <a:gd name="T14" fmla="*/ 170 w 355"/>
                <a:gd name="T15" fmla="*/ 42 h 349"/>
                <a:gd name="T16" fmla="*/ 157 w 355"/>
                <a:gd name="T17" fmla="*/ 42 h 349"/>
                <a:gd name="T18" fmla="*/ 147 w 355"/>
                <a:gd name="T19" fmla="*/ 43 h 349"/>
                <a:gd name="T20" fmla="*/ 139 w 355"/>
                <a:gd name="T21" fmla="*/ 46 h 349"/>
                <a:gd name="T22" fmla="*/ 129 w 355"/>
                <a:gd name="T23" fmla="*/ 49 h 349"/>
                <a:gd name="T24" fmla="*/ 95 w 355"/>
                <a:gd name="T25" fmla="*/ 17 h 349"/>
                <a:gd name="T26" fmla="*/ 74 w 355"/>
                <a:gd name="T27" fmla="*/ 86 h 349"/>
                <a:gd name="T28" fmla="*/ 70 w 355"/>
                <a:gd name="T29" fmla="*/ 93 h 349"/>
                <a:gd name="T30" fmla="*/ 63 w 355"/>
                <a:gd name="T31" fmla="*/ 100 h 349"/>
                <a:gd name="T32" fmla="*/ 59 w 355"/>
                <a:gd name="T33" fmla="*/ 108 h 349"/>
                <a:gd name="T34" fmla="*/ 53 w 355"/>
                <a:gd name="T35" fmla="*/ 118 h 349"/>
                <a:gd name="T36" fmla="*/ 8 w 355"/>
                <a:gd name="T37" fmla="*/ 122 h 349"/>
                <a:gd name="T38" fmla="*/ 39 w 355"/>
                <a:gd name="T39" fmla="*/ 184 h 349"/>
                <a:gd name="T40" fmla="*/ 40 w 355"/>
                <a:gd name="T41" fmla="*/ 194 h 349"/>
                <a:gd name="T42" fmla="*/ 42 w 355"/>
                <a:gd name="T43" fmla="*/ 204 h 349"/>
                <a:gd name="T44" fmla="*/ 45 w 355"/>
                <a:gd name="T45" fmla="*/ 214 h 349"/>
                <a:gd name="T46" fmla="*/ 46 w 355"/>
                <a:gd name="T47" fmla="*/ 224 h 349"/>
                <a:gd name="T48" fmla="*/ 22 w 355"/>
                <a:gd name="T49" fmla="*/ 256 h 349"/>
                <a:gd name="T50" fmla="*/ 83 w 355"/>
                <a:gd name="T51" fmla="*/ 276 h 349"/>
                <a:gd name="T52" fmla="*/ 90 w 355"/>
                <a:gd name="T53" fmla="*/ 282 h 349"/>
                <a:gd name="T54" fmla="*/ 98 w 355"/>
                <a:gd name="T55" fmla="*/ 289 h 349"/>
                <a:gd name="T56" fmla="*/ 107 w 355"/>
                <a:gd name="T57" fmla="*/ 294 h 349"/>
                <a:gd name="T58" fmla="*/ 115 w 355"/>
                <a:gd name="T59" fmla="*/ 299 h 349"/>
                <a:gd name="T60" fmla="*/ 124 w 355"/>
                <a:gd name="T61" fmla="*/ 301 h 349"/>
                <a:gd name="T62" fmla="*/ 169 w 355"/>
                <a:gd name="T63" fmla="*/ 349 h 349"/>
                <a:gd name="T64" fmla="*/ 187 w 355"/>
                <a:gd name="T65" fmla="*/ 311 h 349"/>
                <a:gd name="T66" fmla="*/ 197 w 355"/>
                <a:gd name="T67" fmla="*/ 310 h 349"/>
                <a:gd name="T68" fmla="*/ 207 w 355"/>
                <a:gd name="T69" fmla="*/ 308 h 349"/>
                <a:gd name="T70" fmla="*/ 217 w 355"/>
                <a:gd name="T71" fmla="*/ 306 h 349"/>
                <a:gd name="T72" fmla="*/ 225 w 355"/>
                <a:gd name="T73" fmla="*/ 303 h 349"/>
                <a:gd name="T74" fmla="*/ 297 w 355"/>
                <a:gd name="T75" fmla="*/ 306 h 349"/>
                <a:gd name="T76" fmla="*/ 281 w 355"/>
                <a:gd name="T77" fmla="*/ 262 h 349"/>
                <a:gd name="T78" fmla="*/ 287 w 355"/>
                <a:gd name="T79" fmla="*/ 253 h 349"/>
                <a:gd name="T80" fmla="*/ 293 w 355"/>
                <a:gd name="T81" fmla="*/ 246 h 349"/>
                <a:gd name="T82" fmla="*/ 297 w 355"/>
                <a:gd name="T83" fmla="*/ 237 h 349"/>
                <a:gd name="T84" fmla="*/ 301 w 355"/>
                <a:gd name="T85" fmla="*/ 228 h 349"/>
                <a:gd name="T86" fmla="*/ 355 w 355"/>
                <a:gd name="T87" fmla="*/ 183 h 349"/>
                <a:gd name="T88" fmla="*/ 312 w 355"/>
                <a:gd name="T89" fmla="*/ 166 h 349"/>
                <a:gd name="T90" fmla="*/ 311 w 355"/>
                <a:gd name="T91" fmla="*/ 155 h 349"/>
                <a:gd name="T92" fmla="*/ 309 w 355"/>
                <a:gd name="T93" fmla="*/ 146 h 349"/>
                <a:gd name="T94" fmla="*/ 307 w 355"/>
                <a:gd name="T95" fmla="*/ 136 h 349"/>
                <a:gd name="T96" fmla="*/ 304 w 355"/>
                <a:gd name="T97" fmla="*/ 127 h 349"/>
                <a:gd name="T98" fmla="*/ 332 w 355"/>
                <a:gd name="T99" fmla="*/ 94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349"/>
                <a:gd name="T152" fmla="*/ 355 w 355"/>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349">
                  <a:moveTo>
                    <a:pt x="332" y="94"/>
                  </a:moveTo>
                  <a:lnTo>
                    <a:pt x="307" y="56"/>
                  </a:lnTo>
                  <a:lnTo>
                    <a:pt x="269" y="76"/>
                  </a:lnTo>
                  <a:lnTo>
                    <a:pt x="264" y="73"/>
                  </a:lnTo>
                  <a:lnTo>
                    <a:pt x="262" y="69"/>
                  </a:lnTo>
                  <a:lnTo>
                    <a:pt x="256" y="66"/>
                  </a:lnTo>
                  <a:lnTo>
                    <a:pt x="253" y="63"/>
                  </a:lnTo>
                  <a:lnTo>
                    <a:pt x="249" y="60"/>
                  </a:lnTo>
                  <a:lnTo>
                    <a:pt x="245" y="59"/>
                  </a:lnTo>
                  <a:lnTo>
                    <a:pt x="240" y="56"/>
                  </a:lnTo>
                  <a:lnTo>
                    <a:pt x="235" y="53"/>
                  </a:lnTo>
                  <a:lnTo>
                    <a:pt x="229" y="50"/>
                  </a:lnTo>
                  <a:lnTo>
                    <a:pt x="229" y="8"/>
                  </a:lnTo>
                  <a:lnTo>
                    <a:pt x="184" y="0"/>
                  </a:lnTo>
                  <a:lnTo>
                    <a:pt x="170" y="41"/>
                  </a:lnTo>
                  <a:lnTo>
                    <a:pt x="170" y="42"/>
                  </a:lnTo>
                  <a:lnTo>
                    <a:pt x="163" y="42"/>
                  </a:lnTo>
                  <a:lnTo>
                    <a:pt x="157" y="42"/>
                  </a:lnTo>
                  <a:lnTo>
                    <a:pt x="153" y="43"/>
                  </a:lnTo>
                  <a:lnTo>
                    <a:pt x="147" y="43"/>
                  </a:lnTo>
                  <a:lnTo>
                    <a:pt x="143" y="45"/>
                  </a:lnTo>
                  <a:lnTo>
                    <a:pt x="139" y="46"/>
                  </a:lnTo>
                  <a:lnTo>
                    <a:pt x="133" y="48"/>
                  </a:lnTo>
                  <a:lnTo>
                    <a:pt x="129" y="49"/>
                  </a:lnTo>
                  <a:lnTo>
                    <a:pt x="125" y="52"/>
                  </a:lnTo>
                  <a:lnTo>
                    <a:pt x="95" y="17"/>
                  </a:lnTo>
                  <a:lnTo>
                    <a:pt x="54" y="46"/>
                  </a:lnTo>
                  <a:lnTo>
                    <a:pt x="74" y="86"/>
                  </a:lnTo>
                  <a:lnTo>
                    <a:pt x="73" y="89"/>
                  </a:lnTo>
                  <a:lnTo>
                    <a:pt x="70" y="93"/>
                  </a:lnTo>
                  <a:lnTo>
                    <a:pt x="66" y="97"/>
                  </a:lnTo>
                  <a:lnTo>
                    <a:pt x="63" y="100"/>
                  </a:lnTo>
                  <a:lnTo>
                    <a:pt x="60" y="104"/>
                  </a:lnTo>
                  <a:lnTo>
                    <a:pt x="59" y="108"/>
                  </a:lnTo>
                  <a:lnTo>
                    <a:pt x="56" y="112"/>
                  </a:lnTo>
                  <a:lnTo>
                    <a:pt x="53" y="118"/>
                  </a:lnTo>
                  <a:lnTo>
                    <a:pt x="52" y="122"/>
                  </a:lnTo>
                  <a:lnTo>
                    <a:pt x="8" y="122"/>
                  </a:lnTo>
                  <a:lnTo>
                    <a:pt x="0" y="170"/>
                  </a:lnTo>
                  <a:lnTo>
                    <a:pt x="39" y="184"/>
                  </a:lnTo>
                  <a:lnTo>
                    <a:pt x="39" y="190"/>
                  </a:lnTo>
                  <a:lnTo>
                    <a:pt x="40" y="194"/>
                  </a:lnTo>
                  <a:lnTo>
                    <a:pt x="42" y="200"/>
                  </a:lnTo>
                  <a:lnTo>
                    <a:pt x="42" y="204"/>
                  </a:lnTo>
                  <a:lnTo>
                    <a:pt x="43" y="210"/>
                  </a:lnTo>
                  <a:lnTo>
                    <a:pt x="45" y="214"/>
                  </a:lnTo>
                  <a:lnTo>
                    <a:pt x="46" y="218"/>
                  </a:lnTo>
                  <a:lnTo>
                    <a:pt x="46" y="224"/>
                  </a:lnTo>
                  <a:lnTo>
                    <a:pt x="49" y="228"/>
                  </a:lnTo>
                  <a:lnTo>
                    <a:pt x="22" y="256"/>
                  </a:lnTo>
                  <a:lnTo>
                    <a:pt x="47" y="294"/>
                  </a:lnTo>
                  <a:lnTo>
                    <a:pt x="83" y="276"/>
                  </a:lnTo>
                  <a:lnTo>
                    <a:pt x="85" y="279"/>
                  </a:lnTo>
                  <a:lnTo>
                    <a:pt x="90" y="282"/>
                  </a:lnTo>
                  <a:lnTo>
                    <a:pt x="94" y="286"/>
                  </a:lnTo>
                  <a:lnTo>
                    <a:pt x="98" y="289"/>
                  </a:lnTo>
                  <a:lnTo>
                    <a:pt x="101" y="292"/>
                  </a:lnTo>
                  <a:lnTo>
                    <a:pt x="107" y="294"/>
                  </a:lnTo>
                  <a:lnTo>
                    <a:pt x="111" y="296"/>
                  </a:lnTo>
                  <a:lnTo>
                    <a:pt x="115" y="299"/>
                  </a:lnTo>
                  <a:lnTo>
                    <a:pt x="119" y="301"/>
                  </a:lnTo>
                  <a:lnTo>
                    <a:pt x="124" y="301"/>
                  </a:lnTo>
                  <a:lnTo>
                    <a:pt x="125" y="342"/>
                  </a:lnTo>
                  <a:lnTo>
                    <a:pt x="169" y="349"/>
                  </a:lnTo>
                  <a:lnTo>
                    <a:pt x="183" y="311"/>
                  </a:lnTo>
                  <a:lnTo>
                    <a:pt x="187" y="311"/>
                  </a:lnTo>
                  <a:lnTo>
                    <a:pt x="191" y="311"/>
                  </a:lnTo>
                  <a:lnTo>
                    <a:pt x="197" y="310"/>
                  </a:lnTo>
                  <a:lnTo>
                    <a:pt x="202" y="310"/>
                  </a:lnTo>
                  <a:lnTo>
                    <a:pt x="207" y="308"/>
                  </a:lnTo>
                  <a:lnTo>
                    <a:pt x="211" y="307"/>
                  </a:lnTo>
                  <a:lnTo>
                    <a:pt x="217" y="306"/>
                  </a:lnTo>
                  <a:lnTo>
                    <a:pt x="221" y="304"/>
                  </a:lnTo>
                  <a:lnTo>
                    <a:pt x="225" y="303"/>
                  </a:lnTo>
                  <a:lnTo>
                    <a:pt x="256" y="335"/>
                  </a:lnTo>
                  <a:lnTo>
                    <a:pt x="297" y="306"/>
                  </a:lnTo>
                  <a:lnTo>
                    <a:pt x="277" y="268"/>
                  </a:lnTo>
                  <a:lnTo>
                    <a:pt x="281" y="262"/>
                  </a:lnTo>
                  <a:lnTo>
                    <a:pt x="284" y="258"/>
                  </a:lnTo>
                  <a:lnTo>
                    <a:pt x="287" y="253"/>
                  </a:lnTo>
                  <a:lnTo>
                    <a:pt x="290" y="251"/>
                  </a:lnTo>
                  <a:lnTo>
                    <a:pt x="293" y="246"/>
                  </a:lnTo>
                  <a:lnTo>
                    <a:pt x="295" y="241"/>
                  </a:lnTo>
                  <a:lnTo>
                    <a:pt x="297" y="237"/>
                  </a:lnTo>
                  <a:lnTo>
                    <a:pt x="300" y="232"/>
                  </a:lnTo>
                  <a:lnTo>
                    <a:pt x="301" y="228"/>
                  </a:lnTo>
                  <a:lnTo>
                    <a:pt x="346" y="231"/>
                  </a:lnTo>
                  <a:lnTo>
                    <a:pt x="355" y="183"/>
                  </a:lnTo>
                  <a:lnTo>
                    <a:pt x="312" y="170"/>
                  </a:lnTo>
                  <a:lnTo>
                    <a:pt x="312" y="166"/>
                  </a:lnTo>
                  <a:lnTo>
                    <a:pt x="312" y="160"/>
                  </a:lnTo>
                  <a:lnTo>
                    <a:pt x="311" y="155"/>
                  </a:lnTo>
                  <a:lnTo>
                    <a:pt x="311" y="151"/>
                  </a:lnTo>
                  <a:lnTo>
                    <a:pt x="309" y="146"/>
                  </a:lnTo>
                  <a:lnTo>
                    <a:pt x="308" y="141"/>
                  </a:lnTo>
                  <a:lnTo>
                    <a:pt x="307" y="136"/>
                  </a:lnTo>
                  <a:lnTo>
                    <a:pt x="305" y="132"/>
                  </a:lnTo>
                  <a:lnTo>
                    <a:pt x="304" y="127"/>
                  </a:lnTo>
                  <a:lnTo>
                    <a:pt x="302" y="122"/>
                  </a:lnTo>
                  <a:lnTo>
                    <a:pt x="332" y="94"/>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3" name="Freeform 66"/>
            <p:cNvSpPr>
              <a:spLocks/>
            </p:cNvSpPr>
            <p:nvPr/>
          </p:nvSpPr>
          <p:spPr bwMode="auto">
            <a:xfrm>
              <a:off x="4333" y="829"/>
              <a:ext cx="274" cy="271"/>
            </a:xfrm>
            <a:custGeom>
              <a:avLst/>
              <a:gdLst>
                <a:gd name="T0" fmla="*/ 274 w 274"/>
                <a:gd name="T1" fmla="*/ 126 h 271"/>
                <a:gd name="T2" fmla="*/ 271 w 274"/>
                <a:gd name="T3" fmla="*/ 107 h 271"/>
                <a:gd name="T4" fmla="*/ 265 w 274"/>
                <a:gd name="T5" fmla="*/ 89 h 271"/>
                <a:gd name="T6" fmla="*/ 257 w 274"/>
                <a:gd name="T7" fmla="*/ 71 h 271"/>
                <a:gd name="T8" fmla="*/ 247 w 274"/>
                <a:gd name="T9" fmla="*/ 55 h 271"/>
                <a:gd name="T10" fmla="*/ 234 w 274"/>
                <a:gd name="T11" fmla="*/ 40 h 271"/>
                <a:gd name="T12" fmla="*/ 219 w 274"/>
                <a:gd name="T13" fmla="*/ 27 h 271"/>
                <a:gd name="T14" fmla="*/ 203 w 274"/>
                <a:gd name="T15" fmla="*/ 17 h 271"/>
                <a:gd name="T16" fmla="*/ 186 w 274"/>
                <a:gd name="T17" fmla="*/ 9 h 271"/>
                <a:gd name="T18" fmla="*/ 167 w 274"/>
                <a:gd name="T19" fmla="*/ 3 h 271"/>
                <a:gd name="T20" fmla="*/ 148 w 274"/>
                <a:gd name="T21" fmla="*/ 0 h 271"/>
                <a:gd name="T22" fmla="*/ 129 w 274"/>
                <a:gd name="T23" fmla="*/ 0 h 271"/>
                <a:gd name="T24" fmla="*/ 109 w 274"/>
                <a:gd name="T25" fmla="*/ 3 h 271"/>
                <a:gd name="T26" fmla="*/ 90 w 274"/>
                <a:gd name="T27" fmla="*/ 9 h 271"/>
                <a:gd name="T28" fmla="*/ 72 w 274"/>
                <a:gd name="T29" fmla="*/ 16 h 271"/>
                <a:gd name="T30" fmla="*/ 55 w 274"/>
                <a:gd name="T31" fmla="*/ 26 h 271"/>
                <a:gd name="T32" fmla="*/ 41 w 274"/>
                <a:gd name="T33" fmla="*/ 38 h 271"/>
                <a:gd name="T34" fmla="*/ 28 w 274"/>
                <a:gd name="T35" fmla="*/ 52 h 271"/>
                <a:gd name="T36" fmla="*/ 17 w 274"/>
                <a:gd name="T37" fmla="*/ 69 h 271"/>
                <a:gd name="T38" fmla="*/ 9 w 274"/>
                <a:gd name="T39" fmla="*/ 86 h 271"/>
                <a:gd name="T40" fmla="*/ 3 w 274"/>
                <a:gd name="T41" fmla="*/ 105 h 271"/>
                <a:gd name="T42" fmla="*/ 0 w 274"/>
                <a:gd name="T43" fmla="*/ 124 h 271"/>
                <a:gd name="T44" fmla="*/ 0 w 274"/>
                <a:gd name="T45" fmla="*/ 143 h 271"/>
                <a:gd name="T46" fmla="*/ 2 w 274"/>
                <a:gd name="T47" fmla="*/ 162 h 271"/>
                <a:gd name="T48" fmla="*/ 7 w 274"/>
                <a:gd name="T49" fmla="*/ 181 h 271"/>
                <a:gd name="T50" fmla="*/ 16 w 274"/>
                <a:gd name="T51" fmla="*/ 198 h 271"/>
                <a:gd name="T52" fmla="*/ 26 w 274"/>
                <a:gd name="T53" fmla="*/ 215 h 271"/>
                <a:gd name="T54" fmla="*/ 38 w 274"/>
                <a:gd name="T55" fmla="*/ 230 h 271"/>
                <a:gd name="T56" fmla="*/ 52 w 274"/>
                <a:gd name="T57" fmla="*/ 243 h 271"/>
                <a:gd name="T58" fmla="*/ 68 w 274"/>
                <a:gd name="T59" fmla="*/ 253 h 271"/>
                <a:gd name="T60" fmla="*/ 86 w 274"/>
                <a:gd name="T61" fmla="*/ 261 h 271"/>
                <a:gd name="T62" fmla="*/ 105 w 274"/>
                <a:gd name="T63" fmla="*/ 267 h 271"/>
                <a:gd name="T64" fmla="*/ 124 w 274"/>
                <a:gd name="T65" fmla="*/ 271 h 271"/>
                <a:gd name="T66" fmla="*/ 143 w 274"/>
                <a:gd name="T67" fmla="*/ 271 h 271"/>
                <a:gd name="T68" fmla="*/ 162 w 274"/>
                <a:gd name="T69" fmla="*/ 268 h 271"/>
                <a:gd name="T70" fmla="*/ 182 w 274"/>
                <a:gd name="T71" fmla="*/ 264 h 271"/>
                <a:gd name="T72" fmla="*/ 199 w 274"/>
                <a:gd name="T73" fmla="*/ 255 h 271"/>
                <a:gd name="T74" fmla="*/ 216 w 274"/>
                <a:gd name="T75" fmla="*/ 246 h 271"/>
                <a:gd name="T76" fmla="*/ 231 w 274"/>
                <a:gd name="T77" fmla="*/ 234 h 271"/>
                <a:gd name="T78" fmla="*/ 244 w 274"/>
                <a:gd name="T79" fmla="*/ 220 h 271"/>
                <a:gd name="T80" fmla="*/ 255 w 274"/>
                <a:gd name="T81" fmla="*/ 203 h 271"/>
                <a:gd name="T82" fmla="*/ 264 w 274"/>
                <a:gd name="T83" fmla="*/ 186 h 271"/>
                <a:gd name="T84" fmla="*/ 269 w 274"/>
                <a:gd name="T85" fmla="*/ 168 h 271"/>
                <a:gd name="T86" fmla="*/ 274 w 274"/>
                <a:gd name="T87" fmla="*/ 150 h 271"/>
                <a:gd name="T88" fmla="*/ 274 w 274"/>
                <a:gd name="T89" fmla="*/ 136 h 2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4"/>
                <a:gd name="T136" fmla="*/ 0 h 271"/>
                <a:gd name="T137" fmla="*/ 274 w 274"/>
                <a:gd name="T138" fmla="*/ 271 h 2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4" h="271">
                  <a:moveTo>
                    <a:pt x="274" y="136"/>
                  </a:moveTo>
                  <a:lnTo>
                    <a:pt x="274" y="126"/>
                  </a:lnTo>
                  <a:lnTo>
                    <a:pt x="272" y="116"/>
                  </a:lnTo>
                  <a:lnTo>
                    <a:pt x="271" y="107"/>
                  </a:lnTo>
                  <a:lnTo>
                    <a:pt x="268" y="98"/>
                  </a:lnTo>
                  <a:lnTo>
                    <a:pt x="265" y="89"/>
                  </a:lnTo>
                  <a:lnTo>
                    <a:pt x="262" y="79"/>
                  </a:lnTo>
                  <a:lnTo>
                    <a:pt x="257" y="71"/>
                  </a:lnTo>
                  <a:lnTo>
                    <a:pt x="253" y="62"/>
                  </a:lnTo>
                  <a:lnTo>
                    <a:pt x="247" y="55"/>
                  </a:lnTo>
                  <a:lnTo>
                    <a:pt x="241" y="47"/>
                  </a:lnTo>
                  <a:lnTo>
                    <a:pt x="234" y="40"/>
                  </a:lnTo>
                  <a:lnTo>
                    <a:pt x="227" y="34"/>
                  </a:lnTo>
                  <a:lnTo>
                    <a:pt x="219" y="27"/>
                  </a:lnTo>
                  <a:lnTo>
                    <a:pt x="212" y="21"/>
                  </a:lnTo>
                  <a:lnTo>
                    <a:pt x="203" y="17"/>
                  </a:lnTo>
                  <a:lnTo>
                    <a:pt x="195" y="13"/>
                  </a:lnTo>
                  <a:lnTo>
                    <a:pt x="186" y="9"/>
                  </a:lnTo>
                  <a:lnTo>
                    <a:pt x="176" y="6"/>
                  </a:lnTo>
                  <a:lnTo>
                    <a:pt x="167" y="3"/>
                  </a:lnTo>
                  <a:lnTo>
                    <a:pt x="157" y="2"/>
                  </a:lnTo>
                  <a:lnTo>
                    <a:pt x="148" y="0"/>
                  </a:lnTo>
                  <a:lnTo>
                    <a:pt x="138" y="0"/>
                  </a:lnTo>
                  <a:lnTo>
                    <a:pt x="129" y="0"/>
                  </a:lnTo>
                  <a:lnTo>
                    <a:pt x="119" y="2"/>
                  </a:lnTo>
                  <a:lnTo>
                    <a:pt x="109" y="3"/>
                  </a:lnTo>
                  <a:lnTo>
                    <a:pt x="99" y="5"/>
                  </a:lnTo>
                  <a:lnTo>
                    <a:pt x="90" y="9"/>
                  </a:lnTo>
                  <a:lnTo>
                    <a:pt x="81" y="12"/>
                  </a:lnTo>
                  <a:lnTo>
                    <a:pt x="72" y="16"/>
                  </a:lnTo>
                  <a:lnTo>
                    <a:pt x="64" y="20"/>
                  </a:lnTo>
                  <a:lnTo>
                    <a:pt x="55" y="26"/>
                  </a:lnTo>
                  <a:lnTo>
                    <a:pt x="48" y="31"/>
                  </a:lnTo>
                  <a:lnTo>
                    <a:pt x="41" y="38"/>
                  </a:lnTo>
                  <a:lnTo>
                    <a:pt x="34" y="45"/>
                  </a:lnTo>
                  <a:lnTo>
                    <a:pt x="28" y="52"/>
                  </a:lnTo>
                  <a:lnTo>
                    <a:pt x="23" y="61"/>
                  </a:lnTo>
                  <a:lnTo>
                    <a:pt x="17" y="69"/>
                  </a:lnTo>
                  <a:lnTo>
                    <a:pt x="13" y="78"/>
                  </a:lnTo>
                  <a:lnTo>
                    <a:pt x="9" y="86"/>
                  </a:lnTo>
                  <a:lnTo>
                    <a:pt x="6" y="95"/>
                  </a:lnTo>
                  <a:lnTo>
                    <a:pt x="3" y="105"/>
                  </a:lnTo>
                  <a:lnTo>
                    <a:pt x="2" y="114"/>
                  </a:lnTo>
                  <a:lnTo>
                    <a:pt x="0" y="124"/>
                  </a:lnTo>
                  <a:lnTo>
                    <a:pt x="0" y="133"/>
                  </a:lnTo>
                  <a:lnTo>
                    <a:pt x="0" y="143"/>
                  </a:lnTo>
                  <a:lnTo>
                    <a:pt x="0" y="153"/>
                  </a:lnTo>
                  <a:lnTo>
                    <a:pt x="2" y="162"/>
                  </a:lnTo>
                  <a:lnTo>
                    <a:pt x="5" y="171"/>
                  </a:lnTo>
                  <a:lnTo>
                    <a:pt x="7" y="181"/>
                  </a:lnTo>
                  <a:lnTo>
                    <a:pt x="12" y="189"/>
                  </a:lnTo>
                  <a:lnTo>
                    <a:pt x="16" y="198"/>
                  </a:lnTo>
                  <a:lnTo>
                    <a:pt x="20" y="206"/>
                  </a:lnTo>
                  <a:lnTo>
                    <a:pt x="26" y="215"/>
                  </a:lnTo>
                  <a:lnTo>
                    <a:pt x="31" y="222"/>
                  </a:lnTo>
                  <a:lnTo>
                    <a:pt x="38" y="230"/>
                  </a:lnTo>
                  <a:lnTo>
                    <a:pt x="45" y="236"/>
                  </a:lnTo>
                  <a:lnTo>
                    <a:pt x="52" y="243"/>
                  </a:lnTo>
                  <a:lnTo>
                    <a:pt x="61" y="248"/>
                  </a:lnTo>
                  <a:lnTo>
                    <a:pt x="68" y="253"/>
                  </a:lnTo>
                  <a:lnTo>
                    <a:pt x="78" y="257"/>
                  </a:lnTo>
                  <a:lnTo>
                    <a:pt x="86" y="261"/>
                  </a:lnTo>
                  <a:lnTo>
                    <a:pt x="95" y="265"/>
                  </a:lnTo>
                  <a:lnTo>
                    <a:pt x="105" y="267"/>
                  </a:lnTo>
                  <a:lnTo>
                    <a:pt x="114" y="270"/>
                  </a:lnTo>
                  <a:lnTo>
                    <a:pt x="124" y="271"/>
                  </a:lnTo>
                  <a:lnTo>
                    <a:pt x="134" y="271"/>
                  </a:lnTo>
                  <a:lnTo>
                    <a:pt x="143" y="271"/>
                  </a:lnTo>
                  <a:lnTo>
                    <a:pt x="152" y="270"/>
                  </a:lnTo>
                  <a:lnTo>
                    <a:pt x="162" y="268"/>
                  </a:lnTo>
                  <a:lnTo>
                    <a:pt x="172" y="267"/>
                  </a:lnTo>
                  <a:lnTo>
                    <a:pt x="182" y="264"/>
                  </a:lnTo>
                  <a:lnTo>
                    <a:pt x="191" y="260"/>
                  </a:lnTo>
                  <a:lnTo>
                    <a:pt x="199" y="255"/>
                  </a:lnTo>
                  <a:lnTo>
                    <a:pt x="207" y="251"/>
                  </a:lnTo>
                  <a:lnTo>
                    <a:pt x="216" y="246"/>
                  </a:lnTo>
                  <a:lnTo>
                    <a:pt x="224" y="240"/>
                  </a:lnTo>
                  <a:lnTo>
                    <a:pt x="231" y="234"/>
                  </a:lnTo>
                  <a:lnTo>
                    <a:pt x="238" y="227"/>
                  </a:lnTo>
                  <a:lnTo>
                    <a:pt x="244" y="220"/>
                  </a:lnTo>
                  <a:lnTo>
                    <a:pt x="250" y="212"/>
                  </a:lnTo>
                  <a:lnTo>
                    <a:pt x="255" y="203"/>
                  </a:lnTo>
                  <a:lnTo>
                    <a:pt x="260" y="195"/>
                  </a:lnTo>
                  <a:lnTo>
                    <a:pt x="264" y="186"/>
                  </a:lnTo>
                  <a:lnTo>
                    <a:pt x="267" y="178"/>
                  </a:lnTo>
                  <a:lnTo>
                    <a:pt x="269" y="168"/>
                  </a:lnTo>
                  <a:lnTo>
                    <a:pt x="272" y="160"/>
                  </a:lnTo>
                  <a:lnTo>
                    <a:pt x="274" y="150"/>
                  </a:lnTo>
                  <a:lnTo>
                    <a:pt x="274" y="140"/>
                  </a:lnTo>
                  <a:lnTo>
                    <a:pt x="274" y="136"/>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4" name="Freeform 67"/>
            <p:cNvSpPr>
              <a:spLocks/>
            </p:cNvSpPr>
            <p:nvPr/>
          </p:nvSpPr>
          <p:spPr bwMode="auto">
            <a:xfrm>
              <a:off x="4333" y="829"/>
              <a:ext cx="274" cy="271"/>
            </a:xfrm>
            <a:custGeom>
              <a:avLst/>
              <a:gdLst>
                <a:gd name="T0" fmla="*/ 274 w 274"/>
                <a:gd name="T1" fmla="*/ 126 h 271"/>
                <a:gd name="T2" fmla="*/ 271 w 274"/>
                <a:gd name="T3" fmla="*/ 107 h 271"/>
                <a:gd name="T4" fmla="*/ 265 w 274"/>
                <a:gd name="T5" fmla="*/ 89 h 271"/>
                <a:gd name="T6" fmla="*/ 257 w 274"/>
                <a:gd name="T7" fmla="*/ 71 h 271"/>
                <a:gd name="T8" fmla="*/ 247 w 274"/>
                <a:gd name="T9" fmla="*/ 55 h 271"/>
                <a:gd name="T10" fmla="*/ 234 w 274"/>
                <a:gd name="T11" fmla="*/ 40 h 271"/>
                <a:gd name="T12" fmla="*/ 219 w 274"/>
                <a:gd name="T13" fmla="*/ 27 h 271"/>
                <a:gd name="T14" fmla="*/ 203 w 274"/>
                <a:gd name="T15" fmla="*/ 17 h 271"/>
                <a:gd name="T16" fmla="*/ 186 w 274"/>
                <a:gd name="T17" fmla="*/ 9 h 271"/>
                <a:gd name="T18" fmla="*/ 167 w 274"/>
                <a:gd name="T19" fmla="*/ 3 h 271"/>
                <a:gd name="T20" fmla="*/ 148 w 274"/>
                <a:gd name="T21" fmla="*/ 0 h 271"/>
                <a:gd name="T22" fmla="*/ 129 w 274"/>
                <a:gd name="T23" fmla="*/ 0 h 271"/>
                <a:gd name="T24" fmla="*/ 109 w 274"/>
                <a:gd name="T25" fmla="*/ 3 h 271"/>
                <a:gd name="T26" fmla="*/ 90 w 274"/>
                <a:gd name="T27" fmla="*/ 9 h 271"/>
                <a:gd name="T28" fmla="*/ 72 w 274"/>
                <a:gd name="T29" fmla="*/ 16 h 271"/>
                <a:gd name="T30" fmla="*/ 55 w 274"/>
                <a:gd name="T31" fmla="*/ 26 h 271"/>
                <a:gd name="T32" fmla="*/ 41 w 274"/>
                <a:gd name="T33" fmla="*/ 38 h 271"/>
                <a:gd name="T34" fmla="*/ 28 w 274"/>
                <a:gd name="T35" fmla="*/ 52 h 271"/>
                <a:gd name="T36" fmla="*/ 17 w 274"/>
                <a:gd name="T37" fmla="*/ 69 h 271"/>
                <a:gd name="T38" fmla="*/ 9 w 274"/>
                <a:gd name="T39" fmla="*/ 86 h 271"/>
                <a:gd name="T40" fmla="*/ 3 w 274"/>
                <a:gd name="T41" fmla="*/ 105 h 271"/>
                <a:gd name="T42" fmla="*/ 0 w 274"/>
                <a:gd name="T43" fmla="*/ 124 h 271"/>
                <a:gd name="T44" fmla="*/ 0 w 274"/>
                <a:gd name="T45" fmla="*/ 143 h 271"/>
                <a:gd name="T46" fmla="*/ 2 w 274"/>
                <a:gd name="T47" fmla="*/ 162 h 271"/>
                <a:gd name="T48" fmla="*/ 7 w 274"/>
                <a:gd name="T49" fmla="*/ 181 h 271"/>
                <a:gd name="T50" fmla="*/ 16 w 274"/>
                <a:gd name="T51" fmla="*/ 198 h 271"/>
                <a:gd name="T52" fmla="*/ 26 w 274"/>
                <a:gd name="T53" fmla="*/ 215 h 271"/>
                <a:gd name="T54" fmla="*/ 38 w 274"/>
                <a:gd name="T55" fmla="*/ 230 h 271"/>
                <a:gd name="T56" fmla="*/ 52 w 274"/>
                <a:gd name="T57" fmla="*/ 243 h 271"/>
                <a:gd name="T58" fmla="*/ 68 w 274"/>
                <a:gd name="T59" fmla="*/ 253 h 271"/>
                <a:gd name="T60" fmla="*/ 86 w 274"/>
                <a:gd name="T61" fmla="*/ 261 h 271"/>
                <a:gd name="T62" fmla="*/ 105 w 274"/>
                <a:gd name="T63" fmla="*/ 267 h 271"/>
                <a:gd name="T64" fmla="*/ 124 w 274"/>
                <a:gd name="T65" fmla="*/ 271 h 271"/>
                <a:gd name="T66" fmla="*/ 143 w 274"/>
                <a:gd name="T67" fmla="*/ 271 h 271"/>
                <a:gd name="T68" fmla="*/ 162 w 274"/>
                <a:gd name="T69" fmla="*/ 268 h 271"/>
                <a:gd name="T70" fmla="*/ 182 w 274"/>
                <a:gd name="T71" fmla="*/ 264 h 271"/>
                <a:gd name="T72" fmla="*/ 199 w 274"/>
                <a:gd name="T73" fmla="*/ 255 h 271"/>
                <a:gd name="T74" fmla="*/ 216 w 274"/>
                <a:gd name="T75" fmla="*/ 246 h 271"/>
                <a:gd name="T76" fmla="*/ 231 w 274"/>
                <a:gd name="T77" fmla="*/ 234 h 271"/>
                <a:gd name="T78" fmla="*/ 244 w 274"/>
                <a:gd name="T79" fmla="*/ 220 h 271"/>
                <a:gd name="T80" fmla="*/ 255 w 274"/>
                <a:gd name="T81" fmla="*/ 203 h 271"/>
                <a:gd name="T82" fmla="*/ 264 w 274"/>
                <a:gd name="T83" fmla="*/ 186 h 271"/>
                <a:gd name="T84" fmla="*/ 269 w 274"/>
                <a:gd name="T85" fmla="*/ 168 h 271"/>
                <a:gd name="T86" fmla="*/ 274 w 274"/>
                <a:gd name="T87" fmla="*/ 150 h 271"/>
                <a:gd name="T88" fmla="*/ 274 w 274"/>
                <a:gd name="T89" fmla="*/ 136 h 2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4"/>
                <a:gd name="T136" fmla="*/ 0 h 271"/>
                <a:gd name="T137" fmla="*/ 274 w 274"/>
                <a:gd name="T138" fmla="*/ 271 h 2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4" h="271">
                  <a:moveTo>
                    <a:pt x="274" y="136"/>
                  </a:moveTo>
                  <a:lnTo>
                    <a:pt x="274" y="126"/>
                  </a:lnTo>
                  <a:lnTo>
                    <a:pt x="272" y="116"/>
                  </a:lnTo>
                  <a:lnTo>
                    <a:pt x="271" y="107"/>
                  </a:lnTo>
                  <a:lnTo>
                    <a:pt x="268" y="98"/>
                  </a:lnTo>
                  <a:lnTo>
                    <a:pt x="265" y="89"/>
                  </a:lnTo>
                  <a:lnTo>
                    <a:pt x="262" y="79"/>
                  </a:lnTo>
                  <a:lnTo>
                    <a:pt x="257" y="71"/>
                  </a:lnTo>
                  <a:lnTo>
                    <a:pt x="253" y="62"/>
                  </a:lnTo>
                  <a:lnTo>
                    <a:pt x="247" y="55"/>
                  </a:lnTo>
                  <a:lnTo>
                    <a:pt x="241" y="47"/>
                  </a:lnTo>
                  <a:lnTo>
                    <a:pt x="234" y="40"/>
                  </a:lnTo>
                  <a:lnTo>
                    <a:pt x="227" y="34"/>
                  </a:lnTo>
                  <a:lnTo>
                    <a:pt x="219" y="27"/>
                  </a:lnTo>
                  <a:lnTo>
                    <a:pt x="212" y="21"/>
                  </a:lnTo>
                  <a:lnTo>
                    <a:pt x="203" y="17"/>
                  </a:lnTo>
                  <a:lnTo>
                    <a:pt x="195" y="13"/>
                  </a:lnTo>
                  <a:lnTo>
                    <a:pt x="186" y="9"/>
                  </a:lnTo>
                  <a:lnTo>
                    <a:pt x="176" y="6"/>
                  </a:lnTo>
                  <a:lnTo>
                    <a:pt x="167" y="3"/>
                  </a:lnTo>
                  <a:lnTo>
                    <a:pt x="157" y="2"/>
                  </a:lnTo>
                  <a:lnTo>
                    <a:pt x="148" y="0"/>
                  </a:lnTo>
                  <a:lnTo>
                    <a:pt x="138" y="0"/>
                  </a:lnTo>
                  <a:lnTo>
                    <a:pt x="129" y="0"/>
                  </a:lnTo>
                  <a:lnTo>
                    <a:pt x="119" y="2"/>
                  </a:lnTo>
                  <a:lnTo>
                    <a:pt x="109" y="3"/>
                  </a:lnTo>
                  <a:lnTo>
                    <a:pt x="99" y="5"/>
                  </a:lnTo>
                  <a:lnTo>
                    <a:pt x="90" y="9"/>
                  </a:lnTo>
                  <a:lnTo>
                    <a:pt x="81" y="12"/>
                  </a:lnTo>
                  <a:lnTo>
                    <a:pt x="72" y="16"/>
                  </a:lnTo>
                  <a:lnTo>
                    <a:pt x="64" y="20"/>
                  </a:lnTo>
                  <a:lnTo>
                    <a:pt x="55" y="26"/>
                  </a:lnTo>
                  <a:lnTo>
                    <a:pt x="48" y="31"/>
                  </a:lnTo>
                  <a:lnTo>
                    <a:pt x="41" y="38"/>
                  </a:lnTo>
                  <a:lnTo>
                    <a:pt x="34" y="45"/>
                  </a:lnTo>
                  <a:lnTo>
                    <a:pt x="28" y="52"/>
                  </a:lnTo>
                  <a:lnTo>
                    <a:pt x="23" y="61"/>
                  </a:lnTo>
                  <a:lnTo>
                    <a:pt x="17" y="69"/>
                  </a:lnTo>
                  <a:lnTo>
                    <a:pt x="13" y="78"/>
                  </a:lnTo>
                  <a:lnTo>
                    <a:pt x="9" y="86"/>
                  </a:lnTo>
                  <a:lnTo>
                    <a:pt x="6" y="95"/>
                  </a:lnTo>
                  <a:lnTo>
                    <a:pt x="3" y="105"/>
                  </a:lnTo>
                  <a:lnTo>
                    <a:pt x="2" y="114"/>
                  </a:lnTo>
                  <a:lnTo>
                    <a:pt x="0" y="124"/>
                  </a:lnTo>
                  <a:lnTo>
                    <a:pt x="0" y="133"/>
                  </a:lnTo>
                  <a:lnTo>
                    <a:pt x="0" y="143"/>
                  </a:lnTo>
                  <a:lnTo>
                    <a:pt x="0" y="153"/>
                  </a:lnTo>
                  <a:lnTo>
                    <a:pt x="2" y="162"/>
                  </a:lnTo>
                  <a:lnTo>
                    <a:pt x="5" y="171"/>
                  </a:lnTo>
                  <a:lnTo>
                    <a:pt x="7" y="181"/>
                  </a:lnTo>
                  <a:lnTo>
                    <a:pt x="12" y="189"/>
                  </a:lnTo>
                  <a:lnTo>
                    <a:pt x="16" y="198"/>
                  </a:lnTo>
                  <a:lnTo>
                    <a:pt x="20" y="206"/>
                  </a:lnTo>
                  <a:lnTo>
                    <a:pt x="26" y="215"/>
                  </a:lnTo>
                  <a:lnTo>
                    <a:pt x="31" y="222"/>
                  </a:lnTo>
                  <a:lnTo>
                    <a:pt x="38" y="230"/>
                  </a:lnTo>
                  <a:lnTo>
                    <a:pt x="45" y="236"/>
                  </a:lnTo>
                  <a:lnTo>
                    <a:pt x="52" y="243"/>
                  </a:lnTo>
                  <a:lnTo>
                    <a:pt x="61" y="248"/>
                  </a:lnTo>
                  <a:lnTo>
                    <a:pt x="68" y="253"/>
                  </a:lnTo>
                  <a:lnTo>
                    <a:pt x="78" y="257"/>
                  </a:lnTo>
                  <a:lnTo>
                    <a:pt x="86" y="261"/>
                  </a:lnTo>
                  <a:lnTo>
                    <a:pt x="95" y="265"/>
                  </a:lnTo>
                  <a:lnTo>
                    <a:pt x="105" y="267"/>
                  </a:lnTo>
                  <a:lnTo>
                    <a:pt x="114" y="270"/>
                  </a:lnTo>
                  <a:lnTo>
                    <a:pt x="124" y="271"/>
                  </a:lnTo>
                  <a:lnTo>
                    <a:pt x="134" y="271"/>
                  </a:lnTo>
                  <a:lnTo>
                    <a:pt x="143" y="271"/>
                  </a:lnTo>
                  <a:lnTo>
                    <a:pt x="152" y="270"/>
                  </a:lnTo>
                  <a:lnTo>
                    <a:pt x="162" y="268"/>
                  </a:lnTo>
                  <a:lnTo>
                    <a:pt x="172" y="267"/>
                  </a:lnTo>
                  <a:lnTo>
                    <a:pt x="182" y="264"/>
                  </a:lnTo>
                  <a:lnTo>
                    <a:pt x="191" y="260"/>
                  </a:lnTo>
                  <a:lnTo>
                    <a:pt x="199" y="255"/>
                  </a:lnTo>
                  <a:lnTo>
                    <a:pt x="207" y="251"/>
                  </a:lnTo>
                  <a:lnTo>
                    <a:pt x="216" y="246"/>
                  </a:lnTo>
                  <a:lnTo>
                    <a:pt x="224" y="240"/>
                  </a:lnTo>
                  <a:lnTo>
                    <a:pt x="231" y="234"/>
                  </a:lnTo>
                  <a:lnTo>
                    <a:pt x="238" y="227"/>
                  </a:lnTo>
                  <a:lnTo>
                    <a:pt x="244" y="220"/>
                  </a:lnTo>
                  <a:lnTo>
                    <a:pt x="250" y="212"/>
                  </a:lnTo>
                  <a:lnTo>
                    <a:pt x="255" y="203"/>
                  </a:lnTo>
                  <a:lnTo>
                    <a:pt x="260" y="195"/>
                  </a:lnTo>
                  <a:lnTo>
                    <a:pt x="264" y="186"/>
                  </a:lnTo>
                  <a:lnTo>
                    <a:pt x="267" y="178"/>
                  </a:lnTo>
                  <a:lnTo>
                    <a:pt x="269" y="168"/>
                  </a:lnTo>
                  <a:lnTo>
                    <a:pt x="272" y="160"/>
                  </a:lnTo>
                  <a:lnTo>
                    <a:pt x="274" y="150"/>
                  </a:lnTo>
                  <a:lnTo>
                    <a:pt x="274" y="140"/>
                  </a:lnTo>
                  <a:lnTo>
                    <a:pt x="274" y="136"/>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5" name="Freeform 68"/>
            <p:cNvSpPr>
              <a:spLocks/>
            </p:cNvSpPr>
            <p:nvPr/>
          </p:nvSpPr>
          <p:spPr bwMode="auto">
            <a:xfrm>
              <a:off x="4398" y="920"/>
              <a:ext cx="123" cy="115"/>
            </a:xfrm>
            <a:custGeom>
              <a:avLst/>
              <a:gdLst>
                <a:gd name="T0" fmla="*/ 123 w 123"/>
                <a:gd name="T1" fmla="*/ 57 h 115"/>
                <a:gd name="T2" fmla="*/ 121 w 123"/>
                <a:gd name="T3" fmla="*/ 50 h 115"/>
                <a:gd name="T4" fmla="*/ 121 w 123"/>
                <a:gd name="T5" fmla="*/ 45 h 115"/>
                <a:gd name="T6" fmla="*/ 118 w 123"/>
                <a:gd name="T7" fmla="*/ 39 h 115"/>
                <a:gd name="T8" fmla="*/ 117 w 123"/>
                <a:gd name="T9" fmla="*/ 33 h 115"/>
                <a:gd name="T10" fmla="*/ 114 w 123"/>
                <a:gd name="T11" fmla="*/ 28 h 115"/>
                <a:gd name="T12" fmla="*/ 110 w 123"/>
                <a:gd name="T13" fmla="*/ 22 h 115"/>
                <a:gd name="T14" fmla="*/ 106 w 123"/>
                <a:gd name="T15" fmla="*/ 18 h 115"/>
                <a:gd name="T16" fmla="*/ 102 w 123"/>
                <a:gd name="T17" fmla="*/ 14 h 115"/>
                <a:gd name="T18" fmla="*/ 96 w 123"/>
                <a:gd name="T19" fmla="*/ 9 h 115"/>
                <a:gd name="T20" fmla="*/ 90 w 123"/>
                <a:gd name="T21" fmla="*/ 7 h 115"/>
                <a:gd name="T22" fmla="*/ 85 w 123"/>
                <a:gd name="T23" fmla="*/ 4 h 115"/>
                <a:gd name="T24" fmla="*/ 79 w 123"/>
                <a:gd name="T25" fmla="*/ 2 h 115"/>
                <a:gd name="T26" fmla="*/ 72 w 123"/>
                <a:gd name="T27" fmla="*/ 1 h 115"/>
                <a:gd name="T28" fmla="*/ 66 w 123"/>
                <a:gd name="T29" fmla="*/ 0 h 115"/>
                <a:gd name="T30" fmla="*/ 59 w 123"/>
                <a:gd name="T31" fmla="*/ 0 h 115"/>
                <a:gd name="T32" fmla="*/ 54 w 123"/>
                <a:gd name="T33" fmla="*/ 0 h 115"/>
                <a:gd name="T34" fmla="*/ 47 w 123"/>
                <a:gd name="T35" fmla="*/ 1 h 115"/>
                <a:gd name="T36" fmla="*/ 41 w 123"/>
                <a:gd name="T37" fmla="*/ 2 h 115"/>
                <a:gd name="T38" fmla="*/ 35 w 123"/>
                <a:gd name="T39" fmla="*/ 5 h 115"/>
                <a:gd name="T40" fmla="*/ 30 w 123"/>
                <a:gd name="T41" fmla="*/ 8 h 115"/>
                <a:gd name="T42" fmla="*/ 24 w 123"/>
                <a:gd name="T43" fmla="*/ 12 h 115"/>
                <a:gd name="T44" fmla="*/ 18 w 123"/>
                <a:gd name="T45" fmla="*/ 16 h 115"/>
                <a:gd name="T46" fmla="*/ 14 w 123"/>
                <a:gd name="T47" fmla="*/ 21 h 115"/>
                <a:gd name="T48" fmla="*/ 10 w 123"/>
                <a:gd name="T49" fmla="*/ 25 h 115"/>
                <a:gd name="T50" fmla="*/ 7 w 123"/>
                <a:gd name="T51" fmla="*/ 31 h 115"/>
                <a:gd name="T52" fmla="*/ 4 w 123"/>
                <a:gd name="T53" fmla="*/ 36 h 115"/>
                <a:gd name="T54" fmla="*/ 3 w 123"/>
                <a:gd name="T55" fmla="*/ 42 h 115"/>
                <a:gd name="T56" fmla="*/ 2 w 123"/>
                <a:gd name="T57" fmla="*/ 47 h 115"/>
                <a:gd name="T58" fmla="*/ 0 w 123"/>
                <a:gd name="T59" fmla="*/ 55 h 115"/>
                <a:gd name="T60" fmla="*/ 0 w 123"/>
                <a:gd name="T61" fmla="*/ 60 h 115"/>
                <a:gd name="T62" fmla="*/ 2 w 123"/>
                <a:gd name="T63" fmla="*/ 66 h 115"/>
                <a:gd name="T64" fmla="*/ 3 w 123"/>
                <a:gd name="T65" fmla="*/ 71 h 115"/>
                <a:gd name="T66" fmla="*/ 4 w 123"/>
                <a:gd name="T67" fmla="*/ 78 h 115"/>
                <a:gd name="T68" fmla="*/ 7 w 123"/>
                <a:gd name="T69" fmla="*/ 84 h 115"/>
                <a:gd name="T70" fmla="*/ 10 w 123"/>
                <a:gd name="T71" fmla="*/ 88 h 115"/>
                <a:gd name="T72" fmla="*/ 14 w 123"/>
                <a:gd name="T73" fmla="*/ 94 h 115"/>
                <a:gd name="T74" fmla="*/ 18 w 123"/>
                <a:gd name="T75" fmla="*/ 98 h 115"/>
                <a:gd name="T76" fmla="*/ 24 w 123"/>
                <a:gd name="T77" fmla="*/ 102 h 115"/>
                <a:gd name="T78" fmla="*/ 30 w 123"/>
                <a:gd name="T79" fmla="*/ 105 h 115"/>
                <a:gd name="T80" fmla="*/ 35 w 123"/>
                <a:gd name="T81" fmla="*/ 108 h 115"/>
                <a:gd name="T82" fmla="*/ 41 w 123"/>
                <a:gd name="T83" fmla="*/ 111 h 115"/>
                <a:gd name="T84" fmla="*/ 47 w 123"/>
                <a:gd name="T85" fmla="*/ 112 h 115"/>
                <a:gd name="T86" fmla="*/ 54 w 123"/>
                <a:gd name="T87" fmla="*/ 114 h 115"/>
                <a:gd name="T88" fmla="*/ 59 w 123"/>
                <a:gd name="T89" fmla="*/ 115 h 115"/>
                <a:gd name="T90" fmla="*/ 66 w 123"/>
                <a:gd name="T91" fmla="*/ 114 h 115"/>
                <a:gd name="T92" fmla="*/ 72 w 123"/>
                <a:gd name="T93" fmla="*/ 114 h 115"/>
                <a:gd name="T94" fmla="*/ 79 w 123"/>
                <a:gd name="T95" fmla="*/ 112 h 115"/>
                <a:gd name="T96" fmla="*/ 85 w 123"/>
                <a:gd name="T97" fmla="*/ 109 h 115"/>
                <a:gd name="T98" fmla="*/ 90 w 123"/>
                <a:gd name="T99" fmla="*/ 107 h 115"/>
                <a:gd name="T100" fmla="*/ 96 w 123"/>
                <a:gd name="T101" fmla="*/ 104 h 115"/>
                <a:gd name="T102" fmla="*/ 102 w 123"/>
                <a:gd name="T103" fmla="*/ 100 h 115"/>
                <a:gd name="T104" fmla="*/ 106 w 123"/>
                <a:gd name="T105" fmla="*/ 95 h 115"/>
                <a:gd name="T106" fmla="*/ 110 w 123"/>
                <a:gd name="T107" fmla="*/ 91 h 115"/>
                <a:gd name="T108" fmla="*/ 114 w 123"/>
                <a:gd name="T109" fmla="*/ 86 h 115"/>
                <a:gd name="T110" fmla="*/ 117 w 123"/>
                <a:gd name="T111" fmla="*/ 81 h 115"/>
                <a:gd name="T112" fmla="*/ 118 w 123"/>
                <a:gd name="T113" fmla="*/ 76 h 115"/>
                <a:gd name="T114" fmla="*/ 121 w 123"/>
                <a:gd name="T115" fmla="*/ 69 h 115"/>
                <a:gd name="T116" fmla="*/ 121 w 123"/>
                <a:gd name="T117" fmla="*/ 63 h 115"/>
                <a:gd name="T118" fmla="*/ 123 w 123"/>
                <a:gd name="T119" fmla="*/ 57 h 115"/>
                <a:gd name="T120" fmla="*/ 123 w 123"/>
                <a:gd name="T121" fmla="*/ 57 h 1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3"/>
                <a:gd name="T184" fmla="*/ 0 h 115"/>
                <a:gd name="T185" fmla="*/ 123 w 123"/>
                <a:gd name="T186" fmla="*/ 115 h 1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3" h="115">
                  <a:moveTo>
                    <a:pt x="123" y="57"/>
                  </a:moveTo>
                  <a:lnTo>
                    <a:pt x="121" y="50"/>
                  </a:lnTo>
                  <a:lnTo>
                    <a:pt x="121" y="45"/>
                  </a:lnTo>
                  <a:lnTo>
                    <a:pt x="118" y="39"/>
                  </a:lnTo>
                  <a:lnTo>
                    <a:pt x="117" y="33"/>
                  </a:lnTo>
                  <a:lnTo>
                    <a:pt x="114" y="28"/>
                  </a:lnTo>
                  <a:lnTo>
                    <a:pt x="110" y="22"/>
                  </a:lnTo>
                  <a:lnTo>
                    <a:pt x="106" y="18"/>
                  </a:lnTo>
                  <a:lnTo>
                    <a:pt x="102" y="14"/>
                  </a:lnTo>
                  <a:lnTo>
                    <a:pt x="96" y="9"/>
                  </a:lnTo>
                  <a:lnTo>
                    <a:pt x="90" y="7"/>
                  </a:lnTo>
                  <a:lnTo>
                    <a:pt x="85" y="4"/>
                  </a:lnTo>
                  <a:lnTo>
                    <a:pt x="79" y="2"/>
                  </a:lnTo>
                  <a:lnTo>
                    <a:pt x="72" y="1"/>
                  </a:lnTo>
                  <a:lnTo>
                    <a:pt x="66" y="0"/>
                  </a:lnTo>
                  <a:lnTo>
                    <a:pt x="59" y="0"/>
                  </a:lnTo>
                  <a:lnTo>
                    <a:pt x="54" y="0"/>
                  </a:lnTo>
                  <a:lnTo>
                    <a:pt x="47" y="1"/>
                  </a:lnTo>
                  <a:lnTo>
                    <a:pt x="41" y="2"/>
                  </a:lnTo>
                  <a:lnTo>
                    <a:pt x="35" y="5"/>
                  </a:lnTo>
                  <a:lnTo>
                    <a:pt x="30" y="8"/>
                  </a:lnTo>
                  <a:lnTo>
                    <a:pt x="24" y="12"/>
                  </a:lnTo>
                  <a:lnTo>
                    <a:pt x="18" y="16"/>
                  </a:lnTo>
                  <a:lnTo>
                    <a:pt x="14" y="21"/>
                  </a:lnTo>
                  <a:lnTo>
                    <a:pt x="10" y="25"/>
                  </a:lnTo>
                  <a:lnTo>
                    <a:pt x="7" y="31"/>
                  </a:lnTo>
                  <a:lnTo>
                    <a:pt x="4" y="36"/>
                  </a:lnTo>
                  <a:lnTo>
                    <a:pt x="3" y="42"/>
                  </a:lnTo>
                  <a:lnTo>
                    <a:pt x="2" y="47"/>
                  </a:lnTo>
                  <a:lnTo>
                    <a:pt x="0" y="55"/>
                  </a:lnTo>
                  <a:lnTo>
                    <a:pt x="0" y="60"/>
                  </a:lnTo>
                  <a:lnTo>
                    <a:pt x="2" y="66"/>
                  </a:lnTo>
                  <a:lnTo>
                    <a:pt x="3" y="71"/>
                  </a:lnTo>
                  <a:lnTo>
                    <a:pt x="4" y="78"/>
                  </a:lnTo>
                  <a:lnTo>
                    <a:pt x="7" y="84"/>
                  </a:lnTo>
                  <a:lnTo>
                    <a:pt x="10" y="88"/>
                  </a:lnTo>
                  <a:lnTo>
                    <a:pt x="14" y="94"/>
                  </a:lnTo>
                  <a:lnTo>
                    <a:pt x="18" y="98"/>
                  </a:lnTo>
                  <a:lnTo>
                    <a:pt x="24" y="102"/>
                  </a:lnTo>
                  <a:lnTo>
                    <a:pt x="30" y="105"/>
                  </a:lnTo>
                  <a:lnTo>
                    <a:pt x="35" y="108"/>
                  </a:lnTo>
                  <a:lnTo>
                    <a:pt x="41" y="111"/>
                  </a:lnTo>
                  <a:lnTo>
                    <a:pt x="47" y="112"/>
                  </a:lnTo>
                  <a:lnTo>
                    <a:pt x="54" y="114"/>
                  </a:lnTo>
                  <a:lnTo>
                    <a:pt x="59" y="115"/>
                  </a:lnTo>
                  <a:lnTo>
                    <a:pt x="66" y="114"/>
                  </a:lnTo>
                  <a:lnTo>
                    <a:pt x="72" y="114"/>
                  </a:lnTo>
                  <a:lnTo>
                    <a:pt x="79" y="112"/>
                  </a:lnTo>
                  <a:lnTo>
                    <a:pt x="85" y="109"/>
                  </a:lnTo>
                  <a:lnTo>
                    <a:pt x="90" y="107"/>
                  </a:lnTo>
                  <a:lnTo>
                    <a:pt x="96" y="104"/>
                  </a:lnTo>
                  <a:lnTo>
                    <a:pt x="102" y="100"/>
                  </a:lnTo>
                  <a:lnTo>
                    <a:pt x="106" y="95"/>
                  </a:lnTo>
                  <a:lnTo>
                    <a:pt x="110" y="91"/>
                  </a:lnTo>
                  <a:lnTo>
                    <a:pt x="114" y="86"/>
                  </a:lnTo>
                  <a:lnTo>
                    <a:pt x="117" y="81"/>
                  </a:lnTo>
                  <a:lnTo>
                    <a:pt x="118" y="76"/>
                  </a:lnTo>
                  <a:lnTo>
                    <a:pt x="121" y="69"/>
                  </a:lnTo>
                  <a:lnTo>
                    <a:pt x="121" y="63"/>
                  </a:lnTo>
                  <a:lnTo>
                    <a:pt x="123" y="57"/>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6" name="Freeform 69"/>
            <p:cNvSpPr>
              <a:spLocks/>
            </p:cNvSpPr>
            <p:nvPr/>
          </p:nvSpPr>
          <p:spPr bwMode="auto">
            <a:xfrm>
              <a:off x="4398" y="920"/>
              <a:ext cx="123" cy="115"/>
            </a:xfrm>
            <a:custGeom>
              <a:avLst/>
              <a:gdLst>
                <a:gd name="T0" fmla="*/ 123 w 123"/>
                <a:gd name="T1" fmla="*/ 57 h 115"/>
                <a:gd name="T2" fmla="*/ 121 w 123"/>
                <a:gd name="T3" fmla="*/ 50 h 115"/>
                <a:gd name="T4" fmla="*/ 121 w 123"/>
                <a:gd name="T5" fmla="*/ 45 h 115"/>
                <a:gd name="T6" fmla="*/ 118 w 123"/>
                <a:gd name="T7" fmla="*/ 39 h 115"/>
                <a:gd name="T8" fmla="*/ 117 w 123"/>
                <a:gd name="T9" fmla="*/ 33 h 115"/>
                <a:gd name="T10" fmla="*/ 114 w 123"/>
                <a:gd name="T11" fmla="*/ 28 h 115"/>
                <a:gd name="T12" fmla="*/ 110 w 123"/>
                <a:gd name="T13" fmla="*/ 22 h 115"/>
                <a:gd name="T14" fmla="*/ 106 w 123"/>
                <a:gd name="T15" fmla="*/ 18 h 115"/>
                <a:gd name="T16" fmla="*/ 102 w 123"/>
                <a:gd name="T17" fmla="*/ 14 h 115"/>
                <a:gd name="T18" fmla="*/ 96 w 123"/>
                <a:gd name="T19" fmla="*/ 9 h 115"/>
                <a:gd name="T20" fmla="*/ 90 w 123"/>
                <a:gd name="T21" fmla="*/ 7 h 115"/>
                <a:gd name="T22" fmla="*/ 85 w 123"/>
                <a:gd name="T23" fmla="*/ 4 h 115"/>
                <a:gd name="T24" fmla="*/ 79 w 123"/>
                <a:gd name="T25" fmla="*/ 2 h 115"/>
                <a:gd name="T26" fmla="*/ 72 w 123"/>
                <a:gd name="T27" fmla="*/ 1 h 115"/>
                <a:gd name="T28" fmla="*/ 66 w 123"/>
                <a:gd name="T29" fmla="*/ 0 h 115"/>
                <a:gd name="T30" fmla="*/ 59 w 123"/>
                <a:gd name="T31" fmla="*/ 0 h 115"/>
                <a:gd name="T32" fmla="*/ 54 w 123"/>
                <a:gd name="T33" fmla="*/ 0 h 115"/>
                <a:gd name="T34" fmla="*/ 47 w 123"/>
                <a:gd name="T35" fmla="*/ 1 h 115"/>
                <a:gd name="T36" fmla="*/ 41 w 123"/>
                <a:gd name="T37" fmla="*/ 2 h 115"/>
                <a:gd name="T38" fmla="*/ 35 w 123"/>
                <a:gd name="T39" fmla="*/ 5 h 115"/>
                <a:gd name="T40" fmla="*/ 30 w 123"/>
                <a:gd name="T41" fmla="*/ 8 h 115"/>
                <a:gd name="T42" fmla="*/ 24 w 123"/>
                <a:gd name="T43" fmla="*/ 12 h 115"/>
                <a:gd name="T44" fmla="*/ 18 w 123"/>
                <a:gd name="T45" fmla="*/ 16 h 115"/>
                <a:gd name="T46" fmla="*/ 14 w 123"/>
                <a:gd name="T47" fmla="*/ 21 h 115"/>
                <a:gd name="T48" fmla="*/ 10 w 123"/>
                <a:gd name="T49" fmla="*/ 25 h 115"/>
                <a:gd name="T50" fmla="*/ 7 w 123"/>
                <a:gd name="T51" fmla="*/ 31 h 115"/>
                <a:gd name="T52" fmla="*/ 4 w 123"/>
                <a:gd name="T53" fmla="*/ 36 h 115"/>
                <a:gd name="T54" fmla="*/ 3 w 123"/>
                <a:gd name="T55" fmla="*/ 42 h 115"/>
                <a:gd name="T56" fmla="*/ 2 w 123"/>
                <a:gd name="T57" fmla="*/ 47 h 115"/>
                <a:gd name="T58" fmla="*/ 0 w 123"/>
                <a:gd name="T59" fmla="*/ 55 h 115"/>
                <a:gd name="T60" fmla="*/ 0 w 123"/>
                <a:gd name="T61" fmla="*/ 60 h 115"/>
                <a:gd name="T62" fmla="*/ 2 w 123"/>
                <a:gd name="T63" fmla="*/ 66 h 115"/>
                <a:gd name="T64" fmla="*/ 3 w 123"/>
                <a:gd name="T65" fmla="*/ 71 h 115"/>
                <a:gd name="T66" fmla="*/ 4 w 123"/>
                <a:gd name="T67" fmla="*/ 78 h 115"/>
                <a:gd name="T68" fmla="*/ 7 w 123"/>
                <a:gd name="T69" fmla="*/ 84 h 115"/>
                <a:gd name="T70" fmla="*/ 10 w 123"/>
                <a:gd name="T71" fmla="*/ 88 h 115"/>
                <a:gd name="T72" fmla="*/ 14 w 123"/>
                <a:gd name="T73" fmla="*/ 94 h 115"/>
                <a:gd name="T74" fmla="*/ 18 w 123"/>
                <a:gd name="T75" fmla="*/ 98 h 115"/>
                <a:gd name="T76" fmla="*/ 24 w 123"/>
                <a:gd name="T77" fmla="*/ 102 h 115"/>
                <a:gd name="T78" fmla="*/ 30 w 123"/>
                <a:gd name="T79" fmla="*/ 105 h 115"/>
                <a:gd name="T80" fmla="*/ 35 w 123"/>
                <a:gd name="T81" fmla="*/ 108 h 115"/>
                <a:gd name="T82" fmla="*/ 41 w 123"/>
                <a:gd name="T83" fmla="*/ 111 h 115"/>
                <a:gd name="T84" fmla="*/ 47 w 123"/>
                <a:gd name="T85" fmla="*/ 112 h 115"/>
                <a:gd name="T86" fmla="*/ 54 w 123"/>
                <a:gd name="T87" fmla="*/ 114 h 115"/>
                <a:gd name="T88" fmla="*/ 59 w 123"/>
                <a:gd name="T89" fmla="*/ 115 h 115"/>
                <a:gd name="T90" fmla="*/ 66 w 123"/>
                <a:gd name="T91" fmla="*/ 114 h 115"/>
                <a:gd name="T92" fmla="*/ 72 w 123"/>
                <a:gd name="T93" fmla="*/ 114 h 115"/>
                <a:gd name="T94" fmla="*/ 79 w 123"/>
                <a:gd name="T95" fmla="*/ 112 h 115"/>
                <a:gd name="T96" fmla="*/ 85 w 123"/>
                <a:gd name="T97" fmla="*/ 109 h 115"/>
                <a:gd name="T98" fmla="*/ 90 w 123"/>
                <a:gd name="T99" fmla="*/ 107 h 115"/>
                <a:gd name="T100" fmla="*/ 96 w 123"/>
                <a:gd name="T101" fmla="*/ 104 h 115"/>
                <a:gd name="T102" fmla="*/ 102 w 123"/>
                <a:gd name="T103" fmla="*/ 100 h 115"/>
                <a:gd name="T104" fmla="*/ 106 w 123"/>
                <a:gd name="T105" fmla="*/ 95 h 115"/>
                <a:gd name="T106" fmla="*/ 110 w 123"/>
                <a:gd name="T107" fmla="*/ 91 h 115"/>
                <a:gd name="T108" fmla="*/ 114 w 123"/>
                <a:gd name="T109" fmla="*/ 86 h 115"/>
                <a:gd name="T110" fmla="*/ 117 w 123"/>
                <a:gd name="T111" fmla="*/ 81 h 115"/>
                <a:gd name="T112" fmla="*/ 118 w 123"/>
                <a:gd name="T113" fmla="*/ 76 h 115"/>
                <a:gd name="T114" fmla="*/ 121 w 123"/>
                <a:gd name="T115" fmla="*/ 69 h 115"/>
                <a:gd name="T116" fmla="*/ 121 w 123"/>
                <a:gd name="T117" fmla="*/ 63 h 115"/>
                <a:gd name="T118" fmla="*/ 123 w 123"/>
                <a:gd name="T119" fmla="*/ 57 h 115"/>
                <a:gd name="T120" fmla="*/ 123 w 123"/>
                <a:gd name="T121" fmla="*/ 57 h 1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3"/>
                <a:gd name="T184" fmla="*/ 0 h 115"/>
                <a:gd name="T185" fmla="*/ 123 w 123"/>
                <a:gd name="T186" fmla="*/ 115 h 1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3" h="115">
                  <a:moveTo>
                    <a:pt x="123" y="57"/>
                  </a:moveTo>
                  <a:lnTo>
                    <a:pt x="121" y="50"/>
                  </a:lnTo>
                  <a:lnTo>
                    <a:pt x="121" y="45"/>
                  </a:lnTo>
                  <a:lnTo>
                    <a:pt x="118" y="39"/>
                  </a:lnTo>
                  <a:lnTo>
                    <a:pt x="117" y="33"/>
                  </a:lnTo>
                  <a:lnTo>
                    <a:pt x="114" y="28"/>
                  </a:lnTo>
                  <a:lnTo>
                    <a:pt x="110" y="22"/>
                  </a:lnTo>
                  <a:lnTo>
                    <a:pt x="106" y="18"/>
                  </a:lnTo>
                  <a:lnTo>
                    <a:pt x="102" y="14"/>
                  </a:lnTo>
                  <a:lnTo>
                    <a:pt x="96" y="9"/>
                  </a:lnTo>
                  <a:lnTo>
                    <a:pt x="90" y="7"/>
                  </a:lnTo>
                  <a:lnTo>
                    <a:pt x="85" y="4"/>
                  </a:lnTo>
                  <a:lnTo>
                    <a:pt x="79" y="2"/>
                  </a:lnTo>
                  <a:lnTo>
                    <a:pt x="72" y="1"/>
                  </a:lnTo>
                  <a:lnTo>
                    <a:pt x="66" y="0"/>
                  </a:lnTo>
                  <a:lnTo>
                    <a:pt x="59" y="0"/>
                  </a:lnTo>
                  <a:lnTo>
                    <a:pt x="54" y="0"/>
                  </a:lnTo>
                  <a:lnTo>
                    <a:pt x="47" y="1"/>
                  </a:lnTo>
                  <a:lnTo>
                    <a:pt x="41" y="2"/>
                  </a:lnTo>
                  <a:lnTo>
                    <a:pt x="35" y="5"/>
                  </a:lnTo>
                  <a:lnTo>
                    <a:pt x="30" y="8"/>
                  </a:lnTo>
                  <a:lnTo>
                    <a:pt x="24" y="12"/>
                  </a:lnTo>
                  <a:lnTo>
                    <a:pt x="18" y="16"/>
                  </a:lnTo>
                  <a:lnTo>
                    <a:pt x="14" y="21"/>
                  </a:lnTo>
                  <a:lnTo>
                    <a:pt x="10" y="25"/>
                  </a:lnTo>
                  <a:lnTo>
                    <a:pt x="7" y="31"/>
                  </a:lnTo>
                  <a:lnTo>
                    <a:pt x="4" y="36"/>
                  </a:lnTo>
                  <a:lnTo>
                    <a:pt x="3" y="42"/>
                  </a:lnTo>
                  <a:lnTo>
                    <a:pt x="2" y="47"/>
                  </a:lnTo>
                  <a:lnTo>
                    <a:pt x="0" y="55"/>
                  </a:lnTo>
                  <a:lnTo>
                    <a:pt x="0" y="60"/>
                  </a:lnTo>
                  <a:lnTo>
                    <a:pt x="2" y="66"/>
                  </a:lnTo>
                  <a:lnTo>
                    <a:pt x="3" y="71"/>
                  </a:lnTo>
                  <a:lnTo>
                    <a:pt x="4" y="78"/>
                  </a:lnTo>
                  <a:lnTo>
                    <a:pt x="7" y="84"/>
                  </a:lnTo>
                  <a:lnTo>
                    <a:pt x="10" y="88"/>
                  </a:lnTo>
                  <a:lnTo>
                    <a:pt x="14" y="94"/>
                  </a:lnTo>
                  <a:lnTo>
                    <a:pt x="18" y="98"/>
                  </a:lnTo>
                  <a:lnTo>
                    <a:pt x="24" y="102"/>
                  </a:lnTo>
                  <a:lnTo>
                    <a:pt x="30" y="105"/>
                  </a:lnTo>
                  <a:lnTo>
                    <a:pt x="35" y="108"/>
                  </a:lnTo>
                  <a:lnTo>
                    <a:pt x="41" y="111"/>
                  </a:lnTo>
                  <a:lnTo>
                    <a:pt x="47" y="112"/>
                  </a:lnTo>
                  <a:lnTo>
                    <a:pt x="54" y="114"/>
                  </a:lnTo>
                  <a:lnTo>
                    <a:pt x="59" y="115"/>
                  </a:lnTo>
                  <a:lnTo>
                    <a:pt x="66" y="114"/>
                  </a:lnTo>
                  <a:lnTo>
                    <a:pt x="72" y="114"/>
                  </a:lnTo>
                  <a:lnTo>
                    <a:pt x="79" y="112"/>
                  </a:lnTo>
                  <a:lnTo>
                    <a:pt x="85" y="109"/>
                  </a:lnTo>
                  <a:lnTo>
                    <a:pt x="90" y="107"/>
                  </a:lnTo>
                  <a:lnTo>
                    <a:pt x="96" y="104"/>
                  </a:lnTo>
                  <a:lnTo>
                    <a:pt x="102" y="100"/>
                  </a:lnTo>
                  <a:lnTo>
                    <a:pt x="106" y="95"/>
                  </a:lnTo>
                  <a:lnTo>
                    <a:pt x="110" y="91"/>
                  </a:lnTo>
                  <a:lnTo>
                    <a:pt x="114" y="86"/>
                  </a:lnTo>
                  <a:lnTo>
                    <a:pt x="117" y="81"/>
                  </a:lnTo>
                  <a:lnTo>
                    <a:pt x="118" y="76"/>
                  </a:lnTo>
                  <a:lnTo>
                    <a:pt x="121" y="69"/>
                  </a:lnTo>
                  <a:lnTo>
                    <a:pt x="121" y="63"/>
                  </a:lnTo>
                  <a:lnTo>
                    <a:pt x="123" y="57"/>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7" name="Freeform 70"/>
            <p:cNvSpPr>
              <a:spLocks/>
            </p:cNvSpPr>
            <p:nvPr/>
          </p:nvSpPr>
          <p:spPr bwMode="auto">
            <a:xfrm>
              <a:off x="4787" y="605"/>
              <a:ext cx="165" cy="157"/>
            </a:xfrm>
            <a:custGeom>
              <a:avLst/>
              <a:gdLst>
                <a:gd name="T0" fmla="*/ 165 w 165"/>
                <a:gd name="T1" fmla="*/ 88 h 157"/>
                <a:gd name="T2" fmla="*/ 163 w 165"/>
                <a:gd name="T3" fmla="*/ 79 h 157"/>
                <a:gd name="T4" fmla="*/ 162 w 165"/>
                <a:gd name="T5" fmla="*/ 71 h 157"/>
                <a:gd name="T6" fmla="*/ 161 w 165"/>
                <a:gd name="T7" fmla="*/ 64 h 157"/>
                <a:gd name="T8" fmla="*/ 158 w 165"/>
                <a:gd name="T9" fmla="*/ 57 h 157"/>
                <a:gd name="T10" fmla="*/ 154 w 165"/>
                <a:gd name="T11" fmla="*/ 48 h 157"/>
                <a:gd name="T12" fmla="*/ 149 w 165"/>
                <a:gd name="T13" fmla="*/ 41 h 157"/>
                <a:gd name="T14" fmla="*/ 145 w 165"/>
                <a:gd name="T15" fmla="*/ 35 h 157"/>
                <a:gd name="T16" fmla="*/ 139 w 165"/>
                <a:gd name="T17" fmla="*/ 30 h 157"/>
                <a:gd name="T18" fmla="*/ 134 w 165"/>
                <a:gd name="T19" fmla="*/ 23 h 157"/>
                <a:gd name="T20" fmla="*/ 128 w 165"/>
                <a:gd name="T21" fmla="*/ 18 h 157"/>
                <a:gd name="T22" fmla="*/ 121 w 165"/>
                <a:gd name="T23" fmla="*/ 14 h 157"/>
                <a:gd name="T24" fmla="*/ 114 w 165"/>
                <a:gd name="T25" fmla="*/ 10 h 157"/>
                <a:gd name="T26" fmla="*/ 106 w 165"/>
                <a:gd name="T27" fmla="*/ 7 h 157"/>
                <a:gd name="T28" fmla="*/ 99 w 165"/>
                <a:gd name="T29" fmla="*/ 4 h 157"/>
                <a:gd name="T30" fmla="*/ 90 w 165"/>
                <a:gd name="T31" fmla="*/ 2 h 157"/>
                <a:gd name="T32" fmla="*/ 83 w 165"/>
                <a:gd name="T33" fmla="*/ 2 h 157"/>
                <a:gd name="T34" fmla="*/ 75 w 165"/>
                <a:gd name="T35" fmla="*/ 0 h 157"/>
                <a:gd name="T36" fmla="*/ 66 w 165"/>
                <a:gd name="T37" fmla="*/ 2 h 157"/>
                <a:gd name="T38" fmla="*/ 58 w 165"/>
                <a:gd name="T39" fmla="*/ 2 h 157"/>
                <a:gd name="T40" fmla="*/ 51 w 165"/>
                <a:gd name="T41" fmla="*/ 4 h 157"/>
                <a:gd name="T42" fmla="*/ 42 w 165"/>
                <a:gd name="T43" fmla="*/ 6 h 157"/>
                <a:gd name="T44" fmla="*/ 35 w 165"/>
                <a:gd name="T45" fmla="*/ 9 h 157"/>
                <a:gd name="T46" fmla="*/ 28 w 165"/>
                <a:gd name="T47" fmla="*/ 13 h 157"/>
                <a:gd name="T48" fmla="*/ 21 w 165"/>
                <a:gd name="T49" fmla="*/ 17 h 157"/>
                <a:gd name="T50" fmla="*/ 14 w 165"/>
                <a:gd name="T51" fmla="*/ 21 h 157"/>
                <a:gd name="T52" fmla="*/ 8 w 165"/>
                <a:gd name="T53" fmla="*/ 27 h 157"/>
                <a:gd name="T54" fmla="*/ 3 w 165"/>
                <a:gd name="T55" fmla="*/ 33 h 157"/>
                <a:gd name="T56" fmla="*/ 10 w 165"/>
                <a:gd name="T57" fmla="*/ 28 h 157"/>
                <a:gd name="T58" fmla="*/ 28 w 165"/>
                <a:gd name="T59" fmla="*/ 20 h 157"/>
                <a:gd name="T60" fmla="*/ 61 w 165"/>
                <a:gd name="T61" fmla="*/ 13 h 157"/>
                <a:gd name="T62" fmla="*/ 93 w 165"/>
                <a:gd name="T63" fmla="*/ 17 h 157"/>
                <a:gd name="T64" fmla="*/ 120 w 165"/>
                <a:gd name="T65" fmla="*/ 31 h 157"/>
                <a:gd name="T66" fmla="*/ 144 w 165"/>
                <a:gd name="T67" fmla="*/ 62 h 157"/>
                <a:gd name="T68" fmla="*/ 154 w 165"/>
                <a:gd name="T69" fmla="*/ 102 h 157"/>
                <a:gd name="T70" fmla="*/ 148 w 165"/>
                <a:gd name="T71" fmla="*/ 137 h 157"/>
                <a:gd name="T72" fmla="*/ 137 w 165"/>
                <a:gd name="T73" fmla="*/ 157 h 157"/>
                <a:gd name="T74" fmla="*/ 142 w 165"/>
                <a:gd name="T75" fmla="*/ 151 h 157"/>
                <a:gd name="T76" fmla="*/ 148 w 165"/>
                <a:gd name="T77" fmla="*/ 144 h 157"/>
                <a:gd name="T78" fmla="*/ 152 w 165"/>
                <a:gd name="T79" fmla="*/ 137 h 157"/>
                <a:gd name="T80" fmla="*/ 156 w 165"/>
                <a:gd name="T81" fmla="*/ 130 h 157"/>
                <a:gd name="T82" fmla="*/ 159 w 165"/>
                <a:gd name="T83" fmla="*/ 123 h 157"/>
                <a:gd name="T84" fmla="*/ 162 w 165"/>
                <a:gd name="T85" fmla="*/ 116 h 157"/>
                <a:gd name="T86" fmla="*/ 163 w 165"/>
                <a:gd name="T87" fmla="*/ 107 h 157"/>
                <a:gd name="T88" fmla="*/ 165 w 165"/>
                <a:gd name="T89" fmla="*/ 99 h 157"/>
                <a:gd name="T90" fmla="*/ 165 w 165"/>
                <a:gd name="T91" fmla="*/ 92 h 1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57"/>
                <a:gd name="T140" fmla="*/ 165 w 165"/>
                <a:gd name="T141" fmla="*/ 157 h 1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57">
                  <a:moveTo>
                    <a:pt x="165" y="90"/>
                  </a:moveTo>
                  <a:lnTo>
                    <a:pt x="165" y="88"/>
                  </a:lnTo>
                  <a:lnTo>
                    <a:pt x="165" y="83"/>
                  </a:lnTo>
                  <a:lnTo>
                    <a:pt x="163" y="79"/>
                  </a:lnTo>
                  <a:lnTo>
                    <a:pt x="163" y="75"/>
                  </a:lnTo>
                  <a:lnTo>
                    <a:pt x="162" y="71"/>
                  </a:lnTo>
                  <a:lnTo>
                    <a:pt x="162" y="68"/>
                  </a:lnTo>
                  <a:lnTo>
                    <a:pt x="161" y="64"/>
                  </a:lnTo>
                  <a:lnTo>
                    <a:pt x="159" y="59"/>
                  </a:lnTo>
                  <a:lnTo>
                    <a:pt x="158" y="57"/>
                  </a:lnTo>
                  <a:lnTo>
                    <a:pt x="156" y="52"/>
                  </a:lnTo>
                  <a:lnTo>
                    <a:pt x="154" y="48"/>
                  </a:lnTo>
                  <a:lnTo>
                    <a:pt x="152" y="45"/>
                  </a:lnTo>
                  <a:lnTo>
                    <a:pt x="149" y="41"/>
                  </a:lnTo>
                  <a:lnTo>
                    <a:pt x="148" y="38"/>
                  </a:lnTo>
                  <a:lnTo>
                    <a:pt x="145" y="35"/>
                  </a:lnTo>
                  <a:lnTo>
                    <a:pt x="142" y="33"/>
                  </a:lnTo>
                  <a:lnTo>
                    <a:pt x="139" y="30"/>
                  </a:lnTo>
                  <a:lnTo>
                    <a:pt x="137" y="25"/>
                  </a:lnTo>
                  <a:lnTo>
                    <a:pt x="134" y="23"/>
                  </a:lnTo>
                  <a:lnTo>
                    <a:pt x="131" y="21"/>
                  </a:lnTo>
                  <a:lnTo>
                    <a:pt x="128" y="18"/>
                  </a:lnTo>
                  <a:lnTo>
                    <a:pt x="124" y="16"/>
                  </a:lnTo>
                  <a:lnTo>
                    <a:pt x="121" y="14"/>
                  </a:lnTo>
                  <a:lnTo>
                    <a:pt x="117" y="11"/>
                  </a:lnTo>
                  <a:lnTo>
                    <a:pt x="114" y="10"/>
                  </a:lnTo>
                  <a:lnTo>
                    <a:pt x="110" y="9"/>
                  </a:lnTo>
                  <a:lnTo>
                    <a:pt x="106" y="7"/>
                  </a:lnTo>
                  <a:lnTo>
                    <a:pt x="103" y="6"/>
                  </a:lnTo>
                  <a:lnTo>
                    <a:pt x="99" y="4"/>
                  </a:lnTo>
                  <a:lnTo>
                    <a:pt x="94" y="3"/>
                  </a:lnTo>
                  <a:lnTo>
                    <a:pt x="90" y="2"/>
                  </a:lnTo>
                  <a:lnTo>
                    <a:pt x="87" y="2"/>
                  </a:lnTo>
                  <a:lnTo>
                    <a:pt x="83" y="2"/>
                  </a:lnTo>
                  <a:lnTo>
                    <a:pt x="79" y="2"/>
                  </a:lnTo>
                  <a:lnTo>
                    <a:pt x="75" y="0"/>
                  </a:lnTo>
                  <a:lnTo>
                    <a:pt x="70" y="0"/>
                  </a:lnTo>
                  <a:lnTo>
                    <a:pt x="66" y="2"/>
                  </a:lnTo>
                  <a:lnTo>
                    <a:pt x="62" y="2"/>
                  </a:lnTo>
                  <a:lnTo>
                    <a:pt x="58" y="2"/>
                  </a:lnTo>
                  <a:lnTo>
                    <a:pt x="55" y="3"/>
                  </a:lnTo>
                  <a:lnTo>
                    <a:pt x="51" y="4"/>
                  </a:lnTo>
                  <a:lnTo>
                    <a:pt x="46" y="4"/>
                  </a:lnTo>
                  <a:lnTo>
                    <a:pt x="42" y="6"/>
                  </a:lnTo>
                  <a:lnTo>
                    <a:pt x="39" y="7"/>
                  </a:lnTo>
                  <a:lnTo>
                    <a:pt x="35" y="9"/>
                  </a:lnTo>
                  <a:lnTo>
                    <a:pt x="31" y="11"/>
                  </a:lnTo>
                  <a:lnTo>
                    <a:pt x="28" y="13"/>
                  </a:lnTo>
                  <a:lnTo>
                    <a:pt x="24" y="14"/>
                  </a:lnTo>
                  <a:lnTo>
                    <a:pt x="21" y="17"/>
                  </a:lnTo>
                  <a:lnTo>
                    <a:pt x="18" y="20"/>
                  </a:lnTo>
                  <a:lnTo>
                    <a:pt x="14" y="21"/>
                  </a:lnTo>
                  <a:lnTo>
                    <a:pt x="11" y="24"/>
                  </a:lnTo>
                  <a:lnTo>
                    <a:pt x="8" y="27"/>
                  </a:lnTo>
                  <a:lnTo>
                    <a:pt x="6" y="31"/>
                  </a:lnTo>
                  <a:lnTo>
                    <a:pt x="3" y="33"/>
                  </a:lnTo>
                  <a:lnTo>
                    <a:pt x="0" y="37"/>
                  </a:lnTo>
                  <a:lnTo>
                    <a:pt x="10" y="28"/>
                  </a:lnTo>
                  <a:lnTo>
                    <a:pt x="17" y="24"/>
                  </a:lnTo>
                  <a:lnTo>
                    <a:pt x="28" y="20"/>
                  </a:lnTo>
                  <a:lnTo>
                    <a:pt x="39" y="14"/>
                  </a:lnTo>
                  <a:lnTo>
                    <a:pt x="61" y="13"/>
                  </a:lnTo>
                  <a:lnTo>
                    <a:pt x="77" y="13"/>
                  </a:lnTo>
                  <a:lnTo>
                    <a:pt x="93" y="17"/>
                  </a:lnTo>
                  <a:lnTo>
                    <a:pt x="107" y="24"/>
                  </a:lnTo>
                  <a:lnTo>
                    <a:pt x="120" y="31"/>
                  </a:lnTo>
                  <a:lnTo>
                    <a:pt x="134" y="45"/>
                  </a:lnTo>
                  <a:lnTo>
                    <a:pt x="144" y="62"/>
                  </a:lnTo>
                  <a:lnTo>
                    <a:pt x="152" y="86"/>
                  </a:lnTo>
                  <a:lnTo>
                    <a:pt x="154" y="102"/>
                  </a:lnTo>
                  <a:lnTo>
                    <a:pt x="154" y="119"/>
                  </a:lnTo>
                  <a:lnTo>
                    <a:pt x="148" y="137"/>
                  </a:lnTo>
                  <a:lnTo>
                    <a:pt x="141" y="151"/>
                  </a:lnTo>
                  <a:lnTo>
                    <a:pt x="137" y="157"/>
                  </a:lnTo>
                  <a:lnTo>
                    <a:pt x="139" y="154"/>
                  </a:lnTo>
                  <a:lnTo>
                    <a:pt x="142" y="151"/>
                  </a:lnTo>
                  <a:lnTo>
                    <a:pt x="145" y="147"/>
                  </a:lnTo>
                  <a:lnTo>
                    <a:pt x="148" y="144"/>
                  </a:lnTo>
                  <a:lnTo>
                    <a:pt x="149" y="141"/>
                  </a:lnTo>
                  <a:lnTo>
                    <a:pt x="152" y="137"/>
                  </a:lnTo>
                  <a:lnTo>
                    <a:pt x="154" y="134"/>
                  </a:lnTo>
                  <a:lnTo>
                    <a:pt x="156" y="130"/>
                  </a:lnTo>
                  <a:lnTo>
                    <a:pt x="158" y="127"/>
                  </a:lnTo>
                  <a:lnTo>
                    <a:pt x="159" y="123"/>
                  </a:lnTo>
                  <a:lnTo>
                    <a:pt x="161" y="119"/>
                  </a:lnTo>
                  <a:lnTo>
                    <a:pt x="162" y="116"/>
                  </a:lnTo>
                  <a:lnTo>
                    <a:pt x="162" y="111"/>
                  </a:lnTo>
                  <a:lnTo>
                    <a:pt x="163" y="107"/>
                  </a:lnTo>
                  <a:lnTo>
                    <a:pt x="163" y="103"/>
                  </a:lnTo>
                  <a:lnTo>
                    <a:pt x="165" y="99"/>
                  </a:lnTo>
                  <a:lnTo>
                    <a:pt x="165" y="96"/>
                  </a:lnTo>
                  <a:lnTo>
                    <a:pt x="165" y="92"/>
                  </a:lnTo>
                  <a:lnTo>
                    <a:pt x="165" y="9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8" name="Freeform 71"/>
            <p:cNvSpPr>
              <a:spLocks/>
            </p:cNvSpPr>
            <p:nvPr/>
          </p:nvSpPr>
          <p:spPr bwMode="auto">
            <a:xfrm>
              <a:off x="4787" y="605"/>
              <a:ext cx="165" cy="157"/>
            </a:xfrm>
            <a:custGeom>
              <a:avLst/>
              <a:gdLst>
                <a:gd name="T0" fmla="*/ 165 w 165"/>
                <a:gd name="T1" fmla="*/ 88 h 157"/>
                <a:gd name="T2" fmla="*/ 163 w 165"/>
                <a:gd name="T3" fmla="*/ 79 h 157"/>
                <a:gd name="T4" fmla="*/ 162 w 165"/>
                <a:gd name="T5" fmla="*/ 71 h 157"/>
                <a:gd name="T6" fmla="*/ 161 w 165"/>
                <a:gd name="T7" fmla="*/ 64 h 157"/>
                <a:gd name="T8" fmla="*/ 158 w 165"/>
                <a:gd name="T9" fmla="*/ 57 h 157"/>
                <a:gd name="T10" fmla="*/ 154 w 165"/>
                <a:gd name="T11" fmla="*/ 48 h 157"/>
                <a:gd name="T12" fmla="*/ 149 w 165"/>
                <a:gd name="T13" fmla="*/ 41 h 157"/>
                <a:gd name="T14" fmla="*/ 145 w 165"/>
                <a:gd name="T15" fmla="*/ 35 h 157"/>
                <a:gd name="T16" fmla="*/ 139 w 165"/>
                <a:gd name="T17" fmla="*/ 30 h 157"/>
                <a:gd name="T18" fmla="*/ 134 w 165"/>
                <a:gd name="T19" fmla="*/ 23 h 157"/>
                <a:gd name="T20" fmla="*/ 128 w 165"/>
                <a:gd name="T21" fmla="*/ 18 h 157"/>
                <a:gd name="T22" fmla="*/ 121 w 165"/>
                <a:gd name="T23" fmla="*/ 14 h 157"/>
                <a:gd name="T24" fmla="*/ 114 w 165"/>
                <a:gd name="T25" fmla="*/ 10 h 157"/>
                <a:gd name="T26" fmla="*/ 106 w 165"/>
                <a:gd name="T27" fmla="*/ 7 h 157"/>
                <a:gd name="T28" fmla="*/ 99 w 165"/>
                <a:gd name="T29" fmla="*/ 4 h 157"/>
                <a:gd name="T30" fmla="*/ 90 w 165"/>
                <a:gd name="T31" fmla="*/ 2 h 157"/>
                <a:gd name="T32" fmla="*/ 83 w 165"/>
                <a:gd name="T33" fmla="*/ 2 h 157"/>
                <a:gd name="T34" fmla="*/ 75 w 165"/>
                <a:gd name="T35" fmla="*/ 0 h 157"/>
                <a:gd name="T36" fmla="*/ 66 w 165"/>
                <a:gd name="T37" fmla="*/ 2 h 157"/>
                <a:gd name="T38" fmla="*/ 58 w 165"/>
                <a:gd name="T39" fmla="*/ 2 h 157"/>
                <a:gd name="T40" fmla="*/ 51 w 165"/>
                <a:gd name="T41" fmla="*/ 4 h 157"/>
                <a:gd name="T42" fmla="*/ 42 w 165"/>
                <a:gd name="T43" fmla="*/ 6 h 157"/>
                <a:gd name="T44" fmla="*/ 35 w 165"/>
                <a:gd name="T45" fmla="*/ 9 h 157"/>
                <a:gd name="T46" fmla="*/ 28 w 165"/>
                <a:gd name="T47" fmla="*/ 13 h 157"/>
                <a:gd name="T48" fmla="*/ 21 w 165"/>
                <a:gd name="T49" fmla="*/ 17 h 157"/>
                <a:gd name="T50" fmla="*/ 14 w 165"/>
                <a:gd name="T51" fmla="*/ 21 h 157"/>
                <a:gd name="T52" fmla="*/ 8 w 165"/>
                <a:gd name="T53" fmla="*/ 27 h 157"/>
                <a:gd name="T54" fmla="*/ 3 w 165"/>
                <a:gd name="T55" fmla="*/ 33 h 157"/>
                <a:gd name="T56" fmla="*/ 10 w 165"/>
                <a:gd name="T57" fmla="*/ 28 h 157"/>
                <a:gd name="T58" fmla="*/ 28 w 165"/>
                <a:gd name="T59" fmla="*/ 20 h 157"/>
                <a:gd name="T60" fmla="*/ 61 w 165"/>
                <a:gd name="T61" fmla="*/ 13 h 157"/>
                <a:gd name="T62" fmla="*/ 93 w 165"/>
                <a:gd name="T63" fmla="*/ 17 h 157"/>
                <a:gd name="T64" fmla="*/ 120 w 165"/>
                <a:gd name="T65" fmla="*/ 31 h 157"/>
                <a:gd name="T66" fmla="*/ 144 w 165"/>
                <a:gd name="T67" fmla="*/ 62 h 157"/>
                <a:gd name="T68" fmla="*/ 154 w 165"/>
                <a:gd name="T69" fmla="*/ 102 h 157"/>
                <a:gd name="T70" fmla="*/ 148 w 165"/>
                <a:gd name="T71" fmla="*/ 137 h 157"/>
                <a:gd name="T72" fmla="*/ 137 w 165"/>
                <a:gd name="T73" fmla="*/ 157 h 157"/>
                <a:gd name="T74" fmla="*/ 142 w 165"/>
                <a:gd name="T75" fmla="*/ 151 h 157"/>
                <a:gd name="T76" fmla="*/ 148 w 165"/>
                <a:gd name="T77" fmla="*/ 144 h 157"/>
                <a:gd name="T78" fmla="*/ 152 w 165"/>
                <a:gd name="T79" fmla="*/ 137 h 157"/>
                <a:gd name="T80" fmla="*/ 156 w 165"/>
                <a:gd name="T81" fmla="*/ 130 h 157"/>
                <a:gd name="T82" fmla="*/ 159 w 165"/>
                <a:gd name="T83" fmla="*/ 123 h 157"/>
                <a:gd name="T84" fmla="*/ 162 w 165"/>
                <a:gd name="T85" fmla="*/ 116 h 157"/>
                <a:gd name="T86" fmla="*/ 163 w 165"/>
                <a:gd name="T87" fmla="*/ 107 h 157"/>
                <a:gd name="T88" fmla="*/ 165 w 165"/>
                <a:gd name="T89" fmla="*/ 99 h 157"/>
                <a:gd name="T90" fmla="*/ 165 w 165"/>
                <a:gd name="T91" fmla="*/ 92 h 1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57"/>
                <a:gd name="T140" fmla="*/ 165 w 165"/>
                <a:gd name="T141" fmla="*/ 157 h 1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57">
                  <a:moveTo>
                    <a:pt x="165" y="90"/>
                  </a:moveTo>
                  <a:lnTo>
                    <a:pt x="165" y="88"/>
                  </a:lnTo>
                  <a:lnTo>
                    <a:pt x="165" y="83"/>
                  </a:lnTo>
                  <a:lnTo>
                    <a:pt x="163" y="79"/>
                  </a:lnTo>
                  <a:lnTo>
                    <a:pt x="163" y="75"/>
                  </a:lnTo>
                  <a:lnTo>
                    <a:pt x="162" y="71"/>
                  </a:lnTo>
                  <a:lnTo>
                    <a:pt x="162" y="68"/>
                  </a:lnTo>
                  <a:lnTo>
                    <a:pt x="161" y="64"/>
                  </a:lnTo>
                  <a:lnTo>
                    <a:pt x="159" y="59"/>
                  </a:lnTo>
                  <a:lnTo>
                    <a:pt x="158" y="57"/>
                  </a:lnTo>
                  <a:lnTo>
                    <a:pt x="156" y="52"/>
                  </a:lnTo>
                  <a:lnTo>
                    <a:pt x="154" y="48"/>
                  </a:lnTo>
                  <a:lnTo>
                    <a:pt x="152" y="45"/>
                  </a:lnTo>
                  <a:lnTo>
                    <a:pt x="149" y="41"/>
                  </a:lnTo>
                  <a:lnTo>
                    <a:pt x="148" y="38"/>
                  </a:lnTo>
                  <a:lnTo>
                    <a:pt x="145" y="35"/>
                  </a:lnTo>
                  <a:lnTo>
                    <a:pt x="142" y="33"/>
                  </a:lnTo>
                  <a:lnTo>
                    <a:pt x="139" y="30"/>
                  </a:lnTo>
                  <a:lnTo>
                    <a:pt x="137" y="25"/>
                  </a:lnTo>
                  <a:lnTo>
                    <a:pt x="134" y="23"/>
                  </a:lnTo>
                  <a:lnTo>
                    <a:pt x="131" y="21"/>
                  </a:lnTo>
                  <a:lnTo>
                    <a:pt x="128" y="18"/>
                  </a:lnTo>
                  <a:lnTo>
                    <a:pt x="124" y="16"/>
                  </a:lnTo>
                  <a:lnTo>
                    <a:pt x="121" y="14"/>
                  </a:lnTo>
                  <a:lnTo>
                    <a:pt x="117" y="11"/>
                  </a:lnTo>
                  <a:lnTo>
                    <a:pt x="114" y="10"/>
                  </a:lnTo>
                  <a:lnTo>
                    <a:pt x="110" y="9"/>
                  </a:lnTo>
                  <a:lnTo>
                    <a:pt x="106" y="7"/>
                  </a:lnTo>
                  <a:lnTo>
                    <a:pt x="103" y="6"/>
                  </a:lnTo>
                  <a:lnTo>
                    <a:pt x="99" y="4"/>
                  </a:lnTo>
                  <a:lnTo>
                    <a:pt x="94" y="3"/>
                  </a:lnTo>
                  <a:lnTo>
                    <a:pt x="90" y="2"/>
                  </a:lnTo>
                  <a:lnTo>
                    <a:pt x="87" y="2"/>
                  </a:lnTo>
                  <a:lnTo>
                    <a:pt x="83" y="2"/>
                  </a:lnTo>
                  <a:lnTo>
                    <a:pt x="79" y="2"/>
                  </a:lnTo>
                  <a:lnTo>
                    <a:pt x="75" y="0"/>
                  </a:lnTo>
                  <a:lnTo>
                    <a:pt x="70" y="0"/>
                  </a:lnTo>
                  <a:lnTo>
                    <a:pt x="66" y="2"/>
                  </a:lnTo>
                  <a:lnTo>
                    <a:pt x="62" y="2"/>
                  </a:lnTo>
                  <a:lnTo>
                    <a:pt x="58" y="2"/>
                  </a:lnTo>
                  <a:lnTo>
                    <a:pt x="55" y="3"/>
                  </a:lnTo>
                  <a:lnTo>
                    <a:pt x="51" y="4"/>
                  </a:lnTo>
                  <a:lnTo>
                    <a:pt x="46" y="4"/>
                  </a:lnTo>
                  <a:lnTo>
                    <a:pt x="42" y="6"/>
                  </a:lnTo>
                  <a:lnTo>
                    <a:pt x="39" y="7"/>
                  </a:lnTo>
                  <a:lnTo>
                    <a:pt x="35" y="9"/>
                  </a:lnTo>
                  <a:lnTo>
                    <a:pt x="31" y="11"/>
                  </a:lnTo>
                  <a:lnTo>
                    <a:pt x="28" y="13"/>
                  </a:lnTo>
                  <a:lnTo>
                    <a:pt x="24" y="14"/>
                  </a:lnTo>
                  <a:lnTo>
                    <a:pt x="21" y="17"/>
                  </a:lnTo>
                  <a:lnTo>
                    <a:pt x="18" y="20"/>
                  </a:lnTo>
                  <a:lnTo>
                    <a:pt x="14" y="21"/>
                  </a:lnTo>
                  <a:lnTo>
                    <a:pt x="11" y="24"/>
                  </a:lnTo>
                  <a:lnTo>
                    <a:pt x="8" y="27"/>
                  </a:lnTo>
                  <a:lnTo>
                    <a:pt x="6" y="31"/>
                  </a:lnTo>
                  <a:lnTo>
                    <a:pt x="3" y="33"/>
                  </a:lnTo>
                  <a:lnTo>
                    <a:pt x="0" y="37"/>
                  </a:lnTo>
                  <a:lnTo>
                    <a:pt x="10" y="28"/>
                  </a:lnTo>
                  <a:lnTo>
                    <a:pt x="17" y="24"/>
                  </a:lnTo>
                  <a:lnTo>
                    <a:pt x="28" y="20"/>
                  </a:lnTo>
                  <a:lnTo>
                    <a:pt x="39" y="14"/>
                  </a:lnTo>
                  <a:lnTo>
                    <a:pt x="61" y="13"/>
                  </a:lnTo>
                  <a:lnTo>
                    <a:pt x="77" y="13"/>
                  </a:lnTo>
                  <a:lnTo>
                    <a:pt x="93" y="17"/>
                  </a:lnTo>
                  <a:lnTo>
                    <a:pt x="107" y="24"/>
                  </a:lnTo>
                  <a:lnTo>
                    <a:pt x="120" y="31"/>
                  </a:lnTo>
                  <a:lnTo>
                    <a:pt x="134" y="45"/>
                  </a:lnTo>
                  <a:lnTo>
                    <a:pt x="144" y="62"/>
                  </a:lnTo>
                  <a:lnTo>
                    <a:pt x="152" y="86"/>
                  </a:lnTo>
                  <a:lnTo>
                    <a:pt x="154" y="102"/>
                  </a:lnTo>
                  <a:lnTo>
                    <a:pt x="154" y="119"/>
                  </a:lnTo>
                  <a:lnTo>
                    <a:pt x="148" y="137"/>
                  </a:lnTo>
                  <a:lnTo>
                    <a:pt x="141" y="151"/>
                  </a:lnTo>
                  <a:lnTo>
                    <a:pt x="137" y="157"/>
                  </a:lnTo>
                  <a:lnTo>
                    <a:pt x="139" y="154"/>
                  </a:lnTo>
                  <a:lnTo>
                    <a:pt x="142" y="151"/>
                  </a:lnTo>
                  <a:lnTo>
                    <a:pt x="145" y="147"/>
                  </a:lnTo>
                  <a:lnTo>
                    <a:pt x="148" y="144"/>
                  </a:lnTo>
                  <a:lnTo>
                    <a:pt x="149" y="141"/>
                  </a:lnTo>
                  <a:lnTo>
                    <a:pt x="152" y="137"/>
                  </a:lnTo>
                  <a:lnTo>
                    <a:pt x="154" y="134"/>
                  </a:lnTo>
                  <a:lnTo>
                    <a:pt x="156" y="130"/>
                  </a:lnTo>
                  <a:lnTo>
                    <a:pt x="158" y="127"/>
                  </a:lnTo>
                  <a:lnTo>
                    <a:pt x="159" y="123"/>
                  </a:lnTo>
                  <a:lnTo>
                    <a:pt x="161" y="119"/>
                  </a:lnTo>
                  <a:lnTo>
                    <a:pt x="162" y="116"/>
                  </a:lnTo>
                  <a:lnTo>
                    <a:pt x="162" y="111"/>
                  </a:lnTo>
                  <a:lnTo>
                    <a:pt x="163" y="107"/>
                  </a:lnTo>
                  <a:lnTo>
                    <a:pt x="163" y="103"/>
                  </a:lnTo>
                  <a:lnTo>
                    <a:pt x="165" y="99"/>
                  </a:lnTo>
                  <a:lnTo>
                    <a:pt x="165" y="96"/>
                  </a:lnTo>
                  <a:lnTo>
                    <a:pt x="165" y="92"/>
                  </a:lnTo>
                  <a:lnTo>
                    <a:pt x="165" y="9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09" name="Freeform 72"/>
            <p:cNvSpPr>
              <a:spLocks/>
            </p:cNvSpPr>
            <p:nvPr/>
          </p:nvSpPr>
          <p:spPr bwMode="auto">
            <a:xfrm>
              <a:off x="4036" y="595"/>
              <a:ext cx="165" cy="157"/>
            </a:xfrm>
            <a:custGeom>
              <a:avLst/>
              <a:gdLst>
                <a:gd name="T0" fmla="*/ 165 w 165"/>
                <a:gd name="T1" fmla="*/ 88 h 157"/>
                <a:gd name="T2" fmla="*/ 163 w 165"/>
                <a:gd name="T3" fmla="*/ 79 h 157"/>
                <a:gd name="T4" fmla="*/ 162 w 165"/>
                <a:gd name="T5" fmla="*/ 71 h 157"/>
                <a:gd name="T6" fmla="*/ 161 w 165"/>
                <a:gd name="T7" fmla="*/ 64 h 157"/>
                <a:gd name="T8" fmla="*/ 158 w 165"/>
                <a:gd name="T9" fmla="*/ 55 h 157"/>
                <a:gd name="T10" fmla="*/ 154 w 165"/>
                <a:gd name="T11" fmla="*/ 48 h 157"/>
                <a:gd name="T12" fmla="*/ 151 w 165"/>
                <a:gd name="T13" fmla="*/ 41 h 157"/>
                <a:gd name="T14" fmla="*/ 145 w 165"/>
                <a:gd name="T15" fmla="*/ 35 h 157"/>
                <a:gd name="T16" fmla="*/ 140 w 165"/>
                <a:gd name="T17" fmla="*/ 28 h 157"/>
                <a:gd name="T18" fmla="*/ 134 w 165"/>
                <a:gd name="T19" fmla="*/ 23 h 157"/>
                <a:gd name="T20" fmla="*/ 128 w 165"/>
                <a:gd name="T21" fmla="*/ 19 h 157"/>
                <a:gd name="T22" fmla="*/ 121 w 165"/>
                <a:gd name="T23" fmla="*/ 14 h 157"/>
                <a:gd name="T24" fmla="*/ 114 w 165"/>
                <a:gd name="T25" fmla="*/ 10 h 157"/>
                <a:gd name="T26" fmla="*/ 106 w 165"/>
                <a:gd name="T27" fmla="*/ 7 h 157"/>
                <a:gd name="T28" fmla="*/ 99 w 165"/>
                <a:gd name="T29" fmla="*/ 4 h 157"/>
                <a:gd name="T30" fmla="*/ 92 w 165"/>
                <a:gd name="T31" fmla="*/ 2 h 157"/>
                <a:gd name="T32" fmla="*/ 83 w 165"/>
                <a:gd name="T33" fmla="*/ 2 h 157"/>
                <a:gd name="T34" fmla="*/ 75 w 165"/>
                <a:gd name="T35" fmla="*/ 0 h 157"/>
                <a:gd name="T36" fmla="*/ 66 w 165"/>
                <a:gd name="T37" fmla="*/ 2 h 157"/>
                <a:gd name="T38" fmla="*/ 58 w 165"/>
                <a:gd name="T39" fmla="*/ 2 h 157"/>
                <a:gd name="T40" fmla="*/ 51 w 165"/>
                <a:gd name="T41" fmla="*/ 3 h 157"/>
                <a:gd name="T42" fmla="*/ 42 w 165"/>
                <a:gd name="T43" fmla="*/ 6 h 157"/>
                <a:gd name="T44" fmla="*/ 35 w 165"/>
                <a:gd name="T45" fmla="*/ 9 h 157"/>
                <a:gd name="T46" fmla="*/ 28 w 165"/>
                <a:gd name="T47" fmla="*/ 13 h 157"/>
                <a:gd name="T48" fmla="*/ 21 w 165"/>
                <a:gd name="T49" fmla="*/ 17 h 157"/>
                <a:gd name="T50" fmla="*/ 14 w 165"/>
                <a:gd name="T51" fmla="*/ 21 h 157"/>
                <a:gd name="T52" fmla="*/ 8 w 165"/>
                <a:gd name="T53" fmla="*/ 27 h 157"/>
                <a:gd name="T54" fmla="*/ 3 w 165"/>
                <a:gd name="T55" fmla="*/ 33 h 157"/>
                <a:gd name="T56" fmla="*/ 10 w 165"/>
                <a:gd name="T57" fmla="*/ 28 h 157"/>
                <a:gd name="T58" fmla="*/ 28 w 165"/>
                <a:gd name="T59" fmla="*/ 20 h 157"/>
                <a:gd name="T60" fmla="*/ 61 w 165"/>
                <a:gd name="T61" fmla="*/ 12 h 157"/>
                <a:gd name="T62" fmla="*/ 93 w 165"/>
                <a:gd name="T63" fmla="*/ 17 h 157"/>
                <a:gd name="T64" fmla="*/ 118 w 165"/>
                <a:gd name="T65" fmla="*/ 31 h 157"/>
                <a:gd name="T66" fmla="*/ 145 w 165"/>
                <a:gd name="T67" fmla="*/ 61 h 157"/>
                <a:gd name="T68" fmla="*/ 154 w 165"/>
                <a:gd name="T69" fmla="*/ 102 h 157"/>
                <a:gd name="T70" fmla="*/ 148 w 165"/>
                <a:gd name="T71" fmla="*/ 137 h 157"/>
                <a:gd name="T72" fmla="*/ 137 w 165"/>
                <a:gd name="T73" fmla="*/ 157 h 157"/>
                <a:gd name="T74" fmla="*/ 142 w 165"/>
                <a:gd name="T75" fmla="*/ 150 h 157"/>
                <a:gd name="T76" fmla="*/ 148 w 165"/>
                <a:gd name="T77" fmla="*/ 144 h 157"/>
                <a:gd name="T78" fmla="*/ 152 w 165"/>
                <a:gd name="T79" fmla="*/ 137 h 157"/>
                <a:gd name="T80" fmla="*/ 156 w 165"/>
                <a:gd name="T81" fmla="*/ 130 h 157"/>
                <a:gd name="T82" fmla="*/ 159 w 165"/>
                <a:gd name="T83" fmla="*/ 123 h 157"/>
                <a:gd name="T84" fmla="*/ 162 w 165"/>
                <a:gd name="T85" fmla="*/ 116 h 157"/>
                <a:gd name="T86" fmla="*/ 163 w 165"/>
                <a:gd name="T87" fmla="*/ 107 h 157"/>
                <a:gd name="T88" fmla="*/ 165 w 165"/>
                <a:gd name="T89" fmla="*/ 99 h 157"/>
                <a:gd name="T90" fmla="*/ 165 w 165"/>
                <a:gd name="T91" fmla="*/ 92 h 1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57"/>
                <a:gd name="T140" fmla="*/ 165 w 165"/>
                <a:gd name="T141" fmla="*/ 157 h 1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57">
                  <a:moveTo>
                    <a:pt x="165" y="90"/>
                  </a:moveTo>
                  <a:lnTo>
                    <a:pt x="165" y="88"/>
                  </a:lnTo>
                  <a:lnTo>
                    <a:pt x="165" y="83"/>
                  </a:lnTo>
                  <a:lnTo>
                    <a:pt x="163" y="79"/>
                  </a:lnTo>
                  <a:lnTo>
                    <a:pt x="163" y="75"/>
                  </a:lnTo>
                  <a:lnTo>
                    <a:pt x="162" y="71"/>
                  </a:lnTo>
                  <a:lnTo>
                    <a:pt x="162" y="67"/>
                  </a:lnTo>
                  <a:lnTo>
                    <a:pt x="161" y="64"/>
                  </a:lnTo>
                  <a:lnTo>
                    <a:pt x="159" y="59"/>
                  </a:lnTo>
                  <a:lnTo>
                    <a:pt x="158" y="55"/>
                  </a:lnTo>
                  <a:lnTo>
                    <a:pt x="156" y="52"/>
                  </a:lnTo>
                  <a:lnTo>
                    <a:pt x="154" y="48"/>
                  </a:lnTo>
                  <a:lnTo>
                    <a:pt x="152" y="45"/>
                  </a:lnTo>
                  <a:lnTo>
                    <a:pt x="151" y="41"/>
                  </a:lnTo>
                  <a:lnTo>
                    <a:pt x="148" y="38"/>
                  </a:lnTo>
                  <a:lnTo>
                    <a:pt x="145" y="35"/>
                  </a:lnTo>
                  <a:lnTo>
                    <a:pt x="142" y="31"/>
                  </a:lnTo>
                  <a:lnTo>
                    <a:pt x="140" y="28"/>
                  </a:lnTo>
                  <a:lnTo>
                    <a:pt x="137" y="26"/>
                  </a:lnTo>
                  <a:lnTo>
                    <a:pt x="134" y="23"/>
                  </a:lnTo>
                  <a:lnTo>
                    <a:pt x="131" y="21"/>
                  </a:lnTo>
                  <a:lnTo>
                    <a:pt x="128" y="19"/>
                  </a:lnTo>
                  <a:lnTo>
                    <a:pt x="124" y="16"/>
                  </a:lnTo>
                  <a:lnTo>
                    <a:pt x="121" y="14"/>
                  </a:lnTo>
                  <a:lnTo>
                    <a:pt x="117" y="12"/>
                  </a:lnTo>
                  <a:lnTo>
                    <a:pt x="114" y="10"/>
                  </a:lnTo>
                  <a:lnTo>
                    <a:pt x="110" y="9"/>
                  </a:lnTo>
                  <a:lnTo>
                    <a:pt x="106" y="7"/>
                  </a:lnTo>
                  <a:lnTo>
                    <a:pt x="103" y="6"/>
                  </a:lnTo>
                  <a:lnTo>
                    <a:pt x="99" y="4"/>
                  </a:lnTo>
                  <a:lnTo>
                    <a:pt x="94" y="3"/>
                  </a:lnTo>
                  <a:lnTo>
                    <a:pt x="92" y="2"/>
                  </a:lnTo>
                  <a:lnTo>
                    <a:pt x="87" y="2"/>
                  </a:lnTo>
                  <a:lnTo>
                    <a:pt x="83" y="2"/>
                  </a:lnTo>
                  <a:lnTo>
                    <a:pt x="79" y="0"/>
                  </a:lnTo>
                  <a:lnTo>
                    <a:pt x="75" y="0"/>
                  </a:lnTo>
                  <a:lnTo>
                    <a:pt x="70" y="0"/>
                  </a:lnTo>
                  <a:lnTo>
                    <a:pt x="66" y="2"/>
                  </a:lnTo>
                  <a:lnTo>
                    <a:pt x="62" y="2"/>
                  </a:lnTo>
                  <a:lnTo>
                    <a:pt x="58" y="2"/>
                  </a:lnTo>
                  <a:lnTo>
                    <a:pt x="55" y="3"/>
                  </a:lnTo>
                  <a:lnTo>
                    <a:pt x="51" y="3"/>
                  </a:lnTo>
                  <a:lnTo>
                    <a:pt x="47" y="4"/>
                  </a:lnTo>
                  <a:lnTo>
                    <a:pt x="42" y="6"/>
                  </a:lnTo>
                  <a:lnTo>
                    <a:pt x="38" y="7"/>
                  </a:lnTo>
                  <a:lnTo>
                    <a:pt x="35" y="9"/>
                  </a:lnTo>
                  <a:lnTo>
                    <a:pt x="31" y="12"/>
                  </a:lnTo>
                  <a:lnTo>
                    <a:pt x="28" y="13"/>
                  </a:lnTo>
                  <a:lnTo>
                    <a:pt x="24" y="14"/>
                  </a:lnTo>
                  <a:lnTo>
                    <a:pt x="21" y="17"/>
                  </a:lnTo>
                  <a:lnTo>
                    <a:pt x="17" y="20"/>
                  </a:lnTo>
                  <a:lnTo>
                    <a:pt x="14" y="21"/>
                  </a:lnTo>
                  <a:lnTo>
                    <a:pt x="11" y="24"/>
                  </a:lnTo>
                  <a:lnTo>
                    <a:pt x="8" y="27"/>
                  </a:lnTo>
                  <a:lnTo>
                    <a:pt x="6" y="30"/>
                  </a:lnTo>
                  <a:lnTo>
                    <a:pt x="3" y="33"/>
                  </a:lnTo>
                  <a:lnTo>
                    <a:pt x="0" y="37"/>
                  </a:lnTo>
                  <a:lnTo>
                    <a:pt x="10" y="28"/>
                  </a:lnTo>
                  <a:lnTo>
                    <a:pt x="17" y="23"/>
                  </a:lnTo>
                  <a:lnTo>
                    <a:pt x="28" y="20"/>
                  </a:lnTo>
                  <a:lnTo>
                    <a:pt x="39" y="14"/>
                  </a:lnTo>
                  <a:lnTo>
                    <a:pt x="61" y="12"/>
                  </a:lnTo>
                  <a:lnTo>
                    <a:pt x="78" y="14"/>
                  </a:lnTo>
                  <a:lnTo>
                    <a:pt x="93" y="17"/>
                  </a:lnTo>
                  <a:lnTo>
                    <a:pt x="107" y="23"/>
                  </a:lnTo>
                  <a:lnTo>
                    <a:pt x="118" y="31"/>
                  </a:lnTo>
                  <a:lnTo>
                    <a:pt x="134" y="44"/>
                  </a:lnTo>
                  <a:lnTo>
                    <a:pt x="145" y="61"/>
                  </a:lnTo>
                  <a:lnTo>
                    <a:pt x="152" y="86"/>
                  </a:lnTo>
                  <a:lnTo>
                    <a:pt x="154" y="102"/>
                  </a:lnTo>
                  <a:lnTo>
                    <a:pt x="154" y="119"/>
                  </a:lnTo>
                  <a:lnTo>
                    <a:pt x="148" y="137"/>
                  </a:lnTo>
                  <a:lnTo>
                    <a:pt x="141" y="151"/>
                  </a:lnTo>
                  <a:lnTo>
                    <a:pt x="137" y="157"/>
                  </a:lnTo>
                  <a:lnTo>
                    <a:pt x="140" y="153"/>
                  </a:lnTo>
                  <a:lnTo>
                    <a:pt x="142" y="150"/>
                  </a:lnTo>
                  <a:lnTo>
                    <a:pt x="145" y="147"/>
                  </a:lnTo>
                  <a:lnTo>
                    <a:pt x="148" y="144"/>
                  </a:lnTo>
                  <a:lnTo>
                    <a:pt x="149" y="141"/>
                  </a:lnTo>
                  <a:lnTo>
                    <a:pt x="152" y="137"/>
                  </a:lnTo>
                  <a:lnTo>
                    <a:pt x="154" y="134"/>
                  </a:lnTo>
                  <a:lnTo>
                    <a:pt x="156" y="130"/>
                  </a:lnTo>
                  <a:lnTo>
                    <a:pt x="158" y="127"/>
                  </a:lnTo>
                  <a:lnTo>
                    <a:pt x="159" y="123"/>
                  </a:lnTo>
                  <a:lnTo>
                    <a:pt x="161" y="119"/>
                  </a:lnTo>
                  <a:lnTo>
                    <a:pt x="162" y="116"/>
                  </a:lnTo>
                  <a:lnTo>
                    <a:pt x="162" y="112"/>
                  </a:lnTo>
                  <a:lnTo>
                    <a:pt x="163" y="107"/>
                  </a:lnTo>
                  <a:lnTo>
                    <a:pt x="163" y="103"/>
                  </a:lnTo>
                  <a:lnTo>
                    <a:pt x="165" y="99"/>
                  </a:lnTo>
                  <a:lnTo>
                    <a:pt x="165" y="95"/>
                  </a:lnTo>
                  <a:lnTo>
                    <a:pt x="165" y="92"/>
                  </a:lnTo>
                  <a:lnTo>
                    <a:pt x="165" y="9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0" name="Freeform 73"/>
            <p:cNvSpPr>
              <a:spLocks/>
            </p:cNvSpPr>
            <p:nvPr/>
          </p:nvSpPr>
          <p:spPr bwMode="auto">
            <a:xfrm>
              <a:off x="4036" y="595"/>
              <a:ext cx="165" cy="157"/>
            </a:xfrm>
            <a:custGeom>
              <a:avLst/>
              <a:gdLst>
                <a:gd name="T0" fmla="*/ 165 w 165"/>
                <a:gd name="T1" fmla="*/ 88 h 157"/>
                <a:gd name="T2" fmla="*/ 163 w 165"/>
                <a:gd name="T3" fmla="*/ 79 h 157"/>
                <a:gd name="T4" fmla="*/ 162 w 165"/>
                <a:gd name="T5" fmla="*/ 71 h 157"/>
                <a:gd name="T6" fmla="*/ 161 w 165"/>
                <a:gd name="T7" fmla="*/ 64 h 157"/>
                <a:gd name="T8" fmla="*/ 158 w 165"/>
                <a:gd name="T9" fmla="*/ 55 h 157"/>
                <a:gd name="T10" fmla="*/ 154 w 165"/>
                <a:gd name="T11" fmla="*/ 48 h 157"/>
                <a:gd name="T12" fmla="*/ 151 w 165"/>
                <a:gd name="T13" fmla="*/ 41 h 157"/>
                <a:gd name="T14" fmla="*/ 145 w 165"/>
                <a:gd name="T15" fmla="*/ 35 h 157"/>
                <a:gd name="T16" fmla="*/ 140 w 165"/>
                <a:gd name="T17" fmla="*/ 28 h 157"/>
                <a:gd name="T18" fmla="*/ 134 w 165"/>
                <a:gd name="T19" fmla="*/ 23 h 157"/>
                <a:gd name="T20" fmla="*/ 128 w 165"/>
                <a:gd name="T21" fmla="*/ 19 h 157"/>
                <a:gd name="T22" fmla="*/ 121 w 165"/>
                <a:gd name="T23" fmla="*/ 14 h 157"/>
                <a:gd name="T24" fmla="*/ 114 w 165"/>
                <a:gd name="T25" fmla="*/ 10 h 157"/>
                <a:gd name="T26" fmla="*/ 106 w 165"/>
                <a:gd name="T27" fmla="*/ 7 h 157"/>
                <a:gd name="T28" fmla="*/ 99 w 165"/>
                <a:gd name="T29" fmla="*/ 4 h 157"/>
                <a:gd name="T30" fmla="*/ 92 w 165"/>
                <a:gd name="T31" fmla="*/ 2 h 157"/>
                <a:gd name="T32" fmla="*/ 83 w 165"/>
                <a:gd name="T33" fmla="*/ 2 h 157"/>
                <a:gd name="T34" fmla="*/ 75 w 165"/>
                <a:gd name="T35" fmla="*/ 0 h 157"/>
                <a:gd name="T36" fmla="*/ 66 w 165"/>
                <a:gd name="T37" fmla="*/ 2 h 157"/>
                <a:gd name="T38" fmla="*/ 58 w 165"/>
                <a:gd name="T39" fmla="*/ 2 h 157"/>
                <a:gd name="T40" fmla="*/ 51 w 165"/>
                <a:gd name="T41" fmla="*/ 3 h 157"/>
                <a:gd name="T42" fmla="*/ 42 w 165"/>
                <a:gd name="T43" fmla="*/ 6 h 157"/>
                <a:gd name="T44" fmla="*/ 35 w 165"/>
                <a:gd name="T45" fmla="*/ 9 h 157"/>
                <a:gd name="T46" fmla="*/ 28 w 165"/>
                <a:gd name="T47" fmla="*/ 13 h 157"/>
                <a:gd name="T48" fmla="*/ 21 w 165"/>
                <a:gd name="T49" fmla="*/ 17 h 157"/>
                <a:gd name="T50" fmla="*/ 14 w 165"/>
                <a:gd name="T51" fmla="*/ 21 h 157"/>
                <a:gd name="T52" fmla="*/ 8 w 165"/>
                <a:gd name="T53" fmla="*/ 27 h 157"/>
                <a:gd name="T54" fmla="*/ 3 w 165"/>
                <a:gd name="T55" fmla="*/ 33 h 157"/>
                <a:gd name="T56" fmla="*/ 10 w 165"/>
                <a:gd name="T57" fmla="*/ 28 h 157"/>
                <a:gd name="T58" fmla="*/ 28 w 165"/>
                <a:gd name="T59" fmla="*/ 20 h 157"/>
                <a:gd name="T60" fmla="*/ 61 w 165"/>
                <a:gd name="T61" fmla="*/ 12 h 157"/>
                <a:gd name="T62" fmla="*/ 93 w 165"/>
                <a:gd name="T63" fmla="*/ 17 h 157"/>
                <a:gd name="T64" fmla="*/ 118 w 165"/>
                <a:gd name="T65" fmla="*/ 31 h 157"/>
                <a:gd name="T66" fmla="*/ 145 w 165"/>
                <a:gd name="T67" fmla="*/ 61 h 157"/>
                <a:gd name="T68" fmla="*/ 154 w 165"/>
                <a:gd name="T69" fmla="*/ 102 h 157"/>
                <a:gd name="T70" fmla="*/ 148 w 165"/>
                <a:gd name="T71" fmla="*/ 137 h 157"/>
                <a:gd name="T72" fmla="*/ 137 w 165"/>
                <a:gd name="T73" fmla="*/ 157 h 157"/>
                <a:gd name="T74" fmla="*/ 142 w 165"/>
                <a:gd name="T75" fmla="*/ 150 h 157"/>
                <a:gd name="T76" fmla="*/ 148 w 165"/>
                <a:gd name="T77" fmla="*/ 144 h 157"/>
                <a:gd name="T78" fmla="*/ 152 w 165"/>
                <a:gd name="T79" fmla="*/ 137 h 157"/>
                <a:gd name="T80" fmla="*/ 156 w 165"/>
                <a:gd name="T81" fmla="*/ 130 h 157"/>
                <a:gd name="T82" fmla="*/ 159 w 165"/>
                <a:gd name="T83" fmla="*/ 123 h 157"/>
                <a:gd name="T84" fmla="*/ 162 w 165"/>
                <a:gd name="T85" fmla="*/ 116 h 157"/>
                <a:gd name="T86" fmla="*/ 163 w 165"/>
                <a:gd name="T87" fmla="*/ 107 h 157"/>
                <a:gd name="T88" fmla="*/ 165 w 165"/>
                <a:gd name="T89" fmla="*/ 99 h 157"/>
                <a:gd name="T90" fmla="*/ 165 w 165"/>
                <a:gd name="T91" fmla="*/ 92 h 1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57"/>
                <a:gd name="T140" fmla="*/ 165 w 165"/>
                <a:gd name="T141" fmla="*/ 157 h 1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57">
                  <a:moveTo>
                    <a:pt x="165" y="90"/>
                  </a:moveTo>
                  <a:lnTo>
                    <a:pt x="165" y="88"/>
                  </a:lnTo>
                  <a:lnTo>
                    <a:pt x="165" y="83"/>
                  </a:lnTo>
                  <a:lnTo>
                    <a:pt x="163" y="79"/>
                  </a:lnTo>
                  <a:lnTo>
                    <a:pt x="163" y="75"/>
                  </a:lnTo>
                  <a:lnTo>
                    <a:pt x="162" y="71"/>
                  </a:lnTo>
                  <a:lnTo>
                    <a:pt x="162" y="67"/>
                  </a:lnTo>
                  <a:lnTo>
                    <a:pt x="161" y="64"/>
                  </a:lnTo>
                  <a:lnTo>
                    <a:pt x="159" y="59"/>
                  </a:lnTo>
                  <a:lnTo>
                    <a:pt x="158" y="55"/>
                  </a:lnTo>
                  <a:lnTo>
                    <a:pt x="156" y="52"/>
                  </a:lnTo>
                  <a:lnTo>
                    <a:pt x="154" y="48"/>
                  </a:lnTo>
                  <a:lnTo>
                    <a:pt x="152" y="45"/>
                  </a:lnTo>
                  <a:lnTo>
                    <a:pt x="151" y="41"/>
                  </a:lnTo>
                  <a:lnTo>
                    <a:pt x="148" y="38"/>
                  </a:lnTo>
                  <a:lnTo>
                    <a:pt x="145" y="35"/>
                  </a:lnTo>
                  <a:lnTo>
                    <a:pt x="142" y="31"/>
                  </a:lnTo>
                  <a:lnTo>
                    <a:pt x="140" y="28"/>
                  </a:lnTo>
                  <a:lnTo>
                    <a:pt x="137" y="26"/>
                  </a:lnTo>
                  <a:lnTo>
                    <a:pt x="134" y="23"/>
                  </a:lnTo>
                  <a:lnTo>
                    <a:pt x="131" y="21"/>
                  </a:lnTo>
                  <a:lnTo>
                    <a:pt x="128" y="19"/>
                  </a:lnTo>
                  <a:lnTo>
                    <a:pt x="124" y="16"/>
                  </a:lnTo>
                  <a:lnTo>
                    <a:pt x="121" y="14"/>
                  </a:lnTo>
                  <a:lnTo>
                    <a:pt x="117" y="12"/>
                  </a:lnTo>
                  <a:lnTo>
                    <a:pt x="114" y="10"/>
                  </a:lnTo>
                  <a:lnTo>
                    <a:pt x="110" y="9"/>
                  </a:lnTo>
                  <a:lnTo>
                    <a:pt x="106" y="7"/>
                  </a:lnTo>
                  <a:lnTo>
                    <a:pt x="103" y="6"/>
                  </a:lnTo>
                  <a:lnTo>
                    <a:pt x="99" y="4"/>
                  </a:lnTo>
                  <a:lnTo>
                    <a:pt x="94" y="3"/>
                  </a:lnTo>
                  <a:lnTo>
                    <a:pt x="92" y="2"/>
                  </a:lnTo>
                  <a:lnTo>
                    <a:pt x="87" y="2"/>
                  </a:lnTo>
                  <a:lnTo>
                    <a:pt x="83" y="2"/>
                  </a:lnTo>
                  <a:lnTo>
                    <a:pt x="79" y="0"/>
                  </a:lnTo>
                  <a:lnTo>
                    <a:pt x="75" y="0"/>
                  </a:lnTo>
                  <a:lnTo>
                    <a:pt x="70" y="0"/>
                  </a:lnTo>
                  <a:lnTo>
                    <a:pt x="66" y="2"/>
                  </a:lnTo>
                  <a:lnTo>
                    <a:pt x="62" y="2"/>
                  </a:lnTo>
                  <a:lnTo>
                    <a:pt x="58" y="2"/>
                  </a:lnTo>
                  <a:lnTo>
                    <a:pt x="55" y="3"/>
                  </a:lnTo>
                  <a:lnTo>
                    <a:pt x="51" y="3"/>
                  </a:lnTo>
                  <a:lnTo>
                    <a:pt x="47" y="4"/>
                  </a:lnTo>
                  <a:lnTo>
                    <a:pt x="42" y="6"/>
                  </a:lnTo>
                  <a:lnTo>
                    <a:pt x="38" y="7"/>
                  </a:lnTo>
                  <a:lnTo>
                    <a:pt x="35" y="9"/>
                  </a:lnTo>
                  <a:lnTo>
                    <a:pt x="31" y="12"/>
                  </a:lnTo>
                  <a:lnTo>
                    <a:pt x="28" y="13"/>
                  </a:lnTo>
                  <a:lnTo>
                    <a:pt x="24" y="14"/>
                  </a:lnTo>
                  <a:lnTo>
                    <a:pt x="21" y="17"/>
                  </a:lnTo>
                  <a:lnTo>
                    <a:pt x="17" y="20"/>
                  </a:lnTo>
                  <a:lnTo>
                    <a:pt x="14" y="21"/>
                  </a:lnTo>
                  <a:lnTo>
                    <a:pt x="11" y="24"/>
                  </a:lnTo>
                  <a:lnTo>
                    <a:pt x="8" y="27"/>
                  </a:lnTo>
                  <a:lnTo>
                    <a:pt x="6" y="30"/>
                  </a:lnTo>
                  <a:lnTo>
                    <a:pt x="3" y="33"/>
                  </a:lnTo>
                  <a:lnTo>
                    <a:pt x="0" y="37"/>
                  </a:lnTo>
                  <a:lnTo>
                    <a:pt x="10" y="28"/>
                  </a:lnTo>
                  <a:lnTo>
                    <a:pt x="17" y="23"/>
                  </a:lnTo>
                  <a:lnTo>
                    <a:pt x="28" y="20"/>
                  </a:lnTo>
                  <a:lnTo>
                    <a:pt x="39" y="14"/>
                  </a:lnTo>
                  <a:lnTo>
                    <a:pt x="61" y="12"/>
                  </a:lnTo>
                  <a:lnTo>
                    <a:pt x="78" y="14"/>
                  </a:lnTo>
                  <a:lnTo>
                    <a:pt x="93" y="17"/>
                  </a:lnTo>
                  <a:lnTo>
                    <a:pt x="107" y="23"/>
                  </a:lnTo>
                  <a:lnTo>
                    <a:pt x="118" y="31"/>
                  </a:lnTo>
                  <a:lnTo>
                    <a:pt x="134" y="44"/>
                  </a:lnTo>
                  <a:lnTo>
                    <a:pt x="145" y="61"/>
                  </a:lnTo>
                  <a:lnTo>
                    <a:pt x="152" y="86"/>
                  </a:lnTo>
                  <a:lnTo>
                    <a:pt x="154" y="102"/>
                  </a:lnTo>
                  <a:lnTo>
                    <a:pt x="154" y="119"/>
                  </a:lnTo>
                  <a:lnTo>
                    <a:pt x="148" y="137"/>
                  </a:lnTo>
                  <a:lnTo>
                    <a:pt x="141" y="151"/>
                  </a:lnTo>
                  <a:lnTo>
                    <a:pt x="137" y="157"/>
                  </a:lnTo>
                  <a:lnTo>
                    <a:pt x="140" y="153"/>
                  </a:lnTo>
                  <a:lnTo>
                    <a:pt x="142" y="150"/>
                  </a:lnTo>
                  <a:lnTo>
                    <a:pt x="145" y="147"/>
                  </a:lnTo>
                  <a:lnTo>
                    <a:pt x="148" y="144"/>
                  </a:lnTo>
                  <a:lnTo>
                    <a:pt x="149" y="141"/>
                  </a:lnTo>
                  <a:lnTo>
                    <a:pt x="152" y="137"/>
                  </a:lnTo>
                  <a:lnTo>
                    <a:pt x="154" y="134"/>
                  </a:lnTo>
                  <a:lnTo>
                    <a:pt x="156" y="130"/>
                  </a:lnTo>
                  <a:lnTo>
                    <a:pt x="158" y="127"/>
                  </a:lnTo>
                  <a:lnTo>
                    <a:pt x="159" y="123"/>
                  </a:lnTo>
                  <a:lnTo>
                    <a:pt x="161" y="119"/>
                  </a:lnTo>
                  <a:lnTo>
                    <a:pt x="162" y="116"/>
                  </a:lnTo>
                  <a:lnTo>
                    <a:pt x="162" y="112"/>
                  </a:lnTo>
                  <a:lnTo>
                    <a:pt x="163" y="107"/>
                  </a:lnTo>
                  <a:lnTo>
                    <a:pt x="163" y="103"/>
                  </a:lnTo>
                  <a:lnTo>
                    <a:pt x="165" y="99"/>
                  </a:lnTo>
                  <a:lnTo>
                    <a:pt x="165" y="95"/>
                  </a:lnTo>
                  <a:lnTo>
                    <a:pt x="165" y="92"/>
                  </a:lnTo>
                  <a:lnTo>
                    <a:pt x="165" y="9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1" name="Freeform 74"/>
            <p:cNvSpPr>
              <a:spLocks/>
            </p:cNvSpPr>
            <p:nvPr/>
          </p:nvSpPr>
          <p:spPr bwMode="auto">
            <a:xfrm>
              <a:off x="4487" y="254"/>
              <a:ext cx="189" cy="195"/>
            </a:xfrm>
            <a:custGeom>
              <a:avLst/>
              <a:gdLst>
                <a:gd name="T0" fmla="*/ 186 w 189"/>
                <a:gd name="T1" fmla="*/ 30 h 195"/>
                <a:gd name="T2" fmla="*/ 177 w 189"/>
                <a:gd name="T3" fmla="*/ 34 h 195"/>
                <a:gd name="T4" fmla="*/ 169 w 189"/>
                <a:gd name="T5" fmla="*/ 38 h 195"/>
                <a:gd name="T6" fmla="*/ 162 w 189"/>
                <a:gd name="T7" fmla="*/ 42 h 195"/>
                <a:gd name="T8" fmla="*/ 155 w 189"/>
                <a:gd name="T9" fmla="*/ 48 h 195"/>
                <a:gd name="T10" fmla="*/ 148 w 189"/>
                <a:gd name="T11" fmla="*/ 54 h 195"/>
                <a:gd name="T12" fmla="*/ 141 w 189"/>
                <a:gd name="T13" fmla="*/ 61 h 195"/>
                <a:gd name="T14" fmla="*/ 135 w 189"/>
                <a:gd name="T15" fmla="*/ 68 h 195"/>
                <a:gd name="T16" fmla="*/ 130 w 189"/>
                <a:gd name="T17" fmla="*/ 73 h 195"/>
                <a:gd name="T18" fmla="*/ 124 w 189"/>
                <a:gd name="T19" fmla="*/ 82 h 195"/>
                <a:gd name="T20" fmla="*/ 118 w 189"/>
                <a:gd name="T21" fmla="*/ 89 h 195"/>
                <a:gd name="T22" fmla="*/ 114 w 189"/>
                <a:gd name="T23" fmla="*/ 97 h 195"/>
                <a:gd name="T24" fmla="*/ 110 w 189"/>
                <a:gd name="T25" fmla="*/ 106 h 195"/>
                <a:gd name="T26" fmla="*/ 107 w 189"/>
                <a:gd name="T27" fmla="*/ 111 h 195"/>
                <a:gd name="T28" fmla="*/ 104 w 189"/>
                <a:gd name="T29" fmla="*/ 118 h 195"/>
                <a:gd name="T30" fmla="*/ 100 w 189"/>
                <a:gd name="T31" fmla="*/ 127 h 195"/>
                <a:gd name="T32" fmla="*/ 94 w 189"/>
                <a:gd name="T33" fmla="*/ 134 h 195"/>
                <a:gd name="T34" fmla="*/ 90 w 189"/>
                <a:gd name="T35" fmla="*/ 142 h 195"/>
                <a:gd name="T36" fmla="*/ 84 w 189"/>
                <a:gd name="T37" fmla="*/ 149 h 195"/>
                <a:gd name="T38" fmla="*/ 77 w 189"/>
                <a:gd name="T39" fmla="*/ 157 h 195"/>
                <a:gd name="T40" fmla="*/ 72 w 189"/>
                <a:gd name="T41" fmla="*/ 162 h 195"/>
                <a:gd name="T42" fmla="*/ 65 w 189"/>
                <a:gd name="T43" fmla="*/ 169 h 195"/>
                <a:gd name="T44" fmla="*/ 58 w 189"/>
                <a:gd name="T45" fmla="*/ 175 h 195"/>
                <a:gd name="T46" fmla="*/ 49 w 189"/>
                <a:gd name="T47" fmla="*/ 179 h 195"/>
                <a:gd name="T48" fmla="*/ 42 w 189"/>
                <a:gd name="T49" fmla="*/ 185 h 195"/>
                <a:gd name="T50" fmla="*/ 34 w 189"/>
                <a:gd name="T51" fmla="*/ 189 h 195"/>
                <a:gd name="T52" fmla="*/ 18 w 189"/>
                <a:gd name="T53" fmla="*/ 195 h 195"/>
                <a:gd name="T54" fmla="*/ 4 w 189"/>
                <a:gd name="T55" fmla="*/ 166 h 195"/>
                <a:gd name="T56" fmla="*/ 13 w 189"/>
                <a:gd name="T57" fmla="*/ 162 h 195"/>
                <a:gd name="T58" fmla="*/ 20 w 189"/>
                <a:gd name="T59" fmla="*/ 158 h 195"/>
                <a:gd name="T60" fmla="*/ 28 w 189"/>
                <a:gd name="T61" fmla="*/ 152 h 195"/>
                <a:gd name="T62" fmla="*/ 35 w 189"/>
                <a:gd name="T63" fmla="*/ 147 h 195"/>
                <a:gd name="T64" fmla="*/ 42 w 189"/>
                <a:gd name="T65" fmla="*/ 141 h 195"/>
                <a:gd name="T66" fmla="*/ 49 w 189"/>
                <a:gd name="T67" fmla="*/ 135 h 195"/>
                <a:gd name="T68" fmla="*/ 56 w 189"/>
                <a:gd name="T69" fmla="*/ 128 h 195"/>
                <a:gd name="T70" fmla="*/ 62 w 189"/>
                <a:gd name="T71" fmla="*/ 121 h 195"/>
                <a:gd name="T72" fmla="*/ 68 w 189"/>
                <a:gd name="T73" fmla="*/ 114 h 195"/>
                <a:gd name="T74" fmla="*/ 72 w 189"/>
                <a:gd name="T75" fmla="*/ 106 h 195"/>
                <a:gd name="T76" fmla="*/ 76 w 189"/>
                <a:gd name="T77" fmla="*/ 97 h 195"/>
                <a:gd name="T78" fmla="*/ 80 w 189"/>
                <a:gd name="T79" fmla="*/ 90 h 195"/>
                <a:gd name="T80" fmla="*/ 83 w 189"/>
                <a:gd name="T81" fmla="*/ 83 h 195"/>
                <a:gd name="T82" fmla="*/ 87 w 189"/>
                <a:gd name="T83" fmla="*/ 76 h 195"/>
                <a:gd name="T84" fmla="*/ 91 w 189"/>
                <a:gd name="T85" fmla="*/ 69 h 195"/>
                <a:gd name="T86" fmla="*/ 96 w 189"/>
                <a:gd name="T87" fmla="*/ 61 h 195"/>
                <a:gd name="T88" fmla="*/ 100 w 189"/>
                <a:gd name="T89" fmla="*/ 54 h 195"/>
                <a:gd name="T90" fmla="*/ 107 w 189"/>
                <a:gd name="T91" fmla="*/ 45 h 195"/>
                <a:gd name="T92" fmla="*/ 113 w 189"/>
                <a:gd name="T93" fmla="*/ 40 h 195"/>
                <a:gd name="T94" fmla="*/ 118 w 189"/>
                <a:gd name="T95" fmla="*/ 32 h 195"/>
                <a:gd name="T96" fmla="*/ 125 w 189"/>
                <a:gd name="T97" fmla="*/ 27 h 195"/>
                <a:gd name="T98" fmla="*/ 132 w 189"/>
                <a:gd name="T99" fmla="*/ 21 h 195"/>
                <a:gd name="T100" fmla="*/ 141 w 189"/>
                <a:gd name="T101" fmla="*/ 16 h 195"/>
                <a:gd name="T102" fmla="*/ 148 w 189"/>
                <a:gd name="T103" fmla="*/ 11 h 195"/>
                <a:gd name="T104" fmla="*/ 156 w 189"/>
                <a:gd name="T105" fmla="*/ 7 h 195"/>
                <a:gd name="T106" fmla="*/ 170 w 189"/>
                <a:gd name="T107" fmla="*/ 0 h 1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9"/>
                <a:gd name="T163" fmla="*/ 0 h 195"/>
                <a:gd name="T164" fmla="*/ 189 w 189"/>
                <a:gd name="T165" fmla="*/ 195 h 1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9" h="195">
                  <a:moveTo>
                    <a:pt x="189" y="30"/>
                  </a:moveTo>
                  <a:lnTo>
                    <a:pt x="186" y="30"/>
                  </a:lnTo>
                  <a:lnTo>
                    <a:pt x="182" y="31"/>
                  </a:lnTo>
                  <a:lnTo>
                    <a:pt x="177" y="34"/>
                  </a:lnTo>
                  <a:lnTo>
                    <a:pt x="173" y="35"/>
                  </a:lnTo>
                  <a:lnTo>
                    <a:pt x="169" y="38"/>
                  </a:lnTo>
                  <a:lnTo>
                    <a:pt x="166" y="40"/>
                  </a:lnTo>
                  <a:lnTo>
                    <a:pt x="162" y="42"/>
                  </a:lnTo>
                  <a:lnTo>
                    <a:pt x="158" y="45"/>
                  </a:lnTo>
                  <a:lnTo>
                    <a:pt x="155" y="48"/>
                  </a:lnTo>
                  <a:lnTo>
                    <a:pt x="151" y="51"/>
                  </a:lnTo>
                  <a:lnTo>
                    <a:pt x="148" y="54"/>
                  </a:lnTo>
                  <a:lnTo>
                    <a:pt x="144" y="56"/>
                  </a:lnTo>
                  <a:lnTo>
                    <a:pt x="141" y="61"/>
                  </a:lnTo>
                  <a:lnTo>
                    <a:pt x="138" y="63"/>
                  </a:lnTo>
                  <a:lnTo>
                    <a:pt x="135" y="68"/>
                  </a:lnTo>
                  <a:lnTo>
                    <a:pt x="132" y="71"/>
                  </a:lnTo>
                  <a:lnTo>
                    <a:pt x="130" y="73"/>
                  </a:lnTo>
                  <a:lnTo>
                    <a:pt x="127" y="78"/>
                  </a:lnTo>
                  <a:lnTo>
                    <a:pt x="124" y="82"/>
                  </a:lnTo>
                  <a:lnTo>
                    <a:pt x="121" y="85"/>
                  </a:lnTo>
                  <a:lnTo>
                    <a:pt x="118" y="89"/>
                  </a:lnTo>
                  <a:lnTo>
                    <a:pt x="117" y="93"/>
                  </a:lnTo>
                  <a:lnTo>
                    <a:pt x="114" y="97"/>
                  </a:lnTo>
                  <a:lnTo>
                    <a:pt x="111" y="102"/>
                  </a:lnTo>
                  <a:lnTo>
                    <a:pt x="110" y="106"/>
                  </a:lnTo>
                  <a:lnTo>
                    <a:pt x="108" y="109"/>
                  </a:lnTo>
                  <a:lnTo>
                    <a:pt x="107" y="111"/>
                  </a:lnTo>
                  <a:lnTo>
                    <a:pt x="106" y="114"/>
                  </a:lnTo>
                  <a:lnTo>
                    <a:pt x="104" y="118"/>
                  </a:lnTo>
                  <a:lnTo>
                    <a:pt x="101" y="123"/>
                  </a:lnTo>
                  <a:lnTo>
                    <a:pt x="100" y="127"/>
                  </a:lnTo>
                  <a:lnTo>
                    <a:pt x="97" y="130"/>
                  </a:lnTo>
                  <a:lnTo>
                    <a:pt x="94" y="134"/>
                  </a:lnTo>
                  <a:lnTo>
                    <a:pt x="91" y="138"/>
                  </a:lnTo>
                  <a:lnTo>
                    <a:pt x="90" y="142"/>
                  </a:lnTo>
                  <a:lnTo>
                    <a:pt x="87" y="145"/>
                  </a:lnTo>
                  <a:lnTo>
                    <a:pt x="84" y="149"/>
                  </a:lnTo>
                  <a:lnTo>
                    <a:pt x="82" y="152"/>
                  </a:lnTo>
                  <a:lnTo>
                    <a:pt x="77" y="157"/>
                  </a:lnTo>
                  <a:lnTo>
                    <a:pt x="75" y="159"/>
                  </a:lnTo>
                  <a:lnTo>
                    <a:pt x="72" y="162"/>
                  </a:lnTo>
                  <a:lnTo>
                    <a:pt x="68" y="165"/>
                  </a:lnTo>
                  <a:lnTo>
                    <a:pt x="65" y="169"/>
                  </a:lnTo>
                  <a:lnTo>
                    <a:pt x="60" y="172"/>
                  </a:lnTo>
                  <a:lnTo>
                    <a:pt x="58" y="175"/>
                  </a:lnTo>
                  <a:lnTo>
                    <a:pt x="53" y="176"/>
                  </a:lnTo>
                  <a:lnTo>
                    <a:pt x="49" y="179"/>
                  </a:lnTo>
                  <a:lnTo>
                    <a:pt x="46" y="182"/>
                  </a:lnTo>
                  <a:lnTo>
                    <a:pt x="42" y="185"/>
                  </a:lnTo>
                  <a:lnTo>
                    <a:pt x="38" y="186"/>
                  </a:lnTo>
                  <a:lnTo>
                    <a:pt x="34" y="189"/>
                  </a:lnTo>
                  <a:lnTo>
                    <a:pt x="29" y="190"/>
                  </a:lnTo>
                  <a:lnTo>
                    <a:pt x="18" y="195"/>
                  </a:lnTo>
                  <a:lnTo>
                    <a:pt x="0" y="168"/>
                  </a:lnTo>
                  <a:lnTo>
                    <a:pt x="4" y="166"/>
                  </a:lnTo>
                  <a:lnTo>
                    <a:pt x="8" y="164"/>
                  </a:lnTo>
                  <a:lnTo>
                    <a:pt x="13" y="162"/>
                  </a:lnTo>
                  <a:lnTo>
                    <a:pt x="17" y="159"/>
                  </a:lnTo>
                  <a:lnTo>
                    <a:pt x="20" y="158"/>
                  </a:lnTo>
                  <a:lnTo>
                    <a:pt x="24" y="155"/>
                  </a:lnTo>
                  <a:lnTo>
                    <a:pt x="28" y="152"/>
                  </a:lnTo>
                  <a:lnTo>
                    <a:pt x="32" y="149"/>
                  </a:lnTo>
                  <a:lnTo>
                    <a:pt x="35" y="147"/>
                  </a:lnTo>
                  <a:lnTo>
                    <a:pt x="39" y="144"/>
                  </a:lnTo>
                  <a:lnTo>
                    <a:pt x="42" y="141"/>
                  </a:lnTo>
                  <a:lnTo>
                    <a:pt x="46" y="138"/>
                  </a:lnTo>
                  <a:lnTo>
                    <a:pt x="49" y="135"/>
                  </a:lnTo>
                  <a:lnTo>
                    <a:pt x="52" y="131"/>
                  </a:lnTo>
                  <a:lnTo>
                    <a:pt x="56" y="128"/>
                  </a:lnTo>
                  <a:lnTo>
                    <a:pt x="59" y="124"/>
                  </a:lnTo>
                  <a:lnTo>
                    <a:pt x="62" y="121"/>
                  </a:lnTo>
                  <a:lnTo>
                    <a:pt x="65" y="117"/>
                  </a:lnTo>
                  <a:lnTo>
                    <a:pt x="68" y="114"/>
                  </a:lnTo>
                  <a:lnTo>
                    <a:pt x="69" y="110"/>
                  </a:lnTo>
                  <a:lnTo>
                    <a:pt x="72" y="106"/>
                  </a:lnTo>
                  <a:lnTo>
                    <a:pt x="75" y="102"/>
                  </a:lnTo>
                  <a:lnTo>
                    <a:pt x="76" y="97"/>
                  </a:lnTo>
                  <a:lnTo>
                    <a:pt x="79" y="95"/>
                  </a:lnTo>
                  <a:lnTo>
                    <a:pt x="80" y="90"/>
                  </a:lnTo>
                  <a:lnTo>
                    <a:pt x="82" y="86"/>
                  </a:lnTo>
                  <a:lnTo>
                    <a:pt x="83" y="83"/>
                  </a:lnTo>
                  <a:lnTo>
                    <a:pt x="84" y="80"/>
                  </a:lnTo>
                  <a:lnTo>
                    <a:pt x="87" y="76"/>
                  </a:lnTo>
                  <a:lnTo>
                    <a:pt x="89" y="73"/>
                  </a:lnTo>
                  <a:lnTo>
                    <a:pt x="91" y="69"/>
                  </a:lnTo>
                  <a:lnTo>
                    <a:pt x="93" y="65"/>
                  </a:lnTo>
                  <a:lnTo>
                    <a:pt x="96" y="61"/>
                  </a:lnTo>
                  <a:lnTo>
                    <a:pt x="99" y="56"/>
                  </a:lnTo>
                  <a:lnTo>
                    <a:pt x="100" y="54"/>
                  </a:lnTo>
                  <a:lnTo>
                    <a:pt x="103" y="49"/>
                  </a:lnTo>
                  <a:lnTo>
                    <a:pt x="107" y="45"/>
                  </a:lnTo>
                  <a:lnTo>
                    <a:pt x="110" y="42"/>
                  </a:lnTo>
                  <a:lnTo>
                    <a:pt x="113" y="40"/>
                  </a:lnTo>
                  <a:lnTo>
                    <a:pt x="115" y="35"/>
                  </a:lnTo>
                  <a:lnTo>
                    <a:pt x="118" y="32"/>
                  </a:lnTo>
                  <a:lnTo>
                    <a:pt x="122" y="30"/>
                  </a:lnTo>
                  <a:lnTo>
                    <a:pt x="125" y="27"/>
                  </a:lnTo>
                  <a:lnTo>
                    <a:pt x="130" y="24"/>
                  </a:lnTo>
                  <a:lnTo>
                    <a:pt x="132" y="21"/>
                  </a:lnTo>
                  <a:lnTo>
                    <a:pt x="137" y="18"/>
                  </a:lnTo>
                  <a:lnTo>
                    <a:pt x="141" y="16"/>
                  </a:lnTo>
                  <a:lnTo>
                    <a:pt x="144" y="13"/>
                  </a:lnTo>
                  <a:lnTo>
                    <a:pt x="148" y="11"/>
                  </a:lnTo>
                  <a:lnTo>
                    <a:pt x="152" y="8"/>
                  </a:lnTo>
                  <a:lnTo>
                    <a:pt x="156" y="7"/>
                  </a:lnTo>
                  <a:lnTo>
                    <a:pt x="160" y="4"/>
                  </a:lnTo>
                  <a:lnTo>
                    <a:pt x="170" y="0"/>
                  </a:lnTo>
                  <a:lnTo>
                    <a:pt x="189" y="3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2" name="Freeform 75"/>
            <p:cNvSpPr>
              <a:spLocks/>
            </p:cNvSpPr>
            <p:nvPr/>
          </p:nvSpPr>
          <p:spPr bwMode="auto">
            <a:xfrm>
              <a:off x="4487" y="254"/>
              <a:ext cx="189" cy="195"/>
            </a:xfrm>
            <a:custGeom>
              <a:avLst/>
              <a:gdLst>
                <a:gd name="T0" fmla="*/ 186 w 189"/>
                <a:gd name="T1" fmla="*/ 30 h 195"/>
                <a:gd name="T2" fmla="*/ 177 w 189"/>
                <a:gd name="T3" fmla="*/ 34 h 195"/>
                <a:gd name="T4" fmla="*/ 169 w 189"/>
                <a:gd name="T5" fmla="*/ 38 h 195"/>
                <a:gd name="T6" fmla="*/ 162 w 189"/>
                <a:gd name="T7" fmla="*/ 42 h 195"/>
                <a:gd name="T8" fmla="*/ 155 w 189"/>
                <a:gd name="T9" fmla="*/ 48 h 195"/>
                <a:gd name="T10" fmla="*/ 148 w 189"/>
                <a:gd name="T11" fmla="*/ 54 h 195"/>
                <a:gd name="T12" fmla="*/ 141 w 189"/>
                <a:gd name="T13" fmla="*/ 61 h 195"/>
                <a:gd name="T14" fmla="*/ 135 w 189"/>
                <a:gd name="T15" fmla="*/ 68 h 195"/>
                <a:gd name="T16" fmla="*/ 130 w 189"/>
                <a:gd name="T17" fmla="*/ 73 h 195"/>
                <a:gd name="T18" fmla="*/ 124 w 189"/>
                <a:gd name="T19" fmla="*/ 82 h 195"/>
                <a:gd name="T20" fmla="*/ 118 w 189"/>
                <a:gd name="T21" fmla="*/ 89 h 195"/>
                <a:gd name="T22" fmla="*/ 114 w 189"/>
                <a:gd name="T23" fmla="*/ 97 h 195"/>
                <a:gd name="T24" fmla="*/ 110 w 189"/>
                <a:gd name="T25" fmla="*/ 106 h 195"/>
                <a:gd name="T26" fmla="*/ 107 w 189"/>
                <a:gd name="T27" fmla="*/ 111 h 195"/>
                <a:gd name="T28" fmla="*/ 104 w 189"/>
                <a:gd name="T29" fmla="*/ 118 h 195"/>
                <a:gd name="T30" fmla="*/ 100 w 189"/>
                <a:gd name="T31" fmla="*/ 127 h 195"/>
                <a:gd name="T32" fmla="*/ 94 w 189"/>
                <a:gd name="T33" fmla="*/ 134 h 195"/>
                <a:gd name="T34" fmla="*/ 90 w 189"/>
                <a:gd name="T35" fmla="*/ 142 h 195"/>
                <a:gd name="T36" fmla="*/ 84 w 189"/>
                <a:gd name="T37" fmla="*/ 149 h 195"/>
                <a:gd name="T38" fmla="*/ 77 w 189"/>
                <a:gd name="T39" fmla="*/ 157 h 195"/>
                <a:gd name="T40" fmla="*/ 72 w 189"/>
                <a:gd name="T41" fmla="*/ 162 h 195"/>
                <a:gd name="T42" fmla="*/ 65 w 189"/>
                <a:gd name="T43" fmla="*/ 169 h 195"/>
                <a:gd name="T44" fmla="*/ 58 w 189"/>
                <a:gd name="T45" fmla="*/ 175 h 195"/>
                <a:gd name="T46" fmla="*/ 49 w 189"/>
                <a:gd name="T47" fmla="*/ 179 h 195"/>
                <a:gd name="T48" fmla="*/ 42 w 189"/>
                <a:gd name="T49" fmla="*/ 185 h 195"/>
                <a:gd name="T50" fmla="*/ 34 w 189"/>
                <a:gd name="T51" fmla="*/ 189 h 195"/>
                <a:gd name="T52" fmla="*/ 18 w 189"/>
                <a:gd name="T53" fmla="*/ 195 h 195"/>
                <a:gd name="T54" fmla="*/ 4 w 189"/>
                <a:gd name="T55" fmla="*/ 166 h 195"/>
                <a:gd name="T56" fmla="*/ 13 w 189"/>
                <a:gd name="T57" fmla="*/ 162 h 195"/>
                <a:gd name="T58" fmla="*/ 20 w 189"/>
                <a:gd name="T59" fmla="*/ 158 h 195"/>
                <a:gd name="T60" fmla="*/ 28 w 189"/>
                <a:gd name="T61" fmla="*/ 152 h 195"/>
                <a:gd name="T62" fmla="*/ 35 w 189"/>
                <a:gd name="T63" fmla="*/ 147 h 195"/>
                <a:gd name="T64" fmla="*/ 42 w 189"/>
                <a:gd name="T65" fmla="*/ 141 h 195"/>
                <a:gd name="T66" fmla="*/ 49 w 189"/>
                <a:gd name="T67" fmla="*/ 135 h 195"/>
                <a:gd name="T68" fmla="*/ 56 w 189"/>
                <a:gd name="T69" fmla="*/ 128 h 195"/>
                <a:gd name="T70" fmla="*/ 62 w 189"/>
                <a:gd name="T71" fmla="*/ 121 h 195"/>
                <a:gd name="T72" fmla="*/ 68 w 189"/>
                <a:gd name="T73" fmla="*/ 114 h 195"/>
                <a:gd name="T74" fmla="*/ 72 w 189"/>
                <a:gd name="T75" fmla="*/ 106 h 195"/>
                <a:gd name="T76" fmla="*/ 76 w 189"/>
                <a:gd name="T77" fmla="*/ 97 h 195"/>
                <a:gd name="T78" fmla="*/ 80 w 189"/>
                <a:gd name="T79" fmla="*/ 90 h 195"/>
                <a:gd name="T80" fmla="*/ 83 w 189"/>
                <a:gd name="T81" fmla="*/ 83 h 195"/>
                <a:gd name="T82" fmla="*/ 87 w 189"/>
                <a:gd name="T83" fmla="*/ 76 h 195"/>
                <a:gd name="T84" fmla="*/ 91 w 189"/>
                <a:gd name="T85" fmla="*/ 69 h 195"/>
                <a:gd name="T86" fmla="*/ 96 w 189"/>
                <a:gd name="T87" fmla="*/ 61 h 195"/>
                <a:gd name="T88" fmla="*/ 100 w 189"/>
                <a:gd name="T89" fmla="*/ 54 h 195"/>
                <a:gd name="T90" fmla="*/ 107 w 189"/>
                <a:gd name="T91" fmla="*/ 45 h 195"/>
                <a:gd name="T92" fmla="*/ 113 w 189"/>
                <a:gd name="T93" fmla="*/ 40 h 195"/>
                <a:gd name="T94" fmla="*/ 118 w 189"/>
                <a:gd name="T95" fmla="*/ 32 h 195"/>
                <a:gd name="T96" fmla="*/ 125 w 189"/>
                <a:gd name="T97" fmla="*/ 27 h 195"/>
                <a:gd name="T98" fmla="*/ 132 w 189"/>
                <a:gd name="T99" fmla="*/ 21 h 195"/>
                <a:gd name="T100" fmla="*/ 141 w 189"/>
                <a:gd name="T101" fmla="*/ 16 h 195"/>
                <a:gd name="T102" fmla="*/ 148 w 189"/>
                <a:gd name="T103" fmla="*/ 11 h 195"/>
                <a:gd name="T104" fmla="*/ 156 w 189"/>
                <a:gd name="T105" fmla="*/ 7 h 195"/>
                <a:gd name="T106" fmla="*/ 170 w 189"/>
                <a:gd name="T107" fmla="*/ 0 h 1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9"/>
                <a:gd name="T163" fmla="*/ 0 h 195"/>
                <a:gd name="T164" fmla="*/ 189 w 189"/>
                <a:gd name="T165" fmla="*/ 195 h 1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9" h="195">
                  <a:moveTo>
                    <a:pt x="189" y="30"/>
                  </a:moveTo>
                  <a:lnTo>
                    <a:pt x="186" y="30"/>
                  </a:lnTo>
                  <a:lnTo>
                    <a:pt x="182" y="31"/>
                  </a:lnTo>
                  <a:lnTo>
                    <a:pt x="177" y="34"/>
                  </a:lnTo>
                  <a:lnTo>
                    <a:pt x="173" y="35"/>
                  </a:lnTo>
                  <a:lnTo>
                    <a:pt x="169" y="38"/>
                  </a:lnTo>
                  <a:lnTo>
                    <a:pt x="166" y="40"/>
                  </a:lnTo>
                  <a:lnTo>
                    <a:pt x="162" y="42"/>
                  </a:lnTo>
                  <a:lnTo>
                    <a:pt x="158" y="45"/>
                  </a:lnTo>
                  <a:lnTo>
                    <a:pt x="155" y="48"/>
                  </a:lnTo>
                  <a:lnTo>
                    <a:pt x="151" y="51"/>
                  </a:lnTo>
                  <a:lnTo>
                    <a:pt x="148" y="54"/>
                  </a:lnTo>
                  <a:lnTo>
                    <a:pt x="144" y="56"/>
                  </a:lnTo>
                  <a:lnTo>
                    <a:pt x="141" y="61"/>
                  </a:lnTo>
                  <a:lnTo>
                    <a:pt x="138" y="63"/>
                  </a:lnTo>
                  <a:lnTo>
                    <a:pt x="135" y="68"/>
                  </a:lnTo>
                  <a:lnTo>
                    <a:pt x="132" y="71"/>
                  </a:lnTo>
                  <a:lnTo>
                    <a:pt x="130" y="73"/>
                  </a:lnTo>
                  <a:lnTo>
                    <a:pt x="127" y="78"/>
                  </a:lnTo>
                  <a:lnTo>
                    <a:pt x="124" y="82"/>
                  </a:lnTo>
                  <a:lnTo>
                    <a:pt x="121" y="85"/>
                  </a:lnTo>
                  <a:lnTo>
                    <a:pt x="118" y="89"/>
                  </a:lnTo>
                  <a:lnTo>
                    <a:pt x="117" y="93"/>
                  </a:lnTo>
                  <a:lnTo>
                    <a:pt x="114" y="97"/>
                  </a:lnTo>
                  <a:lnTo>
                    <a:pt x="111" y="102"/>
                  </a:lnTo>
                  <a:lnTo>
                    <a:pt x="110" y="106"/>
                  </a:lnTo>
                  <a:lnTo>
                    <a:pt x="108" y="109"/>
                  </a:lnTo>
                  <a:lnTo>
                    <a:pt x="107" y="111"/>
                  </a:lnTo>
                  <a:lnTo>
                    <a:pt x="106" y="114"/>
                  </a:lnTo>
                  <a:lnTo>
                    <a:pt x="104" y="118"/>
                  </a:lnTo>
                  <a:lnTo>
                    <a:pt x="101" y="123"/>
                  </a:lnTo>
                  <a:lnTo>
                    <a:pt x="100" y="127"/>
                  </a:lnTo>
                  <a:lnTo>
                    <a:pt x="97" y="130"/>
                  </a:lnTo>
                  <a:lnTo>
                    <a:pt x="94" y="134"/>
                  </a:lnTo>
                  <a:lnTo>
                    <a:pt x="91" y="138"/>
                  </a:lnTo>
                  <a:lnTo>
                    <a:pt x="90" y="142"/>
                  </a:lnTo>
                  <a:lnTo>
                    <a:pt x="87" y="145"/>
                  </a:lnTo>
                  <a:lnTo>
                    <a:pt x="84" y="149"/>
                  </a:lnTo>
                  <a:lnTo>
                    <a:pt x="82" y="152"/>
                  </a:lnTo>
                  <a:lnTo>
                    <a:pt x="77" y="157"/>
                  </a:lnTo>
                  <a:lnTo>
                    <a:pt x="75" y="159"/>
                  </a:lnTo>
                  <a:lnTo>
                    <a:pt x="72" y="162"/>
                  </a:lnTo>
                  <a:lnTo>
                    <a:pt x="68" y="165"/>
                  </a:lnTo>
                  <a:lnTo>
                    <a:pt x="65" y="169"/>
                  </a:lnTo>
                  <a:lnTo>
                    <a:pt x="60" y="172"/>
                  </a:lnTo>
                  <a:lnTo>
                    <a:pt x="58" y="175"/>
                  </a:lnTo>
                  <a:lnTo>
                    <a:pt x="53" y="176"/>
                  </a:lnTo>
                  <a:lnTo>
                    <a:pt x="49" y="179"/>
                  </a:lnTo>
                  <a:lnTo>
                    <a:pt x="46" y="182"/>
                  </a:lnTo>
                  <a:lnTo>
                    <a:pt x="42" y="185"/>
                  </a:lnTo>
                  <a:lnTo>
                    <a:pt x="38" y="186"/>
                  </a:lnTo>
                  <a:lnTo>
                    <a:pt x="34" y="189"/>
                  </a:lnTo>
                  <a:lnTo>
                    <a:pt x="29" y="190"/>
                  </a:lnTo>
                  <a:lnTo>
                    <a:pt x="18" y="195"/>
                  </a:lnTo>
                  <a:lnTo>
                    <a:pt x="0" y="168"/>
                  </a:lnTo>
                  <a:lnTo>
                    <a:pt x="4" y="166"/>
                  </a:lnTo>
                  <a:lnTo>
                    <a:pt x="8" y="164"/>
                  </a:lnTo>
                  <a:lnTo>
                    <a:pt x="13" y="162"/>
                  </a:lnTo>
                  <a:lnTo>
                    <a:pt x="17" y="159"/>
                  </a:lnTo>
                  <a:lnTo>
                    <a:pt x="20" y="158"/>
                  </a:lnTo>
                  <a:lnTo>
                    <a:pt x="24" y="155"/>
                  </a:lnTo>
                  <a:lnTo>
                    <a:pt x="28" y="152"/>
                  </a:lnTo>
                  <a:lnTo>
                    <a:pt x="32" y="149"/>
                  </a:lnTo>
                  <a:lnTo>
                    <a:pt x="35" y="147"/>
                  </a:lnTo>
                  <a:lnTo>
                    <a:pt x="39" y="144"/>
                  </a:lnTo>
                  <a:lnTo>
                    <a:pt x="42" y="141"/>
                  </a:lnTo>
                  <a:lnTo>
                    <a:pt x="46" y="138"/>
                  </a:lnTo>
                  <a:lnTo>
                    <a:pt x="49" y="135"/>
                  </a:lnTo>
                  <a:lnTo>
                    <a:pt x="52" y="131"/>
                  </a:lnTo>
                  <a:lnTo>
                    <a:pt x="56" y="128"/>
                  </a:lnTo>
                  <a:lnTo>
                    <a:pt x="59" y="124"/>
                  </a:lnTo>
                  <a:lnTo>
                    <a:pt x="62" y="121"/>
                  </a:lnTo>
                  <a:lnTo>
                    <a:pt x="65" y="117"/>
                  </a:lnTo>
                  <a:lnTo>
                    <a:pt x="68" y="114"/>
                  </a:lnTo>
                  <a:lnTo>
                    <a:pt x="69" y="110"/>
                  </a:lnTo>
                  <a:lnTo>
                    <a:pt x="72" y="106"/>
                  </a:lnTo>
                  <a:lnTo>
                    <a:pt x="75" y="102"/>
                  </a:lnTo>
                  <a:lnTo>
                    <a:pt x="76" y="97"/>
                  </a:lnTo>
                  <a:lnTo>
                    <a:pt x="79" y="95"/>
                  </a:lnTo>
                  <a:lnTo>
                    <a:pt x="80" y="90"/>
                  </a:lnTo>
                  <a:lnTo>
                    <a:pt x="82" y="86"/>
                  </a:lnTo>
                  <a:lnTo>
                    <a:pt x="83" y="83"/>
                  </a:lnTo>
                  <a:lnTo>
                    <a:pt x="84" y="80"/>
                  </a:lnTo>
                  <a:lnTo>
                    <a:pt x="87" y="76"/>
                  </a:lnTo>
                  <a:lnTo>
                    <a:pt x="89" y="73"/>
                  </a:lnTo>
                  <a:lnTo>
                    <a:pt x="91" y="69"/>
                  </a:lnTo>
                  <a:lnTo>
                    <a:pt x="93" y="65"/>
                  </a:lnTo>
                  <a:lnTo>
                    <a:pt x="96" y="61"/>
                  </a:lnTo>
                  <a:lnTo>
                    <a:pt x="99" y="56"/>
                  </a:lnTo>
                  <a:lnTo>
                    <a:pt x="100" y="54"/>
                  </a:lnTo>
                  <a:lnTo>
                    <a:pt x="103" y="49"/>
                  </a:lnTo>
                  <a:lnTo>
                    <a:pt x="107" y="45"/>
                  </a:lnTo>
                  <a:lnTo>
                    <a:pt x="110" y="42"/>
                  </a:lnTo>
                  <a:lnTo>
                    <a:pt x="113" y="40"/>
                  </a:lnTo>
                  <a:lnTo>
                    <a:pt x="115" y="35"/>
                  </a:lnTo>
                  <a:lnTo>
                    <a:pt x="118" y="32"/>
                  </a:lnTo>
                  <a:lnTo>
                    <a:pt x="122" y="30"/>
                  </a:lnTo>
                  <a:lnTo>
                    <a:pt x="125" y="27"/>
                  </a:lnTo>
                  <a:lnTo>
                    <a:pt x="130" y="24"/>
                  </a:lnTo>
                  <a:lnTo>
                    <a:pt x="132" y="21"/>
                  </a:lnTo>
                  <a:lnTo>
                    <a:pt x="137" y="18"/>
                  </a:lnTo>
                  <a:lnTo>
                    <a:pt x="141" y="16"/>
                  </a:lnTo>
                  <a:lnTo>
                    <a:pt x="144" y="13"/>
                  </a:lnTo>
                  <a:lnTo>
                    <a:pt x="148" y="11"/>
                  </a:lnTo>
                  <a:lnTo>
                    <a:pt x="152" y="8"/>
                  </a:lnTo>
                  <a:lnTo>
                    <a:pt x="156" y="7"/>
                  </a:lnTo>
                  <a:lnTo>
                    <a:pt x="160" y="4"/>
                  </a:lnTo>
                  <a:lnTo>
                    <a:pt x="170" y="0"/>
                  </a:lnTo>
                  <a:lnTo>
                    <a:pt x="189" y="30"/>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3" name="Freeform 76"/>
            <p:cNvSpPr>
              <a:spLocks/>
            </p:cNvSpPr>
            <p:nvPr/>
          </p:nvSpPr>
          <p:spPr bwMode="auto">
            <a:xfrm>
              <a:off x="4657" y="192"/>
              <a:ext cx="102" cy="104"/>
            </a:xfrm>
            <a:custGeom>
              <a:avLst/>
              <a:gdLst>
                <a:gd name="T0" fmla="*/ 58 w 102"/>
                <a:gd name="T1" fmla="*/ 82 h 104"/>
                <a:gd name="T2" fmla="*/ 52 w 102"/>
                <a:gd name="T3" fmla="*/ 82 h 104"/>
                <a:gd name="T4" fmla="*/ 48 w 102"/>
                <a:gd name="T5" fmla="*/ 80 h 104"/>
                <a:gd name="T6" fmla="*/ 43 w 102"/>
                <a:gd name="T7" fmla="*/ 78 h 104"/>
                <a:gd name="T8" fmla="*/ 38 w 102"/>
                <a:gd name="T9" fmla="*/ 73 h 104"/>
                <a:gd name="T10" fmla="*/ 36 w 102"/>
                <a:gd name="T11" fmla="*/ 69 h 104"/>
                <a:gd name="T12" fmla="*/ 33 w 102"/>
                <a:gd name="T13" fmla="*/ 65 h 104"/>
                <a:gd name="T14" fmla="*/ 31 w 102"/>
                <a:gd name="T15" fmla="*/ 59 h 104"/>
                <a:gd name="T16" fmla="*/ 30 w 102"/>
                <a:gd name="T17" fmla="*/ 54 h 104"/>
                <a:gd name="T18" fmla="*/ 30 w 102"/>
                <a:gd name="T19" fmla="*/ 49 h 104"/>
                <a:gd name="T20" fmla="*/ 31 w 102"/>
                <a:gd name="T21" fmla="*/ 44 h 104"/>
                <a:gd name="T22" fmla="*/ 34 w 102"/>
                <a:gd name="T23" fmla="*/ 38 h 104"/>
                <a:gd name="T24" fmla="*/ 37 w 102"/>
                <a:gd name="T25" fmla="*/ 34 h 104"/>
                <a:gd name="T26" fmla="*/ 41 w 102"/>
                <a:gd name="T27" fmla="*/ 30 h 104"/>
                <a:gd name="T28" fmla="*/ 44 w 102"/>
                <a:gd name="T29" fmla="*/ 27 h 104"/>
                <a:gd name="T30" fmla="*/ 82 w 102"/>
                <a:gd name="T31" fmla="*/ 10 h 104"/>
                <a:gd name="T32" fmla="*/ 76 w 102"/>
                <a:gd name="T33" fmla="*/ 6 h 104"/>
                <a:gd name="T34" fmla="*/ 69 w 102"/>
                <a:gd name="T35" fmla="*/ 3 h 104"/>
                <a:gd name="T36" fmla="*/ 62 w 102"/>
                <a:gd name="T37" fmla="*/ 1 h 104"/>
                <a:gd name="T38" fmla="*/ 55 w 102"/>
                <a:gd name="T39" fmla="*/ 0 h 104"/>
                <a:gd name="T40" fmla="*/ 48 w 102"/>
                <a:gd name="T41" fmla="*/ 0 h 104"/>
                <a:gd name="T42" fmla="*/ 41 w 102"/>
                <a:gd name="T43" fmla="*/ 1 h 104"/>
                <a:gd name="T44" fmla="*/ 34 w 102"/>
                <a:gd name="T45" fmla="*/ 4 h 104"/>
                <a:gd name="T46" fmla="*/ 27 w 102"/>
                <a:gd name="T47" fmla="*/ 7 h 104"/>
                <a:gd name="T48" fmla="*/ 21 w 102"/>
                <a:gd name="T49" fmla="*/ 11 h 104"/>
                <a:gd name="T50" fmla="*/ 16 w 102"/>
                <a:gd name="T51" fmla="*/ 16 h 104"/>
                <a:gd name="T52" fmla="*/ 12 w 102"/>
                <a:gd name="T53" fmla="*/ 21 h 104"/>
                <a:gd name="T54" fmla="*/ 7 w 102"/>
                <a:gd name="T55" fmla="*/ 27 h 104"/>
                <a:gd name="T56" fmla="*/ 5 w 102"/>
                <a:gd name="T57" fmla="*/ 34 h 104"/>
                <a:gd name="T58" fmla="*/ 2 w 102"/>
                <a:gd name="T59" fmla="*/ 41 h 104"/>
                <a:gd name="T60" fmla="*/ 2 w 102"/>
                <a:gd name="T61" fmla="*/ 48 h 104"/>
                <a:gd name="T62" fmla="*/ 0 w 102"/>
                <a:gd name="T63" fmla="*/ 55 h 104"/>
                <a:gd name="T64" fmla="*/ 2 w 102"/>
                <a:gd name="T65" fmla="*/ 62 h 104"/>
                <a:gd name="T66" fmla="*/ 3 w 102"/>
                <a:gd name="T67" fmla="*/ 69 h 104"/>
                <a:gd name="T68" fmla="*/ 6 w 102"/>
                <a:gd name="T69" fmla="*/ 76 h 104"/>
                <a:gd name="T70" fmla="*/ 10 w 102"/>
                <a:gd name="T71" fmla="*/ 82 h 104"/>
                <a:gd name="T72" fmla="*/ 14 w 102"/>
                <a:gd name="T73" fmla="*/ 87 h 104"/>
                <a:gd name="T74" fmla="*/ 20 w 102"/>
                <a:gd name="T75" fmla="*/ 93 h 104"/>
                <a:gd name="T76" fmla="*/ 26 w 102"/>
                <a:gd name="T77" fmla="*/ 97 h 104"/>
                <a:gd name="T78" fmla="*/ 33 w 102"/>
                <a:gd name="T79" fmla="*/ 100 h 104"/>
                <a:gd name="T80" fmla="*/ 40 w 102"/>
                <a:gd name="T81" fmla="*/ 102 h 104"/>
                <a:gd name="T82" fmla="*/ 47 w 102"/>
                <a:gd name="T83" fmla="*/ 104 h 104"/>
                <a:gd name="T84" fmla="*/ 54 w 102"/>
                <a:gd name="T85" fmla="*/ 104 h 104"/>
                <a:gd name="T86" fmla="*/ 61 w 102"/>
                <a:gd name="T87" fmla="*/ 103 h 104"/>
                <a:gd name="T88" fmla="*/ 68 w 102"/>
                <a:gd name="T89" fmla="*/ 102 h 104"/>
                <a:gd name="T90" fmla="*/ 75 w 102"/>
                <a:gd name="T91" fmla="*/ 99 h 104"/>
                <a:gd name="T92" fmla="*/ 81 w 102"/>
                <a:gd name="T93" fmla="*/ 96 h 104"/>
                <a:gd name="T94" fmla="*/ 86 w 102"/>
                <a:gd name="T95" fmla="*/ 92 h 104"/>
                <a:gd name="T96" fmla="*/ 92 w 102"/>
                <a:gd name="T97" fmla="*/ 86 h 104"/>
                <a:gd name="T98" fmla="*/ 96 w 102"/>
                <a:gd name="T99" fmla="*/ 80 h 104"/>
                <a:gd name="T100" fmla="*/ 99 w 102"/>
                <a:gd name="T101" fmla="*/ 75 h 104"/>
                <a:gd name="T102" fmla="*/ 102 w 102"/>
                <a:gd name="T103" fmla="*/ 68 h 104"/>
                <a:gd name="T104" fmla="*/ 60 w 102"/>
                <a:gd name="T105" fmla="*/ 82 h 1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104"/>
                <a:gd name="T161" fmla="*/ 102 w 102"/>
                <a:gd name="T162" fmla="*/ 104 h 1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104">
                  <a:moveTo>
                    <a:pt x="60" y="82"/>
                  </a:moveTo>
                  <a:lnTo>
                    <a:pt x="60" y="82"/>
                  </a:lnTo>
                  <a:lnTo>
                    <a:pt x="58" y="82"/>
                  </a:lnTo>
                  <a:lnTo>
                    <a:pt x="57" y="82"/>
                  </a:lnTo>
                  <a:lnTo>
                    <a:pt x="55" y="82"/>
                  </a:lnTo>
                  <a:lnTo>
                    <a:pt x="54" y="82"/>
                  </a:lnTo>
                  <a:lnTo>
                    <a:pt x="52" y="82"/>
                  </a:lnTo>
                  <a:lnTo>
                    <a:pt x="51" y="82"/>
                  </a:lnTo>
                  <a:lnTo>
                    <a:pt x="50" y="82"/>
                  </a:lnTo>
                  <a:lnTo>
                    <a:pt x="48" y="80"/>
                  </a:lnTo>
                  <a:lnTo>
                    <a:pt x="47" y="79"/>
                  </a:lnTo>
                  <a:lnTo>
                    <a:pt x="45" y="79"/>
                  </a:lnTo>
                  <a:lnTo>
                    <a:pt x="44" y="78"/>
                  </a:lnTo>
                  <a:lnTo>
                    <a:pt x="43" y="78"/>
                  </a:lnTo>
                  <a:lnTo>
                    <a:pt x="41" y="76"/>
                  </a:lnTo>
                  <a:lnTo>
                    <a:pt x="40" y="75"/>
                  </a:lnTo>
                  <a:lnTo>
                    <a:pt x="38" y="73"/>
                  </a:lnTo>
                  <a:lnTo>
                    <a:pt x="37" y="72"/>
                  </a:lnTo>
                  <a:lnTo>
                    <a:pt x="36" y="70"/>
                  </a:lnTo>
                  <a:lnTo>
                    <a:pt x="36" y="69"/>
                  </a:lnTo>
                  <a:lnTo>
                    <a:pt x="34" y="69"/>
                  </a:lnTo>
                  <a:lnTo>
                    <a:pt x="34" y="68"/>
                  </a:lnTo>
                  <a:lnTo>
                    <a:pt x="33" y="66"/>
                  </a:lnTo>
                  <a:lnTo>
                    <a:pt x="33" y="65"/>
                  </a:lnTo>
                  <a:lnTo>
                    <a:pt x="33" y="63"/>
                  </a:lnTo>
                  <a:lnTo>
                    <a:pt x="31" y="62"/>
                  </a:lnTo>
                  <a:lnTo>
                    <a:pt x="31" y="61"/>
                  </a:lnTo>
                  <a:lnTo>
                    <a:pt x="31" y="59"/>
                  </a:lnTo>
                  <a:lnTo>
                    <a:pt x="30" y="58"/>
                  </a:lnTo>
                  <a:lnTo>
                    <a:pt x="30" y="56"/>
                  </a:lnTo>
                  <a:lnTo>
                    <a:pt x="30" y="55"/>
                  </a:lnTo>
                  <a:lnTo>
                    <a:pt x="30" y="54"/>
                  </a:lnTo>
                  <a:lnTo>
                    <a:pt x="30" y="52"/>
                  </a:lnTo>
                  <a:lnTo>
                    <a:pt x="30" y="51"/>
                  </a:lnTo>
                  <a:lnTo>
                    <a:pt x="30" y="49"/>
                  </a:lnTo>
                  <a:lnTo>
                    <a:pt x="30" y="47"/>
                  </a:lnTo>
                  <a:lnTo>
                    <a:pt x="31" y="47"/>
                  </a:lnTo>
                  <a:lnTo>
                    <a:pt x="31" y="45"/>
                  </a:lnTo>
                  <a:lnTo>
                    <a:pt x="31" y="44"/>
                  </a:lnTo>
                  <a:lnTo>
                    <a:pt x="33" y="42"/>
                  </a:lnTo>
                  <a:lnTo>
                    <a:pt x="33" y="41"/>
                  </a:lnTo>
                  <a:lnTo>
                    <a:pt x="33" y="39"/>
                  </a:lnTo>
                  <a:lnTo>
                    <a:pt x="34" y="38"/>
                  </a:lnTo>
                  <a:lnTo>
                    <a:pt x="34" y="37"/>
                  </a:lnTo>
                  <a:lnTo>
                    <a:pt x="36" y="35"/>
                  </a:lnTo>
                  <a:lnTo>
                    <a:pt x="37" y="34"/>
                  </a:lnTo>
                  <a:lnTo>
                    <a:pt x="38" y="32"/>
                  </a:lnTo>
                  <a:lnTo>
                    <a:pt x="38" y="31"/>
                  </a:lnTo>
                  <a:lnTo>
                    <a:pt x="40" y="31"/>
                  </a:lnTo>
                  <a:lnTo>
                    <a:pt x="41" y="30"/>
                  </a:lnTo>
                  <a:lnTo>
                    <a:pt x="43" y="28"/>
                  </a:lnTo>
                  <a:lnTo>
                    <a:pt x="44" y="28"/>
                  </a:lnTo>
                  <a:lnTo>
                    <a:pt x="44" y="27"/>
                  </a:lnTo>
                  <a:lnTo>
                    <a:pt x="85" y="11"/>
                  </a:lnTo>
                  <a:lnTo>
                    <a:pt x="83" y="11"/>
                  </a:lnTo>
                  <a:lnTo>
                    <a:pt x="82" y="10"/>
                  </a:lnTo>
                  <a:lnTo>
                    <a:pt x="81" y="8"/>
                  </a:lnTo>
                  <a:lnTo>
                    <a:pt x="79" y="7"/>
                  </a:lnTo>
                  <a:lnTo>
                    <a:pt x="78" y="7"/>
                  </a:lnTo>
                  <a:lnTo>
                    <a:pt x="76" y="6"/>
                  </a:lnTo>
                  <a:lnTo>
                    <a:pt x="75" y="6"/>
                  </a:lnTo>
                  <a:lnTo>
                    <a:pt x="74" y="4"/>
                  </a:lnTo>
                  <a:lnTo>
                    <a:pt x="71" y="4"/>
                  </a:lnTo>
                  <a:lnTo>
                    <a:pt x="69" y="3"/>
                  </a:lnTo>
                  <a:lnTo>
                    <a:pt x="68" y="3"/>
                  </a:lnTo>
                  <a:lnTo>
                    <a:pt x="67" y="1"/>
                  </a:lnTo>
                  <a:lnTo>
                    <a:pt x="64" y="1"/>
                  </a:lnTo>
                  <a:lnTo>
                    <a:pt x="62" y="1"/>
                  </a:lnTo>
                  <a:lnTo>
                    <a:pt x="61" y="0"/>
                  </a:lnTo>
                  <a:lnTo>
                    <a:pt x="60" y="0"/>
                  </a:lnTo>
                  <a:lnTo>
                    <a:pt x="57" y="0"/>
                  </a:lnTo>
                  <a:lnTo>
                    <a:pt x="55" y="0"/>
                  </a:lnTo>
                  <a:lnTo>
                    <a:pt x="54" y="0"/>
                  </a:lnTo>
                  <a:lnTo>
                    <a:pt x="52" y="0"/>
                  </a:lnTo>
                  <a:lnTo>
                    <a:pt x="50" y="0"/>
                  </a:lnTo>
                  <a:lnTo>
                    <a:pt x="48" y="0"/>
                  </a:lnTo>
                  <a:lnTo>
                    <a:pt x="47" y="0"/>
                  </a:lnTo>
                  <a:lnTo>
                    <a:pt x="44" y="0"/>
                  </a:lnTo>
                  <a:lnTo>
                    <a:pt x="43" y="1"/>
                  </a:lnTo>
                  <a:lnTo>
                    <a:pt x="41" y="1"/>
                  </a:lnTo>
                  <a:lnTo>
                    <a:pt x="40" y="1"/>
                  </a:lnTo>
                  <a:lnTo>
                    <a:pt x="37" y="3"/>
                  </a:lnTo>
                  <a:lnTo>
                    <a:pt x="36" y="3"/>
                  </a:lnTo>
                  <a:lnTo>
                    <a:pt x="34" y="4"/>
                  </a:lnTo>
                  <a:lnTo>
                    <a:pt x="33" y="4"/>
                  </a:lnTo>
                  <a:lnTo>
                    <a:pt x="31" y="6"/>
                  </a:lnTo>
                  <a:lnTo>
                    <a:pt x="29" y="6"/>
                  </a:lnTo>
                  <a:lnTo>
                    <a:pt x="27" y="7"/>
                  </a:lnTo>
                  <a:lnTo>
                    <a:pt x="26" y="7"/>
                  </a:lnTo>
                  <a:lnTo>
                    <a:pt x="24" y="8"/>
                  </a:lnTo>
                  <a:lnTo>
                    <a:pt x="23" y="10"/>
                  </a:lnTo>
                  <a:lnTo>
                    <a:pt x="21" y="11"/>
                  </a:lnTo>
                  <a:lnTo>
                    <a:pt x="20" y="11"/>
                  </a:lnTo>
                  <a:lnTo>
                    <a:pt x="19" y="13"/>
                  </a:lnTo>
                  <a:lnTo>
                    <a:pt x="17" y="14"/>
                  </a:lnTo>
                  <a:lnTo>
                    <a:pt x="16" y="16"/>
                  </a:lnTo>
                  <a:lnTo>
                    <a:pt x="14" y="17"/>
                  </a:lnTo>
                  <a:lnTo>
                    <a:pt x="14" y="18"/>
                  </a:lnTo>
                  <a:lnTo>
                    <a:pt x="13" y="20"/>
                  </a:lnTo>
                  <a:lnTo>
                    <a:pt x="12" y="21"/>
                  </a:lnTo>
                  <a:lnTo>
                    <a:pt x="10" y="23"/>
                  </a:lnTo>
                  <a:lnTo>
                    <a:pt x="9" y="24"/>
                  </a:lnTo>
                  <a:lnTo>
                    <a:pt x="9" y="25"/>
                  </a:lnTo>
                  <a:lnTo>
                    <a:pt x="7" y="27"/>
                  </a:lnTo>
                  <a:lnTo>
                    <a:pt x="6" y="28"/>
                  </a:lnTo>
                  <a:lnTo>
                    <a:pt x="6" y="30"/>
                  </a:lnTo>
                  <a:lnTo>
                    <a:pt x="5" y="31"/>
                  </a:lnTo>
                  <a:lnTo>
                    <a:pt x="5" y="34"/>
                  </a:lnTo>
                  <a:lnTo>
                    <a:pt x="3" y="35"/>
                  </a:lnTo>
                  <a:lnTo>
                    <a:pt x="3" y="37"/>
                  </a:lnTo>
                  <a:lnTo>
                    <a:pt x="3" y="38"/>
                  </a:lnTo>
                  <a:lnTo>
                    <a:pt x="2" y="41"/>
                  </a:lnTo>
                  <a:lnTo>
                    <a:pt x="2" y="42"/>
                  </a:lnTo>
                  <a:lnTo>
                    <a:pt x="2" y="44"/>
                  </a:lnTo>
                  <a:lnTo>
                    <a:pt x="2" y="47"/>
                  </a:lnTo>
                  <a:lnTo>
                    <a:pt x="2" y="48"/>
                  </a:lnTo>
                  <a:lnTo>
                    <a:pt x="0" y="49"/>
                  </a:lnTo>
                  <a:lnTo>
                    <a:pt x="0" y="51"/>
                  </a:lnTo>
                  <a:lnTo>
                    <a:pt x="0" y="54"/>
                  </a:lnTo>
                  <a:lnTo>
                    <a:pt x="0" y="55"/>
                  </a:lnTo>
                  <a:lnTo>
                    <a:pt x="2" y="56"/>
                  </a:lnTo>
                  <a:lnTo>
                    <a:pt x="2" y="58"/>
                  </a:lnTo>
                  <a:lnTo>
                    <a:pt x="2" y="61"/>
                  </a:lnTo>
                  <a:lnTo>
                    <a:pt x="2" y="62"/>
                  </a:lnTo>
                  <a:lnTo>
                    <a:pt x="3" y="63"/>
                  </a:lnTo>
                  <a:lnTo>
                    <a:pt x="3" y="66"/>
                  </a:lnTo>
                  <a:lnTo>
                    <a:pt x="3" y="68"/>
                  </a:lnTo>
                  <a:lnTo>
                    <a:pt x="3" y="69"/>
                  </a:lnTo>
                  <a:lnTo>
                    <a:pt x="5" y="70"/>
                  </a:lnTo>
                  <a:lnTo>
                    <a:pt x="5" y="72"/>
                  </a:lnTo>
                  <a:lnTo>
                    <a:pt x="6" y="75"/>
                  </a:lnTo>
                  <a:lnTo>
                    <a:pt x="6" y="76"/>
                  </a:lnTo>
                  <a:lnTo>
                    <a:pt x="7" y="78"/>
                  </a:lnTo>
                  <a:lnTo>
                    <a:pt x="9" y="79"/>
                  </a:lnTo>
                  <a:lnTo>
                    <a:pt x="9" y="80"/>
                  </a:lnTo>
                  <a:lnTo>
                    <a:pt x="10" y="82"/>
                  </a:lnTo>
                  <a:lnTo>
                    <a:pt x="12" y="83"/>
                  </a:lnTo>
                  <a:lnTo>
                    <a:pt x="13" y="85"/>
                  </a:lnTo>
                  <a:lnTo>
                    <a:pt x="14" y="86"/>
                  </a:lnTo>
                  <a:lnTo>
                    <a:pt x="14" y="87"/>
                  </a:lnTo>
                  <a:lnTo>
                    <a:pt x="16" y="89"/>
                  </a:lnTo>
                  <a:lnTo>
                    <a:pt x="17" y="90"/>
                  </a:lnTo>
                  <a:lnTo>
                    <a:pt x="19" y="92"/>
                  </a:lnTo>
                  <a:lnTo>
                    <a:pt x="20" y="93"/>
                  </a:lnTo>
                  <a:lnTo>
                    <a:pt x="21" y="93"/>
                  </a:lnTo>
                  <a:lnTo>
                    <a:pt x="23" y="94"/>
                  </a:lnTo>
                  <a:lnTo>
                    <a:pt x="24" y="96"/>
                  </a:lnTo>
                  <a:lnTo>
                    <a:pt x="26" y="97"/>
                  </a:lnTo>
                  <a:lnTo>
                    <a:pt x="27" y="97"/>
                  </a:lnTo>
                  <a:lnTo>
                    <a:pt x="29" y="99"/>
                  </a:lnTo>
                  <a:lnTo>
                    <a:pt x="31" y="99"/>
                  </a:lnTo>
                  <a:lnTo>
                    <a:pt x="33" y="100"/>
                  </a:lnTo>
                  <a:lnTo>
                    <a:pt x="34" y="100"/>
                  </a:lnTo>
                  <a:lnTo>
                    <a:pt x="36" y="102"/>
                  </a:lnTo>
                  <a:lnTo>
                    <a:pt x="38" y="102"/>
                  </a:lnTo>
                  <a:lnTo>
                    <a:pt x="40" y="102"/>
                  </a:lnTo>
                  <a:lnTo>
                    <a:pt x="41" y="103"/>
                  </a:lnTo>
                  <a:lnTo>
                    <a:pt x="43" y="103"/>
                  </a:lnTo>
                  <a:lnTo>
                    <a:pt x="44" y="103"/>
                  </a:lnTo>
                  <a:lnTo>
                    <a:pt x="47" y="104"/>
                  </a:lnTo>
                  <a:lnTo>
                    <a:pt x="48" y="104"/>
                  </a:lnTo>
                  <a:lnTo>
                    <a:pt x="50" y="104"/>
                  </a:lnTo>
                  <a:lnTo>
                    <a:pt x="52" y="104"/>
                  </a:lnTo>
                  <a:lnTo>
                    <a:pt x="54" y="104"/>
                  </a:lnTo>
                  <a:lnTo>
                    <a:pt x="55" y="104"/>
                  </a:lnTo>
                  <a:lnTo>
                    <a:pt x="57" y="104"/>
                  </a:lnTo>
                  <a:lnTo>
                    <a:pt x="60" y="104"/>
                  </a:lnTo>
                  <a:lnTo>
                    <a:pt x="61" y="103"/>
                  </a:lnTo>
                  <a:lnTo>
                    <a:pt x="62" y="103"/>
                  </a:lnTo>
                  <a:lnTo>
                    <a:pt x="64" y="103"/>
                  </a:lnTo>
                  <a:lnTo>
                    <a:pt x="67" y="102"/>
                  </a:lnTo>
                  <a:lnTo>
                    <a:pt x="68" y="102"/>
                  </a:lnTo>
                  <a:lnTo>
                    <a:pt x="69" y="102"/>
                  </a:lnTo>
                  <a:lnTo>
                    <a:pt x="71" y="100"/>
                  </a:lnTo>
                  <a:lnTo>
                    <a:pt x="74" y="100"/>
                  </a:lnTo>
                  <a:lnTo>
                    <a:pt x="75" y="99"/>
                  </a:lnTo>
                  <a:lnTo>
                    <a:pt x="76" y="99"/>
                  </a:lnTo>
                  <a:lnTo>
                    <a:pt x="78" y="97"/>
                  </a:lnTo>
                  <a:lnTo>
                    <a:pt x="79" y="97"/>
                  </a:lnTo>
                  <a:lnTo>
                    <a:pt x="81" y="96"/>
                  </a:lnTo>
                  <a:lnTo>
                    <a:pt x="82" y="94"/>
                  </a:lnTo>
                  <a:lnTo>
                    <a:pt x="83" y="93"/>
                  </a:lnTo>
                  <a:lnTo>
                    <a:pt x="85" y="93"/>
                  </a:lnTo>
                  <a:lnTo>
                    <a:pt x="86" y="92"/>
                  </a:lnTo>
                  <a:lnTo>
                    <a:pt x="88" y="90"/>
                  </a:lnTo>
                  <a:lnTo>
                    <a:pt x="89" y="89"/>
                  </a:lnTo>
                  <a:lnTo>
                    <a:pt x="91" y="87"/>
                  </a:lnTo>
                  <a:lnTo>
                    <a:pt x="92" y="86"/>
                  </a:lnTo>
                  <a:lnTo>
                    <a:pt x="93" y="85"/>
                  </a:lnTo>
                  <a:lnTo>
                    <a:pt x="93" y="83"/>
                  </a:lnTo>
                  <a:lnTo>
                    <a:pt x="95" y="82"/>
                  </a:lnTo>
                  <a:lnTo>
                    <a:pt x="96" y="80"/>
                  </a:lnTo>
                  <a:lnTo>
                    <a:pt x="96" y="79"/>
                  </a:lnTo>
                  <a:lnTo>
                    <a:pt x="98" y="78"/>
                  </a:lnTo>
                  <a:lnTo>
                    <a:pt x="99" y="76"/>
                  </a:lnTo>
                  <a:lnTo>
                    <a:pt x="99" y="75"/>
                  </a:lnTo>
                  <a:lnTo>
                    <a:pt x="100" y="72"/>
                  </a:lnTo>
                  <a:lnTo>
                    <a:pt x="100" y="70"/>
                  </a:lnTo>
                  <a:lnTo>
                    <a:pt x="102" y="69"/>
                  </a:lnTo>
                  <a:lnTo>
                    <a:pt x="102" y="68"/>
                  </a:lnTo>
                  <a:lnTo>
                    <a:pt x="102" y="66"/>
                  </a:lnTo>
                  <a:lnTo>
                    <a:pt x="61" y="82"/>
                  </a:lnTo>
                  <a:lnTo>
                    <a:pt x="60" y="8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4" name="Freeform 77"/>
            <p:cNvSpPr>
              <a:spLocks/>
            </p:cNvSpPr>
            <p:nvPr/>
          </p:nvSpPr>
          <p:spPr bwMode="auto">
            <a:xfrm>
              <a:off x="4657" y="192"/>
              <a:ext cx="102" cy="104"/>
            </a:xfrm>
            <a:custGeom>
              <a:avLst/>
              <a:gdLst>
                <a:gd name="T0" fmla="*/ 58 w 102"/>
                <a:gd name="T1" fmla="*/ 82 h 104"/>
                <a:gd name="T2" fmla="*/ 52 w 102"/>
                <a:gd name="T3" fmla="*/ 82 h 104"/>
                <a:gd name="T4" fmla="*/ 48 w 102"/>
                <a:gd name="T5" fmla="*/ 80 h 104"/>
                <a:gd name="T6" fmla="*/ 43 w 102"/>
                <a:gd name="T7" fmla="*/ 78 h 104"/>
                <a:gd name="T8" fmla="*/ 38 w 102"/>
                <a:gd name="T9" fmla="*/ 73 h 104"/>
                <a:gd name="T10" fmla="*/ 36 w 102"/>
                <a:gd name="T11" fmla="*/ 69 h 104"/>
                <a:gd name="T12" fmla="*/ 33 w 102"/>
                <a:gd name="T13" fmla="*/ 65 h 104"/>
                <a:gd name="T14" fmla="*/ 31 w 102"/>
                <a:gd name="T15" fmla="*/ 59 h 104"/>
                <a:gd name="T16" fmla="*/ 30 w 102"/>
                <a:gd name="T17" fmla="*/ 54 h 104"/>
                <a:gd name="T18" fmla="*/ 30 w 102"/>
                <a:gd name="T19" fmla="*/ 49 h 104"/>
                <a:gd name="T20" fmla="*/ 31 w 102"/>
                <a:gd name="T21" fmla="*/ 44 h 104"/>
                <a:gd name="T22" fmla="*/ 34 w 102"/>
                <a:gd name="T23" fmla="*/ 38 h 104"/>
                <a:gd name="T24" fmla="*/ 37 w 102"/>
                <a:gd name="T25" fmla="*/ 34 h 104"/>
                <a:gd name="T26" fmla="*/ 41 w 102"/>
                <a:gd name="T27" fmla="*/ 30 h 104"/>
                <a:gd name="T28" fmla="*/ 44 w 102"/>
                <a:gd name="T29" fmla="*/ 27 h 104"/>
                <a:gd name="T30" fmla="*/ 82 w 102"/>
                <a:gd name="T31" fmla="*/ 10 h 104"/>
                <a:gd name="T32" fmla="*/ 76 w 102"/>
                <a:gd name="T33" fmla="*/ 6 h 104"/>
                <a:gd name="T34" fmla="*/ 69 w 102"/>
                <a:gd name="T35" fmla="*/ 3 h 104"/>
                <a:gd name="T36" fmla="*/ 62 w 102"/>
                <a:gd name="T37" fmla="*/ 1 h 104"/>
                <a:gd name="T38" fmla="*/ 55 w 102"/>
                <a:gd name="T39" fmla="*/ 0 h 104"/>
                <a:gd name="T40" fmla="*/ 48 w 102"/>
                <a:gd name="T41" fmla="*/ 0 h 104"/>
                <a:gd name="T42" fmla="*/ 41 w 102"/>
                <a:gd name="T43" fmla="*/ 1 h 104"/>
                <a:gd name="T44" fmla="*/ 34 w 102"/>
                <a:gd name="T45" fmla="*/ 4 h 104"/>
                <a:gd name="T46" fmla="*/ 27 w 102"/>
                <a:gd name="T47" fmla="*/ 7 h 104"/>
                <a:gd name="T48" fmla="*/ 21 w 102"/>
                <a:gd name="T49" fmla="*/ 11 h 104"/>
                <a:gd name="T50" fmla="*/ 16 w 102"/>
                <a:gd name="T51" fmla="*/ 16 h 104"/>
                <a:gd name="T52" fmla="*/ 12 w 102"/>
                <a:gd name="T53" fmla="*/ 21 h 104"/>
                <a:gd name="T54" fmla="*/ 7 w 102"/>
                <a:gd name="T55" fmla="*/ 27 h 104"/>
                <a:gd name="T56" fmla="*/ 5 w 102"/>
                <a:gd name="T57" fmla="*/ 34 h 104"/>
                <a:gd name="T58" fmla="*/ 2 w 102"/>
                <a:gd name="T59" fmla="*/ 41 h 104"/>
                <a:gd name="T60" fmla="*/ 2 w 102"/>
                <a:gd name="T61" fmla="*/ 48 h 104"/>
                <a:gd name="T62" fmla="*/ 0 w 102"/>
                <a:gd name="T63" fmla="*/ 55 h 104"/>
                <a:gd name="T64" fmla="*/ 2 w 102"/>
                <a:gd name="T65" fmla="*/ 62 h 104"/>
                <a:gd name="T66" fmla="*/ 3 w 102"/>
                <a:gd name="T67" fmla="*/ 69 h 104"/>
                <a:gd name="T68" fmla="*/ 6 w 102"/>
                <a:gd name="T69" fmla="*/ 76 h 104"/>
                <a:gd name="T70" fmla="*/ 10 w 102"/>
                <a:gd name="T71" fmla="*/ 82 h 104"/>
                <a:gd name="T72" fmla="*/ 14 w 102"/>
                <a:gd name="T73" fmla="*/ 87 h 104"/>
                <a:gd name="T74" fmla="*/ 20 w 102"/>
                <a:gd name="T75" fmla="*/ 93 h 104"/>
                <a:gd name="T76" fmla="*/ 26 w 102"/>
                <a:gd name="T77" fmla="*/ 97 h 104"/>
                <a:gd name="T78" fmla="*/ 33 w 102"/>
                <a:gd name="T79" fmla="*/ 100 h 104"/>
                <a:gd name="T80" fmla="*/ 40 w 102"/>
                <a:gd name="T81" fmla="*/ 102 h 104"/>
                <a:gd name="T82" fmla="*/ 47 w 102"/>
                <a:gd name="T83" fmla="*/ 104 h 104"/>
                <a:gd name="T84" fmla="*/ 54 w 102"/>
                <a:gd name="T85" fmla="*/ 104 h 104"/>
                <a:gd name="T86" fmla="*/ 61 w 102"/>
                <a:gd name="T87" fmla="*/ 103 h 104"/>
                <a:gd name="T88" fmla="*/ 68 w 102"/>
                <a:gd name="T89" fmla="*/ 102 h 104"/>
                <a:gd name="T90" fmla="*/ 75 w 102"/>
                <a:gd name="T91" fmla="*/ 99 h 104"/>
                <a:gd name="T92" fmla="*/ 81 w 102"/>
                <a:gd name="T93" fmla="*/ 96 h 104"/>
                <a:gd name="T94" fmla="*/ 86 w 102"/>
                <a:gd name="T95" fmla="*/ 92 h 104"/>
                <a:gd name="T96" fmla="*/ 92 w 102"/>
                <a:gd name="T97" fmla="*/ 86 h 104"/>
                <a:gd name="T98" fmla="*/ 96 w 102"/>
                <a:gd name="T99" fmla="*/ 80 h 104"/>
                <a:gd name="T100" fmla="*/ 99 w 102"/>
                <a:gd name="T101" fmla="*/ 75 h 104"/>
                <a:gd name="T102" fmla="*/ 102 w 102"/>
                <a:gd name="T103" fmla="*/ 68 h 104"/>
                <a:gd name="T104" fmla="*/ 60 w 102"/>
                <a:gd name="T105" fmla="*/ 82 h 1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104"/>
                <a:gd name="T161" fmla="*/ 102 w 102"/>
                <a:gd name="T162" fmla="*/ 104 h 1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104">
                  <a:moveTo>
                    <a:pt x="60" y="82"/>
                  </a:moveTo>
                  <a:lnTo>
                    <a:pt x="60" y="82"/>
                  </a:lnTo>
                  <a:lnTo>
                    <a:pt x="58" y="82"/>
                  </a:lnTo>
                  <a:lnTo>
                    <a:pt x="57" y="82"/>
                  </a:lnTo>
                  <a:lnTo>
                    <a:pt x="55" y="82"/>
                  </a:lnTo>
                  <a:lnTo>
                    <a:pt x="54" y="82"/>
                  </a:lnTo>
                  <a:lnTo>
                    <a:pt x="52" y="82"/>
                  </a:lnTo>
                  <a:lnTo>
                    <a:pt x="51" y="82"/>
                  </a:lnTo>
                  <a:lnTo>
                    <a:pt x="50" y="82"/>
                  </a:lnTo>
                  <a:lnTo>
                    <a:pt x="48" y="80"/>
                  </a:lnTo>
                  <a:lnTo>
                    <a:pt x="47" y="79"/>
                  </a:lnTo>
                  <a:lnTo>
                    <a:pt x="45" y="79"/>
                  </a:lnTo>
                  <a:lnTo>
                    <a:pt x="44" y="78"/>
                  </a:lnTo>
                  <a:lnTo>
                    <a:pt x="43" y="78"/>
                  </a:lnTo>
                  <a:lnTo>
                    <a:pt x="41" y="76"/>
                  </a:lnTo>
                  <a:lnTo>
                    <a:pt x="40" y="75"/>
                  </a:lnTo>
                  <a:lnTo>
                    <a:pt x="38" y="73"/>
                  </a:lnTo>
                  <a:lnTo>
                    <a:pt x="37" y="72"/>
                  </a:lnTo>
                  <a:lnTo>
                    <a:pt x="36" y="70"/>
                  </a:lnTo>
                  <a:lnTo>
                    <a:pt x="36" y="69"/>
                  </a:lnTo>
                  <a:lnTo>
                    <a:pt x="34" y="69"/>
                  </a:lnTo>
                  <a:lnTo>
                    <a:pt x="34" y="68"/>
                  </a:lnTo>
                  <a:lnTo>
                    <a:pt x="33" y="66"/>
                  </a:lnTo>
                  <a:lnTo>
                    <a:pt x="33" y="65"/>
                  </a:lnTo>
                  <a:lnTo>
                    <a:pt x="33" y="63"/>
                  </a:lnTo>
                  <a:lnTo>
                    <a:pt x="31" y="62"/>
                  </a:lnTo>
                  <a:lnTo>
                    <a:pt x="31" y="61"/>
                  </a:lnTo>
                  <a:lnTo>
                    <a:pt x="31" y="59"/>
                  </a:lnTo>
                  <a:lnTo>
                    <a:pt x="30" y="58"/>
                  </a:lnTo>
                  <a:lnTo>
                    <a:pt x="30" y="56"/>
                  </a:lnTo>
                  <a:lnTo>
                    <a:pt x="30" y="55"/>
                  </a:lnTo>
                  <a:lnTo>
                    <a:pt x="30" y="54"/>
                  </a:lnTo>
                  <a:lnTo>
                    <a:pt x="30" y="52"/>
                  </a:lnTo>
                  <a:lnTo>
                    <a:pt x="30" y="51"/>
                  </a:lnTo>
                  <a:lnTo>
                    <a:pt x="30" y="49"/>
                  </a:lnTo>
                  <a:lnTo>
                    <a:pt x="30" y="47"/>
                  </a:lnTo>
                  <a:lnTo>
                    <a:pt x="31" y="47"/>
                  </a:lnTo>
                  <a:lnTo>
                    <a:pt x="31" y="45"/>
                  </a:lnTo>
                  <a:lnTo>
                    <a:pt x="31" y="44"/>
                  </a:lnTo>
                  <a:lnTo>
                    <a:pt x="33" y="42"/>
                  </a:lnTo>
                  <a:lnTo>
                    <a:pt x="33" y="41"/>
                  </a:lnTo>
                  <a:lnTo>
                    <a:pt x="33" y="39"/>
                  </a:lnTo>
                  <a:lnTo>
                    <a:pt x="34" y="38"/>
                  </a:lnTo>
                  <a:lnTo>
                    <a:pt x="34" y="37"/>
                  </a:lnTo>
                  <a:lnTo>
                    <a:pt x="36" y="35"/>
                  </a:lnTo>
                  <a:lnTo>
                    <a:pt x="37" y="34"/>
                  </a:lnTo>
                  <a:lnTo>
                    <a:pt x="38" y="32"/>
                  </a:lnTo>
                  <a:lnTo>
                    <a:pt x="38" y="31"/>
                  </a:lnTo>
                  <a:lnTo>
                    <a:pt x="40" y="31"/>
                  </a:lnTo>
                  <a:lnTo>
                    <a:pt x="41" y="30"/>
                  </a:lnTo>
                  <a:lnTo>
                    <a:pt x="43" y="28"/>
                  </a:lnTo>
                  <a:lnTo>
                    <a:pt x="44" y="28"/>
                  </a:lnTo>
                  <a:lnTo>
                    <a:pt x="44" y="27"/>
                  </a:lnTo>
                  <a:lnTo>
                    <a:pt x="85" y="11"/>
                  </a:lnTo>
                  <a:lnTo>
                    <a:pt x="83" y="11"/>
                  </a:lnTo>
                  <a:lnTo>
                    <a:pt x="82" y="10"/>
                  </a:lnTo>
                  <a:lnTo>
                    <a:pt x="81" y="8"/>
                  </a:lnTo>
                  <a:lnTo>
                    <a:pt x="79" y="7"/>
                  </a:lnTo>
                  <a:lnTo>
                    <a:pt x="78" y="7"/>
                  </a:lnTo>
                  <a:lnTo>
                    <a:pt x="76" y="6"/>
                  </a:lnTo>
                  <a:lnTo>
                    <a:pt x="75" y="6"/>
                  </a:lnTo>
                  <a:lnTo>
                    <a:pt x="74" y="4"/>
                  </a:lnTo>
                  <a:lnTo>
                    <a:pt x="71" y="4"/>
                  </a:lnTo>
                  <a:lnTo>
                    <a:pt x="69" y="3"/>
                  </a:lnTo>
                  <a:lnTo>
                    <a:pt x="68" y="3"/>
                  </a:lnTo>
                  <a:lnTo>
                    <a:pt x="67" y="1"/>
                  </a:lnTo>
                  <a:lnTo>
                    <a:pt x="64" y="1"/>
                  </a:lnTo>
                  <a:lnTo>
                    <a:pt x="62" y="1"/>
                  </a:lnTo>
                  <a:lnTo>
                    <a:pt x="61" y="0"/>
                  </a:lnTo>
                  <a:lnTo>
                    <a:pt x="60" y="0"/>
                  </a:lnTo>
                  <a:lnTo>
                    <a:pt x="57" y="0"/>
                  </a:lnTo>
                  <a:lnTo>
                    <a:pt x="55" y="0"/>
                  </a:lnTo>
                  <a:lnTo>
                    <a:pt x="54" y="0"/>
                  </a:lnTo>
                  <a:lnTo>
                    <a:pt x="52" y="0"/>
                  </a:lnTo>
                  <a:lnTo>
                    <a:pt x="50" y="0"/>
                  </a:lnTo>
                  <a:lnTo>
                    <a:pt x="48" y="0"/>
                  </a:lnTo>
                  <a:lnTo>
                    <a:pt x="47" y="0"/>
                  </a:lnTo>
                  <a:lnTo>
                    <a:pt x="44" y="0"/>
                  </a:lnTo>
                  <a:lnTo>
                    <a:pt x="43" y="1"/>
                  </a:lnTo>
                  <a:lnTo>
                    <a:pt x="41" y="1"/>
                  </a:lnTo>
                  <a:lnTo>
                    <a:pt x="40" y="1"/>
                  </a:lnTo>
                  <a:lnTo>
                    <a:pt x="37" y="3"/>
                  </a:lnTo>
                  <a:lnTo>
                    <a:pt x="36" y="3"/>
                  </a:lnTo>
                  <a:lnTo>
                    <a:pt x="34" y="4"/>
                  </a:lnTo>
                  <a:lnTo>
                    <a:pt x="33" y="4"/>
                  </a:lnTo>
                  <a:lnTo>
                    <a:pt x="31" y="6"/>
                  </a:lnTo>
                  <a:lnTo>
                    <a:pt x="29" y="6"/>
                  </a:lnTo>
                  <a:lnTo>
                    <a:pt x="27" y="7"/>
                  </a:lnTo>
                  <a:lnTo>
                    <a:pt x="26" y="7"/>
                  </a:lnTo>
                  <a:lnTo>
                    <a:pt x="24" y="8"/>
                  </a:lnTo>
                  <a:lnTo>
                    <a:pt x="23" y="10"/>
                  </a:lnTo>
                  <a:lnTo>
                    <a:pt x="21" y="11"/>
                  </a:lnTo>
                  <a:lnTo>
                    <a:pt x="20" y="11"/>
                  </a:lnTo>
                  <a:lnTo>
                    <a:pt x="19" y="13"/>
                  </a:lnTo>
                  <a:lnTo>
                    <a:pt x="17" y="14"/>
                  </a:lnTo>
                  <a:lnTo>
                    <a:pt x="16" y="16"/>
                  </a:lnTo>
                  <a:lnTo>
                    <a:pt x="14" y="17"/>
                  </a:lnTo>
                  <a:lnTo>
                    <a:pt x="14" y="18"/>
                  </a:lnTo>
                  <a:lnTo>
                    <a:pt x="13" y="20"/>
                  </a:lnTo>
                  <a:lnTo>
                    <a:pt x="12" y="21"/>
                  </a:lnTo>
                  <a:lnTo>
                    <a:pt x="10" y="23"/>
                  </a:lnTo>
                  <a:lnTo>
                    <a:pt x="9" y="24"/>
                  </a:lnTo>
                  <a:lnTo>
                    <a:pt x="9" y="25"/>
                  </a:lnTo>
                  <a:lnTo>
                    <a:pt x="7" y="27"/>
                  </a:lnTo>
                  <a:lnTo>
                    <a:pt x="6" y="28"/>
                  </a:lnTo>
                  <a:lnTo>
                    <a:pt x="6" y="30"/>
                  </a:lnTo>
                  <a:lnTo>
                    <a:pt x="5" y="31"/>
                  </a:lnTo>
                  <a:lnTo>
                    <a:pt x="5" y="34"/>
                  </a:lnTo>
                  <a:lnTo>
                    <a:pt x="3" y="35"/>
                  </a:lnTo>
                  <a:lnTo>
                    <a:pt x="3" y="37"/>
                  </a:lnTo>
                  <a:lnTo>
                    <a:pt x="3" y="38"/>
                  </a:lnTo>
                  <a:lnTo>
                    <a:pt x="2" y="41"/>
                  </a:lnTo>
                  <a:lnTo>
                    <a:pt x="2" y="42"/>
                  </a:lnTo>
                  <a:lnTo>
                    <a:pt x="2" y="44"/>
                  </a:lnTo>
                  <a:lnTo>
                    <a:pt x="2" y="47"/>
                  </a:lnTo>
                  <a:lnTo>
                    <a:pt x="2" y="48"/>
                  </a:lnTo>
                  <a:lnTo>
                    <a:pt x="0" y="49"/>
                  </a:lnTo>
                  <a:lnTo>
                    <a:pt x="0" y="51"/>
                  </a:lnTo>
                  <a:lnTo>
                    <a:pt x="0" y="54"/>
                  </a:lnTo>
                  <a:lnTo>
                    <a:pt x="0" y="55"/>
                  </a:lnTo>
                  <a:lnTo>
                    <a:pt x="2" y="56"/>
                  </a:lnTo>
                  <a:lnTo>
                    <a:pt x="2" y="58"/>
                  </a:lnTo>
                  <a:lnTo>
                    <a:pt x="2" y="61"/>
                  </a:lnTo>
                  <a:lnTo>
                    <a:pt x="2" y="62"/>
                  </a:lnTo>
                  <a:lnTo>
                    <a:pt x="3" y="63"/>
                  </a:lnTo>
                  <a:lnTo>
                    <a:pt x="3" y="66"/>
                  </a:lnTo>
                  <a:lnTo>
                    <a:pt x="3" y="68"/>
                  </a:lnTo>
                  <a:lnTo>
                    <a:pt x="3" y="69"/>
                  </a:lnTo>
                  <a:lnTo>
                    <a:pt x="5" y="70"/>
                  </a:lnTo>
                  <a:lnTo>
                    <a:pt x="5" y="72"/>
                  </a:lnTo>
                  <a:lnTo>
                    <a:pt x="6" y="75"/>
                  </a:lnTo>
                  <a:lnTo>
                    <a:pt x="6" y="76"/>
                  </a:lnTo>
                  <a:lnTo>
                    <a:pt x="7" y="78"/>
                  </a:lnTo>
                  <a:lnTo>
                    <a:pt x="9" y="79"/>
                  </a:lnTo>
                  <a:lnTo>
                    <a:pt x="9" y="80"/>
                  </a:lnTo>
                  <a:lnTo>
                    <a:pt x="10" y="82"/>
                  </a:lnTo>
                  <a:lnTo>
                    <a:pt x="12" y="83"/>
                  </a:lnTo>
                  <a:lnTo>
                    <a:pt x="13" y="85"/>
                  </a:lnTo>
                  <a:lnTo>
                    <a:pt x="14" y="86"/>
                  </a:lnTo>
                  <a:lnTo>
                    <a:pt x="14" y="87"/>
                  </a:lnTo>
                  <a:lnTo>
                    <a:pt x="16" y="89"/>
                  </a:lnTo>
                  <a:lnTo>
                    <a:pt x="17" y="90"/>
                  </a:lnTo>
                  <a:lnTo>
                    <a:pt x="19" y="92"/>
                  </a:lnTo>
                  <a:lnTo>
                    <a:pt x="20" y="93"/>
                  </a:lnTo>
                  <a:lnTo>
                    <a:pt x="21" y="93"/>
                  </a:lnTo>
                  <a:lnTo>
                    <a:pt x="23" y="94"/>
                  </a:lnTo>
                  <a:lnTo>
                    <a:pt x="24" y="96"/>
                  </a:lnTo>
                  <a:lnTo>
                    <a:pt x="26" y="97"/>
                  </a:lnTo>
                  <a:lnTo>
                    <a:pt x="27" y="97"/>
                  </a:lnTo>
                  <a:lnTo>
                    <a:pt x="29" y="99"/>
                  </a:lnTo>
                  <a:lnTo>
                    <a:pt x="31" y="99"/>
                  </a:lnTo>
                  <a:lnTo>
                    <a:pt x="33" y="100"/>
                  </a:lnTo>
                  <a:lnTo>
                    <a:pt x="34" y="100"/>
                  </a:lnTo>
                  <a:lnTo>
                    <a:pt x="36" y="102"/>
                  </a:lnTo>
                  <a:lnTo>
                    <a:pt x="38" y="102"/>
                  </a:lnTo>
                  <a:lnTo>
                    <a:pt x="40" y="102"/>
                  </a:lnTo>
                  <a:lnTo>
                    <a:pt x="41" y="103"/>
                  </a:lnTo>
                  <a:lnTo>
                    <a:pt x="43" y="103"/>
                  </a:lnTo>
                  <a:lnTo>
                    <a:pt x="44" y="103"/>
                  </a:lnTo>
                  <a:lnTo>
                    <a:pt x="47" y="104"/>
                  </a:lnTo>
                  <a:lnTo>
                    <a:pt x="48" y="104"/>
                  </a:lnTo>
                  <a:lnTo>
                    <a:pt x="50" y="104"/>
                  </a:lnTo>
                  <a:lnTo>
                    <a:pt x="52" y="104"/>
                  </a:lnTo>
                  <a:lnTo>
                    <a:pt x="54" y="104"/>
                  </a:lnTo>
                  <a:lnTo>
                    <a:pt x="55" y="104"/>
                  </a:lnTo>
                  <a:lnTo>
                    <a:pt x="57" y="104"/>
                  </a:lnTo>
                  <a:lnTo>
                    <a:pt x="60" y="104"/>
                  </a:lnTo>
                  <a:lnTo>
                    <a:pt x="61" y="103"/>
                  </a:lnTo>
                  <a:lnTo>
                    <a:pt x="62" y="103"/>
                  </a:lnTo>
                  <a:lnTo>
                    <a:pt x="64" y="103"/>
                  </a:lnTo>
                  <a:lnTo>
                    <a:pt x="67" y="102"/>
                  </a:lnTo>
                  <a:lnTo>
                    <a:pt x="68" y="102"/>
                  </a:lnTo>
                  <a:lnTo>
                    <a:pt x="69" y="102"/>
                  </a:lnTo>
                  <a:lnTo>
                    <a:pt x="71" y="100"/>
                  </a:lnTo>
                  <a:lnTo>
                    <a:pt x="74" y="100"/>
                  </a:lnTo>
                  <a:lnTo>
                    <a:pt x="75" y="99"/>
                  </a:lnTo>
                  <a:lnTo>
                    <a:pt x="76" y="99"/>
                  </a:lnTo>
                  <a:lnTo>
                    <a:pt x="78" y="97"/>
                  </a:lnTo>
                  <a:lnTo>
                    <a:pt x="79" y="97"/>
                  </a:lnTo>
                  <a:lnTo>
                    <a:pt x="81" y="96"/>
                  </a:lnTo>
                  <a:lnTo>
                    <a:pt x="82" y="94"/>
                  </a:lnTo>
                  <a:lnTo>
                    <a:pt x="83" y="93"/>
                  </a:lnTo>
                  <a:lnTo>
                    <a:pt x="85" y="93"/>
                  </a:lnTo>
                  <a:lnTo>
                    <a:pt x="86" y="92"/>
                  </a:lnTo>
                  <a:lnTo>
                    <a:pt x="88" y="90"/>
                  </a:lnTo>
                  <a:lnTo>
                    <a:pt x="89" y="89"/>
                  </a:lnTo>
                  <a:lnTo>
                    <a:pt x="91" y="87"/>
                  </a:lnTo>
                  <a:lnTo>
                    <a:pt x="92" y="86"/>
                  </a:lnTo>
                  <a:lnTo>
                    <a:pt x="93" y="85"/>
                  </a:lnTo>
                  <a:lnTo>
                    <a:pt x="93" y="83"/>
                  </a:lnTo>
                  <a:lnTo>
                    <a:pt x="95" y="82"/>
                  </a:lnTo>
                  <a:lnTo>
                    <a:pt x="96" y="80"/>
                  </a:lnTo>
                  <a:lnTo>
                    <a:pt x="96" y="79"/>
                  </a:lnTo>
                  <a:lnTo>
                    <a:pt x="98" y="78"/>
                  </a:lnTo>
                  <a:lnTo>
                    <a:pt x="99" y="76"/>
                  </a:lnTo>
                  <a:lnTo>
                    <a:pt x="99" y="75"/>
                  </a:lnTo>
                  <a:lnTo>
                    <a:pt x="100" y="72"/>
                  </a:lnTo>
                  <a:lnTo>
                    <a:pt x="100" y="70"/>
                  </a:lnTo>
                  <a:lnTo>
                    <a:pt x="102" y="69"/>
                  </a:lnTo>
                  <a:lnTo>
                    <a:pt x="102" y="68"/>
                  </a:lnTo>
                  <a:lnTo>
                    <a:pt x="102" y="66"/>
                  </a:lnTo>
                  <a:lnTo>
                    <a:pt x="61" y="82"/>
                  </a:lnTo>
                  <a:lnTo>
                    <a:pt x="60" y="82"/>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5" name="Freeform 78"/>
            <p:cNvSpPr>
              <a:spLocks/>
            </p:cNvSpPr>
            <p:nvPr/>
          </p:nvSpPr>
          <p:spPr bwMode="auto">
            <a:xfrm>
              <a:off x="4408" y="413"/>
              <a:ext cx="100" cy="105"/>
            </a:xfrm>
            <a:custGeom>
              <a:avLst/>
              <a:gdLst>
                <a:gd name="T0" fmla="*/ 45 w 100"/>
                <a:gd name="T1" fmla="*/ 22 h 105"/>
                <a:gd name="T2" fmla="*/ 51 w 100"/>
                <a:gd name="T3" fmla="*/ 23 h 105"/>
                <a:gd name="T4" fmla="*/ 55 w 100"/>
                <a:gd name="T5" fmla="*/ 26 h 105"/>
                <a:gd name="T6" fmla="*/ 59 w 100"/>
                <a:gd name="T7" fmla="*/ 29 h 105"/>
                <a:gd name="T8" fmla="*/ 63 w 100"/>
                <a:gd name="T9" fmla="*/ 31 h 105"/>
                <a:gd name="T10" fmla="*/ 66 w 100"/>
                <a:gd name="T11" fmla="*/ 37 h 105"/>
                <a:gd name="T12" fmla="*/ 69 w 100"/>
                <a:gd name="T13" fmla="*/ 41 h 105"/>
                <a:gd name="T14" fmla="*/ 70 w 100"/>
                <a:gd name="T15" fmla="*/ 47 h 105"/>
                <a:gd name="T16" fmla="*/ 70 w 100"/>
                <a:gd name="T17" fmla="*/ 53 h 105"/>
                <a:gd name="T18" fmla="*/ 70 w 100"/>
                <a:gd name="T19" fmla="*/ 57 h 105"/>
                <a:gd name="T20" fmla="*/ 69 w 100"/>
                <a:gd name="T21" fmla="*/ 62 h 105"/>
                <a:gd name="T22" fmla="*/ 66 w 100"/>
                <a:gd name="T23" fmla="*/ 68 h 105"/>
                <a:gd name="T24" fmla="*/ 63 w 100"/>
                <a:gd name="T25" fmla="*/ 72 h 105"/>
                <a:gd name="T26" fmla="*/ 59 w 100"/>
                <a:gd name="T27" fmla="*/ 75 h 105"/>
                <a:gd name="T28" fmla="*/ 55 w 100"/>
                <a:gd name="T29" fmla="*/ 78 h 105"/>
                <a:gd name="T30" fmla="*/ 15 w 100"/>
                <a:gd name="T31" fmla="*/ 93 h 105"/>
                <a:gd name="T32" fmla="*/ 21 w 100"/>
                <a:gd name="T33" fmla="*/ 98 h 105"/>
                <a:gd name="T34" fmla="*/ 28 w 100"/>
                <a:gd name="T35" fmla="*/ 100 h 105"/>
                <a:gd name="T36" fmla="*/ 35 w 100"/>
                <a:gd name="T37" fmla="*/ 103 h 105"/>
                <a:gd name="T38" fmla="*/ 42 w 100"/>
                <a:gd name="T39" fmla="*/ 103 h 105"/>
                <a:gd name="T40" fmla="*/ 49 w 100"/>
                <a:gd name="T41" fmla="*/ 105 h 105"/>
                <a:gd name="T42" fmla="*/ 56 w 100"/>
                <a:gd name="T43" fmla="*/ 103 h 105"/>
                <a:gd name="T44" fmla="*/ 63 w 100"/>
                <a:gd name="T45" fmla="*/ 102 h 105"/>
                <a:gd name="T46" fmla="*/ 70 w 100"/>
                <a:gd name="T47" fmla="*/ 99 h 105"/>
                <a:gd name="T48" fmla="*/ 76 w 100"/>
                <a:gd name="T49" fmla="*/ 96 h 105"/>
                <a:gd name="T50" fmla="*/ 82 w 100"/>
                <a:gd name="T51" fmla="*/ 92 h 105"/>
                <a:gd name="T52" fmla="*/ 87 w 100"/>
                <a:gd name="T53" fmla="*/ 86 h 105"/>
                <a:gd name="T54" fmla="*/ 92 w 100"/>
                <a:gd name="T55" fmla="*/ 81 h 105"/>
                <a:gd name="T56" fmla="*/ 94 w 100"/>
                <a:gd name="T57" fmla="*/ 74 h 105"/>
                <a:gd name="T58" fmla="*/ 97 w 100"/>
                <a:gd name="T59" fmla="*/ 68 h 105"/>
                <a:gd name="T60" fmla="*/ 99 w 100"/>
                <a:gd name="T61" fmla="*/ 61 h 105"/>
                <a:gd name="T62" fmla="*/ 100 w 100"/>
                <a:gd name="T63" fmla="*/ 54 h 105"/>
                <a:gd name="T64" fmla="*/ 99 w 100"/>
                <a:gd name="T65" fmla="*/ 45 h 105"/>
                <a:gd name="T66" fmla="*/ 99 w 100"/>
                <a:gd name="T67" fmla="*/ 40 h 105"/>
                <a:gd name="T68" fmla="*/ 96 w 100"/>
                <a:gd name="T69" fmla="*/ 33 h 105"/>
                <a:gd name="T70" fmla="*/ 93 w 100"/>
                <a:gd name="T71" fmla="*/ 26 h 105"/>
                <a:gd name="T72" fmla="*/ 89 w 100"/>
                <a:gd name="T73" fmla="*/ 20 h 105"/>
                <a:gd name="T74" fmla="*/ 83 w 100"/>
                <a:gd name="T75" fmla="*/ 14 h 105"/>
                <a:gd name="T76" fmla="*/ 77 w 100"/>
                <a:gd name="T77" fmla="*/ 10 h 105"/>
                <a:gd name="T78" fmla="*/ 72 w 100"/>
                <a:gd name="T79" fmla="*/ 6 h 105"/>
                <a:gd name="T80" fmla="*/ 65 w 100"/>
                <a:gd name="T81" fmla="*/ 3 h 105"/>
                <a:gd name="T82" fmla="*/ 58 w 100"/>
                <a:gd name="T83" fmla="*/ 2 h 105"/>
                <a:gd name="T84" fmla="*/ 51 w 100"/>
                <a:gd name="T85" fmla="*/ 0 h 105"/>
                <a:gd name="T86" fmla="*/ 44 w 100"/>
                <a:gd name="T87" fmla="*/ 0 h 105"/>
                <a:gd name="T88" fmla="*/ 37 w 100"/>
                <a:gd name="T89" fmla="*/ 2 h 105"/>
                <a:gd name="T90" fmla="*/ 30 w 100"/>
                <a:gd name="T91" fmla="*/ 5 h 105"/>
                <a:gd name="T92" fmla="*/ 23 w 100"/>
                <a:gd name="T93" fmla="*/ 7 h 105"/>
                <a:gd name="T94" fmla="*/ 17 w 100"/>
                <a:gd name="T95" fmla="*/ 12 h 105"/>
                <a:gd name="T96" fmla="*/ 11 w 100"/>
                <a:gd name="T97" fmla="*/ 16 h 105"/>
                <a:gd name="T98" fmla="*/ 7 w 100"/>
                <a:gd name="T99" fmla="*/ 22 h 105"/>
                <a:gd name="T100" fmla="*/ 3 w 100"/>
                <a:gd name="T101" fmla="*/ 27 h 105"/>
                <a:gd name="T102" fmla="*/ 0 w 100"/>
                <a:gd name="T103" fmla="*/ 34 h 105"/>
                <a:gd name="T104" fmla="*/ 42 w 100"/>
                <a:gd name="T105" fmla="*/ 22 h 1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105"/>
                <a:gd name="T161" fmla="*/ 100 w 100"/>
                <a:gd name="T162" fmla="*/ 105 h 10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105">
                  <a:moveTo>
                    <a:pt x="42" y="22"/>
                  </a:moveTo>
                  <a:lnTo>
                    <a:pt x="44" y="23"/>
                  </a:lnTo>
                  <a:lnTo>
                    <a:pt x="44" y="22"/>
                  </a:lnTo>
                  <a:lnTo>
                    <a:pt x="45" y="22"/>
                  </a:lnTo>
                  <a:lnTo>
                    <a:pt x="46" y="22"/>
                  </a:lnTo>
                  <a:lnTo>
                    <a:pt x="48" y="23"/>
                  </a:lnTo>
                  <a:lnTo>
                    <a:pt x="49" y="23"/>
                  </a:lnTo>
                  <a:lnTo>
                    <a:pt x="51" y="23"/>
                  </a:lnTo>
                  <a:lnTo>
                    <a:pt x="52" y="23"/>
                  </a:lnTo>
                  <a:lnTo>
                    <a:pt x="52" y="24"/>
                  </a:lnTo>
                  <a:lnTo>
                    <a:pt x="54" y="24"/>
                  </a:lnTo>
                  <a:lnTo>
                    <a:pt x="55" y="26"/>
                  </a:lnTo>
                  <a:lnTo>
                    <a:pt x="56" y="26"/>
                  </a:lnTo>
                  <a:lnTo>
                    <a:pt x="58" y="27"/>
                  </a:lnTo>
                  <a:lnTo>
                    <a:pt x="59" y="27"/>
                  </a:lnTo>
                  <a:lnTo>
                    <a:pt x="59" y="29"/>
                  </a:lnTo>
                  <a:lnTo>
                    <a:pt x="61" y="29"/>
                  </a:lnTo>
                  <a:lnTo>
                    <a:pt x="62" y="30"/>
                  </a:lnTo>
                  <a:lnTo>
                    <a:pt x="63" y="31"/>
                  </a:lnTo>
                  <a:lnTo>
                    <a:pt x="65" y="33"/>
                  </a:lnTo>
                  <a:lnTo>
                    <a:pt x="65" y="34"/>
                  </a:lnTo>
                  <a:lnTo>
                    <a:pt x="66" y="36"/>
                  </a:lnTo>
                  <a:lnTo>
                    <a:pt x="66" y="37"/>
                  </a:lnTo>
                  <a:lnTo>
                    <a:pt x="68" y="37"/>
                  </a:lnTo>
                  <a:lnTo>
                    <a:pt x="68" y="38"/>
                  </a:lnTo>
                  <a:lnTo>
                    <a:pt x="69" y="40"/>
                  </a:lnTo>
                  <a:lnTo>
                    <a:pt x="69" y="41"/>
                  </a:lnTo>
                  <a:lnTo>
                    <a:pt x="69" y="43"/>
                  </a:lnTo>
                  <a:lnTo>
                    <a:pt x="70" y="44"/>
                  </a:lnTo>
                  <a:lnTo>
                    <a:pt x="70" y="45"/>
                  </a:lnTo>
                  <a:lnTo>
                    <a:pt x="70" y="47"/>
                  </a:lnTo>
                  <a:lnTo>
                    <a:pt x="70" y="48"/>
                  </a:lnTo>
                  <a:lnTo>
                    <a:pt x="70" y="50"/>
                  </a:lnTo>
                  <a:lnTo>
                    <a:pt x="70" y="51"/>
                  </a:lnTo>
                  <a:lnTo>
                    <a:pt x="70" y="53"/>
                  </a:lnTo>
                  <a:lnTo>
                    <a:pt x="70" y="54"/>
                  </a:lnTo>
                  <a:lnTo>
                    <a:pt x="70" y="55"/>
                  </a:lnTo>
                  <a:lnTo>
                    <a:pt x="70" y="57"/>
                  </a:lnTo>
                  <a:lnTo>
                    <a:pt x="70" y="58"/>
                  </a:lnTo>
                  <a:lnTo>
                    <a:pt x="69" y="60"/>
                  </a:lnTo>
                  <a:lnTo>
                    <a:pt x="69" y="61"/>
                  </a:lnTo>
                  <a:lnTo>
                    <a:pt x="69" y="62"/>
                  </a:lnTo>
                  <a:lnTo>
                    <a:pt x="68" y="64"/>
                  </a:lnTo>
                  <a:lnTo>
                    <a:pt x="68" y="65"/>
                  </a:lnTo>
                  <a:lnTo>
                    <a:pt x="66" y="67"/>
                  </a:lnTo>
                  <a:lnTo>
                    <a:pt x="66" y="68"/>
                  </a:lnTo>
                  <a:lnTo>
                    <a:pt x="65" y="69"/>
                  </a:lnTo>
                  <a:lnTo>
                    <a:pt x="63" y="71"/>
                  </a:lnTo>
                  <a:lnTo>
                    <a:pt x="63" y="72"/>
                  </a:lnTo>
                  <a:lnTo>
                    <a:pt x="62" y="72"/>
                  </a:lnTo>
                  <a:lnTo>
                    <a:pt x="61" y="74"/>
                  </a:lnTo>
                  <a:lnTo>
                    <a:pt x="59" y="75"/>
                  </a:lnTo>
                  <a:lnTo>
                    <a:pt x="58" y="76"/>
                  </a:lnTo>
                  <a:lnTo>
                    <a:pt x="56" y="76"/>
                  </a:lnTo>
                  <a:lnTo>
                    <a:pt x="55" y="78"/>
                  </a:lnTo>
                  <a:lnTo>
                    <a:pt x="13" y="91"/>
                  </a:lnTo>
                  <a:lnTo>
                    <a:pt x="14" y="92"/>
                  </a:lnTo>
                  <a:lnTo>
                    <a:pt x="15" y="93"/>
                  </a:lnTo>
                  <a:lnTo>
                    <a:pt x="17" y="93"/>
                  </a:lnTo>
                  <a:lnTo>
                    <a:pt x="18" y="95"/>
                  </a:lnTo>
                  <a:lnTo>
                    <a:pt x="20" y="96"/>
                  </a:lnTo>
                  <a:lnTo>
                    <a:pt x="21" y="98"/>
                  </a:lnTo>
                  <a:lnTo>
                    <a:pt x="23" y="98"/>
                  </a:lnTo>
                  <a:lnTo>
                    <a:pt x="25" y="99"/>
                  </a:lnTo>
                  <a:lnTo>
                    <a:pt x="27" y="99"/>
                  </a:lnTo>
                  <a:lnTo>
                    <a:pt x="28" y="100"/>
                  </a:lnTo>
                  <a:lnTo>
                    <a:pt x="30" y="100"/>
                  </a:lnTo>
                  <a:lnTo>
                    <a:pt x="31" y="102"/>
                  </a:lnTo>
                  <a:lnTo>
                    <a:pt x="32" y="102"/>
                  </a:lnTo>
                  <a:lnTo>
                    <a:pt x="35" y="103"/>
                  </a:lnTo>
                  <a:lnTo>
                    <a:pt x="37" y="103"/>
                  </a:lnTo>
                  <a:lnTo>
                    <a:pt x="38" y="103"/>
                  </a:lnTo>
                  <a:lnTo>
                    <a:pt x="41" y="103"/>
                  </a:lnTo>
                  <a:lnTo>
                    <a:pt x="42" y="103"/>
                  </a:lnTo>
                  <a:lnTo>
                    <a:pt x="44" y="105"/>
                  </a:lnTo>
                  <a:lnTo>
                    <a:pt x="45" y="105"/>
                  </a:lnTo>
                  <a:lnTo>
                    <a:pt x="48" y="105"/>
                  </a:lnTo>
                  <a:lnTo>
                    <a:pt x="49" y="105"/>
                  </a:lnTo>
                  <a:lnTo>
                    <a:pt x="51" y="105"/>
                  </a:lnTo>
                  <a:lnTo>
                    <a:pt x="52" y="105"/>
                  </a:lnTo>
                  <a:lnTo>
                    <a:pt x="55" y="103"/>
                  </a:lnTo>
                  <a:lnTo>
                    <a:pt x="56" y="103"/>
                  </a:lnTo>
                  <a:lnTo>
                    <a:pt x="58" y="103"/>
                  </a:lnTo>
                  <a:lnTo>
                    <a:pt x="61" y="103"/>
                  </a:lnTo>
                  <a:lnTo>
                    <a:pt x="62" y="103"/>
                  </a:lnTo>
                  <a:lnTo>
                    <a:pt x="63" y="102"/>
                  </a:lnTo>
                  <a:lnTo>
                    <a:pt x="65" y="102"/>
                  </a:lnTo>
                  <a:lnTo>
                    <a:pt x="66" y="100"/>
                  </a:lnTo>
                  <a:lnTo>
                    <a:pt x="68" y="100"/>
                  </a:lnTo>
                  <a:lnTo>
                    <a:pt x="70" y="99"/>
                  </a:lnTo>
                  <a:lnTo>
                    <a:pt x="72" y="99"/>
                  </a:lnTo>
                  <a:lnTo>
                    <a:pt x="73" y="98"/>
                  </a:lnTo>
                  <a:lnTo>
                    <a:pt x="75" y="98"/>
                  </a:lnTo>
                  <a:lnTo>
                    <a:pt x="76" y="96"/>
                  </a:lnTo>
                  <a:lnTo>
                    <a:pt x="77" y="95"/>
                  </a:lnTo>
                  <a:lnTo>
                    <a:pt x="79" y="93"/>
                  </a:lnTo>
                  <a:lnTo>
                    <a:pt x="80" y="93"/>
                  </a:lnTo>
                  <a:lnTo>
                    <a:pt x="82" y="92"/>
                  </a:lnTo>
                  <a:lnTo>
                    <a:pt x="83" y="91"/>
                  </a:lnTo>
                  <a:lnTo>
                    <a:pt x="85" y="89"/>
                  </a:lnTo>
                  <a:lnTo>
                    <a:pt x="86" y="88"/>
                  </a:lnTo>
                  <a:lnTo>
                    <a:pt x="87" y="86"/>
                  </a:lnTo>
                  <a:lnTo>
                    <a:pt x="89" y="85"/>
                  </a:lnTo>
                  <a:lnTo>
                    <a:pt x="90" y="84"/>
                  </a:lnTo>
                  <a:lnTo>
                    <a:pt x="90" y="82"/>
                  </a:lnTo>
                  <a:lnTo>
                    <a:pt x="92" y="81"/>
                  </a:lnTo>
                  <a:lnTo>
                    <a:pt x="93" y="79"/>
                  </a:lnTo>
                  <a:lnTo>
                    <a:pt x="93" y="78"/>
                  </a:lnTo>
                  <a:lnTo>
                    <a:pt x="94" y="76"/>
                  </a:lnTo>
                  <a:lnTo>
                    <a:pt x="94" y="74"/>
                  </a:lnTo>
                  <a:lnTo>
                    <a:pt x="96" y="72"/>
                  </a:lnTo>
                  <a:lnTo>
                    <a:pt x="96" y="71"/>
                  </a:lnTo>
                  <a:lnTo>
                    <a:pt x="97" y="69"/>
                  </a:lnTo>
                  <a:lnTo>
                    <a:pt x="97" y="68"/>
                  </a:lnTo>
                  <a:lnTo>
                    <a:pt x="99" y="65"/>
                  </a:lnTo>
                  <a:lnTo>
                    <a:pt x="99" y="64"/>
                  </a:lnTo>
                  <a:lnTo>
                    <a:pt x="99" y="62"/>
                  </a:lnTo>
                  <a:lnTo>
                    <a:pt x="99" y="61"/>
                  </a:lnTo>
                  <a:lnTo>
                    <a:pt x="99" y="58"/>
                  </a:lnTo>
                  <a:lnTo>
                    <a:pt x="100" y="57"/>
                  </a:lnTo>
                  <a:lnTo>
                    <a:pt x="100" y="55"/>
                  </a:lnTo>
                  <a:lnTo>
                    <a:pt x="100" y="54"/>
                  </a:lnTo>
                  <a:lnTo>
                    <a:pt x="100" y="51"/>
                  </a:lnTo>
                  <a:lnTo>
                    <a:pt x="100" y="50"/>
                  </a:lnTo>
                  <a:lnTo>
                    <a:pt x="100" y="48"/>
                  </a:lnTo>
                  <a:lnTo>
                    <a:pt x="99" y="45"/>
                  </a:lnTo>
                  <a:lnTo>
                    <a:pt x="99" y="44"/>
                  </a:lnTo>
                  <a:lnTo>
                    <a:pt x="99" y="43"/>
                  </a:lnTo>
                  <a:lnTo>
                    <a:pt x="99" y="41"/>
                  </a:lnTo>
                  <a:lnTo>
                    <a:pt x="99" y="40"/>
                  </a:lnTo>
                  <a:lnTo>
                    <a:pt x="97" y="37"/>
                  </a:lnTo>
                  <a:lnTo>
                    <a:pt x="97" y="36"/>
                  </a:lnTo>
                  <a:lnTo>
                    <a:pt x="96" y="34"/>
                  </a:lnTo>
                  <a:lnTo>
                    <a:pt x="96" y="33"/>
                  </a:lnTo>
                  <a:lnTo>
                    <a:pt x="94" y="30"/>
                  </a:lnTo>
                  <a:lnTo>
                    <a:pt x="94" y="29"/>
                  </a:lnTo>
                  <a:lnTo>
                    <a:pt x="93" y="27"/>
                  </a:lnTo>
                  <a:lnTo>
                    <a:pt x="93" y="26"/>
                  </a:lnTo>
                  <a:lnTo>
                    <a:pt x="92" y="24"/>
                  </a:lnTo>
                  <a:lnTo>
                    <a:pt x="90" y="23"/>
                  </a:lnTo>
                  <a:lnTo>
                    <a:pt x="89" y="22"/>
                  </a:lnTo>
                  <a:lnTo>
                    <a:pt x="89" y="20"/>
                  </a:lnTo>
                  <a:lnTo>
                    <a:pt x="87" y="19"/>
                  </a:lnTo>
                  <a:lnTo>
                    <a:pt x="86" y="17"/>
                  </a:lnTo>
                  <a:lnTo>
                    <a:pt x="85" y="16"/>
                  </a:lnTo>
                  <a:lnTo>
                    <a:pt x="83" y="14"/>
                  </a:lnTo>
                  <a:lnTo>
                    <a:pt x="82" y="13"/>
                  </a:lnTo>
                  <a:lnTo>
                    <a:pt x="80" y="12"/>
                  </a:lnTo>
                  <a:lnTo>
                    <a:pt x="79" y="12"/>
                  </a:lnTo>
                  <a:lnTo>
                    <a:pt x="77" y="10"/>
                  </a:lnTo>
                  <a:lnTo>
                    <a:pt x="76" y="9"/>
                  </a:lnTo>
                  <a:lnTo>
                    <a:pt x="75" y="7"/>
                  </a:lnTo>
                  <a:lnTo>
                    <a:pt x="73" y="7"/>
                  </a:lnTo>
                  <a:lnTo>
                    <a:pt x="72" y="6"/>
                  </a:lnTo>
                  <a:lnTo>
                    <a:pt x="70" y="6"/>
                  </a:lnTo>
                  <a:lnTo>
                    <a:pt x="68" y="5"/>
                  </a:lnTo>
                  <a:lnTo>
                    <a:pt x="66" y="5"/>
                  </a:lnTo>
                  <a:lnTo>
                    <a:pt x="65" y="3"/>
                  </a:lnTo>
                  <a:lnTo>
                    <a:pt x="63" y="3"/>
                  </a:lnTo>
                  <a:lnTo>
                    <a:pt x="62" y="2"/>
                  </a:lnTo>
                  <a:lnTo>
                    <a:pt x="59" y="2"/>
                  </a:lnTo>
                  <a:lnTo>
                    <a:pt x="58" y="2"/>
                  </a:lnTo>
                  <a:lnTo>
                    <a:pt x="56" y="2"/>
                  </a:lnTo>
                  <a:lnTo>
                    <a:pt x="55" y="0"/>
                  </a:lnTo>
                  <a:lnTo>
                    <a:pt x="52" y="0"/>
                  </a:lnTo>
                  <a:lnTo>
                    <a:pt x="51" y="0"/>
                  </a:lnTo>
                  <a:lnTo>
                    <a:pt x="49" y="0"/>
                  </a:lnTo>
                  <a:lnTo>
                    <a:pt x="46" y="0"/>
                  </a:lnTo>
                  <a:lnTo>
                    <a:pt x="45" y="0"/>
                  </a:lnTo>
                  <a:lnTo>
                    <a:pt x="44" y="0"/>
                  </a:lnTo>
                  <a:lnTo>
                    <a:pt x="42" y="0"/>
                  </a:lnTo>
                  <a:lnTo>
                    <a:pt x="39" y="2"/>
                  </a:lnTo>
                  <a:lnTo>
                    <a:pt x="38" y="2"/>
                  </a:lnTo>
                  <a:lnTo>
                    <a:pt x="37" y="2"/>
                  </a:lnTo>
                  <a:lnTo>
                    <a:pt x="35" y="2"/>
                  </a:lnTo>
                  <a:lnTo>
                    <a:pt x="32" y="3"/>
                  </a:lnTo>
                  <a:lnTo>
                    <a:pt x="31" y="3"/>
                  </a:lnTo>
                  <a:lnTo>
                    <a:pt x="30" y="5"/>
                  </a:lnTo>
                  <a:lnTo>
                    <a:pt x="28" y="5"/>
                  </a:lnTo>
                  <a:lnTo>
                    <a:pt x="27" y="6"/>
                  </a:lnTo>
                  <a:lnTo>
                    <a:pt x="25" y="6"/>
                  </a:lnTo>
                  <a:lnTo>
                    <a:pt x="23" y="7"/>
                  </a:lnTo>
                  <a:lnTo>
                    <a:pt x="21" y="7"/>
                  </a:lnTo>
                  <a:lnTo>
                    <a:pt x="20" y="9"/>
                  </a:lnTo>
                  <a:lnTo>
                    <a:pt x="18" y="10"/>
                  </a:lnTo>
                  <a:lnTo>
                    <a:pt x="17" y="12"/>
                  </a:lnTo>
                  <a:lnTo>
                    <a:pt x="15" y="12"/>
                  </a:lnTo>
                  <a:lnTo>
                    <a:pt x="14" y="13"/>
                  </a:lnTo>
                  <a:lnTo>
                    <a:pt x="13" y="14"/>
                  </a:lnTo>
                  <a:lnTo>
                    <a:pt x="11" y="16"/>
                  </a:lnTo>
                  <a:lnTo>
                    <a:pt x="10" y="17"/>
                  </a:lnTo>
                  <a:lnTo>
                    <a:pt x="10" y="19"/>
                  </a:lnTo>
                  <a:lnTo>
                    <a:pt x="8" y="20"/>
                  </a:lnTo>
                  <a:lnTo>
                    <a:pt x="7" y="22"/>
                  </a:lnTo>
                  <a:lnTo>
                    <a:pt x="6" y="23"/>
                  </a:lnTo>
                  <a:lnTo>
                    <a:pt x="6" y="24"/>
                  </a:lnTo>
                  <a:lnTo>
                    <a:pt x="4" y="26"/>
                  </a:lnTo>
                  <a:lnTo>
                    <a:pt x="3" y="27"/>
                  </a:lnTo>
                  <a:lnTo>
                    <a:pt x="1" y="29"/>
                  </a:lnTo>
                  <a:lnTo>
                    <a:pt x="1" y="31"/>
                  </a:lnTo>
                  <a:lnTo>
                    <a:pt x="1" y="33"/>
                  </a:lnTo>
                  <a:lnTo>
                    <a:pt x="0" y="34"/>
                  </a:lnTo>
                  <a:lnTo>
                    <a:pt x="0" y="36"/>
                  </a:lnTo>
                  <a:lnTo>
                    <a:pt x="41" y="23"/>
                  </a:lnTo>
                  <a:lnTo>
                    <a:pt x="42" y="2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6" name="Freeform 79"/>
            <p:cNvSpPr>
              <a:spLocks/>
            </p:cNvSpPr>
            <p:nvPr/>
          </p:nvSpPr>
          <p:spPr bwMode="auto">
            <a:xfrm>
              <a:off x="4408" y="413"/>
              <a:ext cx="100" cy="105"/>
            </a:xfrm>
            <a:custGeom>
              <a:avLst/>
              <a:gdLst>
                <a:gd name="T0" fmla="*/ 45 w 100"/>
                <a:gd name="T1" fmla="*/ 22 h 105"/>
                <a:gd name="T2" fmla="*/ 51 w 100"/>
                <a:gd name="T3" fmla="*/ 23 h 105"/>
                <a:gd name="T4" fmla="*/ 55 w 100"/>
                <a:gd name="T5" fmla="*/ 26 h 105"/>
                <a:gd name="T6" fmla="*/ 59 w 100"/>
                <a:gd name="T7" fmla="*/ 29 h 105"/>
                <a:gd name="T8" fmla="*/ 63 w 100"/>
                <a:gd name="T9" fmla="*/ 31 h 105"/>
                <a:gd name="T10" fmla="*/ 66 w 100"/>
                <a:gd name="T11" fmla="*/ 37 h 105"/>
                <a:gd name="T12" fmla="*/ 69 w 100"/>
                <a:gd name="T13" fmla="*/ 41 h 105"/>
                <a:gd name="T14" fmla="*/ 70 w 100"/>
                <a:gd name="T15" fmla="*/ 47 h 105"/>
                <a:gd name="T16" fmla="*/ 70 w 100"/>
                <a:gd name="T17" fmla="*/ 53 h 105"/>
                <a:gd name="T18" fmla="*/ 70 w 100"/>
                <a:gd name="T19" fmla="*/ 57 h 105"/>
                <a:gd name="T20" fmla="*/ 69 w 100"/>
                <a:gd name="T21" fmla="*/ 62 h 105"/>
                <a:gd name="T22" fmla="*/ 66 w 100"/>
                <a:gd name="T23" fmla="*/ 68 h 105"/>
                <a:gd name="T24" fmla="*/ 63 w 100"/>
                <a:gd name="T25" fmla="*/ 72 h 105"/>
                <a:gd name="T26" fmla="*/ 59 w 100"/>
                <a:gd name="T27" fmla="*/ 75 h 105"/>
                <a:gd name="T28" fmla="*/ 55 w 100"/>
                <a:gd name="T29" fmla="*/ 78 h 105"/>
                <a:gd name="T30" fmla="*/ 15 w 100"/>
                <a:gd name="T31" fmla="*/ 93 h 105"/>
                <a:gd name="T32" fmla="*/ 21 w 100"/>
                <a:gd name="T33" fmla="*/ 98 h 105"/>
                <a:gd name="T34" fmla="*/ 28 w 100"/>
                <a:gd name="T35" fmla="*/ 100 h 105"/>
                <a:gd name="T36" fmla="*/ 35 w 100"/>
                <a:gd name="T37" fmla="*/ 103 h 105"/>
                <a:gd name="T38" fmla="*/ 42 w 100"/>
                <a:gd name="T39" fmla="*/ 103 h 105"/>
                <a:gd name="T40" fmla="*/ 49 w 100"/>
                <a:gd name="T41" fmla="*/ 105 h 105"/>
                <a:gd name="T42" fmla="*/ 56 w 100"/>
                <a:gd name="T43" fmla="*/ 103 h 105"/>
                <a:gd name="T44" fmla="*/ 63 w 100"/>
                <a:gd name="T45" fmla="*/ 102 h 105"/>
                <a:gd name="T46" fmla="*/ 70 w 100"/>
                <a:gd name="T47" fmla="*/ 99 h 105"/>
                <a:gd name="T48" fmla="*/ 76 w 100"/>
                <a:gd name="T49" fmla="*/ 96 h 105"/>
                <a:gd name="T50" fmla="*/ 82 w 100"/>
                <a:gd name="T51" fmla="*/ 92 h 105"/>
                <a:gd name="T52" fmla="*/ 87 w 100"/>
                <a:gd name="T53" fmla="*/ 86 h 105"/>
                <a:gd name="T54" fmla="*/ 92 w 100"/>
                <a:gd name="T55" fmla="*/ 81 h 105"/>
                <a:gd name="T56" fmla="*/ 94 w 100"/>
                <a:gd name="T57" fmla="*/ 74 h 105"/>
                <a:gd name="T58" fmla="*/ 97 w 100"/>
                <a:gd name="T59" fmla="*/ 68 h 105"/>
                <a:gd name="T60" fmla="*/ 99 w 100"/>
                <a:gd name="T61" fmla="*/ 61 h 105"/>
                <a:gd name="T62" fmla="*/ 100 w 100"/>
                <a:gd name="T63" fmla="*/ 54 h 105"/>
                <a:gd name="T64" fmla="*/ 99 w 100"/>
                <a:gd name="T65" fmla="*/ 45 h 105"/>
                <a:gd name="T66" fmla="*/ 99 w 100"/>
                <a:gd name="T67" fmla="*/ 40 h 105"/>
                <a:gd name="T68" fmla="*/ 96 w 100"/>
                <a:gd name="T69" fmla="*/ 33 h 105"/>
                <a:gd name="T70" fmla="*/ 93 w 100"/>
                <a:gd name="T71" fmla="*/ 26 h 105"/>
                <a:gd name="T72" fmla="*/ 89 w 100"/>
                <a:gd name="T73" fmla="*/ 20 h 105"/>
                <a:gd name="T74" fmla="*/ 83 w 100"/>
                <a:gd name="T75" fmla="*/ 14 h 105"/>
                <a:gd name="T76" fmla="*/ 77 w 100"/>
                <a:gd name="T77" fmla="*/ 10 h 105"/>
                <a:gd name="T78" fmla="*/ 72 w 100"/>
                <a:gd name="T79" fmla="*/ 6 h 105"/>
                <a:gd name="T80" fmla="*/ 65 w 100"/>
                <a:gd name="T81" fmla="*/ 3 h 105"/>
                <a:gd name="T82" fmla="*/ 58 w 100"/>
                <a:gd name="T83" fmla="*/ 2 h 105"/>
                <a:gd name="T84" fmla="*/ 51 w 100"/>
                <a:gd name="T85" fmla="*/ 0 h 105"/>
                <a:gd name="T86" fmla="*/ 44 w 100"/>
                <a:gd name="T87" fmla="*/ 0 h 105"/>
                <a:gd name="T88" fmla="*/ 37 w 100"/>
                <a:gd name="T89" fmla="*/ 2 h 105"/>
                <a:gd name="T90" fmla="*/ 30 w 100"/>
                <a:gd name="T91" fmla="*/ 5 h 105"/>
                <a:gd name="T92" fmla="*/ 23 w 100"/>
                <a:gd name="T93" fmla="*/ 7 h 105"/>
                <a:gd name="T94" fmla="*/ 17 w 100"/>
                <a:gd name="T95" fmla="*/ 12 h 105"/>
                <a:gd name="T96" fmla="*/ 11 w 100"/>
                <a:gd name="T97" fmla="*/ 16 h 105"/>
                <a:gd name="T98" fmla="*/ 7 w 100"/>
                <a:gd name="T99" fmla="*/ 22 h 105"/>
                <a:gd name="T100" fmla="*/ 3 w 100"/>
                <a:gd name="T101" fmla="*/ 27 h 105"/>
                <a:gd name="T102" fmla="*/ 0 w 100"/>
                <a:gd name="T103" fmla="*/ 34 h 105"/>
                <a:gd name="T104" fmla="*/ 42 w 100"/>
                <a:gd name="T105" fmla="*/ 22 h 1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105"/>
                <a:gd name="T161" fmla="*/ 100 w 100"/>
                <a:gd name="T162" fmla="*/ 105 h 10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105">
                  <a:moveTo>
                    <a:pt x="42" y="22"/>
                  </a:moveTo>
                  <a:lnTo>
                    <a:pt x="44" y="23"/>
                  </a:lnTo>
                  <a:lnTo>
                    <a:pt x="44" y="22"/>
                  </a:lnTo>
                  <a:lnTo>
                    <a:pt x="45" y="22"/>
                  </a:lnTo>
                  <a:lnTo>
                    <a:pt x="46" y="22"/>
                  </a:lnTo>
                  <a:lnTo>
                    <a:pt x="48" y="23"/>
                  </a:lnTo>
                  <a:lnTo>
                    <a:pt x="49" y="23"/>
                  </a:lnTo>
                  <a:lnTo>
                    <a:pt x="51" y="23"/>
                  </a:lnTo>
                  <a:lnTo>
                    <a:pt x="52" y="23"/>
                  </a:lnTo>
                  <a:lnTo>
                    <a:pt x="52" y="24"/>
                  </a:lnTo>
                  <a:lnTo>
                    <a:pt x="54" y="24"/>
                  </a:lnTo>
                  <a:lnTo>
                    <a:pt x="55" y="26"/>
                  </a:lnTo>
                  <a:lnTo>
                    <a:pt x="56" y="26"/>
                  </a:lnTo>
                  <a:lnTo>
                    <a:pt x="58" y="27"/>
                  </a:lnTo>
                  <a:lnTo>
                    <a:pt x="59" y="27"/>
                  </a:lnTo>
                  <a:lnTo>
                    <a:pt x="59" y="29"/>
                  </a:lnTo>
                  <a:lnTo>
                    <a:pt x="61" y="29"/>
                  </a:lnTo>
                  <a:lnTo>
                    <a:pt x="62" y="30"/>
                  </a:lnTo>
                  <a:lnTo>
                    <a:pt x="63" y="31"/>
                  </a:lnTo>
                  <a:lnTo>
                    <a:pt x="65" y="33"/>
                  </a:lnTo>
                  <a:lnTo>
                    <a:pt x="65" y="34"/>
                  </a:lnTo>
                  <a:lnTo>
                    <a:pt x="66" y="36"/>
                  </a:lnTo>
                  <a:lnTo>
                    <a:pt x="66" y="37"/>
                  </a:lnTo>
                  <a:lnTo>
                    <a:pt x="68" y="37"/>
                  </a:lnTo>
                  <a:lnTo>
                    <a:pt x="68" y="38"/>
                  </a:lnTo>
                  <a:lnTo>
                    <a:pt x="69" y="40"/>
                  </a:lnTo>
                  <a:lnTo>
                    <a:pt x="69" y="41"/>
                  </a:lnTo>
                  <a:lnTo>
                    <a:pt x="69" y="43"/>
                  </a:lnTo>
                  <a:lnTo>
                    <a:pt x="70" y="44"/>
                  </a:lnTo>
                  <a:lnTo>
                    <a:pt x="70" y="45"/>
                  </a:lnTo>
                  <a:lnTo>
                    <a:pt x="70" y="47"/>
                  </a:lnTo>
                  <a:lnTo>
                    <a:pt x="70" y="48"/>
                  </a:lnTo>
                  <a:lnTo>
                    <a:pt x="70" y="50"/>
                  </a:lnTo>
                  <a:lnTo>
                    <a:pt x="70" y="51"/>
                  </a:lnTo>
                  <a:lnTo>
                    <a:pt x="70" y="53"/>
                  </a:lnTo>
                  <a:lnTo>
                    <a:pt x="70" y="54"/>
                  </a:lnTo>
                  <a:lnTo>
                    <a:pt x="70" y="55"/>
                  </a:lnTo>
                  <a:lnTo>
                    <a:pt x="70" y="57"/>
                  </a:lnTo>
                  <a:lnTo>
                    <a:pt x="70" y="58"/>
                  </a:lnTo>
                  <a:lnTo>
                    <a:pt x="69" y="60"/>
                  </a:lnTo>
                  <a:lnTo>
                    <a:pt x="69" y="61"/>
                  </a:lnTo>
                  <a:lnTo>
                    <a:pt x="69" y="62"/>
                  </a:lnTo>
                  <a:lnTo>
                    <a:pt x="68" y="64"/>
                  </a:lnTo>
                  <a:lnTo>
                    <a:pt x="68" y="65"/>
                  </a:lnTo>
                  <a:lnTo>
                    <a:pt x="66" y="67"/>
                  </a:lnTo>
                  <a:lnTo>
                    <a:pt x="66" y="68"/>
                  </a:lnTo>
                  <a:lnTo>
                    <a:pt x="65" y="69"/>
                  </a:lnTo>
                  <a:lnTo>
                    <a:pt x="63" y="71"/>
                  </a:lnTo>
                  <a:lnTo>
                    <a:pt x="63" y="72"/>
                  </a:lnTo>
                  <a:lnTo>
                    <a:pt x="62" y="72"/>
                  </a:lnTo>
                  <a:lnTo>
                    <a:pt x="61" y="74"/>
                  </a:lnTo>
                  <a:lnTo>
                    <a:pt x="59" y="75"/>
                  </a:lnTo>
                  <a:lnTo>
                    <a:pt x="58" y="76"/>
                  </a:lnTo>
                  <a:lnTo>
                    <a:pt x="56" y="76"/>
                  </a:lnTo>
                  <a:lnTo>
                    <a:pt x="55" y="78"/>
                  </a:lnTo>
                  <a:lnTo>
                    <a:pt x="13" y="91"/>
                  </a:lnTo>
                  <a:lnTo>
                    <a:pt x="14" y="92"/>
                  </a:lnTo>
                  <a:lnTo>
                    <a:pt x="15" y="93"/>
                  </a:lnTo>
                  <a:lnTo>
                    <a:pt x="17" y="93"/>
                  </a:lnTo>
                  <a:lnTo>
                    <a:pt x="18" y="95"/>
                  </a:lnTo>
                  <a:lnTo>
                    <a:pt x="20" y="96"/>
                  </a:lnTo>
                  <a:lnTo>
                    <a:pt x="21" y="98"/>
                  </a:lnTo>
                  <a:lnTo>
                    <a:pt x="23" y="98"/>
                  </a:lnTo>
                  <a:lnTo>
                    <a:pt x="25" y="99"/>
                  </a:lnTo>
                  <a:lnTo>
                    <a:pt x="27" y="99"/>
                  </a:lnTo>
                  <a:lnTo>
                    <a:pt x="28" y="100"/>
                  </a:lnTo>
                  <a:lnTo>
                    <a:pt x="30" y="100"/>
                  </a:lnTo>
                  <a:lnTo>
                    <a:pt x="31" y="102"/>
                  </a:lnTo>
                  <a:lnTo>
                    <a:pt x="32" y="102"/>
                  </a:lnTo>
                  <a:lnTo>
                    <a:pt x="35" y="103"/>
                  </a:lnTo>
                  <a:lnTo>
                    <a:pt x="37" y="103"/>
                  </a:lnTo>
                  <a:lnTo>
                    <a:pt x="38" y="103"/>
                  </a:lnTo>
                  <a:lnTo>
                    <a:pt x="41" y="103"/>
                  </a:lnTo>
                  <a:lnTo>
                    <a:pt x="42" y="103"/>
                  </a:lnTo>
                  <a:lnTo>
                    <a:pt x="44" y="105"/>
                  </a:lnTo>
                  <a:lnTo>
                    <a:pt x="45" y="105"/>
                  </a:lnTo>
                  <a:lnTo>
                    <a:pt x="48" y="105"/>
                  </a:lnTo>
                  <a:lnTo>
                    <a:pt x="49" y="105"/>
                  </a:lnTo>
                  <a:lnTo>
                    <a:pt x="51" y="105"/>
                  </a:lnTo>
                  <a:lnTo>
                    <a:pt x="52" y="105"/>
                  </a:lnTo>
                  <a:lnTo>
                    <a:pt x="55" y="103"/>
                  </a:lnTo>
                  <a:lnTo>
                    <a:pt x="56" y="103"/>
                  </a:lnTo>
                  <a:lnTo>
                    <a:pt x="58" y="103"/>
                  </a:lnTo>
                  <a:lnTo>
                    <a:pt x="61" y="103"/>
                  </a:lnTo>
                  <a:lnTo>
                    <a:pt x="62" y="103"/>
                  </a:lnTo>
                  <a:lnTo>
                    <a:pt x="63" y="102"/>
                  </a:lnTo>
                  <a:lnTo>
                    <a:pt x="65" y="102"/>
                  </a:lnTo>
                  <a:lnTo>
                    <a:pt x="66" y="100"/>
                  </a:lnTo>
                  <a:lnTo>
                    <a:pt x="68" y="100"/>
                  </a:lnTo>
                  <a:lnTo>
                    <a:pt x="70" y="99"/>
                  </a:lnTo>
                  <a:lnTo>
                    <a:pt x="72" y="99"/>
                  </a:lnTo>
                  <a:lnTo>
                    <a:pt x="73" y="98"/>
                  </a:lnTo>
                  <a:lnTo>
                    <a:pt x="75" y="98"/>
                  </a:lnTo>
                  <a:lnTo>
                    <a:pt x="76" y="96"/>
                  </a:lnTo>
                  <a:lnTo>
                    <a:pt x="77" y="95"/>
                  </a:lnTo>
                  <a:lnTo>
                    <a:pt x="79" y="93"/>
                  </a:lnTo>
                  <a:lnTo>
                    <a:pt x="80" y="93"/>
                  </a:lnTo>
                  <a:lnTo>
                    <a:pt x="82" y="92"/>
                  </a:lnTo>
                  <a:lnTo>
                    <a:pt x="83" y="91"/>
                  </a:lnTo>
                  <a:lnTo>
                    <a:pt x="85" y="89"/>
                  </a:lnTo>
                  <a:lnTo>
                    <a:pt x="86" y="88"/>
                  </a:lnTo>
                  <a:lnTo>
                    <a:pt x="87" y="86"/>
                  </a:lnTo>
                  <a:lnTo>
                    <a:pt x="89" y="85"/>
                  </a:lnTo>
                  <a:lnTo>
                    <a:pt x="90" y="84"/>
                  </a:lnTo>
                  <a:lnTo>
                    <a:pt x="90" y="82"/>
                  </a:lnTo>
                  <a:lnTo>
                    <a:pt x="92" y="81"/>
                  </a:lnTo>
                  <a:lnTo>
                    <a:pt x="93" y="79"/>
                  </a:lnTo>
                  <a:lnTo>
                    <a:pt x="93" y="78"/>
                  </a:lnTo>
                  <a:lnTo>
                    <a:pt x="94" y="76"/>
                  </a:lnTo>
                  <a:lnTo>
                    <a:pt x="94" y="74"/>
                  </a:lnTo>
                  <a:lnTo>
                    <a:pt x="96" y="72"/>
                  </a:lnTo>
                  <a:lnTo>
                    <a:pt x="96" y="71"/>
                  </a:lnTo>
                  <a:lnTo>
                    <a:pt x="97" y="69"/>
                  </a:lnTo>
                  <a:lnTo>
                    <a:pt x="97" y="68"/>
                  </a:lnTo>
                  <a:lnTo>
                    <a:pt x="99" y="65"/>
                  </a:lnTo>
                  <a:lnTo>
                    <a:pt x="99" y="64"/>
                  </a:lnTo>
                  <a:lnTo>
                    <a:pt x="99" y="62"/>
                  </a:lnTo>
                  <a:lnTo>
                    <a:pt x="99" y="61"/>
                  </a:lnTo>
                  <a:lnTo>
                    <a:pt x="99" y="58"/>
                  </a:lnTo>
                  <a:lnTo>
                    <a:pt x="100" y="57"/>
                  </a:lnTo>
                  <a:lnTo>
                    <a:pt x="100" y="55"/>
                  </a:lnTo>
                  <a:lnTo>
                    <a:pt x="100" y="54"/>
                  </a:lnTo>
                  <a:lnTo>
                    <a:pt x="100" y="51"/>
                  </a:lnTo>
                  <a:lnTo>
                    <a:pt x="100" y="50"/>
                  </a:lnTo>
                  <a:lnTo>
                    <a:pt x="100" y="48"/>
                  </a:lnTo>
                  <a:lnTo>
                    <a:pt x="99" y="45"/>
                  </a:lnTo>
                  <a:lnTo>
                    <a:pt x="99" y="44"/>
                  </a:lnTo>
                  <a:lnTo>
                    <a:pt x="99" y="43"/>
                  </a:lnTo>
                  <a:lnTo>
                    <a:pt x="99" y="41"/>
                  </a:lnTo>
                  <a:lnTo>
                    <a:pt x="99" y="40"/>
                  </a:lnTo>
                  <a:lnTo>
                    <a:pt x="97" y="37"/>
                  </a:lnTo>
                  <a:lnTo>
                    <a:pt x="97" y="36"/>
                  </a:lnTo>
                  <a:lnTo>
                    <a:pt x="96" y="34"/>
                  </a:lnTo>
                  <a:lnTo>
                    <a:pt x="96" y="33"/>
                  </a:lnTo>
                  <a:lnTo>
                    <a:pt x="94" y="30"/>
                  </a:lnTo>
                  <a:lnTo>
                    <a:pt x="94" y="29"/>
                  </a:lnTo>
                  <a:lnTo>
                    <a:pt x="93" y="27"/>
                  </a:lnTo>
                  <a:lnTo>
                    <a:pt x="93" y="26"/>
                  </a:lnTo>
                  <a:lnTo>
                    <a:pt x="92" y="24"/>
                  </a:lnTo>
                  <a:lnTo>
                    <a:pt x="90" y="23"/>
                  </a:lnTo>
                  <a:lnTo>
                    <a:pt x="89" y="22"/>
                  </a:lnTo>
                  <a:lnTo>
                    <a:pt x="89" y="20"/>
                  </a:lnTo>
                  <a:lnTo>
                    <a:pt x="87" y="19"/>
                  </a:lnTo>
                  <a:lnTo>
                    <a:pt x="86" y="17"/>
                  </a:lnTo>
                  <a:lnTo>
                    <a:pt x="85" y="16"/>
                  </a:lnTo>
                  <a:lnTo>
                    <a:pt x="83" y="14"/>
                  </a:lnTo>
                  <a:lnTo>
                    <a:pt x="82" y="13"/>
                  </a:lnTo>
                  <a:lnTo>
                    <a:pt x="80" y="12"/>
                  </a:lnTo>
                  <a:lnTo>
                    <a:pt x="79" y="12"/>
                  </a:lnTo>
                  <a:lnTo>
                    <a:pt x="77" y="10"/>
                  </a:lnTo>
                  <a:lnTo>
                    <a:pt x="76" y="9"/>
                  </a:lnTo>
                  <a:lnTo>
                    <a:pt x="75" y="7"/>
                  </a:lnTo>
                  <a:lnTo>
                    <a:pt x="73" y="7"/>
                  </a:lnTo>
                  <a:lnTo>
                    <a:pt x="72" y="6"/>
                  </a:lnTo>
                  <a:lnTo>
                    <a:pt x="70" y="6"/>
                  </a:lnTo>
                  <a:lnTo>
                    <a:pt x="68" y="5"/>
                  </a:lnTo>
                  <a:lnTo>
                    <a:pt x="66" y="5"/>
                  </a:lnTo>
                  <a:lnTo>
                    <a:pt x="65" y="3"/>
                  </a:lnTo>
                  <a:lnTo>
                    <a:pt x="63" y="3"/>
                  </a:lnTo>
                  <a:lnTo>
                    <a:pt x="62" y="2"/>
                  </a:lnTo>
                  <a:lnTo>
                    <a:pt x="59" y="2"/>
                  </a:lnTo>
                  <a:lnTo>
                    <a:pt x="58" y="2"/>
                  </a:lnTo>
                  <a:lnTo>
                    <a:pt x="56" y="2"/>
                  </a:lnTo>
                  <a:lnTo>
                    <a:pt x="55" y="0"/>
                  </a:lnTo>
                  <a:lnTo>
                    <a:pt x="52" y="0"/>
                  </a:lnTo>
                  <a:lnTo>
                    <a:pt x="51" y="0"/>
                  </a:lnTo>
                  <a:lnTo>
                    <a:pt x="49" y="0"/>
                  </a:lnTo>
                  <a:lnTo>
                    <a:pt x="46" y="0"/>
                  </a:lnTo>
                  <a:lnTo>
                    <a:pt x="45" y="0"/>
                  </a:lnTo>
                  <a:lnTo>
                    <a:pt x="44" y="0"/>
                  </a:lnTo>
                  <a:lnTo>
                    <a:pt x="42" y="0"/>
                  </a:lnTo>
                  <a:lnTo>
                    <a:pt x="39" y="2"/>
                  </a:lnTo>
                  <a:lnTo>
                    <a:pt x="38" y="2"/>
                  </a:lnTo>
                  <a:lnTo>
                    <a:pt x="37" y="2"/>
                  </a:lnTo>
                  <a:lnTo>
                    <a:pt x="35" y="2"/>
                  </a:lnTo>
                  <a:lnTo>
                    <a:pt x="32" y="3"/>
                  </a:lnTo>
                  <a:lnTo>
                    <a:pt x="31" y="3"/>
                  </a:lnTo>
                  <a:lnTo>
                    <a:pt x="30" y="5"/>
                  </a:lnTo>
                  <a:lnTo>
                    <a:pt x="28" y="5"/>
                  </a:lnTo>
                  <a:lnTo>
                    <a:pt x="27" y="6"/>
                  </a:lnTo>
                  <a:lnTo>
                    <a:pt x="25" y="6"/>
                  </a:lnTo>
                  <a:lnTo>
                    <a:pt x="23" y="7"/>
                  </a:lnTo>
                  <a:lnTo>
                    <a:pt x="21" y="7"/>
                  </a:lnTo>
                  <a:lnTo>
                    <a:pt x="20" y="9"/>
                  </a:lnTo>
                  <a:lnTo>
                    <a:pt x="18" y="10"/>
                  </a:lnTo>
                  <a:lnTo>
                    <a:pt x="17" y="12"/>
                  </a:lnTo>
                  <a:lnTo>
                    <a:pt x="15" y="12"/>
                  </a:lnTo>
                  <a:lnTo>
                    <a:pt x="14" y="13"/>
                  </a:lnTo>
                  <a:lnTo>
                    <a:pt x="13" y="14"/>
                  </a:lnTo>
                  <a:lnTo>
                    <a:pt x="11" y="16"/>
                  </a:lnTo>
                  <a:lnTo>
                    <a:pt x="10" y="17"/>
                  </a:lnTo>
                  <a:lnTo>
                    <a:pt x="10" y="19"/>
                  </a:lnTo>
                  <a:lnTo>
                    <a:pt x="8" y="20"/>
                  </a:lnTo>
                  <a:lnTo>
                    <a:pt x="7" y="22"/>
                  </a:lnTo>
                  <a:lnTo>
                    <a:pt x="6" y="23"/>
                  </a:lnTo>
                  <a:lnTo>
                    <a:pt x="6" y="24"/>
                  </a:lnTo>
                  <a:lnTo>
                    <a:pt x="4" y="26"/>
                  </a:lnTo>
                  <a:lnTo>
                    <a:pt x="3" y="27"/>
                  </a:lnTo>
                  <a:lnTo>
                    <a:pt x="1" y="29"/>
                  </a:lnTo>
                  <a:lnTo>
                    <a:pt x="1" y="31"/>
                  </a:lnTo>
                  <a:lnTo>
                    <a:pt x="1" y="33"/>
                  </a:lnTo>
                  <a:lnTo>
                    <a:pt x="0" y="34"/>
                  </a:lnTo>
                  <a:lnTo>
                    <a:pt x="0" y="36"/>
                  </a:lnTo>
                  <a:lnTo>
                    <a:pt x="41" y="23"/>
                  </a:lnTo>
                  <a:lnTo>
                    <a:pt x="42" y="22"/>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7" name="Freeform 80"/>
            <p:cNvSpPr>
              <a:spLocks/>
            </p:cNvSpPr>
            <p:nvPr/>
          </p:nvSpPr>
          <p:spPr bwMode="auto">
            <a:xfrm>
              <a:off x="4657" y="192"/>
              <a:ext cx="102" cy="104"/>
            </a:xfrm>
            <a:custGeom>
              <a:avLst/>
              <a:gdLst>
                <a:gd name="T0" fmla="*/ 58 w 102"/>
                <a:gd name="T1" fmla="*/ 82 h 104"/>
                <a:gd name="T2" fmla="*/ 52 w 102"/>
                <a:gd name="T3" fmla="*/ 82 h 104"/>
                <a:gd name="T4" fmla="*/ 48 w 102"/>
                <a:gd name="T5" fmla="*/ 80 h 104"/>
                <a:gd name="T6" fmla="*/ 43 w 102"/>
                <a:gd name="T7" fmla="*/ 78 h 104"/>
                <a:gd name="T8" fmla="*/ 38 w 102"/>
                <a:gd name="T9" fmla="*/ 73 h 104"/>
                <a:gd name="T10" fmla="*/ 36 w 102"/>
                <a:gd name="T11" fmla="*/ 69 h 104"/>
                <a:gd name="T12" fmla="*/ 33 w 102"/>
                <a:gd name="T13" fmla="*/ 65 h 104"/>
                <a:gd name="T14" fmla="*/ 31 w 102"/>
                <a:gd name="T15" fmla="*/ 59 h 104"/>
                <a:gd name="T16" fmla="*/ 30 w 102"/>
                <a:gd name="T17" fmla="*/ 54 h 104"/>
                <a:gd name="T18" fmla="*/ 30 w 102"/>
                <a:gd name="T19" fmla="*/ 49 h 104"/>
                <a:gd name="T20" fmla="*/ 31 w 102"/>
                <a:gd name="T21" fmla="*/ 44 h 104"/>
                <a:gd name="T22" fmla="*/ 34 w 102"/>
                <a:gd name="T23" fmla="*/ 38 h 104"/>
                <a:gd name="T24" fmla="*/ 37 w 102"/>
                <a:gd name="T25" fmla="*/ 34 h 104"/>
                <a:gd name="T26" fmla="*/ 41 w 102"/>
                <a:gd name="T27" fmla="*/ 30 h 104"/>
                <a:gd name="T28" fmla="*/ 44 w 102"/>
                <a:gd name="T29" fmla="*/ 27 h 104"/>
                <a:gd name="T30" fmla="*/ 82 w 102"/>
                <a:gd name="T31" fmla="*/ 10 h 104"/>
                <a:gd name="T32" fmla="*/ 76 w 102"/>
                <a:gd name="T33" fmla="*/ 6 h 104"/>
                <a:gd name="T34" fmla="*/ 69 w 102"/>
                <a:gd name="T35" fmla="*/ 3 h 104"/>
                <a:gd name="T36" fmla="*/ 62 w 102"/>
                <a:gd name="T37" fmla="*/ 1 h 104"/>
                <a:gd name="T38" fmla="*/ 55 w 102"/>
                <a:gd name="T39" fmla="*/ 0 h 104"/>
                <a:gd name="T40" fmla="*/ 48 w 102"/>
                <a:gd name="T41" fmla="*/ 0 h 104"/>
                <a:gd name="T42" fmla="*/ 41 w 102"/>
                <a:gd name="T43" fmla="*/ 1 h 104"/>
                <a:gd name="T44" fmla="*/ 34 w 102"/>
                <a:gd name="T45" fmla="*/ 4 h 104"/>
                <a:gd name="T46" fmla="*/ 27 w 102"/>
                <a:gd name="T47" fmla="*/ 7 h 104"/>
                <a:gd name="T48" fmla="*/ 21 w 102"/>
                <a:gd name="T49" fmla="*/ 11 h 104"/>
                <a:gd name="T50" fmla="*/ 16 w 102"/>
                <a:gd name="T51" fmla="*/ 16 h 104"/>
                <a:gd name="T52" fmla="*/ 12 w 102"/>
                <a:gd name="T53" fmla="*/ 21 h 104"/>
                <a:gd name="T54" fmla="*/ 7 w 102"/>
                <a:gd name="T55" fmla="*/ 27 h 104"/>
                <a:gd name="T56" fmla="*/ 5 w 102"/>
                <a:gd name="T57" fmla="*/ 34 h 104"/>
                <a:gd name="T58" fmla="*/ 2 w 102"/>
                <a:gd name="T59" fmla="*/ 41 h 104"/>
                <a:gd name="T60" fmla="*/ 2 w 102"/>
                <a:gd name="T61" fmla="*/ 48 h 104"/>
                <a:gd name="T62" fmla="*/ 0 w 102"/>
                <a:gd name="T63" fmla="*/ 55 h 104"/>
                <a:gd name="T64" fmla="*/ 2 w 102"/>
                <a:gd name="T65" fmla="*/ 62 h 104"/>
                <a:gd name="T66" fmla="*/ 3 w 102"/>
                <a:gd name="T67" fmla="*/ 69 h 104"/>
                <a:gd name="T68" fmla="*/ 6 w 102"/>
                <a:gd name="T69" fmla="*/ 76 h 104"/>
                <a:gd name="T70" fmla="*/ 10 w 102"/>
                <a:gd name="T71" fmla="*/ 82 h 104"/>
                <a:gd name="T72" fmla="*/ 14 w 102"/>
                <a:gd name="T73" fmla="*/ 87 h 104"/>
                <a:gd name="T74" fmla="*/ 20 w 102"/>
                <a:gd name="T75" fmla="*/ 93 h 104"/>
                <a:gd name="T76" fmla="*/ 26 w 102"/>
                <a:gd name="T77" fmla="*/ 97 h 104"/>
                <a:gd name="T78" fmla="*/ 33 w 102"/>
                <a:gd name="T79" fmla="*/ 100 h 104"/>
                <a:gd name="T80" fmla="*/ 40 w 102"/>
                <a:gd name="T81" fmla="*/ 102 h 104"/>
                <a:gd name="T82" fmla="*/ 47 w 102"/>
                <a:gd name="T83" fmla="*/ 104 h 104"/>
                <a:gd name="T84" fmla="*/ 54 w 102"/>
                <a:gd name="T85" fmla="*/ 104 h 104"/>
                <a:gd name="T86" fmla="*/ 61 w 102"/>
                <a:gd name="T87" fmla="*/ 103 h 104"/>
                <a:gd name="T88" fmla="*/ 68 w 102"/>
                <a:gd name="T89" fmla="*/ 102 h 104"/>
                <a:gd name="T90" fmla="*/ 75 w 102"/>
                <a:gd name="T91" fmla="*/ 99 h 104"/>
                <a:gd name="T92" fmla="*/ 81 w 102"/>
                <a:gd name="T93" fmla="*/ 96 h 104"/>
                <a:gd name="T94" fmla="*/ 86 w 102"/>
                <a:gd name="T95" fmla="*/ 92 h 104"/>
                <a:gd name="T96" fmla="*/ 92 w 102"/>
                <a:gd name="T97" fmla="*/ 86 h 104"/>
                <a:gd name="T98" fmla="*/ 96 w 102"/>
                <a:gd name="T99" fmla="*/ 80 h 104"/>
                <a:gd name="T100" fmla="*/ 99 w 102"/>
                <a:gd name="T101" fmla="*/ 75 h 104"/>
                <a:gd name="T102" fmla="*/ 102 w 102"/>
                <a:gd name="T103" fmla="*/ 68 h 104"/>
                <a:gd name="T104" fmla="*/ 60 w 102"/>
                <a:gd name="T105" fmla="*/ 82 h 1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104"/>
                <a:gd name="T161" fmla="*/ 102 w 102"/>
                <a:gd name="T162" fmla="*/ 104 h 1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104">
                  <a:moveTo>
                    <a:pt x="60" y="82"/>
                  </a:moveTo>
                  <a:lnTo>
                    <a:pt x="60" y="82"/>
                  </a:lnTo>
                  <a:lnTo>
                    <a:pt x="58" y="82"/>
                  </a:lnTo>
                  <a:lnTo>
                    <a:pt x="57" y="82"/>
                  </a:lnTo>
                  <a:lnTo>
                    <a:pt x="55" y="82"/>
                  </a:lnTo>
                  <a:lnTo>
                    <a:pt x="54" y="82"/>
                  </a:lnTo>
                  <a:lnTo>
                    <a:pt x="52" y="82"/>
                  </a:lnTo>
                  <a:lnTo>
                    <a:pt x="51" y="82"/>
                  </a:lnTo>
                  <a:lnTo>
                    <a:pt x="50" y="82"/>
                  </a:lnTo>
                  <a:lnTo>
                    <a:pt x="48" y="80"/>
                  </a:lnTo>
                  <a:lnTo>
                    <a:pt x="47" y="79"/>
                  </a:lnTo>
                  <a:lnTo>
                    <a:pt x="45" y="79"/>
                  </a:lnTo>
                  <a:lnTo>
                    <a:pt x="44" y="78"/>
                  </a:lnTo>
                  <a:lnTo>
                    <a:pt x="43" y="78"/>
                  </a:lnTo>
                  <a:lnTo>
                    <a:pt x="41" y="76"/>
                  </a:lnTo>
                  <a:lnTo>
                    <a:pt x="40" y="75"/>
                  </a:lnTo>
                  <a:lnTo>
                    <a:pt x="38" y="73"/>
                  </a:lnTo>
                  <a:lnTo>
                    <a:pt x="37" y="72"/>
                  </a:lnTo>
                  <a:lnTo>
                    <a:pt x="36" y="70"/>
                  </a:lnTo>
                  <a:lnTo>
                    <a:pt x="36" y="69"/>
                  </a:lnTo>
                  <a:lnTo>
                    <a:pt x="34" y="69"/>
                  </a:lnTo>
                  <a:lnTo>
                    <a:pt x="34" y="68"/>
                  </a:lnTo>
                  <a:lnTo>
                    <a:pt x="33" y="66"/>
                  </a:lnTo>
                  <a:lnTo>
                    <a:pt x="33" y="65"/>
                  </a:lnTo>
                  <a:lnTo>
                    <a:pt x="33" y="63"/>
                  </a:lnTo>
                  <a:lnTo>
                    <a:pt x="31" y="62"/>
                  </a:lnTo>
                  <a:lnTo>
                    <a:pt x="31" y="61"/>
                  </a:lnTo>
                  <a:lnTo>
                    <a:pt x="31" y="59"/>
                  </a:lnTo>
                  <a:lnTo>
                    <a:pt x="30" y="58"/>
                  </a:lnTo>
                  <a:lnTo>
                    <a:pt x="30" y="56"/>
                  </a:lnTo>
                  <a:lnTo>
                    <a:pt x="30" y="55"/>
                  </a:lnTo>
                  <a:lnTo>
                    <a:pt x="30" y="54"/>
                  </a:lnTo>
                  <a:lnTo>
                    <a:pt x="30" y="52"/>
                  </a:lnTo>
                  <a:lnTo>
                    <a:pt x="30" y="51"/>
                  </a:lnTo>
                  <a:lnTo>
                    <a:pt x="30" y="49"/>
                  </a:lnTo>
                  <a:lnTo>
                    <a:pt x="30" y="47"/>
                  </a:lnTo>
                  <a:lnTo>
                    <a:pt x="31" y="47"/>
                  </a:lnTo>
                  <a:lnTo>
                    <a:pt x="31" y="45"/>
                  </a:lnTo>
                  <a:lnTo>
                    <a:pt x="31" y="44"/>
                  </a:lnTo>
                  <a:lnTo>
                    <a:pt x="33" y="42"/>
                  </a:lnTo>
                  <a:lnTo>
                    <a:pt x="33" y="41"/>
                  </a:lnTo>
                  <a:lnTo>
                    <a:pt x="33" y="39"/>
                  </a:lnTo>
                  <a:lnTo>
                    <a:pt x="34" y="38"/>
                  </a:lnTo>
                  <a:lnTo>
                    <a:pt x="34" y="37"/>
                  </a:lnTo>
                  <a:lnTo>
                    <a:pt x="36" y="35"/>
                  </a:lnTo>
                  <a:lnTo>
                    <a:pt x="37" y="34"/>
                  </a:lnTo>
                  <a:lnTo>
                    <a:pt x="38" y="32"/>
                  </a:lnTo>
                  <a:lnTo>
                    <a:pt x="38" y="31"/>
                  </a:lnTo>
                  <a:lnTo>
                    <a:pt x="40" y="31"/>
                  </a:lnTo>
                  <a:lnTo>
                    <a:pt x="41" y="30"/>
                  </a:lnTo>
                  <a:lnTo>
                    <a:pt x="43" y="28"/>
                  </a:lnTo>
                  <a:lnTo>
                    <a:pt x="44" y="28"/>
                  </a:lnTo>
                  <a:lnTo>
                    <a:pt x="44" y="27"/>
                  </a:lnTo>
                  <a:lnTo>
                    <a:pt x="85" y="11"/>
                  </a:lnTo>
                  <a:lnTo>
                    <a:pt x="83" y="11"/>
                  </a:lnTo>
                  <a:lnTo>
                    <a:pt x="82" y="10"/>
                  </a:lnTo>
                  <a:lnTo>
                    <a:pt x="81" y="8"/>
                  </a:lnTo>
                  <a:lnTo>
                    <a:pt x="79" y="7"/>
                  </a:lnTo>
                  <a:lnTo>
                    <a:pt x="78" y="7"/>
                  </a:lnTo>
                  <a:lnTo>
                    <a:pt x="76" y="6"/>
                  </a:lnTo>
                  <a:lnTo>
                    <a:pt x="75" y="6"/>
                  </a:lnTo>
                  <a:lnTo>
                    <a:pt x="74" y="4"/>
                  </a:lnTo>
                  <a:lnTo>
                    <a:pt x="71" y="4"/>
                  </a:lnTo>
                  <a:lnTo>
                    <a:pt x="69" y="3"/>
                  </a:lnTo>
                  <a:lnTo>
                    <a:pt x="68" y="3"/>
                  </a:lnTo>
                  <a:lnTo>
                    <a:pt x="67" y="1"/>
                  </a:lnTo>
                  <a:lnTo>
                    <a:pt x="64" y="1"/>
                  </a:lnTo>
                  <a:lnTo>
                    <a:pt x="62" y="1"/>
                  </a:lnTo>
                  <a:lnTo>
                    <a:pt x="61" y="0"/>
                  </a:lnTo>
                  <a:lnTo>
                    <a:pt x="60" y="0"/>
                  </a:lnTo>
                  <a:lnTo>
                    <a:pt x="57" y="0"/>
                  </a:lnTo>
                  <a:lnTo>
                    <a:pt x="55" y="0"/>
                  </a:lnTo>
                  <a:lnTo>
                    <a:pt x="54" y="0"/>
                  </a:lnTo>
                  <a:lnTo>
                    <a:pt x="52" y="0"/>
                  </a:lnTo>
                  <a:lnTo>
                    <a:pt x="50" y="0"/>
                  </a:lnTo>
                  <a:lnTo>
                    <a:pt x="48" y="0"/>
                  </a:lnTo>
                  <a:lnTo>
                    <a:pt x="47" y="0"/>
                  </a:lnTo>
                  <a:lnTo>
                    <a:pt x="44" y="0"/>
                  </a:lnTo>
                  <a:lnTo>
                    <a:pt x="43" y="1"/>
                  </a:lnTo>
                  <a:lnTo>
                    <a:pt x="41" y="1"/>
                  </a:lnTo>
                  <a:lnTo>
                    <a:pt x="40" y="1"/>
                  </a:lnTo>
                  <a:lnTo>
                    <a:pt x="37" y="3"/>
                  </a:lnTo>
                  <a:lnTo>
                    <a:pt x="36" y="3"/>
                  </a:lnTo>
                  <a:lnTo>
                    <a:pt x="34" y="4"/>
                  </a:lnTo>
                  <a:lnTo>
                    <a:pt x="33" y="4"/>
                  </a:lnTo>
                  <a:lnTo>
                    <a:pt x="31" y="6"/>
                  </a:lnTo>
                  <a:lnTo>
                    <a:pt x="29" y="6"/>
                  </a:lnTo>
                  <a:lnTo>
                    <a:pt x="27" y="7"/>
                  </a:lnTo>
                  <a:lnTo>
                    <a:pt x="26" y="7"/>
                  </a:lnTo>
                  <a:lnTo>
                    <a:pt x="24" y="8"/>
                  </a:lnTo>
                  <a:lnTo>
                    <a:pt x="23" y="10"/>
                  </a:lnTo>
                  <a:lnTo>
                    <a:pt x="21" y="11"/>
                  </a:lnTo>
                  <a:lnTo>
                    <a:pt x="20" y="11"/>
                  </a:lnTo>
                  <a:lnTo>
                    <a:pt x="19" y="13"/>
                  </a:lnTo>
                  <a:lnTo>
                    <a:pt x="17" y="14"/>
                  </a:lnTo>
                  <a:lnTo>
                    <a:pt x="16" y="16"/>
                  </a:lnTo>
                  <a:lnTo>
                    <a:pt x="14" y="17"/>
                  </a:lnTo>
                  <a:lnTo>
                    <a:pt x="14" y="18"/>
                  </a:lnTo>
                  <a:lnTo>
                    <a:pt x="13" y="20"/>
                  </a:lnTo>
                  <a:lnTo>
                    <a:pt x="12" y="21"/>
                  </a:lnTo>
                  <a:lnTo>
                    <a:pt x="10" y="23"/>
                  </a:lnTo>
                  <a:lnTo>
                    <a:pt x="9" y="24"/>
                  </a:lnTo>
                  <a:lnTo>
                    <a:pt x="9" y="25"/>
                  </a:lnTo>
                  <a:lnTo>
                    <a:pt x="7" y="27"/>
                  </a:lnTo>
                  <a:lnTo>
                    <a:pt x="6" y="28"/>
                  </a:lnTo>
                  <a:lnTo>
                    <a:pt x="6" y="30"/>
                  </a:lnTo>
                  <a:lnTo>
                    <a:pt x="5" y="31"/>
                  </a:lnTo>
                  <a:lnTo>
                    <a:pt x="5" y="34"/>
                  </a:lnTo>
                  <a:lnTo>
                    <a:pt x="3" y="35"/>
                  </a:lnTo>
                  <a:lnTo>
                    <a:pt x="3" y="37"/>
                  </a:lnTo>
                  <a:lnTo>
                    <a:pt x="3" y="38"/>
                  </a:lnTo>
                  <a:lnTo>
                    <a:pt x="2" y="41"/>
                  </a:lnTo>
                  <a:lnTo>
                    <a:pt x="2" y="42"/>
                  </a:lnTo>
                  <a:lnTo>
                    <a:pt x="2" y="44"/>
                  </a:lnTo>
                  <a:lnTo>
                    <a:pt x="2" y="47"/>
                  </a:lnTo>
                  <a:lnTo>
                    <a:pt x="2" y="48"/>
                  </a:lnTo>
                  <a:lnTo>
                    <a:pt x="0" y="49"/>
                  </a:lnTo>
                  <a:lnTo>
                    <a:pt x="0" y="51"/>
                  </a:lnTo>
                  <a:lnTo>
                    <a:pt x="0" y="54"/>
                  </a:lnTo>
                  <a:lnTo>
                    <a:pt x="0" y="55"/>
                  </a:lnTo>
                  <a:lnTo>
                    <a:pt x="2" y="56"/>
                  </a:lnTo>
                  <a:lnTo>
                    <a:pt x="2" y="58"/>
                  </a:lnTo>
                  <a:lnTo>
                    <a:pt x="2" y="61"/>
                  </a:lnTo>
                  <a:lnTo>
                    <a:pt x="2" y="62"/>
                  </a:lnTo>
                  <a:lnTo>
                    <a:pt x="3" y="63"/>
                  </a:lnTo>
                  <a:lnTo>
                    <a:pt x="3" y="66"/>
                  </a:lnTo>
                  <a:lnTo>
                    <a:pt x="3" y="68"/>
                  </a:lnTo>
                  <a:lnTo>
                    <a:pt x="3" y="69"/>
                  </a:lnTo>
                  <a:lnTo>
                    <a:pt x="5" y="70"/>
                  </a:lnTo>
                  <a:lnTo>
                    <a:pt x="5" y="72"/>
                  </a:lnTo>
                  <a:lnTo>
                    <a:pt x="6" y="75"/>
                  </a:lnTo>
                  <a:lnTo>
                    <a:pt x="6" y="76"/>
                  </a:lnTo>
                  <a:lnTo>
                    <a:pt x="7" y="78"/>
                  </a:lnTo>
                  <a:lnTo>
                    <a:pt x="9" y="79"/>
                  </a:lnTo>
                  <a:lnTo>
                    <a:pt x="9" y="80"/>
                  </a:lnTo>
                  <a:lnTo>
                    <a:pt x="10" y="82"/>
                  </a:lnTo>
                  <a:lnTo>
                    <a:pt x="12" y="83"/>
                  </a:lnTo>
                  <a:lnTo>
                    <a:pt x="13" y="85"/>
                  </a:lnTo>
                  <a:lnTo>
                    <a:pt x="14" y="86"/>
                  </a:lnTo>
                  <a:lnTo>
                    <a:pt x="14" y="87"/>
                  </a:lnTo>
                  <a:lnTo>
                    <a:pt x="16" y="89"/>
                  </a:lnTo>
                  <a:lnTo>
                    <a:pt x="17" y="90"/>
                  </a:lnTo>
                  <a:lnTo>
                    <a:pt x="19" y="92"/>
                  </a:lnTo>
                  <a:lnTo>
                    <a:pt x="20" y="93"/>
                  </a:lnTo>
                  <a:lnTo>
                    <a:pt x="21" y="93"/>
                  </a:lnTo>
                  <a:lnTo>
                    <a:pt x="23" y="94"/>
                  </a:lnTo>
                  <a:lnTo>
                    <a:pt x="24" y="96"/>
                  </a:lnTo>
                  <a:lnTo>
                    <a:pt x="26" y="97"/>
                  </a:lnTo>
                  <a:lnTo>
                    <a:pt x="27" y="97"/>
                  </a:lnTo>
                  <a:lnTo>
                    <a:pt x="29" y="99"/>
                  </a:lnTo>
                  <a:lnTo>
                    <a:pt x="31" y="99"/>
                  </a:lnTo>
                  <a:lnTo>
                    <a:pt x="33" y="100"/>
                  </a:lnTo>
                  <a:lnTo>
                    <a:pt x="34" y="100"/>
                  </a:lnTo>
                  <a:lnTo>
                    <a:pt x="36" y="102"/>
                  </a:lnTo>
                  <a:lnTo>
                    <a:pt x="38" y="102"/>
                  </a:lnTo>
                  <a:lnTo>
                    <a:pt x="40" y="102"/>
                  </a:lnTo>
                  <a:lnTo>
                    <a:pt x="41" y="103"/>
                  </a:lnTo>
                  <a:lnTo>
                    <a:pt x="43" y="103"/>
                  </a:lnTo>
                  <a:lnTo>
                    <a:pt x="44" y="103"/>
                  </a:lnTo>
                  <a:lnTo>
                    <a:pt x="47" y="104"/>
                  </a:lnTo>
                  <a:lnTo>
                    <a:pt x="48" y="104"/>
                  </a:lnTo>
                  <a:lnTo>
                    <a:pt x="50" y="104"/>
                  </a:lnTo>
                  <a:lnTo>
                    <a:pt x="52" y="104"/>
                  </a:lnTo>
                  <a:lnTo>
                    <a:pt x="54" y="104"/>
                  </a:lnTo>
                  <a:lnTo>
                    <a:pt x="55" y="104"/>
                  </a:lnTo>
                  <a:lnTo>
                    <a:pt x="57" y="104"/>
                  </a:lnTo>
                  <a:lnTo>
                    <a:pt x="60" y="104"/>
                  </a:lnTo>
                  <a:lnTo>
                    <a:pt x="61" y="103"/>
                  </a:lnTo>
                  <a:lnTo>
                    <a:pt x="62" y="103"/>
                  </a:lnTo>
                  <a:lnTo>
                    <a:pt x="64" y="103"/>
                  </a:lnTo>
                  <a:lnTo>
                    <a:pt x="67" y="102"/>
                  </a:lnTo>
                  <a:lnTo>
                    <a:pt x="68" y="102"/>
                  </a:lnTo>
                  <a:lnTo>
                    <a:pt x="69" y="102"/>
                  </a:lnTo>
                  <a:lnTo>
                    <a:pt x="71" y="100"/>
                  </a:lnTo>
                  <a:lnTo>
                    <a:pt x="74" y="100"/>
                  </a:lnTo>
                  <a:lnTo>
                    <a:pt x="75" y="99"/>
                  </a:lnTo>
                  <a:lnTo>
                    <a:pt x="76" y="99"/>
                  </a:lnTo>
                  <a:lnTo>
                    <a:pt x="78" y="97"/>
                  </a:lnTo>
                  <a:lnTo>
                    <a:pt x="79" y="97"/>
                  </a:lnTo>
                  <a:lnTo>
                    <a:pt x="81" y="96"/>
                  </a:lnTo>
                  <a:lnTo>
                    <a:pt x="82" y="94"/>
                  </a:lnTo>
                  <a:lnTo>
                    <a:pt x="83" y="93"/>
                  </a:lnTo>
                  <a:lnTo>
                    <a:pt x="85" y="93"/>
                  </a:lnTo>
                  <a:lnTo>
                    <a:pt x="86" y="92"/>
                  </a:lnTo>
                  <a:lnTo>
                    <a:pt x="88" y="90"/>
                  </a:lnTo>
                  <a:lnTo>
                    <a:pt x="89" y="89"/>
                  </a:lnTo>
                  <a:lnTo>
                    <a:pt x="91" y="87"/>
                  </a:lnTo>
                  <a:lnTo>
                    <a:pt x="92" y="86"/>
                  </a:lnTo>
                  <a:lnTo>
                    <a:pt x="93" y="85"/>
                  </a:lnTo>
                  <a:lnTo>
                    <a:pt x="93" y="83"/>
                  </a:lnTo>
                  <a:lnTo>
                    <a:pt x="95" y="82"/>
                  </a:lnTo>
                  <a:lnTo>
                    <a:pt x="96" y="80"/>
                  </a:lnTo>
                  <a:lnTo>
                    <a:pt x="96" y="79"/>
                  </a:lnTo>
                  <a:lnTo>
                    <a:pt x="98" y="78"/>
                  </a:lnTo>
                  <a:lnTo>
                    <a:pt x="99" y="76"/>
                  </a:lnTo>
                  <a:lnTo>
                    <a:pt x="99" y="75"/>
                  </a:lnTo>
                  <a:lnTo>
                    <a:pt x="100" y="72"/>
                  </a:lnTo>
                  <a:lnTo>
                    <a:pt x="100" y="70"/>
                  </a:lnTo>
                  <a:lnTo>
                    <a:pt x="102" y="69"/>
                  </a:lnTo>
                  <a:lnTo>
                    <a:pt x="102" y="68"/>
                  </a:lnTo>
                  <a:lnTo>
                    <a:pt x="102" y="66"/>
                  </a:lnTo>
                  <a:lnTo>
                    <a:pt x="61" y="82"/>
                  </a:lnTo>
                  <a:lnTo>
                    <a:pt x="60" y="8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8" name="Freeform 81"/>
            <p:cNvSpPr>
              <a:spLocks/>
            </p:cNvSpPr>
            <p:nvPr/>
          </p:nvSpPr>
          <p:spPr bwMode="auto">
            <a:xfrm>
              <a:off x="4487" y="254"/>
              <a:ext cx="170" cy="168"/>
            </a:xfrm>
            <a:custGeom>
              <a:avLst/>
              <a:gdLst>
                <a:gd name="T0" fmla="*/ 0 w 170"/>
                <a:gd name="T1" fmla="*/ 168 h 168"/>
                <a:gd name="T2" fmla="*/ 4 w 170"/>
                <a:gd name="T3" fmla="*/ 166 h 168"/>
                <a:gd name="T4" fmla="*/ 8 w 170"/>
                <a:gd name="T5" fmla="*/ 164 h 168"/>
                <a:gd name="T6" fmla="*/ 13 w 170"/>
                <a:gd name="T7" fmla="*/ 162 h 168"/>
                <a:gd name="T8" fmla="*/ 17 w 170"/>
                <a:gd name="T9" fmla="*/ 159 h 168"/>
                <a:gd name="T10" fmla="*/ 20 w 170"/>
                <a:gd name="T11" fmla="*/ 158 h 168"/>
                <a:gd name="T12" fmla="*/ 24 w 170"/>
                <a:gd name="T13" fmla="*/ 155 h 168"/>
                <a:gd name="T14" fmla="*/ 28 w 170"/>
                <a:gd name="T15" fmla="*/ 152 h 168"/>
                <a:gd name="T16" fmla="*/ 32 w 170"/>
                <a:gd name="T17" fmla="*/ 149 h 168"/>
                <a:gd name="T18" fmla="*/ 35 w 170"/>
                <a:gd name="T19" fmla="*/ 147 h 168"/>
                <a:gd name="T20" fmla="*/ 39 w 170"/>
                <a:gd name="T21" fmla="*/ 144 h 168"/>
                <a:gd name="T22" fmla="*/ 42 w 170"/>
                <a:gd name="T23" fmla="*/ 141 h 168"/>
                <a:gd name="T24" fmla="*/ 46 w 170"/>
                <a:gd name="T25" fmla="*/ 138 h 168"/>
                <a:gd name="T26" fmla="*/ 49 w 170"/>
                <a:gd name="T27" fmla="*/ 135 h 168"/>
                <a:gd name="T28" fmla="*/ 52 w 170"/>
                <a:gd name="T29" fmla="*/ 131 h 168"/>
                <a:gd name="T30" fmla="*/ 56 w 170"/>
                <a:gd name="T31" fmla="*/ 128 h 168"/>
                <a:gd name="T32" fmla="*/ 59 w 170"/>
                <a:gd name="T33" fmla="*/ 124 h 168"/>
                <a:gd name="T34" fmla="*/ 62 w 170"/>
                <a:gd name="T35" fmla="*/ 121 h 168"/>
                <a:gd name="T36" fmla="*/ 65 w 170"/>
                <a:gd name="T37" fmla="*/ 117 h 168"/>
                <a:gd name="T38" fmla="*/ 68 w 170"/>
                <a:gd name="T39" fmla="*/ 114 h 168"/>
                <a:gd name="T40" fmla="*/ 69 w 170"/>
                <a:gd name="T41" fmla="*/ 110 h 168"/>
                <a:gd name="T42" fmla="*/ 72 w 170"/>
                <a:gd name="T43" fmla="*/ 106 h 168"/>
                <a:gd name="T44" fmla="*/ 75 w 170"/>
                <a:gd name="T45" fmla="*/ 102 h 168"/>
                <a:gd name="T46" fmla="*/ 76 w 170"/>
                <a:gd name="T47" fmla="*/ 97 h 168"/>
                <a:gd name="T48" fmla="*/ 79 w 170"/>
                <a:gd name="T49" fmla="*/ 95 h 168"/>
                <a:gd name="T50" fmla="*/ 80 w 170"/>
                <a:gd name="T51" fmla="*/ 90 h 168"/>
                <a:gd name="T52" fmla="*/ 82 w 170"/>
                <a:gd name="T53" fmla="*/ 87 h 168"/>
                <a:gd name="T54" fmla="*/ 83 w 170"/>
                <a:gd name="T55" fmla="*/ 83 h 168"/>
                <a:gd name="T56" fmla="*/ 84 w 170"/>
                <a:gd name="T57" fmla="*/ 80 h 168"/>
                <a:gd name="T58" fmla="*/ 86 w 170"/>
                <a:gd name="T59" fmla="*/ 78 h 168"/>
                <a:gd name="T60" fmla="*/ 89 w 170"/>
                <a:gd name="T61" fmla="*/ 73 h 168"/>
                <a:gd name="T62" fmla="*/ 91 w 170"/>
                <a:gd name="T63" fmla="*/ 69 h 168"/>
                <a:gd name="T64" fmla="*/ 93 w 170"/>
                <a:gd name="T65" fmla="*/ 65 h 168"/>
                <a:gd name="T66" fmla="*/ 96 w 170"/>
                <a:gd name="T67" fmla="*/ 61 h 168"/>
                <a:gd name="T68" fmla="*/ 99 w 170"/>
                <a:gd name="T69" fmla="*/ 56 h 168"/>
                <a:gd name="T70" fmla="*/ 100 w 170"/>
                <a:gd name="T71" fmla="*/ 54 h 168"/>
                <a:gd name="T72" fmla="*/ 103 w 170"/>
                <a:gd name="T73" fmla="*/ 49 h 168"/>
                <a:gd name="T74" fmla="*/ 107 w 170"/>
                <a:gd name="T75" fmla="*/ 45 h 168"/>
                <a:gd name="T76" fmla="*/ 110 w 170"/>
                <a:gd name="T77" fmla="*/ 42 h 168"/>
                <a:gd name="T78" fmla="*/ 113 w 170"/>
                <a:gd name="T79" fmla="*/ 40 h 168"/>
                <a:gd name="T80" fmla="*/ 115 w 170"/>
                <a:gd name="T81" fmla="*/ 35 h 168"/>
                <a:gd name="T82" fmla="*/ 118 w 170"/>
                <a:gd name="T83" fmla="*/ 32 h 168"/>
                <a:gd name="T84" fmla="*/ 122 w 170"/>
                <a:gd name="T85" fmla="*/ 30 h 168"/>
                <a:gd name="T86" fmla="*/ 125 w 170"/>
                <a:gd name="T87" fmla="*/ 27 h 168"/>
                <a:gd name="T88" fmla="*/ 130 w 170"/>
                <a:gd name="T89" fmla="*/ 24 h 168"/>
                <a:gd name="T90" fmla="*/ 132 w 170"/>
                <a:gd name="T91" fmla="*/ 21 h 168"/>
                <a:gd name="T92" fmla="*/ 137 w 170"/>
                <a:gd name="T93" fmla="*/ 18 h 168"/>
                <a:gd name="T94" fmla="*/ 141 w 170"/>
                <a:gd name="T95" fmla="*/ 16 h 168"/>
                <a:gd name="T96" fmla="*/ 144 w 170"/>
                <a:gd name="T97" fmla="*/ 13 h 168"/>
                <a:gd name="T98" fmla="*/ 148 w 170"/>
                <a:gd name="T99" fmla="*/ 11 h 168"/>
                <a:gd name="T100" fmla="*/ 152 w 170"/>
                <a:gd name="T101" fmla="*/ 8 h 168"/>
                <a:gd name="T102" fmla="*/ 156 w 170"/>
                <a:gd name="T103" fmla="*/ 7 h 168"/>
                <a:gd name="T104" fmla="*/ 160 w 170"/>
                <a:gd name="T105" fmla="*/ 4 h 168"/>
                <a:gd name="T106" fmla="*/ 170 w 170"/>
                <a:gd name="T107" fmla="*/ 0 h 1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0"/>
                <a:gd name="T163" fmla="*/ 0 h 168"/>
                <a:gd name="T164" fmla="*/ 170 w 170"/>
                <a:gd name="T165" fmla="*/ 168 h 16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0" h="168">
                  <a:moveTo>
                    <a:pt x="0" y="168"/>
                  </a:moveTo>
                  <a:lnTo>
                    <a:pt x="4" y="166"/>
                  </a:lnTo>
                  <a:lnTo>
                    <a:pt x="8" y="164"/>
                  </a:lnTo>
                  <a:lnTo>
                    <a:pt x="13" y="162"/>
                  </a:lnTo>
                  <a:lnTo>
                    <a:pt x="17" y="159"/>
                  </a:lnTo>
                  <a:lnTo>
                    <a:pt x="20" y="158"/>
                  </a:lnTo>
                  <a:lnTo>
                    <a:pt x="24" y="155"/>
                  </a:lnTo>
                  <a:lnTo>
                    <a:pt x="28" y="152"/>
                  </a:lnTo>
                  <a:lnTo>
                    <a:pt x="32" y="149"/>
                  </a:lnTo>
                  <a:lnTo>
                    <a:pt x="35" y="147"/>
                  </a:lnTo>
                  <a:lnTo>
                    <a:pt x="39" y="144"/>
                  </a:lnTo>
                  <a:lnTo>
                    <a:pt x="42" y="141"/>
                  </a:lnTo>
                  <a:lnTo>
                    <a:pt x="46" y="138"/>
                  </a:lnTo>
                  <a:lnTo>
                    <a:pt x="49" y="135"/>
                  </a:lnTo>
                  <a:lnTo>
                    <a:pt x="52" y="131"/>
                  </a:lnTo>
                  <a:lnTo>
                    <a:pt x="56" y="128"/>
                  </a:lnTo>
                  <a:lnTo>
                    <a:pt x="59" y="124"/>
                  </a:lnTo>
                  <a:lnTo>
                    <a:pt x="62" y="121"/>
                  </a:lnTo>
                  <a:lnTo>
                    <a:pt x="65" y="117"/>
                  </a:lnTo>
                  <a:lnTo>
                    <a:pt x="68" y="114"/>
                  </a:lnTo>
                  <a:lnTo>
                    <a:pt x="69" y="110"/>
                  </a:lnTo>
                  <a:lnTo>
                    <a:pt x="72" y="106"/>
                  </a:lnTo>
                  <a:lnTo>
                    <a:pt x="75" y="102"/>
                  </a:lnTo>
                  <a:lnTo>
                    <a:pt x="76" y="97"/>
                  </a:lnTo>
                  <a:lnTo>
                    <a:pt x="79" y="95"/>
                  </a:lnTo>
                  <a:lnTo>
                    <a:pt x="80" y="90"/>
                  </a:lnTo>
                  <a:lnTo>
                    <a:pt x="82" y="87"/>
                  </a:lnTo>
                  <a:lnTo>
                    <a:pt x="83" y="83"/>
                  </a:lnTo>
                  <a:lnTo>
                    <a:pt x="84" y="80"/>
                  </a:lnTo>
                  <a:lnTo>
                    <a:pt x="86" y="78"/>
                  </a:lnTo>
                  <a:lnTo>
                    <a:pt x="89" y="73"/>
                  </a:lnTo>
                  <a:lnTo>
                    <a:pt x="91" y="69"/>
                  </a:lnTo>
                  <a:lnTo>
                    <a:pt x="93" y="65"/>
                  </a:lnTo>
                  <a:lnTo>
                    <a:pt x="96" y="61"/>
                  </a:lnTo>
                  <a:lnTo>
                    <a:pt x="99" y="56"/>
                  </a:lnTo>
                  <a:lnTo>
                    <a:pt x="100" y="54"/>
                  </a:lnTo>
                  <a:lnTo>
                    <a:pt x="103" y="49"/>
                  </a:lnTo>
                  <a:lnTo>
                    <a:pt x="107" y="45"/>
                  </a:lnTo>
                  <a:lnTo>
                    <a:pt x="110" y="42"/>
                  </a:lnTo>
                  <a:lnTo>
                    <a:pt x="113" y="40"/>
                  </a:lnTo>
                  <a:lnTo>
                    <a:pt x="115" y="35"/>
                  </a:lnTo>
                  <a:lnTo>
                    <a:pt x="118" y="32"/>
                  </a:lnTo>
                  <a:lnTo>
                    <a:pt x="122" y="30"/>
                  </a:lnTo>
                  <a:lnTo>
                    <a:pt x="125" y="27"/>
                  </a:lnTo>
                  <a:lnTo>
                    <a:pt x="130" y="24"/>
                  </a:lnTo>
                  <a:lnTo>
                    <a:pt x="132" y="21"/>
                  </a:lnTo>
                  <a:lnTo>
                    <a:pt x="137" y="18"/>
                  </a:lnTo>
                  <a:lnTo>
                    <a:pt x="141" y="16"/>
                  </a:lnTo>
                  <a:lnTo>
                    <a:pt x="144" y="13"/>
                  </a:lnTo>
                  <a:lnTo>
                    <a:pt x="148" y="11"/>
                  </a:lnTo>
                  <a:lnTo>
                    <a:pt x="152" y="8"/>
                  </a:lnTo>
                  <a:lnTo>
                    <a:pt x="156" y="7"/>
                  </a:lnTo>
                  <a:lnTo>
                    <a:pt x="160" y="4"/>
                  </a:lnTo>
                  <a:lnTo>
                    <a:pt x="17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19" name="Freeform 82"/>
            <p:cNvSpPr>
              <a:spLocks/>
            </p:cNvSpPr>
            <p:nvPr/>
          </p:nvSpPr>
          <p:spPr bwMode="auto">
            <a:xfrm>
              <a:off x="4505" y="284"/>
              <a:ext cx="171" cy="165"/>
            </a:xfrm>
            <a:custGeom>
              <a:avLst/>
              <a:gdLst>
                <a:gd name="T0" fmla="*/ 0 w 171"/>
                <a:gd name="T1" fmla="*/ 165 h 165"/>
                <a:gd name="T2" fmla="*/ 11 w 171"/>
                <a:gd name="T3" fmla="*/ 160 h 165"/>
                <a:gd name="T4" fmla="*/ 16 w 171"/>
                <a:gd name="T5" fmla="*/ 159 h 165"/>
                <a:gd name="T6" fmla="*/ 20 w 171"/>
                <a:gd name="T7" fmla="*/ 156 h 165"/>
                <a:gd name="T8" fmla="*/ 24 w 171"/>
                <a:gd name="T9" fmla="*/ 155 h 165"/>
                <a:gd name="T10" fmla="*/ 28 w 171"/>
                <a:gd name="T11" fmla="*/ 152 h 165"/>
                <a:gd name="T12" fmla="*/ 31 w 171"/>
                <a:gd name="T13" fmla="*/ 149 h 165"/>
                <a:gd name="T14" fmla="*/ 35 w 171"/>
                <a:gd name="T15" fmla="*/ 146 h 165"/>
                <a:gd name="T16" fmla="*/ 40 w 171"/>
                <a:gd name="T17" fmla="*/ 145 h 165"/>
                <a:gd name="T18" fmla="*/ 42 w 171"/>
                <a:gd name="T19" fmla="*/ 142 h 165"/>
                <a:gd name="T20" fmla="*/ 47 w 171"/>
                <a:gd name="T21" fmla="*/ 139 h 165"/>
                <a:gd name="T22" fmla="*/ 50 w 171"/>
                <a:gd name="T23" fmla="*/ 135 h 165"/>
                <a:gd name="T24" fmla="*/ 54 w 171"/>
                <a:gd name="T25" fmla="*/ 132 h 165"/>
                <a:gd name="T26" fmla="*/ 57 w 171"/>
                <a:gd name="T27" fmla="*/ 129 h 165"/>
                <a:gd name="T28" fmla="*/ 59 w 171"/>
                <a:gd name="T29" fmla="*/ 127 h 165"/>
                <a:gd name="T30" fmla="*/ 62 w 171"/>
                <a:gd name="T31" fmla="*/ 122 h 165"/>
                <a:gd name="T32" fmla="*/ 66 w 171"/>
                <a:gd name="T33" fmla="*/ 119 h 165"/>
                <a:gd name="T34" fmla="*/ 69 w 171"/>
                <a:gd name="T35" fmla="*/ 115 h 165"/>
                <a:gd name="T36" fmla="*/ 71 w 171"/>
                <a:gd name="T37" fmla="*/ 112 h 165"/>
                <a:gd name="T38" fmla="*/ 73 w 171"/>
                <a:gd name="T39" fmla="*/ 108 h 165"/>
                <a:gd name="T40" fmla="*/ 76 w 171"/>
                <a:gd name="T41" fmla="*/ 104 h 165"/>
                <a:gd name="T42" fmla="*/ 79 w 171"/>
                <a:gd name="T43" fmla="*/ 101 h 165"/>
                <a:gd name="T44" fmla="*/ 82 w 171"/>
                <a:gd name="T45" fmla="*/ 97 h 165"/>
                <a:gd name="T46" fmla="*/ 83 w 171"/>
                <a:gd name="T47" fmla="*/ 93 h 165"/>
                <a:gd name="T48" fmla="*/ 86 w 171"/>
                <a:gd name="T49" fmla="*/ 88 h 165"/>
                <a:gd name="T50" fmla="*/ 88 w 171"/>
                <a:gd name="T51" fmla="*/ 84 h 165"/>
                <a:gd name="T52" fmla="*/ 89 w 171"/>
                <a:gd name="T53" fmla="*/ 81 h 165"/>
                <a:gd name="T54" fmla="*/ 90 w 171"/>
                <a:gd name="T55" fmla="*/ 79 h 165"/>
                <a:gd name="T56" fmla="*/ 92 w 171"/>
                <a:gd name="T57" fmla="*/ 76 h 165"/>
                <a:gd name="T58" fmla="*/ 93 w 171"/>
                <a:gd name="T59" fmla="*/ 72 h 165"/>
                <a:gd name="T60" fmla="*/ 96 w 171"/>
                <a:gd name="T61" fmla="*/ 67 h 165"/>
                <a:gd name="T62" fmla="*/ 97 w 171"/>
                <a:gd name="T63" fmla="*/ 63 h 165"/>
                <a:gd name="T64" fmla="*/ 100 w 171"/>
                <a:gd name="T65" fmla="*/ 59 h 165"/>
                <a:gd name="T66" fmla="*/ 103 w 171"/>
                <a:gd name="T67" fmla="*/ 55 h 165"/>
                <a:gd name="T68" fmla="*/ 106 w 171"/>
                <a:gd name="T69" fmla="*/ 52 h 165"/>
                <a:gd name="T70" fmla="*/ 109 w 171"/>
                <a:gd name="T71" fmla="*/ 48 h 165"/>
                <a:gd name="T72" fmla="*/ 110 w 171"/>
                <a:gd name="T73" fmla="*/ 43 h 165"/>
                <a:gd name="T74" fmla="*/ 114 w 171"/>
                <a:gd name="T75" fmla="*/ 41 h 165"/>
                <a:gd name="T76" fmla="*/ 117 w 171"/>
                <a:gd name="T77" fmla="*/ 38 h 165"/>
                <a:gd name="T78" fmla="*/ 120 w 171"/>
                <a:gd name="T79" fmla="*/ 33 h 165"/>
                <a:gd name="T80" fmla="*/ 123 w 171"/>
                <a:gd name="T81" fmla="*/ 31 h 165"/>
                <a:gd name="T82" fmla="*/ 126 w 171"/>
                <a:gd name="T83" fmla="*/ 26 h 165"/>
                <a:gd name="T84" fmla="*/ 130 w 171"/>
                <a:gd name="T85" fmla="*/ 24 h 165"/>
                <a:gd name="T86" fmla="*/ 133 w 171"/>
                <a:gd name="T87" fmla="*/ 21 h 165"/>
                <a:gd name="T88" fmla="*/ 137 w 171"/>
                <a:gd name="T89" fmla="*/ 18 h 165"/>
                <a:gd name="T90" fmla="*/ 140 w 171"/>
                <a:gd name="T91" fmla="*/ 15 h 165"/>
                <a:gd name="T92" fmla="*/ 144 w 171"/>
                <a:gd name="T93" fmla="*/ 12 h 165"/>
                <a:gd name="T94" fmla="*/ 148 w 171"/>
                <a:gd name="T95" fmla="*/ 10 h 165"/>
                <a:gd name="T96" fmla="*/ 151 w 171"/>
                <a:gd name="T97" fmla="*/ 8 h 165"/>
                <a:gd name="T98" fmla="*/ 155 w 171"/>
                <a:gd name="T99" fmla="*/ 5 h 165"/>
                <a:gd name="T100" fmla="*/ 159 w 171"/>
                <a:gd name="T101" fmla="*/ 4 h 165"/>
                <a:gd name="T102" fmla="*/ 164 w 171"/>
                <a:gd name="T103" fmla="*/ 1 h 165"/>
                <a:gd name="T104" fmla="*/ 168 w 171"/>
                <a:gd name="T105" fmla="*/ 0 h 165"/>
                <a:gd name="T106" fmla="*/ 171 w 171"/>
                <a:gd name="T107" fmla="*/ 0 h 1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1"/>
                <a:gd name="T163" fmla="*/ 0 h 165"/>
                <a:gd name="T164" fmla="*/ 171 w 171"/>
                <a:gd name="T165" fmla="*/ 165 h 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1" h="165">
                  <a:moveTo>
                    <a:pt x="0" y="165"/>
                  </a:moveTo>
                  <a:lnTo>
                    <a:pt x="11" y="160"/>
                  </a:lnTo>
                  <a:lnTo>
                    <a:pt x="16" y="159"/>
                  </a:lnTo>
                  <a:lnTo>
                    <a:pt x="20" y="156"/>
                  </a:lnTo>
                  <a:lnTo>
                    <a:pt x="24" y="155"/>
                  </a:lnTo>
                  <a:lnTo>
                    <a:pt x="28" y="152"/>
                  </a:lnTo>
                  <a:lnTo>
                    <a:pt x="31" y="149"/>
                  </a:lnTo>
                  <a:lnTo>
                    <a:pt x="35" y="146"/>
                  </a:lnTo>
                  <a:lnTo>
                    <a:pt x="40" y="145"/>
                  </a:lnTo>
                  <a:lnTo>
                    <a:pt x="42" y="142"/>
                  </a:lnTo>
                  <a:lnTo>
                    <a:pt x="47" y="139"/>
                  </a:lnTo>
                  <a:lnTo>
                    <a:pt x="50" y="135"/>
                  </a:lnTo>
                  <a:lnTo>
                    <a:pt x="54" y="132"/>
                  </a:lnTo>
                  <a:lnTo>
                    <a:pt x="57" y="129"/>
                  </a:lnTo>
                  <a:lnTo>
                    <a:pt x="59" y="127"/>
                  </a:lnTo>
                  <a:lnTo>
                    <a:pt x="62" y="122"/>
                  </a:lnTo>
                  <a:lnTo>
                    <a:pt x="66" y="119"/>
                  </a:lnTo>
                  <a:lnTo>
                    <a:pt x="69" y="115"/>
                  </a:lnTo>
                  <a:lnTo>
                    <a:pt x="71" y="112"/>
                  </a:lnTo>
                  <a:lnTo>
                    <a:pt x="73" y="108"/>
                  </a:lnTo>
                  <a:lnTo>
                    <a:pt x="76" y="104"/>
                  </a:lnTo>
                  <a:lnTo>
                    <a:pt x="79" y="101"/>
                  </a:lnTo>
                  <a:lnTo>
                    <a:pt x="82" y="97"/>
                  </a:lnTo>
                  <a:lnTo>
                    <a:pt x="83" y="93"/>
                  </a:lnTo>
                  <a:lnTo>
                    <a:pt x="86" y="88"/>
                  </a:lnTo>
                  <a:lnTo>
                    <a:pt x="88" y="84"/>
                  </a:lnTo>
                  <a:lnTo>
                    <a:pt x="89" y="81"/>
                  </a:lnTo>
                  <a:lnTo>
                    <a:pt x="90" y="79"/>
                  </a:lnTo>
                  <a:lnTo>
                    <a:pt x="92" y="76"/>
                  </a:lnTo>
                  <a:lnTo>
                    <a:pt x="93" y="72"/>
                  </a:lnTo>
                  <a:lnTo>
                    <a:pt x="96" y="67"/>
                  </a:lnTo>
                  <a:lnTo>
                    <a:pt x="97" y="63"/>
                  </a:lnTo>
                  <a:lnTo>
                    <a:pt x="100" y="59"/>
                  </a:lnTo>
                  <a:lnTo>
                    <a:pt x="103" y="55"/>
                  </a:lnTo>
                  <a:lnTo>
                    <a:pt x="106" y="52"/>
                  </a:lnTo>
                  <a:lnTo>
                    <a:pt x="109" y="48"/>
                  </a:lnTo>
                  <a:lnTo>
                    <a:pt x="110" y="43"/>
                  </a:lnTo>
                  <a:lnTo>
                    <a:pt x="114" y="41"/>
                  </a:lnTo>
                  <a:lnTo>
                    <a:pt x="117" y="38"/>
                  </a:lnTo>
                  <a:lnTo>
                    <a:pt x="120" y="33"/>
                  </a:lnTo>
                  <a:lnTo>
                    <a:pt x="123" y="31"/>
                  </a:lnTo>
                  <a:lnTo>
                    <a:pt x="126" y="26"/>
                  </a:lnTo>
                  <a:lnTo>
                    <a:pt x="130" y="24"/>
                  </a:lnTo>
                  <a:lnTo>
                    <a:pt x="133" y="21"/>
                  </a:lnTo>
                  <a:lnTo>
                    <a:pt x="137" y="18"/>
                  </a:lnTo>
                  <a:lnTo>
                    <a:pt x="140" y="15"/>
                  </a:lnTo>
                  <a:lnTo>
                    <a:pt x="144" y="12"/>
                  </a:lnTo>
                  <a:lnTo>
                    <a:pt x="148" y="10"/>
                  </a:lnTo>
                  <a:lnTo>
                    <a:pt x="151" y="8"/>
                  </a:lnTo>
                  <a:lnTo>
                    <a:pt x="155" y="5"/>
                  </a:lnTo>
                  <a:lnTo>
                    <a:pt x="159" y="4"/>
                  </a:lnTo>
                  <a:lnTo>
                    <a:pt x="164" y="1"/>
                  </a:lnTo>
                  <a:lnTo>
                    <a:pt x="168" y="0"/>
                  </a:lnTo>
                  <a:lnTo>
                    <a:pt x="17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0" name="Freeform 83"/>
            <p:cNvSpPr>
              <a:spLocks/>
            </p:cNvSpPr>
            <p:nvPr/>
          </p:nvSpPr>
          <p:spPr bwMode="auto">
            <a:xfrm>
              <a:off x="4408" y="413"/>
              <a:ext cx="100" cy="105"/>
            </a:xfrm>
            <a:custGeom>
              <a:avLst/>
              <a:gdLst>
                <a:gd name="T0" fmla="*/ 45 w 100"/>
                <a:gd name="T1" fmla="*/ 22 h 105"/>
                <a:gd name="T2" fmla="*/ 51 w 100"/>
                <a:gd name="T3" fmla="*/ 23 h 105"/>
                <a:gd name="T4" fmla="*/ 55 w 100"/>
                <a:gd name="T5" fmla="*/ 26 h 105"/>
                <a:gd name="T6" fmla="*/ 59 w 100"/>
                <a:gd name="T7" fmla="*/ 29 h 105"/>
                <a:gd name="T8" fmla="*/ 63 w 100"/>
                <a:gd name="T9" fmla="*/ 31 h 105"/>
                <a:gd name="T10" fmla="*/ 66 w 100"/>
                <a:gd name="T11" fmla="*/ 37 h 105"/>
                <a:gd name="T12" fmla="*/ 69 w 100"/>
                <a:gd name="T13" fmla="*/ 41 h 105"/>
                <a:gd name="T14" fmla="*/ 70 w 100"/>
                <a:gd name="T15" fmla="*/ 47 h 105"/>
                <a:gd name="T16" fmla="*/ 70 w 100"/>
                <a:gd name="T17" fmla="*/ 53 h 105"/>
                <a:gd name="T18" fmla="*/ 70 w 100"/>
                <a:gd name="T19" fmla="*/ 57 h 105"/>
                <a:gd name="T20" fmla="*/ 69 w 100"/>
                <a:gd name="T21" fmla="*/ 62 h 105"/>
                <a:gd name="T22" fmla="*/ 66 w 100"/>
                <a:gd name="T23" fmla="*/ 68 h 105"/>
                <a:gd name="T24" fmla="*/ 63 w 100"/>
                <a:gd name="T25" fmla="*/ 72 h 105"/>
                <a:gd name="T26" fmla="*/ 59 w 100"/>
                <a:gd name="T27" fmla="*/ 75 h 105"/>
                <a:gd name="T28" fmla="*/ 55 w 100"/>
                <a:gd name="T29" fmla="*/ 78 h 105"/>
                <a:gd name="T30" fmla="*/ 15 w 100"/>
                <a:gd name="T31" fmla="*/ 93 h 105"/>
                <a:gd name="T32" fmla="*/ 21 w 100"/>
                <a:gd name="T33" fmla="*/ 98 h 105"/>
                <a:gd name="T34" fmla="*/ 28 w 100"/>
                <a:gd name="T35" fmla="*/ 100 h 105"/>
                <a:gd name="T36" fmla="*/ 35 w 100"/>
                <a:gd name="T37" fmla="*/ 103 h 105"/>
                <a:gd name="T38" fmla="*/ 42 w 100"/>
                <a:gd name="T39" fmla="*/ 103 h 105"/>
                <a:gd name="T40" fmla="*/ 49 w 100"/>
                <a:gd name="T41" fmla="*/ 105 h 105"/>
                <a:gd name="T42" fmla="*/ 56 w 100"/>
                <a:gd name="T43" fmla="*/ 103 h 105"/>
                <a:gd name="T44" fmla="*/ 63 w 100"/>
                <a:gd name="T45" fmla="*/ 102 h 105"/>
                <a:gd name="T46" fmla="*/ 70 w 100"/>
                <a:gd name="T47" fmla="*/ 99 h 105"/>
                <a:gd name="T48" fmla="*/ 76 w 100"/>
                <a:gd name="T49" fmla="*/ 96 h 105"/>
                <a:gd name="T50" fmla="*/ 82 w 100"/>
                <a:gd name="T51" fmla="*/ 92 h 105"/>
                <a:gd name="T52" fmla="*/ 87 w 100"/>
                <a:gd name="T53" fmla="*/ 86 h 105"/>
                <a:gd name="T54" fmla="*/ 92 w 100"/>
                <a:gd name="T55" fmla="*/ 81 h 105"/>
                <a:gd name="T56" fmla="*/ 94 w 100"/>
                <a:gd name="T57" fmla="*/ 74 h 105"/>
                <a:gd name="T58" fmla="*/ 97 w 100"/>
                <a:gd name="T59" fmla="*/ 68 h 105"/>
                <a:gd name="T60" fmla="*/ 99 w 100"/>
                <a:gd name="T61" fmla="*/ 61 h 105"/>
                <a:gd name="T62" fmla="*/ 100 w 100"/>
                <a:gd name="T63" fmla="*/ 54 h 105"/>
                <a:gd name="T64" fmla="*/ 99 w 100"/>
                <a:gd name="T65" fmla="*/ 45 h 105"/>
                <a:gd name="T66" fmla="*/ 99 w 100"/>
                <a:gd name="T67" fmla="*/ 40 h 105"/>
                <a:gd name="T68" fmla="*/ 96 w 100"/>
                <a:gd name="T69" fmla="*/ 33 h 105"/>
                <a:gd name="T70" fmla="*/ 93 w 100"/>
                <a:gd name="T71" fmla="*/ 26 h 105"/>
                <a:gd name="T72" fmla="*/ 89 w 100"/>
                <a:gd name="T73" fmla="*/ 20 h 105"/>
                <a:gd name="T74" fmla="*/ 83 w 100"/>
                <a:gd name="T75" fmla="*/ 14 h 105"/>
                <a:gd name="T76" fmla="*/ 77 w 100"/>
                <a:gd name="T77" fmla="*/ 10 h 105"/>
                <a:gd name="T78" fmla="*/ 72 w 100"/>
                <a:gd name="T79" fmla="*/ 6 h 105"/>
                <a:gd name="T80" fmla="*/ 65 w 100"/>
                <a:gd name="T81" fmla="*/ 3 h 105"/>
                <a:gd name="T82" fmla="*/ 58 w 100"/>
                <a:gd name="T83" fmla="*/ 2 h 105"/>
                <a:gd name="T84" fmla="*/ 51 w 100"/>
                <a:gd name="T85" fmla="*/ 0 h 105"/>
                <a:gd name="T86" fmla="*/ 44 w 100"/>
                <a:gd name="T87" fmla="*/ 0 h 105"/>
                <a:gd name="T88" fmla="*/ 37 w 100"/>
                <a:gd name="T89" fmla="*/ 2 h 105"/>
                <a:gd name="T90" fmla="*/ 30 w 100"/>
                <a:gd name="T91" fmla="*/ 5 h 105"/>
                <a:gd name="T92" fmla="*/ 23 w 100"/>
                <a:gd name="T93" fmla="*/ 7 h 105"/>
                <a:gd name="T94" fmla="*/ 17 w 100"/>
                <a:gd name="T95" fmla="*/ 12 h 105"/>
                <a:gd name="T96" fmla="*/ 11 w 100"/>
                <a:gd name="T97" fmla="*/ 16 h 105"/>
                <a:gd name="T98" fmla="*/ 7 w 100"/>
                <a:gd name="T99" fmla="*/ 22 h 105"/>
                <a:gd name="T100" fmla="*/ 3 w 100"/>
                <a:gd name="T101" fmla="*/ 27 h 105"/>
                <a:gd name="T102" fmla="*/ 0 w 100"/>
                <a:gd name="T103" fmla="*/ 34 h 105"/>
                <a:gd name="T104" fmla="*/ 42 w 100"/>
                <a:gd name="T105" fmla="*/ 22 h 1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105"/>
                <a:gd name="T161" fmla="*/ 100 w 100"/>
                <a:gd name="T162" fmla="*/ 105 h 10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105">
                  <a:moveTo>
                    <a:pt x="42" y="22"/>
                  </a:moveTo>
                  <a:lnTo>
                    <a:pt x="44" y="23"/>
                  </a:lnTo>
                  <a:lnTo>
                    <a:pt x="44" y="22"/>
                  </a:lnTo>
                  <a:lnTo>
                    <a:pt x="45" y="22"/>
                  </a:lnTo>
                  <a:lnTo>
                    <a:pt x="46" y="22"/>
                  </a:lnTo>
                  <a:lnTo>
                    <a:pt x="48" y="23"/>
                  </a:lnTo>
                  <a:lnTo>
                    <a:pt x="49" y="23"/>
                  </a:lnTo>
                  <a:lnTo>
                    <a:pt x="51" y="23"/>
                  </a:lnTo>
                  <a:lnTo>
                    <a:pt x="52" y="23"/>
                  </a:lnTo>
                  <a:lnTo>
                    <a:pt x="52" y="24"/>
                  </a:lnTo>
                  <a:lnTo>
                    <a:pt x="54" y="24"/>
                  </a:lnTo>
                  <a:lnTo>
                    <a:pt x="55" y="26"/>
                  </a:lnTo>
                  <a:lnTo>
                    <a:pt x="56" y="26"/>
                  </a:lnTo>
                  <a:lnTo>
                    <a:pt x="58" y="27"/>
                  </a:lnTo>
                  <a:lnTo>
                    <a:pt x="59" y="27"/>
                  </a:lnTo>
                  <a:lnTo>
                    <a:pt x="59" y="29"/>
                  </a:lnTo>
                  <a:lnTo>
                    <a:pt x="61" y="29"/>
                  </a:lnTo>
                  <a:lnTo>
                    <a:pt x="62" y="30"/>
                  </a:lnTo>
                  <a:lnTo>
                    <a:pt x="63" y="31"/>
                  </a:lnTo>
                  <a:lnTo>
                    <a:pt x="65" y="33"/>
                  </a:lnTo>
                  <a:lnTo>
                    <a:pt x="65" y="34"/>
                  </a:lnTo>
                  <a:lnTo>
                    <a:pt x="66" y="36"/>
                  </a:lnTo>
                  <a:lnTo>
                    <a:pt x="66" y="37"/>
                  </a:lnTo>
                  <a:lnTo>
                    <a:pt x="68" y="37"/>
                  </a:lnTo>
                  <a:lnTo>
                    <a:pt x="68" y="38"/>
                  </a:lnTo>
                  <a:lnTo>
                    <a:pt x="69" y="40"/>
                  </a:lnTo>
                  <a:lnTo>
                    <a:pt x="69" y="41"/>
                  </a:lnTo>
                  <a:lnTo>
                    <a:pt x="69" y="43"/>
                  </a:lnTo>
                  <a:lnTo>
                    <a:pt x="70" y="44"/>
                  </a:lnTo>
                  <a:lnTo>
                    <a:pt x="70" y="45"/>
                  </a:lnTo>
                  <a:lnTo>
                    <a:pt x="70" y="47"/>
                  </a:lnTo>
                  <a:lnTo>
                    <a:pt x="70" y="48"/>
                  </a:lnTo>
                  <a:lnTo>
                    <a:pt x="70" y="50"/>
                  </a:lnTo>
                  <a:lnTo>
                    <a:pt x="70" y="51"/>
                  </a:lnTo>
                  <a:lnTo>
                    <a:pt x="70" y="53"/>
                  </a:lnTo>
                  <a:lnTo>
                    <a:pt x="70" y="54"/>
                  </a:lnTo>
                  <a:lnTo>
                    <a:pt x="70" y="55"/>
                  </a:lnTo>
                  <a:lnTo>
                    <a:pt x="70" y="57"/>
                  </a:lnTo>
                  <a:lnTo>
                    <a:pt x="70" y="58"/>
                  </a:lnTo>
                  <a:lnTo>
                    <a:pt x="69" y="60"/>
                  </a:lnTo>
                  <a:lnTo>
                    <a:pt x="69" y="61"/>
                  </a:lnTo>
                  <a:lnTo>
                    <a:pt x="69" y="62"/>
                  </a:lnTo>
                  <a:lnTo>
                    <a:pt x="68" y="64"/>
                  </a:lnTo>
                  <a:lnTo>
                    <a:pt x="68" y="65"/>
                  </a:lnTo>
                  <a:lnTo>
                    <a:pt x="66" y="67"/>
                  </a:lnTo>
                  <a:lnTo>
                    <a:pt x="66" y="68"/>
                  </a:lnTo>
                  <a:lnTo>
                    <a:pt x="65" y="69"/>
                  </a:lnTo>
                  <a:lnTo>
                    <a:pt x="63" y="71"/>
                  </a:lnTo>
                  <a:lnTo>
                    <a:pt x="63" y="72"/>
                  </a:lnTo>
                  <a:lnTo>
                    <a:pt x="62" y="72"/>
                  </a:lnTo>
                  <a:lnTo>
                    <a:pt x="61" y="74"/>
                  </a:lnTo>
                  <a:lnTo>
                    <a:pt x="59" y="75"/>
                  </a:lnTo>
                  <a:lnTo>
                    <a:pt x="58" y="76"/>
                  </a:lnTo>
                  <a:lnTo>
                    <a:pt x="56" y="76"/>
                  </a:lnTo>
                  <a:lnTo>
                    <a:pt x="55" y="78"/>
                  </a:lnTo>
                  <a:lnTo>
                    <a:pt x="13" y="91"/>
                  </a:lnTo>
                  <a:lnTo>
                    <a:pt x="14" y="92"/>
                  </a:lnTo>
                  <a:lnTo>
                    <a:pt x="15" y="93"/>
                  </a:lnTo>
                  <a:lnTo>
                    <a:pt x="17" y="93"/>
                  </a:lnTo>
                  <a:lnTo>
                    <a:pt x="18" y="95"/>
                  </a:lnTo>
                  <a:lnTo>
                    <a:pt x="20" y="96"/>
                  </a:lnTo>
                  <a:lnTo>
                    <a:pt x="21" y="98"/>
                  </a:lnTo>
                  <a:lnTo>
                    <a:pt x="23" y="98"/>
                  </a:lnTo>
                  <a:lnTo>
                    <a:pt x="25" y="99"/>
                  </a:lnTo>
                  <a:lnTo>
                    <a:pt x="27" y="99"/>
                  </a:lnTo>
                  <a:lnTo>
                    <a:pt x="28" y="100"/>
                  </a:lnTo>
                  <a:lnTo>
                    <a:pt x="30" y="100"/>
                  </a:lnTo>
                  <a:lnTo>
                    <a:pt x="31" y="102"/>
                  </a:lnTo>
                  <a:lnTo>
                    <a:pt x="32" y="102"/>
                  </a:lnTo>
                  <a:lnTo>
                    <a:pt x="35" y="103"/>
                  </a:lnTo>
                  <a:lnTo>
                    <a:pt x="37" y="103"/>
                  </a:lnTo>
                  <a:lnTo>
                    <a:pt x="38" y="103"/>
                  </a:lnTo>
                  <a:lnTo>
                    <a:pt x="41" y="103"/>
                  </a:lnTo>
                  <a:lnTo>
                    <a:pt x="42" y="103"/>
                  </a:lnTo>
                  <a:lnTo>
                    <a:pt x="44" y="105"/>
                  </a:lnTo>
                  <a:lnTo>
                    <a:pt x="45" y="105"/>
                  </a:lnTo>
                  <a:lnTo>
                    <a:pt x="48" y="105"/>
                  </a:lnTo>
                  <a:lnTo>
                    <a:pt x="49" y="105"/>
                  </a:lnTo>
                  <a:lnTo>
                    <a:pt x="51" y="105"/>
                  </a:lnTo>
                  <a:lnTo>
                    <a:pt x="52" y="105"/>
                  </a:lnTo>
                  <a:lnTo>
                    <a:pt x="55" y="103"/>
                  </a:lnTo>
                  <a:lnTo>
                    <a:pt x="56" y="103"/>
                  </a:lnTo>
                  <a:lnTo>
                    <a:pt x="58" y="103"/>
                  </a:lnTo>
                  <a:lnTo>
                    <a:pt x="61" y="103"/>
                  </a:lnTo>
                  <a:lnTo>
                    <a:pt x="62" y="103"/>
                  </a:lnTo>
                  <a:lnTo>
                    <a:pt x="63" y="102"/>
                  </a:lnTo>
                  <a:lnTo>
                    <a:pt x="65" y="102"/>
                  </a:lnTo>
                  <a:lnTo>
                    <a:pt x="66" y="100"/>
                  </a:lnTo>
                  <a:lnTo>
                    <a:pt x="68" y="100"/>
                  </a:lnTo>
                  <a:lnTo>
                    <a:pt x="70" y="99"/>
                  </a:lnTo>
                  <a:lnTo>
                    <a:pt x="72" y="99"/>
                  </a:lnTo>
                  <a:lnTo>
                    <a:pt x="73" y="98"/>
                  </a:lnTo>
                  <a:lnTo>
                    <a:pt x="75" y="98"/>
                  </a:lnTo>
                  <a:lnTo>
                    <a:pt x="76" y="96"/>
                  </a:lnTo>
                  <a:lnTo>
                    <a:pt x="77" y="95"/>
                  </a:lnTo>
                  <a:lnTo>
                    <a:pt x="79" y="93"/>
                  </a:lnTo>
                  <a:lnTo>
                    <a:pt x="80" y="93"/>
                  </a:lnTo>
                  <a:lnTo>
                    <a:pt x="82" y="92"/>
                  </a:lnTo>
                  <a:lnTo>
                    <a:pt x="83" y="91"/>
                  </a:lnTo>
                  <a:lnTo>
                    <a:pt x="85" y="89"/>
                  </a:lnTo>
                  <a:lnTo>
                    <a:pt x="86" y="88"/>
                  </a:lnTo>
                  <a:lnTo>
                    <a:pt x="87" y="86"/>
                  </a:lnTo>
                  <a:lnTo>
                    <a:pt x="89" y="85"/>
                  </a:lnTo>
                  <a:lnTo>
                    <a:pt x="90" y="84"/>
                  </a:lnTo>
                  <a:lnTo>
                    <a:pt x="90" y="82"/>
                  </a:lnTo>
                  <a:lnTo>
                    <a:pt x="92" y="81"/>
                  </a:lnTo>
                  <a:lnTo>
                    <a:pt x="93" y="79"/>
                  </a:lnTo>
                  <a:lnTo>
                    <a:pt x="93" y="78"/>
                  </a:lnTo>
                  <a:lnTo>
                    <a:pt x="94" y="76"/>
                  </a:lnTo>
                  <a:lnTo>
                    <a:pt x="94" y="74"/>
                  </a:lnTo>
                  <a:lnTo>
                    <a:pt x="96" y="72"/>
                  </a:lnTo>
                  <a:lnTo>
                    <a:pt x="96" y="71"/>
                  </a:lnTo>
                  <a:lnTo>
                    <a:pt x="97" y="69"/>
                  </a:lnTo>
                  <a:lnTo>
                    <a:pt x="97" y="68"/>
                  </a:lnTo>
                  <a:lnTo>
                    <a:pt x="99" y="65"/>
                  </a:lnTo>
                  <a:lnTo>
                    <a:pt x="99" y="64"/>
                  </a:lnTo>
                  <a:lnTo>
                    <a:pt x="99" y="62"/>
                  </a:lnTo>
                  <a:lnTo>
                    <a:pt x="99" y="61"/>
                  </a:lnTo>
                  <a:lnTo>
                    <a:pt x="99" y="58"/>
                  </a:lnTo>
                  <a:lnTo>
                    <a:pt x="100" y="57"/>
                  </a:lnTo>
                  <a:lnTo>
                    <a:pt x="100" y="55"/>
                  </a:lnTo>
                  <a:lnTo>
                    <a:pt x="100" y="54"/>
                  </a:lnTo>
                  <a:lnTo>
                    <a:pt x="100" y="51"/>
                  </a:lnTo>
                  <a:lnTo>
                    <a:pt x="100" y="50"/>
                  </a:lnTo>
                  <a:lnTo>
                    <a:pt x="100" y="48"/>
                  </a:lnTo>
                  <a:lnTo>
                    <a:pt x="99" y="45"/>
                  </a:lnTo>
                  <a:lnTo>
                    <a:pt x="99" y="44"/>
                  </a:lnTo>
                  <a:lnTo>
                    <a:pt x="99" y="43"/>
                  </a:lnTo>
                  <a:lnTo>
                    <a:pt x="99" y="41"/>
                  </a:lnTo>
                  <a:lnTo>
                    <a:pt x="99" y="40"/>
                  </a:lnTo>
                  <a:lnTo>
                    <a:pt x="97" y="37"/>
                  </a:lnTo>
                  <a:lnTo>
                    <a:pt x="97" y="36"/>
                  </a:lnTo>
                  <a:lnTo>
                    <a:pt x="96" y="34"/>
                  </a:lnTo>
                  <a:lnTo>
                    <a:pt x="96" y="33"/>
                  </a:lnTo>
                  <a:lnTo>
                    <a:pt x="94" y="30"/>
                  </a:lnTo>
                  <a:lnTo>
                    <a:pt x="94" y="29"/>
                  </a:lnTo>
                  <a:lnTo>
                    <a:pt x="93" y="27"/>
                  </a:lnTo>
                  <a:lnTo>
                    <a:pt x="93" y="26"/>
                  </a:lnTo>
                  <a:lnTo>
                    <a:pt x="92" y="24"/>
                  </a:lnTo>
                  <a:lnTo>
                    <a:pt x="90" y="23"/>
                  </a:lnTo>
                  <a:lnTo>
                    <a:pt x="89" y="22"/>
                  </a:lnTo>
                  <a:lnTo>
                    <a:pt x="89" y="20"/>
                  </a:lnTo>
                  <a:lnTo>
                    <a:pt x="87" y="19"/>
                  </a:lnTo>
                  <a:lnTo>
                    <a:pt x="86" y="17"/>
                  </a:lnTo>
                  <a:lnTo>
                    <a:pt x="85" y="16"/>
                  </a:lnTo>
                  <a:lnTo>
                    <a:pt x="83" y="14"/>
                  </a:lnTo>
                  <a:lnTo>
                    <a:pt x="82" y="13"/>
                  </a:lnTo>
                  <a:lnTo>
                    <a:pt x="80" y="12"/>
                  </a:lnTo>
                  <a:lnTo>
                    <a:pt x="79" y="12"/>
                  </a:lnTo>
                  <a:lnTo>
                    <a:pt x="77" y="10"/>
                  </a:lnTo>
                  <a:lnTo>
                    <a:pt x="76" y="9"/>
                  </a:lnTo>
                  <a:lnTo>
                    <a:pt x="75" y="7"/>
                  </a:lnTo>
                  <a:lnTo>
                    <a:pt x="73" y="7"/>
                  </a:lnTo>
                  <a:lnTo>
                    <a:pt x="72" y="6"/>
                  </a:lnTo>
                  <a:lnTo>
                    <a:pt x="70" y="6"/>
                  </a:lnTo>
                  <a:lnTo>
                    <a:pt x="68" y="5"/>
                  </a:lnTo>
                  <a:lnTo>
                    <a:pt x="66" y="5"/>
                  </a:lnTo>
                  <a:lnTo>
                    <a:pt x="65" y="3"/>
                  </a:lnTo>
                  <a:lnTo>
                    <a:pt x="63" y="3"/>
                  </a:lnTo>
                  <a:lnTo>
                    <a:pt x="62" y="2"/>
                  </a:lnTo>
                  <a:lnTo>
                    <a:pt x="59" y="2"/>
                  </a:lnTo>
                  <a:lnTo>
                    <a:pt x="58" y="2"/>
                  </a:lnTo>
                  <a:lnTo>
                    <a:pt x="56" y="2"/>
                  </a:lnTo>
                  <a:lnTo>
                    <a:pt x="55" y="0"/>
                  </a:lnTo>
                  <a:lnTo>
                    <a:pt x="52" y="0"/>
                  </a:lnTo>
                  <a:lnTo>
                    <a:pt x="51" y="0"/>
                  </a:lnTo>
                  <a:lnTo>
                    <a:pt x="49" y="0"/>
                  </a:lnTo>
                  <a:lnTo>
                    <a:pt x="46" y="0"/>
                  </a:lnTo>
                  <a:lnTo>
                    <a:pt x="45" y="0"/>
                  </a:lnTo>
                  <a:lnTo>
                    <a:pt x="44" y="0"/>
                  </a:lnTo>
                  <a:lnTo>
                    <a:pt x="42" y="0"/>
                  </a:lnTo>
                  <a:lnTo>
                    <a:pt x="39" y="2"/>
                  </a:lnTo>
                  <a:lnTo>
                    <a:pt x="38" y="2"/>
                  </a:lnTo>
                  <a:lnTo>
                    <a:pt x="37" y="2"/>
                  </a:lnTo>
                  <a:lnTo>
                    <a:pt x="35" y="2"/>
                  </a:lnTo>
                  <a:lnTo>
                    <a:pt x="32" y="3"/>
                  </a:lnTo>
                  <a:lnTo>
                    <a:pt x="31" y="3"/>
                  </a:lnTo>
                  <a:lnTo>
                    <a:pt x="30" y="5"/>
                  </a:lnTo>
                  <a:lnTo>
                    <a:pt x="28" y="5"/>
                  </a:lnTo>
                  <a:lnTo>
                    <a:pt x="27" y="6"/>
                  </a:lnTo>
                  <a:lnTo>
                    <a:pt x="25" y="6"/>
                  </a:lnTo>
                  <a:lnTo>
                    <a:pt x="23" y="7"/>
                  </a:lnTo>
                  <a:lnTo>
                    <a:pt x="21" y="7"/>
                  </a:lnTo>
                  <a:lnTo>
                    <a:pt x="20" y="9"/>
                  </a:lnTo>
                  <a:lnTo>
                    <a:pt x="18" y="10"/>
                  </a:lnTo>
                  <a:lnTo>
                    <a:pt x="17" y="12"/>
                  </a:lnTo>
                  <a:lnTo>
                    <a:pt x="15" y="12"/>
                  </a:lnTo>
                  <a:lnTo>
                    <a:pt x="14" y="13"/>
                  </a:lnTo>
                  <a:lnTo>
                    <a:pt x="13" y="14"/>
                  </a:lnTo>
                  <a:lnTo>
                    <a:pt x="11" y="16"/>
                  </a:lnTo>
                  <a:lnTo>
                    <a:pt x="10" y="17"/>
                  </a:lnTo>
                  <a:lnTo>
                    <a:pt x="10" y="19"/>
                  </a:lnTo>
                  <a:lnTo>
                    <a:pt x="8" y="20"/>
                  </a:lnTo>
                  <a:lnTo>
                    <a:pt x="7" y="22"/>
                  </a:lnTo>
                  <a:lnTo>
                    <a:pt x="6" y="23"/>
                  </a:lnTo>
                  <a:lnTo>
                    <a:pt x="6" y="24"/>
                  </a:lnTo>
                  <a:lnTo>
                    <a:pt x="4" y="26"/>
                  </a:lnTo>
                  <a:lnTo>
                    <a:pt x="3" y="27"/>
                  </a:lnTo>
                  <a:lnTo>
                    <a:pt x="1" y="29"/>
                  </a:lnTo>
                  <a:lnTo>
                    <a:pt x="1" y="31"/>
                  </a:lnTo>
                  <a:lnTo>
                    <a:pt x="1" y="33"/>
                  </a:lnTo>
                  <a:lnTo>
                    <a:pt x="0" y="34"/>
                  </a:lnTo>
                  <a:lnTo>
                    <a:pt x="0" y="36"/>
                  </a:lnTo>
                  <a:lnTo>
                    <a:pt x="41" y="23"/>
                  </a:lnTo>
                  <a:lnTo>
                    <a:pt x="42" y="2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1" name="Freeform 84"/>
            <p:cNvSpPr>
              <a:spLocks/>
            </p:cNvSpPr>
            <p:nvPr/>
          </p:nvSpPr>
          <p:spPr bwMode="auto">
            <a:xfrm>
              <a:off x="4160" y="630"/>
              <a:ext cx="644" cy="642"/>
            </a:xfrm>
            <a:custGeom>
              <a:avLst/>
              <a:gdLst>
                <a:gd name="T0" fmla="*/ 592 w 644"/>
                <a:gd name="T1" fmla="*/ 274 h 642"/>
                <a:gd name="T2" fmla="*/ 585 w 644"/>
                <a:gd name="T3" fmla="*/ 247 h 642"/>
                <a:gd name="T4" fmla="*/ 562 w 644"/>
                <a:gd name="T5" fmla="*/ 191 h 642"/>
                <a:gd name="T6" fmla="*/ 545 w 644"/>
                <a:gd name="T7" fmla="*/ 163 h 642"/>
                <a:gd name="T8" fmla="*/ 566 w 644"/>
                <a:gd name="T9" fmla="*/ 109 h 642"/>
                <a:gd name="T10" fmla="*/ 487 w 644"/>
                <a:gd name="T11" fmla="*/ 102 h 642"/>
                <a:gd name="T12" fmla="*/ 464 w 644"/>
                <a:gd name="T13" fmla="*/ 86 h 642"/>
                <a:gd name="T14" fmla="*/ 426 w 644"/>
                <a:gd name="T15" fmla="*/ 17 h 642"/>
                <a:gd name="T16" fmla="*/ 386 w 644"/>
                <a:gd name="T17" fmla="*/ 54 h 642"/>
                <a:gd name="T18" fmla="*/ 358 w 644"/>
                <a:gd name="T19" fmla="*/ 48 h 642"/>
                <a:gd name="T20" fmla="*/ 296 w 644"/>
                <a:gd name="T21" fmla="*/ 0 h 642"/>
                <a:gd name="T22" fmla="*/ 273 w 644"/>
                <a:gd name="T23" fmla="*/ 50 h 642"/>
                <a:gd name="T24" fmla="*/ 244 w 644"/>
                <a:gd name="T25" fmla="*/ 55 h 642"/>
                <a:gd name="T26" fmla="*/ 189 w 644"/>
                <a:gd name="T27" fmla="*/ 78 h 642"/>
                <a:gd name="T28" fmla="*/ 162 w 644"/>
                <a:gd name="T29" fmla="*/ 95 h 642"/>
                <a:gd name="T30" fmla="*/ 111 w 644"/>
                <a:gd name="T31" fmla="*/ 78 h 642"/>
                <a:gd name="T32" fmla="*/ 96 w 644"/>
                <a:gd name="T33" fmla="*/ 161 h 642"/>
                <a:gd name="T34" fmla="*/ 79 w 644"/>
                <a:gd name="T35" fmla="*/ 187 h 642"/>
                <a:gd name="T36" fmla="*/ 56 w 644"/>
                <a:gd name="T37" fmla="*/ 243 h 642"/>
                <a:gd name="T38" fmla="*/ 48 w 644"/>
                <a:gd name="T39" fmla="*/ 273 h 642"/>
                <a:gd name="T40" fmla="*/ 0 w 644"/>
                <a:gd name="T41" fmla="*/ 299 h 642"/>
                <a:gd name="T42" fmla="*/ 47 w 644"/>
                <a:gd name="T43" fmla="*/ 356 h 642"/>
                <a:gd name="T44" fmla="*/ 52 w 644"/>
                <a:gd name="T45" fmla="*/ 384 h 642"/>
                <a:gd name="T46" fmla="*/ 32 w 644"/>
                <a:gd name="T47" fmla="*/ 462 h 642"/>
                <a:gd name="T48" fmla="*/ 83 w 644"/>
                <a:gd name="T49" fmla="*/ 463 h 642"/>
                <a:gd name="T50" fmla="*/ 99 w 644"/>
                <a:gd name="T51" fmla="*/ 485 h 642"/>
                <a:gd name="T52" fmla="*/ 111 w 644"/>
                <a:gd name="T53" fmla="*/ 564 h 642"/>
                <a:gd name="T54" fmla="*/ 159 w 644"/>
                <a:gd name="T55" fmla="*/ 545 h 642"/>
                <a:gd name="T56" fmla="*/ 182 w 644"/>
                <a:gd name="T57" fmla="*/ 560 h 642"/>
                <a:gd name="T58" fmla="*/ 217 w 644"/>
                <a:gd name="T59" fmla="*/ 625 h 642"/>
                <a:gd name="T60" fmla="*/ 261 w 644"/>
                <a:gd name="T61" fmla="*/ 590 h 642"/>
                <a:gd name="T62" fmla="*/ 289 w 644"/>
                <a:gd name="T63" fmla="*/ 595 h 642"/>
                <a:gd name="T64" fmla="*/ 351 w 644"/>
                <a:gd name="T65" fmla="*/ 595 h 642"/>
                <a:gd name="T66" fmla="*/ 373 w 644"/>
                <a:gd name="T67" fmla="*/ 591 h 642"/>
                <a:gd name="T68" fmla="*/ 418 w 644"/>
                <a:gd name="T69" fmla="*/ 629 h 642"/>
                <a:gd name="T70" fmla="*/ 452 w 644"/>
                <a:gd name="T71" fmla="*/ 563 h 642"/>
                <a:gd name="T72" fmla="*/ 476 w 644"/>
                <a:gd name="T73" fmla="*/ 549 h 642"/>
                <a:gd name="T74" fmla="*/ 530 w 644"/>
                <a:gd name="T75" fmla="*/ 567 h 642"/>
                <a:gd name="T76" fmla="*/ 537 w 644"/>
                <a:gd name="T77" fmla="*/ 491 h 642"/>
                <a:gd name="T78" fmla="*/ 554 w 644"/>
                <a:gd name="T79" fmla="*/ 467 h 642"/>
                <a:gd name="T80" fmla="*/ 626 w 644"/>
                <a:gd name="T81" fmla="*/ 425 h 642"/>
                <a:gd name="T82" fmla="*/ 586 w 644"/>
                <a:gd name="T83" fmla="*/ 390 h 642"/>
                <a:gd name="T84" fmla="*/ 592 w 644"/>
                <a:gd name="T85" fmla="*/ 363 h 642"/>
                <a:gd name="T86" fmla="*/ 644 w 644"/>
                <a:gd name="T87" fmla="*/ 299 h 6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4"/>
                <a:gd name="T133" fmla="*/ 0 h 642"/>
                <a:gd name="T134" fmla="*/ 644 w 644"/>
                <a:gd name="T135" fmla="*/ 642 h 64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4" h="642">
                  <a:moveTo>
                    <a:pt x="644" y="299"/>
                  </a:moveTo>
                  <a:lnTo>
                    <a:pt x="593" y="290"/>
                  </a:lnTo>
                  <a:lnTo>
                    <a:pt x="592" y="274"/>
                  </a:lnTo>
                  <a:lnTo>
                    <a:pt x="590" y="266"/>
                  </a:lnTo>
                  <a:lnTo>
                    <a:pt x="588" y="256"/>
                  </a:lnTo>
                  <a:lnTo>
                    <a:pt x="585" y="247"/>
                  </a:lnTo>
                  <a:lnTo>
                    <a:pt x="627" y="222"/>
                  </a:lnTo>
                  <a:lnTo>
                    <a:pt x="610" y="180"/>
                  </a:lnTo>
                  <a:lnTo>
                    <a:pt x="562" y="191"/>
                  </a:lnTo>
                  <a:lnTo>
                    <a:pt x="555" y="178"/>
                  </a:lnTo>
                  <a:lnTo>
                    <a:pt x="551" y="170"/>
                  </a:lnTo>
                  <a:lnTo>
                    <a:pt x="545" y="163"/>
                  </a:lnTo>
                  <a:lnTo>
                    <a:pt x="540" y="156"/>
                  </a:lnTo>
                  <a:lnTo>
                    <a:pt x="537" y="151"/>
                  </a:lnTo>
                  <a:lnTo>
                    <a:pt x="566" y="109"/>
                  </a:lnTo>
                  <a:lnTo>
                    <a:pt x="531" y="75"/>
                  </a:lnTo>
                  <a:lnTo>
                    <a:pt x="495" y="108"/>
                  </a:lnTo>
                  <a:lnTo>
                    <a:pt x="487" y="102"/>
                  </a:lnTo>
                  <a:lnTo>
                    <a:pt x="479" y="96"/>
                  </a:lnTo>
                  <a:lnTo>
                    <a:pt x="472" y="91"/>
                  </a:lnTo>
                  <a:lnTo>
                    <a:pt x="464" y="86"/>
                  </a:lnTo>
                  <a:lnTo>
                    <a:pt x="455" y="82"/>
                  </a:lnTo>
                  <a:lnTo>
                    <a:pt x="468" y="34"/>
                  </a:lnTo>
                  <a:lnTo>
                    <a:pt x="426" y="17"/>
                  </a:lnTo>
                  <a:lnTo>
                    <a:pt x="400" y="57"/>
                  </a:lnTo>
                  <a:lnTo>
                    <a:pt x="395" y="55"/>
                  </a:lnTo>
                  <a:lnTo>
                    <a:pt x="386" y="54"/>
                  </a:lnTo>
                  <a:lnTo>
                    <a:pt x="376" y="51"/>
                  </a:lnTo>
                  <a:lnTo>
                    <a:pt x="368" y="50"/>
                  </a:lnTo>
                  <a:lnTo>
                    <a:pt x="358" y="48"/>
                  </a:lnTo>
                  <a:lnTo>
                    <a:pt x="349" y="47"/>
                  </a:lnTo>
                  <a:lnTo>
                    <a:pt x="345" y="0"/>
                  </a:lnTo>
                  <a:lnTo>
                    <a:pt x="296" y="0"/>
                  </a:lnTo>
                  <a:lnTo>
                    <a:pt x="287" y="47"/>
                  </a:lnTo>
                  <a:lnTo>
                    <a:pt x="283" y="48"/>
                  </a:lnTo>
                  <a:lnTo>
                    <a:pt x="273" y="50"/>
                  </a:lnTo>
                  <a:lnTo>
                    <a:pt x="265" y="51"/>
                  </a:lnTo>
                  <a:lnTo>
                    <a:pt x="255" y="53"/>
                  </a:lnTo>
                  <a:lnTo>
                    <a:pt x="244" y="55"/>
                  </a:lnTo>
                  <a:lnTo>
                    <a:pt x="223" y="15"/>
                  </a:lnTo>
                  <a:lnTo>
                    <a:pt x="178" y="34"/>
                  </a:lnTo>
                  <a:lnTo>
                    <a:pt x="189" y="78"/>
                  </a:lnTo>
                  <a:lnTo>
                    <a:pt x="178" y="85"/>
                  </a:lnTo>
                  <a:lnTo>
                    <a:pt x="170" y="91"/>
                  </a:lnTo>
                  <a:lnTo>
                    <a:pt x="162" y="95"/>
                  </a:lnTo>
                  <a:lnTo>
                    <a:pt x="155" y="101"/>
                  </a:lnTo>
                  <a:lnTo>
                    <a:pt x="147" y="108"/>
                  </a:lnTo>
                  <a:lnTo>
                    <a:pt x="111" y="78"/>
                  </a:lnTo>
                  <a:lnTo>
                    <a:pt x="76" y="116"/>
                  </a:lnTo>
                  <a:lnTo>
                    <a:pt x="104" y="151"/>
                  </a:lnTo>
                  <a:lnTo>
                    <a:pt x="96" y="161"/>
                  </a:lnTo>
                  <a:lnTo>
                    <a:pt x="90" y="168"/>
                  </a:lnTo>
                  <a:lnTo>
                    <a:pt x="85" y="177"/>
                  </a:lnTo>
                  <a:lnTo>
                    <a:pt x="79" y="187"/>
                  </a:lnTo>
                  <a:lnTo>
                    <a:pt x="34" y="175"/>
                  </a:lnTo>
                  <a:lnTo>
                    <a:pt x="17" y="220"/>
                  </a:lnTo>
                  <a:lnTo>
                    <a:pt x="56" y="243"/>
                  </a:lnTo>
                  <a:lnTo>
                    <a:pt x="52" y="254"/>
                  </a:lnTo>
                  <a:lnTo>
                    <a:pt x="51" y="263"/>
                  </a:lnTo>
                  <a:lnTo>
                    <a:pt x="48" y="273"/>
                  </a:lnTo>
                  <a:lnTo>
                    <a:pt x="47" y="282"/>
                  </a:lnTo>
                  <a:lnTo>
                    <a:pt x="48" y="290"/>
                  </a:lnTo>
                  <a:lnTo>
                    <a:pt x="0" y="299"/>
                  </a:lnTo>
                  <a:lnTo>
                    <a:pt x="0" y="343"/>
                  </a:lnTo>
                  <a:lnTo>
                    <a:pt x="47" y="353"/>
                  </a:lnTo>
                  <a:lnTo>
                    <a:pt x="47" y="356"/>
                  </a:lnTo>
                  <a:lnTo>
                    <a:pt x="48" y="366"/>
                  </a:lnTo>
                  <a:lnTo>
                    <a:pt x="49" y="376"/>
                  </a:lnTo>
                  <a:lnTo>
                    <a:pt x="52" y="384"/>
                  </a:lnTo>
                  <a:lnTo>
                    <a:pt x="54" y="397"/>
                  </a:lnTo>
                  <a:lnTo>
                    <a:pt x="14" y="421"/>
                  </a:lnTo>
                  <a:lnTo>
                    <a:pt x="32" y="462"/>
                  </a:lnTo>
                  <a:lnTo>
                    <a:pt x="76" y="452"/>
                  </a:lnTo>
                  <a:lnTo>
                    <a:pt x="79" y="454"/>
                  </a:lnTo>
                  <a:lnTo>
                    <a:pt x="83" y="463"/>
                  </a:lnTo>
                  <a:lnTo>
                    <a:pt x="87" y="470"/>
                  </a:lnTo>
                  <a:lnTo>
                    <a:pt x="93" y="478"/>
                  </a:lnTo>
                  <a:lnTo>
                    <a:pt x="99" y="485"/>
                  </a:lnTo>
                  <a:lnTo>
                    <a:pt x="104" y="494"/>
                  </a:lnTo>
                  <a:lnTo>
                    <a:pt x="79" y="533"/>
                  </a:lnTo>
                  <a:lnTo>
                    <a:pt x="111" y="564"/>
                  </a:lnTo>
                  <a:lnTo>
                    <a:pt x="148" y="538"/>
                  </a:lnTo>
                  <a:lnTo>
                    <a:pt x="151" y="539"/>
                  </a:lnTo>
                  <a:lnTo>
                    <a:pt x="159" y="545"/>
                  </a:lnTo>
                  <a:lnTo>
                    <a:pt x="166" y="550"/>
                  </a:lnTo>
                  <a:lnTo>
                    <a:pt x="175" y="556"/>
                  </a:lnTo>
                  <a:lnTo>
                    <a:pt x="182" y="560"/>
                  </a:lnTo>
                  <a:lnTo>
                    <a:pt x="186" y="564"/>
                  </a:lnTo>
                  <a:lnTo>
                    <a:pt x="173" y="608"/>
                  </a:lnTo>
                  <a:lnTo>
                    <a:pt x="217" y="625"/>
                  </a:lnTo>
                  <a:lnTo>
                    <a:pt x="242" y="586"/>
                  </a:lnTo>
                  <a:lnTo>
                    <a:pt x="252" y="588"/>
                  </a:lnTo>
                  <a:lnTo>
                    <a:pt x="261" y="590"/>
                  </a:lnTo>
                  <a:lnTo>
                    <a:pt x="271" y="593"/>
                  </a:lnTo>
                  <a:lnTo>
                    <a:pt x="279" y="594"/>
                  </a:lnTo>
                  <a:lnTo>
                    <a:pt x="289" y="595"/>
                  </a:lnTo>
                  <a:lnTo>
                    <a:pt x="297" y="642"/>
                  </a:lnTo>
                  <a:lnTo>
                    <a:pt x="345" y="642"/>
                  </a:lnTo>
                  <a:lnTo>
                    <a:pt x="351" y="595"/>
                  </a:lnTo>
                  <a:lnTo>
                    <a:pt x="354" y="594"/>
                  </a:lnTo>
                  <a:lnTo>
                    <a:pt x="364" y="593"/>
                  </a:lnTo>
                  <a:lnTo>
                    <a:pt x="373" y="591"/>
                  </a:lnTo>
                  <a:lnTo>
                    <a:pt x="382" y="590"/>
                  </a:lnTo>
                  <a:lnTo>
                    <a:pt x="393" y="587"/>
                  </a:lnTo>
                  <a:lnTo>
                    <a:pt x="418" y="629"/>
                  </a:lnTo>
                  <a:lnTo>
                    <a:pt x="462" y="611"/>
                  </a:lnTo>
                  <a:lnTo>
                    <a:pt x="451" y="564"/>
                  </a:lnTo>
                  <a:lnTo>
                    <a:pt x="452" y="563"/>
                  </a:lnTo>
                  <a:lnTo>
                    <a:pt x="459" y="559"/>
                  </a:lnTo>
                  <a:lnTo>
                    <a:pt x="468" y="553"/>
                  </a:lnTo>
                  <a:lnTo>
                    <a:pt x="476" y="549"/>
                  </a:lnTo>
                  <a:lnTo>
                    <a:pt x="483" y="543"/>
                  </a:lnTo>
                  <a:lnTo>
                    <a:pt x="490" y="538"/>
                  </a:lnTo>
                  <a:lnTo>
                    <a:pt x="530" y="567"/>
                  </a:lnTo>
                  <a:lnTo>
                    <a:pt x="565" y="531"/>
                  </a:lnTo>
                  <a:lnTo>
                    <a:pt x="535" y="491"/>
                  </a:lnTo>
                  <a:lnTo>
                    <a:pt x="537" y="491"/>
                  </a:lnTo>
                  <a:lnTo>
                    <a:pt x="542" y="483"/>
                  </a:lnTo>
                  <a:lnTo>
                    <a:pt x="548" y="476"/>
                  </a:lnTo>
                  <a:lnTo>
                    <a:pt x="554" y="467"/>
                  </a:lnTo>
                  <a:lnTo>
                    <a:pt x="558" y="460"/>
                  </a:lnTo>
                  <a:lnTo>
                    <a:pt x="604" y="470"/>
                  </a:lnTo>
                  <a:lnTo>
                    <a:pt x="626" y="425"/>
                  </a:lnTo>
                  <a:lnTo>
                    <a:pt x="582" y="399"/>
                  </a:lnTo>
                  <a:lnTo>
                    <a:pt x="583" y="399"/>
                  </a:lnTo>
                  <a:lnTo>
                    <a:pt x="586" y="390"/>
                  </a:lnTo>
                  <a:lnTo>
                    <a:pt x="589" y="381"/>
                  </a:lnTo>
                  <a:lnTo>
                    <a:pt x="590" y="371"/>
                  </a:lnTo>
                  <a:lnTo>
                    <a:pt x="592" y="363"/>
                  </a:lnTo>
                  <a:lnTo>
                    <a:pt x="593" y="353"/>
                  </a:lnTo>
                  <a:lnTo>
                    <a:pt x="644" y="343"/>
                  </a:lnTo>
                  <a:lnTo>
                    <a:pt x="644" y="29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2" name="Freeform 85"/>
            <p:cNvSpPr>
              <a:spLocks/>
            </p:cNvSpPr>
            <p:nvPr/>
          </p:nvSpPr>
          <p:spPr bwMode="auto">
            <a:xfrm>
              <a:off x="3936" y="506"/>
              <a:ext cx="351" cy="357"/>
            </a:xfrm>
            <a:custGeom>
              <a:avLst/>
              <a:gdLst>
                <a:gd name="T0" fmla="*/ 347 w 351"/>
                <a:gd name="T1" fmla="*/ 139 h 357"/>
                <a:gd name="T2" fmla="*/ 302 w 351"/>
                <a:gd name="T3" fmla="*/ 132 h 357"/>
                <a:gd name="T4" fmla="*/ 299 w 351"/>
                <a:gd name="T5" fmla="*/ 122 h 357"/>
                <a:gd name="T6" fmla="*/ 293 w 351"/>
                <a:gd name="T7" fmla="*/ 113 h 357"/>
                <a:gd name="T8" fmla="*/ 289 w 351"/>
                <a:gd name="T9" fmla="*/ 105 h 357"/>
                <a:gd name="T10" fmla="*/ 282 w 351"/>
                <a:gd name="T11" fmla="*/ 95 h 357"/>
                <a:gd name="T12" fmla="*/ 268 w 351"/>
                <a:gd name="T13" fmla="*/ 29 h 357"/>
                <a:gd name="T14" fmla="*/ 234 w 351"/>
                <a:gd name="T15" fmla="*/ 58 h 357"/>
                <a:gd name="T16" fmla="*/ 224 w 351"/>
                <a:gd name="T17" fmla="*/ 53 h 357"/>
                <a:gd name="T18" fmla="*/ 214 w 351"/>
                <a:gd name="T19" fmla="*/ 50 h 357"/>
                <a:gd name="T20" fmla="*/ 204 w 351"/>
                <a:gd name="T21" fmla="*/ 47 h 357"/>
                <a:gd name="T22" fmla="*/ 194 w 351"/>
                <a:gd name="T23" fmla="*/ 46 h 357"/>
                <a:gd name="T24" fmla="*/ 180 w 351"/>
                <a:gd name="T25" fmla="*/ 0 h 357"/>
                <a:gd name="T26" fmla="*/ 130 w 351"/>
                <a:gd name="T27" fmla="*/ 50 h 357"/>
                <a:gd name="T28" fmla="*/ 121 w 351"/>
                <a:gd name="T29" fmla="*/ 54 h 357"/>
                <a:gd name="T30" fmla="*/ 113 w 351"/>
                <a:gd name="T31" fmla="*/ 58 h 357"/>
                <a:gd name="T32" fmla="*/ 103 w 351"/>
                <a:gd name="T33" fmla="*/ 62 h 357"/>
                <a:gd name="T34" fmla="*/ 96 w 351"/>
                <a:gd name="T35" fmla="*/ 68 h 357"/>
                <a:gd name="T36" fmla="*/ 54 w 351"/>
                <a:gd name="T37" fmla="*/ 50 h 357"/>
                <a:gd name="T38" fmla="*/ 51 w 351"/>
                <a:gd name="T39" fmla="*/ 120 h 357"/>
                <a:gd name="T40" fmla="*/ 46 w 351"/>
                <a:gd name="T41" fmla="*/ 129 h 357"/>
                <a:gd name="T42" fmla="*/ 44 w 351"/>
                <a:gd name="T43" fmla="*/ 139 h 357"/>
                <a:gd name="T44" fmla="*/ 41 w 351"/>
                <a:gd name="T45" fmla="*/ 148 h 357"/>
                <a:gd name="T46" fmla="*/ 38 w 351"/>
                <a:gd name="T47" fmla="*/ 157 h 357"/>
                <a:gd name="T48" fmla="*/ 0 w 351"/>
                <a:gd name="T49" fmla="*/ 175 h 357"/>
                <a:gd name="T50" fmla="*/ 44 w 351"/>
                <a:gd name="T51" fmla="*/ 222 h 357"/>
                <a:gd name="T52" fmla="*/ 46 w 351"/>
                <a:gd name="T53" fmla="*/ 230 h 357"/>
                <a:gd name="T54" fmla="*/ 51 w 351"/>
                <a:gd name="T55" fmla="*/ 239 h 357"/>
                <a:gd name="T56" fmla="*/ 56 w 351"/>
                <a:gd name="T57" fmla="*/ 247 h 357"/>
                <a:gd name="T58" fmla="*/ 61 w 351"/>
                <a:gd name="T59" fmla="*/ 256 h 357"/>
                <a:gd name="T60" fmla="*/ 68 w 351"/>
                <a:gd name="T61" fmla="*/ 264 h 357"/>
                <a:gd name="T62" fmla="*/ 85 w 351"/>
                <a:gd name="T63" fmla="*/ 328 h 357"/>
                <a:gd name="T64" fmla="*/ 118 w 351"/>
                <a:gd name="T65" fmla="*/ 302 h 357"/>
                <a:gd name="T66" fmla="*/ 127 w 351"/>
                <a:gd name="T67" fmla="*/ 306 h 357"/>
                <a:gd name="T68" fmla="*/ 137 w 351"/>
                <a:gd name="T69" fmla="*/ 309 h 357"/>
                <a:gd name="T70" fmla="*/ 147 w 351"/>
                <a:gd name="T71" fmla="*/ 312 h 357"/>
                <a:gd name="T72" fmla="*/ 156 w 351"/>
                <a:gd name="T73" fmla="*/ 313 h 357"/>
                <a:gd name="T74" fmla="*/ 217 w 351"/>
                <a:gd name="T75" fmla="*/ 351 h 357"/>
                <a:gd name="T76" fmla="*/ 225 w 351"/>
                <a:gd name="T77" fmla="*/ 305 h 357"/>
                <a:gd name="T78" fmla="*/ 234 w 351"/>
                <a:gd name="T79" fmla="*/ 301 h 357"/>
                <a:gd name="T80" fmla="*/ 242 w 351"/>
                <a:gd name="T81" fmla="*/ 296 h 357"/>
                <a:gd name="T82" fmla="*/ 251 w 351"/>
                <a:gd name="T83" fmla="*/ 291 h 357"/>
                <a:gd name="T84" fmla="*/ 259 w 351"/>
                <a:gd name="T85" fmla="*/ 285 h 357"/>
                <a:gd name="T86" fmla="*/ 324 w 351"/>
                <a:gd name="T87" fmla="*/ 273 h 357"/>
                <a:gd name="T88" fmla="*/ 299 w 351"/>
                <a:gd name="T89" fmla="*/ 236 h 357"/>
                <a:gd name="T90" fmla="*/ 303 w 351"/>
                <a:gd name="T91" fmla="*/ 226 h 357"/>
                <a:gd name="T92" fmla="*/ 306 w 351"/>
                <a:gd name="T93" fmla="*/ 218 h 357"/>
                <a:gd name="T94" fmla="*/ 309 w 351"/>
                <a:gd name="T95" fmla="*/ 208 h 357"/>
                <a:gd name="T96" fmla="*/ 310 w 351"/>
                <a:gd name="T97" fmla="*/ 198 h 357"/>
                <a:gd name="T98" fmla="*/ 351 w 351"/>
                <a:gd name="T99" fmla="*/ 182 h 3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1"/>
                <a:gd name="T151" fmla="*/ 0 h 357"/>
                <a:gd name="T152" fmla="*/ 351 w 351"/>
                <a:gd name="T153" fmla="*/ 357 h 3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1" h="357">
                  <a:moveTo>
                    <a:pt x="351" y="182"/>
                  </a:moveTo>
                  <a:lnTo>
                    <a:pt x="347" y="139"/>
                  </a:lnTo>
                  <a:lnTo>
                    <a:pt x="304" y="136"/>
                  </a:lnTo>
                  <a:lnTo>
                    <a:pt x="302" y="132"/>
                  </a:lnTo>
                  <a:lnTo>
                    <a:pt x="300" y="126"/>
                  </a:lnTo>
                  <a:lnTo>
                    <a:pt x="299" y="122"/>
                  </a:lnTo>
                  <a:lnTo>
                    <a:pt x="296" y="117"/>
                  </a:lnTo>
                  <a:lnTo>
                    <a:pt x="293" y="113"/>
                  </a:lnTo>
                  <a:lnTo>
                    <a:pt x="292" y="109"/>
                  </a:lnTo>
                  <a:lnTo>
                    <a:pt x="289" y="105"/>
                  </a:lnTo>
                  <a:lnTo>
                    <a:pt x="286" y="101"/>
                  </a:lnTo>
                  <a:lnTo>
                    <a:pt x="282" y="95"/>
                  </a:lnTo>
                  <a:lnTo>
                    <a:pt x="303" y="57"/>
                  </a:lnTo>
                  <a:lnTo>
                    <a:pt x="268" y="29"/>
                  </a:lnTo>
                  <a:lnTo>
                    <a:pt x="235" y="57"/>
                  </a:lnTo>
                  <a:lnTo>
                    <a:pt x="234" y="58"/>
                  </a:lnTo>
                  <a:lnTo>
                    <a:pt x="228" y="54"/>
                  </a:lnTo>
                  <a:lnTo>
                    <a:pt x="224" y="53"/>
                  </a:lnTo>
                  <a:lnTo>
                    <a:pt x="218" y="51"/>
                  </a:lnTo>
                  <a:lnTo>
                    <a:pt x="214" y="50"/>
                  </a:lnTo>
                  <a:lnTo>
                    <a:pt x="210" y="48"/>
                  </a:lnTo>
                  <a:lnTo>
                    <a:pt x="204" y="47"/>
                  </a:lnTo>
                  <a:lnTo>
                    <a:pt x="200" y="46"/>
                  </a:lnTo>
                  <a:lnTo>
                    <a:pt x="194" y="46"/>
                  </a:lnTo>
                  <a:lnTo>
                    <a:pt x="190" y="46"/>
                  </a:lnTo>
                  <a:lnTo>
                    <a:pt x="180" y="0"/>
                  </a:lnTo>
                  <a:lnTo>
                    <a:pt x="131" y="6"/>
                  </a:lnTo>
                  <a:lnTo>
                    <a:pt x="130" y="50"/>
                  </a:lnTo>
                  <a:lnTo>
                    <a:pt x="127" y="53"/>
                  </a:lnTo>
                  <a:lnTo>
                    <a:pt x="121" y="54"/>
                  </a:lnTo>
                  <a:lnTo>
                    <a:pt x="117" y="55"/>
                  </a:lnTo>
                  <a:lnTo>
                    <a:pt x="113" y="58"/>
                  </a:lnTo>
                  <a:lnTo>
                    <a:pt x="108" y="60"/>
                  </a:lnTo>
                  <a:lnTo>
                    <a:pt x="103" y="62"/>
                  </a:lnTo>
                  <a:lnTo>
                    <a:pt x="100" y="65"/>
                  </a:lnTo>
                  <a:lnTo>
                    <a:pt x="96" y="68"/>
                  </a:lnTo>
                  <a:lnTo>
                    <a:pt x="92" y="71"/>
                  </a:lnTo>
                  <a:lnTo>
                    <a:pt x="54" y="50"/>
                  </a:lnTo>
                  <a:lnTo>
                    <a:pt x="23" y="88"/>
                  </a:lnTo>
                  <a:lnTo>
                    <a:pt x="51" y="120"/>
                  </a:lnTo>
                  <a:lnTo>
                    <a:pt x="48" y="124"/>
                  </a:lnTo>
                  <a:lnTo>
                    <a:pt x="46" y="129"/>
                  </a:lnTo>
                  <a:lnTo>
                    <a:pt x="45" y="134"/>
                  </a:lnTo>
                  <a:lnTo>
                    <a:pt x="44" y="139"/>
                  </a:lnTo>
                  <a:lnTo>
                    <a:pt x="42" y="143"/>
                  </a:lnTo>
                  <a:lnTo>
                    <a:pt x="41" y="148"/>
                  </a:lnTo>
                  <a:lnTo>
                    <a:pt x="39" y="153"/>
                  </a:lnTo>
                  <a:lnTo>
                    <a:pt x="38" y="157"/>
                  </a:lnTo>
                  <a:lnTo>
                    <a:pt x="38" y="163"/>
                  </a:lnTo>
                  <a:lnTo>
                    <a:pt x="0" y="175"/>
                  </a:lnTo>
                  <a:lnTo>
                    <a:pt x="4" y="219"/>
                  </a:lnTo>
                  <a:lnTo>
                    <a:pt x="44" y="222"/>
                  </a:lnTo>
                  <a:lnTo>
                    <a:pt x="45" y="226"/>
                  </a:lnTo>
                  <a:lnTo>
                    <a:pt x="46" y="230"/>
                  </a:lnTo>
                  <a:lnTo>
                    <a:pt x="49" y="234"/>
                  </a:lnTo>
                  <a:lnTo>
                    <a:pt x="51" y="239"/>
                  </a:lnTo>
                  <a:lnTo>
                    <a:pt x="54" y="243"/>
                  </a:lnTo>
                  <a:lnTo>
                    <a:pt x="56" y="247"/>
                  </a:lnTo>
                  <a:lnTo>
                    <a:pt x="59" y="251"/>
                  </a:lnTo>
                  <a:lnTo>
                    <a:pt x="61" y="256"/>
                  </a:lnTo>
                  <a:lnTo>
                    <a:pt x="65" y="260"/>
                  </a:lnTo>
                  <a:lnTo>
                    <a:pt x="68" y="264"/>
                  </a:lnTo>
                  <a:lnTo>
                    <a:pt x="49" y="299"/>
                  </a:lnTo>
                  <a:lnTo>
                    <a:pt x="85" y="328"/>
                  </a:lnTo>
                  <a:lnTo>
                    <a:pt x="114" y="301"/>
                  </a:lnTo>
                  <a:lnTo>
                    <a:pt x="118" y="302"/>
                  </a:lnTo>
                  <a:lnTo>
                    <a:pt x="123" y="305"/>
                  </a:lnTo>
                  <a:lnTo>
                    <a:pt x="127" y="306"/>
                  </a:lnTo>
                  <a:lnTo>
                    <a:pt x="132" y="308"/>
                  </a:lnTo>
                  <a:lnTo>
                    <a:pt x="137" y="309"/>
                  </a:lnTo>
                  <a:lnTo>
                    <a:pt x="141" y="311"/>
                  </a:lnTo>
                  <a:lnTo>
                    <a:pt x="147" y="312"/>
                  </a:lnTo>
                  <a:lnTo>
                    <a:pt x="151" y="313"/>
                  </a:lnTo>
                  <a:lnTo>
                    <a:pt x="156" y="313"/>
                  </a:lnTo>
                  <a:lnTo>
                    <a:pt x="168" y="357"/>
                  </a:lnTo>
                  <a:lnTo>
                    <a:pt x="217" y="351"/>
                  </a:lnTo>
                  <a:lnTo>
                    <a:pt x="218" y="308"/>
                  </a:lnTo>
                  <a:lnTo>
                    <a:pt x="225" y="305"/>
                  </a:lnTo>
                  <a:lnTo>
                    <a:pt x="230" y="304"/>
                  </a:lnTo>
                  <a:lnTo>
                    <a:pt x="234" y="301"/>
                  </a:lnTo>
                  <a:lnTo>
                    <a:pt x="238" y="299"/>
                  </a:lnTo>
                  <a:lnTo>
                    <a:pt x="242" y="296"/>
                  </a:lnTo>
                  <a:lnTo>
                    <a:pt x="247" y="294"/>
                  </a:lnTo>
                  <a:lnTo>
                    <a:pt x="251" y="291"/>
                  </a:lnTo>
                  <a:lnTo>
                    <a:pt x="255" y="288"/>
                  </a:lnTo>
                  <a:lnTo>
                    <a:pt x="259" y="285"/>
                  </a:lnTo>
                  <a:lnTo>
                    <a:pt x="299" y="306"/>
                  </a:lnTo>
                  <a:lnTo>
                    <a:pt x="324" y="273"/>
                  </a:lnTo>
                  <a:lnTo>
                    <a:pt x="296" y="242"/>
                  </a:lnTo>
                  <a:lnTo>
                    <a:pt x="299" y="236"/>
                  </a:lnTo>
                  <a:lnTo>
                    <a:pt x="300" y="230"/>
                  </a:lnTo>
                  <a:lnTo>
                    <a:pt x="303" y="226"/>
                  </a:lnTo>
                  <a:lnTo>
                    <a:pt x="304" y="222"/>
                  </a:lnTo>
                  <a:lnTo>
                    <a:pt x="306" y="218"/>
                  </a:lnTo>
                  <a:lnTo>
                    <a:pt x="307" y="212"/>
                  </a:lnTo>
                  <a:lnTo>
                    <a:pt x="309" y="208"/>
                  </a:lnTo>
                  <a:lnTo>
                    <a:pt x="309" y="202"/>
                  </a:lnTo>
                  <a:lnTo>
                    <a:pt x="310" y="198"/>
                  </a:lnTo>
                  <a:lnTo>
                    <a:pt x="310" y="194"/>
                  </a:lnTo>
                  <a:lnTo>
                    <a:pt x="351" y="18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3" name="Freeform 86"/>
            <p:cNvSpPr>
              <a:spLocks/>
            </p:cNvSpPr>
            <p:nvPr/>
          </p:nvSpPr>
          <p:spPr bwMode="auto">
            <a:xfrm>
              <a:off x="4686" y="518"/>
              <a:ext cx="355" cy="349"/>
            </a:xfrm>
            <a:custGeom>
              <a:avLst/>
              <a:gdLst>
                <a:gd name="T0" fmla="*/ 307 w 355"/>
                <a:gd name="T1" fmla="*/ 56 h 349"/>
                <a:gd name="T2" fmla="*/ 264 w 355"/>
                <a:gd name="T3" fmla="*/ 73 h 349"/>
                <a:gd name="T4" fmla="*/ 256 w 355"/>
                <a:gd name="T5" fmla="*/ 66 h 349"/>
                <a:gd name="T6" fmla="*/ 249 w 355"/>
                <a:gd name="T7" fmla="*/ 60 h 349"/>
                <a:gd name="T8" fmla="*/ 240 w 355"/>
                <a:gd name="T9" fmla="*/ 56 h 349"/>
                <a:gd name="T10" fmla="*/ 229 w 355"/>
                <a:gd name="T11" fmla="*/ 50 h 349"/>
                <a:gd name="T12" fmla="*/ 184 w 355"/>
                <a:gd name="T13" fmla="*/ 0 h 349"/>
                <a:gd name="T14" fmla="*/ 170 w 355"/>
                <a:gd name="T15" fmla="*/ 42 h 349"/>
                <a:gd name="T16" fmla="*/ 157 w 355"/>
                <a:gd name="T17" fmla="*/ 42 h 349"/>
                <a:gd name="T18" fmla="*/ 147 w 355"/>
                <a:gd name="T19" fmla="*/ 43 h 349"/>
                <a:gd name="T20" fmla="*/ 139 w 355"/>
                <a:gd name="T21" fmla="*/ 46 h 349"/>
                <a:gd name="T22" fmla="*/ 129 w 355"/>
                <a:gd name="T23" fmla="*/ 49 h 349"/>
                <a:gd name="T24" fmla="*/ 95 w 355"/>
                <a:gd name="T25" fmla="*/ 17 h 349"/>
                <a:gd name="T26" fmla="*/ 74 w 355"/>
                <a:gd name="T27" fmla="*/ 86 h 349"/>
                <a:gd name="T28" fmla="*/ 69 w 355"/>
                <a:gd name="T29" fmla="*/ 93 h 349"/>
                <a:gd name="T30" fmla="*/ 63 w 355"/>
                <a:gd name="T31" fmla="*/ 100 h 349"/>
                <a:gd name="T32" fmla="*/ 57 w 355"/>
                <a:gd name="T33" fmla="*/ 108 h 349"/>
                <a:gd name="T34" fmla="*/ 53 w 355"/>
                <a:gd name="T35" fmla="*/ 118 h 349"/>
                <a:gd name="T36" fmla="*/ 8 w 355"/>
                <a:gd name="T37" fmla="*/ 122 h 349"/>
                <a:gd name="T38" fmla="*/ 39 w 355"/>
                <a:gd name="T39" fmla="*/ 184 h 349"/>
                <a:gd name="T40" fmla="*/ 40 w 355"/>
                <a:gd name="T41" fmla="*/ 194 h 349"/>
                <a:gd name="T42" fmla="*/ 42 w 355"/>
                <a:gd name="T43" fmla="*/ 204 h 349"/>
                <a:gd name="T44" fmla="*/ 45 w 355"/>
                <a:gd name="T45" fmla="*/ 214 h 349"/>
                <a:gd name="T46" fmla="*/ 46 w 355"/>
                <a:gd name="T47" fmla="*/ 224 h 349"/>
                <a:gd name="T48" fmla="*/ 21 w 355"/>
                <a:gd name="T49" fmla="*/ 256 h 349"/>
                <a:gd name="T50" fmla="*/ 83 w 355"/>
                <a:gd name="T51" fmla="*/ 276 h 349"/>
                <a:gd name="T52" fmla="*/ 90 w 355"/>
                <a:gd name="T53" fmla="*/ 282 h 349"/>
                <a:gd name="T54" fmla="*/ 97 w 355"/>
                <a:gd name="T55" fmla="*/ 289 h 349"/>
                <a:gd name="T56" fmla="*/ 105 w 355"/>
                <a:gd name="T57" fmla="*/ 294 h 349"/>
                <a:gd name="T58" fmla="*/ 114 w 355"/>
                <a:gd name="T59" fmla="*/ 299 h 349"/>
                <a:gd name="T60" fmla="*/ 124 w 355"/>
                <a:gd name="T61" fmla="*/ 301 h 349"/>
                <a:gd name="T62" fmla="*/ 169 w 355"/>
                <a:gd name="T63" fmla="*/ 349 h 349"/>
                <a:gd name="T64" fmla="*/ 187 w 355"/>
                <a:gd name="T65" fmla="*/ 311 h 349"/>
                <a:gd name="T66" fmla="*/ 197 w 355"/>
                <a:gd name="T67" fmla="*/ 310 h 349"/>
                <a:gd name="T68" fmla="*/ 207 w 355"/>
                <a:gd name="T69" fmla="*/ 308 h 349"/>
                <a:gd name="T70" fmla="*/ 217 w 355"/>
                <a:gd name="T71" fmla="*/ 306 h 349"/>
                <a:gd name="T72" fmla="*/ 225 w 355"/>
                <a:gd name="T73" fmla="*/ 303 h 349"/>
                <a:gd name="T74" fmla="*/ 295 w 355"/>
                <a:gd name="T75" fmla="*/ 306 h 349"/>
                <a:gd name="T76" fmla="*/ 281 w 355"/>
                <a:gd name="T77" fmla="*/ 262 h 349"/>
                <a:gd name="T78" fmla="*/ 287 w 355"/>
                <a:gd name="T79" fmla="*/ 253 h 349"/>
                <a:gd name="T80" fmla="*/ 293 w 355"/>
                <a:gd name="T81" fmla="*/ 246 h 349"/>
                <a:gd name="T82" fmla="*/ 297 w 355"/>
                <a:gd name="T83" fmla="*/ 237 h 349"/>
                <a:gd name="T84" fmla="*/ 301 w 355"/>
                <a:gd name="T85" fmla="*/ 228 h 349"/>
                <a:gd name="T86" fmla="*/ 355 w 355"/>
                <a:gd name="T87" fmla="*/ 183 h 349"/>
                <a:gd name="T88" fmla="*/ 312 w 355"/>
                <a:gd name="T89" fmla="*/ 166 h 349"/>
                <a:gd name="T90" fmla="*/ 311 w 355"/>
                <a:gd name="T91" fmla="*/ 155 h 349"/>
                <a:gd name="T92" fmla="*/ 309 w 355"/>
                <a:gd name="T93" fmla="*/ 146 h 349"/>
                <a:gd name="T94" fmla="*/ 307 w 355"/>
                <a:gd name="T95" fmla="*/ 136 h 349"/>
                <a:gd name="T96" fmla="*/ 304 w 355"/>
                <a:gd name="T97" fmla="*/ 127 h 349"/>
                <a:gd name="T98" fmla="*/ 332 w 355"/>
                <a:gd name="T99" fmla="*/ 94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349"/>
                <a:gd name="T152" fmla="*/ 355 w 355"/>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349">
                  <a:moveTo>
                    <a:pt x="332" y="94"/>
                  </a:moveTo>
                  <a:lnTo>
                    <a:pt x="307" y="56"/>
                  </a:lnTo>
                  <a:lnTo>
                    <a:pt x="269" y="76"/>
                  </a:lnTo>
                  <a:lnTo>
                    <a:pt x="264" y="73"/>
                  </a:lnTo>
                  <a:lnTo>
                    <a:pt x="260" y="69"/>
                  </a:lnTo>
                  <a:lnTo>
                    <a:pt x="256" y="66"/>
                  </a:lnTo>
                  <a:lnTo>
                    <a:pt x="253" y="63"/>
                  </a:lnTo>
                  <a:lnTo>
                    <a:pt x="249" y="60"/>
                  </a:lnTo>
                  <a:lnTo>
                    <a:pt x="245" y="59"/>
                  </a:lnTo>
                  <a:lnTo>
                    <a:pt x="240" y="56"/>
                  </a:lnTo>
                  <a:lnTo>
                    <a:pt x="235" y="53"/>
                  </a:lnTo>
                  <a:lnTo>
                    <a:pt x="229" y="50"/>
                  </a:lnTo>
                  <a:lnTo>
                    <a:pt x="229" y="8"/>
                  </a:lnTo>
                  <a:lnTo>
                    <a:pt x="184" y="0"/>
                  </a:lnTo>
                  <a:lnTo>
                    <a:pt x="170" y="41"/>
                  </a:lnTo>
                  <a:lnTo>
                    <a:pt x="170" y="42"/>
                  </a:lnTo>
                  <a:lnTo>
                    <a:pt x="163" y="42"/>
                  </a:lnTo>
                  <a:lnTo>
                    <a:pt x="157" y="42"/>
                  </a:lnTo>
                  <a:lnTo>
                    <a:pt x="153" y="43"/>
                  </a:lnTo>
                  <a:lnTo>
                    <a:pt x="147" y="43"/>
                  </a:lnTo>
                  <a:lnTo>
                    <a:pt x="143" y="45"/>
                  </a:lnTo>
                  <a:lnTo>
                    <a:pt x="139" y="46"/>
                  </a:lnTo>
                  <a:lnTo>
                    <a:pt x="133" y="48"/>
                  </a:lnTo>
                  <a:lnTo>
                    <a:pt x="129" y="49"/>
                  </a:lnTo>
                  <a:lnTo>
                    <a:pt x="125" y="52"/>
                  </a:lnTo>
                  <a:lnTo>
                    <a:pt x="95" y="17"/>
                  </a:lnTo>
                  <a:lnTo>
                    <a:pt x="54" y="46"/>
                  </a:lnTo>
                  <a:lnTo>
                    <a:pt x="74" y="86"/>
                  </a:lnTo>
                  <a:lnTo>
                    <a:pt x="73" y="89"/>
                  </a:lnTo>
                  <a:lnTo>
                    <a:pt x="69" y="93"/>
                  </a:lnTo>
                  <a:lnTo>
                    <a:pt x="66" y="97"/>
                  </a:lnTo>
                  <a:lnTo>
                    <a:pt x="63" y="100"/>
                  </a:lnTo>
                  <a:lnTo>
                    <a:pt x="60" y="104"/>
                  </a:lnTo>
                  <a:lnTo>
                    <a:pt x="57" y="108"/>
                  </a:lnTo>
                  <a:lnTo>
                    <a:pt x="56" y="112"/>
                  </a:lnTo>
                  <a:lnTo>
                    <a:pt x="53" y="118"/>
                  </a:lnTo>
                  <a:lnTo>
                    <a:pt x="52" y="122"/>
                  </a:lnTo>
                  <a:lnTo>
                    <a:pt x="8" y="122"/>
                  </a:lnTo>
                  <a:lnTo>
                    <a:pt x="0" y="170"/>
                  </a:lnTo>
                  <a:lnTo>
                    <a:pt x="39" y="184"/>
                  </a:lnTo>
                  <a:lnTo>
                    <a:pt x="39" y="190"/>
                  </a:lnTo>
                  <a:lnTo>
                    <a:pt x="40" y="194"/>
                  </a:lnTo>
                  <a:lnTo>
                    <a:pt x="40" y="200"/>
                  </a:lnTo>
                  <a:lnTo>
                    <a:pt x="42" y="204"/>
                  </a:lnTo>
                  <a:lnTo>
                    <a:pt x="42" y="210"/>
                  </a:lnTo>
                  <a:lnTo>
                    <a:pt x="45" y="214"/>
                  </a:lnTo>
                  <a:lnTo>
                    <a:pt x="45" y="218"/>
                  </a:lnTo>
                  <a:lnTo>
                    <a:pt x="46" y="224"/>
                  </a:lnTo>
                  <a:lnTo>
                    <a:pt x="49" y="228"/>
                  </a:lnTo>
                  <a:lnTo>
                    <a:pt x="21" y="256"/>
                  </a:lnTo>
                  <a:lnTo>
                    <a:pt x="47" y="294"/>
                  </a:lnTo>
                  <a:lnTo>
                    <a:pt x="83" y="276"/>
                  </a:lnTo>
                  <a:lnTo>
                    <a:pt x="85" y="279"/>
                  </a:lnTo>
                  <a:lnTo>
                    <a:pt x="90" y="282"/>
                  </a:lnTo>
                  <a:lnTo>
                    <a:pt x="94" y="286"/>
                  </a:lnTo>
                  <a:lnTo>
                    <a:pt x="97" y="289"/>
                  </a:lnTo>
                  <a:lnTo>
                    <a:pt x="101" y="292"/>
                  </a:lnTo>
                  <a:lnTo>
                    <a:pt x="105" y="294"/>
                  </a:lnTo>
                  <a:lnTo>
                    <a:pt x="109" y="296"/>
                  </a:lnTo>
                  <a:lnTo>
                    <a:pt x="114" y="299"/>
                  </a:lnTo>
                  <a:lnTo>
                    <a:pt x="119" y="301"/>
                  </a:lnTo>
                  <a:lnTo>
                    <a:pt x="124" y="301"/>
                  </a:lnTo>
                  <a:lnTo>
                    <a:pt x="125" y="342"/>
                  </a:lnTo>
                  <a:lnTo>
                    <a:pt x="169" y="349"/>
                  </a:lnTo>
                  <a:lnTo>
                    <a:pt x="183" y="311"/>
                  </a:lnTo>
                  <a:lnTo>
                    <a:pt x="187" y="311"/>
                  </a:lnTo>
                  <a:lnTo>
                    <a:pt x="191" y="311"/>
                  </a:lnTo>
                  <a:lnTo>
                    <a:pt x="197" y="310"/>
                  </a:lnTo>
                  <a:lnTo>
                    <a:pt x="201" y="310"/>
                  </a:lnTo>
                  <a:lnTo>
                    <a:pt x="207" y="308"/>
                  </a:lnTo>
                  <a:lnTo>
                    <a:pt x="211" y="307"/>
                  </a:lnTo>
                  <a:lnTo>
                    <a:pt x="217" y="306"/>
                  </a:lnTo>
                  <a:lnTo>
                    <a:pt x="221" y="304"/>
                  </a:lnTo>
                  <a:lnTo>
                    <a:pt x="225" y="303"/>
                  </a:lnTo>
                  <a:lnTo>
                    <a:pt x="256" y="335"/>
                  </a:lnTo>
                  <a:lnTo>
                    <a:pt x="295" y="306"/>
                  </a:lnTo>
                  <a:lnTo>
                    <a:pt x="277" y="268"/>
                  </a:lnTo>
                  <a:lnTo>
                    <a:pt x="281" y="262"/>
                  </a:lnTo>
                  <a:lnTo>
                    <a:pt x="284" y="258"/>
                  </a:lnTo>
                  <a:lnTo>
                    <a:pt x="287" y="253"/>
                  </a:lnTo>
                  <a:lnTo>
                    <a:pt x="290" y="251"/>
                  </a:lnTo>
                  <a:lnTo>
                    <a:pt x="293" y="246"/>
                  </a:lnTo>
                  <a:lnTo>
                    <a:pt x="295" y="241"/>
                  </a:lnTo>
                  <a:lnTo>
                    <a:pt x="297" y="237"/>
                  </a:lnTo>
                  <a:lnTo>
                    <a:pt x="300" y="232"/>
                  </a:lnTo>
                  <a:lnTo>
                    <a:pt x="301" y="228"/>
                  </a:lnTo>
                  <a:lnTo>
                    <a:pt x="346" y="231"/>
                  </a:lnTo>
                  <a:lnTo>
                    <a:pt x="355" y="183"/>
                  </a:lnTo>
                  <a:lnTo>
                    <a:pt x="312" y="170"/>
                  </a:lnTo>
                  <a:lnTo>
                    <a:pt x="312" y="166"/>
                  </a:lnTo>
                  <a:lnTo>
                    <a:pt x="312" y="160"/>
                  </a:lnTo>
                  <a:lnTo>
                    <a:pt x="311" y="155"/>
                  </a:lnTo>
                  <a:lnTo>
                    <a:pt x="311" y="151"/>
                  </a:lnTo>
                  <a:lnTo>
                    <a:pt x="309" y="146"/>
                  </a:lnTo>
                  <a:lnTo>
                    <a:pt x="308" y="141"/>
                  </a:lnTo>
                  <a:lnTo>
                    <a:pt x="307" y="136"/>
                  </a:lnTo>
                  <a:lnTo>
                    <a:pt x="305" y="132"/>
                  </a:lnTo>
                  <a:lnTo>
                    <a:pt x="304" y="127"/>
                  </a:lnTo>
                  <a:lnTo>
                    <a:pt x="302" y="122"/>
                  </a:lnTo>
                  <a:lnTo>
                    <a:pt x="332" y="9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4" name="Freeform 87"/>
            <p:cNvSpPr>
              <a:spLocks/>
            </p:cNvSpPr>
            <p:nvPr/>
          </p:nvSpPr>
          <p:spPr bwMode="auto">
            <a:xfrm>
              <a:off x="4416" y="963"/>
              <a:ext cx="65" cy="57"/>
            </a:xfrm>
            <a:custGeom>
              <a:avLst/>
              <a:gdLst>
                <a:gd name="T0" fmla="*/ 17 w 65"/>
                <a:gd name="T1" fmla="*/ 0 h 57"/>
                <a:gd name="T2" fmla="*/ 0 w 65"/>
                <a:gd name="T3" fmla="*/ 28 h 57"/>
                <a:gd name="T4" fmla="*/ 17 w 65"/>
                <a:gd name="T5" fmla="*/ 57 h 57"/>
                <a:gd name="T6" fmla="*/ 48 w 65"/>
                <a:gd name="T7" fmla="*/ 57 h 57"/>
                <a:gd name="T8" fmla="*/ 65 w 65"/>
                <a:gd name="T9" fmla="*/ 28 h 57"/>
                <a:gd name="T10" fmla="*/ 48 w 65"/>
                <a:gd name="T11" fmla="*/ 0 h 57"/>
                <a:gd name="T12" fmla="*/ 17 w 65"/>
                <a:gd name="T13" fmla="*/ 0 h 57"/>
                <a:gd name="T14" fmla="*/ 0 60000 65536"/>
                <a:gd name="T15" fmla="*/ 0 60000 65536"/>
                <a:gd name="T16" fmla="*/ 0 60000 65536"/>
                <a:gd name="T17" fmla="*/ 0 60000 65536"/>
                <a:gd name="T18" fmla="*/ 0 60000 65536"/>
                <a:gd name="T19" fmla="*/ 0 60000 65536"/>
                <a:gd name="T20" fmla="*/ 0 60000 65536"/>
                <a:gd name="T21" fmla="*/ 0 w 65"/>
                <a:gd name="T22" fmla="*/ 0 h 57"/>
                <a:gd name="T23" fmla="*/ 65 w 65"/>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7">
                  <a:moveTo>
                    <a:pt x="17" y="0"/>
                  </a:moveTo>
                  <a:lnTo>
                    <a:pt x="0" y="28"/>
                  </a:lnTo>
                  <a:lnTo>
                    <a:pt x="17" y="57"/>
                  </a:lnTo>
                  <a:lnTo>
                    <a:pt x="48" y="57"/>
                  </a:lnTo>
                  <a:lnTo>
                    <a:pt x="65" y="28"/>
                  </a:lnTo>
                  <a:lnTo>
                    <a:pt x="48" y="0"/>
                  </a:lnTo>
                  <a:lnTo>
                    <a:pt x="17"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5" name="Freeform 88"/>
            <p:cNvSpPr>
              <a:spLocks/>
            </p:cNvSpPr>
            <p:nvPr/>
          </p:nvSpPr>
          <p:spPr bwMode="auto">
            <a:xfrm>
              <a:off x="4416" y="963"/>
              <a:ext cx="65" cy="57"/>
            </a:xfrm>
            <a:custGeom>
              <a:avLst/>
              <a:gdLst>
                <a:gd name="T0" fmla="*/ 17 w 65"/>
                <a:gd name="T1" fmla="*/ 0 h 57"/>
                <a:gd name="T2" fmla="*/ 0 w 65"/>
                <a:gd name="T3" fmla="*/ 28 h 57"/>
                <a:gd name="T4" fmla="*/ 17 w 65"/>
                <a:gd name="T5" fmla="*/ 57 h 57"/>
                <a:gd name="T6" fmla="*/ 48 w 65"/>
                <a:gd name="T7" fmla="*/ 57 h 57"/>
                <a:gd name="T8" fmla="*/ 65 w 65"/>
                <a:gd name="T9" fmla="*/ 28 h 57"/>
                <a:gd name="T10" fmla="*/ 48 w 65"/>
                <a:gd name="T11" fmla="*/ 0 h 57"/>
                <a:gd name="T12" fmla="*/ 17 w 65"/>
                <a:gd name="T13" fmla="*/ 0 h 57"/>
                <a:gd name="T14" fmla="*/ 0 60000 65536"/>
                <a:gd name="T15" fmla="*/ 0 60000 65536"/>
                <a:gd name="T16" fmla="*/ 0 60000 65536"/>
                <a:gd name="T17" fmla="*/ 0 60000 65536"/>
                <a:gd name="T18" fmla="*/ 0 60000 65536"/>
                <a:gd name="T19" fmla="*/ 0 60000 65536"/>
                <a:gd name="T20" fmla="*/ 0 60000 65536"/>
                <a:gd name="T21" fmla="*/ 0 w 65"/>
                <a:gd name="T22" fmla="*/ 0 h 57"/>
                <a:gd name="T23" fmla="*/ 65 w 65"/>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7">
                  <a:moveTo>
                    <a:pt x="17" y="0"/>
                  </a:moveTo>
                  <a:lnTo>
                    <a:pt x="0" y="28"/>
                  </a:lnTo>
                  <a:lnTo>
                    <a:pt x="17" y="57"/>
                  </a:lnTo>
                  <a:lnTo>
                    <a:pt x="48" y="57"/>
                  </a:lnTo>
                  <a:lnTo>
                    <a:pt x="65" y="28"/>
                  </a:lnTo>
                  <a:lnTo>
                    <a:pt x="48" y="0"/>
                  </a:lnTo>
                  <a:lnTo>
                    <a:pt x="17" y="0"/>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6" name="Freeform 89"/>
            <p:cNvSpPr>
              <a:spLocks/>
            </p:cNvSpPr>
            <p:nvPr/>
          </p:nvSpPr>
          <p:spPr bwMode="auto">
            <a:xfrm>
              <a:off x="4432" y="975"/>
              <a:ext cx="32" cy="33"/>
            </a:xfrm>
            <a:custGeom>
              <a:avLst/>
              <a:gdLst>
                <a:gd name="T0" fmla="*/ 32 w 32"/>
                <a:gd name="T1" fmla="*/ 16 h 33"/>
                <a:gd name="T2" fmla="*/ 32 w 32"/>
                <a:gd name="T3" fmla="*/ 14 h 33"/>
                <a:gd name="T4" fmla="*/ 31 w 32"/>
                <a:gd name="T5" fmla="*/ 11 h 33"/>
                <a:gd name="T6" fmla="*/ 30 w 32"/>
                <a:gd name="T7" fmla="*/ 7 h 33"/>
                <a:gd name="T8" fmla="*/ 28 w 32"/>
                <a:gd name="T9" fmla="*/ 5 h 33"/>
                <a:gd name="T10" fmla="*/ 25 w 32"/>
                <a:gd name="T11" fmla="*/ 2 h 33"/>
                <a:gd name="T12" fmla="*/ 22 w 32"/>
                <a:gd name="T13" fmla="*/ 1 h 33"/>
                <a:gd name="T14" fmla="*/ 18 w 32"/>
                <a:gd name="T15" fmla="*/ 1 h 33"/>
                <a:gd name="T16" fmla="*/ 15 w 32"/>
                <a:gd name="T17" fmla="*/ 0 h 33"/>
                <a:gd name="T18" fmla="*/ 13 w 32"/>
                <a:gd name="T19" fmla="*/ 1 h 33"/>
                <a:gd name="T20" fmla="*/ 8 w 32"/>
                <a:gd name="T21" fmla="*/ 2 h 33"/>
                <a:gd name="T22" fmla="*/ 6 w 32"/>
                <a:gd name="T23" fmla="*/ 4 h 33"/>
                <a:gd name="T24" fmla="*/ 4 w 32"/>
                <a:gd name="T25" fmla="*/ 7 h 33"/>
                <a:gd name="T26" fmla="*/ 1 w 32"/>
                <a:gd name="T27" fmla="*/ 9 h 33"/>
                <a:gd name="T28" fmla="*/ 1 w 32"/>
                <a:gd name="T29" fmla="*/ 12 h 33"/>
                <a:gd name="T30" fmla="*/ 0 w 32"/>
                <a:gd name="T31" fmla="*/ 15 h 33"/>
                <a:gd name="T32" fmla="*/ 0 w 32"/>
                <a:gd name="T33" fmla="*/ 19 h 33"/>
                <a:gd name="T34" fmla="*/ 1 w 32"/>
                <a:gd name="T35" fmla="*/ 22 h 33"/>
                <a:gd name="T36" fmla="*/ 3 w 32"/>
                <a:gd name="T37" fmla="*/ 25 h 33"/>
                <a:gd name="T38" fmla="*/ 4 w 32"/>
                <a:gd name="T39" fmla="*/ 28 h 33"/>
                <a:gd name="T40" fmla="*/ 7 w 32"/>
                <a:gd name="T41" fmla="*/ 31 h 33"/>
                <a:gd name="T42" fmla="*/ 10 w 32"/>
                <a:gd name="T43" fmla="*/ 32 h 33"/>
                <a:gd name="T44" fmla="*/ 13 w 32"/>
                <a:gd name="T45" fmla="*/ 33 h 33"/>
                <a:gd name="T46" fmla="*/ 17 w 32"/>
                <a:gd name="T47" fmla="*/ 33 h 33"/>
                <a:gd name="T48" fmla="*/ 20 w 32"/>
                <a:gd name="T49" fmla="*/ 33 h 33"/>
                <a:gd name="T50" fmla="*/ 22 w 32"/>
                <a:gd name="T51" fmla="*/ 32 h 33"/>
                <a:gd name="T52" fmla="*/ 25 w 32"/>
                <a:gd name="T53" fmla="*/ 31 h 33"/>
                <a:gd name="T54" fmla="*/ 28 w 32"/>
                <a:gd name="T55" fmla="*/ 28 h 33"/>
                <a:gd name="T56" fmla="*/ 31 w 32"/>
                <a:gd name="T57" fmla="*/ 25 h 33"/>
                <a:gd name="T58" fmla="*/ 32 w 32"/>
                <a:gd name="T59" fmla="*/ 22 h 33"/>
                <a:gd name="T60" fmla="*/ 32 w 32"/>
                <a:gd name="T61" fmla="*/ 19 h 33"/>
                <a:gd name="T62" fmla="*/ 32 w 32"/>
                <a:gd name="T63" fmla="*/ 16 h 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33"/>
                <a:gd name="T98" fmla="*/ 32 w 32"/>
                <a:gd name="T99" fmla="*/ 33 h 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33">
                  <a:moveTo>
                    <a:pt x="32" y="16"/>
                  </a:moveTo>
                  <a:lnTo>
                    <a:pt x="32" y="14"/>
                  </a:lnTo>
                  <a:lnTo>
                    <a:pt x="31" y="11"/>
                  </a:lnTo>
                  <a:lnTo>
                    <a:pt x="30" y="7"/>
                  </a:lnTo>
                  <a:lnTo>
                    <a:pt x="28" y="5"/>
                  </a:lnTo>
                  <a:lnTo>
                    <a:pt x="25" y="2"/>
                  </a:lnTo>
                  <a:lnTo>
                    <a:pt x="22" y="1"/>
                  </a:lnTo>
                  <a:lnTo>
                    <a:pt x="18" y="1"/>
                  </a:lnTo>
                  <a:lnTo>
                    <a:pt x="15" y="0"/>
                  </a:lnTo>
                  <a:lnTo>
                    <a:pt x="13" y="1"/>
                  </a:lnTo>
                  <a:lnTo>
                    <a:pt x="8" y="2"/>
                  </a:lnTo>
                  <a:lnTo>
                    <a:pt x="6" y="4"/>
                  </a:lnTo>
                  <a:lnTo>
                    <a:pt x="4" y="7"/>
                  </a:lnTo>
                  <a:lnTo>
                    <a:pt x="1" y="9"/>
                  </a:lnTo>
                  <a:lnTo>
                    <a:pt x="1" y="12"/>
                  </a:lnTo>
                  <a:lnTo>
                    <a:pt x="0" y="15"/>
                  </a:lnTo>
                  <a:lnTo>
                    <a:pt x="0" y="19"/>
                  </a:lnTo>
                  <a:lnTo>
                    <a:pt x="1" y="22"/>
                  </a:lnTo>
                  <a:lnTo>
                    <a:pt x="3" y="25"/>
                  </a:lnTo>
                  <a:lnTo>
                    <a:pt x="4" y="28"/>
                  </a:lnTo>
                  <a:lnTo>
                    <a:pt x="7" y="31"/>
                  </a:lnTo>
                  <a:lnTo>
                    <a:pt x="10" y="32"/>
                  </a:lnTo>
                  <a:lnTo>
                    <a:pt x="13" y="33"/>
                  </a:lnTo>
                  <a:lnTo>
                    <a:pt x="17" y="33"/>
                  </a:lnTo>
                  <a:lnTo>
                    <a:pt x="20" y="33"/>
                  </a:lnTo>
                  <a:lnTo>
                    <a:pt x="22" y="32"/>
                  </a:lnTo>
                  <a:lnTo>
                    <a:pt x="25" y="31"/>
                  </a:lnTo>
                  <a:lnTo>
                    <a:pt x="28" y="28"/>
                  </a:lnTo>
                  <a:lnTo>
                    <a:pt x="31" y="25"/>
                  </a:lnTo>
                  <a:lnTo>
                    <a:pt x="32" y="22"/>
                  </a:lnTo>
                  <a:lnTo>
                    <a:pt x="32" y="19"/>
                  </a:lnTo>
                  <a:lnTo>
                    <a:pt x="32" y="1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7" name="Freeform 90"/>
            <p:cNvSpPr>
              <a:spLocks/>
            </p:cNvSpPr>
            <p:nvPr/>
          </p:nvSpPr>
          <p:spPr bwMode="auto">
            <a:xfrm>
              <a:off x="4371" y="817"/>
              <a:ext cx="247" cy="234"/>
            </a:xfrm>
            <a:custGeom>
              <a:avLst/>
              <a:gdLst>
                <a:gd name="T0" fmla="*/ 247 w 247"/>
                <a:gd name="T1" fmla="*/ 126 h 234"/>
                <a:gd name="T2" fmla="*/ 244 w 247"/>
                <a:gd name="T3" fmla="*/ 107 h 234"/>
                <a:gd name="T4" fmla="*/ 238 w 247"/>
                <a:gd name="T5" fmla="*/ 88 h 234"/>
                <a:gd name="T6" fmla="*/ 230 w 247"/>
                <a:gd name="T7" fmla="*/ 72 h 234"/>
                <a:gd name="T8" fmla="*/ 220 w 247"/>
                <a:gd name="T9" fmla="*/ 55 h 234"/>
                <a:gd name="T10" fmla="*/ 207 w 247"/>
                <a:gd name="T11" fmla="*/ 40 h 234"/>
                <a:gd name="T12" fmla="*/ 192 w 247"/>
                <a:gd name="T13" fmla="*/ 28 h 234"/>
                <a:gd name="T14" fmla="*/ 176 w 247"/>
                <a:gd name="T15" fmla="*/ 17 h 234"/>
                <a:gd name="T16" fmla="*/ 158 w 247"/>
                <a:gd name="T17" fmla="*/ 9 h 234"/>
                <a:gd name="T18" fmla="*/ 140 w 247"/>
                <a:gd name="T19" fmla="*/ 4 h 234"/>
                <a:gd name="T20" fmla="*/ 120 w 247"/>
                <a:gd name="T21" fmla="*/ 1 h 234"/>
                <a:gd name="T22" fmla="*/ 100 w 247"/>
                <a:gd name="T23" fmla="*/ 1 h 234"/>
                <a:gd name="T24" fmla="*/ 82 w 247"/>
                <a:gd name="T25" fmla="*/ 2 h 234"/>
                <a:gd name="T26" fmla="*/ 62 w 247"/>
                <a:gd name="T27" fmla="*/ 8 h 234"/>
                <a:gd name="T28" fmla="*/ 45 w 247"/>
                <a:gd name="T29" fmla="*/ 17 h 234"/>
                <a:gd name="T30" fmla="*/ 29 w 247"/>
                <a:gd name="T31" fmla="*/ 26 h 234"/>
                <a:gd name="T32" fmla="*/ 14 w 247"/>
                <a:gd name="T33" fmla="*/ 39 h 234"/>
                <a:gd name="T34" fmla="*/ 0 w 247"/>
                <a:gd name="T35" fmla="*/ 53 h 234"/>
                <a:gd name="T36" fmla="*/ 33 w 247"/>
                <a:gd name="T37" fmla="*/ 29 h 234"/>
                <a:gd name="T38" fmla="*/ 62 w 247"/>
                <a:gd name="T39" fmla="*/ 17 h 234"/>
                <a:gd name="T40" fmla="*/ 100 w 247"/>
                <a:gd name="T41" fmla="*/ 12 h 234"/>
                <a:gd name="T42" fmla="*/ 144 w 247"/>
                <a:gd name="T43" fmla="*/ 19 h 234"/>
                <a:gd name="T44" fmla="*/ 181 w 247"/>
                <a:gd name="T45" fmla="*/ 39 h 234"/>
                <a:gd name="T46" fmla="*/ 224 w 247"/>
                <a:gd name="T47" fmla="*/ 93 h 234"/>
                <a:gd name="T48" fmla="*/ 236 w 247"/>
                <a:gd name="T49" fmla="*/ 149 h 234"/>
                <a:gd name="T50" fmla="*/ 226 w 247"/>
                <a:gd name="T51" fmla="*/ 198 h 234"/>
                <a:gd name="T52" fmla="*/ 217 w 247"/>
                <a:gd name="T53" fmla="*/ 215 h 234"/>
                <a:gd name="T54" fmla="*/ 210 w 247"/>
                <a:gd name="T55" fmla="*/ 227 h 234"/>
                <a:gd name="T56" fmla="*/ 223 w 247"/>
                <a:gd name="T57" fmla="*/ 212 h 234"/>
                <a:gd name="T58" fmla="*/ 233 w 247"/>
                <a:gd name="T59" fmla="*/ 196 h 234"/>
                <a:gd name="T60" fmla="*/ 240 w 247"/>
                <a:gd name="T61" fmla="*/ 177 h 234"/>
                <a:gd name="T62" fmla="*/ 246 w 247"/>
                <a:gd name="T63" fmla="*/ 159 h 234"/>
                <a:gd name="T64" fmla="*/ 247 w 247"/>
                <a:gd name="T65" fmla="*/ 139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7"/>
                <a:gd name="T100" fmla="*/ 0 h 234"/>
                <a:gd name="T101" fmla="*/ 247 w 247"/>
                <a:gd name="T102" fmla="*/ 234 h 2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7" h="234">
                  <a:moveTo>
                    <a:pt x="247" y="136"/>
                  </a:moveTo>
                  <a:lnTo>
                    <a:pt x="247" y="126"/>
                  </a:lnTo>
                  <a:lnTo>
                    <a:pt x="246" y="117"/>
                  </a:lnTo>
                  <a:lnTo>
                    <a:pt x="244" y="107"/>
                  </a:lnTo>
                  <a:lnTo>
                    <a:pt x="241" y="98"/>
                  </a:lnTo>
                  <a:lnTo>
                    <a:pt x="238" y="88"/>
                  </a:lnTo>
                  <a:lnTo>
                    <a:pt x="234" y="80"/>
                  </a:lnTo>
                  <a:lnTo>
                    <a:pt x="230" y="72"/>
                  </a:lnTo>
                  <a:lnTo>
                    <a:pt x="226" y="63"/>
                  </a:lnTo>
                  <a:lnTo>
                    <a:pt x="220" y="55"/>
                  </a:lnTo>
                  <a:lnTo>
                    <a:pt x="213" y="48"/>
                  </a:lnTo>
                  <a:lnTo>
                    <a:pt x="207" y="40"/>
                  </a:lnTo>
                  <a:lnTo>
                    <a:pt x="200" y="33"/>
                  </a:lnTo>
                  <a:lnTo>
                    <a:pt x="192" y="28"/>
                  </a:lnTo>
                  <a:lnTo>
                    <a:pt x="185" y="22"/>
                  </a:lnTo>
                  <a:lnTo>
                    <a:pt x="176" y="17"/>
                  </a:lnTo>
                  <a:lnTo>
                    <a:pt x="168" y="12"/>
                  </a:lnTo>
                  <a:lnTo>
                    <a:pt x="158" y="9"/>
                  </a:lnTo>
                  <a:lnTo>
                    <a:pt x="150" y="7"/>
                  </a:lnTo>
                  <a:lnTo>
                    <a:pt x="140" y="4"/>
                  </a:lnTo>
                  <a:lnTo>
                    <a:pt x="130" y="2"/>
                  </a:lnTo>
                  <a:lnTo>
                    <a:pt x="120" y="1"/>
                  </a:lnTo>
                  <a:lnTo>
                    <a:pt x="110" y="0"/>
                  </a:lnTo>
                  <a:lnTo>
                    <a:pt x="100" y="1"/>
                  </a:lnTo>
                  <a:lnTo>
                    <a:pt x="92" y="1"/>
                  </a:lnTo>
                  <a:lnTo>
                    <a:pt x="82" y="2"/>
                  </a:lnTo>
                  <a:lnTo>
                    <a:pt x="72" y="5"/>
                  </a:lnTo>
                  <a:lnTo>
                    <a:pt x="62" y="8"/>
                  </a:lnTo>
                  <a:lnTo>
                    <a:pt x="54" y="12"/>
                  </a:lnTo>
                  <a:lnTo>
                    <a:pt x="45" y="17"/>
                  </a:lnTo>
                  <a:lnTo>
                    <a:pt x="37" y="21"/>
                  </a:lnTo>
                  <a:lnTo>
                    <a:pt x="29" y="26"/>
                  </a:lnTo>
                  <a:lnTo>
                    <a:pt x="21" y="32"/>
                  </a:lnTo>
                  <a:lnTo>
                    <a:pt x="14" y="39"/>
                  </a:lnTo>
                  <a:lnTo>
                    <a:pt x="7" y="46"/>
                  </a:lnTo>
                  <a:lnTo>
                    <a:pt x="0" y="53"/>
                  </a:lnTo>
                  <a:lnTo>
                    <a:pt x="17" y="38"/>
                  </a:lnTo>
                  <a:lnTo>
                    <a:pt x="33" y="29"/>
                  </a:lnTo>
                  <a:lnTo>
                    <a:pt x="43" y="24"/>
                  </a:lnTo>
                  <a:lnTo>
                    <a:pt x="62" y="17"/>
                  </a:lnTo>
                  <a:lnTo>
                    <a:pt x="86" y="14"/>
                  </a:lnTo>
                  <a:lnTo>
                    <a:pt x="100" y="12"/>
                  </a:lnTo>
                  <a:lnTo>
                    <a:pt x="120" y="14"/>
                  </a:lnTo>
                  <a:lnTo>
                    <a:pt x="144" y="19"/>
                  </a:lnTo>
                  <a:lnTo>
                    <a:pt x="167" y="29"/>
                  </a:lnTo>
                  <a:lnTo>
                    <a:pt x="181" y="39"/>
                  </a:lnTo>
                  <a:lnTo>
                    <a:pt x="207" y="64"/>
                  </a:lnTo>
                  <a:lnTo>
                    <a:pt x="224" y="93"/>
                  </a:lnTo>
                  <a:lnTo>
                    <a:pt x="234" y="124"/>
                  </a:lnTo>
                  <a:lnTo>
                    <a:pt x="236" y="149"/>
                  </a:lnTo>
                  <a:lnTo>
                    <a:pt x="234" y="174"/>
                  </a:lnTo>
                  <a:lnTo>
                    <a:pt x="226" y="198"/>
                  </a:lnTo>
                  <a:lnTo>
                    <a:pt x="220" y="210"/>
                  </a:lnTo>
                  <a:lnTo>
                    <a:pt x="217" y="215"/>
                  </a:lnTo>
                  <a:lnTo>
                    <a:pt x="205" y="234"/>
                  </a:lnTo>
                  <a:lnTo>
                    <a:pt x="210" y="227"/>
                  </a:lnTo>
                  <a:lnTo>
                    <a:pt x="217" y="220"/>
                  </a:lnTo>
                  <a:lnTo>
                    <a:pt x="223" y="212"/>
                  </a:lnTo>
                  <a:lnTo>
                    <a:pt x="229" y="204"/>
                  </a:lnTo>
                  <a:lnTo>
                    <a:pt x="233" y="196"/>
                  </a:lnTo>
                  <a:lnTo>
                    <a:pt x="237" y="187"/>
                  </a:lnTo>
                  <a:lnTo>
                    <a:pt x="240" y="177"/>
                  </a:lnTo>
                  <a:lnTo>
                    <a:pt x="243" y="169"/>
                  </a:lnTo>
                  <a:lnTo>
                    <a:pt x="246" y="159"/>
                  </a:lnTo>
                  <a:lnTo>
                    <a:pt x="246" y="149"/>
                  </a:lnTo>
                  <a:lnTo>
                    <a:pt x="247" y="139"/>
                  </a:lnTo>
                  <a:lnTo>
                    <a:pt x="247" y="136"/>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8" name="Freeform 91"/>
            <p:cNvSpPr>
              <a:spLocks/>
            </p:cNvSpPr>
            <p:nvPr/>
          </p:nvSpPr>
          <p:spPr bwMode="auto">
            <a:xfrm>
              <a:off x="4371" y="817"/>
              <a:ext cx="247" cy="234"/>
            </a:xfrm>
            <a:custGeom>
              <a:avLst/>
              <a:gdLst>
                <a:gd name="T0" fmla="*/ 247 w 247"/>
                <a:gd name="T1" fmla="*/ 126 h 234"/>
                <a:gd name="T2" fmla="*/ 244 w 247"/>
                <a:gd name="T3" fmla="*/ 107 h 234"/>
                <a:gd name="T4" fmla="*/ 238 w 247"/>
                <a:gd name="T5" fmla="*/ 88 h 234"/>
                <a:gd name="T6" fmla="*/ 230 w 247"/>
                <a:gd name="T7" fmla="*/ 72 h 234"/>
                <a:gd name="T8" fmla="*/ 220 w 247"/>
                <a:gd name="T9" fmla="*/ 55 h 234"/>
                <a:gd name="T10" fmla="*/ 207 w 247"/>
                <a:gd name="T11" fmla="*/ 40 h 234"/>
                <a:gd name="T12" fmla="*/ 192 w 247"/>
                <a:gd name="T13" fmla="*/ 28 h 234"/>
                <a:gd name="T14" fmla="*/ 176 w 247"/>
                <a:gd name="T15" fmla="*/ 17 h 234"/>
                <a:gd name="T16" fmla="*/ 158 w 247"/>
                <a:gd name="T17" fmla="*/ 9 h 234"/>
                <a:gd name="T18" fmla="*/ 140 w 247"/>
                <a:gd name="T19" fmla="*/ 4 h 234"/>
                <a:gd name="T20" fmla="*/ 120 w 247"/>
                <a:gd name="T21" fmla="*/ 1 h 234"/>
                <a:gd name="T22" fmla="*/ 100 w 247"/>
                <a:gd name="T23" fmla="*/ 1 h 234"/>
                <a:gd name="T24" fmla="*/ 82 w 247"/>
                <a:gd name="T25" fmla="*/ 2 h 234"/>
                <a:gd name="T26" fmla="*/ 62 w 247"/>
                <a:gd name="T27" fmla="*/ 8 h 234"/>
                <a:gd name="T28" fmla="*/ 45 w 247"/>
                <a:gd name="T29" fmla="*/ 17 h 234"/>
                <a:gd name="T30" fmla="*/ 29 w 247"/>
                <a:gd name="T31" fmla="*/ 26 h 234"/>
                <a:gd name="T32" fmla="*/ 14 w 247"/>
                <a:gd name="T33" fmla="*/ 39 h 234"/>
                <a:gd name="T34" fmla="*/ 0 w 247"/>
                <a:gd name="T35" fmla="*/ 53 h 234"/>
                <a:gd name="T36" fmla="*/ 33 w 247"/>
                <a:gd name="T37" fmla="*/ 29 h 234"/>
                <a:gd name="T38" fmla="*/ 62 w 247"/>
                <a:gd name="T39" fmla="*/ 17 h 234"/>
                <a:gd name="T40" fmla="*/ 100 w 247"/>
                <a:gd name="T41" fmla="*/ 12 h 234"/>
                <a:gd name="T42" fmla="*/ 144 w 247"/>
                <a:gd name="T43" fmla="*/ 19 h 234"/>
                <a:gd name="T44" fmla="*/ 181 w 247"/>
                <a:gd name="T45" fmla="*/ 39 h 234"/>
                <a:gd name="T46" fmla="*/ 224 w 247"/>
                <a:gd name="T47" fmla="*/ 93 h 234"/>
                <a:gd name="T48" fmla="*/ 236 w 247"/>
                <a:gd name="T49" fmla="*/ 149 h 234"/>
                <a:gd name="T50" fmla="*/ 226 w 247"/>
                <a:gd name="T51" fmla="*/ 198 h 234"/>
                <a:gd name="T52" fmla="*/ 217 w 247"/>
                <a:gd name="T53" fmla="*/ 215 h 234"/>
                <a:gd name="T54" fmla="*/ 210 w 247"/>
                <a:gd name="T55" fmla="*/ 227 h 234"/>
                <a:gd name="T56" fmla="*/ 223 w 247"/>
                <a:gd name="T57" fmla="*/ 212 h 234"/>
                <a:gd name="T58" fmla="*/ 233 w 247"/>
                <a:gd name="T59" fmla="*/ 196 h 234"/>
                <a:gd name="T60" fmla="*/ 240 w 247"/>
                <a:gd name="T61" fmla="*/ 177 h 234"/>
                <a:gd name="T62" fmla="*/ 246 w 247"/>
                <a:gd name="T63" fmla="*/ 159 h 234"/>
                <a:gd name="T64" fmla="*/ 247 w 247"/>
                <a:gd name="T65" fmla="*/ 139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7"/>
                <a:gd name="T100" fmla="*/ 0 h 234"/>
                <a:gd name="T101" fmla="*/ 247 w 247"/>
                <a:gd name="T102" fmla="*/ 234 h 2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7" h="234">
                  <a:moveTo>
                    <a:pt x="247" y="136"/>
                  </a:moveTo>
                  <a:lnTo>
                    <a:pt x="247" y="126"/>
                  </a:lnTo>
                  <a:lnTo>
                    <a:pt x="246" y="117"/>
                  </a:lnTo>
                  <a:lnTo>
                    <a:pt x="244" y="107"/>
                  </a:lnTo>
                  <a:lnTo>
                    <a:pt x="241" y="98"/>
                  </a:lnTo>
                  <a:lnTo>
                    <a:pt x="238" y="88"/>
                  </a:lnTo>
                  <a:lnTo>
                    <a:pt x="234" y="80"/>
                  </a:lnTo>
                  <a:lnTo>
                    <a:pt x="230" y="72"/>
                  </a:lnTo>
                  <a:lnTo>
                    <a:pt x="226" y="63"/>
                  </a:lnTo>
                  <a:lnTo>
                    <a:pt x="220" y="55"/>
                  </a:lnTo>
                  <a:lnTo>
                    <a:pt x="213" y="48"/>
                  </a:lnTo>
                  <a:lnTo>
                    <a:pt x="207" y="40"/>
                  </a:lnTo>
                  <a:lnTo>
                    <a:pt x="200" y="33"/>
                  </a:lnTo>
                  <a:lnTo>
                    <a:pt x="192" y="28"/>
                  </a:lnTo>
                  <a:lnTo>
                    <a:pt x="185" y="22"/>
                  </a:lnTo>
                  <a:lnTo>
                    <a:pt x="176" y="17"/>
                  </a:lnTo>
                  <a:lnTo>
                    <a:pt x="168" y="12"/>
                  </a:lnTo>
                  <a:lnTo>
                    <a:pt x="158" y="9"/>
                  </a:lnTo>
                  <a:lnTo>
                    <a:pt x="150" y="7"/>
                  </a:lnTo>
                  <a:lnTo>
                    <a:pt x="140" y="4"/>
                  </a:lnTo>
                  <a:lnTo>
                    <a:pt x="130" y="2"/>
                  </a:lnTo>
                  <a:lnTo>
                    <a:pt x="120" y="1"/>
                  </a:lnTo>
                  <a:lnTo>
                    <a:pt x="110" y="0"/>
                  </a:lnTo>
                  <a:lnTo>
                    <a:pt x="100" y="1"/>
                  </a:lnTo>
                  <a:lnTo>
                    <a:pt x="92" y="1"/>
                  </a:lnTo>
                  <a:lnTo>
                    <a:pt x="82" y="2"/>
                  </a:lnTo>
                  <a:lnTo>
                    <a:pt x="72" y="5"/>
                  </a:lnTo>
                  <a:lnTo>
                    <a:pt x="62" y="8"/>
                  </a:lnTo>
                  <a:lnTo>
                    <a:pt x="54" y="12"/>
                  </a:lnTo>
                  <a:lnTo>
                    <a:pt x="45" y="17"/>
                  </a:lnTo>
                  <a:lnTo>
                    <a:pt x="37" y="21"/>
                  </a:lnTo>
                  <a:lnTo>
                    <a:pt x="29" y="26"/>
                  </a:lnTo>
                  <a:lnTo>
                    <a:pt x="21" y="32"/>
                  </a:lnTo>
                  <a:lnTo>
                    <a:pt x="14" y="39"/>
                  </a:lnTo>
                  <a:lnTo>
                    <a:pt x="7" y="46"/>
                  </a:lnTo>
                  <a:lnTo>
                    <a:pt x="0" y="53"/>
                  </a:lnTo>
                  <a:lnTo>
                    <a:pt x="17" y="38"/>
                  </a:lnTo>
                  <a:lnTo>
                    <a:pt x="33" y="29"/>
                  </a:lnTo>
                  <a:lnTo>
                    <a:pt x="43" y="24"/>
                  </a:lnTo>
                  <a:lnTo>
                    <a:pt x="62" y="17"/>
                  </a:lnTo>
                  <a:lnTo>
                    <a:pt x="86" y="14"/>
                  </a:lnTo>
                  <a:lnTo>
                    <a:pt x="100" y="12"/>
                  </a:lnTo>
                  <a:lnTo>
                    <a:pt x="120" y="14"/>
                  </a:lnTo>
                  <a:lnTo>
                    <a:pt x="144" y="19"/>
                  </a:lnTo>
                  <a:lnTo>
                    <a:pt x="167" y="29"/>
                  </a:lnTo>
                  <a:lnTo>
                    <a:pt x="181" y="39"/>
                  </a:lnTo>
                  <a:lnTo>
                    <a:pt x="207" y="64"/>
                  </a:lnTo>
                  <a:lnTo>
                    <a:pt x="224" y="93"/>
                  </a:lnTo>
                  <a:lnTo>
                    <a:pt x="234" y="124"/>
                  </a:lnTo>
                  <a:lnTo>
                    <a:pt x="236" y="149"/>
                  </a:lnTo>
                  <a:lnTo>
                    <a:pt x="234" y="174"/>
                  </a:lnTo>
                  <a:lnTo>
                    <a:pt x="226" y="198"/>
                  </a:lnTo>
                  <a:lnTo>
                    <a:pt x="220" y="210"/>
                  </a:lnTo>
                  <a:lnTo>
                    <a:pt x="217" y="215"/>
                  </a:lnTo>
                  <a:lnTo>
                    <a:pt x="205" y="234"/>
                  </a:lnTo>
                  <a:lnTo>
                    <a:pt x="210" y="227"/>
                  </a:lnTo>
                  <a:lnTo>
                    <a:pt x="217" y="220"/>
                  </a:lnTo>
                  <a:lnTo>
                    <a:pt x="223" y="212"/>
                  </a:lnTo>
                  <a:lnTo>
                    <a:pt x="229" y="204"/>
                  </a:lnTo>
                  <a:lnTo>
                    <a:pt x="233" y="196"/>
                  </a:lnTo>
                  <a:lnTo>
                    <a:pt x="237" y="187"/>
                  </a:lnTo>
                  <a:lnTo>
                    <a:pt x="240" y="177"/>
                  </a:lnTo>
                  <a:lnTo>
                    <a:pt x="243" y="169"/>
                  </a:lnTo>
                  <a:lnTo>
                    <a:pt x="246" y="159"/>
                  </a:lnTo>
                  <a:lnTo>
                    <a:pt x="246" y="149"/>
                  </a:lnTo>
                  <a:lnTo>
                    <a:pt x="247" y="139"/>
                  </a:lnTo>
                  <a:lnTo>
                    <a:pt x="247" y="136"/>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9" name="Freeform 92"/>
            <p:cNvSpPr>
              <a:spLocks/>
            </p:cNvSpPr>
            <p:nvPr/>
          </p:nvSpPr>
          <p:spPr bwMode="auto">
            <a:xfrm>
              <a:off x="4433" y="952"/>
              <a:ext cx="58" cy="68"/>
            </a:xfrm>
            <a:custGeom>
              <a:avLst/>
              <a:gdLst>
                <a:gd name="T0" fmla="*/ 10 w 58"/>
                <a:gd name="T1" fmla="*/ 0 h 68"/>
                <a:gd name="T2" fmla="*/ 0 w 58"/>
                <a:gd name="T3" fmla="*/ 11 h 68"/>
                <a:gd name="T4" fmla="*/ 31 w 58"/>
                <a:gd name="T5" fmla="*/ 11 h 68"/>
                <a:gd name="T6" fmla="*/ 47 w 58"/>
                <a:gd name="T7" fmla="*/ 39 h 68"/>
                <a:gd name="T8" fmla="*/ 33 w 58"/>
                <a:gd name="T9" fmla="*/ 68 h 68"/>
                <a:gd name="T10" fmla="*/ 43 w 58"/>
                <a:gd name="T11" fmla="*/ 55 h 68"/>
                <a:gd name="T12" fmla="*/ 58 w 58"/>
                <a:gd name="T13" fmla="*/ 27 h 68"/>
                <a:gd name="T14" fmla="*/ 43 w 58"/>
                <a:gd name="T15" fmla="*/ 0 h 68"/>
                <a:gd name="T16" fmla="*/ 10 w 58"/>
                <a:gd name="T17" fmla="*/ 0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68"/>
                <a:gd name="T29" fmla="*/ 58 w 58"/>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68">
                  <a:moveTo>
                    <a:pt x="10" y="0"/>
                  </a:moveTo>
                  <a:lnTo>
                    <a:pt x="0" y="11"/>
                  </a:lnTo>
                  <a:lnTo>
                    <a:pt x="31" y="11"/>
                  </a:lnTo>
                  <a:lnTo>
                    <a:pt x="47" y="39"/>
                  </a:lnTo>
                  <a:lnTo>
                    <a:pt x="33" y="68"/>
                  </a:lnTo>
                  <a:lnTo>
                    <a:pt x="43" y="55"/>
                  </a:lnTo>
                  <a:lnTo>
                    <a:pt x="58" y="27"/>
                  </a:lnTo>
                  <a:lnTo>
                    <a:pt x="43" y="0"/>
                  </a:lnTo>
                  <a:lnTo>
                    <a:pt x="10"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0" name="Freeform 93"/>
            <p:cNvSpPr>
              <a:spLocks/>
            </p:cNvSpPr>
            <p:nvPr/>
          </p:nvSpPr>
          <p:spPr bwMode="auto">
            <a:xfrm>
              <a:off x="4433" y="952"/>
              <a:ext cx="58" cy="68"/>
            </a:xfrm>
            <a:custGeom>
              <a:avLst/>
              <a:gdLst>
                <a:gd name="T0" fmla="*/ 10 w 58"/>
                <a:gd name="T1" fmla="*/ 0 h 68"/>
                <a:gd name="T2" fmla="*/ 0 w 58"/>
                <a:gd name="T3" fmla="*/ 11 h 68"/>
                <a:gd name="T4" fmla="*/ 31 w 58"/>
                <a:gd name="T5" fmla="*/ 11 h 68"/>
                <a:gd name="T6" fmla="*/ 47 w 58"/>
                <a:gd name="T7" fmla="*/ 39 h 68"/>
                <a:gd name="T8" fmla="*/ 33 w 58"/>
                <a:gd name="T9" fmla="*/ 68 h 68"/>
                <a:gd name="T10" fmla="*/ 43 w 58"/>
                <a:gd name="T11" fmla="*/ 55 h 68"/>
                <a:gd name="T12" fmla="*/ 58 w 58"/>
                <a:gd name="T13" fmla="*/ 27 h 68"/>
                <a:gd name="T14" fmla="*/ 43 w 58"/>
                <a:gd name="T15" fmla="*/ 0 h 68"/>
                <a:gd name="T16" fmla="*/ 10 w 58"/>
                <a:gd name="T17" fmla="*/ 0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68"/>
                <a:gd name="T29" fmla="*/ 58 w 58"/>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68">
                  <a:moveTo>
                    <a:pt x="10" y="0"/>
                  </a:moveTo>
                  <a:lnTo>
                    <a:pt x="0" y="11"/>
                  </a:lnTo>
                  <a:lnTo>
                    <a:pt x="31" y="11"/>
                  </a:lnTo>
                  <a:lnTo>
                    <a:pt x="47" y="39"/>
                  </a:lnTo>
                  <a:lnTo>
                    <a:pt x="33" y="68"/>
                  </a:lnTo>
                  <a:lnTo>
                    <a:pt x="43" y="55"/>
                  </a:lnTo>
                  <a:lnTo>
                    <a:pt x="58" y="27"/>
                  </a:lnTo>
                  <a:lnTo>
                    <a:pt x="43" y="0"/>
                  </a:lnTo>
                  <a:lnTo>
                    <a:pt x="10"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1" name="Freeform 94"/>
            <p:cNvSpPr>
              <a:spLocks/>
            </p:cNvSpPr>
            <p:nvPr/>
          </p:nvSpPr>
          <p:spPr bwMode="auto">
            <a:xfrm>
              <a:off x="4419" y="908"/>
              <a:ext cx="112" cy="100"/>
            </a:xfrm>
            <a:custGeom>
              <a:avLst/>
              <a:gdLst>
                <a:gd name="T0" fmla="*/ 112 w 112"/>
                <a:gd name="T1" fmla="*/ 57 h 100"/>
                <a:gd name="T2" fmla="*/ 112 w 112"/>
                <a:gd name="T3" fmla="*/ 51 h 100"/>
                <a:gd name="T4" fmla="*/ 112 w 112"/>
                <a:gd name="T5" fmla="*/ 45 h 100"/>
                <a:gd name="T6" fmla="*/ 109 w 112"/>
                <a:gd name="T7" fmla="*/ 40 h 100"/>
                <a:gd name="T8" fmla="*/ 107 w 112"/>
                <a:gd name="T9" fmla="*/ 34 h 100"/>
                <a:gd name="T10" fmla="*/ 105 w 112"/>
                <a:gd name="T11" fmla="*/ 28 h 100"/>
                <a:gd name="T12" fmla="*/ 100 w 112"/>
                <a:gd name="T13" fmla="*/ 23 h 100"/>
                <a:gd name="T14" fmla="*/ 96 w 112"/>
                <a:gd name="T15" fmla="*/ 19 h 100"/>
                <a:gd name="T16" fmla="*/ 92 w 112"/>
                <a:gd name="T17" fmla="*/ 14 h 100"/>
                <a:gd name="T18" fmla="*/ 86 w 112"/>
                <a:gd name="T19" fmla="*/ 10 h 100"/>
                <a:gd name="T20" fmla="*/ 81 w 112"/>
                <a:gd name="T21" fmla="*/ 7 h 100"/>
                <a:gd name="T22" fmla="*/ 75 w 112"/>
                <a:gd name="T23" fmla="*/ 4 h 100"/>
                <a:gd name="T24" fmla="*/ 69 w 112"/>
                <a:gd name="T25" fmla="*/ 2 h 100"/>
                <a:gd name="T26" fmla="*/ 62 w 112"/>
                <a:gd name="T27" fmla="*/ 0 h 100"/>
                <a:gd name="T28" fmla="*/ 57 w 112"/>
                <a:gd name="T29" fmla="*/ 0 h 100"/>
                <a:gd name="T30" fmla="*/ 50 w 112"/>
                <a:gd name="T31" fmla="*/ 0 h 100"/>
                <a:gd name="T32" fmla="*/ 44 w 112"/>
                <a:gd name="T33" fmla="*/ 0 h 100"/>
                <a:gd name="T34" fmla="*/ 37 w 112"/>
                <a:gd name="T35" fmla="*/ 2 h 100"/>
                <a:gd name="T36" fmla="*/ 30 w 112"/>
                <a:gd name="T37" fmla="*/ 3 h 100"/>
                <a:gd name="T38" fmla="*/ 24 w 112"/>
                <a:gd name="T39" fmla="*/ 6 h 100"/>
                <a:gd name="T40" fmla="*/ 19 w 112"/>
                <a:gd name="T41" fmla="*/ 9 h 100"/>
                <a:gd name="T42" fmla="*/ 14 w 112"/>
                <a:gd name="T43" fmla="*/ 12 h 100"/>
                <a:gd name="T44" fmla="*/ 9 w 112"/>
                <a:gd name="T45" fmla="*/ 16 h 100"/>
                <a:gd name="T46" fmla="*/ 4 w 112"/>
                <a:gd name="T47" fmla="*/ 20 h 100"/>
                <a:gd name="T48" fmla="*/ 0 w 112"/>
                <a:gd name="T49" fmla="*/ 26 h 100"/>
                <a:gd name="T50" fmla="*/ 10 w 112"/>
                <a:gd name="T51" fmla="*/ 19 h 100"/>
                <a:gd name="T52" fmla="*/ 26 w 112"/>
                <a:gd name="T53" fmla="*/ 13 h 100"/>
                <a:gd name="T54" fmla="*/ 38 w 112"/>
                <a:gd name="T55" fmla="*/ 12 h 100"/>
                <a:gd name="T56" fmla="*/ 55 w 112"/>
                <a:gd name="T57" fmla="*/ 13 h 100"/>
                <a:gd name="T58" fmla="*/ 64 w 112"/>
                <a:gd name="T59" fmla="*/ 16 h 100"/>
                <a:gd name="T60" fmla="*/ 82 w 112"/>
                <a:gd name="T61" fmla="*/ 27 h 100"/>
                <a:gd name="T62" fmla="*/ 92 w 112"/>
                <a:gd name="T63" fmla="*/ 38 h 100"/>
                <a:gd name="T64" fmla="*/ 99 w 112"/>
                <a:gd name="T65" fmla="*/ 54 h 100"/>
                <a:gd name="T66" fmla="*/ 102 w 112"/>
                <a:gd name="T67" fmla="*/ 69 h 100"/>
                <a:gd name="T68" fmla="*/ 100 w 112"/>
                <a:gd name="T69" fmla="*/ 82 h 100"/>
                <a:gd name="T70" fmla="*/ 96 w 112"/>
                <a:gd name="T71" fmla="*/ 89 h 100"/>
                <a:gd name="T72" fmla="*/ 92 w 112"/>
                <a:gd name="T73" fmla="*/ 100 h 100"/>
                <a:gd name="T74" fmla="*/ 96 w 112"/>
                <a:gd name="T75" fmla="*/ 96 h 100"/>
                <a:gd name="T76" fmla="*/ 100 w 112"/>
                <a:gd name="T77" fmla="*/ 92 h 100"/>
                <a:gd name="T78" fmla="*/ 105 w 112"/>
                <a:gd name="T79" fmla="*/ 86 h 100"/>
                <a:gd name="T80" fmla="*/ 107 w 112"/>
                <a:gd name="T81" fmla="*/ 81 h 100"/>
                <a:gd name="T82" fmla="*/ 109 w 112"/>
                <a:gd name="T83" fmla="*/ 75 h 100"/>
                <a:gd name="T84" fmla="*/ 112 w 112"/>
                <a:gd name="T85" fmla="*/ 69 h 100"/>
                <a:gd name="T86" fmla="*/ 112 w 112"/>
                <a:gd name="T87" fmla="*/ 64 h 100"/>
                <a:gd name="T88" fmla="*/ 112 w 112"/>
                <a:gd name="T89" fmla="*/ 57 h 100"/>
                <a:gd name="T90" fmla="*/ 112 w 112"/>
                <a:gd name="T91" fmla="*/ 57 h 1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2"/>
                <a:gd name="T139" fmla="*/ 0 h 100"/>
                <a:gd name="T140" fmla="*/ 112 w 112"/>
                <a:gd name="T141" fmla="*/ 100 h 1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2" h="100">
                  <a:moveTo>
                    <a:pt x="112" y="57"/>
                  </a:moveTo>
                  <a:lnTo>
                    <a:pt x="112" y="51"/>
                  </a:lnTo>
                  <a:lnTo>
                    <a:pt x="112" y="45"/>
                  </a:lnTo>
                  <a:lnTo>
                    <a:pt x="109" y="40"/>
                  </a:lnTo>
                  <a:lnTo>
                    <a:pt x="107" y="34"/>
                  </a:lnTo>
                  <a:lnTo>
                    <a:pt x="105" y="28"/>
                  </a:lnTo>
                  <a:lnTo>
                    <a:pt x="100" y="23"/>
                  </a:lnTo>
                  <a:lnTo>
                    <a:pt x="96" y="19"/>
                  </a:lnTo>
                  <a:lnTo>
                    <a:pt x="92" y="14"/>
                  </a:lnTo>
                  <a:lnTo>
                    <a:pt x="86" y="10"/>
                  </a:lnTo>
                  <a:lnTo>
                    <a:pt x="81" y="7"/>
                  </a:lnTo>
                  <a:lnTo>
                    <a:pt x="75" y="4"/>
                  </a:lnTo>
                  <a:lnTo>
                    <a:pt x="69" y="2"/>
                  </a:lnTo>
                  <a:lnTo>
                    <a:pt x="62" y="0"/>
                  </a:lnTo>
                  <a:lnTo>
                    <a:pt x="57" y="0"/>
                  </a:lnTo>
                  <a:lnTo>
                    <a:pt x="50" y="0"/>
                  </a:lnTo>
                  <a:lnTo>
                    <a:pt x="44" y="0"/>
                  </a:lnTo>
                  <a:lnTo>
                    <a:pt x="37" y="2"/>
                  </a:lnTo>
                  <a:lnTo>
                    <a:pt x="30" y="3"/>
                  </a:lnTo>
                  <a:lnTo>
                    <a:pt x="24" y="6"/>
                  </a:lnTo>
                  <a:lnTo>
                    <a:pt x="19" y="9"/>
                  </a:lnTo>
                  <a:lnTo>
                    <a:pt x="14" y="12"/>
                  </a:lnTo>
                  <a:lnTo>
                    <a:pt x="9" y="16"/>
                  </a:lnTo>
                  <a:lnTo>
                    <a:pt x="4" y="20"/>
                  </a:lnTo>
                  <a:lnTo>
                    <a:pt x="0" y="26"/>
                  </a:lnTo>
                  <a:lnTo>
                    <a:pt x="10" y="19"/>
                  </a:lnTo>
                  <a:lnTo>
                    <a:pt x="26" y="13"/>
                  </a:lnTo>
                  <a:lnTo>
                    <a:pt x="38" y="12"/>
                  </a:lnTo>
                  <a:lnTo>
                    <a:pt x="55" y="13"/>
                  </a:lnTo>
                  <a:lnTo>
                    <a:pt x="64" y="16"/>
                  </a:lnTo>
                  <a:lnTo>
                    <a:pt x="82" y="27"/>
                  </a:lnTo>
                  <a:lnTo>
                    <a:pt x="92" y="38"/>
                  </a:lnTo>
                  <a:lnTo>
                    <a:pt x="99" y="54"/>
                  </a:lnTo>
                  <a:lnTo>
                    <a:pt x="102" y="69"/>
                  </a:lnTo>
                  <a:lnTo>
                    <a:pt x="100" y="82"/>
                  </a:lnTo>
                  <a:lnTo>
                    <a:pt x="96" y="89"/>
                  </a:lnTo>
                  <a:lnTo>
                    <a:pt x="92" y="100"/>
                  </a:lnTo>
                  <a:lnTo>
                    <a:pt x="96" y="96"/>
                  </a:lnTo>
                  <a:lnTo>
                    <a:pt x="100" y="92"/>
                  </a:lnTo>
                  <a:lnTo>
                    <a:pt x="105" y="86"/>
                  </a:lnTo>
                  <a:lnTo>
                    <a:pt x="107" y="81"/>
                  </a:lnTo>
                  <a:lnTo>
                    <a:pt x="109" y="75"/>
                  </a:lnTo>
                  <a:lnTo>
                    <a:pt x="112" y="69"/>
                  </a:lnTo>
                  <a:lnTo>
                    <a:pt x="112" y="64"/>
                  </a:lnTo>
                  <a:lnTo>
                    <a:pt x="112" y="5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2" name="Freeform 95"/>
            <p:cNvSpPr>
              <a:spLocks/>
            </p:cNvSpPr>
            <p:nvPr/>
          </p:nvSpPr>
          <p:spPr bwMode="auto">
            <a:xfrm>
              <a:off x="4419" y="908"/>
              <a:ext cx="112" cy="100"/>
            </a:xfrm>
            <a:custGeom>
              <a:avLst/>
              <a:gdLst>
                <a:gd name="T0" fmla="*/ 112 w 112"/>
                <a:gd name="T1" fmla="*/ 57 h 100"/>
                <a:gd name="T2" fmla="*/ 112 w 112"/>
                <a:gd name="T3" fmla="*/ 51 h 100"/>
                <a:gd name="T4" fmla="*/ 112 w 112"/>
                <a:gd name="T5" fmla="*/ 45 h 100"/>
                <a:gd name="T6" fmla="*/ 109 w 112"/>
                <a:gd name="T7" fmla="*/ 40 h 100"/>
                <a:gd name="T8" fmla="*/ 107 w 112"/>
                <a:gd name="T9" fmla="*/ 34 h 100"/>
                <a:gd name="T10" fmla="*/ 105 w 112"/>
                <a:gd name="T11" fmla="*/ 28 h 100"/>
                <a:gd name="T12" fmla="*/ 100 w 112"/>
                <a:gd name="T13" fmla="*/ 23 h 100"/>
                <a:gd name="T14" fmla="*/ 96 w 112"/>
                <a:gd name="T15" fmla="*/ 19 h 100"/>
                <a:gd name="T16" fmla="*/ 92 w 112"/>
                <a:gd name="T17" fmla="*/ 14 h 100"/>
                <a:gd name="T18" fmla="*/ 86 w 112"/>
                <a:gd name="T19" fmla="*/ 10 h 100"/>
                <a:gd name="T20" fmla="*/ 81 w 112"/>
                <a:gd name="T21" fmla="*/ 7 h 100"/>
                <a:gd name="T22" fmla="*/ 75 w 112"/>
                <a:gd name="T23" fmla="*/ 4 h 100"/>
                <a:gd name="T24" fmla="*/ 69 w 112"/>
                <a:gd name="T25" fmla="*/ 2 h 100"/>
                <a:gd name="T26" fmla="*/ 62 w 112"/>
                <a:gd name="T27" fmla="*/ 0 h 100"/>
                <a:gd name="T28" fmla="*/ 57 w 112"/>
                <a:gd name="T29" fmla="*/ 0 h 100"/>
                <a:gd name="T30" fmla="*/ 50 w 112"/>
                <a:gd name="T31" fmla="*/ 0 h 100"/>
                <a:gd name="T32" fmla="*/ 44 w 112"/>
                <a:gd name="T33" fmla="*/ 0 h 100"/>
                <a:gd name="T34" fmla="*/ 37 w 112"/>
                <a:gd name="T35" fmla="*/ 2 h 100"/>
                <a:gd name="T36" fmla="*/ 30 w 112"/>
                <a:gd name="T37" fmla="*/ 3 h 100"/>
                <a:gd name="T38" fmla="*/ 24 w 112"/>
                <a:gd name="T39" fmla="*/ 6 h 100"/>
                <a:gd name="T40" fmla="*/ 19 w 112"/>
                <a:gd name="T41" fmla="*/ 9 h 100"/>
                <a:gd name="T42" fmla="*/ 14 w 112"/>
                <a:gd name="T43" fmla="*/ 12 h 100"/>
                <a:gd name="T44" fmla="*/ 9 w 112"/>
                <a:gd name="T45" fmla="*/ 16 h 100"/>
                <a:gd name="T46" fmla="*/ 4 w 112"/>
                <a:gd name="T47" fmla="*/ 20 h 100"/>
                <a:gd name="T48" fmla="*/ 0 w 112"/>
                <a:gd name="T49" fmla="*/ 26 h 100"/>
                <a:gd name="T50" fmla="*/ 10 w 112"/>
                <a:gd name="T51" fmla="*/ 19 h 100"/>
                <a:gd name="T52" fmla="*/ 26 w 112"/>
                <a:gd name="T53" fmla="*/ 13 h 100"/>
                <a:gd name="T54" fmla="*/ 38 w 112"/>
                <a:gd name="T55" fmla="*/ 12 h 100"/>
                <a:gd name="T56" fmla="*/ 55 w 112"/>
                <a:gd name="T57" fmla="*/ 13 h 100"/>
                <a:gd name="T58" fmla="*/ 64 w 112"/>
                <a:gd name="T59" fmla="*/ 16 h 100"/>
                <a:gd name="T60" fmla="*/ 82 w 112"/>
                <a:gd name="T61" fmla="*/ 27 h 100"/>
                <a:gd name="T62" fmla="*/ 92 w 112"/>
                <a:gd name="T63" fmla="*/ 38 h 100"/>
                <a:gd name="T64" fmla="*/ 99 w 112"/>
                <a:gd name="T65" fmla="*/ 54 h 100"/>
                <a:gd name="T66" fmla="*/ 102 w 112"/>
                <a:gd name="T67" fmla="*/ 69 h 100"/>
                <a:gd name="T68" fmla="*/ 100 w 112"/>
                <a:gd name="T69" fmla="*/ 82 h 100"/>
                <a:gd name="T70" fmla="*/ 96 w 112"/>
                <a:gd name="T71" fmla="*/ 89 h 100"/>
                <a:gd name="T72" fmla="*/ 92 w 112"/>
                <a:gd name="T73" fmla="*/ 100 h 100"/>
                <a:gd name="T74" fmla="*/ 96 w 112"/>
                <a:gd name="T75" fmla="*/ 96 h 100"/>
                <a:gd name="T76" fmla="*/ 100 w 112"/>
                <a:gd name="T77" fmla="*/ 92 h 100"/>
                <a:gd name="T78" fmla="*/ 105 w 112"/>
                <a:gd name="T79" fmla="*/ 86 h 100"/>
                <a:gd name="T80" fmla="*/ 107 w 112"/>
                <a:gd name="T81" fmla="*/ 81 h 100"/>
                <a:gd name="T82" fmla="*/ 109 w 112"/>
                <a:gd name="T83" fmla="*/ 75 h 100"/>
                <a:gd name="T84" fmla="*/ 112 w 112"/>
                <a:gd name="T85" fmla="*/ 69 h 100"/>
                <a:gd name="T86" fmla="*/ 112 w 112"/>
                <a:gd name="T87" fmla="*/ 64 h 100"/>
                <a:gd name="T88" fmla="*/ 112 w 112"/>
                <a:gd name="T89" fmla="*/ 57 h 100"/>
                <a:gd name="T90" fmla="*/ 112 w 112"/>
                <a:gd name="T91" fmla="*/ 57 h 1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2"/>
                <a:gd name="T139" fmla="*/ 0 h 100"/>
                <a:gd name="T140" fmla="*/ 112 w 112"/>
                <a:gd name="T141" fmla="*/ 100 h 1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2" h="100">
                  <a:moveTo>
                    <a:pt x="112" y="57"/>
                  </a:moveTo>
                  <a:lnTo>
                    <a:pt x="112" y="51"/>
                  </a:lnTo>
                  <a:lnTo>
                    <a:pt x="112" y="45"/>
                  </a:lnTo>
                  <a:lnTo>
                    <a:pt x="109" y="40"/>
                  </a:lnTo>
                  <a:lnTo>
                    <a:pt x="107" y="34"/>
                  </a:lnTo>
                  <a:lnTo>
                    <a:pt x="105" y="28"/>
                  </a:lnTo>
                  <a:lnTo>
                    <a:pt x="100" y="23"/>
                  </a:lnTo>
                  <a:lnTo>
                    <a:pt x="96" y="19"/>
                  </a:lnTo>
                  <a:lnTo>
                    <a:pt x="92" y="14"/>
                  </a:lnTo>
                  <a:lnTo>
                    <a:pt x="86" y="10"/>
                  </a:lnTo>
                  <a:lnTo>
                    <a:pt x="81" y="7"/>
                  </a:lnTo>
                  <a:lnTo>
                    <a:pt x="75" y="4"/>
                  </a:lnTo>
                  <a:lnTo>
                    <a:pt x="69" y="2"/>
                  </a:lnTo>
                  <a:lnTo>
                    <a:pt x="62" y="0"/>
                  </a:lnTo>
                  <a:lnTo>
                    <a:pt x="57" y="0"/>
                  </a:lnTo>
                  <a:lnTo>
                    <a:pt x="50" y="0"/>
                  </a:lnTo>
                  <a:lnTo>
                    <a:pt x="44" y="0"/>
                  </a:lnTo>
                  <a:lnTo>
                    <a:pt x="37" y="2"/>
                  </a:lnTo>
                  <a:lnTo>
                    <a:pt x="30" y="3"/>
                  </a:lnTo>
                  <a:lnTo>
                    <a:pt x="24" y="6"/>
                  </a:lnTo>
                  <a:lnTo>
                    <a:pt x="19" y="9"/>
                  </a:lnTo>
                  <a:lnTo>
                    <a:pt x="14" y="12"/>
                  </a:lnTo>
                  <a:lnTo>
                    <a:pt x="9" y="16"/>
                  </a:lnTo>
                  <a:lnTo>
                    <a:pt x="4" y="20"/>
                  </a:lnTo>
                  <a:lnTo>
                    <a:pt x="0" y="26"/>
                  </a:lnTo>
                  <a:lnTo>
                    <a:pt x="10" y="19"/>
                  </a:lnTo>
                  <a:lnTo>
                    <a:pt x="26" y="13"/>
                  </a:lnTo>
                  <a:lnTo>
                    <a:pt x="38" y="12"/>
                  </a:lnTo>
                  <a:lnTo>
                    <a:pt x="55" y="13"/>
                  </a:lnTo>
                  <a:lnTo>
                    <a:pt x="64" y="16"/>
                  </a:lnTo>
                  <a:lnTo>
                    <a:pt x="82" y="27"/>
                  </a:lnTo>
                  <a:lnTo>
                    <a:pt x="92" y="38"/>
                  </a:lnTo>
                  <a:lnTo>
                    <a:pt x="99" y="54"/>
                  </a:lnTo>
                  <a:lnTo>
                    <a:pt x="102" y="69"/>
                  </a:lnTo>
                  <a:lnTo>
                    <a:pt x="100" y="82"/>
                  </a:lnTo>
                  <a:lnTo>
                    <a:pt x="96" y="89"/>
                  </a:lnTo>
                  <a:lnTo>
                    <a:pt x="92" y="100"/>
                  </a:lnTo>
                  <a:lnTo>
                    <a:pt x="96" y="96"/>
                  </a:lnTo>
                  <a:lnTo>
                    <a:pt x="100" y="92"/>
                  </a:lnTo>
                  <a:lnTo>
                    <a:pt x="105" y="86"/>
                  </a:lnTo>
                  <a:lnTo>
                    <a:pt x="107" y="81"/>
                  </a:lnTo>
                  <a:lnTo>
                    <a:pt x="109" y="75"/>
                  </a:lnTo>
                  <a:lnTo>
                    <a:pt x="112" y="69"/>
                  </a:lnTo>
                  <a:lnTo>
                    <a:pt x="112" y="64"/>
                  </a:lnTo>
                  <a:lnTo>
                    <a:pt x="112" y="57"/>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3" name="Freeform 96"/>
            <p:cNvSpPr>
              <a:spLocks/>
            </p:cNvSpPr>
            <p:nvPr/>
          </p:nvSpPr>
          <p:spPr bwMode="auto">
            <a:xfrm>
              <a:off x="4333" y="828"/>
              <a:ext cx="274" cy="272"/>
            </a:xfrm>
            <a:custGeom>
              <a:avLst/>
              <a:gdLst>
                <a:gd name="T0" fmla="*/ 274 w 274"/>
                <a:gd name="T1" fmla="*/ 127 h 272"/>
                <a:gd name="T2" fmla="*/ 271 w 274"/>
                <a:gd name="T3" fmla="*/ 107 h 272"/>
                <a:gd name="T4" fmla="*/ 265 w 274"/>
                <a:gd name="T5" fmla="*/ 89 h 272"/>
                <a:gd name="T6" fmla="*/ 258 w 274"/>
                <a:gd name="T7" fmla="*/ 72 h 272"/>
                <a:gd name="T8" fmla="*/ 247 w 274"/>
                <a:gd name="T9" fmla="*/ 55 h 272"/>
                <a:gd name="T10" fmla="*/ 234 w 274"/>
                <a:gd name="T11" fmla="*/ 41 h 272"/>
                <a:gd name="T12" fmla="*/ 220 w 274"/>
                <a:gd name="T13" fmla="*/ 28 h 272"/>
                <a:gd name="T14" fmla="*/ 203 w 274"/>
                <a:gd name="T15" fmla="*/ 17 h 272"/>
                <a:gd name="T16" fmla="*/ 186 w 274"/>
                <a:gd name="T17" fmla="*/ 10 h 272"/>
                <a:gd name="T18" fmla="*/ 167 w 274"/>
                <a:gd name="T19" fmla="*/ 4 h 272"/>
                <a:gd name="T20" fmla="*/ 148 w 274"/>
                <a:gd name="T21" fmla="*/ 1 h 272"/>
                <a:gd name="T22" fmla="*/ 129 w 274"/>
                <a:gd name="T23" fmla="*/ 1 h 272"/>
                <a:gd name="T24" fmla="*/ 109 w 274"/>
                <a:gd name="T25" fmla="*/ 4 h 272"/>
                <a:gd name="T26" fmla="*/ 90 w 274"/>
                <a:gd name="T27" fmla="*/ 8 h 272"/>
                <a:gd name="T28" fmla="*/ 72 w 274"/>
                <a:gd name="T29" fmla="*/ 17 h 272"/>
                <a:gd name="T30" fmla="*/ 57 w 274"/>
                <a:gd name="T31" fmla="*/ 27 h 272"/>
                <a:gd name="T32" fmla="*/ 41 w 274"/>
                <a:gd name="T33" fmla="*/ 39 h 272"/>
                <a:gd name="T34" fmla="*/ 28 w 274"/>
                <a:gd name="T35" fmla="*/ 53 h 272"/>
                <a:gd name="T36" fmla="*/ 17 w 274"/>
                <a:gd name="T37" fmla="*/ 70 h 272"/>
                <a:gd name="T38" fmla="*/ 9 w 274"/>
                <a:gd name="T39" fmla="*/ 87 h 272"/>
                <a:gd name="T40" fmla="*/ 3 w 274"/>
                <a:gd name="T41" fmla="*/ 106 h 272"/>
                <a:gd name="T42" fmla="*/ 0 w 274"/>
                <a:gd name="T43" fmla="*/ 124 h 272"/>
                <a:gd name="T44" fmla="*/ 0 w 274"/>
                <a:gd name="T45" fmla="*/ 144 h 272"/>
                <a:gd name="T46" fmla="*/ 3 w 274"/>
                <a:gd name="T47" fmla="*/ 163 h 272"/>
                <a:gd name="T48" fmla="*/ 7 w 274"/>
                <a:gd name="T49" fmla="*/ 182 h 272"/>
                <a:gd name="T50" fmla="*/ 16 w 274"/>
                <a:gd name="T51" fmla="*/ 199 h 272"/>
                <a:gd name="T52" fmla="*/ 26 w 274"/>
                <a:gd name="T53" fmla="*/ 216 h 272"/>
                <a:gd name="T54" fmla="*/ 38 w 274"/>
                <a:gd name="T55" fmla="*/ 230 h 272"/>
                <a:gd name="T56" fmla="*/ 52 w 274"/>
                <a:gd name="T57" fmla="*/ 242 h 272"/>
                <a:gd name="T58" fmla="*/ 69 w 274"/>
                <a:gd name="T59" fmla="*/ 254 h 272"/>
                <a:gd name="T60" fmla="*/ 86 w 274"/>
                <a:gd name="T61" fmla="*/ 262 h 272"/>
                <a:gd name="T62" fmla="*/ 105 w 274"/>
                <a:gd name="T63" fmla="*/ 268 h 272"/>
                <a:gd name="T64" fmla="*/ 124 w 274"/>
                <a:gd name="T65" fmla="*/ 271 h 272"/>
                <a:gd name="T66" fmla="*/ 144 w 274"/>
                <a:gd name="T67" fmla="*/ 272 h 272"/>
                <a:gd name="T68" fmla="*/ 162 w 274"/>
                <a:gd name="T69" fmla="*/ 269 h 272"/>
                <a:gd name="T70" fmla="*/ 182 w 274"/>
                <a:gd name="T71" fmla="*/ 265 h 272"/>
                <a:gd name="T72" fmla="*/ 200 w 274"/>
                <a:gd name="T73" fmla="*/ 256 h 272"/>
                <a:gd name="T74" fmla="*/ 216 w 274"/>
                <a:gd name="T75" fmla="*/ 247 h 272"/>
                <a:gd name="T76" fmla="*/ 231 w 274"/>
                <a:gd name="T77" fmla="*/ 234 h 272"/>
                <a:gd name="T78" fmla="*/ 245 w 274"/>
                <a:gd name="T79" fmla="*/ 220 h 272"/>
                <a:gd name="T80" fmla="*/ 255 w 274"/>
                <a:gd name="T81" fmla="*/ 204 h 272"/>
                <a:gd name="T82" fmla="*/ 264 w 274"/>
                <a:gd name="T83" fmla="*/ 187 h 272"/>
                <a:gd name="T84" fmla="*/ 271 w 274"/>
                <a:gd name="T85" fmla="*/ 169 h 272"/>
                <a:gd name="T86" fmla="*/ 274 w 274"/>
                <a:gd name="T87" fmla="*/ 149 h 272"/>
                <a:gd name="T88" fmla="*/ 274 w 274"/>
                <a:gd name="T89" fmla="*/ 137 h 2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4"/>
                <a:gd name="T136" fmla="*/ 0 h 272"/>
                <a:gd name="T137" fmla="*/ 274 w 274"/>
                <a:gd name="T138" fmla="*/ 272 h 2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4" h="272">
                  <a:moveTo>
                    <a:pt x="274" y="137"/>
                  </a:moveTo>
                  <a:lnTo>
                    <a:pt x="274" y="127"/>
                  </a:lnTo>
                  <a:lnTo>
                    <a:pt x="272" y="117"/>
                  </a:lnTo>
                  <a:lnTo>
                    <a:pt x="271" y="107"/>
                  </a:lnTo>
                  <a:lnTo>
                    <a:pt x="269" y="99"/>
                  </a:lnTo>
                  <a:lnTo>
                    <a:pt x="265" y="89"/>
                  </a:lnTo>
                  <a:lnTo>
                    <a:pt x="262" y="80"/>
                  </a:lnTo>
                  <a:lnTo>
                    <a:pt x="258" y="72"/>
                  </a:lnTo>
                  <a:lnTo>
                    <a:pt x="253" y="63"/>
                  </a:lnTo>
                  <a:lnTo>
                    <a:pt x="247" y="55"/>
                  </a:lnTo>
                  <a:lnTo>
                    <a:pt x="241" y="48"/>
                  </a:lnTo>
                  <a:lnTo>
                    <a:pt x="234" y="41"/>
                  </a:lnTo>
                  <a:lnTo>
                    <a:pt x="227" y="34"/>
                  </a:lnTo>
                  <a:lnTo>
                    <a:pt x="220" y="28"/>
                  </a:lnTo>
                  <a:lnTo>
                    <a:pt x="212" y="22"/>
                  </a:lnTo>
                  <a:lnTo>
                    <a:pt x="203" y="17"/>
                  </a:lnTo>
                  <a:lnTo>
                    <a:pt x="195" y="13"/>
                  </a:lnTo>
                  <a:lnTo>
                    <a:pt x="186" y="10"/>
                  </a:lnTo>
                  <a:lnTo>
                    <a:pt x="176" y="7"/>
                  </a:lnTo>
                  <a:lnTo>
                    <a:pt x="167" y="4"/>
                  </a:lnTo>
                  <a:lnTo>
                    <a:pt x="158" y="3"/>
                  </a:lnTo>
                  <a:lnTo>
                    <a:pt x="148" y="1"/>
                  </a:lnTo>
                  <a:lnTo>
                    <a:pt x="138" y="0"/>
                  </a:lnTo>
                  <a:lnTo>
                    <a:pt x="129" y="1"/>
                  </a:lnTo>
                  <a:lnTo>
                    <a:pt x="119" y="1"/>
                  </a:lnTo>
                  <a:lnTo>
                    <a:pt x="109" y="4"/>
                  </a:lnTo>
                  <a:lnTo>
                    <a:pt x="100" y="6"/>
                  </a:lnTo>
                  <a:lnTo>
                    <a:pt x="90" y="8"/>
                  </a:lnTo>
                  <a:lnTo>
                    <a:pt x="82" y="13"/>
                  </a:lnTo>
                  <a:lnTo>
                    <a:pt x="72" y="17"/>
                  </a:lnTo>
                  <a:lnTo>
                    <a:pt x="65" y="21"/>
                  </a:lnTo>
                  <a:lnTo>
                    <a:pt x="57" y="27"/>
                  </a:lnTo>
                  <a:lnTo>
                    <a:pt x="48" y="32"/>
                  </a:lnTo>
                  <a:lnTo>
                    <a:pt x="41" y="39"/>
                  </a:lnTo>
                  <a:lnTo>
                    <a:pt x="34" y="46"/>
                  </a:lnTo>
                  <a:lnTo>
                    <a:pt x="28" y="53"/>
                  </a:lnTo>
                  <a:lnTo>
                    <a:pt x="23" y="62"/>
                  </a:lnTo>
                  <a:lnTo>
                    <a:pt x="17" y="70"/>
                  </a:lnTo>
                  <a:lnTo>
                    <a:pt x="13" y="77"/>
                  </a:lnTo>
                  <a:lnTo>
                    <a:pt x="9" y="87"/>
                  </a:lnTo>
                  <a:lnTo>
                    <a:pt x="6" y="96"/>
                  </a:lnTo>
                  <a:lnTo>
                    <a:pt x="3" y="106"/>
                  </a:lnTo>
                  <a:lnTo>
                    <a:pt x="2" y="115"/>
                  </a:lnTo>
                  <a:lnTo>
                    <a:pt x="0" y="124"/>
                  </a:lnTo>
                  <a:lnTo>
                    <a:pt x="0" y="134"/>
                  </a:lnTo>
                  <a:lnTo>
                    <a:pt x="0" y="144"/>
                  </a:lnTo>
                  <a:lnTo>
                    <a:pt x="2" y="154"/>
                  </a:lnTo>
                  <a:lnTo>
                    <a:pt x="3" y="163"/>
                  </a:lnTo>
                  <a:lnTo>
                    <a:pt x="5" y="172"/>
                  </a:lnTo>
                  <a:lnTo>
                    <a:pt x="7" y="182"/>
                  </a:lnTo>
                  <a:lnTo>
                    <a:pt x="12" y="190"/>
                  </a:lnTo>
                  <a:lnTo>
                    <a:pt x="16" y="199"/>
                  </a:lnTo>
                  <a:lnTo>
                    <a:pt x="20" y="207"/>
                  </a:lnTo>
                  <a:lnTo>
                    <a:pt x="26" y="216"/>
                  </a:lnTo>
                  <a:lnTo>
                    <a:pt x="31" y="223"/>
                  </a:lnTo>
                  <a:lnTo>
                    <a:pt x="38" y="230"/>
                  </a:lnTo>
                  <a:lnTo>
                    <a:pt x="45" y="237"/>
                  </a:lnTo>
                  <a:lnTo>
                    <a:pt x="52" y="242"/>
                  </a:lnTo>
                  <a:lnTo>
                    <a:pt x="61" y="248"/>
                  </a:lnTo>
                  <a:lnTo>
                    <a:pt x="69" y="254"/>
                  </a:lnTo>
                  <a:lnTo>
                    <a:pt x="78" y="258"/>
                  </a:lnTo>
                  <a:lnTo>
                    <a:pt x="86" y="262"/>
                  </a:lnTo>
                  <a:lnTo>
                    <a:pt x="96" y="265"/>
                  </a:lnTo>
                  <a:lnTo>
                    <a:pt x="105" y="268"/>
                  </a:lnTo>
                  <a:lnTo>
                    <a:pt x="114" y="269"/>
                  </a:lnTo>
                  <a:lnTo>
                    <a:pt x="124" y="271"/>
                  </a:lnTo>
                  <a:lnTo>
                    <a:pt x="134" y="272"/>
                  </a:lnTo>
                  <a:lnTo>
                    <a:pt x="144" y="272"/>
                  </a:lnTo>
                  <a:lnTo>
                    <a:pt x="154" y="271"/>
                  </a:lnTo>
                  <a:lnTo>
                    <a:pt x="162" y="269"/>
                  </a:lnTo>
                  <a:lnTo>
                    <a:pt x="172" y="268"/>
                  </a:lnTo>
                  <a:lnTo>
                    <a:pt x="182" y="265"/>
                  </a:lnTo>
                  <a:lnTo>
                    <a:pt x="191" y="261"/>
                  </a:lnTo>
                  <a:lnTo>
                    <a:pt x="200" y="256"/>
                  </a:lnTo>
                  <a:lnTo>
                    <a:pt x="209" y="252"/>
                  </a:lnTo>
                  <a:lnTo>
                    <a:pt x="216" y="247"/>
                  </a:lnTo>
                  <a:lnTo>
                    <a:pt x="224" y="241"/>
                  </a:lnTo>
                  <a:lnTo>
                    <a:pt x="231" y="234"/>
                  </a:lnTo>
                  <a:lnTo>
                    <a:pt x="238" y="227"/>
                  </a:lnTo>
                  <a:lnTo>
                    <a:pt x="245" y="220"/>
                  </a:lnTo>
                  <a:lnTo>
                    <a:pt x="251" y="213"/>
                  </a:lnTo>
                  <a:lnTo>
                    <a:pt x="255" y="204"/>
                  </a:lnTo>
                  <a:lnTo>
                    <a:pt x="260" y="196"/>
                  </a:lnTo>
                  <a:lnTo>
                    <a:pt x="264" y="187"/>
                  </a:lnTo>
                  <a:lnTo>
                    <a:pt x="268" y="178"/>
                  </a:lnTo>
                  <a:lnTo>
                    <a:pt x="271" y="169"/>
                  </a:lnTo>
                  <a:lnTo>
                    <a:pt x="272" y="159"/>
                  </a:lnTo>
                  <a:lnTo>
                    <a:pt x="274" y="149"/>
                  </a:lnTo>
                  <a:lnTo>
                    <a:pt x="274" y="141"/>
                  </a:lnTo>
                  <a:lnTo>
                    <a:pt x="274" y="13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4" name="Freeform 97"/>
            <p:cNvSpPr>
              <a:spLocks/>
            </p:cNvSpPr>
            <p:nvPr/>
          </p:nvSpPr>
          <p:spPr bwMode="auto">
            <a:xfrm>
              <a:off x="4398" y="920"/>
              <a:ext cx="123" cy="114"/>
            </a:xfrm>
            <a:custGeom>
              <a:avLst/>
              <a:gdLst>
                <a:gd name="T0" fmla="*/ 123 w 123"/>
                <a:gd name="T1" fmla="*/ 56 h 114"/>
                <a:gd name="T2" fmla="*/ 123 w 123"/>
                <a:gd name="T3" fmla="*/ 50 h 114"/>
                <a:gd name="T4" fmla="*/ 121 w 123"/>
                <a:gd name="T5" fmla="*/ 45 h 114"/>
                <a:gd name="T6" fmla="*/ 120 w 123"/>
                <a:gd name="T7" fmla="*/ 39 h 114"/>
                <a:gd name="T8" fmla="*/ 117 w 123"/>
                <a:gd name="T9" fmla="*/ 33 h 114"/>
                <a:gd name="T10" fmla="*/ 114 w 123"/>
                <a:gd name="T11" fmla="*/ 28 h 114"/>
                <a:gd name="T12" fmla="*/ 110 w 123"/>
                <a:gd name="T13" fmla="*/ 22 h 114"/>
                <a:gd name="T14" fmla="*/ 106 w 123"/>
                <a:gd name="T15" fmla="*/ 18 h 114"/>
                <a:gd name="T16" fmla="*/ 102 w 123"/>
                <a:gd name="T17" fmla="*/ 14 h 114"/>
                <a:gd name="T18" fmla="*/ 97 w 123"/>
                <a:gd name="T19" fmla="*/ 9 h 114"/>
                <a:gd name="T20" fmla="*/ 92 w 123"/>
                <a:gd name="T21" fmla="*/ 7 h 114"/>
                <a:gd name="T22" fmla="*/ 86 w 123"/>
                <a:gd name="T23" fmla="*/ 4 h 114"/>
                <a:gd name="T24" fmla="*/ 79 w 123"/>
                <a:gd name="T25" fmla="*/ 1 h 114"/>
                <a:gd name="T26" fmla="*/ 73 w 123"/>
                <a:gd name="T27" fmla="*/ 0 h 114"/>
                <a:gd name="T28" fmla="*/ 66 w 123"/>
                <a:gd name="T29" fmla="*/ 0 h 114"/>
                <a:gd name="T30" fmla="*/ 61 w 123"/>
                <a:gd name="T31" fmla="*/ 0 h 114"/>
                <a:gd name="T32" fmla="*/ 54 w 123"/>
                <a:gd name="T33" fmla="*/ 0 h 114"/>
                <a:gd name="T34" fmla="*/ 47 w 123"/>
                <a:gd name="T35" fmla="*/ 1 h 114"/>
                <a:gd name="T36" fmla="*/ 41 w 123"/>
                <a:gd name="T37" fmla="*/ 2 h 114"/>
                <a:gd name="T38" fmla="*/ 35 w 123"/>
                <a:gd name="T39" fmla="*/ 5 h 114"/>
                <a:gd name="T40" fmla="*/ 30 w 123"/>
                <a:gd name="T41" fmla="*/ 8 h 114"/>
                <a:gd name="T42" fmla="*/ 24 w 123"/>
                <a:gd name="T43" fmla="*/ 11 h 114"/>
                <a:gd name="T44" fmla="*/ 20 w 123"/>
                <a:gd name="T45" fmla="*/ 15 h 114"/>
                <a:gd name="T46" fmla="*/ 14 w 123"/>
                <a:gd name="T47" fmla="*/ 19 h 114"/>
                <a:gd name="T48" fmla="*/ 11 w 123"/>
                <a:gd name="T49" fmla="*/ 25 h 114"/>
                <a:gd name="T50" fmla="*/ 7 w 123"/>
                <a:gd name="T51" fmla="*/ 31 h 114"/>
                <a:gd name="T52" fmla="*/ 4 w 123"/>
                <a:gd name="T53" fmla="*/ 36 h 114"/>
                <a:gd name="T54" fmla="*/ 3 w 123"/>
                <a:gd name="T55" fmla="*/ 42 h 114"/>
                <a:gd name="T56" fmla="*/ 2 w 123"/>
                <a:gd name="T57" fmla="*/ 47 h 114"/>
                <a:gd name="T58" fmla="*/ 0 w 123"/>
                <a:gd name="T59" fmla="*/ 53 h 114"/>
                <a:gd name="T60" fmla="*/ 0 w 123"/>
                <a:gd name="T61" fmla="*/ 60 h 114"/>
                <a:gd name="T62" fmla="*/ 2 w 123"/>
                <a:gd name="T63" fmla="*/ 66 h 114"/>
                <a:gd name="T64" fmla="*/ 3 w 123"/>
                <a:gd name="T65" fmla="*/ 71 h 114"/>
                <a:gd name="T66" fmla="*/ 4 w 123"/>
                <a:gd name="T67" fmla="*/ 77 h 114"/>
                <a:gd name="T68" fmla="*/ 7 w 123"/>
                <a:gd name="T69" fmla="*/ 83 h 114"/>
                <a:gd name="T70" fmla="*/ 11 w 123"/>
                <a:gd name="T71" fmla="*/ 88 h 114"/>
                <a:gd name="T72" fmla="*/ 14 w 123"/>
                <a:gd name="T73" fmla="*/ 94 h 114"/>
                <a:gd name="T74" fmla="*/ 18 w 123"/>
                <a:gd name="T75" fmla="*/ 98 h 114"/>
                <a:gd name="T76" fmla="*/ 24 w 123"/>
                <a:gd name="T77" fmla="*/ 101 h 114"/>
                <a:gd name="T78" fmla="*/ 30 w 123"/>
                <a:gd name="T79" fmla="*/ 105 h 114"/>
                <a:gd name="T80" fmla="*/ 35 w 123"/>
                <a:gd name="T81" fmla="*/ 108 h 114"/>
                <a:gd name="T82" fmla="*/ 41 w 123"/>
                <a:gd name="T83" fmla="*/ 111 h 114"/>
                <a:gd name="T84" fmla="*/ 47 w 123"/>
                <a:gd name="T85" fmla="*/ 112 h 114"/>
                <a:gd name="T86" fmla="*/ 54 w 123"/>
                <a:gd name="T87" fmla="*/ 114 h 114"/>
                <a:gd name="T88" fmla="*/ 61 w 123"/>
                <a:gd name="T89" fmla="*/ 114 h 114"/>
                <a:gd name="T90" fmla="*/ 66 w 123"/>
                <a:gd name="T91" fmla="*/ 114 h 114"/>
                <a:gd name="T92" fmla="*/ 73 w 123"/>
                <a:gd name="T93" fmla="*/ 114 h 114"/>
                <a:gd name="T94" fmla="*/ 79 w 123"/>
                <a:gd name="T95" fmla="*/ 112 h 114"/>
                <a:gd name="T96" fmla="*/ 86 w 123"/>
                <a:gd name="T97" fmla="*/ 109 h 114"/>
                <a:gd name="T98" fmla="*/ 92 w 123"/>
                <a:gd name="T99" fmla="*/ 107 h 114"/>
                <a:gd name="T100" fmla="*/ 97 w 123"/>
                <a:gd name="T101" fmla="*/ 104 h 114"/>
                <a:gd name="T102" fmla="*/ 102 w 123"/>
                <a:gd name="T103" fmla="*/ 100 h 114"/>
                <a:gd name="T104" fmla="*/ 106 w 123"/>
                <a:gd name="T105" fmla="*/ 95 h 114"/>
                <a:gd name="T106" fmla="*/ 110 w 123"/>
                <a:gd name="T107" fmla="*/ 91 h 114"/>
                <a:gd name="T108" fmla="*/ 114 w 123"/>
                <a:gd name="T109" fmla="*/ 86 h 114"/>
                <a:gd name="T110" fmla="*/ 117 w 123"/>
                <a:gd name="T111" fmla="*/ 80 h 114"/>
                <a:gd name="T112" fmla="*/ 120 w 123"/>
                <a:gd name="T113" fmla="*/ 74 h 114"/>
                <a:gd name="T114" fmla="*/ 121 w 123"/>
                <a:gd name="T115" fmla="*/ 69 h 114"/>
                <a:gd name="T116" fmla="*/ 123 w 123"/>
                <a:gd name="T117" fmla="*/ 63 h 114"/>
                <a:gd name="T118" fmla="*/ 123 w 123"/>
                <a:gd name="T119" fmla="*/ 56 h 114"/>
                <a:gd name="T120" fmla="*/ 123 w 123"/>
                <a:gd name="T121" fmla="*/ 56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3"/>
                <a:gd name="T184" fmla="*/ 0 h 114"/>
                <a:gd name="T185" fmla="*/ 123 w 123"/>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3" h="114">
                  <a:moveTo>
                    <a:pt x="123" y="56"/>
                  </a:moveTo>
                  <a:lnTo>
                    <a:pt x="123" y="50"/>
                  </a:lnTo>
                  <a:lnTo>
                    <a:pt x="121" y="45"/>
                  </a:lnTo>
                  <a:lnTo>
                    <a:pt x="120" y="39"/>
                  </a:lnTo>
                  <a:lnTo>
                    <a:pt x="117" y="33"/>
                  </a:lnTo>
                  <a:lnTo>
                    <a:pt x="114" y="28"/>
                  </a:lnTo>
                  <a:lnTo>
                    <a:pt x="110" y="22"/>
                  </a:lnTo>
                  <a:lnTo>
                    <a:pt x="106" y="18"/>
                  </a:lnTo>
                  <a:lnTo>
                    <a:pt x="102" y="14"/>
                  </a:lnTo>
                  <a:lnTo>
                    <a:pt x="97" y="9"/>
                  </a:lnTo>
                  <a:lnTo>
                    <a:pt x="92" y="7"/>
                  </a:lnTo>
                  <a:lnTo>
                    <a:pt x="86" y="4"/>
                  </a:lnTo>
                  <a:lnTo>
                    <a:pt x="79" y="1"/>
                  </a:lnTo>
                  <a:lnTo>
                    <a:pt x="73" y="0"/>
                  </a:lnTo>
                  <a:lnTo>
                    <a:pt x="66" y="0"/>
                  </a:lnTo>
                  <a:lnTo>
                    <a:pt x="61" y="0"/>
                  </a:lnTo>
                  <a:lnTo>
                    <a:pt x="54" y="0"/>
                  </a:lnTo>
                  <a:lnTo>
                    <a:pt x="47" y="1"/>
                  </a:lnTo>
                  <a:lnTo>
                    <a:pt x="41" y="2"/>
                  </a:lnTo>
                  <a:lnTo>
                    <a:pt x="35" y="5"/>
                  </a:lnTo>
                  <a:lnTo>
                    <a:pt x="30" y="8"/>
                  </a:lnTo>
                  <a:lnTo>
                    <a:pt x="24" y="11"/>
                  </a:lnTo>
                  <a:lnTo>
                    <a:pt x="20" y="15"/>
                  </a:lnTo>
                  <a:lnTo>
                    <a:pt x="14" y="19"/>
                  </a:lnTo>
                  <a:lnTo>
                    <a:pt x="11" y="25"/>
                  </a:lnTo>
                  <a:lnTo>
                    <a:pt x="7" y="31"/>
                  </a:lnTo>
                  <a:lnTo>
                    <a:pt x="4" y="36"/>
                  </a:lnTo>
                  <a:lnTo>
                    <a:pt x="3" y="42"/>
                  </a:lnTo>
                  <a:lnTo>
                    <a:pt x="2" y="47"/>
                  </a:lnTo>
                  <a:lnTo>
                    <a:pt x="0" y="53"/>
                  </a:lnTo>
                  <a:lnTo>
                    <a:pt x="0" y="60"/>
                  </a:lnTo>
                  <a:lnTo>
                    <a:pt x="2" y="66"/>
                  </a:lnTo>
                  <a:lnTo>
                    <a:pt x="3" y="71"/>
                  </a:lnTo>
                  <a:lnTo>
                    <a:pt x="4" y="77"/>
                  </a:lnTo>
                  <a:lnTo>
                    <a:pt x="7" y="83"/>
                  </a:lnTo>
                  <a:lnTo>
                    <a:pt x="11" y="88"/>
                  </a:lnTo>
                  <a:lnTo>
                    <a:pt x="14" y="94"/>
                  </a:lnTo>
                  <a:lnTo>
                    <a:pt x="18" y="98"/>
                  </a:lnTo>
                  <a:lnTo>
                    <a:pt x="24" y="101"/>
                  </a:lnTo>
                  <a:lnTo>
                    <a:pt x="30" y="105"/>
                  </a:lnTo>
                  <a:lnTo>
                    <a:pt x="35" y="108"/>
                  </a:lnTo>
                  <a:lnTo>
                    <a:pt x="41" y="111"/>
                  </a:lnTo>
                  <a:lnTo>
                    <a:pt x="47" y="112"/>
                  </a:lnTo>
                  <a:lnTo>
                    <a:pt x="54" y="114"/>
                  </a:lnTo>
                  <a:lnTo>
                    <a:pt x="61" y="114"/>
                  </a:lnTo>
                  <a:lnTo>
                    <a:pt x="66" y="114"/>
                  </a:lnTo>
                  <a:lnTo>
                    <a:pt x="73" y="114"/>
                  </a:lnTo>
                  <a:lnTo>
                    <a:pt x="79" y="112"/>
                  </a:lnTo>
                  <a:lnTo>
                    <a:pt x="86" y="109"/>
                  </a:lnTo>
                  <a:lnTo>
                    <a:pt x="92" y="107"/>
                  </a:lnTo>
                  <a:lnTo>
                    <a:pt x="97" y="104"/>
                  </a:lnTo>
                  <a:lnTo>
                    <a:pt x="102" y="100"/>
                  </a:lnTo>
                  <a:lnTo>
                    <a:pt x="106" y="95"/>
                  </a:lnTo>
                  <a:lnTo>
                    <a:pt x="110" y="91"/>
                  </a:lnTo>
                  <a:lnTo>
                    <a:pt x="114" y="86"/>
                  </a:lnTo>
                  <a:lnTo>
                    <a:pt x="117" y="80"/>
                  </a:lnTo>
                  <a:lnTo>
                    <a:pt x="120" y="74"/>
                  </a:lnTo>
                  <a:lnTo>
                    <a:pt x="121" y="69"/>
                  </a:lnTo>
                  <a:lnTo>
                    <a:pt x="123" y="63"/>
                  </a:lnTo>
                  <a:lnTo>
                    <a:pt x="123" y="5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5" name="Freeform 98"/>
            <p:cNvSpPr>
              <a:spLocks/>
            </p:cNvSpPr>
            <p:nvPr/>
          </p:nvSpPr>
          <p:spPr bwMode="auto">
            <a:xfrm>
              <a:off x="4416" y="963"/>
              <a:ext cx="65" cy="55"/>
            </a:xfrm>
            <a:custGeom>
              <a:avLst/>
              <a:gdLst>
                <a:gd name="T0" fmla="*/ 17 w 65"/>
                <a:gd name="T1" fmla="*/ 0 h 55"/>
                <a:gd name="T2" fmla="*/ 0 w 65"/>
                <a:gd name="T3" fmla="*/ 28 h 55"/>
                <a:gd name="T4" fmla="*/ 17 w 65"/>
                <a:gd name="T5" fmla="*/ 55 h 55"/>
                <a:gd name="T6" fmla="*/ 48 w 65"/>
                <a:gd name="T7" fmla="*/ 55 h 55"/>
                <a:gd name="T8" fmla="*/ 65 w 65"/>
                <a:gd name="T9" fmla="*/ 27 h 55"/>
                <a:gd name="T10" fmla="*/ 48 w 65"/>
                <a:gd name="T11" fmla="*/ 0 h 55"/>
                <a:gd name="T12" fmla="*/ 17 w 65"/>
                <a:gd name="T13" fmla="*/ 0 h 55"/>
                <a:gd name="T14" fmla="*/ 0 60000 65536"/>
                <a:gd name="T15" fmla="*/ 0 60000 65536"/>
                <a:gd name="T16" fmla="*/ 0 60000 65536"/>
                <a:gd name="T17" fmla="*/ 0 60000 65536"/>
                <a:gd name="T18" fmla="*/ 0 60000 65536"/>
                <a:gd name="T19" fmla="*/ 0 60000 65536"/>
                <a:gd name="T20" fmla="*/ 0 60000 65536"/>
                <a:gd name="T21" fmla="*/ 0 w 65"/>
                <a:gd name="T22" fmla="*/ 0 h 55"/>
                <a:gd name="T23" fmla="*/ 65 w 6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5">
                  <a:moveTo>
                    <a:pt x="17" y="0"/>
                  </a:moveTo>
                  <a:lnTo>
                    <a:pt x="0" y="28"/>
                  </a:lnTo>
                  <a:lnTo>
                    <a:pt x="17" y="55"/>
                  </a:lnTo>
                  <a:lnTo>
                    <a:pt x="48" y="55"/>
                  </a:lnTo>
                  <a:lnTo>
                    <a:pt x="65" y="27"/>
                  </a:lnTo>
                  <a:lnTo>
                    <a:pt x="48" y="0"/>
                  </a:lnTo>
                  <a:lnTo>
                    <a:pt x="1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6" name="Freeform 99"/>
            <p:cNvSpPr>
              <a:spLocks/>
            </p:cNvSpPr>
            <p:nvPr/>
          </p:nvSpPr>
          <p:spPr bwMode="auto">
            <a:xfrm>
              <a:off x="4008" y="608"/>
              <a:ext cx="182" cy="180"/>
            </a:xfrm>
            <a:custGeom>
              <a:avLst/>
              <a:gdLst>
                <a:gd name="T0" fmla="*/ 182 w 182"/>
                <a:gd name="T1" fmla="*/ 82 h 180"/>
                <a:gd name="T2" fmla="*/ 180 w 182"/>
                <a:gd name="T3" fmla="*/ 70 h 180"/>
                <a:gd name="T4" fmla="*/ 176 w 182"/>
                <a:gd name="T5" fmla="*/ 58 h 180"/>
                <a:gd name="T6" fmla="*/ 172 w 182"/>
                <a:gd name="T7" fmla="*/ 48 h 180"/>
                <a:gd name="T8" fmla="*/ 165 w 182"/>
                <a:gd name="T9" fmla="*/ 37 h 180"/>
                <a:gd name="T10" fmla="*/ 158 w 182"/>
                <a:gd name="T11" fmla="*/ 28 h 180"/>
                <a:gd name="T12" fmla="*/ 148 w 182"/>
                <a:gd name="T13" fmla="*/ 20 h 180"/>
                <a:gd name="T14" fmla="*/ 138 w 182"/>
                <a:gd name="T15" fmla="*/ 13 h 180"/>
                <a:gd name="T16" fmla="*/ 128 w 182"/>
                <a:gd name="T17" fmla="*/ 7 h 180"/>
                <a:gd name="T18" fmla="*/ 115 w 182"/>
                <a:gd name="T19" fmla="*/ 3 h 180"/>
                <a:gd name="T20" fmla="*/ 104 w 182"/>
                <a:gd name="T21" fmla="*/ 0 h 180"/>
                <a:gd name="T22" fmla="*/ 91 w 182"/>
                <a:gd name="T23" fmla="*/ 0 h 180"/>
                <a:gd name="T24" fmla="*/ 80 w 182"/>
                <a:gd name="T25" fmla="*/ 0 h 180"/>
                <a:gd name="T26" fmla="*/ 67 w 182"/>
                <a:gd name="T27" fmla="*/ 3 h 180"/>
                <a:gd name="T28" fmla="*/ 56 w 182"/>
                <a:gd name="T29" fmla="*/ 7 h 180"/>
                <a:gd name="T30" fmla="*/ 45 w 182"/>
                <a:gd name="T31" fmla="*/ 11 h 180"/>
                <a:gd name="T32" fmla="*/ 35 w 182"/>
                <a:gd name="T33" fmla="*/ 18 h 180"/>
                <a:gd name="T34" fmla="*/ 25 w 182"/>
                <a:gd name="T35" fmla="*/ 27 h 180"/>
                <a:gd name="T36" fmla="*/ 18 w 182"/>
                <a:gd name="T37" fmla="*/ 35 h 180"/>
                <a:gd name="T38" fmla="*/ 11 w 182"/>
                <a:gd name="T39" fmla="*/ 45 h 180"/>
                <a:gd name="T40" fmla="*/ 5 w 182"/>
                <a:gd name="T41" fmla="*/ 56 h 180"/>
                <a:gd name="T42" fmla="*/ 3 w 182"/>
                <a:gd name="T43" fmla="*/ 68 h 180"/>
                <a:gd name="T44" fmla="*/ 0 w 182"/>
                <a:gd name="T45" fmla="*/ 79 h 180"/>
                <a:gd name="T46" fmla="*/ 0 w 182"/>
                <a:gd name="T47" fmla="*/ 92 h 180"/>
                <a:gd name="T48" fmla="*/ 0 w 182"/>
                <a:gd name="T49" fmla="*/ 104 h 180"/>
                <a:gd name="T50" fmla="*/ 3 w 182"/>
                <a:gd name="T51" fmla="*/ 116 h 180"/>
                <a:gd name="T52" fmla="*/ 7 w 182"/>
                <a:gd name="T53" fmla="*/ 127 h 180"/>
                <a:gd name="T54" fmla="*/ 13 w 182"/>
                <a:gd name="T55" fmla="*/ 138 h 180"/>
                <a:gd name="T56" fmla="*/ 20 w 182"/>
                <a:gd name="T57" fmla="*/ 148 h 180"/>
                <a:gd name="T58" fmla="*/ 28 w 182"/>
                <a:gd name="T59" fmla="*/ 156 h 180"/>
                <a:gd name="T60" fmla="*/ 38 w 182"/>
                <a:gd name="T61" fmla="*/ 163 h 180"/>
                <a:gd name="T62" fmla="*/ 48 w 182"/>
                <a:gd name="T63" fmla="*/ 169 h 180"/>
                <a:gd name="T64" fmla="*/ 59 w 182"/>
                <a:gd name="T65" fmla="*/ 175 h 180"/>
                <a:gd name="T66" fmla="*/ 72 w 182"/>
                <a:gd name="T67" fmla="*/ 178 h 180"/>
                <a:gd name="T68" fmla="*/ 83 w 182"/>
                <a:gd name="T69" fmla="*/ 180 h 180"/>
                <a:gd name="T70" fmla="*/ 96 w 182"/>
                <a:gd name="T71" fmla="*/ 180 h 180"/>
                <a:gd name="T72" fmla="*/ 108 w 182"/>
                <a:gd name="T73" fmla="*/ 179 h 180"/>
                <a:gd name="T74" fmla="*/ 120 w 182"/>
                <a:gd name="T75" fmla="*/ 175 h 180"/>
                <a:gd name="T76" fmla="*/ 131 w 182"/>
                <a:gd name="T77" fmla="*/ 171 h 180"/>
                <a:gd name="T78" fmla="*/ 141 w 182"/>
                <a:gd name="T79" fmla="*/ 165 h 180"/>
                <a:gd name="T80" fmla="*/ 151 w 182"/>
                <a:gd name="T81" fmla="*/ 158 h 180"/>
                <a:gd name="T82" fmla="*/ 159 w 182"/>
                <a:gd name="T83" fmla="*/ 149 h 180"/>
                <a:gd name="T84" fmla="*/ 166 w 182"/>
                <a:gd name="T85" fmla="*/ 140 h 180"/>
                <a:gd name="T86" fmla="*/ 173 w 182"/>
                <a:gd name="T87" fmla="*/ 128 h 180"/>
                <a:gd name="T88" fmla="*/ 177 w 182"/>
                <a:gd name="T89" fmla="*/ 118 h 180"/>
                <a:gd name="T90" fmla="*/ 180 w 182"/>
                <a:gd name="T91" fmla="*/ 106 h 180"/>
                <a:gd name="T92" fmla="*/ 182 w 182"/>
                <a:gd name="T93" fmla="*/ 94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
                <a:gd name="T142" fmla="*/ 0 h 180"/>
                <a:gd name="T143" fmla="*/ 182 w 182"/>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 h="180">
                  <a:moveTo>
                    <a:pt x="182" y="90"/>
                  </a:moveTo>
                  <a:lnTo>
                    <a:pt x="182" y="86"/>
                  </a:lnTo>
                  <a:lnTo>
                    <a:pt x="182" y="82"/>
                  </a:lnTo>
                  <a:lnTo>
                    <a:pt x="182" y="77"/>
                  </a:lnTo>
                  <a:lnTo>
                    <a:pt x="180" y="73"/>
                  </a:lnTo>
                  <a:lnTo>
                    <a:pt x="180" y="70"/>
                  </a:lnTo>
                  <a:lnTo>
                    <a:pt x="179" y="66"/>
                  </a:lnTo>
                  <a:lnTo>
                    <a:pt x="177" y="62"/>
                  </a:lnTo>
                  <a:lnTo>
                    <a:pt x="176" y="58"/>
                  </a:lnTo>
                  <a:lnTo>
                    <a:pt x="175" y="55"/>
                  </a:lnTo>
                  <a:lnTo>
                    <a:pt x="173" y="51"/>
                  </a:lnTo>
                  <a:lnTo>
                    <a:pt x="172" y="48"/>
                  </a:lnTo>
                  <a:lnTo>
                    <a:pt x="169" y="44"/>
                  </a:lnTo>
                  <a:lnTo>
                    <a:pt x="168" y="41"/>
                  </a:lnTo>
                  <a:lnTo>
                    <a:pt x="165" y="37"/>
                  </a:lnTo>
                  <a:lnTo>
                    <a:pt x="162" y="34"/>
                  </a:lnTo>
                  <a:lnTo>
                    <a:pt x="160" y="31"/>
                  </a:lnTo>
                  <a:lnTo>
                    <a:pt x="158" y="28"/>
                  </a:lnTo>
                  <a:lnTo>
                    <a:pt x="155" y="25"/>
                  </a:lnTo>
                  <a:lnTo>
                    <a:pt x="151" y="22"/>
                  </a:lnTo>
                  <a:lnTo>
                    <a:pt x="148" y="20"/>
                  </a:lnTo>
                  <a:lnTo>
                    <a:pt x="145" y="17"/>
                  </a:lnTo>
                  <a:lnTo>
                    <a:pt x="141" y="14"/>
                  </a:lnTo>
                  <a:lnTo>
                    <a:pt x="138" y="13"/>
                  </a:lnTo>
                  <a:lnTo>
                    <a:pt x="135" y="10"/>
                  </a:lnTo>
                  <a:lnTo>
                    <a:pt x="131" y="8"/>
                  </a:lnTo>
                  <a:lnTo>
                    <a:pt x="128" y="7"/>
                  </a:lnTo>
                  <a:lnTo>
                    <a:pt x="124" y="6"/>
                  </a:lnTo>
                  <a:lnTo>
                    <a:pt x="120" y="4"/>
                  </a:lnTo>
                  <a:lnTo>
                    <a:pt x="115" y="3"/>
                  </a:lnTo>
                  <a:lnTo>
                    <a:pt x="111" y="1"/>
                  </a:lnTo>
                  <a:lnTo>
                    <a:pt x="108" y="1"/>
                  </a:lnTo>
                  <a:lnTo>
                    <a:pt x="104" y="0"/>
                  </a:lnTo>
                  <a:lnTo>
                    <a:pt x="100" y="0"/>
                  </a:lnTo>
                  <a:lnTo>
                    <a:pt x="96" y="0"/>
                  </a:lnTo>
                  <a:lnTo>
                    <a:pt x="91" y="0"/>
                  </a:lnTo>
                  <a:lnTo>
                    <a:pt x="87" y="0"/>
                  </a:lnTo>
                  <a:lnTo>
                    <a:pt x="83" y="0"/>
                  </a:lnTo>
                  <a:lnTo>
                    <a:pt x="80" y="0"/>
                  </a:lnTo>
                  <a:lnTo>
                    <a:pt x="76" y="1"/>
                  </a:lnTo>
                  <a:lnTo>
                    <a:pt x="72" y="1"/>
                  </a:lnTo>
                  <a:lnTo>
                    <a:pt x="67" y="3"/>
                  </a:lnTo>
                  <a:lnTo>
                    <a:pt x="63" y="4"/>
                  </a:lnTo>
                  <a:lnTo>
                    <a:pt x="60" y="4"/>
                  </a:lnTo>
                  <a:lnTo>
                    <a:pt x="56" y="7"/>
                  </a:lnTo>
                  <a:lnTo>
                    <a:pt x="52" y="8"/>
                  </a:lnTo>
                  <a:lnTo>
                    <a:pt x="49" y="10"/>
                  </a:lnTo>
                  <a:lnTo>
                    <a:pt x="45" y="11"/>
                  </a:lnTo>
                  <a:lnTo>
                    <a:pt x="41" y="14"/>
                  </a:lnTo>
                  <a:lnTo>
                    <a:pt x="38" y="15"/>
                  </a:lnTo>
                  <a:lnTo>
                    <a:pt x="35" y="18"/>
                  </a:lnTo>
                  <a:lnTo>
                    <a:pt x="31" y="21"/>
                  </a:lnTo>
                  <a:lnTo>
                    <a:pt x="28" y="24"/>
                  </a:lnTo>
                  <a:lnTo>
                    <a:pt x="25" y="27"/>
                  </a:lnTo>
                  <a:lnTo>
                    <a:pt x="22" y="30"/>
                  </a:lnTo>
                  <a:lnTo>
                    <a:pt x="20" y="32"/>
                  </a:lnTo>
                  <a:lnTo>
                    <a:pt x="18" y="35"/>
                  </a:lnTo>
                  <a:lnTo>
                    <a:pt x="15" y="38"/>
                  </a:lnTo>
                  <a:lnTo>
                    <a:pt x="13" y="42"/>
                  </a:lnTo>
                  <a:lnTo>
                    <a:pt x="11" y="45"/>
                  </a:lnTo>
                  <a:lnTo>
                    <a:pt x="10" y="49"/>
                  </a:lnTo>
                  <a:lnTo>
                    <a:pt x="7" y="52"/>
                  </a:lnTo>
                  <a:lnTo>
                    <a:pt x="5" y="56"/>
                  </a:lnTo>
                  <a:lnTo>
                    <a:pt x="4" y="61"/>
                  </a:lnTo>
                  <a:lnTo>
                    <a:pt x="3" y="63"/>
                  </a:lnTo>
                  <a:lnTo>
                    <a:pt x="3" y="68"/>
                  </a:lnTo>
                  <a:lnTo>
                    <a:pt x="1" y="72"/>
                  </a:lnTo>
                  <a:lnTo>
                    <a:pt x="0" y="76"/>
                  </a:lnTo>
                  <a:lnTo>
                    <a:pt x="0" y="79"/>
                  </a:lnTo>
                  <a:lnTo>
                    <a:pt x="0" y="83"/>
                  </a:lnTo>
                  <a:lnTo>
                    <a:pt x="0" y="87"/>
                  </a:lnTo>
                  <a:lnTo>
                    <a:pt x="0" y="92"/>
                  </a:lnTo>
                  <a:lnTo>
                    <a:pt x="0" y="96"/>
                  </a:lnTo>
                  <a:lnTo>
                    <a:pt x="0" y="100"/>
                  </a:lnTo>
                  <a:lnTo>
                    <a:pt x="0" y="104"/>
                  </a:lnTo>
                  <a:lnTo>
                    <a:pt x="1" y="107"/>
                  </a:lnTo>
                  <a:lnTo>
                    <a:pt x="1" y="111"/>
                  </a:lnTo>
                  <a:lnTo>
                    <a:pt x="3" y="116"/>
                  </a:lnTo>
                  <a:lnTo>
                    <a:pt x="4" y="120"/>
                  </a:lnTo>
                  <a:lnTo>
                    <a:pt x="5" y="123"/>
                  </a:lnTo>
                  <a:lnTo>
                    <a:pt x="7" y="127"/>
                  </a:lnTo>
                  <a:lnTo>
                    <a:pt x="8" y="131"/>
                  </a:lnTo>
                  <a:lnTo>
                    <a:pt x="11" y="134"/>
                  </a:lnTo>
                  <a:lnTo>
                    <a:pt x="13" y="138"/>
                  </a:lnTo>
                  <a:lnTo>
                    <a:pt x="15" y="141"/>
                  </a:lnTo>
                  <a:lnTo>
                    <a:pt x="18" y="144"/>
                  </a:lnTo>
                  <a:lnTo>
                    <a:pt x="20" y="148"/>
                  </a:lnTo>
                  <a:lnTo>
                    <a:pt x="22" y="151"/>
                  </a:lnTo>
                  <a:lnTo>
                    <a:pt x="25" y="154"/>
                  </a:lnTo>
                  <a:lnTo>
                    <a:pt x="28" y="156"/>
                  </a:lnTo>
                  <a:lnTo>
                    <a:pt x="31" y="159"/>
                  </a:lnTo>
                  <a:lnTo>
                    <a:pt x="35" y="161"/>
                  </a:lnTo>
                  <a:lnTo>
                    <a:pt x="38" y="163"/>
                  </a:lnTo>
                  <a:lnTo>
                    <a:pt x="41" y="166"/>
                  </a:lnTo>
                  <a:lnTo>
                    <a:pt x="45" y="168"/>
                  </a:lnTo>
                  <a:lnTo>
                    <a:pt x="48" y="169"/>
                  </a:lnTo>
                  <a:lnTo>
                    <a:pt x="52" y="172"/>
                  </a:lnTo>
                  <a:lnTo>
                    <a:pt x="56" y="173"/>
                  </a:lnTo>
                  <a:lnTo>
                    <a:pt x="59" y="175"/>
                  </a:lnTo>
                  <a:lnTo>
                    <a:pt x="63" y="176"/>
                  </a:lnTo>
                  <a:lnTo>
                    <a:pt x="67" y="178"/>
                  </a:lnTo>
                  <a:lnTo>
                    <a:pt x="72" y="178"/>
                  </a:lnTo>
                  <a:lnTo>
                    <a:pt x="76" y="179"/>
                  </a:lnTo>
                  <a:lnTo>
                    <a:pt x="79" y="179"/>
                  </a:lnTo>
                  <a:lnTo>
                    <a:pt x="83" y="180"/>
                  </a:lnTo>
                  <a:lnTo>
                    <a:pt x="87" y="180"/>
                  </a:lnTo>
                  <a:lnTo>
                    <a:pt x="91" y="180"/>
                  </a:lnTo>
                  <a:lnTo>
                    <a:pt x="96" y="180"/>
                  </a:lnTo>
                  <a:lnTo>
                    <a:pt x="100" y="180"/>
                  </a:lnTo>
                  <a:lnTo>
                    <a:pt x="104" y="179"/>
                  </a:lnTo>
                  <a:lnTo>
                    <a:pt x="108" y="179"/>
                  </a:lnTo>
                  <a:lnTo>
                    <a:pt x="111" y="178"/>
                  </a:lnTo>
                  <a:lnTo>
                    <a:pt x="115" y="176"/>
                  </a:lnTo>
                  <a:lnTo>
                    <a:pt x="120" y="175"/>
                  </a:lnTo>
                  <a:lnTo>
                    <a:pt x="124" y="173"/>
                  </a:lnTo>
                  <a:lnTo>
                    <a:pt x="127" y="173"/>
                  </a:lnTo>
                  <a:lnTo>
                    <a:pt x="131" y="171"/>
                  </a:lnTo>
                  <a:lnTo>
                    <a:pt x="134" y="169"/>
                  </a:lnTo>
                  <a:lnTo>
                    <a:pt x="138" y="166"/>
                  </a:lnTo>
                  <a:lnTo>
                    <a:pt x="141" y="165"/>
                  </a:lnTo>
                  <a:lnTo>
                    <a:pt x="145" y="162"/>
                  </a:lnTo>
                  <a:lnTo>
                    <a:pt x="148" y="161"/>
                  </a:lnTo>
                  <a:lnTo>
                    <a:pt x="151" y="158"/>
                  </a:lnTo>
                  <a:lnTo>
                    <a:pt x="153" y="155"/>
                  </a:lnTo>
                  <a:lnTo>
                    <a:pt x="156" y="152"/>
                  </a:lnTo>
                  <a:lnTo>
                    <a:pt x="159" y="149"/>
                  </a:lnTo>
                  <a:lnTo>
                    <a:pt x="162" y="145"/>
                  </a:lnTo>
                  <a:lnTo>
                    <a:pt x="165" y="142"/>
                  </a:lnTo>
                  <a:lnTo>
                    <a:pt x="166" y="140"/>
                  </a:lnTo>
                  <a:lnTo>
                    <a:pt x="169" y="135"/>
                  </a:lnTo>
                  <a:lnTo>
                    <a:pt x="172" y="132"/>
                  </a:lnTo>
                  <a:lnTo>
                    <a:pt x="173" y="128"/>
                  </a:lnTo>
                  <a:lnTo>
                    <a:pt x="175" y="125"/>
                  </a:lnTo>
                  <a:lnTo>
                    <a:pt x="176" y="121"/>
                  </a:lnTo>
                  <a:lnTo>
                    <a:pt x="177" y="118"/>
                  </a:lnTo>
                  <a:lnTo>
                    <a:pt x="179" y="114"/>
                  </a:lnTo>
                  <a:lnTo>
                    <a:pt x="180" y="110"/>
                  </a:lnTo>
                  <a:lnTo>
                    <a:pt x="180" y="106"/>
                  </a:lnTo>
                  <a:lnTo>
                    <a:pt x="182" y="103"/>
                  </a:lnTo>
                  <a:lnTo>
                    <a:pt x="182" y="99"/>
                  </a:lnTo>
                  <a:lnTo>
                    <a:pt x="182" y="94"/>
                  </a:lnTo>
                  <a:lnTo>
                    <a:pt x="182" y="9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7" name="Freeform 100"/>
            <p:cNvSpPr>
              <a:spLocks/>
            </p:cNvSpPr>
            <p:nvPr/>
          </p:nvSpPr>
          <p:spPr bwMode="auto">
            <a:xfrm>
              <a:off x="4008" y="608"/>
              <a:ext cx="182" cy="180"/>
            </a:xfrm>
            <a:custGeom>
              <a:avLst/>
              <a:gdLst>
                <a:gd name="T0" fmla="*/ 182 w 182"/>
                <a:gd name="T1" fmla="*/ 82 h 180"/>
                <a:gd name="T2" fmla="*/ 180 w 182"/>
                <a:gd name="T3" fmla="*/ 70 h 180"/>
                <a:gd name="T4" fmla="*/ 176 w 182"/>
                <a:gd name="T5" fmla="*/ 58 h 180"/>
                <a:gd name="T6" fmla="*/ 172 w 182"/>
                <a:gd name="T7" fmla="*/ 48 h 180"/>
                <a:gd name="T8" fmla="*/ 165 w 182"/>
                <a:gd name="T9" fmla="*/ 37 h 180"/>
                <a:gd name="T10" fmla="*/ 158 w 182"/>
                <a:gd name="T11" fmla="*/ 28 h 180"/>
                <a:gd name="T12" fmla="*/ 148 w 182"/>
                <a:gd name="T13" fmla="*/ 20 h 180"/>
                <a:gd name="T14" fmla="*/ 138 w 182"/>
                <a:gd name="T15" fmla="*/ 13 h 180"/>
                <a:gd name="T16" fmla="*/ 128 w 182"/>
                <a:gd name="T17" fmla="*/ 7 h 180"/>
                <a:gd name="T18" fmla="*/ 115 w 182"/>
                <a:gd name="T19" fmla="*/ 3 h 180"/>
                <a:gd name="T20" fmla="*/ 104 w 182"/>
                <a:gd name="T21" fmla="*/ 0 h 180"/>
                <a:gd name="T22" fmla="*/ 91 w 182"/>
                <a:gd name="T23" fmla="*/ 0 h 180"/>
                <a:gd name="T24" fmla="*/ 80 w 182"/>
                <a:gd name="T25" fmla="*/ 0 h 180"/>
                <a:gd name="T26" fmla="*/ 67 w 182"/>
                <a:gd name="T27" fmla="*/ 3 h 180"/>
                <a:gd name="T28" fmla="*/ 56 w 182"/>
                <a:gd name="T29" fmla="*/ 7 h 180"/>
                <a:gd name="T30" fmla="*/ 45 w 182"/>
                <a:gd name="T31" fmla="*/ 11 h 180"/>
                <a:gd name="T32" fmla="*/ 35 w 182"/>
                <a:gd name="T33" fmla="*/ 18 h 180"/>
                <a:gd name="T34" fmla="*/ 25 w 182"/>
                <a:gd name="T35" fmla="*/ 27 h 180"/>
                <a:gd name="T36" fmla="*/ 18 w 182"/>
                <a:gd name="T37" fmla="*/ 35 h 180"/>
                <a:gd name="T38" fmla="*/ 11 w 182"/>
                <a:gd name="T39" fmla="*/ 45 h 180"/>
                <a:gd name="T40" fmla="*/ 5 w 182"/>
                <a:gd name="T41" fmla="*/ 56 h 180"/>
                <a:gd name="T42" fmla="*/ 3 w 182"/>
                <a:gd name="T43" fmla="*/ 68 h 180"/>
                <a:gd name="T44" fmla="*/ 0 w 182"/>
                <a:gd name="T45" fmla="*/ 79 h 180"/>
                <a:gd name="T46" fmla="*/ 0 w 182"/>
                <a:gd name="T47" fmla="*/ 92 h 180"/>
                <a:gd name="T48" fmla="*/ 0 w 182"/>
                <a:gd name="T49" fmla="*/ 104 h 180"/>
                <a:gd name="T50" fmla="*/ 3 w 182"/>
                <a:gd name="T51" fmla="*/ 116 h 180"/>
                <a:gd name="T52" fmla="*/ 7 w 182"/>
                <a:gd name="T53" fmla="*/ 127 h 180"/>
                <a:gd name="T54" fmla="*/ 13 w 182"/>
                <a:gd name="T55" fmla="*/ 138 h 180"/>
                <a:gd name="T56" fmla="*/ 20 w 182"/>
                <a:gd name="T57" fmla="*/ 148 h 180"/>
                <a:gd name="T58" fmla="*/ 28 w 182"/>
                <a:gd name="T59" fmla="*/ 156 h 180"/>
                <a:gd name="T60" fmla="*/ 38 w 182"/>
                <a:gd name="T61" fmla="*/ 163 h 180"/>
                <a:gd name="T62" fmla="*/ 48 w 182"/>
                <a:gd name="T63" fmla="*/ 169 h 180"/>
                <a:gd name="T64" fmla="*/ 59 w 182"/>
                <a:gd name="T65" fmla="*/ 175 h 180"/>
                <a:gd name="T66" fmla="*/ 72 w 182"/>
                <a:gd name="T67" fmla="*/ 178 h 180"/>
                <a:gd name="T68" fmla="*/ 83 w 182"/>
                <a:gd name="T69" fmla="*/ 180 h 180"/>
                <a:gd name="T70" fmla="*/ 96 w 182"/>
                <a:gd name="T71" fmla="*/ 180 h 180"/>
                <a:gd name="T72" fmla="*/ 108 w 182"/>
                <a:gd name="T73" fmla="*/ 179 h 180"/>
                <a:gd name="T74" fmla="*/ 120 w 182"/>
                <a:gd name="T75" fmla="*/ 175 h 180"/>
                <a:gd name="T76" fmla="*/ 131 w 182"/>
                <a:gd name="T77" fmla="*/ 171 h 180"/>
                <a:gd name="T78" fmla="*/ 141 w 182"/>
                <a:gd name="T79" fmla="*/ 165 h 180"/>
                <a:gd name="T80" fmla="*/ 151 w 182"/>
                <a:gd name="T81" fmla="*/ 158 h 180"/>
                <a:gd name="T82" fmla="*/ 159 w 182"/>
                <a:gd name="T83" fmla="*/ 149 h 180"/>
                <a:gd name="T84" fmla="*/ 166 w 182"/>
                <a:gd name="T85" fmla="*/ 140 h 180"/>
                <a:gd name="T86" fmla="*/ 173 w 182"/>
                <a:gd name="T87" fmla="*/ 128 h 180"/>
                <a:gd name="T88" fmla="*/ 177 w 182"/>
                <a:gd name="T89" fmla="*/ 118 h 180"/>
                <a:gd name="T90" fmla="*/ 180 w 182"/>
                <a:gd name="T91" fmla="*/ 106 h 180"/>
                <a:gd name="T92" fmla="*/ 182 w 182"/>
                <a:gd name="T93" fmla="*/ 94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
                <a:gd name="T142" fmla="*/ 0 h 180"/>
                <a:gd name="T143" fmla="*/ 182 w 182"/>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 h="180">
                  <a:moveTo>
                    <a:pt x="182" y="90"/>
                  </a:moveTo>
                  <a:lnTo>
                    <a:pt x="182" y="86"/>
                  </a:lnTo>
                  <a:lnTo>
                    <a:pt x="182" y="82"/>
                  </a:lnTo>
                  <a:lnTo>
                    <a:pt x="182" y="77"/>
                  </a:lnTo>
                  <a:lnTo>
                    <a:pt x="180" y="73"/>
                  </a:lnTo>
                  <a:lnTo>
                    <a:pt x="180" y="70"/>
                  </a:lnTo>
                  <a:lnTo>
                    <a:pt x="179" y="66"/>
                  </a:lnTo>
                  <a:lnTo>
                    <a:pt x="177" y="62"/>
                  </a:lnTo>
                  <a:lnTo>
                    <a:pt x="176" y="58"/>
                  </a:lnTo>
                  <a:lnTo>
                    <a:pt x="175" y="55"/>
                  </a:lnTo>
                  <a:lnTo>
                    <a:pt x="173" y="51"/>
                  </a:lnTo>
                  <a:lnTo>
                    <a:pt x="172" y="48"/>
                  </a:lnTo>
                  <a:lnTo>
                    <a:pt x="169" y="44"/>
                  </a:lnTo>
                  <a:lnTo>
                    <a:pt x="168" y="41"/>
                  </a:lnTo>
                  <a:lnTo>
                    <a:pt x="165" y="37"/>
                  </a:lnTo>
                  <a:lnTo>
                    <a:pt x="162" y="34"/>
                  </a:lnTo>
                  <a:lnTo>
                    <a:pt x="160" y="31"/>
                  </a:lnTo>
                  <a:lnTo>
                    <a:pt x="158" y="28"/>
                  </a:lnTo>
                  <a:lnTo>
                    <a:pt x="155" y="25"/>
                  </a:lnTo>
                  <a:lnTo>
                    <a:pt x="151" y="22"/>
                  </a:lnTo>
                  <a:lnTo>
                    <a:pt x="148" y="20"/>
                  </a:lnTo>
                  <a:lnTo>
                    <a:pt x="145" y="17"/>
                  </a:lnTo>
                  <a:lnTo>
                    <a:pt x="141" y="14"/>
                  </a:lnTo>
                  <a:lnTo>
                    <a:pt x="138" y="13"/>
                  </a:lnTo>
                  <a:lnTo>
                    <a:pt x="135" y="10"/>
                  </a:lnTo>
                  <a:lnTo>
                    <a:pt x="131" y="8"/>
                  </a:lnTo>
                  <a:lnTo>
                    <a:pt x="128" y="7"/>
                  </a:lnTo>
                  <a:lnTo>
                    <a:pt x="124" y="6"/>
                  </a:lnTo>
                  <a:lnTo>
                    <a:pt x="120" y="4"/>
                  </a:lnTo>
                  <a:lnTo>
                    <a:pt x="115" y="3"/>
                  </a:lnTo>
                  <a:lnTo>
                    <a:pt x="111" y="1"/>
                  </a:lnTo>
                  <a:lnTo>
                    <a:pt x="108" y="1"/>
                  </a:lnTo>
                  <a:lnTo>
                    <a:pt x="104" y="0"/>
                  </a:lnTo>
                  <a:lnTo>
                    <a:pt x="100" y="0"/>
                  </a:lnTo>
                  <a:lnTo>
                    <a:pt x="96" y="0"/>
                  </a:lnTo>
                  <a:lnTo>
                    <a:pt x="91" y="0"/>
                  </a:lnTo>
                  <a:lnTo>
                    <a:pt x="87" y="0"/>
                  </a:lnTo>
                  <a:lnTo>
                    <a:pt x="83" y="0"/>
                  </a:lnTo>
                  <a:lnTo>
                    <a:pt x="80" y="0"/>
                  </a:lnTo>
                  <a:lnTo>
                    <a:pt x="76" y="1"/>
                  </a:lnTo>
                  <a:lnTo>
                    <a:pt x="72" y="1"/>
                  </a:lnTo>
                  <a:lnTo>
                    <a:pt x="67" y="3"/>
                  </a:lnTo>
                  <a:lnTo>
                    <a:pt x="63" y="4"/>
                  </a:lnTo>
                  <a:lnTo>
                    <a:pt x="60" y="4"/>
                  </a:lnTo>
                  <a:lnTo>
                    <a:pt x="56" y="7"/>
                  </a:lnTo>
                  <a:lnTo>
                    <a:pt x="52" y="8"/>
                  </a:lnTo>
                  <a:lnTo>
                    <a:pt x="49" y="10"/>
                  </a:lnTo>
                  <a:lnTo>
                    <a:pt x="45" y="11"/>
                  </a:lnTo>
                  <a:lnTo>
                    <a:pt x="41" y="14"/>
                  </a:lnTo>
                  <a:lnTo>
                    <a:pt x="38" y="15"/>
                  </a:lnTo>
                  <a:lnTo>
                    <a:pt x="35" y="18"/>
                  </a:lnTo>
                  <a:lnTo>
                    <a:pt x="31" y="21"/>
                  </a:lnTo>
                  <a:lnTo>
                    <a:pt x="28" y="24"/>
                  </a:lnTo>
                  <a:lnTo>
                    <a:pt x="25" y="27"/>
                  </a:lnTo>
                  <a:lnTo>
                    <a:pt x="22" y="30"/>
                  </a:lnTo>
                  <a:lnTo>
                    <a:pt x="20" y="32"/>
                  </a:lnTo>
                  <a:lnTo>
                    <a:pt x="18" y="35"/>
                  </a:lnTo>
                  <a:lnTo>
                    <a:pt x="15" y="38"/>
                  </a:lnTo>
                  <a:lnTo>
                    <a:pt x="13" y="42"/>
                  </a:lnTo>
                  <a:lnTo>
                    <a:pt x="11" y="45"/>
                  </a:lnTo>
                  <a:lnTo>
                    <a:pt x="10" y="49"/>
                  </a:lnTo>
                  <a:lnTo>
                    <a:pt x="7" y="52"/>
                  </a:lnTo>
                  <a:lnTo>
                    <a:pt x="5" y="56"/>
                  </a:lnTo>
                  <a:lnTo>
                    <a:pt x="4" y="61"/>
                  </a:lnTo>
                  <a:lnTo>
                    <a:pt x="3" y="63"/>
                  </a:lnTo>
                  <a:lnTo>
                    <a:pt x="3" y="68"/>
                  </a:lnTo>
                  <a:lnTo>
                    <a:pt x="1" y="72"/>
                  </a:lnTo>
                  <a:lnTo>
                    <a:pt x="0" y="76"/>
                  </a:lnTo>
                  <a:lnTo>
                    <a:pt x="0" y="79"/>
                  </a:lnTo>
                  <a:lnTo>
                    <a:pt x="0" y="83"/>
                  </a:lnTo>
                  <a:lnTo>
                    <a:pt x="0" y="87"/>
                  </a:lnTo>
                  <a:lnTo>
                    <a:pt x="0" y="92"/>
                  </a:lnTo>
                  <a:lnTo>
                    <a:pt x="0" y="96"/>
                  </a:lnTo>
                  <a:lnTo>
                    <a:pt x="0" y="100"/>
                  </a:lnTo>
                  <a:lnTo>
                    <a:pt x="0" y="104"/>
                  </a:lnTo>
                  <a:lnTo>
                    <a:pt x="1" y="107"/>
                  </a:lnTo>
                  <a:lnTo>
                    <a:pt x="1" y="111"/>
                  </a:lnTo>
                  <a:lnTo>
                    <a:pt x="3" y="116"/>
                  </a:lnTo>
                  <a:lnTo>
                    <a:pt x="4" y="120"/>
                  </a:lnTo>
                  <a:lnTo>
                    <a:pt x="5" y="123"/>
                  </a:lnTo>
                  <a:lnTo>
                    <a:pt x="7" y="127"/>
                  </a:lnTo>
                  <a:lnTo>
                    <a:pt x="8" y="131"/>
                  </a:lnTo>
                  <a:lnTo>
                    <a:pt x="11" y="134"/>
                  </a:lnTo>
                  <a:lnTo>
                    <a:pt x="13" y="138"/>
                  </a:lnTo>
                  <a:lnTo>
                    <a:pt x="15" y="141"/>
                  </a:lnTo>
                  <a:lnTo>
                    <a:pt x="18" y="144"/>
                  </a:lnTo>
                  <a:lnTo>
                    <a:pt x="20" y="148"/>
                  </a:lnTo>
                  <a:lnTo>
                    <a:pt x="22" y="151"/>
                  </a:lnTo>
                  <a:lnTo>
                    <a:pt x="25" y="154"/>
                  </a:lnTo>
                  <a:lnTo>
                    <a:pt x="28" y="156"/>
                  </a:lnTo>
                  <a:lnTo>
                    <a:pt x="31" y="159"/>
                  </a:lnTo>
                  <a:lnTo>
                    <a:pt x="35" y="161"/>
                  </a:lnTo>
                  <a:lnTo>
                    <a:pt x="38" y="163"/>
                  </a:lnTo>
                  <a:lnTo>
                    <a:pt x="41" y="166"/>
                  </a:lnTo>
                  <a:lnTo>
                    <a:pt x="45" y="168"/>
                  </a:lnTo>
                  <a:lnTo>
                    <a:pt x="48" y="169"/>
                  </a:lnTo>
                  <a:lnTo>
                    <a:pt x="52" y="172"/>
                  </a:lnTo>
                  <a:lnTo>
                    <a:pt x="56" y="173"/>
                  </a:lnTo>
                  <a:lnTo>
                    <a:pt x="59" y="175"/>
                  </a:lnTo>
                  <a:lnTo>
                    <a:pt x="63" y="176"/>
                  </a:lnTo>
                  <a:lnTo>
                    <a:pt x="67" y="178"/>
                  </a:lnTo>
                  <a:lnTo>
                    <a:pt x="72" y="178"/>
                  </a:lnTo>
                  <a:lnTo>
                    <a:pt x="76" y="179"/>
                  </a:lnTo>
                  <a:lnTo>
                    <a:pt x="79" y="179"/>
                  </a:lnTo>
                  <a:lnTo>
                    <a:pt x="83" y="180"/>
                  </a:lnTo>
                  <a:lnTo>
                    <a:pt x="87" y="180"/>
                  </a:lnTo>
                  <a:lnTo>
                    <a:pt x="91" y="180"/>
                  </a:lnTo>
                  <a:lnTo>
                    <a:pt x="96" y="180"/>
                  </a:lnTo>
                  <a:lnTo>
                    <a:pt x="100" y="180"/>
                  </a:lnTo>
                  <a:lnTo>
                    <a:pt x="104" y="179"/>
                  </a:lnTo>
                  <a:lnTo>
                    <a:pt x="108" y="179"/>
                  </a:lnTo>
                  <a:lnTo>
                    <a:pt x="111" y="178"/>
                  </a:lnTo>
                  <a:lnTo>
                    <a:pt x="115" y="176"/>
                  </a:lnTo>
                  <a:lnTo>
                    <a:pt x="120" y="175"/>
                  </a:lnTo>
                  <a:lnTo>
                    <a:pt x="124" y="173"/>
                  </a:lnTo>
                  <a:lnTo>
                    <a:pt x="127" y="173"/>
                  </a:lnTo>
                  <a:lnTo>
                    <a:pt x="131" y="171"/>
                  </a:lnTo>
                  <a:lnTo>
                    <a:pt x="134" y="169"/>
                  </a:lnTo>
                  <a:lnTo>
                    <a:pt x="138" y="166"/>
                  </a:lnTo>
                  <a:lnTo>
                    <a:pt x="141" y="165"/>
                  </a:lnTo>
                  <a:lnTo>
                    <a:pt x="145" y="162"/>
                  </a:lnTo>
                  <a:lnTo>
                    <a:pt x="148" y="161"/>
                  </a:lnTo>
                  <a:lnTo>
                    <a:pt x="151" y="158"/>
                  </a:lnTo>
                  <a:lnTo>
                    <a:pt x="153" y="155"/>
                  </a:lnTo>
                  <a:lnTo>
                    <a:pt x="156" y="152"/>
                  </a:lnTo>
                  <a:lnTo>
                    <a:pt x="159" y="149"/>
                  </a:lnTo>
                  <a:lnTo>
                    <a:pt x="162" y="145"/>
                  </a:lnTo>
                  <a:lnTo>
                    <a:pt x="165" y="142"/>
                  </a:lnTo>
                  <a:lnTo>
                    <a:pt x="166" y="140"/>
                  </a:lnTo>
                  <a:lnTo>
                    <a:pt x="169" y="135"/>
                  </a:lnTo>
                  <a:lnTo>
                    <a:pt x="172" y="132"/>
                  </a:lnTo>
                  <a:lnTo>
                    <a:pt x="173" y="128"/>
                  </a:lnTo>
                  <a:lnTo>
                    <a:pt x="175" y="125"/>
                  </a:lnTo>
                  <a:lnTo>
                    <a:pt x="176" y="121"/>
                  </a:lnTo>
                  <a:lnTo>
                    <a:pt x="177" y="118"/>
                  </a:lnTo>
                  <a:lnTo>
                    <a:pt x="179" y="114"/>
                  </a:lnTo>
                  <a:lnTo>
                    <a:pt x="180" y="110"/>
                  </a:lnTo>
                  <a:lnTo>
                    <a:pt x="180" y="106"/>
                  </a:lnTo>
                  <a:lnTo>
                    <a:pt x="182" y="103"/>
                  </a:lnTo>
                  <a:lnTo>
                    <a:pt x="182" y="99"/>
                  </a:lnTo>
                  <a:lnTo>
                    <a:pt x="182" y="94"/>
                  </a:lnTo>
                  <a:lnTo>
                    <a:pt x="182" y="90"/>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8" name="Freeform 101"/>
            <p:cNvSpPr>
              <a:spLocks/>
            </p:cNvSpPr>
            <p:nvPr/>
          </p:nvSpPr>
          <p:spPr bwMode="auto">
            <a:xfrm>
              <a:off x="4049" y="640"/>
              <a:ext cx="111" cy="102"/>
            </a:xfrm>
            <a:custGeom>
              <a:avLst/>
              <a:gdLst>
                <a:gd name="T0" fmla="*/ 111 w 111"/>
                <a:gd name="T1" fmla="*/ 55 h 102"/>
                <a:gd name="T2" fmla="*/ 111 w 111"/>
                <a:gd name="T3" fmla="*/ 50 h 102"/>
                <a:gd name="T4" fmla="*/ 110 w 111"/>
                <a:gd name="T5" fmla="*/ 43 h 102"/>
                <a:gd name="T6" fmla="*/ 107 w 111"/>
                <a:gd name="T7" fmla="*/ 37 h 102"/>
                <a:gd name="T8" fmla="*/ 104 w 111"/>
                <a:gd name="T9" fmla="*/ 31 h 102"/>
                <a:gd name="T10" fmla="*/ 101 w 111"/>
                <a:gd name="T11" fmla="*/ 26 h 102"/>
                <a:gd name="T12" fmla="*/ 97 w 111"/>
                <a:gd name="T13" fmla="*/ 22 h 102"/>
                <a:gd name="T14" fmla="*/ 93 w 111"/>
                <a:gd name="T15" fmla="*/ 16 h 102"/>
                <a:gd name="T16" fmla="*/ 87 w 111"/>
                <a:gd name="T17" fmla="*/ 13 h 102"/>
                <a:gd name="T18" fmla="*/ 81 w 111"/>
                <a:gd name="T19" fmla="*/ 9 h 102"/>
                <a:gd name="T20" fmla="*/ 76 w 111"/>
                <a:gd name="T21" fmla="*/ 6 h 102"/>
                <a:gd name="T22" fmla="*/ 69 w 111"/>
                <a:gd name="T23" fmla="*/ 5 h 102"/>
                <a:gd name="T24" fmla="*/ 63 w 111"/>
                <a:gd name="T25" fmla="*/ 2 h 102"/>
                <a:gd name="T26" fmla="*/ 56 w 111"/>
                <a:gd name="T27" fmla="*/ 2 h 102"/>
                <a:gd name="T28" fmla="*/ 49 w 111"/>
                <a:gd name="T29" fmla="*/ 0 h 102"/>
                <a:gd name="T30" fmla="*/ 43 w 111"/>
                <a:gd name="T31" fmla="*/ 2 h 102"/>
                <a:gd name="T32" fmla="*/ 36 w 111"/>
                <a:gd name="T33" fmla="*/ 3 h 102"/>
                <a:gd name="T34" fmla="*/ 29 w 111"/>
                <a:gd name="T35" fmla="*/ 5 h 102"/>
                <a:gd name="T36" fmla="*/ 24 w 111"/>
                <a:gd name="T37" fmla="*/ 7 h 102"/>
                <a:gd name="T38" fmla="*/ 18 w 111"/>
                <a:gd name="T39" fmla="*/ 10 h 102"/>
                <a:gd name="T40" fmla="*/ 12 w 111"/>
                <a:gd name="T41" fmla="*/ 13 h 102"/>
                <a:gd name="T42" fmla="*/ 8 w 111"/>
                <a:gd name="T43" fmla="*/ 17 h 102"/>
                <a:gd name="T44" fmla="*/ 3 w 111"/>
                <a:gd name="T45" fmla="*/ 22 h 102"/>
                <a:gd name="T46" fmla="*/ 0 w 111"/>
                <a:gd name="T47" fmla="*/ 27 h 102"/>
                <a:gd name="T48" fmla="*/ 15 w 111"/>
                <a:gd name="T49" fmla="*/ 17 h 102"/>
                <a:gd name="T50" fmla="*/ 45 w 111"/>
                <a:gd name="T51" fmla="*/ 13 h 102"/>
                <a:gd name="T52" fmla="*/ 65 w 111"/>
                <a:gd name="T53" fmla="*/ 17 h 102"/>
                <a:gd name="T54" fmla="*/ 83 w 111"/>
                <a:gd name="T55" fmla="*/ 30 h 102"/>
                <a:gd name="T56" fmla="*/ 96 w 111"/>
                <a:gd name="T57" fmla="*/ 48 h 102"/>
                <a:gd name="T58" fmla="*/ 100 w 111"/>
                <a:gd name="T59" fmla="*/ 69 h 102"/>
                <a:gd name="T60" fmla="*/ 96 w 111"/>
                <a:gd name="T61" fmla="*/ 92 h 102"/>
                <a:gd name="T62" fmla="*/ 91 w 111"/>
                <a:gd name="T63" fmla="*/ 100 h 102"/>
                <a:gd name="T64" fmla="*/ 96 w 111"/>
                <a:gd name="T65" fmla="*/ 96 h 102"/>
                <a:gd name="T66" fmla="*/ 100 w 111"/>
                <a:gd name="T67" fmla="*/ 92 h 102"/>
                <a:gd name="T68" fmla="*/ 104 w 111"/>
                <a:gd name="T69" fmla="*/ 86 h 102"/>
                <a:gd name="T70" fmla="*/ 107 w 111"/>
                <a:gd name="T71" fmla="*/ 81 h 102"/>
                <a:gd name="T72" fmla="*/ 108 w 111"/>
                <a:gd name="T73" fmla="*/ 75 h 102"/>
                <a:gd name="T74" fmla="*/ 110 w 111"/>
                <a:gd name="T75" fmla="*/ 68 h 102"/>
                <a:gd name="T76" fmla="*/ 111 w 111"/>
                <a:gd name="T77" fmla="*/ 62 h 102"/>
                <a:gd name="T78" fmla="*/ 111 w 111"/>
                <a:gd name="T79" fmla="*/ 58 h 1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1"/>
                <a:gd name="T121" fmla="*/ 0 h 102"/>
                <a:gd name="T122" fmla="*/ 111 w 111"/>
                <a:gd name="T123" fmla="*/ 102 h 10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1" h="102">
                  <a:moveTo>
                    <a:pt x="111" y="58"/>
                  </a:moveTo>
                  <a:lnTo>
                    <a:pt x="111" y="55"/>
                  </a:lnTo>
                  <a:lnTo>
                    <a:pt x="111" y="53"/>
                  </a:lnTo>
                  <a:lnTo>
                    <a:pt x="111" y="50"/>
                  </a:lnTo>
                  <a:lnTo>
                    <a:pt x="110" y="45"/>
                  </a:lnTo>
                  <a:lnTo>
                    <a:pt x="110" y="43"/>
                  </a:lnTo>
                  <a:lnTo>
                    <a:pt x="108" y="40"/>
                  </a:lnTo>
                  <a:lnTo>
                    <a:pt x="107" y="37"/>
                  </a:lnTo>
                  <a:lnTo>
                    <a:pt x="105" y="34"/>
                  </a:lnTo>
                  <a:lnTo>
                    <a:pt x="104" y="31"/>
                  </a:lnTo>
                  <a:lnTo>
                    <a:pt x="103" y="29"/>
                  </a:lnTo>
                  <a:lnTo>
                    <a:pt x="101" y="26"/>
                  </a:lnTo>
                  <a:lnTo>
                    <a:pt x="98" y="23"/>
                  </a:lnTo>
                  <a:lnTo>
                    <a:pt x="97" y="22"/>
                  </a:lnTo>
                  <a:lnTo>
                    <a:pt x="94" y="19"/>
                  </a:lnTo>
                  <a:lnTo>
                    <a:pt x="93" y="16"/>
                  </a:lnTo>
                  <a:lnTo>
                    <a:pt x="90" y="14"/>
                  </a:lnTo>
                  <a:lnTo>
                    <a:pt x="87" y="13"/>
                  </a:lnTo>
                  <a:lnTo>
                    <a:pt x="84" y="10"/>
                  </a:lnTo>
                  <a:lnTo>
                    <a:pt x="81" y="9"/>
                  </a:lnTo>
                  <a:lnTo>
                    <a:pt x="79" y="7"/>
                  </a:lnTo>
                  <a:lnTo>
                    <a:pt x="76" y="6"/>
                  </a:lnTo>
                  <a:lnTo>
                    <a:pt x="73" y="5"/>
                  </a:lnTo>
                  <a:lnTo>
                    <a:pt x="69" y="5"/>
                  </a:lnTo>
                  <a:lnTo>
                    <a:pt x="66" y="3"/>
                  </a:lnTo>
                  <a:lnTo>
                    <a:pt x="63" y="2"/>
                  </a:lnTo>
                  <a:lnTo>
                    <a:pt x="59" y="2"/>
                  </a:lnTo>
                  <a:lnTo>
                    <a:pt x="56" y="2"/>
                  </a:lnTo>
                  <a:lnTo>
                    <a:pt x="53" y="0"/>
                  </a:lnTo>
                  <a:lnTo>
                    <a:pt x="49" y="0"/>
                  </a:lnTo>
                  <a:lnTo>
                    <a:pt x="46" y="2"/>
                  </a:lnTo>
                  <a:lnTo>
                    <a:pt x="43" y="2"/>
                  </a:lnTo>
                  <a:lnTo>
                    <a:pt x="39" y="2"/>
                  </a:lnTo>
                  <a:lnTo>
                    <a:pt x="36" y="3"/>
                  </a:lnTo>
                  <a:lnTo>
                    <a:pt x="34" y="3"/>
                  </a:lnTo>
                  <a:lnTo>
                    <a:pt x="29" y="5"/>
                  </a:lnTo>
                  <a:lnTo>
                    <a:pt x="26" y="6"/>
                  </a:lnTo>
                  <a:lnTo>
                    <a:pt x="24" y="7"/>
                  </a:lnTo>
                  <a:lnTo>
                    <a:pt x="21" y="7"/>
                  </a:lnTo>
                  <a:lnTo>
                    <a:pt x="18" y="10"/>
                  </a:lnTo>
                  <a:lnTo>
                    <a:pt x="15" y="12"/>
                  </a:lnTo>
                  <a:lnTo>
                    <a:pt x="12" y="13"/>
                  </a:lnTo>
                  <a:lnTo>
                    <a:pt x="10" y="16"/>
                  </a:lnTo>
                  <a:lnTo>
                    <a:pt x="8" y="17"/>
                  </a:lnTo>
                  <a:lnTo>
                    <a:pt x="5" y="20"/>
                  </a:lnTo>
                  <a:lnTo>
                    <a:pt x="3" y="22"/>
                  </a:lnTo>
                  <a:lnTo>
                    <a:pt x="1" y="24"/>
                  </a:lnTo>
                  <a:lnTo>
                    <a:pt x="0" y="27"/>
                  </a:lnTo>
                  <a:lnTo>
                    <a:pt x="5" y="23"/>
                  </a:lnTo>
                  <a:lnTo>
                    <a:pt x="15" y="17"/>
                  </a:lnTo>
                  <a:lnTo>
                    <a:pt x="31" y="13"/>
                  </a:lnTo>
                  <a:lnTo>
                    <a:pt x="45" y="13"/>
                  </a:lnTo>
                  <a:lnTo>
                    <a:pt x="53" y="13"/>
                  </a:lnTo>
                  <a:lnTo>
                    <a:pt x="65" y="17"/>
                  </a:lnTo>
                  <a:lnTo>
                    <a:pt x="74" y="23"/>
                  </a:lnTo>
                  <a:lnTo>
                    <a:pt x="83" y="30"/>
                  </a:lnTo>
                  <a:lnTo>
                    <a:pt x="90" y="37"/>
                  </a:lnTo>
                  <a:lnTo>
                    <a:pt x="96" y="48"/>
                  </a:lnTo>
                  <a:lnTo>
                    <a:pt x="98" y="57"/>
                  </a:lnTo>
                  <a:lnTo>
                    <a:pt x="100" y="69"/>
                  </a:lnTo>
                  <a:lnTo>
                    <a:pt x="100" y="82"/>
                  </a:lnTo>
                  <a:lnTo>
                    <a:pt x="96" y="92"/>
                  </a:lnTo>
                  <a:lnTo>
                    <a:pt x="90" y="102"/>
                  </a:lnTo>
                  <a:lnTo>
                    <a:pt x="91" y="100"/>
                  </a:lnTo>
                  <a:lnTo>
                    <a:pt x="94" y="99"/>
                  </a:lnTo>
                  <a:lnTo>
                    <a:pt x="96" y="96"/>
                  </a:lnTo>
                  <a:lnTo>
                    <a:pt x="98" y="93"/>
                  </a:lnTo>
                  <a:lnTo>
                    <a:pt x="100" y="92"/>
                  </a:lnTo>
                  <a:lnTo>
                    <a:pt x="103" y="89"/>
                  </a:lnTo>
                  <a:lnTo>
                    <a:pt x="104" y="86"/>
                  </a:lnTo>
                  <a:lnTo>
                    <a:pt x="105" y="84"/>
                  </a:lnTo>
                  <a:lnTo>
                    <a:pt x="107" y="81"/>
                  </a:lnTo>
                  <a:lnTo>
                    <a:pt x="108" y="78"/>
                  </a:lnTo>
                  <a:lnTo>
                    <a:pt x="108" y="75"/>
                  </a:lnTo>
                  <a:lnTo>
                    <a:pt x="110" y="72"/>
                  </a:lnTo>
                  <a:lnTo>
                    <a:pt x="110" y="68"/>
                  </a:lnTo>
                  <a:lnTo>
                    <a:pt x="111" y="65"/>
                  </a:lnTo>
                  <a:lnTo>
                    <a:pt x="111" y="62"/>
                  </a:lnTo>
                  <a:lnTo>
                    <a:pt x="111" y="60"/>
                  </a:lnTo>
                  <a:lnTo>
                    <a:pt x="111" y="58"/>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39" name="Freeform 102"/>
            <p:cNvSpPr>
              <a:spLocks/>
            </p:cNvSpPr>
            <p:nvPr/>
          </p:nvSpPr>
          <p:spPr bwMode="auto">
            <a:xfrm>
              <a:off x="4049" y="640"/>
              <a:ext cx="111" cy="102"/>
            </a:xfrm>
            <a:custGeom>
              <a:avLst/>
              <a:gdLst>
                <a:gd name="T0" fmla="*/ 111 w 111"/>
                <a:gd name="T1" fmla="*/ 55 h 102"/>
                <a:gd name="T2" fmla="*/ 111 w 111"/>
                <a:gd name="T3" fmla="*/ 50 h 102"/>
                <a:gd name="T4" fmla="*/ 110 w 111"/>
                <a:gd name="T5" fmla="*/ 43 h 102"/>
                <a:gd name="T6" fmla="*/ 107 w 111"/>
                <a:gd name="T7" fmla="*/ 37 h 102"/>
                <a:gd name="T8" fmla="*/ 104 w 111"/>
                <a:gd name="T9" fmla="*/ 31 h 102"/>
                <a:gd name="T10" fmla="*/ 101 w 111"/>
                <a:gd name="T11" fmla="*/ 26 h 102"/>
                <a:gd name="T12" fmla="*/ 97 w 111"/>
                <a:gd name="T13" fmla="*/ 22 h 102"/>
                <a:gd name="T14" fmla="*/ 93 w 111"/>
                <a:gd name="T15" fmla="*/ 16 h 102"/>
                <a:gd name="T16" fmla="*/ 87 w 111"/>
                <a:gd name="T17" fmla="*/ 13 h 102"/>
                <a:gd name="T18" fmla="*/ 81 w 111"/>
                <a:gd name="T19" fmla="*/ 9 h 102"/>
                <a:gd name="T20" fmla="*/ 76 w 111"/>
                <a:gd name="T21" fmla="*/ 6 h 102"/>
                <a:gd name="T22" fmla="*/ 69 w 111"/>
                <a:gd name="T23" fmla="*/ 5 h 102"/>
                <a:gd name="T24" fmla="*/ 63 w 111"/>
                <a:gd name="T25" fmla="*/ 2 h 102"/>
                <a:gd name="T26" fmla="*/ 56 w 111"/>
                <a:gd name="T27" fmla="*/ 2 h 102"/>
                <a:gd name="T28" fmla="*/ 49 w 111"/>
                <a:gd name="T29" fmla="*/ 0 h 102"/>
                <a:gd name="T30" fmla="*/ 43 w 111"/>
                <a:gd name="T31" fmla="*/ 2 h 102"/>
                <a:gd name="T32" fmla="*/ 36 w 111"/>
                <a:gd name="T33" fmla="*/ 3 h 102"/>
                <a:gd name="T34" fmla="*/ 29 w 111"/>
                <a:gd name="T35" fmla="*/ 5 h 102"/>
                <a:gd name="T36" fmla="*/ 24 w 111"/>
                <a:gd name="T37" fmla="*/ 7 h 102"/>
                <a:gd name="T38" fmla="*/ 18 w 111"/>
                <a:gd name="T39" fmla="*/ 10 h 102"/>
                <a:gd name="T40" fmla="*/ 12 w 111"/>
                <a:gd name="T41" fmla="*/ 13 h 102"/>
                <a:gd name="T42" fmla="*/ 8 w 111"/>
                <a:gd name="T43" fmla="*/ 17 h 102"/>
                <a:gd name="T44" fmla="*/ 3 w 111"/>
                <a:gd name="T45" fmla="*/ 22 h 102"/>
                <a:gd name="T46" fmla="*/ 0 w 111"/>
                <a:gd name="T47" fmla="*/ 27 h 102"/>
                <a:gd name="T48" fmla="*/ 15 w 111"/>
                <a:gd name="T49" fmla="*/ 17 h 102"/>
                <a:gd name="T50" fmla="*/ 45 w 111"/>
                <a:gd name="T51" fmla="*/ 13 h 102"/>
                <a:gd name="T52" fmla="*/ 65 w 111"/>
                <a:gd name="T53" fmla="*/ 17 h 102"/>
                <a:gd name="T54" fmla="*/ 83 w 111"/>
                <a:gd name="T55" fmla="*/ 30 h 102"/>
                <a:gd name="T56" fmla="*/ 96 w 111"/>
                <a:gd name="T57" fmla="*/ 48 h 102"/>
                <a:gd name="T58" fmla="*/ 100 w 111"/>
                <a:gd name="T59" fmla="*/ 69 h 102"/>
                <a:gd name="T60" fmla="*/ 96 w 111"/>
                <a:gd name="T61" fmla="*/ 92 h 102"/>
                <a:gd name="T62" fmla="*/ 91 w 111"/>
                <a:gd name="T63" fmla="*/ 100 h 102"/>
                <a:gd name="T64" fmla="*/ 96 w 111"/>
                <a:gd name="T65" fmla="*/ 96 h 102"/>
                <a:gd name="T66" fmla="*/ 100 w 111"/>
                <a:gd name="T67" fmla="*/ 92 h 102"/>
                <a:gd name="T68" fmla="*/ 104 w 111"/>
                <a:gd name="T69" fmla="*/ 86 h 102"/>
                <a:gd name="T70" fmla="*/ 107 w 111"/>
                <a:gd name="T71" fmla="*/ 81 h 102"/>
                <a:gd name="T72" fmla="*/ 108 w 111"/>
                <a:gd name="T73" fmla="*/ 75 h 102"/>
                <a:gd name="T74" fmla="*/ 110 w 111"/>
                <a:gd name="T75" fmla="*/ 68 h 102"/>
                <a:gd name="T76" fmla="*/ 111 w 111"/>
                <a:gd name="T77" fmla="*/ 62 h 102"/>
                <a:gd name="T78" fmla="*/ 111 w 111"/>
                <a:gd name="T79" fmla="*/ 58 h 1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1"/>
                <a:gd name="T121" fmla="*/ 0 h 102"/>
                <a:gd name="T122" fmla="*/ 111 w 111"/>
                <a:gd name="T123" fmla="*/ 102 h 10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1" h="102">
                  <a:moveTo>
                    <a:pt x="111" y="58"/>
                  </a:moveTo>
                  <a:lnTo>
                    <a:pt x="111" y="55"/>
                  </a:lnTo>
                  <a:lnTo>
                    <a:pt x="111" y="53"/>
                  </a:lnTo>
                  <a:lnTo>
                    <a:pt x="111" y="50"/>
                  </a:lnTo>
                  <a:lnTo>
                    <a:pt x="110" y="45"/>
                  </a:lnTo>
                  <a:lnTo>
                    <a:pt x="110" y="43"/>
                  </a:lnTo>
                  <a:lnTo>
                    <a:pt x="108" y="40"/>
                  </a:lnTo>
                  <a:lnTo>
                    <a:pt x="107" y="37"/>
                  </a:lnTo>
                  <a:lnTo>
                    <a:pt x="105" y="34"/>
                  </a:lnTo>
                  <a:lnTo>
                    <a:pt x="104" y="31"/>
                  </a:lnTo>
                  <a:lnTo>
                    <a:pt x="103" y="29"/>
                  </a:lnTo>
                  <a:lnTo>
                    <a:pt x="101" y="26"/>
                  </a:lnTo>
                  <a:lnTo>
                    <a:pt x="98" y="23"/>
                  </a:lnTo>
                  <a:lnTo>
                    <a:pt x="97" y="22"/>
                  </a:lnTo>
                  <a:lnTo>
                    <a:pt x="94" y="19"/>
                  </a:lnTo>
                  <a:lnTo>
                    <a:pt x="93" y="16"/>
                  </a:lnTo>
                  <a:lnTo>
                    <a:pt x="90" y="14"/>
                  </a:lnTo>
                  <a:lnTo>
                    <a:pt x="87" y="13"/>
                  </a:lnTo>
                  <a:lnTo>
                    <a:pt x="84" y="10"/>
                  </a:lnTo>
                  <a:lnTo>
                    <a:pt x="81" y="9"/>
                  </a:lnTo>
                  <a:lnTo>
                    <a:pt x="79" y="7"/>
                  </a:lnTo>
                  <a:lnTo>
                    <a:pt x="76" y="6"/>
                  </a:lnTo>
                  <a:lnTo>
                    <a:pt x="73" y="5"/>
                  </a:lnTo>
                  <a:lnTo>
                    <a:pt x="69" y="5"/>
                  </a:lnTo>
                  <a:lnTo>
                    <a:pt x="66" y="3"/>
                  </a:lnTo>
                  <a:lnTo>
                    <a:pt x="63" y="2"/>
                  </a:lnTo>
                  <a:lnTo>
                    <a:pt x="59" y="2"/>
                  </a:lnTo>
                  <a:lnTo>
                    <a:pt x="56" y="2"/>
                  </a:lnTo>
                  <a:lnTo>
                    <a:pt x="53" y="0"/>
                  </a:lnTo>
                  <a:lnTo>
                    <a:pt x="49" y="0"/>
                  </a:lnTo>
                  <a:lnTo>
                    <a:pt x="46" y="2"/>
                  </a:lnTo>
                  <a:lnTo>
                    <a:pt x="43" y="2"/>
                  </a:lnTo>
                  <a:lnTo>
                    <a:pt x="39" y="2"/>
                  </a:lnTo>
                  <a:lnTo>
                    <a:pt x="36" y="3"/>
                  </a:lnTo>
                  <a:lnTo>
                    <a:pt x="34" y="3"/>
                  </a:lnTo>
                  <a:lnTo>
                    <a:pt x="29" y="5"/>
                  </a:lnTo>
                  <a:lnTo>
                    <a:pt x="26" y="6"/>
                  </a:lnTo>
                  <a:lnTo>
                    <a:pt x="24" y="7"/>
                  </a:lnTo>
                  <a:lnTo>
                    <a:pt x="21" y="7"/>
                  </a:lnTo>
                  <a:lnTo>
                    <a:pt x="18" y="10"/>
                  </a:lnTo>
                  <a:lnTo>
                    <a:pt x="15" y="12"/>
                  </a:lnTo>
                  <a:lnTo>
                    <a:pt x="12" y="13"/>
                  </a:lnTo>
                  <a:lnTo>
                    <a:pt x="10" y="16"/>
                  </a:lnTo>
                  <a:lnTo>
                    <a:pt x="8" y="17"/>
                  </a:lnTo>
                  <a:lnTo>
                    <a:pt x="5" y="20"/>
                  </a:lnTo>
                  <a:lnTo>
                    <a:pt x="3" y="22"/>
                  </a:lnTo>
                  <a:lnTo>
                    <a:pt x="1" y="24"/>
                  </a:lnTo>
                  <a:lnTo>
                    <a:pt x="0" y="27"/>
                  </a:lnTo>
                  <a:lnTo>
                    <a:pt x="5" y="23"/>
                  </a:lnTo>
                  <a:lnTo>
                    <a:pt x="15" y="17"/>
                  </a:lnTo>
                  <a:lnTo>
                    <a:pt x="31" y="13"/>
                  </a:lnTo>
                  <a:lnTo>
                    <a:pt x="45" y="13"/>
                  </a:lnTo>
                  <a:lnTo>
                    <a:pt x="53" y="13"/>
                  </a:lnTo>
                  <a:lnTo>
                    <a:pt x="65" y="17"/>
                  </a:lnTo>
                  <a:lnTo>
                    <a:pt x="74" y="23"/>
                  </a:lnTo>
                  <a:lnTo>
                    <a:pt x="83" y="30"/>
                  </a:lnTo>
                  <a:lnTo>
                    <a:pt x="90" y="37"/>
                  </a:lnTo>
                  <a:lnTo>
                    <a:pt x="96" y="48"/>
                  </a:lnTo>
                  <a:lnTo>
                    <a:pt x="98" y="57"/>
                  </a:lnTo>
                  <a:lnTo>
                    <a:pt x="100" y="69"/>
                  </a:lnTo>
                  <a:lnTo>
                    <a:pt x="100" y="82"/>
                  </a:lnTo>
                  <a:lnTo>
                    <a:pt x="96" y="92"/>
                  </a:lnTo>
                  <a:lnTo>
                    <a:pt x="90" y="102"/>
                  </a:lnTo>
                  <a:lnTo>
                    <a:pt x="91" y="100"/>
                  </a:lnTo>
                  <a:lnTo>
                    <a:pt x="94" y="99"/>
                  </a:lnTo>
                  <a:lnTo>
                    <a:pt x="96" y="96"/>
                  </a:lnTo>
                  <a:lnTo>
                    <a:pt x="98" y="93"/>
                  </a:lnTo>
                  <a:lnTo>
                    <a:pt x="100" y="92"/>
                  </a:lnTo>
                  <a:lnTo>
                    <a:pt x="103" y="89"/>
                  </a:lnTo>
                  <a:lnTo>
                    <a:pt x="104" y="86"/>
                  </a:lnTo>
                  <a:lnTo>
                    <a:pt x="105" y="84"/>
                  </a:lnTo>
                  <a:lnTo>
                    <a:pt x="107" y="81"/>
                  </a:lnTo>
                  <a:lnTo>
                    <a:pt x="108" y="78"/>
                  </a:lnTo>
                  <a:lnTo>
                    <a:pt x="108" y="75"/>
                  </a:lnTo>
                  <a:lnTo>
                    <a:pt x="110" y="72"/>
                  </a:lnTo>
                  <a:lnTo>
                    <a:pt x="110" y="68"/>
                  </a:lnTo>
                  <a:lnTo>
                    <a:pt x="111" y="65"/>
                  </a:lnTo>
                  <a:lnTo>
                    <a:pt x="111" y="62"/>
                  </a:lnTo>
                  <a:lnTo>
                    <a:pt x="111" y="60"/>
                  </a:lnTo>
                  <a:lnTo>
                    <a:pt x="111" y="58"/>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0" name="Freeform 103"/>
            <p:cNvSpPr>
              <a:spLocks/>
            </p:cNvSpPr>
            <p:nvPr/>
          </p:nvSpPr>
          <p:spPr bwMode="auto">
            <a:xfrm>
              <a:off x="4028" y="653"/>
              <a:ext cx="121" cy="114"/>
            </a:xfrm>
            <a:custGeom>
              <a:avLst/>
              <a:gdLst>
                <a:gd name="T0" fmla="*/ 121 w 121"/>
                <a:gd name="T1" fmla="*/ 54 h 114"/>
                <a:gd name="T2" fmla="*/ 121 w 121"/>
                <a:gd name="T3" fmla="*/ 48 h 114"/>
                <a:gd name="T4" fmla="*/ 119 w 121"/>
                <a:gd name="T5" fmla="*/ 42 h 114"/>
                <a:gd name="T6" fmla="*/ 117 w 121"/>
                <a:gd name="T7" fmla="*/ 35 h 114"/>
                <a:gd name="T8" fmla="*/ 114 w 121"/>
                <a:gd name="T9" fmla="*/ 30 h 114"/>
                <a:gd name="T10" fmla="*/ 111 w 121"/>
                <a:gd name="T11" fmla="*/ 25 h 114"/>
                <a:gd name="T12" fmla="*/ 107 w 121"/>
                <a:gd name="T13" fmla="*/ 20 h 114"/>
                <a:gd name="T14" fmla="*/ 102 w 121"/>
                <a:gd name="T15" fmla="*/ 16 h 114"/>
                <a:gd name="T16" fmla="*/ 97 w 121"/>
                <a:gd name="T17" fmla="*/ 11 h 114"/>
                <a:gd name="T18" fmla="*/ 91 w 121"/>
                <a:gd name="T19" fmla="*/ 9 h 114"/>
                <a:gd name="T20" fmla="*/ 86 w 121"/>
                <a:gd name="T21" fmla="*/ 4 h 114"/>
                <a:gd name="T22" fmla="*/ 80 w 121"/>
                <a:gd name="T23" fmla="*/ 3 h 114"/>
                <a:gd name="T24" fmla="*/ 73 w 121"/>
                <a:gd name="T25" fmla="*/ 1 h 114"/>
                <a:gd name="T26" fmla="*/ 66 w 121"/>
                <a:gd name="T27" fmla="*/ 0 h 114"/>
                <a:gd name="T28" fmla="*/ 60 w 121"/>
                <a:gd name="T29" fmla="*/ 0 h 114"/>
                <a:gd name="T30" fmla="*/ 53 w 121"/>
                <a:gd name="T31" fmla="*/ 0 h 114"/>
                <a:gd name="T32" fmla="*/ 46 w 121"/>
                <a:gd name="T33" fmla="*/ 1 h 114"/>
                <a:gd name="T34" fmla="*/ 40 w 121"/>
                <a:gd name="T35" fmla="*/ 3 h 114"/>
                <a:gd name="T36" fmla="*/ 33 w 121"/>
                <a:gd name="T37" fmla="*/ 6 h 114"/>
                <a:gd name="T38" fmla="*/ 28 w 121"/>
                <a:gd name="T39" fmla="*/ 9 h 114"/>
                <a:gd name="T40" fmla="*/ 22 w 121"/>
                <a:gd name="T41" fmla="*/ 11 h 114"/>
                <a:gd name="T42" fmla="*/ 18 w 121"/>
                <a:gd name="T43" fmla="*/ 17 h 114"/>
                <a:gd name="T44" fmla="*/ 14 w 121"/>
                <a:gd name="T45" fmla="*/ 21 h 114"/>
                <a:gd name="T46" fmla="*/ 9 w 121"/>
                <a:gd name="T47" fmla="*/ 25 h 114"/>
                <a:gd name="T48" fmla="*/ 5 w 121"/>
                <a:gd name="T49" fmla="*/ 31 h 114"/>
                <a:gd name="T50" fmla="*/ 4 w 121"/>
                <a:gd name="T51" fmla="*/ 37 h 114"/>
                <a:gd name="T52" fmla="*/ 1 w 121"/>
                <a:gd name="T53" fmla="*/ 42 h 114"/>
                <a:gd name="T54" fmla="*/ 0 w 121"/>
                <a:gd name="T55" fmla="*/ 49 h 114"/>
                <a:gd name="T56" fmla="*/ 0 w 121"/>
                <a:gd name="T57" fmla="*/ 55 h 114"/>
                <a:gd name="T58" fmla="*/ 0 w 121"/>
                <a:gd name="T59" fmla="*/ 62 h 114"/>
                <a:gd name="T60" fmla="*/ 0 w 121"/>
                <a:gd name="T61" fmla="*/ 68 h 114"/>
                <a:gd name="T62" fmla="*/ 2 w 121"/>
                <a:gd name="T63" fmla="*/ 73 h 114"/>
                <a:gd name="T64" fmla="*/ 4 w 121"/>
                <a:gd name="T65" fmla="*/ 79 h 114"/>
                <a:gd name="T66" fmla="*/ 7 w 121"/>
                <a:gd name="T67" fmla="*/ 85 h 114"/>
                <a:gd name="T68" fmla="*/ 11 w 121"/>
                <a:gd name="T69" fmla="*/ 90 h 114"/>
                <a:gd name="T70" fmla="*/ 15 w 121"/>
                <a:gd name="T71" fmla="*/ 96 h 114"/>
                <a:gd name="T72" fmla="*/ 19 w 121"/>
                <a:gd name="T73" fmla="*/ 100 h 114"/>
                <a:gd name="T74" fmla="*/ 25 w 121"/>
                <a:gd name="T75" fmla="*/ 104 h 114"/>
                <a:gd name="T76" fmla="*/ 31 w 121"/>
                <a:gd name="T77" fmla="*/ 107 h 114"/>
                <a:gd name="T78" fmla="*/ 36 w 121"/>
                <a:gd name="T79" fmla="*/ 110 h 114"/>
                <a:gd name="T80" fmla="*/ 42 w 121"/>
                <a:gd name="T81" fmla="*/ 113 h 114"/>
                <a:gd name="T82" fmla="*/ 49 w 121"/>
                <a:gd name="T83" fmla="*/ 114 h 114"/>
                <a:gd name="T84" fmla="*/ 56 w 121"/>
                <a:gd name="T85" fmla="*/ 114 h 114"/>
                <a:gd name="T86" fmla="*/ 62 w 121"/>
                <a:gd name="T87" fmla="*/ 114 h 114"/>
                <a:gd name="T88" fmla="*/ 69 w 121"/>
                <a:gd name="T89" fmla="*/ 114 h 114"/>
                <a:gd name="T90" fmla="*/ 76 w 121"/>
                <a:gd name="T91" fmla="*/ 113 h 114"/>
                <a:gd name="T92" fmla="*/ 81 w 121"/>
                <a:gd name="T93" fmla="*/ 111 h 114"/>
                <a:gd name="T94" fmla="*/ 88 w 121"/>
                <a:gd name="T95" fmla="*/ 109 h 114"/>
                <a:gd name="T96" fmla="*/ 94 w 121"/>
                <a:gd name="T97" fmla="*/ 106 h 114"/>
                <a:gd name="T98" fmla="*/ 98 w 121"/>
                <a:gd name="T99" fmla="*/ 102 h 114"/>
                <a:gd name="T100" fmla="*/ 104 w 121"/>
                <a:gd name="T101" fmla="*/ 97 h 114"/>
                <a:gd name="T102" fmla="*/ 108 w 121"/>
                <a:gd name="T103" fmla="*/ 93 h 114"/>
                <a:gd name="T104" fmla="*/ 112 w 121"/>
                <a:gd name="T105" fmla="*/ 87 h 114"/>
                <a:gd name="T106" fmla="*/ 115 w 121"/>
                <a:gd name="T107" fmla="*/ 82 h 114"/>
                <a:gd name="T108" fmla="*/ 118 w 121"/>
                <a:gd name="T109" fmla="*/ 76 h 114"/>
                <a:gd name="T110" fmla="*/ 119 w 121"/>
                <a:gd name="T111" fmla="*/ 71 h 114"/>
                <a:gd name="T112" fmla="*/ 121 w 121"/>
                <a:gd name="T113" fmla="*/ 65 h 114"/>
                <a:gd name="T114" fmla="*/ 121 w 121"/>
                <a:gd name="T115" fmla="*/ 58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
                <a:gd name="T175" fmla="*/ 0 h 114"/>
                <a:gd name="T176" fmla="*/ 121 w 121"/>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 h="114">
                  <a:moveTo>
                    <a:pt x="121" y="58"/>
                  </a:moveTo>
                  <a:lnTo>
                    <a:pt x="121" y="54"/>
                  </a:lnTo>
                  <a:lnTo>
                    <a:pt x="121" y="51"/>
                  </a:lnTo>
                  <a:lnTo>
                    <a:pt x="121" y="48"/>
                  </a:lnTo>
                  <a:lnTo>
                    <a:pt x="119" y="45"/>
                  </a:lnTo>
                  <a:lnTo>
                    <a:pt x="119" y="42"/>
                  </a:lnTo>
                  <a:lnTo>
                    <a:pt x="118" y="38"/>
                  </a:lnTo>
                  <a:lnTo>
                    <a:pt x="117" y="35"/>
                  </a:lnTo>
                  <a:lnTo>
                    <a:pt x="115" y="32"/>
                  </a:lnTo>
                  <a:lnTo>
                    <a:pt x="114" y="30"/>
                  </a:lnTo>
                  <a:lnTo>
                    <a:pt x="112" y="27"/>
                  </a:lnTo>
                  <a:lnTo>
                    <a:pt x="111" y="25"/>
                  </a:lnTo>
                  <a:lnTo>
                    <a:pt x="108" y="23"/>
                  </a:lnTo>
                  <a:lnTo>
                    <a:pt x="107" y="20"/>
                  </a:lnTo>
                  <a:lnTo>
                    <a:pt x="104" y="17"/>
                  </a:lnTo>
                  <a:lnTo>
                    <a:pt x="102" y="16"/>
                  </a:lnTo>
                  <a:lnTo>
                    <a:pt x="100" y="13"/>
                  </a:lnTo>
                  <a:lnTo>
                    <a:pt x="97" y="11"/>
                  </a:lnTo>
                  <a:lnTo>
                    <a:pt x="94" y="10"/>
                  </a:lnTo>
                  <a:lnTo>
                    <a:pt x="91" y="9"/>
                  </a:lnTo>
                  <a:lnTo>
                    <a:pt x="88" y="6"/>
                  </a:lnTo>
                  <a:lnTo>
                    <a:pt x="86" y="4"/>
                  </a:lnTo>
                  <a:lnTo>
                    <a:pt x="83" y="4"/>
                  </a:lnTo>
                  <a:lnTo>
                    <a:pt x="80" y="3"/>
                  </a:lnTo>
                  <a:lnTo>
                    <a:pt x="76" y="1"/>
                  </a:lnTo>
                  <a:lnTo>
                    <a:pt x="73" y="1"/>
                  </a:lnTo>
                  <a:lnTo>
                    <a:pt x="70" y="0"/>
                  </a:lnTo>
                  <a:lnTo>
                    <a:pt x="66" y="0"/>
                  </a:lnTo>
                  <a:lnTo>
                    <a:pt x="63" y="0"/>
                  </a:lnTo>
                  <a:lnTo>
                    <a:pt x="60" y="0"/>
                  </a:lnTo>
                  <a:lnTo>
                    <a:pt x="56" y="0"/>
                  </a:lnTo>
                  <a:lnTo>
                    <a:pt x="53" y="0"/>
                  </a:lnTo>
                  <a:lnTo>
                    <a:pt x="50" y="0"/>
                  </a:lnTo>
                  <a:lnTo>
                    <a:pt x="46" y="1"/>
                  </a:lnTo>
                  <a:lnTo>
                    <a:pt x="43" y="3"/>
                  </a:lnTo>
                  <a:lnTo>
                    <a:pt x="40" y="3"/>
                  </a:lnTo>
                  <a:lnTo>
                    <a:pt x="38" y="4"/>
                  </a:lnTo>
                  <a:lnTo>
                    <a:pt x="33" y="6"/>
                  </a:lnTo>
                  <a:lnTo>
                    <a:pt x="31" y="7"/>
                  </a:lnTo>
                  <a:lnTo>
                    <a:pt x="28" y="9"/>
                  </a:lnTo>
                  <a:lnTo>
                    <a:pt x="25" y="10"/>
                  </a:lnTo>
                  <a:lnTo>
                    <a:pt x="22" y="11"/>
                  </a:lnTo>
                  <a:lnTo>
                    <a:pt x="21" y="14"/>
                  </a:lnTo>
                  <a:lnTo>
                    <a:pt x="18" y="17"/>
                  </a:lnTo>
                  <a:lnTo>
                    <a:pt x="15" y="18"/>
                  </a:lnTo>
                  <a:lnTo>
                    <a:pt x="14" y="21"/>
                  </a:lnTo>
                  <a:lnTo>
                    <a:pt x="11" y="23"/>
                  </a:lnTo>
                  <a:lnTo>
                    <a:pt x="9" y="25"/>
                  </a:lnTo>
                  <a:lnTo>
                    <a:pt x="8" y="28"/>
                  </a:lnTo>
                  <a:lnTo>
                    <a:pt x="5" y="31"/>
                  </a:lnTo>
                  <a:lnTo>
                    <a:pt x="4" y="34"/>
                  </a:lnTo>
                  <a:lnTo>
                    <a:pt x="4" y="37"/>
                  </a:lnTo>
                  <a:lnTo>
                    <a:pt x="2" y="40"/>
                  </a:lnTo>
                  <a:lnTo>
                    <a:pt x="1" y="42"/>
                  </a:lnTo>
                  <a:lnTo>
                    <a:pt x="1" y="45"/>
                  </a:lnTo>
                  <a:lnTo>
                    <a:pt x="0" y="49"/>
                  </a:lnTo>
                  <a:lnTo>
                    <a:pt x="0" y="52"/>
                  </a:lnTo>
                  <a:lnTo>
                    <a:pt x="0" y="55"/>
                  </a:lnTo>
                  <a:lnTo>
                    <a:pt x="0" y="58"/>
                  </a:lnTo>
                  <a:lnTo>
                    <a:pt x="0" y="62"/>
                  </a:lnTo>
                  <a:lnTo>
                    <a:pt x="0" y="65"/>
                  </a:lnTo>
                  <a:lnTo>
                    <a:pt x="0" y="68"/>
                  </a:lnTo>
                  <a:lnTo>
                    <a:pt x="1" y="71"/>
                  </a:lnTo>
                  <a:lnTo>
                    <a:pt x="2" y="73"/>
                  </a:lnTo>
                  <a:lnTo>
                    <a:pt x="2" y="78"/>
                  </a:lnTo>
                  <a:lnTo>
                    <a:pt x="4" y="79"/>
                  </a:lnTo>
                  <a:lnTo>
                    <a:pt x="5" y="83"/>
                  </a:lnTo>
                  <a:lnTo>
                    <a:pt x="7" y="85"/>
                  </a:lnTo>
                  <a:lnTo>
                    <a:pt x="8" y="87"/>
                  </a:lnTo>
                  <a:lnTo>
                    <a:pt x="11" y="90"/>
                  </a:lnTo>
                  <a:lnTo>
                    <a:pt x="12" y="93"/>
                  </a:lnTo>
                  <a:lnTo>
                    <a:pt x="15" y="96"/>
                  </a:lnTo>
                  <a:lnTo>
                    <a:pt x="16" y="97"/>
                  </a:lnTo>
                  <a:lnTo>
                    <a:pt x="19" y="100"/>
                  </a:lnTo>
                  <a:lnTo>
                    <a:pt x="22" y="102"/>
                  </a:lnTo>
                  <a:lnTo>
                    <a:pt x="25" y="104"/>
                  </a:lnTo>
                  <a:lnTo>
                    <a:pt x="28" y="106"/>
                  </a:lnTo>
                  <a:lnTo>
                    <a:pt x="31" y="107"/>
                  </a:lnTo>
                  <a:lnTo>
                    <a:pt x="33" y="109"/>
                  </a:lnTo>
                  <a:lnTo>
                    <a:pt x="36" y="110"/>
                  </a:lnTo>
                  <a:lnTo>
                    <a:pt x="39" y="111"/>
                  </a:lnTo>
                  <a:lnTo>
                    <a:pt x="42" y="113"/>
                  </a:lnTo>
                  <a:lnTo>
                    <a:pt x="46" y="113"/>
                  </a:lnTo>
                  <a:lnTo>
                    <a:pt x="49" y="114"/>
                  </a:lnTo>
                  <a:lnTo>
                    <a:pt x="52" y="114"/>
                  </a:lnTo>
                  <a:lnTo>
                    <a:pt x="56" y="114"/>
                  </a:lnTo>
                  <a:lnTo>
                    <a:pt x="59" y="114"/>
                  </a:lnTo>
                  <a:lnTo>
                    <a:pt x="62" y="114"/>
                  </a:lnTo>
                  <a:lnTo>
                    <a:pt x="66" y="114"/>
                  </a:lnTo>
                  <a:lnTo>
                    <a:pt x="69" y="114"/>
                  </a:lnTo>
                  <a:lnTo>
                    <a:pt x="71" y="114"/>
                  </a:lnTo>
                  <a:lnTo>
                    <a:pt x="76" y="113"/>
                  </a:lnTo>
                  <a:lnTo>
                    <a:pt x="78" y="113"/>
                  </a:lnTo>
                  <a:lnTo>
                    <a:pt x="81" y="111"/>
                  </a:lnTo>
                  <a:lnTo>
                    <a:pt x="84" y="110"/>
                  </a:lnTo>
                  <a:lnTo>
                    <a:pt x="88" y="109"/>
                  </a:lnTo>
                  <a:lnTo>
                    <a:pt x="91" y="107"/>
                  </a:lnTo>
                  <a:lnTo>
                    <a:pt x="94" y="106"/>
                  </a:lnTo>
                  <a:lnTo>
                    <a:pt x="97" y="103"/>
                  </a:lnTo>
                  <a:lnTo>
                    <a:pt x="98" y="102"/>
                  </a:lnTo>
                  <a:lnTo>
                    <a:pt x="101" y="100"/>
                  </a:lnTo>
                  <a:lnTo>
                    <a:pt x="104" y="97"/>
                  </a:lnTo>
                  <a:lnTo>
                    <a:pt x="105" y="95"/>
                  </a:lnTo>
                  <a:lnTo>
                    <a:pt x="108" y="93"/>
                  </a:lnTo>
                  <a:lnTo>
                    <a:pt x="109" y="90"/>
                  </a:lnTo>
                  <a:lnTo>
                    <a:pt x="112" y="87"/>
                  </a:lnTo>
                  <a:lnTo>
                    <a:pt x="114" y="85"/>
                  </a:lnTo>
                  <a:lnTo>
                    <a:pt x="115" y="82"/>
                  </a:lnTo>
                  <a:lnTo>
                    <a:pt x="117" y="79"/>
                  </a:lnTo>
                  <a:lnTo>
                    <a:pt x="118" y="76"/>
                  </a:lnTo>
                  <a:lnTo>
                    <a:pt x="119" y="73"/>
                  </a:lnTo>
                  <a:lnTo>
                    <a:pt x="119" y="71"/>
                  </a:lnTo>
                  <a:lnTo>
                    <a:pt x="121" y="68"/>
                  </a:lnTo>
                  <a:lnTo>
                    <a:pt x="121" y="65"/>
                  </a:lnTo>
                  <a:lnTo>
                    <a:pt x="121" y="61"/>
                  </a:lnTo>
                  <a:lnTo>
                    <a:pt x="121" y="5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1" name="Freeform 104"/>
            <p:cNvSpPr>
              <a:spLocks/>
            </p:cNvSpPr>
            <p:nvPr/>
          </p:nvSpPr>
          <p:spPr bwMode="auto">
            <a:xfrm>
              <a:off x="4028" y="653"/>
              <a:ext cx="121" cy="114"/>
            </a:xfrm>
            <a:custGeom>
              <a:avLst/>
              <a:gdLst>
                <a:gd name="T0" fmla="*/ 121 w 121"/>
                <a:gd name="T1" fmla="*/ 54 h 114"/>
                <a:gd name="T2" fmla="*/ 121 w 121"/>
                <a:gd name="T3" fmla="*/ 48 h 114"/>
                <a:gd name="T4" fmla="*/ 119 w 121"/>
                <a:gd name="T5" fmla="*/ 42 h 114"/>
                <a:gd name="T6" fmla="*/ 117 w 121"/>
                <a:gd name="T7" fmla="*/ 35 h 114"/>
                <a:gd name="T8" fmla="*/ 114 w 121"/>
                <a:gd name="T9" fmla="*/ 30 h 114"/>
                <a:gd name="T10" fmla="*/ 111 w 121"/>
                <a:gd name="T11" fmla="*/ 25 h 114"/>
                <a:gd name="T12" fmla="*/ 107 w 121"/>
                <a:gd name="T13" fmla="*/ 20 h 114"/>
                <a:gd name="T14" fmla="*/ 102 w 121"/>
                <a:gd name="T15" fmla="*/ 16 h 114"/>
                <a:gd name="T16" fmla="*/ 97 w 121"/>
                <a:gd name="T17" fmla="*/ 11 h 114"/>
                <a:gd name="T18" fmla="*/ 91 w 121"/>
                <a:gd name="T19" fmla="*/ 9 h 114"/>
                <a:gd name="T20" fmla="*/ 86 w 121"/>
                <a:gd name="T21" fmla="*/ 4 h 114"/>
                <a:gd name="T22" fmla="*/ 80 w 121"/>
                <a:gd name="T23" fmla="*/ 3 h 114"/>
                <a:gd name="T24" fmla="*/ 73 w 121"/>
                <a:gd name="T25" fmla="*/ 1 h 114"/>
                <a:gd name="T26" fmla="*/ 66 w 121"/>
                <a:gd name="T27" fmla="*/ 0 h 114"/>
                <a:gd name="T28" fmla="*/ 60 w 121"/>
                <a:gd name="T29" fmla="*/ 0 h 114"/>
                <a:gd name="T30" fmla="*/ 53 w 121"/>
                <a:gd name="T31" fmla="*/ 0 h 114"/>
                <a:gd name="T32" fmla="*/ 46 w 121"/>
                <a:gd name="T33" fmla="*/ 1 h 114"/>
                <a:gd name="T34" fmla="*/ 40 w 121"/>
                <a:gd name="T35" fmla="*/ 3 h 114"/>
                <a:gd name="T36" fmla="*/ 33 w 121"/>
                <a:gd name="T37" fmla="*/ 6 h 114"/>
                <a:gd name="T38" fmla="*/ 28 w 121"/>
                <a:gd name="T39" fmla="*/ 9 h 114"/>
                <a:gd name="T40" fmla="*/ 22 w 121"/>
                <a:gd name="T41" fmla="*/ 11 h 114"/>
                <a:gd name="T42" fmla="*/ 18 w 121"/>
                <a:gd name="T43" fmla="*/ 17 h 114"/>
                <a:gd name="T44" fmla="*/ 14 w 121"/>
                <a:gd name="T45" fmla="*/ 21 h 114"/>
                <a:gd name="T46" fmla="*/ 9 w 121"/>
                <a:gd name="T47" fmla="*/ 25 h 114"/>
                <a:gd name="T48" fmla="*/ 5 w 121"/>
                <a:gd name="T49" fmla="*/ 31 h 114"/>
                <a:gd name="T50" fmla="*/ 4 w 121"/>
                <a:gd name="T51" fmla="*/ 37 h 114"/>
                <a:gd name="T52" fmla="*/ 1 w 121"/>
                <a:gd name="T53" fmla="*/ 42 h 114"/>
                <a:gd name="T54" fmla="*/ 0 w 121"/>
                <a:gd name="T55" fmla="*/ 49 h 114"/>
                <a:gd name="T56" fmla="*/ 0 w 121"/>
                <a:gd name="T57" fmla="*/ 55 h 114"/>
                <a:gd name="T58" fmla="*/ 0 w 121"/>
                <a:gd name="T59" fmla="*/ 62 h 114"/>
                <a:gd name="T60" fmla="*/ 0 w 121"/>
                <a:gd name="T61" fmla="*/ 68 h 114"/>
                <a:gd name="T62" fmla="*/ 2 w 121"/>
                <a:gd name="T63" fmla="*/ 73 h 114"/>
                <a:gd name="T64" fmla="*/ 4 w 121"/>
                <a:gd name="T65" fmla="*/ 79 h 114"/>
                <a:gd name="T66" fmla="*/ 7 w 121"/>
                <a:gd name="T67" fmla="*/ 85 h 114"/>
                <a:gd name="T68" fmla="*/ 11 w 121"/>
                <a:gd name="T69" fmla="*/ 90 h 114"/>
                <a:gd name="T70" fmla="*/ 15 w 121"/>
                <a:gd name="T71" fmla="*/ 96 h 114"/>
                <a:gd name="T72" fmla="*/ 19 w 121"/>
                <a:gd name="T73" fmla="*/ 100 h 114"/>
                <a:gd name="T74" fmla="*/ 25 w 121"/>
                <a:gd name="T75" fmla="*/ 104 h 114"/>
                <a:gd name="T76" fmla="*/ 31 w 121"/>
                <a:gd name="T77" fmla="*/ 107 h 114"/>
                <a:gd name="T78" fmla="*/ 36 w 121"/>
                <a:gd name="T79" fmla="*/ 110 h 114"/>
                <a:gd name="T80" fmla="*/ 42 w 121"/>
                <a:gd name="T81" fmla="*/ 113 h 114"/>
                <a:gd name="T82" fmla="*/ 49 w 121"/>
                <a:gd name="T83" fmla="*/ 114 h 114"/>
                <a:gd name="T84" fmla="*/ 56 w 121"/>
                <a:gd name="T85" fmla="*/ 114 h 114"/>
                <a:gd name="T86" fmla="*/ 62 w 121"/>
                <a:gd name="T87" fmla="*/ 114 h 114"/>
                <a:gd name="T88" fmla="*/ 69 w 121"/>
                <a:gd name="T89" fmla="*/ 114 h 114"/>
                <a:gd name="T90" fmla="*/ 76 w 121"/>
                <a:gd name="T91" fmla="*/ 113 h 114"/>
                <a:gd name="T92" fmla="*/ 81 w 121"/>
                <a:gd name="T93" fmla="*/ 111 h 114"/>
                <a:gd name="T94" fmla="*/ 88 w 121"/>
                <a:gd name="T95" fmla="*/ 109 h 114"/>
                <a:gd name="T96" fmla="*/ 94 w 121"/>
                <a:gd name="T97" fmla="*/ 106 h 114"/>
                <a:gd name="T98" fmla="*/ 98 w 121"/>
                <a:gd name="T99" fmla="*/ 102 h 114"/>
                <a:gd name="T100" fmla="*/ 104 w 121"/>
                <a:gd name="T101" fmla="*/ 97 h 114"/>
                <a:gd name="T102" fmla="*/ 108 w 121"/>
                <a:gd name="T103" fmla="*/ 93 h 114"/>
                <a:gd name="T104" fmla="*/ 112 w 121"/>
                <a:gd name="T105" fmla="*/ 87 h 114"/>
                <a:gd name="T106" fmla="*/ 115 w 121"/>
                <a:gd name="T107" fmla="*/ 82 h 114"/>
                <a:gd name="T108" fmla="*/ 118 w 121"/>
                <a:gd name="T109" fmla="*/ 76 h 114"/>
                <a:gd name="T110" fmla="*/ 119 w 121"/>
                <a:gd name="T111" fmla="*/ 71 h 114"/>
                <a:gd name="T112" fmla="*/ 121 w 121"/>
                <a:gd name="T113" fmla="*/ 65 h 114"/>
                <a:gd name="T114" fmla="*/ 121 w 121"/>
                <a:gd name="T115" fmla="*/ 58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
                <a:gd name="T175" fmla="*/ 0 h 114"/>
                <a:gd name="T176" fmla="*/ 121 w 121"/>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 h="114">
                  <a:moveTo>
                    <a:pt x="121" y="58"/>
                  </a:moveTo>
                  <a:lnTo>
                    <a:pt x="121" y="54"/>
                  </a:lnTo>
                  <a:lnTo>
                    <a:pt x="121" y="51"/>
                  </a:lnTo>
                  <a:lnTo>
                    <a:pt x="121" y="48"/>
                  </a:lnTo>
                  <a:lnTo>
                    <a:pt x="119" y="45"/>
                  </a:lnTo>
                  <a:lnTo>
                    <a:pt x="119" y="42"/>
                  </a:lnTo>
                  <a:lnTo>
                    <a:pt x="118" y="38"/>
                  </a:lnTo>
                  <a:lnTo>
                    <a:pt x="117" y="35"/>
                  </a:lnTo>
                  <a:lnTo>
                    <a:pt x="115" y="32"/>
                  </a:lnTo>
                  <a:lnTo>
                    <a:pt x="114" y="30"/>
                  </a:lnTo>
                  <a:lnTo>
                    <a:pt x="112" y="27"/>
                  </a:lnTo>
                  <a:lnTo>
                    <a:pt x="111" y="25"/>
                  </a:lnTo>
                  <a:lnTo>
                    <a:pt x="108" y="23"/>
                  </a:lnTo>
                  <a:lnTo>
                    <a:pt x="107" y="20"/>
                  </a:lnTo>
                  <a:lnTo>
                    <a:pt x="104" y="17"/>
                  </a:lnTo>
                  <a:lnTo>
                    <a:pt x="102" y="16"/>
                  </a:lnTo>
                  <a:lnTo>
                    <a:pt x="100" y="13"/>
                  </a:lnTo>
                  <a:lnTo>
                    <a:pt x="97" y="11"/>
                  </a:lnTo>
                  <a:lnTo>
                    <a:pt x="94" y="10"/>
                  </a:lnTo>
                  <a:lnTo>
                    <a:pt x="91" y="9"/>
                  </a:lnTo>
                  <a:lnTo>
                    <a:pt x="88" y="6"/>
                  </a:lnTo>
                  <a:lnTo>
                    <a:pt x="86" y="4"/>
                  </a:lnTo>
                  <a:lnTo>
                    <a:pt x="83" y="4"/>
                  </a:lnTo>
                  <a:lnTo>
                    <a:pt x="80" y="3"/>
                  </a:lnTo>
                  <a:lnTo>
                    <a:pt x="76" y="1"/>
                  </a:lnTo>
                  <a:lnTo>
                    <a:pt x="73" y="1"/>
                  </a:lnTo>
                  <a:lnTo>
                    <a:pt x="70" y="0"/>
                  </a:lnTo>
                  <a:lnTo>
                    <a:pt x="66" y="0"/>
                  </a:lnTo>
                  <a:lnTo>
                    <a:pt x="63" y="0"/>
                  </a:lnTo>
                  <a:lnTo>
                    <a:pt x="60" y="0"/>
                  </a:lnTo>
                  <a:lnTo>
                    <a:pt x="56" y="0"/>
                  </a:lnTo>
                  <a:lnTo>
                    <a:pt x="53" y="0"/>
                  </a:lnTo>
                  <a:lnTo>
                    <a:pt x="50" y="0"/>
                  </a:lnTo>
                  <a:lnTo>
                    <a:pt x="46" y="1"/>
                  </a:lnTo>
                  <a:lnTo>
                    <a:pt x="43" y="3"/>
                  </a:lnTo>
                  <a:lnTo>
                    <a:pt x="40" y="3"/>
                  </a:lnTo>
                  <a:lnTo>
                    <a:pt x="38" y="4"/>
                  </a:lnTo>
                  <a:lnTo>
                    <a:pt x="33" y="6"/>
                  </a:lnTo>
                  <a:lnTo>
                    <a:pt x="31" y="7"/>
                  </a:lnTo>
                  <a:lnTo>
                    <a:pt x="28" y="9"/>
                  </a:lnTo>
                  <a:lnTo>
                    <a:pt x="25" y="10"/>
                  </a:lnTo>
                  <a:lnTo>
                    <a:pt x="22" y="11"/>
                  </a:lnTo>
                  <a:lnTo>
                    <a:pt x="21" y="14"/>
                  </a:lnTo>
                  <a:lnTo>
                    <a:pt x="18" y="17"/>
                  </a:lnTo>
                  <a:lnTo>
                    <a:pt x="15" y="18"/>
                  </a:lnTo>
                  <a:lnTo>
                    <a:pt x="14" y="21"/>
                  </a:lnTo>
                  <a:lnTo>
                    <a:pt x="11" y="23"/>
                  </a:lnTo>
                  <a:lnTo>
                    <a:pt x="9" y="25"/>
                  </a:lnTo>
                  <a:lnTo>
                    <a:pt x="8" y="28"/>
                  </a:lnTo>
                  <a:lnTo>
                    <a:pt x="5" y="31"/>
                  </a:lnTo>
                  <a:lnTo>
                    <a:pt x="4" y="34"/>
                  </a:lnTo>
                  <a:lnTo>
                    <a:pt x="4" y="37"/>
                  </a:lnTo>
                  <a:lnTo>
                    <a:pt x="2" y="40"/>
                  </a:lnTo>
                  <a:lnTo>
                    <a:pt x="1" y="42"/>
                  </a:lnTo>
                  <a:lnTo>
                    <a:pt x="1" y="45"/>
                  </a:lnTo>
                  <a:lnTo>
                    <a:pt x="0" y="49"/>
                  </a:lnTo>
                  <a:lnTo>
                    <a:pt x="0" y="52"/>
                  </a:lnTo>
                  <a:lnTo>
                    <a:pt x="0" y="55"/>
                  </a:lnTo>
                  <a:lnTo>
                    <a:pt x="0" y="58"/>
                  </a:lnTo>
                  <a:lnTo>
                    <a:pt x="0" y="62"/>
                  </a:lnTo>
                  <a:lnTo>
                    <a:pt x="0" y="65"/>
                  </a:lnTo>
                  <a:lnTo>
                    <a:pt x="0" y="68"/>
                  </a:lnTo>
                  <a:lnTo>
                    <a:pt x="1" y="71"/>
                  </a:lnTo>
                  <a:lnTo>
                    <a:pt x="2" y="73"/>
                  </a:lnTo>
                  <a:lnTo>
                    <a:pt x="2" y="78"/>
                  </a:lnTo>
                  <a:lnTo>
                    <a:pt x="4" y="79"/>
                  </a:lnTo>
                  <a:lnTo>
                    <a:pt x="5" y="83"/>
                  </a:lnTo>
                  <a:lnTo>
                    <a:pt x="7" y="85"/>
                  </a:lnTo>
                  <a:lnTo>
                    <a:pt x="8" y="87"/>
                  </a:lnTo>
                  <a:lnTo>
                    <a:pt x="11" y="90"/>
                  </a:lnTo>
                  <a:lnTo>
                    <a:pt x="12" y="93"/>
                  </a:lnTo>
                  <a:lnTo>
                    <a:pt x="15" y="96"/>
                  </a:lnTo>
                  <a:lnTo>
                    <a:pt x="16" y="97"/>
                  </a:lnTo>
                  <a:lnTo>
                    <a:pt x="19" y="100"/>
                  </a:lnTo>
                  <a:lnTo>
                    <a:pt x="22" y="102"/>
                  </a:lnTo>
                  <a:lnTo>
                    <a:pt x="25" y="104"/>
                  </a:lnTo>
                  <a:lnTo>
                    <a:pt x="28" y="106"/>
                  </a:lnTo>
                  <a:lnTo>
                    <a:pt x="31" y="107"/>
                  </a:lnTo>
                  <a:lnTo>
                    <a:pt x="33" y="109"/>
                  </a:lnTo>
                  <a:lnTo>
                    <a:pt x="36" y="110"/>
                  </a:lnTo>
                  <a:lnTo>
                    <a:pt x="39" y="111"/>
                  </a:lnTo>
                  <a:lnTo>
                    <a:pt x="42" y="113"/>
                  </a:lnTo>
                  <a:lnTo>
                    <a:pt x="46" y="113"/>
                  </a:lnTo>
                  <a:lnTo>
                    <a:pt x="49" y="114"/>
                  </a:lnTo>
                  <a:lnTo>
                    <a:pt x="52" y="114"/>
                  </a:lnTo>
                  <a:lnTo>
                    <a:pt x="56" y="114"/>
                  </a:lnTo>
                  <a:lnTo>
                    <a:pt x="59" y="114"/>
                  </a:lnTo>
                  <a:lnTo>
                    <a:pt x="62" y="114"/>
                  </a:lnTo>
                  <a:lnTo>
                    <a:pt x="66" y="114"/>
                  </a:lnTo>
                  <a:lnTo>
                    <a:pt x="69" y="114"/>
                  </a:lnTo>
                  <a:lnTo>
                    <a:pt x="71" y="114"/>
                  </a:lnTo>
                  <a:lnTo>
                    <a:pt x="76" y="113"/>
                  </a:lnTo>
                  <a:lnTo>
                    <a:pt x="78" y="113"/>
                  </a:lnTo>
                  <a:lnTo>
                    <a:pt x="81" y="111"/>
                  </a:lnTo>
                  <a:lnTo>
                    <a:pt x="84" y="110"/>
                  </a:lnTo>
                  <a:lnTo>
                    <a:pt x="88" y="109"/>
                  </a:lnTo>
                  <a:lnTo>
                    <a:pt x="91" y="107"/>
                  </a:lnTo>
                  <a:lnTo>
                    <a:pt x="94" y="106"/>
                  </a:lnTo>
                  <a:lnTo>
                    <a:pt x="97" y="103"/>
                  </a:lnTo>
                  <a:lnTo>
                    <a:pt x="98" y="102"/>
                  </a:lnTo>
                  <a:lnTo>
                    <a:pt x="101" y="100"/>
                  </a:lnTo>
                  <a:lnTo>
                    <a:pt x="104" y="97"/>
                  </a:lnTo>
                  <a:lnTo>
                    <a:pt x="105" y="95"/>
                  </a:lnTo>
                  <a:lnTo>
                    <a:pt x="108" y="93"/>
                  </a:lnTo>
                  <a:lnTo>
                    <a:pt x="109" y="90"/>
                  </a:lnTo>
                  <a:lnTo>
                    <a:pt x="112" y="87"/>
                  </a:lnTo>
                  <a:lnTo>
                    <a:pt x="114" y="85"/>
                  </a:lnTo>
                  <a:lnTo>
                    <a:pt x="115" y="82"/>
                  </a:lnTo>
                  <a:lnTo>
                    <a:pt x="117" y="79"/>
                  </a:lnTo>
                  <a:lnTo>
                    <a:pt x="118" y="76"/>
                  </a:lnTo>
                  <a:lnTo>
                    <a:pt x="119" y="73"/>
                  </a:lnTo>
                  <a:lnTo>
                    <a:pt x="119" y="71"/>
                  </a:lnTo>
                  <a:lnTo>
                    <a:pt x="121" y="68"/>
                  </a:lnTo>
                  <a:lnTo>
                    <a:pt x="121" y="65"/>
                  </a:lnTo>
                  <a:lnTo>
                    <a:pt x="121" y="61"/>
                  </a:lnTo>
                  <a:lnTo>
                    <a:pt x="121" y="58"/>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2" name="Freeform 105"/>
            <p:cNvSpPr>
              <a:spLocks/>
            </p:cNvSpPr>
            <p:nvPr/>
          </p:nvSpPr>
          <p:spPr bwMode="auto">
            <a:xfrm>
              <a:off x="4061" y="685"/>
              <a:ext cx="60" cy="67"/>
            </a:xfrm>
            <a:custGeom>
              <a:avLst/>
              <a:gdLst>
                <a:gd name="T0" fmla="*/ 12 w 60"/>
                <a:gd name="T1" fmla="*/ 0 h 67"/>
                <a:gd name="T2" fmla="*/ 0 w 60"/>
                <a:gd name="T3" fmla="*/ 12 h 67"/>
                <a:gd name="T4" fmla="*/ 33 w 60"/>
                <a:gd name="T5" fmla="*/ 12 h 67"/>
                <a:gd name="T6" fmla="*/ 48 w 60"/>
                <a:gd name="T7" fmla="*/ 40 h 67"/>
                <a:gd name="T8" fmla="*/ 33 w 60"/>
                <a:gd name="T9" fmla="*/ 67 h 67"/>
                <a:gd name="T10" fmla="*/ 43 w 60"/>
                <a:gd name="T11" fmla="*/ 55 h 67"/>
                <a:gd name="T12" fmla="*/ 60 w 60"/>
                <a:gd name="T13" fmla="*/ 27 h 67"/>
                <a:gd name="T14" fmla="*/ 43 w 60"/>
                <a:gd name="T15" fmla="*/ 0 h 67"/>
                <a:gd name="T16" fmla="*/ 12 w 60"/>
                <a:gd name="T17" fmla="*/ 0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7"/>
                <a:gd name="T29" fmla="*/ 60 w 6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7">
                  <a:moveTo>
                    <a:pt x="12" y="0"/>
                  </a:moveTo>
                  <a:lnTo>
                    <a:pt x="0" y="12"/>
                  </a:lnTo>
                  <a:lnTo>
                    <a:pt x="33" y="12"/>
                  </a:lnTo>
                  <a:lnTo>
                    <a:pt x="48" y="40"/>
                  </a:lnTo>
                  <a:lnTo>
                    <a:pt x="33" y="67"/>
                  </a:lnTo>
                  <a:lnTo>
                    <a:pt x="43" y="55"/>
                  </a:lnTo>
                  <a:lnTo>
                    <a:pt x="60" y="27"/>
                  </a:lnTo>
                  <a:lnTo>
                    <a:pt x="43" y="0"/>
                  </a:lnTo>
                  <a:lnTo>
                    <a:pt x="12"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3" name="Freeform 106"/>
            <p:cNvSpPr>
              <a:spLocks/>
            </p:cNvSpPr>
            <p:nvPr/>
          </p:nvSpPr>
          <p:spPr bwMode="auto">
            <a:xfrm>
              <a:off x="4061" y="685"/>
              <a:ext cx="60" cy="67"/>
            </a:xfrm>
            <a:custGeom>
              <a:avLst/>
              <a:gdLst>
                <a:gd name="T0" fmla="*/ 12 w 60"/>
                <a:gd name="T1" fmla="*/ 0 h 67"/>
                <a:gd name="T2" fmla="*/ 0 w 60"/>
                <a:gd name="T3" fmla="*/ 12 h 67"/>
                <a:gd name="T4" fmla="*/ 33 w 60"/>
                <a:gd name="T5" fmla="*/ 12 h 67"/>
                <a:gd name="T6" fmla="*/ 48 w 60"/>
                <a:gd name="T7" fmla="*/ 40 h 67"/>
                <a:gd name="T8" fmla="*/ 33 w 60"/>
                <a:gd name="T9" fmla="*/ 67 h 67"/>
                <a:gd name="T10" fmla="*/ 43 w 60"/>
                <a:gd name="T11" fmla="*/ 55 h 67"/>
                <a:gd name="T12" fmla="*/ 60 w 60"/>
                <a:gd name="T13" fmla="*/ 27 h 67"/>
                <a:gd name="T14" fmla="*/ 43 w 60"/>
                <a:gd name="T15" fmla="*/ 0 h 67"/>
                <a:gd name="T16" fmla="*/ 12 w 60"/>
                <a:gd name="T17" fmla="*/ 0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7"/>
                <a:gd name="T29" fmla="*/ 60 w 6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7">
                  <a:moveTo>
                    <a:pt x="12" y="0"/>
                  </a:moveTo>
                  <a:lnTo>
                    <a:pt x="0" y="12"/>
                  </a:lnTo>
                  <a:lnTo>
                    <a:pt x="33" y="12"/>
                  </a:lnTo>
                  <a:lnTo>
                    <a:pt x="48" y="40"/>
                  </a:lnTo>
                  <a:lnTo>
                    <a:pt x="33" y="67"/>
                  </a:lnTo>
                  <a:lnTo>
                    <a:pt x="43" y="55"/>
                  </a:lnTo>
                  <a:lnTo>
                    <a:pt x="60" y="27"/>
                  </a:lnTo>
                  <a:lnTo>
                    <a:pt x="43" y="0"/>
                  </a:lnTo>
                  <a:lnTo>
                    <a:pt x="12" y="0"/>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4" name="Freeform 107"/>
            <p:cNvSpPr>
              <a:spLocks/>
            </p:cNvSpPr>
            <p:nvPr/>
          </p:nvSpPr>
          <p:spPr bwMode="auto">
            <a:xfrm>
              <a:off x="4044" y="697"/>
              <a:ext cx="65" cy="55"/>
            </a:xfrm>
            <a:custGeom>
              <a:avLst/>
              <a:gdLst>
                <a:gd name="T0" fmla="*/ 17 w 65"/>
                <a:gd name="T1" fmla="*/ 0 h 55"/>
                <a:gd name="T2" fmla="*/ 0 w 65"/>
                <a:gd name="T3" fmla="*/ 28 h 55"/>
                <a:gd name="T4" fmla="*/ 17 w 65"/>
                <a:gd name="T5" fmla="*/ 55 h 55"/>
                <a:gd name="T6" fmla="*/ 48 w 65"/>
                <a:gd name="T7" fmla="*/ 55 h 55"/>
                <a:gd name="T8" fmla="*/ 65 w 65"/>
                <a:gd name="T9" fmla="*/ 28 h 55"/>
                <a:gd name="T10" fmla="*/ 48 w 65"/>
                <a:gd name="T11" fmla="*/ 0 h 55"/>
                <a:gd name="T12" fmla="*/ 17 w 65"/>
                <a:gd name="T13" fmla="*/ 0 h 55"/>
                <a:gd name="T14" fmla="*/ 0 60000 65536"/>
                <a:gd name="T15" fmla="*/ 0 60000 65536"/>
                <a:gd name="T16" fmla="*/ 0 60000 65536"/>
                <a:gd name="T17" fmla="*/ 0 60000 65536"/>
                <a:gd name="T18" fmla="*/ 0 60000 65536"/>
                <a:gd name="T19" fmla="*/ 0 60000 65536"/>
                <a:gd name="T20" fmla="*/ 0 60000 65536"/>
                <a:gd name="T21" fmla="*/ 0 w 65"/>
                <a:gd name="T22" fmla="*/ 0 h 55"/>
                <a:gd name="T23" fmla="*/ 65 w 6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5">
                  <a:moveTo>
                    <a:pt x="17" y="0"/>
                  </a:moveTo>
                  <a:lnTo>
                    <a:pt x="0" y="28"/>
                  </a:lnTo>
                  <a:lnTo>
                    <a:pt x="17" y="55"/>
                  </a:lnTo>
                  <a:lnTo>
                    <a:pt x="48" y="55"/>
                  </a:lnTo>
                  <a:lnTo>
                    <a:pt x="65" y="28"/>
                  </a:lnTo>
                  <a:lnTo>
                    <a:pt x="48" y="0"/>
                  </a:lnTo>
                  <a:lnTo>
                    <a:pt x="17"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5" name="Freeform 108"/>
            <p:cNvSpPr>
              <a:spLocks/>
            </p:cNvSpPr>
            <p:nvPr/>
          </p:nvSpPr>
          <p:spPr bwMode="auto">
            <a:xfrm>
              <a:off x="4044" y="697"/>
              <a:ext cx="65" cy="55"/>
            </a:xfrm>
            <a:custGeom>
              <a:avLst/>
              <a:gdLst>
                <a:gd name="T0" fmla="*/ 17 w 65"/>
                <a:gd name="T1" fmla="*/ 0 h 55"/>
                <a:gd name="T2" fmla="*/ 0 w 65"/>
                <a:gd name="T3" fmla="*/ 28 h 55"/>
                <a:gd name="T4" fmla="*/ 17 w 65"/>
                <a:gd name="T5" fmla="*/ 55 h 55"/>
                <a:gd name="T6" fmla="*/ 48 w 65"/>
                <a:gd name="T7" fmla="*/ 55 h 55"/>
                <a:gd name="T8" fmla="*/ 65 w 65"/>
                <a:gd name="T9" fmla="*/ 28 h 55"/>
                <a:gd name="T10" fmla="*/ 48 w 65"/>
                <a:gd name="T11" fmla="*/ 0 h 55"/>
                <a:gd name="T12" fmla="*/ 17 w 65"/>
                <a:gd name="T13" fmla="*/ 0 h 55"/>
                <a:gd name="T14" fmla="*/ 0 60000 65536"/>
                <a:gd name="T15" fmla="*/ 0 60000 65536"/>
                <a:gd name="T16" fmla="*/ 0 60000 65536"/>
                <a:gd name="T17" fmla="*/ 0 60000 65536"/>
                <a:gd name="T18" fmla="*/ 0 60000 65536"/>
                <a:gd name="T19" fmla="*/ 0 60000 65536"/>
                <a:gd name="T20" fmla="*/ 0 60000 65536"/>
                <a:gd name="T21" fmla="*/ 0 w 65"/>
                <a:gd name="T22" fmla="*/ 0 h 55"/>
                <a:gd name="T23" fmla="*/ 65 w 6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5">
                  <a:moveTo>
                    <a:pt x="17" y="0"/>
                  </a:moveTo>
                  <a:lnTo>
                    <a:pt x="0" y="28"/>
                  </a:lnTo>
                  <a:lnTo>
                    <a:pt x="17" y="55"/>
                  </a:lnTo>
                  <a:lnTo>
                    <a:pt x="48" y="55"/>
                  </a:lnTo>
                  <a:lnTo>
                    <a:pt x="65" y="28"/>
                  </a:lnTo>
                  <a:lnTo>
                    <a:pt x="48" y="0"/>
                  </a:lnTo>
                  <a:lnTo>
                    <a:pt x="17" y="0"/>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6" name="Freeform 109"/>
            <p:cNvSpPr>
              <a:spLocks/>
            </p:cNvSpPr>
            <p:nvPr/>
          </p:nvSpPr>
          <p:spPr bwMode="auto">
            <a:xfrm>
              <a:off x="4060" y="708"/>
              <a:ext cx="32" cy="34"/>
            </a:xfrm>
            <a:custGeom>
              <a:avLst/>
              <a:gdLst>
                <a:gd name="T0" fmla="*/ 32 w 32"/>
                <a:gd name="T1" fmla="*/ 17 h 34"/>
                <a:gd name="T2" fmla="*/ 32 w 32"/>
                <a:gd name="T3" fmla="*/ 16 h 34"/>
                <a:gd name="T4" fmla="*/ 32 w 32"/>
                <a:gd name="T5" fmla="*/ 14 h 34"/>
                <a:gd name="T6" fmla="*/ 32 w 32"/>
                <a:gd name="T7" fmla="*/ 13 h 34"/>
                <a:gd name="T8" fmla="*/ 32 w 32"/>
                <a:gd name="T9" fmla="*/ 10 h 34"/>
                <a:gd name="T10" fmla="*/ 31 w 32"/>
                <a:gd name="T11" fmla="*/ 8 h 34"/>
                <a:gd name="T12" fmla="*/ 30 w 32"/>
                <a:gd name="T13" fmla="*/ 7 h 34"/>
                <a:gd name="T14" fmla="*/ 28 w 32"/>
                <a:gd name="T15" fmla="*/ 6 h 34"/>
                <a:gd name="T16" fmla="*/ 28 w 32"/>
                <a:gd name="T17" fmla="*/ 4 h 34"/>
                <a:gd name="T18" fmla="*/ 27 w 32"/>
                <a:gd name="T19" fmla="*/ 4 h 34"/>
                <a:gd name="T20" fmla="*/ 25 w 32"/>
                <a:gd name="T21" fmla="*/ 3 h 34"/>
                <a:gd name="T22" fmla="*/ 24 w 32"/>
                <a:gd name="T23" fmla="*/ 3 h 34"/>
                <a:gd name="T24" fmla="*/ 21 w 32"/>
                <a:gd name="T25" fmla="*/ 1 h 34"/>
                <a:gd name="T26" fmla="*/ 20 w 32"/>
                <a:gd name="T27" fmla="*/ 1 h 34"/>
                <a:gd name="T28" fmla="*/ 18 w 32"/>
                <a:gd name="T29" fmla="*/ 0 h 34"/>
                <a:gd name="T30" fmla="*/ 17 w 32"/>
                <a:gd name="T31" fmla="*/ 0 h 34"/>
                <a:gd name="T32" fmla="*/ 15 w 32"/>
                <a:gd name="T33" fmla="*/ 0 h 34"/>
                <a:gd name="T34" fmla="*/ 13 w 32"/>
                <a:gd name="T35" fmla="*/ 1 h 34"/>
                <a:gd name="T36" fmla="*/ 11 w 32"/>
                <a:gd name="T37" fmla="*/ 1 h 34"/>
                <a:gd name="T38" fmla="*/ 10 w 32"/>
                <a:gd name="T39" fmla="*/ 3 h 34"/>
                <a:gd name="T40" fmla="*/ 8 w 32"/>
                <a:gd name="T41" fmla="*/ 3 h 34"/>
                <a:gd name="T42" fmla="*/ 7 w 32"/>
                <a:gd name="T43" fmla="*/ 4 h 34"/>
                <a:gd name="T44" fmla="*/ 6 w 32"/>
                <a:gd name="T45" fmla="*/ 4 h 34"/>
                <a:gd name="T46" fmla="*/ 4 w 32"/>
                <a:gd name="T47" fmla="*/ 6 h 34"/>
                <a:gd name="T48" fmla="*/ 3 w 32"/>
                <a:gd name="T49" fmla="*/ 7 h 34"/>
                <a:gd name="T50" fmla="*/ 3 w 32"/>
                <a:gd name="T51" fmla="*/ 8 h 34"/>
                <a:gd name="T52" fmla="*/ 1 w 32"/>
                <a:gd name="T53" fmla="*/ 10 h 34"/>
                <a:gd name="T54" fmla="*/ 1 w 32"/>
                <a:gd name="T55" fmla="*/ 13 h 34"/>
                <a:gd name="T56" fmla="*/ 1 w 32"/>
                <a:gd name="T57" fmla="*/ 14 h 34"/>
                <a:gd name="T58" fmla="*/ 0 w 32"/>
                <a:gd name="T59" fmla="*/ 16 h 34"/>
                <a:gd name="T60" fmla="*/ 0 w 32"/>
                <a:gd name="T61" fmla="*/ 17 h 34"/>
                <a:gd name="T62" fmla="*/ 0 w 32"/>
                <a:gd name="T63" fmla="*/ 18 h 34"/>
                <a:gd name="T64" fmla="*/ 1 w 32"/>
                <a:gd name="T65" fmla="*/ 21 h 34"/>
                <a:gd name="T66" fmla="*/ 1 w 32"/>
                <a:gd name="T67" fmla="*/ 23 h 34"/>
                <a:gd name="T68" fmla="*/ 1 w 32"/>
                <a:gd name="T69" fmla="*/ 24 h 34"/>
                <a:gd name="T70" fmla="*/ 3 w 32"/>
                <a:gd name="T71" fmla="*/ 25 h 34"/>
                <a:gd name="T72" fmla="*/ 3 w 32"/>
                <a:gd name="T73" fmla="*/ 27 h 34"/>
                <a:gd name="T74" fmla="*/ 4 w 32"/>
                <a:gd name="T75" fmla="*/ 28 h 34"/>
                <a:gd name="T76" fmla="*/ 6 w 32"/>
                <a:gd name="T77" fmla="*/ 30 h 34"/>
                <a:gd name="T78" fmla="*/ 7 w 32"/>
                <a:gd name="T79" fmla="*/ 31 h 34"/>
                <a:gd name="T80" fmla="*/ 8 w 32"/>
                <a:gd name="T81" fmla="*/ 31 h 34"/>
                <a:gd name="T82" fmla="*/ 10 w 32"/>
                <a:gd name="T83" fmla="*/ 32 h 34"/>
                <a:gd name="T84" fmla="*/ 11 w 32"/>
                <a:gd name="T85" fmla="*/ 32 h 34"/>
                <a:gd name="T86" fmla="*/ 14 w 32"/>
                <a:gd name="T87" fmla="*/ 34 h 34"/>
                <a:gd name="T88" fmla="*/ 15 w 32"/>
                <a:gd name="T89" fmla="*/ 34 h 34"/>
                <a:gd name="T90" fmla="*/ 17 w 32"/>
                <a:gd name="T91" fmla="*/ 34 h 34"/>
                <a:gd name="T92" fmla="*/ 18 w 32"/>
                <a:gd name="T93" fmla="*/ 34 h 34"/>
                <a:gd name="T94" fmla="*/ 20 w 32"/>
                <a:gd name="T95" fmla="*/ 34 h 34"/>
                <a:gd name="T96" fmla="*/ 23 w 32"/>
                <a:gd name="T97" fmla="*/ 32 h 34"/>
                <a:gd name="T98" fmla="*/ 24 w 32"/>
                <a:gd name="T99" fmla="*/ 32 h 34"/>
                <a:gd name="T100" fmla="*/ 25 w 32"/>
                <a:gd name="T101" fmla="*/ 31 h 34"/>
                <a:gd name="T102" fmla="*/ 27 w 32"/>
                <a:gd name="T103" fmla="*/ 31 h 34"/>
                <a:gd name="T104" fmla="*/ 28 w 32"/>
                <a:gd name="T105" fmla="*/ 30 h 34"/>
                <a:gd name="T106" fmla="*/ 30 w 32"/>
                <a:gd name="T107" fmla="*/ 28 h 34"/>
                <a:gd name="T108" fmla="*/ 30 w 32"/>
                <a:gd name="T109" fmla="*/ 27 h 34"/>
                <a:gd name="T110" fmla="*/ 31 w 32"/>
                <a:gd name="T111" fmla="*/ 25 h 34"/>
                <a:gd name="T112" fmla="*/ 32 w 32"/>
                <a:gd name="T113" fmla="*/ 24 h 34"/>
                <a:gd name="T114" fmla="*/ 32 w 32"/>
                <a:gd name="T115" fmla="*/ 23 h 34"/>
                <a:gd name="T116" fmla="*/ 32 w 32"/>
                <a:gd name="T117" fmla="*/ 20 h 34"/>
                <a:gd name="T118" fmla="*/ 32 w 32"/>
                <a:gd name="T119" fmla="*/ 18 h 34"/>
                <a:gd name="T120" fmla="*/ 32 w 32"/>
                <a:gd name="T121" fmla="*/ 17 h 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
                <a:gd name="T184" fmla="*/ 0 h 34"/>
                <a:gd name="T185" fmla="*/ 32 w 32"/>
                <a:gd name="T186" fmla="*/ 34 h 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 h="34">
                  <a:moveTo>
                    <a:pt x="32" y="17"/>
                  </a:moveTo>
                  <a:lnTo>
                    <a:pt x="32" y="16"/>
                  </a:lnTo>
                  <a:lnTo>
                    <a:pt x="32" y="14"/>
                  </a:lnTo>
                  <a:lnTo>
                    <a:pt x="32" y="13"/>
                  </a:lnTo>
                  <a:lnTo>
                    <a:pt x="32" y="10"/>
                  </a:lnTo>
                  <a:lnTo>
                    <a:pt x="31" y="8"/>
                  </a:lnTo>
                  <a:lnTo>
                    <a:pt x="30" y="7"/>
                  </a:lnTo>
                  <a:lnTo>
                    <a:pt x="28" y="6"/>
                  </a:lnTo>
                  <a:lnTo>
                    <a:pt x="28" y="4"/>
                  </a:lnTo>
                  <a:lnTo>
                    <a:pt x="27" y="4"/>
                  </a:lnTo>
                  <a:lnTo>
                    <a:pt x="25" y="3"/>
                  </a:lnTo>
                  <a:lnTo>
                    <a:pt x="24" y="3"/>
                  </a:lnTo>
                  <a:lnTo>
                    <a:pt x="21" y="1"/>
                  </a:lnTo>
                  <a:lnTo>
                    <a:pt x="20" y="1"/>
                  </a:lnTo>
                  <a:lnTo>
                    <a:pt x="18" y="0"/>
                  </a:lnTo>
                  <a:lnTo>
                    <a:pt x="17" y="0"/>
                  </a:lnTo>
                  <a:lnTo>
                    <a:pt x="15" y="0"/>
                  </a:lnTo>
                  <a:lnTo>
                    <a:pt x="13" y="1"/>
                  </a:lnTo>
                  <a:lnTo>
                    <a:pt x="11" y="1"/>
                  </a:lnTo>
                  <a:lnTo>
                    <a:pt x="10" y="3"/>
                  </a:lnTo>
                  <a:lnTo>
                    <a:pt x="8" y="3"/>
                  </a:lnTo>
                  <a:lnTo>
                    <a:pt x="7" y="4"/>
                  </a:lnTo>
                  <a:lnTo>
                    <a:pt x="6" y="4"/>
                  </a:lnTo>
                  <a:lnTo>
                    <a:pt x="4" y="6"/>
                  </a:lnTo>
                  <a:lnTo>
                    <a:pt x="3" y="7"/>
                  </a:lnTo>
                  <a:lnTo>
                    <a:pt x="3" y="8"/>
                  </a:lnTo>
                  <a:lnTo>
                    <a:pt x="1" y="10"/>
                  </a:lnTo>
                  <a:lnTo>
                    <a:pt x="1" y="13"/>
                  </a:lnTo>
                  <a:lnTo>
                    <a:pt x="1" y="14"/>
                  </a:lnTo>
                  <a:lnTo>
                    <a:pt x="0" y="16"/>
                  </a:lnTo>
                  <a:lnTo>
                    <a:pt x="0" y="17"/>
                  </a:lnTo>
                  <a:lnTo>
                    <a:pt x="0" y="18"/>
                  </a:lnTo>
                  <a:lnTo>
                    <a:pt x="1" y="21"/>
                  </a:lnTo>
                  <a:lnTo>
                    <a:pt x="1" y="23"/>
                  </a:lnTo>
                  <a:lnTo>
                    <a:pt x="1" y="24"/>
                  </a:lnTo>
                  <a:lnTo>
                    <a:pt x="3" y="25"/>
                  </a:lnTo>
                  <a:lnTo>
                    <a:pt x="3" y="27"/>
                  </a:lnTo>
                  <a:lnTo>
                    <a:pt x="4" y="28"/>
                  </a:lnTo>
                  <a:lnTo>
                    <a:pt x="6" y="30"/>
                  </a:lnTo>
                  <a:lnTo>
                    <a:pt x="7" y="31"/>
                  </a:lnTo>
                  <a:lnTo>
                    <a:pt x="8" y="31"/>
                  </a:lnTo>
                  <a:lnTo>
                    <a:pt x="10" y="32"/>
                  </a:lnTo>
                  <a:lnTo>
                    <a:pt x="11" y="32"/>
                  </a:lnTo>
                  <a:lnTo>
                    <a:pt x="14" y="34"/>
                  </a:lnTo>
                  <a:lnTo>
                    <a:pt x="15" y="34"/>
                  </a:lnTo>
                  <a:lnTo>
                    <a:pt x="17" y="34"/>
                  </a:lnTo>
                  <a:lnTo>
                    <a:pt x="18" y="34"/>
                  </a:lnTo>
                  <a:lnTo>
                    <a:pt x="20" y="34"/>
                  </a:lnTo>
                  <a:lnTo>
                    <a:pt x="23" y="32"/>
                  </a:lnTo>
                  <a:lnTo>
                    <a:pt x="24" y="32"/>
                  </a:lnTo>
                  <a:lnTo>
                    <a:pt x="25" y="31"/>
                  </a:lnTo>
                  <a:lnTo>
                    <a:pt x="27" y="31"/>
                  </a:lnTo>
                  <a:lnTo>
                    <a:pt x="28" y="30"/>
                  </a:lnTo>
                  <a:lnTo>
                    <a:pt x="30" y="28"/>
                  </a:lnTo>
                  <a:lnTo>
                    <a:pt x="30" y="27"/>
                  </a:lnTo>
                  <a:lnTo>
                    <a:pt x="31" y="25"/>
                  </a:lnTo>
                  <a:lnTo>
                    <a:pt x="32" y="24"/>
                  </a:lnTo>
                  <a:lnTo>
                    <a:pt x="32" y="23"/>
                  </a:lnTo>
                  <a:lnTo>
                    <a:pt x="32" y="20"/>
                  </a:lnTo>
                  <a:lnTo>
                    <a:pt x="32" y="18"/>
                  </a:lnTo>
                  <a:lnTo>
                    <a:pt x="32" y="1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7" name="Freeform 110"/>
            <p:cNvSpPr>
              <a:spLocks/>
            </p:cNvSpPr>
            <p:nvPr/>
          </p:nvSpPr>
          <p:spPr bwMode="auto">
            <a:xfrm>
              <a:off x="4008" y="607"/>
              <a:ext cx="182" cy="181"/>
            </a:xfrm>
            <a:custGeom>
              <a:avLst/>
              <a:gdLst>
                <a:gd name="T0" fmla="*/ 182 w 182"/>
                <a:gd name="T1" fmla="*/ 83 h 181"/>
                <a:gd name="T2" fmla="*/ 180 w 182"/>
                <a:gd name="T3" fmla="*/ 70 h 181"/>
                <a:gd name="T4" fmla="*/ 176 w 182"/>
                <a:gd name="T5" fmla="*/ 59 h 181"/>
                <a:gd name="T6" fmla="*/ 172 w 182"/>
                <a:gd name="T7" fmla="*/ 47 h 181"/>
                <a:gd name="T8" fmla="*/ 165 w 182"/>
                <a:gd name="T9" fmla="*/ 38 h 181"/>
                <a:gd name="T10" fmla="*/ 158 w 182"/>
                <a:gd name="T11" fmla="*/ 29 h 181"/>
                <a:gd name="T12" fmla="*/ 148 w 182"/>
                <a:gd name="T13" fmla="*/ 21 h 181"/>
                <a:gd name="T14" fmla="*/ 138 w 182"/>
                <a:gd name="T15" fmla="*/ 14 h 181"/>
                <a:gd name="T16" fmla="*/ 128 w 182"/>
                <a:gd name="T17" fmla="*/ 8 h 181"/>
                <a:gd name="T18" fmla="*/ 115 w 182"/>
                <a:gd name="T19" fmla="*/ 4 h 181"/>
                <a:gd name="T20" fmla="*/ 104 w 182"/>
                <a:gd name="T21" fmla="*/ 1 h 181"/>
                <a:gd name="T22" fmla="*/ 91 w 182"/>
                <a:gd name="T23" fmla="*/ 0 h 181"/>
                <a:gd name="T24" fmla="*/ 80 w 182"/>
                <a:gd name="T25" fmla="*/ 1 h 181"/>
                <a:gd name="T26" fmla="*/ 67 w 182"/>
                <a:gd name="T27" fmla="*/ 2 h 181"/>
                <a:gd name="T28" fmla="*/ 56 w 182"/>
                <a:gd name="T29" fmla="*/ 7 h 181"/>
                <a:gd name="T30" fmla="*/ 45 w 182"/>
                <a:gd name="T31" fmla="*/ 12 h 181"/>
                <a:gd name="T32" fmla="*/ 35 w 182"/>
                <a:gd name="T33" fmla="*/ 19 h 181"/>
                <a:gd name="T34" fmla="*/ 25 w 182"/>
                <a:gd name="T35" fmla="*/ 26 h 181"/>
                <a:gd name="T36" fmla="*/ 18 w 182"/>
                <a:gd name="T37" fmla="*/ 36 h 181"/>
                <a:gd name="T38" fmla="*/ 11 w 182"/>
                <a:gd name="T39" fmla="*/ 46 h 181"/>
                <a:gd name="T40" fmla="*/ 5 w 182"/>
                <a:gd name="T41" fmla="*/ 57 h 181"/>
                <a:gd name="T42" fmla="*/ 3 w 182"/>
                <a:gd name="T43" fmla="*/ 69 h 181"/>
                <a:gd name="T44" fmla="*/ 0 w 182"/>
                <a:gd name="T45" fmla="*/ 80 h 181"/>
                <a:gd name="T46" fmla="*/ 0 w 182"/>
                <a:gd name="T47" fmla="*/ 93 h 181"/>
                <a:gd name="T48" fmla="*/ 0 w 182"/>
                <a:gd name="T49" fmla="*/ 104 h 181"/>
                <a:gd name="T50" fmla="*/ 3 w 182"/>
                <a:gd name="T51" fmla="*/ 117 h 181"/>
                <a:gd name="T52" fmla="*/ 7 w 182"/>
                <a:gd name="T53" fmla="*/ 128 h 181"/>
                <a:gd name="T54" fmla="*/ 13 w 182"/>
                <a:gd name="T55" fmla="*/ 138 h 181"/>
                <a:gd name="T56" fmla="*/ 20 w 182"/>
                <a:gd name="T57" fmla="*/ 148 h 181"/>
                <a:gd name="T58" fmla="*/ 28 w 182"/>
                <a:gd name="T59" fmla="*/ 156 h 181"/>
                <a:gd name="T60" fmla="*/ 38 w 182"/>
                <a:gd name="T61" fmla="*/ 164 h 181"/>
                <a:gd name="T62" fmla="*/ 48 w 182"/>
                <a:gd name="T63" fmla="*/ 170 h 181"/>
                <a:gd name="T64" fmla="*/ 59 w 182"/>
                <a:gd name="T65" fmla="*/ 176 h 181"/>
                <a:gd name="T66" fmla="*/ 72 w 182"/>
                <a:gd name="T67" fmla="*/ 179 h 181"/>
                <a:gd name="T68" fmla="*/ 83 w 182"/>
                <a:gd name="T69" fmla="*/ 180 h 181"/>
                <a:gd name="T70" fmla="*/ 96 w 182"/>
                <a:gd name="T71" fmla="*/ 180 h 181"/>
                <a:gd name="T72" fmla="*/ 108 w 182"/>
                <a:gd name="T73" fmla="*/ 179 h 181"/>
                <a:gd name="T74" fmla="*/ 120 w 182"/>
                <a:gd name="T75" fmla="*/ 176 h 181"/>
                <a:gd name="T76" fmla="*/ 131 w 182"/>
                <a:gd name="T77" fmla="*/ 172 h 181"/>
                <a:gd name="T78" fmla="*/ 141 w 182"/>
                <a:gd name="T79" fmla="*/ 166 h 181"/>
                <a:gd name="T80" fmla="*/ 151 w 182"/>
                <a:gd name="T81" fmla="*/ 159 h 181"/>
                <a:gd name="T82" fmla="*/ 159 w 182"/>
                <a:gd name="T83" fmla="*/ 149 h 181"/>
                <a:gd name="T84" fmla="*/ 166 w 182"/>
                <a:gd name="T85" fmla="*/ 141 h 181"/>
                <a:gd name="T86" fmla="*/ 173 w 182"/>
                <a:gd name="T87" fmla="*/ 129 h 181"/>
                <a:gd name="T88" fmla="*/ 177 w 182"/>
                <a:gd name="T89" fmla="*/ 118 h 181"/>
                <a:gd name="T90" fmla="*/ 180 w 182"/>
                <a:gd name="T91" fmla="*/ 107 h 181"/>
                <a:gd name="T92" fmla="*/ 182 w 182"/>
                <a:gd name="T93" fmla="*/ 95 h 1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
                <a:gd name="T142" fmla="*/ 0 h 181"/>
                <a:gd name="T143" fmla="*/ 182 w 182"/>
                <a:gd name="T144" fmla="*/ 181 h 1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 h="181">
                  <a:moveTo>
                    <a:pt x="182" y="90"/>
                  </a:moveTo>
                  <a:lnTo>
                    <a:pt x="182" y="87"/>
                  </a:lnTo>
                  <a:lnTo>
                    <a:pt x="182" y="83"/>
                  </a:lnTo>
                  <a:lnTo>
                    <a:pt x="182" y="78"/>
                  </a:lnTo>
                  <a:lnTo>
                    <a:pt x="180" y="74"/>
                  </a:lnTo>
                  <a:lnTo>
                    <a:pt x="180" y="70"/>
                  </a:lnTo>
                  <a:lnTo>
                    <a:pt x="179" y="66"/>
                  </a:lnTo>
                  <a:lnTo>
                    <a:pt x="177" y="63"/>
                  </a:lnTo>
                  <a:lnTo>
                    <a:pt x="176" y="59"/>
                  </a:lnTo>
                  <a:lnTo>
                    <a:pt x="175" y="55"/>
                  </a:lnTo>
                  <a:lnTo>
                    <a:pt x="173" y="52"/>
                  </a:lnTo>
                  <a:lnTo>
                    <a:pt x="172" y="47"/>
                  </a:lnTo>
                  <a:lnTo>
                    <a:pt x="169" y="45"/>
                  </a:lnTo>
                  <a:lnTo>
                    <a:pt x="168" y="40"/>
                  </a:lnTo>
                  <a:lnTo>
                    <a:pt x="165" y="38"/>
                  </a:lnTo>
                  <a:lnTo>
                    <a:pt x="162" y="35"/>
                  </a:lnTo>
                  <a:lnTo>
                    <a:pt x="160" y="31"/>
                  </a:lnTo>
                  <a:lnTo>
                    <a:pt x="158" y="29"/>
                  </a:lnTo>
                  <a:lnTo>
                    <a:pt x="155" y="25"/>
                  </a:lnTo>
                  <a:lnTo>
                    <a:pt x="151" y="22"/>
                  </a:lnTo>
                  <a:lnTo>
                    <a:pt x="148" y="21"/>
                  </a:lnTo>
                  <a:lnTo>
                    <a:pt x="145" y="18"/>
                  </a:lnTo>
                  <a:lnTo>
                    <a:pt x="141" y="15"/>
                  </a:lnTo>
                  <a:lnTo>
                    <a:pt x="138" y="14"/>
                  </a:lnTo>
                  <a:lnTo>
                    <a:pt x="135" y="11"/>
                  </a:lnTo>
                  <a:lnTo>
                    <a:pt x="131" y="9"/>
                  </a:lnTo>
                  <a:lnTo>
                    <a:pt x="128" y="8"/>
                  </a:lnTo>
                  <a:lnTo>
                    <a:pt x="124" y="7"/>
                  </a:lnTo>
                  <a:lnTo>
                    <a:pt x="120" y="5"/>
                  </a:lnTo>
                  <a:lnTo>
                    <a:pt x="115" y="4"/>
                  </a:lnTo>
                  <a:lnTo>
                    <a:pt x="111" y="2"/>
                  </a:lnTo>
                  <a:lnTo>
                    <a:pt x="108" y="2"/>
                  </a:lnTo>
                  <a:lnTo>
                    <a:pt x="104" y="1"/>
                  </a:lnTo>
                  <a:lnTo>
                    <a:pt x="100" y="1"/>
                  </a:lnTo>
                  <a:lnTo>
                    <a:pt x="96" y="0"/>
                  </a:lnTo>
                  <a:lnTo>
                    <a:pt x="91" y="0"/>
                  </a:lnTo>
                  <a:lnTo>
                    <a:pt x="87" y="0"/>
                  </a:lnTo>
                  <a:lnTo>
                    <a:pt x="83" y="1"/>
                  </a:lnTo>
                  <a:lnTo>
                    <a:pt x="80" y="1"/>
                  </a:lnTo>
                  <a:lnTo>
                    <a:pt x="76" y="1"/>
                  </a:lnTo>
                  <a:lnTo>
                    <a:pt x="72" y="2"/>
                  </a:lnTo>
                  <a:lnTo>
                    <a:pt x="67" y="2"/>
                  </a:lnTo>
                  <a:lnTo>
                    <a:pt x="63" y="4"/>
                  </a:lnTo>
                  <a:lnTo>
                    <a:pt x="60" y="5"/>
                  </a:lnTo>
                  <a:lnTo>
                    <a:pt x="56" y="7"/>
                  </a:lnTo>
                  <a:lnTo>
                    <a:pt x="52" y="8"/>
                  </a:lnTo>
                  <a:lnTo>
                    <a:pt x="49" y="11"/>
                  </a:lnTo>
                  <a:lnTo>
                    <a:pt x="45" y="12"/>
                  </a:lnTo>
                  <a:lnTo>
                    <a:pt x="41" y="14"/>
                  </a:lnTo>
                  <a:lnTo>
                    <a:pt x="38" y="16"/>
                  </a:lnTo>
                  <a:lnTo>
                    <a:pt x="35" y="19"/>
                  </a:lnTo>
                  <a:lnTo>
                    <a:pt x="31" y="21"/>
                  </a:lnTo>
                  <a:lnTo>
                    <a:pt x="28" y="23"/>
                  </a:lnTo>
                  <a:lnTo>
                    <a:pt x="25" y="26"/>
                  </a:lnTo>
                  <a:lnTo>
                    <a:pt x="22" y="29"/>
                  </a:lnTo>
                  <a:lnTo>
                    <a:pt x="20" y="33"/>
                  </a:lnTo>
                  <a:lnTo>
                    <a:pt x="18" y="36"/>
                  </a:lnTo>
                  <a:lnTo>
                    <a:pt x="15" y="39"/>
                  </a:lnTo>
                  <a:lnTo>
                    <a:pt x="13" y="43"/>
                  </a:lnTo>
                  <a:lnTo>
                    <a:pt x="11" y="46"/>
                  </a:lnTo>
                  <a:lnTo>
                    <a:pt x="10" y="49"/>
                  </a:lnTo>
                  <a:lnTo>
                    <a:pt x="7" y="53"/>
                  </a:lnTo>
                  <a:lnTo>
                    <a:pt x="5" y="57"/>
                  </a:lnTo>
                  <a:lnTo>
                    <a:pt x="4" y="60"/>
                  </a:lnTo>
                  <a:lnTo>
                    <a:pt x="3" y="64"/>
                  </a:lnTo>
                  <a:lnTo>
                    <a:pt x="3" y="69"/>
                  </a:lnTo>
                  <a:lnTo>
                    <a:pt x="1" y="71"/>
                  </a:lnTo>
                  <a:lnTo>
                    <a:pt x="0" y="76"/>
                  </a:lnTo>
                  <a:lnTo>
                    <a:pt x="0" y="80"/>
                  </a:lnTo>
                  <a:lnTo>
                    <a:pt x="0" y="84"/>
                  </a:lnTo>
                  <a:lnTo>
                    <a:pt x="0" y="88"/>
                  </a:lnTo>
                  <a:lnTo>
                    <a:pt x="0" y="93"/>
                  </a:lnTo>
                  <a:lnTo>
                    <a:pt x="0" y="97"/>
                  </a:lnTo>
                  <a:lnTo>
                    <a:pt x="0" y="101"/>
                  </a:lnTo>
                  <a:lnTo>
                    <a:pt x="0" y="104"/>
                  </a:lnTo>
                  <a:lnTo>
                    <a:pt x="1" y="108"/>
                  </a:lnTo>
                  <a:lnTo>
                    <a:pt x="1" y="112"/>
                  </a:lnTo>
                  <a:lnTo>
                    <a:pt x="3" y="117"/>
                  </a:lnTo>
                  <a:lnTo>
                    <a:pt x="4" y="119"/>
                  </a:lnTo>
                  <a:lnTo>
                    <a:pt x="5" y="124"/>
                  </a:lnTo>
                  <a:lnTo>
                    <a:pt x="7" y="128"/>
                  </a:lnTo>
                  <a:lnTo>
                    <a:pt x="8" y="131"/>
                  </a:lnTo>
                  <a:lnTo>
                    <a:pt x="11" y="135"/>
                  </a:lnTo>
                  <a:lnTo>
                    <a:pt x="13" y="138"/>
                  </a:lnTo>
                  <a:lnTo>
                    <a:pt x="15" y="142"/>
                  </a:lnTo>
                  <a:lnTo>
                    <a:pt x="18" y="145"/>
                  </a:lnTo>
                  <a:lnTo>
                    <a:pt x="20" y="148"/>
                  </a:lnTo>
                  <a:lnTo>
                    <a:pt x="22" y="150"/>
                  </a:lnTo>
                  <a:lnTo>
                    <a:pt x="25" y="153"/>
                  </a:lnTo>
                  <a:lnTo>
                    <a:pt x="28" y="156"/>
                  </a:lnTo>
                  <a:lnTo>
                    <a:pt x="31" y="159"/>
                  </a:lnTo>
                  <a:lnTo>
                    <a:pt x="35" y="162"/>
                  </a:lnTo>
                  <a:lnTo>
                    <a:pt x="38" y="164"/>
                  </a:lnTo>
                  <a:lnTo>
                    <a:pt x="41" y="166"/>
                  </a:lnTo>
                  <a:lnTo>
                    <a:pt x="45" y="169"/>
                  </a:lnTo>
                  <a:lnTo>
                    <a:pt x="48" y="170"/>
                  </a:lnTo>
                  <a:lnTo>
                    <a:pt x="52" y="173"/>
                  </a:lnTo>
                  <a:lnTo>
                    <a:pt x="56" y="174"/>
                  </a:lnTo>
                  <a:lnTo>
                    <a:pt x="59" y="176"/>
                  </a:lnTo>
                  <a:lnTo>
                    <a:pt x="63" y="177"/>
                  </a:lnTo>
                  <a:lnTo>
                    <a:pt x="67" y="177"/>
                  </a:lnTo>
                  <a:lnTo>
                    <a:pt x="72" y="179"/>
                  </a:lnTo>
                  <a:lnTo>
                    <a:pt x="76" y="180"/>
                  </a:lnTo>
                  <a:lnTo>
                    <a:pt x="79" y="180"/>
                  </a:lnTo>
                  <a:lnTo>
                    <a:pt x="83" y="180"/>
                  </a:lnTo>
                  <a:lnTo>
                    <a:pt x="87" y="181"/>
                  </a:lnTo>
                  <a:lnTo>
                    <a:pt x="91" y="181"/>
                  </a:lnTo>
                  <a:lnTo>
                    <a:pt x="96" y="180"/>
                  </a:lnTo>
                  <a:lnTo>
                    <a:pt x="100" y="180"/>
                  </a:lnTo>
                  <a:lnTo>
                    <a:pt x="104" y="180"/>
                  </a:lnTo>
                  <a:lnTo>
                    <a:pt x="108" y="179"/>
                  </a:lnTo>
                  <a:lnTo>
                    <a:pt x="111" y="179"/>
                  </a:lnTo>
                  <a:lnTo>
                    <a:pt x="115" y="177"/>
                  </a:lnTo>
                  <a:lnTo>
                    <a:pt x="120" y="176"/>
                  </a:lnTo>
                  <a:lnTo>
                    <a:pt x="124" y="174"/>
                  </a:lnTo>
                  <a:lnTo>
                    <a:pt x="127" y="173"/>
                  </a:lnTo>
                  <a:lnTo>
                    <a:pt x="131" y="172"/>
                  </a:lnTo>
                  <a:lnTo>
                    <a:pt x="134" y="170"/>
                  </a:lnTo>
                  <a:lnTo>
                    <a:pt x="138" y="167"/>
                  </a:lnTo>
                  <a:lnTo>
                    <a:pt x="141" y="166"/>
                  </a:lnTo>
                  <a:lnTo>
                    <a:pt x="145" y="163"/>
                  </a:lnTo>
                  <a:lnTo>
                    <a:pt x="148" y="160"/>
                  </a:lnTo>
                  <a:lnTo>
                    <a:pt x="151" y="159"/>
                  </a:lnTo>
                  <a:lnTo>
                    <a:pt x="153" y="156"/>
                  </a:lnTo>
                  <a:lnTo>
                    <a:pt x="156" y="152"/>
                  </a:lnTo>
                  <a:lnTo>
                    <a:pt x="159" y="149"/>
                  </a:lnTo>
                  <a:lnTo>
                    <a:pt x="162" y="146"/>
                  </a:lnTo>
                  <a:lnTo>
                    <a:pt x="165" y="143"/>
                  </a:lnTo>
                  <a:lnTo>
                    <a:pt x="166" y="141"/>
                  </a:lnTo>
                  <a:lnTo>
                    <a:pt x="169" y="136"/>
                  </a:lnTo>
                  <a:lnTo>
                    <a:pt x="172" y="133"/>
                  </a:lnTo>
                  <a:lnTo>
                    <a:pt x="173" y="129"/>
                  </a:lnTo>
                  <a:lnTo>
                    <a:pt x="175" y="126"/>
                  </a:lnTo>
                  <a:lnTo>
                    <a:pt x="176" y="122"/>
                  </a:lnTo>
                  <a:lnTo>
                    <a:pt x="177" y="118"/>
                  </a:lnTo>
                  <a:lnTo>
                    <a:pt x="179" y="115"/>
                  </a:lnTo>
                  <a:lnTo>
                    <a:pt x="180" y="111"/>
                  </a:lnTo>
                  <a:lnTo>
                    <a:pt x="180" y="107"/>
                  </a:lnTo>
                  <a:lnTo>
                    <a:pt x="182" y="102"/>
                  </a:lnTo>
                  <a:lnTo>
                    <a:pt x="182" y="98"/>
                  </a:lnTo>
                  <a:lnTo>
                    <a:pt x="182" y="95"/>
                  </a:lnTo>
                  <a:lnTo>
                    <a:pt x="182" y="91"/>
                  </a:lnTo>
                  <a:lnTo>
                    <a:pt x="182" y="9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8" name="Freeform 111"/>
            <p:cNvSpPr>
              <a:spLocks/>
            </p:cNvSpPr>
            <p:nvPr/>
          </p:nvSpPr>
          <p:spPr bwMode="auto">
            <a:xfrm>
              <a:off x="4028" y="653"/>
              <a:ext cx="121" cy="114"/>
            </a:xfrm>
            <a:custGeom>
              <a:avLst/>
              <a:gdLst>
                <a:gd name="T0" fmla="*/ 121 w 121"/>
                <a:gd name="T1" fmla="*/ 54 h 114"/>
                <a:gd name="T2" fmla="*/ 121 w 121"/>
                <a:gd name="T3" fmla="*/ 48 h 114"/>
                <a:gd name="T4" fmla="*/ 119 w 121"/>
                <a:gd name="T5" fmla="*/ 41 h 114"/>
                <a:gd name="T6" fmla="*/ 117 w 121"/>
                <a:gd name="T7" fmla="*/ 35 h 114"/>
                <a:gd name="T8" fmla="*/ 114 w 121"/>
                <a:gd name="T9" fmla="*/ 30 h 114"/>
                <a:gd name="T10" fmla="*/ 111 w 121"/>
                <a:gd name="T11" fmla="*/ 24 h 114"/>
                <a:gd name="T12" fmla="*/ 107 w 121"/>
                <a:gd name="T13" fmla="*/ 20 h 114"/>
                <a:gd name="T14" fmla="*/ 102 w 121"/>
                <a:gd name="T15" fmla="*/ 14 h 114"/>
                <a:gd name="T16" fmla="*/ 97 w 121"/>
                <a:gd name="T17" fmla="*/ 11 h 114"/>
                <a:gd name="T18" fmla="*/ 91 w 121"/>
                <a:gd name="T19" fmla="*/ 7 h 114"/>
                <a:gd name="T20" fmla="*/ 86 w 121"/>
                <a:gd name="T21" fmla="*/ 4 h 114"/>
                <a:gd name="T22" fmla="*/ 80 w 121"/>
                <a:gd name="T23" fmla="*/ 3 h 114"/>
                <a:gd name="T24" fmla="*/ 73 w 121"/>
                <a:gd name="T25" fmla="*/ 0 h 114"/>
                <a:gd name="T26" fmla="*/ 66 w 121"/>
                <a:gd name="T27" fmla="*/ 0 h 114"/>
                <a:gd name="T28" fmla="*/ 60 w 121"/>
                <a:gd name="T29" fmla="*/ 0 h 114"/>
                <a:gd name="T30" fmla="*/ 53 w 121"/>
                <a:gd name="T31" fmla="*/ 0 h 114"/>
                <a:gd name="T32" fmla="*/ 46 w 121"/>
                <a:gd name="T33" fmla="*/ 1 h 114"/>
                <a:gd name="T34" fmla="*/ 40 w 121"/>
                <a:gd name="T35" fmla="*/ 3 h 114"/>
                <a:gd name="T36" fmla="*/ 33 w 121"/>
                <a:gd name="T37" fmla="*/ 6 h 114"/>
                <a:gd name="T38" fmla="*/ 28 w 121"/>
                <a:gd name="T39" fmla="*/ 9 h 114"/>
                <a:gd name="T40" fmla="*/ 22 w 121"/>
                <a:gd name="T41" fmla="*/ 11 h 114"/>
                <a:gd name="T42" fmla="*/ 18 w 121"/>
                <a:gd name="T43" fmla="*/ 16 h 114"/>
                <a:gd name="T44" fmla="*/ 14 w 121"/>
                <a:gd name="T45" fmla="*/ 20 h 114"/>
                <a:gd name="T46" fmla="*/ 9 w 121"/>
                <a:gd name="T47" fmla="*/ 25 h 114"/>
                <a:gd name="T48" fmla="*/ 5 w 121"/>
                <a:gd name="T49" fmla="*/ 31 h 114"/>
                <a:gd name="T50" fmla="*/ 4 w 121"/>
                <a:gd name="T51" fmla="*/ 37 h 114"/>
                <a:gd name="T52" fmla="*/ 1 w 121"/>
                <a:gd name="T53" fmla="*/ 42 h 114"/>
                <a:gd name="T54" fmla="*/ 0 w 121"/>
                <a:gd name="T55" fmla="*/ 49 h 114"/>
                <a:gd name="T56" fmla="*/ 0 w 121"/>
                <a:gd name="T57" fmla="*/ 55 h 114"/>
                <a:gd name="T58" fmla="*/ 0 w 121"/>
                <a:gd name="T59" fmla="*/ 61 h 114"/>
                <a:gd name="T60" fmla="*/ 0 w 121"/>
                <a:gd name="T61" fmla="*/ 68 h 114"/>
                <a:gd name="T62" fmla="*/ 2 w 121"/>
                <a:gd name="T63" fmla="*/ 73 h 114"/>
                <a:gd name="T64" fmla="*/ 4 w 121"/>
                <a:gd name="T65" fmla="*/ 79 h 114"/>
                <a:gd name="T66" fmla="*/ 7 w 121"/>
                <a:gd name="T67" fmla="*/ 85 h 114"/>
                <a:gd name="T68" fmla="*/ 11 w 121"/>
                <a:gd name="T69" fmla="*/ 90 h 114"/>
                <a:gd name="T70" fmla="*/ 15 w 121"/>
                <a:gd name="T71" fmla="*/ 95 h 114"/>
                <a:gd name="T72" fmla="*/ 19 w 121"/>
                <a:gd name="T73" fmla="*/ 100 h 114"/>
                <a:gd name="T74" fmla="*/ 25 w 121"/>
                <a:gd name="T75" fmla="*/ 103 h 114"/>
                <a:gd name="T76" fmla="*/ 31 w 121"/>
                <a:gd name="T77" fmla="*/ 107 h 114"/>
                <a:gd name="T78" fmla="*/ 36 w 121"/>
                <a:gd name="T79" fmla="*/ 110 h 114"/>
                <a:gd name="T80" fmla="*/ 42 w 121"/>
                <a:gd name="T81" fmla="*/ 111 h 114"/>
                <a:gd name="T82" fmla="*/ 49 w 121"/>
                <a:gd name="T83" fmla="*/ 113 h 114"/>
                <a:gd name="T84" fmla="*/ 56 w 121"/>
                <a:gd name="T85" fmla="*/ 114 h 114"/>
                <a:gd name="T86" fmla="*/ 62 w 121"/>
                <a:gd name="T87" fmla="*/ 114 h 114"/>
                <a:gd name="T88" fmla="*/ 69 w 121"/>
                <a:gd name="T89" fmla="*/ 114 h 114"/>
                <a:gd name="T90" fmla="*/ 76 w 121"/>
                <a:gd name="T91" fmla="*/ 113 h 114"/>
                <a:gd name="T92" fmla="*/ 81 w 121"/>
                <a:gd name="T93" fmla="*/ 110 h 114"/>
                <a:gd name="T94" fmla="*/ 88 w 121"/>
                <a:gd name="T95" fmla="*/ 109 h 114"/>
                <a:gd name="T96" fmla="*/ 94 w 121"/>
                <a:gd name="T97" fmla="*/ 104 h 114"/>
                <a:gd name="T98" fmla="*/ 98 w 121"/>
                <a:gd name="T99" fmla="*/ 102 h 114"/>
                <a:gd name="T100" fmla="*/ 104 w 121"/>
                <a:gd name="T101" fmla="*/ 97 h 114"/>
                <a:gd name="T102" fmla="*/ 108 w 121"/>
                <a:gd name="T103" fmla="*/ 93 h 114"/>
                <a:gd name="T104" fmla="*/ 112 w 121"/>
                <a:gd name="T105" fmla="*/ 87 h 114"/>
                <a:gd name="T106" fmla="*/ 115 w 121"/>
                <a:gd name="T107" fmla="*/ 82 h 114"/>
                <a:gd name="T108" fmla="*/ 118 w 121"/>
                <a:gd name="T109" fmla="*/ 76 h 114"/>
                <a:gd name="T110" fmla="*/ 119 w 121"/>
                <a:gd name="T111" fmla="*/ 71 h 114"/>
                <a:gd name="T112" fmla="*/ 121 w 121"/>
                <a:gd name="T113" fmla="*/ 63 h 114"/>
                <a:gd name="T114" fmla="*/ 121 w 121"/>
                <a:gd name="T115" fmla="*/ 58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
                <a:gd name="T175" fmla="*/ 0 h 114"/>
                <a:gd name="T176" fmla="*/ 121 w 121"/>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 h="114">
                  <a:moveTo>
                    <a:pt x="121" y="56"/>
                  </a:moveTo>
                  <a:lnTo>
                    <a:pt x="121" y="54"/>
                  </a:lnTo>
                  <a:lnTo>
                    <a:pt x="121" y="51"/>
                  </a:lnTo>
                  <a:lnTo>
                    <a:pt x="121" y="48"/>
                  </a:lnTo>
                  <a:lnTo>
                    <a:pt x="119" y="44"/>
                  </a:lnTo>
                  <a:lnTo>
                    <a:pt x="119" y="41"/>
                  </a:lnTo>
                  <a:lnTo>
                    <a:pt x="118" y="38"/>
                  </a:lnTo>
                  <a:lnTo>
                    <a:pt x="117" y="35"/>
                  </a:lnTo>
                  <a:lnTo>
                    <a:pt x="115" y="32"/>
                  </a:lnTo>
                  <a:lnTo>
                    <a:pt x="114" y="30"/>
                  </a:lnTo>
                  <a:lnTo>
                    <a:pt x="112" y="27"/>
                  </a:lnTo>
                  <a:lnTo>
                    <a:pt x="111" y="24"/>
                  </a:lnTo>
                  <a:lnTo>
                    <a:pt x="108" y="23"/>
                  </a:lnTo>
                  <a:lnTo>
                    <a:pt x="107" y="20"/>
                  </a:lnTo>
                  <a:lnTo>
                    <a:pt x="104" y="17"/>
                  </a:lnTo>
                  <a:lnTo>
                    <a:pt x="102" y="14"/>
                  </a:lnTo>
                  <a:lnTo>
                    <a:pt x="100" y="13"/>
                  </a:lnTo>
                  <a:lnTo>
                    <a:pt x="97" y="11"/>
                  </a:lnTo>
                  <a:lnTo>
                    <a:pt x="94" y="9"/>
                  </a:lnTo>
                  <a:lnTo>
                    <a:pt x="91" y="7"/>
                  </a:lnTo>
                  <a:lnTo>
                    <a:pt x="88" y="6"/>
                  </a:lnTo>
                  <a:lnTo>
                    <a:pt x="86" y="4"/>
                  </a:lnTo>
                  <a:lnTo>
                    <a:pt x="83" y="3"/>
                  </a:lnTo>
                  <a:lnTo>
                    <a:pt x="80" y="3"/>
                  </a:lnTo>
                  <a:lnTo>
                    <a:pt x="76" y="1"/>
                  </a:lnTo>
                  <a:lnTo>
                    <a:pt x="73" y="0"/>
                  </a:lnTo>
                  <a:lnTo>
                    <a:pt x="70" y="0"/>
                  </a:lnTo>
                  <a:lnTo>
                    <a:pt x="66" y="0"/>
                  </a:lnTo>
                  <a:lnTo>
                    <a:pt x="63" y="0"/>
                  </a:lnTo>
                  <a:lnTo>
                    <a:pt x="60" y="0"/>
                  </a:lnTo>
                  <a:lnTo>
                    <a:pt x="56" y="0"/>
                  </a:lnTo>
                  <a:lnTo>
                    <a:pt x="53" y="0"/>
                  </a:lnTo>
                  <a:lnTo>
                    <a:pt x="50" y="0"/>
                  </a:lnTo>
                  <a:lnTo>
                    <a:pt x="46" y="1"/>
                  </a:lnTo>
                  <a:lnTo>
                    <a:pt x="43" y="1"/>
                  </a:lnTo>
                  <a:lnTo>
                    <a:pt x="40" y="3"/>
                  </a:lnTo>
                  <a:lnTo>
                    <a:pt x="38" y="4"/>
                  </a:lnTo>
                  <a:lnTo>
                    <a:pt x="33" y="6"/>
                  </a:lnTo>
                  <a:lnTo>
                    <a:pt x="31" y="7"/>
                  </a:lnTo>
                  <a:lnTo>
                    <a:pt x="28" y="9"/>
                  </a:lnTo>
                  <a:lnTo>
                    <a:pt x="25" y="10"/>
                  </a:lnTo>
                  <a:lnTo>
                    <a:pt x="22" y="11"/>
                  </a:lnTo>
                  <a:lnTo>
                    <a:pt x="21" y="14"/>
                  </a:lnTo>
                  <a:lnTo>
                    <a:pt x="18" y="16"/>
                  </a:lnTo>
                  <a:lnTo>
                    <a:pt x="15" y="18"/>
                  </a:lnTo>
                  <a:lnTo>
                    <a:pt x="14" y="20"/>
                  </a:lnTo>
                  <a:lnTo>
                    <a:pt x="11" y="23"/>
                  </a:lnTo>
                  <a:lnTo>
                    <a:pt x="9" y="25"/>
                  </a:lnTo>
                  <a:lnTo>
                    <a:pt x="8" y="28"/>
                  </a:lnTo>
                  <a:lnTo>
                    <a:pt x="5" y="31"/>
                  </a:lnTo>
                  <a:lnTo>
                    <a:pt x="4" y="34"/>
                  </a:lnTo>
                  <a:lnTo>
                    <a:pt x="4" y="37"/>
                  </a:lnTo>
                  <a:lnTo>
                    <a:pt x="2" y="40"/>
                  </a:lnTo>
                  <a:lnTo>
                    <a:pt x="1" y="42"/>
                  </a:lnTo>
                  <a:lnTo>
                    <a:pt x="1" y="45"/>
                  </a:lnTo>
                  <a:lnTo>
                    <a:pt x="0" y="49"/>
                  </a:lnTo>
                  <a:lnTo>
                    <a:pt x="0" y="52"/>
                  </a:lnTo>
                  <a:lnTo>
                    <a:pt x="0" y="55"/>
                  </a:lnTo>
                  <a:lnTo>
                    <a:pt x="0" y="58"/>
                  </a:lnTo>
                  <a:lnTo>
                    <a:pt x="0" y="61"/>
                  </a:lnTo>
                  <a:lnTo>
                    <a:pt x="0" y="63"/>
                  </a:lnTo>
                  <a:lnTo>
                    <a:pt x="0" y="68"/>
                  </a:lnTo>
                  <a:lnTo>
                    <a:pt x="1" y="71"/>
                  </a:lnTo>
                  <a:lnTo>
                    <a:pt x="2" y="73"/>
                  </a:lnTo>
                  <a:lnTo>
                    <a:pt x="2" y="76"/>
                  </a:lnTo>
                  <a:lnTo>
                    <a:pt x="4" y="79"/>
                  </a:lnTo>
                  <a:lnTo>
                    <a:pt x="5" y="82"/>
                  </a:lnTo>
                  <a:lnTo>
                    <a:pt x="7" y="85"/>
                  </a:lnTo>
                  <a:lnTo>
                    <a:pt x="8" y="87"/>
                  </a:lnTo>
                  <a:lnTo>
                    <a:pt x="11" y="90"/>
                  </a:lnTo>
                  <a:lnTo>
                    <a:pt x="12" y="93"/>
                  </a:lnTo>
                  <a:lnTo>
                    <a:pt x="15" y="95"/>
                  </a:lnTo>
                  <a:lnTo>
                    <a:pt x="16" y="97"/>
                  </a:lnTo>
                  <a:lnTo>
                    <a:pt x="19" y="100"/>
                  </a:lnTo>
                  <a:lnTo>
                    <a:pt x="22" y="102"/>
                  </a:lnTo>
                  <a:lnTo>
                    <a:pt x="25" y="103"/>
                  </a:lnTo>
                  <a:lnTo>
                    <a:pt x="28" y="106"/>
                  </a:lnTo>
                  <a:lnTo>
                    <a:pt x="31" y="107"/>
                  </a:lnTo>
                  <a:lnTo>
                    <a:pt x="33" y="109"/>
                  </a:lnTo>
                  <a:lnTo>
                    <a:pt x="36" y="110"/>
                  </a:lnTo>
                  <a:lnTo>
                    <a:pt x="39" y="110"/>
                  </a:lnTo>
                  <a:lnTo>
                    <a:pt x="42" y="111"/>
                  </a:lnTo>
                  <a:lnTo>
                    <a:pt x="46" y="113"/>
                  </a:lnTo>
                  <a:lnTo>
                    <a:pt x="49" y="113"/>
                  </a:lnTo>
                  <a:lnTo>
                    <a:pt x="52" y="114"/>
                  </a:lnTo>
                  <a:lnTo>
                    <a:pt x="56" y="114"/>
                  </a:lnTo>
                  <a:lnTo>
                    <a:pt x="59" y="114"/>
                  </a:lnTo>
                  <a:lnTo>
                    <a:pt x="62" y="114"/>
                  </a:lnTo>
                  <a:lnTo>
                    <a:pt x="66" y="114"/>
                  </a:lnTo>
                  <a:lnTo>
                    <a:pt x="69" y="114"/>
                  </a:lnTo>
                  <a:lnTo>
                    <a:pt x="71" y="113"/>
                  </a:lnTo>
                  <a:lnTo>
                    <a:pt x="76" y="113"/>
                  </a:lnTo>
                  <a:lnTo>
                    <a:pt x="78" y="111"/>
                  </a:lnTo>
                  <a:lnTo>
                    <a:pt x="81" y="110"/>
                  </a:lnTo>
                  <a:lnTo>
                    <a:pt x="84" y="110"/>
                  </a:lnTo>
                  <a:lnTo>
                    <a:pt x="88" y="109"/>
                  </a:lnTo>
                  <a:lnTo>
                    <a:pt x="91" y="107"/>
                  </a:lnTo>
                  <a:lnTo>
                    <a:pt x="94" y="104"/>
                  </a:lnTo>
                  <a:lnTo>
                    <a:pt x="97" y="103"/>
                  </a:lnTo>
                  <a:lnTo>
                    <a:pt x="98" y="102"/>
                  </a:lnTo>
                  <a:lnTo>
                    <a:pt x="101" y="99"/>
                  </a:lnTo>
                  <a:lnTo>
                    <a:pt x="104" y="97"/>
                  </a:lnTo>
                  <a:lnTo>
                    <a:pt x="105" y="95"/>
                  </a:lnTo>
                  <a:lnTo>
                    <a:pt x="108" y="93"/>
                  </a:lnTo>
                  <a:lnTo>
                    <a:pt x="109" y="90"/>
                  </a:lnTo>
                  <a:lnTo>
                    <a:pt x="112" y="87"/>
                  </a:lnTo>
                  <a:lnTo>
                    <a:pt x="114" y="85"/>
                  </a:lnTo>
                  <a:lnTo>
                    <a:pt x="115" y="82"/>
                  </a:lnTo>
                  <a:lnTo>
                    <a:pt x="117" y="79"/>
                  </a:lnTo>
                  <a:lnTo>
                    <a:pt x="118" y="76"/>
                  </a:lnTo>
                  <a:lnTo>
                    <a:pt x="119" y="73"/>
                  </a:lnTo>
                  <a:lnTo>
                    <a:pt x="119" y="71"/>
                  </a:lnTo>
                  <a:lnTo>
                    <a:pt x="121" y="68"/>
                  </a:lnTo>
                  <a:lnTo>
                    <a:pt x="121" y="63"/>
                  </a:lnTo>
                  <a:lnTo>
                    <a:pt x="121" y="61"/>
                  </a:lnTo>
                  <a:lnTo>
                    <a:pt x="121" y="58"/>
                  </a:lnTo>
                  <a:lnTo>
                    <a:pt x="121" y="5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49" name="Freeform 112"/>
            <p:cNvSpPr>
              <a:spLocks/>
            </p:cNvSpPr>
            <p:nvPr/>
          </p:nvSpPr>
          <p:spPr bwMode="auto">
            <a:xfrm>
              <a:off x="4044" y="697"/>
              <a:ext cx="65" cy="55"/>
            </a:xfrm>
            <a:custGeom>
              <a:avLst/>
              <a:gdLst>
                <a:gd name="T0" fmla="*/ 17 w 65"/>
                <a:gd name="T1" fmla="*/ 0 h 55"/>
                <a:gd name="T2" fmla="*/ 0 w 65"/>
                <a:gd name="T3" fmla="*/ 27 h 55"/>
                <a:gd name="T4" fmla="*/ 17 w 65"/>
                <a:gd name="T5" fmla="*/ 55 h 55"/>
                <a:gd name="T6" fmla="*/ 48 w 65"/>
                <a:gd name="T7" fmla="*/ 55 h 55"/>
                <a:gd name="T8" fmla="*/ 65 w 65"/>
                <a:gd name="T9" fmla="*/ 27 h 55"/>
                <a:gd name="T10" fmla="*/ 48 w 65"/>
                <a:gd name="T11" fmla="*/ 0 h 55"/>
                <a:gd name="T12" fmla="*/ 17 w 65"/>
                <a:gd name="T13" fmla="*/ 0 h 55"/>
                <a:gd name="T14" fmla="*/ 0 60000 65536"/>
                <a:gd name="T15" fmla="*/ 0 60000 65536"/>
                <a:gd name="T16" fmla="*/ 0 60000 65536"/>
                <a:gd name="T17" fmla="*/ 0 60000 65536"/>
                <a:gd name="T18" fmla="*/ 0 60000 65536"/>
                <a:gd name="T19" fmla="*/ 0 60000 65536"/>
                <a:gd name="T20" fmla="*/ 0 60000 65536"/>
                <a:gd name="T21" fmla="*/ 0 w 65"/>
                <a:gd name="T22" fmla="*/ 0 h 55"/>
                <a:gd name="T23" fmla="*/ 65 w 6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55">
                  <a:moveTo>
                    <a:pt x="17" y="0"/>
                  </a:moveTo>
                  <a:lnTo>
                    <a:pt x="0" y="27"/>
                  </a:lnTo>
                  <a:lnTo>
                    <a:pt x="17" y="55"/>
                  </a:lnTo>
                  <a:lnTo>
                    <a:pt x="48" y="55"/>
                  </a:lnTo>
                  <a:lnTo>
                    <a:pt x="65" y="27"/>
                  </a:lnTo>
                  <a:lnTo>
                    <a:pt x="48" y="0"/>
                  </a:lnTo>
                  <a:lnTo>
                    <a:pt x="1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0" name="Freeform 113"/>
            <p:cNvSpPr>
              <a:spLocks/>
            </p:cNvSpPr>
            <p:nvPr/>
          </p:nvSpPr>
          <p:spPr bwMode="auto">
            <a:xfrm>
              <a:off x="4759" y="618"/>
              <a:ext cx="183" cy="180"/>
            </a:xfrm>
            <a:custGeom>
              <a:avLst/>
              <a:gdLst>
                <a:gd name="T0" fmla="*/ 167 w 183"/>
                <a:gd name="T1" fmla="*/ 39 h 180"/>
                <a:gd name="T2" fmla="*/ 159 w 183"/>
                <a:gd name="T3" fmla="*/ 29 h 180"/>
                <a:gd name="T4" fmla="*/ 151 w 183"/>
                <a:gd name="T5" fmla="*/ 21 h 180"/>
                <a:gd name="T6" fmla="*/ 142 w 183"/>
                <a:gd name="T7" fmla="*/ 14 h 180"/>
                <a:gd name="T8" fmla="*/ 131 w 183"/>
                <a:gd name="T9" fmla="*/ 8 h 180"/>
                <a:gd name="T10" fmla="*/ 120 w 183"/>
                <a:gd name="T11" fmla="*/ 4 h 180"/>
                <a:gd name="T12" fmla="*/ 107 w 183"/>
                <a:gd name="T13" fmla="*/ 1 h 180"/>
                <a:gd name="T14" fmla="*/ 96 w 183"/>
                <a:gd name="T15" fmla="*/ 0 h 180"/>
                <a:gd name="T16" fmla="*/ 83 w 183"/>
                <a:gd name="T17" fmla="*/ 0 h 180"/>
                <a:gd name="T18" fmla="*/ 72 w 183"/>
                <a:gd name="T19" fmla="*/ 1 h 180"/>
                <a:gd name="T20" fmla="*/ 59 w 183"/>
                <a:gd name="T21" fmla="*/ 5 h 180"/>
                <a:gd name="T22" fmla="*/ 48 w 183"/>
                <a:gd name="T23" fmla="*/ 10 h 180"/>
                <a:gd name="T24" fmla="*/ 38 w 183"/>
                <a:gd name="T25" fmla="*/ 17 h 180"/>
                <a:gd name="T26" fmla="*/ 28 w 183"/>
                <a:gd name="T27" fmla="*/ 25 h 180"/>
                <a:gd name="T28" fmla="*/ 21 w 183"/>
                <a:gd name="T29" fmla="*/ 34 h 180"/>
                <a:gd name="T30" fmla="*/ 14 w 183"/>
                <a:gd name="T31" fmla="*/ 44 h 180"/>
                <a:gd name="T32" fmla="*/ 8 w 183"/>
                <a:gd name="T33" fmla="*/ 55 h 180"/>
                <a:gd name="T34" fmla="*/ 4 w 183"/>
                <a:gd name="T35" fmla="*/ 66 h 180"/>
                <a:gd name="T36" fmla="*/ 1 w 183"/>
                <a:gd name="T37" fmla="*/ 77 h 180"/>
                <a:gd name="T38" fmla="*/ 1 w 183"/>
                <a:gd name="T39" fmla="*/ 90 h 180"/>
                <a:gd name="T40" fmla="*/ 1 w 183"/>
                <a:gd name="T41" fmla="*/ 101 h 180"/>
                <a:gd name="T42" fmla="*/ 3 w 183"/>
                <a:gd name="T43" fmla="*/ 114 h 180"/>
                <a:gd name="T44" fmla="*/ 7 w 183"/>
                <a:gd name="T45" fmla="*/ 125 h 180"/>
                <a:gd name="T46" fmla="*/ 12 w 183"/>
                <a:gd name="T47" fmla="*/ 135 h 180"/>
                <a:gd name="T48" fmla="*/ 20 w 183"/>
                <a:gd name="T49" fmla="*/ 146 h 180"/>
                <a:gd name="T50" fmla="*/ 27 w 183"/>
                <a:gd name="T51" fmla="*/ 155 h 180"/>
                <a:gd name="T52" fmla="*/ 36 w 183"/>
                <a:gd name="T53" fmla="*/ 163 h 180"/>
                <a:gd name="T54" fmla="*/ 46 w 183"/>
                <a:gd name="T55" fmla="*/ 169 h 180"/>
                <a:gd name="T56" fmla="*/ 58 w 183"/>
                <a:gd name="T57" fmla="*/ 175 h 180"/>
                <a:gd name="T58" fmla="*/ 69 w 183"/>
                <a:gd name="T59" fmla="*/ 177 h 180"/>
                <a:gd name="T60" fmla="*/ 82 w 183"/>
                <a:gd name="T61" fmla="*/ 180 h 180"/>
                <a:gd name="T62" fmla="*/ 93 w 183"/>
                <a:gd name="T63" fmla="*/ 180 h 180"/>
                <a:gd name="T64" fmla="*/ 105 w 183"/>
                <a:gd name="T65" fmla="*/ 179 h 180"/>
                <a:gd name="T66" fmla="*/ 117 w 183"/>
                <a:gd name="T67" fmla="*/ 176 h 180"/>
                <a:gd name="T68" fmla="*/ 129 w 183"/>
                <a:gd name="T69" fmla="*/ 172 h 180"/>
                <a:gd name="T70" fmla="*/ 139 w 183"/>
                <a:gd name="T71" fmla="*/ 166 h 180"/>
                <a:gd name="T72" fmla="*/ 149 w 183"/>
                <a:gd name="T73" fmla="*/ 159 h 180"/>
                <a:gd name="T74" fmla="*/ 159 w 183"/>
                <a:gd name="T75" fmla="*/ 151 h 180"/>
                <a:gd name="T76" fmla="*/ 166 w 183"/>
                <a:gd name="T77" fmla="*/ 141 h 180"/>
                <a:gd name="T78" fmla="*/ 172 w 183"/>
                <a:gd name="T79" fmla="*/ 131 h 180"/>
                <a:gd name="T80" fmla="*/ 177 w 183"/>
                <a:gd name="T81" fmla="*/ 120 h 180"/>
                <a:gd name="T82" fmla="*/ 180 w 183"/>
                <a:gd name="T83" fmla="*/ 108 h 180"/>
                <a:gd name="T84" fmla="*/ 183 w 183"/>
                <a:gd name="T85" fmla="*/ 96 h 180"/>
                <a:gd name="T86" fmla="*/ 183 w 183"/>
                <a:gd name="T87" fmla="*/ 84 h 180"/>
                <a:gd name="T88" fmla="*/ 180 w 183"/>
                <a:gd name="T89" fmla="*/ 72 h 180"/>
                <a:gd name="T90" fmla="*/ 177 w 183"/>
                <a:gd name="T91" fmla="*/ 60 h 180"/>
                <a:gd name="T92" fmla="*/ 173 w 183"/>
                <a:gd name="T93" fmla="*/ 49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3"/>
                <a:gd name="T142" fmla="*/ 0 h 180"/>
                <a:gd name="T143" fmla="*/ 183 w 183"/>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3" h="180">
                  <a:moveTo>
                    <a:pt x="172" y="46"/>
                  </a:moveTo>
                  <a:lnTo>
                    <a:pt x="169" y="42"/>
                  </a:lnTo>
                  <a:lnTo>
                    <a:pt x="167" y="39"/>
                  </a:lnTo>
                  <a:lnTo>
                    <a:pt x="165" y="35"/>
                  </a:lnTo>
                  <a:lnTo>
                    <a:pt x="162" y="32"/>
                  </a:lnTo>
                  <a:lnTo>
                    <a:pt x="159" y="29"/>
                  </a:lnTo>
                  <a:lnTo>
                    <a:pt x="158" y="27"/>
                  </a:lnTo>
                  <a:lnTo>
                    <a:pt x="155" y="24"/>
                  </a:lnTo>
                  <a:lnTo>
                    <a:pt x="151" y="21"/>
                  </a:lnTo>
                  <a:lnTo>
                    <a:pt x="148" y="18"/>
                  </a:lnTo>
                  <a:lnTo>
                    <a:pt x="145" y="15"/>
                  </a:lnTo>
                  <a:lnTo>
                    <a:pt x="142" y="14"/>
                  </a:lnTo>
                  <a:lnTo>
                    <a:pt x="138" y="11"/>
                  </a:lnTo>
                  <a:lnTo>
                    <a:pt x="134" y="10"/>
                  </a:lnTo>
                  <a:lnTo>
                    <a:pt x="131" y="8"/>
                  </a:lnTo>
                  <a:lnTo>
                    <a:pt x="127" y="5"/>
                  </a:lnTo>
                  <a:lnTo>
                    <a:pt x="124" y="4"/>
                  </a:lnTo>
                  <a:lnTo>
                    <a:pt x="120" y="4"/>
                  </a:lnTo>
                  <a:lnTo>
                    <a:pt x="115" y="3"/>
                  </a:lnTo>
                  <a:lnTo>
                    <a:pt x="111" y="1"/>
                  </a:lnTo>
                  <a:lnTo>
                    <a:pt x="107" y="1"/>
                  </a:lnTo>
                  <a:lnTo>
                    <a:pt x="104" y="0"/>
                  </a:lnTo>
                  <a:lnTo>
                    <a:pt x="100" y="0"/>
                  </a:lnTo>
                  <a:lnTo>
                    <a:pt x="96" y="0"/>
                  </a:lnTo>
                  <a:lnTo>
                    <a:pt x="91" y="0"/>
                  </a:lnTo>
                  <a:lnTo>
                    <a:pt x="87" y="0"/>
                  </a:lnTo>
                  <a:lnTo>
                    <a:pt x="83" y="0"/>
                  </a:lnTo>
                  <a:lnTo>
                    <a:pt x="79" y="0"/>
                  </a:lnTo>
                  <a:lnTo>
                    <a:pt x="74" y="1"/>
                  </a:lnTo>
                  <a:lnTo>
                    <a:pt x="72" y="1"/>
                  </a:lnTo>
                  <a:lnTo>
                    <a:pt x="67" y="3"/>
                  </a:lnTo>
                  <a:lnTo>
                    <a:pt x="63" y="4"/>
                  </a:lnTo>
                  <a:lnTo>
                    <a:pt x="59" y="5"/>
                  </a:lnTo>
                  <a:lnTo>
                    <a:pt x="56" y="7"/>
                  </a:lnTo>
                  <a:lnTo>
                    <a:pt x="52" y="8"/>
                  </a:lnTo>
                  <a:lnTo>
                    <a:pt x="48" y="10"/>
                  </a:lnTo>
                  <a:lnTo>
                    <a:pt x="45" y="12"/>
                  </a:lnTo>
                  <a:lnTo>
                    <a:pt x="42" y="14"/>
                  </a:lnTo>
                  <a:lnTo>
                    <a:pt x="38" y="17"/>
                  </a:lnTo>
                  <a:lnTo>
                    <a:pt x="35" y="20"/>
                  </a:lnTo>
                  <a:lnTo>
                    <a:pt x="32" y="22"/>
                  </a:lnTo>
                  <a:lnTo>
                    <a:pt x="28" y="25"/>
                  </a:lnTo>
                  <a:lnTo>
                    <a:pt x="27" y="28"/>
                  </a:lnTo>
                  <a:lnTo>
                    <a:pt x="24" y="31"/>
                  </a:lnTo>
                  <a:lnTo>
                    <a:pt x="21" y="34"/>
                  </a:lnTo>
                  <a:lnTo>
                    <a:pt x="18" y="36"/>
                  </a:lnTo>
                  <a:lnTo>
                    <a:pt x="15" y="41"/>
                  </a:lnTo>
                  <a:lnTo>
                    <a:pt x="14" y="44"/>
                  </a:lnTo>
                  <a:lnTo>
                    <a:pt x="11" y="48"/>
                  </a:lnTo>
                  <a:lnTo>
                    <a:pt x="10" y="51"/>
                  </a:lnTo>
                  <a:lnTo>
                    <a:pt x="8" y="55"/>
                  </a:lnTo>
                  <a:lnTo>
                    <a:pt x="7" y="58"/>
                  </a:lnTo>
                  <a:lnTo>
                    <a:pt x="5" y="62"/>
                  </a:lnTo>
                  <a:lnTo>
                    <a:pt x="4" y="66"/>
                  </a:lnTo>
                  <a:lnTo>
                    <a:pt x="3" y="70"/>
                  </a:lnTo>
                  <a:lnTo>
                    <a:pt x="3" y="73"/>
                  </a:lnTo>
                  <a:lnTo>
                    <a:pt x="1" y="77"/>
                  </a:lnTo>
                  <a:lnTo>
                    <a:pt x="1" y="82"/>
                  </a:lnTo>
                  <a:lnTo>
                    <a:pt x="1" y="86"/>
                  </a:lnTo>
                  <a:lnTo>
                    <a:pt x="1" y="90"/>
                  </a:lnTo>
                  <a:lnTo>
                    <a:pt x="0" y="94"/>
                  </a:lnTo>
                  <a:lnTo>
                    <a:pt x="1" y="98"/>
                  </a:lnTo>
                  <a:lnTo>
                    <a:pt x="1" y="101"/>
                  </a:lnTo>
                  <a:lnTo>
                    <a:pt x="1" y="106"/>
                  </a:lnTo>
                  <a:lnTo>
                    <a:pt x="3" y="110"/>
                  </a:lnTo>
                  <a:lnTo>
                    <a:pt x="3" y="114"/>
                  </a:lnTo>
                  <a:lnTo>
                    <a:pt x="4" y="117"/>
                  </a:lnTo>
                  <a:lnTo>
                    <a:pt x="5" y="121"/>
                  </a:lnTo>
                  <a:lnTo>
                    <a:pt x="7" y="125"/>
                  </a:lnTo>
                  <a:lnTo>
                    <a:pt x="8" y="128"/>
                  </a:lnTo>
                  <a:lnTo>
                    <a:pt x="11" y="132"/>
                  </a:lnTo>
                  <a:lnTo>
                    <a:pt x="12" y="135"/>
                  </a:lnTo>
                  <a:lnTo>
                    <a:pt x="14" y="139"/>
                  </a:lnTo>
                  <a:lnTo>
                    <a:pt x="17" y="142"/>
                  </a:lnTo>
                  <a:lnTo>
                    <a:pt x="20" y="146"/>
                  </a:lnTo>
                  <a:lnTo>
                    <a:pt x="22" y="149"/>
                  </a:lnTo>
                  <a:lnTo>
                    <a:pt x="24" y="152"/>
                  </a:lnTo>
                  <a:lnTo>
                    <a:pt x="27" y="155"/>
                  </a:lnTo>
                  <a:lnTo>
                    <a:pt x="31" y="158"/>
                  </a:lnTo>
                  <a:lnTo>
                    <a:pt x="34" y="161"/>
                  </a:lnTo>
                  <a:lnTo>
                    <a:pt x="36" y="163"/>
                  </a:lnTo>
                  <a:lnTo>
                    <a:pt x="39" y="165"/>
                  </a:lnTo>
                  <a:lnTo>
                    <a:pt x="43" y="168"/>
                  </a:lnTo>
                  <a:lnTo>
                    <a:pt x="46" y="169"/>
                  </a:lnTo>
                  <a:lnTo>
                    <a:pt x="51" y="170"/>
                  </a:lnTo>
                  <a:lnTo>
                    <a:pt x="53" y="173"/>
                  </a:lnTo>
                  <a:lnTo>
                    <a:pt x="58" y="175"/>
                  </a:lnTo>
                  <a:lnTo>
                    <a:pt x="62" y="176"/>
                  </a:lnTo>
                  <a:lnTo>
                    <a:pt x="66" y="176"/>
                  </a:lnTo>
                  <a:lnTo>
                    <a:pt x="69" y="177"/>
                  </a:lnTo>
                  <a:lnTo>
                    <a:pt x="73" y="179"/>
                  </a:lnTo>
                  <a:lnTo>
                    <a:pt x="77" y="179"/>
                  </a:lnTo>
                  <a:lnTo>
                    <a:pt x="82" y="180"/>
                  </a:lnTo>
                  <a:lnTo>
                    <a:pt x="86" y="180"/>
                  </a:lnTo>
                  <a:lnTo>
                    <a:pt x="90" y="180"/>
                  </a:lnTo>
                  <a:lnTo>
                    <a:pt x="93" y="180"/>
                  </a:lnTo>
                  <a:lnTo>
                    <a:pt x="97" y="180"/>
                  </a:lnTo>
                  <a:lnTo>
                    <a:pt x="101" y="180"/>
                  </a:lnTo>
                  <a:lnTo>
                    <a:pt x="105" y="179"/>
                  </a:lnTo>
                  <a:lnTo>
                    <a:pt x="110" y="179"/>
                  </a:lnTo>
                  <a:lnTo>
                    <a:pt x="114" y="177"/>
                  </a:lnTo>
                  <a:lnTo>
                    <a:pt x="117" y="176"/>
                  </a:lnTo>
                  <a:lnTo>
                    <a:pt x="121" y="175"/>
                  </a:lnTo>
                  <a:lnTo>
                    <a:pt x="125" y="173"/>
                  </a:lnTo>
                  <a:lnTo>
                    <a:pt x="129" y="172"/>
                  </a:lnTo>
                  <a:lnTo>
                    <a:pt x="132" y="170"/>
                  </a:lnTo>
                  <a:lnTo>
                    <a:pt x="136" y="169"/>
                  </a:lnTo>
                  <a:lnTo>
                    <a:pt x="139" y="166"/>
                  </a:lnTo>
                  <a:lnTo>
                    <a:pt x="142" y="165"/>
                  </a:lnTo>
                  <a:lnTo>
                    <a:pt x="146" y="162"/>
                  </a:lnTo>
                  <a:lnTo>
                    <a:pt x="149" y="159"/>
                  </a:lnTo>
                  <a:lnTo>
                    <a:pt x="152" y="156"/>
                  </a:lnTo>
                  <a:lnTo>
                    <a:pt x="155" y="153"/>
                  </a:lnTo>
                  <a:lnTo>
                    <a:pt x="159" y="151"/>
                  </a:lnTo>
                  <a:lnTo>
                    <a:pt x="160" y="148"/>
                  </a:lnTo>
                  <a:lnTo>
                    <a:pt x="163" y="145"/>
                  </a:lnTo>
                  <a:lnTo>
                    <a:pt x="166" y="141"/>
                  </a:lnTo>
                  <a:lnTo>
                    <a:pt x="169" y="138"/>
                  </a:lnTo>
                  <a:lnTo>
                    <a:pt x="170" y="135"/>
                  </a:lnTo>
                  <a:lnTo>
                    <a:pt x="172" y="131"/>
                  </a:lnTo>
                  <a:lnTo>
                    <a:pt x="175" y="128"/>
                  </a:lnTo>
                  <a:lnTo>
                    <a:pt x="176" y="124"/>
                  </a:lnTo>
                  <a:lnTo>
                    <a:pt x="177" y="120"/>
                  </a:lnTo>
                  <a:lnTo>
                    <a:pt x="179" y="117"/>
                  </a:lnTo>
                  <a:lnTo>
                    <a:pt x="179" y="113"/>
                  </a:lnTo>
                  <a:lnTo>
                    <a:pt x="180" y="108"/>
                  </a:lnTo>
                  <a:lnTo>
                    <a:pt x="182" y="104"/>
                  </a:lnTo>
                  <a:lnTo>
                    <a:pt x="182" y="100"/>
                  </a:lnTo>
                  <a:lnTo>
                    <a:pt x="183" y="96"/>
                  </a:lnTo>
                  <a:lnTo>
                    <a:pt x="183" y="93"/>
                  </a:lnTo>
                  <a:lnTo>
                    <a:pt x="183" y="89"/>
                  </a:lnTo>
                  <a:lnTo>
                    <a:pt x="183" y="84"/>
                  </a:lnTo>
                  <a:lnTo>
                    <a:pt x="182" y="80"/>
                  </a:lnTo>
                  <a:lnTo>
                    <a:pt x="182" y="76"/>
                  </a:lnTo>
                  <a:lnTo>
                    <a:pt x="180" y="72"/>
                  </a:lnTo>
                  <a:lnTo>
                    <a:pt x="180" y="69"/>
                  </a:lnTo>
                  <a:lnTo>
                    <a:pt x="179" y="65"/>
                  </a:lnTo>
                  <a:lnTo>
                    <a:pt x="177" y="60"/>
                  </a:lnTo>
                  <a:lnTo>
                    <a:pt x="176" y="58"/>
                  </a:lnTo>
                  <a:lnTo>
                    <a:pt x="175" y="53"/>
                  </a:lnTo>
                  <a:lnTo>
                    <a:pt x="173" y="49"/>
                  </a:lnTo>
                  <a:lnTo>
                    <a:pt x="172" y="46"/>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1" name="Freeform 114"/>
            <p:cNvSpPr>
              <a:spLocks/>
            </p:cNvSpPr>
            <p:nvPr/>
          </p:nvSpPr>
          <p:spPr bwMode="auto">
            <a:xfrm>
              <a:off x="4759" y="618"/>
              <a:ext cx="183" cy="180"/>
            </a:xfrm>
            <a:custGeom>
              <a:avLst/>
              <a:gdLst>
                <a:gd name="T0" fmla="*/ 167 w 183"/>
                <a:gd name="T1" fmla="*/ 39 h 180"/>
                <a:gd name="T2" fmla="*/ 159 w 183"/>
                <a:gd name="T3" fmla="*/ 29 h 180"/>
                <a:gd name="T4" fmla="*/ 151 w 183"/>
                <a:gd name="T5" fmla="*/ 21 h 180"/>
                <a:gd name="T6" fmla="*/ 142 w 183"/>
                <a:gd name="T7" fmla="*/ 14 h 180"/>
                <a:gd name="T8" fmla="*/ 131 w 183"/>
                <a:gd name="T9" fmla="*/ 8 h 180"/>
                <a:gd name="T10" fmla="*/ 120 w 183"/>
                <a:gd name="T11" fmla="*/ 4 h 180"/>
                <a:gd name="T12" fmla="*/ 107 w 183"/>
                <a:gd name="T13" fmla="*/ 1 h 180"/>
                <a:gd name="T14" fmla="*/ 96 w 183"/>
                <a:gd name="T15" fmla="*/ 0 h 180"/>
                <a:gd name="T16" fmla="*/ 83 w 183"/>
                <a:gd name="T17" fmla="*/ 0 h 180"/>
                <a:gd name="T18" fmla="*/ 72 w 183"/>
                <a:gd name="T19" fmla="*/ 1 h 180"/>
                <a:gd name="T20" fmla="*/ 59 w 183"/>
                <a:gd name="T21" fmla="*/ 5 h 180"/>
                <a:gd name="T22" fmla="*/ 48 w 183"/>
                <a:gd name="T23" fmla="*/ 10 h 180"/>
                <a:gd name="T24" fmla="*/ 38 w 183"/>
                <a:gd name="T25" fmla="*/ 17 h 180"/>
                <a:gd name="T26" fmla="*/ 28 w 183"/>
                <a:gd name="T27" fmla="*/ 25 h 180"/>
                <a:gd name="T28" fmla="*/ 21 w 183"/>
                <a:gd name="T29" fmla="*/ 34 h 180"/>
                <a:gd name="T30" fmla="*/ 14 w 183"/>
                <a:gd name="T31" fmla="*/ 44 h 180"/>
                <a:gd name="T32" fmla="*/ 8 w 183"/>
                <a:gd name="T33" fmla="*/ 55 h 180"/>
                <a:gd name="T34" fmla="*/ 4 w 183"/>
                <a:gd name="T35" fmla="*/ 66 h 180"/>
                <a:gd name="T36" fmla="*/ 1 w 183"/>
                <a:gd name="T37" fmla="*/ 77 h 180"/>
                <a:gd name="T38" fmla="*/ 1 w 183"/>
                <a:gd name="T39" fmla="*/ 90 h 180"/>
                <a:gd name="T40" fmla="*/ 1 w 183"/>
                <a:gd name="T41" fmla="*/ 101 h 180"/>
                <a:gd name="T42" fmla="*/ 3 w 183"/>
                <a:gd name="T43" fmla="*/ 114 h 180"/>
                <a:gd name="T44" fmla="*/ 7 w 183"/>
                <a:gd name="T45" fmla="*/ 125 h 180"/>
                <a:gd name="T46" fmla="*/ 12 w 183"/>
                <a:gd name="T47" fmla="*/ 135 h 180"/>
                <a:gd name="T48" fmla="*/ 20 w 183"/>
                <a:gd name="T49" fmla="*/ 146 h 180"/>
                <a:gd name="T50" fmla="*/ 27 w 183"/>
                <a:gd name="T51" fmla="*/ 155 h 180"/>
                <a:gd name="T52" fmla="*/ 36 w 183"/>
                <a:gd name="T53" fmla="*/ 163 h 180"/>
                <a:gd name="T54" fmla="*/ 46 w 183"/>
                <a:gd name="T55" fmla="*/ 169 h 180"/>
                <a:gd name="T56" fmla="*/ 58 w 183"/>
                <a:gd name="T57" fmla="*/ 175 h 180"/>
                <a:gd name="T58" fmla="*/ 69 w 183"/>
                <a:gd name="T59" fmla="*/ 177 h 180"/>
                <a:gd name="T60" fmla="*/ 82 w 183"/>
                <a:gd name="T61" fmla="*/ 180 h 180"/>
                <a:gd name="T62" fmla="*/ 93 w 183"/>
                <a:gd name="T63" fmla="*/ 180 h 180"/>
                <a:gd name="T64" fmla="*/ 105 w 183"/>
                <a:gd name="T65" fmla="*/ 179 h 180"/>
                <a:gd name="T66" fmla="*/ 117 w 183"/>
                <a:gd name="T67" fmla="*/ 176 h 180"/>
                <a:gd name="T68" fmla="*/ 129 w 183"/>
                <a:gd name="T69" fmla="*/ 172 h 180"/>
                <a:gd name="T70" fmla="*/ 139 w 183"/>
                <a:gd name="T71" fmla="*/ 166 h 180"/>
                <a:gd name="T72" fmla="*/ 149 w 183"/>
                <a:gd name="T73" fmla="*/ 159 h 180"/>
                <a:gd name="T74" fmla="*/ 159 w 183"/>
                <a:gd name="T75" fmla="*/ 151 h 180"/>
                <a:gd name="T76" fmla="*/ 166 w 183"/>
                <a:gd name="T77" fmla="*/ 141 h 180"/>
                <a:gd name="T78" fmla="*/ 172 w 183"/>
                <a:gd name="T79" fmla="*/ 131 h 180"/>
                <a:gd name="T80" fmla="*/ 177 w 183"/>
                <a:gd name="T81" fmla="*/ 120 h 180"/>
                <a:gd name="T82" fmla="*/ 180 w 183"/>
                <a:gd name="T83" fmla="*/ 108 h 180"/>
                <a:gd name="T84" fmla="*/ 183 w 183"/>
                <a:gd name="T85" fmla="*/ 96 h 180"/>
                <a:gd name="T86" fmla="*/ 183 w 183"/>
                <a:gd name="T87" fmla="*/ 84 h 180"/>
                <a:gd name="T88" fmla="*/ 180 w 183"/>
                <a:gd name="T89" fmla="*/ 72 h 180"/>
                <a:gd name="T90" fmla="*/ 177 w 183"/>
                <a:gd name="T91" fmla="*/ 60 h 180"/>
                <a:gd name="T92" fmla="*/ 173 w 183"/>
                <a:gd name="T93" fmla="*/ 49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3"/>
                <a:gd name="T142" fmla="*/ 0 h 180"/>
                <a:gd name="T143" fmla="*/ 183 w 183"/>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3" h="180">
                  <a:moveTo>
                    <a:pt x="172" y="46"/>
                  </a:moveTo>
                  <a:lnTo>
                    <a:pt x="169" y="42"/>
                  </a:lnTo>
                  <a:lnTo>
                    <a:pt x="167" y="39"/>
                  </a:lnTo>
                  <a:lnTo>
                    <a:pt x="165" y="35"/>
                  </a:lnTo>
                  <a:lnTo>
                    <a:pt x="162" y="32"/>
                  </a:lnTo>
                  <a:lnTo>
                    <a:pt x="159" y="29"/>
                  </a:lnTo>
                  <a:lnTo>
                    <a:pt x="158" y="27"/>
                  </a:lnTo>
                  <a:lnTo>
                    <a:pt x="155" y="24"/>
                  </a:lnTo>
                  <a:lnTo>
                    <a:pt x="151" y="21"/>
                  </a:lnTo>
                  <a:lnTo>
                    <a:pt x="148" y="18"/>
                  </a:lnTo>
                  <a:lnTo>
                    <a:pt x="145" y="15"/>
                  </a:lnTo>
                  <a:lnTo>
                    <a:pt x="142" y="14"/>
                  </a:lnTo>
                  <a:lnTo>
                    <a:pt x="138" y="11"/>
                  </a:lnTo>
                  <a:lnTo>
                    <a:pt x="134" y="10"/>
                  </a:lnTo>
                  <a:lnTo>
                    <a:pt x="131" y="8"/>
                  </a:lnTo>
                  <a:lnTo>
                    <a:pt x="127" y="5"/>
                  </a:lnTo>
                  <a:lnTo>
                    <a:pt x="124" y="4"/>
                  </a:lnTo>
                  <a:lnTo>
                    <a:pt x="120" y="4"/>
                  </a:lnTo>
                  <a:lnTo>
                    <a:pt x="115" y="3"/>
                  </a:lnTo>
                  <a:lnTo>
                    <a:pt x="111" y="1"/>
                  </a:lnTo>
                  <a:lnTo>
                    <a:pt x="107" y="1"/>
                  </a:lnTo>
                  <a:lnTo>
                    <a:pt x="104" y="0"/>
                  </a:lnTo>
                  <a:lnTo>
                    <a:pt x="100" y="0"/>
                  </a:lnTo>
                  <a:lnTo>
                    <a:pt x="96" y="0"/>
                  </a:lnTo>
                  <a:lnTo>
                    <a:pt x="91" y="0"/>
                  </a:lnTo>
                  <a:lnTo>
                    <a:pt x="87" y="0"/>
                  </a:lnTo>
                  <a:lnTo>
                    <a:pt x="83" y="0"/>
                  </a:lnTo>
                  <a:lnTo>
                    <a:pt x="79" y="0"/>
                  </a:lnTo>
                  <a:lnTo>
                    <a:pt x="74" y="1"/>
                  </a:lnTo>
                  <a:lnTo>
                    <a:pt x="72" y="1"/>
                  </a:lnTo>
                  <a:lnTo>
                    <a:pt x="67" y="3"/>
                  </a:lnTo>
                  <a:lnTo>
                    <a:pt x="63" y="4"/>
                  </a:lnTo>
                  <a:lnTo>
                    <a:pt x="59" y="5"/>
                  </a:lnTo>
                  <a:lnTo>
                    <a:pt x="56" y="7"/>
                  </a:lnTo>
                  <a:lnTo>
                    <a:pt x="52" y="8"/>
                  </a:lnTo>
                  <a:lnTo>
                    <a:pt x="48" y="10"/>
                  </a:lnTo>
                  <a:lnTo>
                    <a:pt x="45" y="12"/>
                  </a:lnTo>
                  <a:lnTo>
                    <a:pt x="42" y="14"/>
                  </a:lnTo>
                  <a:lnTo>
                    <a:pt x="38" y="17"/>
                  </a:lnTo>
                  <a:lnTo>
                    <a:pt x="35" y="20"/>
                  </a:lnTo>
                  <a:lnTo>
                    <a:pt x="32" y="22"/>
                  </a:lnTo>
                  <a:lnTo>
                    <a:pt x="28" y="25"/>
                  </a:lnTo>
                  <a:lnTo>
                    <a:pt x="27" y="28"/>
                  </a:lnTo>
                  <a:lnTo>
                    <a:pt x="24" y="31"/>
                  </a:lnTo>
                  <a:lnTo>
                    <a:pt x="21" y="34"/>
                  </a:lnTo>
                  <a:lnTo>
                    <a:pt x="18" y="36"/>
                  </a:lnTo>
                  <a:lnTo>
                    <a:pt x="15" y="41"/>
                  </a:lnTo>
                  <a:lnTo>
                    <a:pt x="14" y="44"/>
                  </a:lnTo>
                  <a:lnTo>
                    <a:pt x="11" y="48"/>
                  </a:lnTo>
                  <a:lnTo>
                    <a:pt x="10" y="51"/>
                  </a:lnTo>
                  <a:lnTo>
                    <a:pt x="8" y="55"/>
                  </a:lnTo>
                  <a:lnTo>
                    <a:pt x="7" y="58"/>
                  </a:lnTo>
                  <a:lnTo>
                    <a:pt x="5" y="62"/>
                  </a:lnTo>
                  <a:lnTo>
                    <a:pt x="4" y="66"/>
                  </a:lnTo>
                  <a:lnTo>
                    <a:pt x="3" y="70"/>
                  </a:lnTo>
                  <a:lnTo>
                    <a:pt x="3" y="73"/>
                  </a:lnTo>
                  <a:lnTo>
                    <a:pt x="1" y="77"/>
                  </a:lnTo>
                  <a:lnTo>
                    <a:pt x="1" y="82"/>
                  </a:lnTo>
                  <a:lnTo>
                    <a:pt x="1" y="86"/>
                  </a:lnTo>
                  <a:lnTo>
                    <a:pt x="1" y="90"/>
                  </a:lnTo>
                  <a:lnTo>
                    <a:pt x="0" y="94"/>
                  </a:lnTo>
                  <a:lnTo>
                    <a:pt x="1" y="98"/>
                  </a:lnTo>
                  <a:lnTo>
                    <a:pt x="1" y="101"/>
                  </a:lnTo>
                  <a:lnTo>
                    <a:pt x="1" y="106"/>
                  </a:lnTo>
                  <a:lnTo>
                    <a:pt x="3" y="110"/>
                  </a:lnTo>
                  <a:lnTo>
                    <a:pt x="3" y="114"/>
                  </a:lnTo>
                  <a:lnTo>
                    <a:pt x="4" y="117"/>
                  </a:lnTo>
                  <a:lnTo>
                    <a:pt x="5" y="121"/>
                  </a:lnTo>
                  <a:lnTo>
                    <a:pt x="7" y="125"/>
                  </a:lnTo>
                  <a:lnTo>
                    <a:pt x="8" y="128"/>
                  </a:lnTo>
                  <a:lnTo>
                    <a:pt x="11" y="132"/>
                  </a:lnTo>
                  <a:lnTo>
                    <a:pt x="12" y="135"/>
                  </a:lnTo>
                  <a:lnTo>
                    <a:pt x="14" y="139"/>
                  </a:lnTo>
                  <a:lnTo>
                    <a:pt x="17" y="142"/>
                  </a:lnTo>
                  <a:lnTo>
                    <a:pt x="20" y="146"/>
                  </a:lnTo>
                  <a:lnTo>
                    <a:pt x="22" y="149"/>
                  </a:lnTo>
                  <a:lnTo>
                    <a:pt x="24" y="152"/>
                  </a:lnTo>
                  <a:lnTo>
                    <a:pt x="27" y="155"/>
                  </a:lnTo>
                  <a:lnTo>
                    <a:pt x="31" y="158"/>
                  </a:lnTo>
                  <a:lnTo>
                    <a:pt x="34" y="161"/>
                  </a:lnTo>
                  <a:lnTo>
                    <a:pt x="36" y="163"/>
                  </a:lnTo>
                  <a:lnTo>
                    <a:pt x="39" y="165"/>
                  </a:lnTo>
                  <a:lnTo>
                    <a:pt x="43" y="168"/>
                  </a:lnTo>
                  <a:lnTo>
                    <a:pt x="46" y="169"/>
                  </a:lnTo>
                  <a:lnTo>
                    <a:pt x="51" y="170"/>
                  </a:lnTo>
                  <a:lnTo>
                    <a:pt x="53" y="173"/>
                  </a:lnTo>
                  <a:lnTo>
                    <a:pt x="58" y="175"/>
                  </a:lnTo>
                  <a:lnTo>
                    <a:pt x="62" y="176"/>
                  </a:lnTo>
                  <a:lnTo>
                    <a:pt x="66" y="176"/>
                  </a:lnTo>
                  <a:lnTo>
                    <a:pt x="69" y="177"/>
                  </a:lnTo>
                  <a:lnTo>
                    <a:pt x="73" y="179"/>
                  </a:lnTo>
                  <a:lnTo>
                    <a:pt x="77" y="179"/>
                  </a:lnTo>
                  <a:lnTo>
                    <a:pt x="82" y="180"/>
                  </a:lnTo>
                  <a:lnTo>
                    <a:pt x="86" y="180"/>
                  </a:lnTo>
                  <a:lnTo>
                    <a:pt x="90" y="180"/>
                  </a:lnTo>
                  <a:lnTo>
                    <a:pt x="93" y="180"/>
                  </a:lnTo>
                  <a:lnTo>
                    <a:pt x="97" y="180"/>
                  </a:lnTo>
                  <a:lnTo>
                    <a:pt x="101" y="180"/>
                  </a:lnTo>
                  <a:lnTo>
                    <a:pt x="105" y="179"/>
                  </a:lnTo>
                  <a:lnTo>
                    <a:pt x="110" y="179"/>
                  </a:lnTo>
                  <a:lnTo>
                    <a:pt x="114" y="177"/>
                  </a:lnTo>
                  <a:lnTo>
                    <a:pt x="117" y="176"/>
                  </a:lnTo>
                  <a:lnTo>
                    <a:pt x="121" y="175"/>
                  </a:lnTo>
                  <a:lnTo>
                    <a:pt x="125" y="173"/>
                  </a:lnTo>
                  <a:lnTo>
                    <a:pt x="129" y="172"/>
                  </a:lnTo>
                  <a:lnTo>
                    <a:pt x="132" y="170"/>
                  </a:lnTo>
                  <a:lnTo>
                    <a:pt x="136" y="169"/>
                  </a:lnTo>
                  <a:lnTo>
                    <a:pt x="139" y="166"/>
                  </a:lnTo>
                  <a:lnTo>
                    <a:pt x="142" y="165"/>
                  </a:lnTo>
                  <a:lnTo>
                    <a:pt x="146" y="162"/>
                  </a:lnTo>
                  <a:lnTo>
                    <a:pt x="149" y="159"/>
                  </a:lnTo>
                  <a:lnTo>
                    <a:pt x="152" y="156"/>
                  </a:lnTo>
                  <a:lnTo>
                    <a:pt x="155" y="153"/>
                  </a:lnTo>
                  <a:lnTo>
                    <a:pt x="159" y="151"/>
                  </a:lnTo>
                  <a:lnTo>
                    <a:pt x="160" y="148"/>
                  </a:lnTo>
                  <a:lnTo>
                    <a:pt x="163" y="145"/>
                  </a:lnTo>
                  <a:lnTo>
                    <a:pt x="166" y="141"/>
                  </a:lnTo>
                  <a:lnTo>
                    <a:pt x="169" y="138"/>
                  </a:lnTo>
                  <a:lnTo>
                    <a:pt x="170" y="135"/>
                  </a:lnTo>
                  <a:lnTo>
                    <a:pt x="172" y="131"/>
                  </a:lnTo>
                  <a:lnTo>
                    <a:pt x="175" y="128"/>
                  </a:lnTo>
                  <a:lnTo>
                    <a:pt x="176" y="124"/>
                  </a:lnTo>
                  <a:lnTo>
                    <a:pt x="177" y="120"/>
                  </a:lnTo>
                  <a:lnTo>
                    <a:pt x="179" y="117"/>
                  </a:lnTo>
                  <a:lnTo>
                    <a:pt x="179" y="113"/>
                  </a:lnTo>
                  <a:lnTo>
                    <a:pt x="180" y="108"/>
                  </a:lnTo>
                  <a:lnTo>
                    <a:pt x="182" y="104"/>
                  </a:lnTo>
                  <a:lnTo>
                    <a:pt x="182" y="100"/>
                  </a:lnTo>
                  <a:lnTo>
                    <a:pt x="183" y="96"/>
                  </a:lnTo>
                  <a:lnTo>
                    <a:pt x="183" y="93"/>
                  </a:lnTo>
                  <a:lnTo>
                    <a:pt x="183" y="89"/>
                  </a:lnTo>
                  <a:lnTo>
                    <a:pt x="183" y="84"/>
                  </a:lnTo>
                  <a:lnTo>
                    <a:pt x="182" y="80"/>
                  </a:lnTo>
                  <a:lnTo>
                    <a:pt x="182" y="76"/>
                  </a:lnTo>
                  <a:lnTo>
                    <a:pt x="180" y="72"/>
                  </a:lnTo>
                  <a:lnTo>
                    <a:pt x="180" y="69"/>
                  </a:lnTo>
                  <a:lnTo>
                    <a:pt x="179" y="65"/>
                  </a:lnTo>
                  <a:lnTo>
                    <a:pt x="177" y="60"/>
                  </a:lnTo>
                  <a:lnTo>
                    <a:pt x="176" y="58"/>
                  </a:lnTo>
                  <a:lnTo>
                    <a:pt x="175" y="53"/>
                  </a:lnTo>
                  <a:lnTo>
                    <a:pt x="173" y="49"/>
                  </a:lnTo>
                  <a:lnTo>
                    <a:pt x="172" y="46"/>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2" name="Freeform 115"/>
            <p:cNvSpPr>
              <a:spLocks/>
            </p:cNvSpPr>
            <p:nvPr/>
          </p:nvSpPr>
          <p:spPr bwMode="auto">
            <a:xfrm>
              <a:off x="4780" y="663"/>
              <a:ext cx="120" cy="116"/>
            </a:xfrm>
            <a:custGeom>
              <a:avLst/>
              <a:gdLst>
                <a:gd name="T0" fmla="*/ 111 w 120"/>
                <a:gd name="T1" fmla="*/ 25 h 116"/>
                <a:gd name="T2" fmla="*/ 108 w 120"/>
                <a:gd name="T3" fmla="*/ 21 h 116"/>
                <a:gd name="T4" fmla="*/ 104 w 120"/>
                <a:gd name="T5" fmla="*/ 15 h 116"/>
                <a:gd name="T6" fmla="*/ 99 w 120"/>
                <a:gd name="T7" fmla="*/ 11 h 116"/>
                <a:gd name="T8" fmla="*/ 93 w 120"/>
                <a:gd name="T9" fmla="*/ 8 h 116"/>
                <a:gd name="T10" fmla="*/ 89 w 120"/>
                <a:gd name="T11" fmla="*/ 4 h 116"/>
                <a:gd name="T12" fmla="*/ 82 w 120"/>
                <a:gd name="T13" fmla="*/ 3 h 116"/>
                <a:gd name="T14" fmla="*/ 76 w 120"/>
                <a:gd name="T15" fmla="*/ 1 h 116"/>
                <a:gd name="T16" fmla="*/ 70 w 120"/>
                <a:gd name="T17" fmla="*/ 0 h 116"/>
                <a:gd name="T18" fmla="*/ 63 w 120"/>
                <a:gd name="T19" fmla="*/ 0 h 116"/>
                <a:gd name="T20" fmla="*/ 56 w 120"/>
                <a:gd name="T21" fmla="*/ 0 h 116"/>
                <a:gd name="T22" fmla="*/ 51 w 120"/>
                <a:gd name="T23" fmla="*/ 1 h 116"/>
                <a:gd name="T24" fmla="*/ 44 w 120"/>
                <a:gd name="T25" fmla="*/ 3 h 116"/>
                <a:gd name="T26" fmla="*/ 38 w 120"/>
                <a:gd name="T27" fmla="*/ 4 h 116"/>
                <a:gd name="T28" fmla="*/ 31 w 120"/>
                <a:gd name="T29" fmla="*/ 8 h 116"/>
                <a:gd name="T30" fmla="*/ 25 w 120"/>
                <a:gd name="T31" fmla="*/ 11 h 116"/>
                <a:gd name="T32" fmla="*/ 21 w 120"/>
                <a:gd name="T33" fmla="*/ 15 h 116"/>
                <a:gd name="T34" fmla="*/ 15 w 120"/>
                <a:gd name="T35" fmla="*/ 20 h 116"/>
                <a:gd name="T36" fmla="*/ 11 w 120"/>
                <a:gd name="T37" fmla="*/ 25 h 116"/>
                <a:gd name="T38" fmla="*/ 8 w 120"/>
                <a:gd name="T39" fmla="*/ 31 h 116"/>
                <a:gd name="T40" fmla="*/ 6 w 120"/>
                <a:gd name="T41" fmla="*/ 37 h 116"/>
                <a:gd name="T42" fmla="*/ 3 w 120"/>
                <a:gd name="T43" fmla="*/ 42 h 116"/>
                <a:gd name="T44" fmla="*/ 1 w 120"/>
                <a:gd name="T45" fmla="*/ 48 h 116"/>
                <a:gd name="T46" fmla="*/ 0 w 120"/>
                <a:gd name="T47" fmla="*/ 55 h 116"/>
                <a:gd name="T48" fmla="*/ 0 w 120"/>
                <a:gd name="T49" fmla="*/ 62 h 116"/>
                <a:gd name="T50" fmla="*/ 0 w 120"/>
                <a:gd name="T51" fmla="*/ 68 h 116"/>
                <a:gd name="T52" fmla="*/ 1 w 120"/>
                <a:gd name="T53" fmla="*/ 73 h 116"/>
                <a:gd name="T54" fmla="*/ 3 w 120"/>
                <a:gd name="T55" fmla="*/ 80 h 116"/>
                <a:gd name="T56" fmla="*/ 6 w 120"/>
                <a:gd name="T57" fmla="*/ 86 h 116"/>
                <a:gd name="T58" fmla="*/ 8 w 120"/>
                <a:gd name="T59" fmla="*/ 92 h 116"/>
                <a:gd name="T60" fmla="*/ 13 w 120"/>
                <a:gd name="T61" fmla="*/ 96 h 116"/>
                <a:gd name="T62" fmla="*/ 17 w 120"/>
                <a:gd name="T63" fmla="*/ 100 h 116"/>
                <a:gd name="T64" fmla="*/ 21 w 120"/>
                <a:gd name="T65" fmla="*/ 104 h 116"/>
                <a:gd name="T66" fmla="*/ 27 w 120"/>
                <a:gd name="T67" fmla="*/ 108 h 116"/>
                <a:gd name="T68" fmla="*/ 32 w 120"/>
                <a:gd name="T69" fmla="*/ 111 h 116"/>
                <a:gd name="T70" fmla="*/ 38 w 120"/>
                <a:gd name="T71" fmla="*/ 113 h 116"/>
                <a:gd name="T72" fmla="*/ 45 w 120"/>
                <a:gd name="T73" fmla="*/ 116 h 116"/>
                <a:gd name="T74" fmla="*/ 51 w 120"/>
                <a:gd name="T75" fmla="*/ 116 h 116"/>
                <a:gd name="T76" fmla="*/ 58 w 120"/>
                <a:gd name="T77" fmla="*/ 116 h 116"/>
                <a:gd name="T78" fmla="*/ 65 w 120"/>
                <a:gd name="T79" fmla="*/ 116 h 116"/>
                <a:gd name="T80" fmla="*/ 70 w 120"/>
                <a:gd name="T81" fmla="*/ 114 h 116"/>
                <a:gd name="T82" fmla="*/ 77 w 120"/>
                <a:gd name="T83" fmla="*/ 113 h 116"/>
                <a:gd name="T84" fmla="*/ 83 w 120"/>
                <a:gd name="T85" fmla="*/ 110 h 116"/>
                <a:gd name="T86" fmla="*/ 89 w 120"/>
                <a:gd name="T87" fmla="*/ 107 h 116"/>
                <a:gd name="T88" fmla="*/ 94 w 120"/>
                <a:gd name="T89" fmla="*/ 103 h 116"/>
                <a:gd name="T90" fmla="*/ 100 w 120"/>
                <a:gd name="T91" fmla="*/ 99 h 116"/>
                <a:gd name="T92" fmla="*/ 104 w 120"/>
                <a:gd name="T93" fmla="*/ 94 h 116"/>
                <a:gd name="T94" fmla="*/ 108 w 120"/>
                <a:gd name="T95" fmla="*/ 89 h 116"/>
                <a:gd name="T96" fmla="*/ 113 w 120"/>
                <a:gd name="T97" fmla="*/ 85 h 116"/>
                <a:gd name="T98" fmla="*/ 115 w 120"/>
                <a:gd name="T99" fmla="*/ 77 h 116"/>
                <a:gd name="T100" fmla="*/ 117 w 120"/>
                <a:gd name="T101" fmla="*/ 72 h 116"/>
                <a:gd name="T102" fmla="*/ 118 w 120"/>
                <a:gd name="T103" fmla="*/ 66 h 116"/>
                <a:gd name="T104" fmla="*/ 120 w 120"/>
                <a:gd name="T105" fmla="*/ 59 h 116"/>
                <a:gd name="T106" fmla="*/ 120 w 120"/>
                <a:gd name="T107" fmla="*/ 53 h 116"/>
                <a:gd name="T108" fmla="*/ 120 w 120"/>
                <a:gd name="T109" fmla="*/ 46 h 116"/>
                <a:gd name="T110" fmla="*/ 118 w 120"/>
                <a:gd name="T111" fmla="*/ 41 h 116"/>
                <a:gd name="T112" fmla="*/ 117 w 120"/>
                <a:gd name="T113" fmla="*/ 34 h 116"/>
                <a:gd name="T114" fmla="*/ 113 w 120"/>
                <a:gd name="T115" fmla="*/ 30 h 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
                <a:gd name="T175" fmla="*/ 0 h 116"/>
                <a:gd name="T176" fmla="*/ 120 w 120"/>
                <a:gd name="T177" fmla="*/ 116 h 11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 h="116">
                  <a:moveTo>
                    <a:pt x="113" y="28"/>
                  </a:moveTo>
                  <a:lnTo>
                    <a:pt x="111" y="25"/>
                  </a:lnTo>
                  <a:lnTo>
                    <a:pt x="110" y="24"/>
                  </a:lnTo>
                  <a:lnTo>
                    <a:pt x="108" y="21"/>
                  </a:lnTo>
                  <a:lnTo>
                    <a:pt x="106" y="18"/>
                  </a:lnTo>
                  <a:lnTo>
                    <a:pt x="104" y="15"/>
                  </a:lnTo>
                  <a:lnTo>
                    <a:pt x="101" y="14"/>
                  </a:lnTo>
                  <a:lnTo>
                    <a:pt x="99" y="11"/>
                  </a:lnTo>
                  <a:lnTo>
                    <a:pt x="96" y="10"/>
                  </a:lnTo>
                  <a:lnTo>
                    <a:pt x="93" y="8"/>
                  </a:lnTo>
                  <a:lnTo>
                    <a:pt x="92" y="7"/>
                  </a:lnTo>
                  <a:lnTo>
                    <a:pt x="89" y="4"/>
                  </a:lnTo>
                  <a:lnTo>
                    <a:pt x="86" y="4"/>
                  </a:lnTo>
                  <a:lnTo>
                    <a:pt x="82" y="3"/>
                  </a:lnTo>
                  <a:lnTo>
                    <a:pt x="79" y="1"/>
                  </a:lnTo>
                  <a:lnTo>
                    <a:pt x="76" y="1"/>
                  </a:lnTo>
                  <a:lnTo>
                    <a:pt x="73" y="0"/>
                  </a:lnTo>
                  <a:lnTo>
                    <a:pt x="70" y="0"/>
                  </a:lnTo>
                  <a:lnTo>
                    <a:pt x="66" y="0"/>
                  </a:lnTo>
                  <a:lnTo>
                    <a:pt x="63" y="0"/>
                  </a:lnTo>
                  <a:lnTo>
                    <a:pt x="61" y="0"/>
                  </a:lnTo>
                  <a:lnTo>
                    <a:pt x="56" y="0"/>
                  </a:lnTo>
                  <a:lnTo>
                    <a:pt x="53" y="0"/>
                  </a:lnTo>
                  <a:lnTo>
                    <a:pt x="51" y="1"/>
                  </a:lnTo>
                  <a:lnTo>
                    <a:pt x="46" y="1"/>
                  </a:lnTo>
                  <a:lnTo>
                    <a:pt x="44" y="3"/>
                  </a:lnTo>
                  <a:lnTo>
                    <a:pt x="41" y="4"/>
                  </a:lnTo>
                  <a:lnTo>
                    <a:pt x="38" y="4"/>
                  </a:lnTo>
                  <a:lnTo>
                    <a:pt x="34" y="7"/>
                  </a:lnTo>
                  <a:lnTo>
                    <a:pt x="31" y="8"/>
                  </a:lnTo>
                  <a:lnTo>
                    <a:pt x="28" y="10"/>
                  </a:lnTo>
                  <a:lnTo>
                    <a:pt x="25" y="11"/>
                  </a:lnTo>
                  <a:lnTo>
                    <a:pt x="22" y="13"/>
                  </a:lnTo>
                  <a:lnTo>
                    <a:pt x="21" y="15"/>
                  </a:lnTo>
                  <a:lnTo>
                    <a:pt x="18" y="18"/>
                  </a:lnTo>
                  <a:lnTo>
                    <a:pt x="15" y="20"/>
                  </a:lnTo>
                  <a:lnTo>
                    <a:pt x="14" y="22"/>
                  </a:lnTo>
                  <a:lnTo>
                    <a:pt x="11" y="25"/>
                  </a:lnTo>
                  <a:lnTo>
                    <a:pt x="10" y="28"/>
                  </a:lnTo>
                  <a:lnTo>
                    <a:pt x="8" y="31"/>
                  </a:lnTo>
                  <a:lnTo>
                    <a:pt x="7" y="34"/>
                  </a:lnTo>
                  <a:lnTo>
                    <a:pt x="6" y="37"/>
                  </a:lnTo>
                  <a:lnTo>
                    <a:pt x="4" y="39"/>
                  </a:lnTo>
                  <a:lnTo>
                    <a:pt x="3" y="42"/>
                  </a:lnTo>
                  <a:lnTo>
                    <a:pt x="1" y="45"/>
                  </a:lnTo>
                  <a:lnTo>
                    <a:pt x="1" y="48"/>
                  </a:lnTo>
                  <a:lnTo>
                    <a:pt x="0" y="52"/>
                  </a:lnTo>
                  <a:lnTo>
                    <a:pt x="0" y="55"/>
                  </a:lnTo>
                  <a:lnTo>
                    <a:pt x="0" y="58"/>
                  </a:lnTo>
                  <a:lnTo>
                    <a:pt x="0" y="62"/>
                  </a:lnTo>
                  <a:lnTo>
                    <a:pt x="0" y="65"/>
                  </a:lnTo>
                  <a:lnTo>
                    <a:pt x="0" y="68"/>
                  </a:lnTo>
                  <a:lnTo>
                    <a:pt x="0" y="70"/>
                  </a:lnTo>
                  <a:lnTo>
                    <a:pt x="1" y="73"/>
                  </a:lnTo>
                  <a:lnTo>
                    <a:pt x="3" y="77"/>
                  </a:lnTo>
                  <a:lnTo>
                    <a:pt x="3" y="80"/>
                  </a:lnTo>
                  <a:lnTo>
                    <a:pt x="4" y="83"/>
                  </a:lnTo>
                  <a:lnTo>
                    <a:pt x="6" y="86"/>
                  </a:lnTo>
                  <a:lnTo>
                    <a:pt x="7" y="89"/>
                  </a:lnTo>
                  <a:lnTo>
                    <a:pt x="8" y="92"/>
                  </a:lnTo>
                  <a:lnTo>
                    <a:pt x="10" y="93"/>
                  </a:lnTo>
                  <a:lnTo>
                    <a:pt x="13" y="96"/>
                  </a:lnTo>
                  <a:lnTo>
                    <a:pt x="14" y="99"/>
                  </a:lnTo>
                  <a:lnTo>
                    <a:pt x="17" y="100"/>
                  </a:lnTo>
                  <a:lnTo>
                    <a:pt x="18" y="103"/>
                  </a:lnTo>
                  <a:lnTo>
                    <a:pt x="21" y="104"/>
                  </a:lnTo>
                  <a:lnTo>
                    <a:pt x="24" y="107"/>
                  </a:lnTo>
                  <a:lnTo>
                    <a:pt x="27" y="108"/>
                  </a:lnTo>
                  <a:lnTo>
                    <a:pt x="30" y="110"/>
                  </a:lnTo>
                  <a:lnTo>
                    <a:pt x="32" y="111"/>
                  </a:lnTo>
                  <a:lnTo>
                    <a:pt x="35" y="113"/>
                  </a:lnTo>
                  <a:lnTo>
                    <a:pt x="38" y="113"/>
                  </a:lnTo>
                  <a:lnTo>
                    <a:pt x="42" y="114"/>
                  </a:lnTo>
                  <a:lnTo>
                    <a:pt x="45" y="116"/>
                  </a:lnTo>
                  <a:lnTo>
                    <a:pt x="48" y="116"/>
                  </a:lnTo>
                  <a:lnTo>
                    <a:pt x="51" y="116"/>
                  </a:lnTo>
                  <a:lnTo>
                    <a:pt x="55" y="116"/>
                  </a:lnTo>
                  <a:lnTo>
                    <a:pt x="58" y="116"/>
                  </a:lnTo>
                  <a:lnTo>
                    <a:pt x="61" y="116"/>
                  </a:lnTo>
                  <a:lnTo>
                    <a:pt x="65" y="116"/>
                  </a:lnTo>
                  <a:lnTo>
                    <a:pt x="68" y="116"/>
                  </a:lnTo>
                  <a:lnTo>
                    <a:pt x="70" y="114"/>
                  </a:lnTo>
                  <a:lnTo>
                    <a:pt x="75" y="114"/>
                  </a:lnTo>
                  <a:lnTo>
                    <a:pt x="77" y="113"/>
                  </a:lnTo>
                  <a:lnTo>
                    <a:pt x="80" y="111"/>
                  </a:lnTo>
                  <a:lnTo>
                    <a:pt x="83" y="110"/>
                  </a:lnTo>
                  <a:lnTo>
                    <a:pt x="86" y="108"/>
                  </a:lnTo>
                  <a:lnTo>
                    <a:pt x="89" y="107"/>
                  </a:lnTo>
                  <a:lnTo>
                    <a:pt x="92" y="106"/>
                  </a:lnTo>
                  <a:lnTo>
                    <a:pt x="94" y="103"/>
                  </a:lnTo>
                  <a:lnTo>
                    <a:pt x="97" y="101"/>
                  </a:lnTo>
                  <a:lnTo>
                    <a:pt x="100" y="99"/>
                  </a:lnTo>
                  <a:lnTo>
                    <a:pt x="103" y="97"/>
                  </a:lnTo>
                  <a:lnTo>
                    <a:pt x="104" y="94"/>
                  </a:lnTo>
                  <a:lnTo>
                    <a:pt x="107" y="92"/>
                  </a:lnTo>
                  <a:lnTo>
                    <a:pt x="108" y="89"/>
                  </a:lnTo>
                  <a:lnTo>
                    <a:pt x="111" y="87"/>
                  </a:lnTo>
                  <a:lnTo>
                    <a:pt x="113" y="85"/>
                  </a:lnTo>
                  <a:lnTo>
                    <a:pt x="114" y="82"/>
                  </a:lnTo>
                  <a:lnTo>
                    <a:pt x="115" y="77"/>
                  </a:lnTo>
                  <a:lnTo>
                    <a:pt x="115" y="75"/>
                  </a:lnTo>
                  <a:lnTo>
                    <a:pt x="117" y="72"/>
                  </a:lnTo>
                  <a:lnTo>
                    <a:pt x="118" y="69"/>
                  </a:lnTo>
                  <a:lnTo>
                    <a:pt x="118" y="66"/>
                  </a:lnTo>
                  <a:lnTo>
                    <a:pt x="120" y="63"/>
                  </a:lnTo>
                  <a:lnTo>
                    <a:pt x="120" y="59"/>
                  </a:lnTo>
                  <a:lnTo>
                    <a:pt x="120" y="56"/>
                  </a:lnTo>
                  <a:lnTo>
                    <a:pt x="120" y="53"/>
                  </a:lnTo>
                  <a:lnTo>
                    <a:pt x="120" y="51"/>
                  </a:lnTo>
                  <a:lnTo>
                    <a:pt x="120" y="46"/>
                  </a:lnTo>
                  <a:lnTo>
                    <a:pt x="118" y="44"/>
                  </a:lnTo>
                  <a:lnTo>
                    <a:pt x="118" y="41"/>
                  </a:lnTo>
                  <a:lnTo>
                    <a:pt x="117" y="38"/>
                  </a:lnTo>
                  <a:lnTo>
                    <a:pt x="117" y="34"/>
                  </a:lnTo>
                  <a:lnTo>
                    <a:pt x="115" y="32"/>
                  </a:lnTo>
                  <a:lnTo>
                    <a:pt x="113" y="30"/>
                  </a:lnTo>
                  <a:lnTo>
                    <a:pt x="113" y="2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3" name="Freeform 116"/>
            <p:cNvSpPr>
              <a:spLocks/>
            </p:cNvSpPr>
            <p:nvPr/>
          </p:nvSpPr>
          <p:spPr bwMode="auto">
            <a:xfrm>
              <a:off x="4780" y="663"/>
              <a:ext cx="120" cy="116"/>
            </a:xfrm>
            <a:custGeom>
              <a:avLst/>
              <a:gdLst>
                <a:gd name="T0" fmla="*/ 111 w 120"/>
                <a:gd name="T1" fmla="*/ 25 h 116"/>
                <a:gd name="T2" fmla="*/ 108 w 120"/>
                <a:gd name="T3" fmla="*/ 21 h 116"/>
                <a:gd name="T4" fmla="*/ 104 w 120"/>
                <a:gd name="T5" fmla="*/ 15 h 116"/>
                <a:gd name="T6" fmla="*/ 99 w 120"/>
                <a:gd name="T7" fmla="*/ 11 h 116"/>
                <a:gd name="T8" fmla="*/ 93 w 120"/>
                <a:gd name="T9" fmla="*/ 8 h 116"/>
                <a:gd name="T10" fmla="*/ 89 w 120"/>
                <a:gd name="T11" fmla="*/ 4 h 116"/>
                <a:gd name="T12" fmla="*/ 82 w 120"/>
                <a:gd name="T13" fmla="*/ 3 h 116"/>
                <a:gd name="T14" fmla="*/ 76 w 120"/>
                <a:gd name="T15" fmla="*/ 1 h 116"/>
                <a:gd name="T16" fmla="*/ 70 w 120"/>
                <a:gd name="T17" fmla="*/ 0 h 116"/>
                <a:gd name="T18" fmla="*/ 63 w 120"/>
                <a:gd name="T19" fmla="*/ 0 h 116"/>
                <a:gd name="T20" fmla="*/ 56 w 120"/>
                <a:gd name="T21" fmla="*/ 0 h 116"/>
                <a:gd name="T22" fmla="*/ 51 w 120"/>
                <a:gd name="T23" fmla="*/ 1 h 116"/>
                <a:gd name="T24" fmla="*/ 44 w 120"/>
                <a:gd name="T25" fmla="*/ 3 h 116"/>
                <a:gd name="T26" fmla="*/ 38 w 120"/>
                <a:gd name="T27" fmla="*/ 4 h 116"/>
                <a:gd name="T28" fmla="*/ 31 w 120"/>
                <a:gd name="T29" fmla="*/ 8 h 116"/>
                <a:gd name="T30" fmla="*/ 25 w 120"/>
                <a:gd name="T31" fmla="*/ 11 h 116"/>
                <a:gd name="T32" fmla="*/ 21 w 120"/>
                <a:gd name="T33" fmla="*/ 15 h 116"/>
                <a:gd name="T34" fmla="*/ 15 w 120"/>
                <a:gd name="T35" fmla="*/ 20 h 116"/>
                <a:gd name="T36" fmla="*/ 11 w 120"/>
                <a:gd name="T37" fmla="*/ 25 h 116"/>
                <a:gd name="T38" fmla="*/ 8 w 120"/>
                <a:gd name="T39" fmla="*/ 31 h 116"/>
                <a:gd name="T40" fmla="*/ 6 w 120"/>
                <a:gd name="T41" fmla="*/ 37 h 116"/>
                <a:gd name="T42" fmla="*/ 3 w 120"/>
                <a:gd name="T43" fmla="*/ 42 h 116"/>
                <a:gd name="T44" fmla="*/ 1 w 120"/>
                <a:gd name="T45" fmla="*/ 48 h 116"/>
                <a:gd name="T46" fmla="*/ 0 w 120"/>
                <a:gd name="T47" fmla="*/ 55 h 116"/>
                <a:gd name="T48" fmla="*/ 0 w 120"/>
                <a:gd name="T49" fmla="*/ 62 h 116"/>
                <a:gd name="T50" fmla="*/ 0 w 120"/>
                <a:gd name="T51" fmla="*/ 68 h 116"/>
                <a:gd name="T52" fmla="*/ 1 w 120"/>
                <a:gd name="T53" fmla="*/ 73 h 116"/>
                <a:gd name="T54" fmla="*/ 3 w 120"/>
                <a:gd name="T55" fmla="*/ 80 h 116"/>
                <a:gd name="T56" fmla="*/ 6 w 120"/>
                <a:gd name="T57" fmla="*/ 86 h 116"/>
                <a:gd name="T58" fmla="*/ 8 w 120"/>
                <a:gd name="T59" fmla="*/ 92 h 116"/>
                <a:gd name="T60" fmla="*/ 13 w 120"/>
                <a:gd name="T61" fmla="*/ 96 h 116"/>
                <a:gd name="T62" fmla="*/ 17 w 120"/>
                <a:gd name="T63" fmla="*/ 100 h 116"/>
                <a:gd name="T64" fmla="*/ 21 w 120"/>
                <a:gd name="T65" fmla="*/ 104 h 116"/>
                <a:gd name="T66" fmla="*/ 27 w 120"/>
                <a:gd name="T67" fmla="*/ 108 h 116"/>
                <a:gd name="T68" fmla="*/ 32 w 120"/>
                <a:gd name="T69" fmla="*/ 111 h 116"/>
                <a:gd name="T70" fmla="*/ 38 w 120"/>
                <a:gd name="T71" fmla="*/ 113 h 116"/>
                <a:gd name="T72" fmla="*/ 45 w 120"/>
                <a:gd name="T73" fmla="*/ 116 h 116"/>
                <a:gd name="T74" fmla="*/ 51 w 120"/>
                <a:gd name="T75" fmla="*/ 116 h 116"/>
                <a:gd name="T76" fmla="*/ 58 w 120"/>
                <a:gd name="T77" fmla="*/ 116 h 116"/>
                <a:gd name="T78" fmla="*/ 65 w 120"/>
                <a:gd name="T79" fmla="*/ 116 h 116"/>
                <a:gd name="T80" fmla="*/ 70 w 120"/>
                <a:gd name="T81" fmla="*/ 114 h 116"/>
                <a:gd name="T82" fmla="*/ 77 w 120"/>
                <a:gd name="T83" fmla="*/ 113 h 116"/>
                <a:gd name="T84" fmla="*/ 83 w 120"/>
                <a:gd name="T85" fmla="*/ 110 h 116"/>
                <a:gd name="T86" fmla="*/ 89 w 120"/>
                <a:gd name="T87" fmla="*/ 107 h 116"/>
                <a:gd name="T88" fmla="*/ 94 w 120"/>
                <a:gd name="T89" fmla="*/ 103 h 116"/>
                <a:gd name="T90" fmla="*/ 100 w 120"/>
                <a:gd name="T91" fmla="*/ 99 h 116"/>
                <a:gd name="T92" fmla="*/ 104 w 120"/>
                <a:gd name="T93" fmla="*/ 94 h 116"/>
                <a:gd name="T94" fmla="*/ 108 w 120"/>
                <a:gd name="T95" fmla="*/ 89 h 116"/>
                <a:gd name="T96" fmla="*/ 113 w 120"/>
                <a:gd name="T97" fmla="*/ 85 h 116"/>
                <a:gd name="T98" fmla="*/ 115 w 120"/>
                <a:gd name="T99" fmla="*/ 77 h 116"/>
                <a:gd name="T100" fmla="*/ 117 w 120"/>
                <a:gd name="T101" fmla="*/ 72 h 116"/>
                <a:gd name="T102" fmla="*/ 118 w 120"/>
                <a:gd name="T103" fmla="*/ 66 h 116"/>
                <a:gd name="T104" fmla="*/ 120 w 120"/>
                <a:gd name="T105" fmla="*/ 59 h 116"/>
                <a:gd name="T106" fmla="*/ 120 w 120"/>
                <a:gd name="T107" fmla="*/ 53 h 116"/>
                <a:gd name="T108" fmla="*/ 120 w 120"/>
                <a:gd name="T109" fmla="*/ 46 h 116"/>
                <a:gd name="T110" fmla="*/ 118 w 120"/>
                <a:gd name="T111" fmla="*/ 41 h 116"/>
                <a:gd name="T112" fmla="*/ 117 w 120"/>
                <a:gd name="T113" fmla="*/ 34 h 116"/>
                <a:gd name="T114" fmla="*/ 113 w 120"/>
                <a:gd name="T115" fmla="*/ 30 h 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
                <a:gd name="T175" fmla="*/ 0 h 116"/>
                <a:gd name="T176" fmla="*/ 120 w 120"/>
                <a:gd name="T177" fmla="*/ 116 h 11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 h="116">
                  <a:moveTo>
                    <a:pt x="113" y="28"/>
                  </a:moveTo>
                  <a:lnTo>
                    <a:pt x="111" y="25"/>
                  </a:lnTo>
                  <a:lnTo>
                    <a:pt x="110" y="24"/>
                  </a:lnTo>
                  <a:lnTo>
                    <a:pt x="108" y="21"/>
                  </a:lnTo>
                  <a:lnTo>
                    <a:pt x="106" y="18"/>
                  </a:lnTo>
                  <a:lnTo>
                    <a:pt x="104" y="15"/>
                  </a:lnTo>
                  <a:lnTo>
                    <a:pt x="101" y="14"/>
                  </a:lnTo>
                  <a:lnTo>
                    <a:pt x="99" y="11"/>
                  </a:lnTo>
                  <a:lnTo>
                    <a:pt x="96" y="10"/>
                  </a:lnTo>
                  <a:lnTo>
                    <a:pt x="93" y="8"/>
                  </a:lnTo>
                  <a:lnTo>
                    <a:pt x="92" y="7"/>
                  </a:lnTo>
                  <a:lnTo>
                    <a:pt x="89" y="4"/>
                  </a:lnTo>
                  <a:lnTo>
                    <a:pt x="86" y="4"/>
                  </a:lnTo>
                  <a:lnTo>
                    <a:pt x="82" y="3"/>
                  </a:lnTo>
                  <a:lnTo>
                    <a:pt x="79" y="1"/>
                  </a:lnTo>
                  <a:lnTo>
                    <a:pt x="76" y="1"/>
                  </a:lnTo>
                  <a:lnTo>
                    <a:pt x="73" y="0"/>
                  </a:lnTo>
                  <a:lnTo>
                    <a:pt x="70" y="0"/>
                  </a:lnTo>
                  <a:lnTo>
                    <a:pt x="66" y="0"/>
                  </a:lnTo>
                  <a:lnTo>
                    <a:pt x="63" y="0"/>
                  </a:lnTo>
                  <a:lnTo>
                    <a:pt x="61" y="0"/>
                  </a:lnTo>
                  <a:lnTo>
                    <a:pt x="56" y="0"/>
                  </a:lnTo>
                  <a:lnTo>
                    <a:pt x="53" y="0"/>
                  </a:lnTo>
                  <a:lnTo>
                    <a:pt x="51" y="1"/>
                  </a:lnTo>
                  <a:lnTo>
                    <a:pt x="46" y="1"/>
                  </a:lnTo>
                  <a:lnTo>
                    <a:pt x="44" y="3"/>
                  </a:lnTo>
                  <a:lnTo>
                    <a:pt x="41" y="4"/>
                  </a:lnTo>
                  <a:lnTo>
                    <a:pt x="38" y="4"/>
                  </a:lnTo>
                  <a:lnTo>
                    <a:pt x="34" y="7"/>
                  </a:lnTo>
                  <a:lnTo>
                    <a:pt x="31" y="8"/>
                  </a:lnTo>
                  <a:lnTo>
                    <a:pt x="28" y="10"/>
                  </a:lnTo>
                  <a:lnTo>
                    <a:pt x="25" y="11"/>
                  </a:lnTo>
                  <a:lnTo>
                    <a:pt x="22" y="13"/>
                  </a:lnTo>
                  <a:lnTo>
                    <a:pt x="21" y="15"/>
                  </a:lnTo>
                  <a:lnTo>
                    <a:pt x="18" y="18"/>
                  </a:lnTo>
                  <a:lnTo>
                    <a:pt x="15" y="20"/>
                  </a:lnTo>
                  <a:lnTo>
                    <a:pt x="14" y="22"/>
                  </a:lnTo>
                  <a:lnTo>
                    <a:pt x="11" y="25"/>
                  </a:lnTo>
                  <a:lnTo>
                    <a:pt x="10" y="28"/>
                  </a:lnTo>
                  <a:lnTo>
                    <a:pt x="8" y="31"/>
                  </a:lnTo>
                  <a:lnTo>
                    <a:pt x="7" y="34"/>
                  </a:lnTo>
                  <a:lnTo>
                    <a:pt x="6" y="37"/>
                  </a:lnTo>
                  <a:lnTo>
                    <a:pt x="4" y="39"/>
                  </a:lnTo>
                  <a:lnTo>
                    <a:pt x="3" y="42"/>
                  </a:lnTo>
                  <a:lnTo>
                    <a:pt x="1" y="45"/>
                  </a:lnTo>
                  <a:lnTo>
                    <a:pt x="1" y="48"/>
                  </a:lnTo>
                  <a:lnTo>
                    <a:pt x="0" y="52"/>
                  </a:lnTo>
                  <a:lnTo>
                    <a:pt x="0" y="55"/>
                  </a:lnTo>
                  <a:lnTo>
                    <a:pt x="0" y="58"/>
                  </a:lnTo>
                  <a:lnTo>
                    <a:pt x="0" y="62"/>
                  </a:lnTo>
                  <a:lnTo>
                    <a:pt x="0" y="65"/>
                  </a:lnTo>
                  <a:lnTo>
                    <a:pt x="0" y="68"/>
                  </a:lnTo>
                  <a:lnTo>
                    <a:pt x="0" y="70"/>
                  </a:lnTo>
                  <a:lnTo>
                    <a:pt x="1" y="73"/>
                  </a:lnTo>
                  <a:lnTo>
                    <a:pt x="3" y="77"/>
                  </a:lnTo>
                  <a:lnTo>
                    <a:pt x="3" y="80"/>
                  </a:lnTo>
                  <a:lnTo>
                    <a:pt x="4" y="83"/>
                  </a:lnTo>
                  <a:lnTo>
                    <a:pt x="6" y="86"/>
                  </a:lnTo>
                  <a:lnTo>
                    <a:pt x="7" y="89"/>
                  </a:lnTo>
                  <a:lnTo>
                    <a:pt x="8" y="92"/>
                  </a:lnTo>
                  <a:lnTo>
                    <a:pt x="10" y="93"/>
                  </a:lnTo>
                  <a:lnTo>
                    <a:pt x="13" y="96"/>
                  </a:lnTo>
                  <a:lnTo>
                    <a:pt x="14" y="99"/>
                  </a:lnTo>
                  <a:lnTo>
                    <a:pt x="17" y="100"/>
                  </a:lnTo>
                  <a:lnTo>
                    <a:pt x="18" y="103"/>
                  </a:lnTo>
                  <a:lnTo>
                    <a:pt x="21" y="104"/>
                  </a:lnTo>
                  <a:lnTo>
                    <a:pt x="24" y="107"/>
                  </a:lnTo>
                  <a:lnTo>
                    <a:pt x="27" y="108"/>
                  </a:lnTo>
                  <a:lnTo>
                    <a:pt x="30" y="110"/>
                  </a:lnTo>
                  <a:lnTo>
                    <a:pt x="32" y="111"/>
                  </a:lnTo>
                  <a:lnTo>
                    <a:pt x="35" y="113"/>
                  </a:lnTo>
                  <a:lnTo>
                    <a:pt x="38" y="113"/>
                  </a:lnTo>
                  <a:lnTo>
                    <a:pt x="42" y="114"/>
                  </a:lnTo>
                  <a:lnTo>
                    <a:pt x="45" y="116"/>
                  </a:lnTo>
                  <a:lnTo>
                    <a:pt x="48" y="116"/>
                  </a:lnTo>
                  <a:lnTo>
                    <a:pt x="51" y="116"/>
                  </a:lnTo>
                  <a:lnTo>
                    <a:pt x="55" y="116"/>
                  </a:lnTo>
                  <a:lnTo>
                    <a:pt x="58" y="116"/>
                  </a:lnTo>
                  <a:lnTo>
                    <a:pt x="61" y="116"/>
                  </a:lnTo>
                  <a:lnTo>
                    <a:pt x="65" y="116"/>
                  </a:lnTo>
                  <a:lnTo>
                    <a:pt x="68" y="116"/>
                  </a:lnTo>
                  <a:lnTo>
                    <a:pt x="70" y="114"/>
                  </a:lnTo>
                  <a:lnTo>
                    <a:pt x="75" y="114"/>
                  </a:lnTo>
                  <a:lnTo>
                    <a:pt x="77" y="113"/>
                  </a:lnTo>
                  <a:lnTo>
                    <a:pt x="80" y="111"/>
                  </a:lnTo>
                  <a:lnTo>
                    <a:pt x="83" y="110"/>
                  </a:lnTo>
                  <a:lnTo>
                    <a:pt x="86" y="108"/>
                  </a:lnTo>
                  <a:lnTo>
                    <a:pt x="89" y="107"/>
                  </a:lnTo>
                  <a:lnTo>
                    <a:pt x="92" y="106"/>
                  </a:lnTo>
                  <a:lnTo>
                    <a:pt x="94" y="103"/>
                  </a:lnTo>
                  <a:lnTo>
                    <a:pt x="97" y="101"/>
                  </a:lnTo>
                  <a:lnTo>
                    <a:pt x="100" y="99"/>
                  </a:lnTo>
                  <a:lnTo>
                    <a:pt x="103" y="97"/>
                  </a:lnTo>
                  <a:lnTo>
                    <a:pt x="104" y="94"/>
                  </a:lnTo>
                  <a:lnTo>
                    <a:pt x="107" y="92"/>
                  </a:lnTo>
                  <a:lnTo>
                    <a:pt x="108" y="89"/>
                  </a:lnTo>
                  <a:lnTo>
                    <a:pt x="111" y="87"/>
                  </a:lnTo>
                  <a:lnTo>
                    <a:pt x="113" y="85"/>
                  </a:lnTo>
                  <a:lnTo>
                    <a:pt x="114" y="82"/>
                  </a:lnTo>
                  <a:lnTo>
                    <a:pt x="115" y="77"/>
                  </a:lnTo>
                  <a:lnTo>
                    <a:pt x="115" y="75"/>
                  </a:lnTo>
                  <a:lnTo>
                    <a:pt x="117" y="72"/>
                  </a:lnTo>
                  <a:lnTo>
                    <a:pt x="118" y="69"/>
                  </a:lnTo>
                  <a:lnTo>
                    <a:pt x="118" y="66"/>
                  </a:lnTo>
                  <a:lnTo>
                    <a:pt x="120" y="63"/>
                  </a:lnTo>
                  <a:lnTo>
                    <a:pt x="120" y="59"/>
                  </a:lnTo>
                  <a:lnTo>
                    <a:pt x="120" y="56"/>
                  </a:lnTo>
                  <a:lnTo>
                    <a:pt x="120" y="53"/>
                  </a:lnTo>
                  <a:lnTo>
                    <a:pt x="120" y="51"/>
                  </a:lnTo>
                  <a:lnTo>
                    <a:pt x="120" y="46"/>
                  </a:lnTo>
                  <a:lnTo>
                    <a:pt x="118" y="44"/>
                  </a:lnTo>
                  <a:lnTo>
                    <a:pt x="118" y="41"/>
                  </a:lnTo>
                  <a:lnTo>
                    <a:pt x="117" y="38"/>
                  </a:lnTo>
                  <a:lnTo>
                    <a:pt x="117" y="34"/>
                  </a:lnTo>
                  <a:lnTo>
                    <a:pt x="115" y="32"/>
                  </a:lnTo>
                  <a:lnTo>
                    <a:pt x="113" y="30"/>
                  </a:lnTo>
                  <a:lnTo>
                    <a:pt x="113" y="28"/>
                  </a:lnTo>
                </a:path>
              </a:pathLst>
            </a:custGeom>
            <a:noFill/>
            <a:ln w="0">
              <a:solidFill>
                <a:srgbClr val="B5B5B5"/>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4" name="Freeform 117"/>
            <p:cNvSpPr>
              <a:spLocks/>
            </p:cNvSpPr>
            <p:nvPr/>
          </p:nvSpPr>
          <p:spPr bwMode="auto">
            <a:xfrm>
              <a:off x="4801" y="704"/>
              <a:ext cx="56" cy="63"/>
            </a:xfrm>
            <a:custGeom>
              <a:avLst/>
              <a:gdLst>
                <a:gd name="T0" fmla="*/ 1 w 56"/>
                <a:gd name="T1" fmla="*/ 15 h 63"/>
                <a:gd name="T2" fmla="*/ 0 w 56"/>
                <a:gd name="T3" fmla="*/ 48 h 63"/>
                <a:gd name="T4" fmla="*/ 28 w 56"/>
                <a:gd name="T5" fmla="*/ 63 h 63"/>
                <a:gd name="T6" fmla="*/ 56 w 56"/>
                <a:gd name="T7" fmla="*/ 48 h 63"/>
                <a:gd name="T8" fmla="*/ 56 w 56"/>
                <a:gd name="T9" fmla="*/ 15 h 63"/>
                <a:gd name="T10" fmla="*/ 30 w 56"/>
                <a:gd name="T11" fmla="*/ 0 h 63"/>
                <a:gd name="T12" fmla="*/ 1 w 56"/>
                <a:gd name="T13" fmla="*/ 15 h 63"/>
                <a:gd name="T14" fmla="*/ 0 60000 65536"/>
                <a:gd name="T15" fmla="*/ 0 60000 65536"/>
                <a:gd name="T16" fmla="*/ 0 60000 65536"/>
                <a:gd name="T17" fmla="*/ 0 60000 65536"/>
                <a:gd name="T18" fmla="*/ 0 60000 65536"/>
                <a:gd name="T19" fmla="*/ 0 60000 65536"/>
                <a:gd name="T20" fmla="*/ 0 60000 65536"/>
                <a:gd name="T21" fmla="*/ 0 w 56"/>
                <a:gd name="T22" fmla="*/ 0 h 63"/>
                <a:gd name="T23" fmla="*/ 56 w 56"/>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3">
                  <a:moveTo>
                    <a:pt x="1" y="15"/>
                  </a:moveTo>
                  <a:lnTo>
                    <a:pt x="0" y="48"/>
                  </a:lnTo>
                  <a:lnTo>
                    <a:pt x="28" y="63"/>
                  </a:lnTo>
                  <a:lnTo>
                    <a:pt x="56" y="48"/>
                  </a:lnTo>
                  <a:lnTo>
                    <a:pt x="56" y="15"/>
                  </a:lnTo>
                  <a:lnTo>
                    <a:pt x="30" y="0"/>
                  </a:lnTo>
                  <a:lnTo>
                    <a:pt x="1" y="15"/>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5" name="Freeform 118"/>
            <p:cNvSpPr>
              <a:spLocks/>
            </p:cNvSpPr>
            <p:nvPr/>
          </p:nvSpPr>
          <p:spPr bwMode="auto">
            <a:xfrm>
              <a:off x="4801" y="704"/>
              <a:ext cx="56" cy="63"/>
            </a:xfrm>
            <a:custGeom>
              <a:avLst/>
              <a:gdLst>
                <a:gd name="T0" fmla="*/ 1 w 56"/>
                <a:gd name="T1" fmla="*/ 15 h 63"/>
                <a:gd name="T2" fmla="*/ 0 w 56"/>
                <a:gd name="T3" fmla="*/ 48 h 63"/>
                <a:gd name="T4" fmla="*/ 28 w 56"/>
                <a:gd name="T5" fmla="*/ 63 h 63"/>
                <a:gd name="T6" fmla="*/ 56 w 56"/>
                <a:gd name="T7" fmla="*/ 48 h 63"/>
                <a:gd name="T8" fmla="*/ 56 w 56"/>
                <a:gd name="T9" fmla="*/ 15 h 63"/>
                <a:gd name="T10" fmla="*/ 30 w 56"/>
                <a:gd name="T11" fmla="*/ 0 h 63"/>
                <a:gd name="T12" fmla="*/ 1 w 56"/>
                <a:gd name="T13" fmla="*/ 15 h 63"/>
                <a:gd name="T14" fmla="*/ 0 60000 65536"/>
                <a:gd name="T15" fmla="*/ 0 60000 65536"/>
                <a:gd name="T16" fmla="*/ 0 60000 65536"/>
                <a:gd name="T17" fmla="*/ 0 60000 65536"/>
                <a:gd name="T18" fmla="*/ 0 60000 65536"/>
                <a:gd name="T19" fmla="*/ 0 60000 65536"/>
                <a:gd name="T20" fmla="*/ 0 60000 65536"/>
                <a:gd name="T21" fmla="*/ 0 w 56"/>
                <a:gd name="T22" fmla="*/ 0 h 63"/>
                <a:gd name="T23" fmla="*/ 56 w 56"/>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3">
                  <a:moveTo>
                    <a:pt x="1" y="15"/>
                  </a:moveTo>
                  <a:lnTo>
                    <a:pt x="0" y="48"/>
                  </a:lnTo>
                  <a:lnTo>
                    <a:pt x="28" y="63"/>
                  </a:lnTo>
                  <a:lnTo>
                    <a:pt x="56" y="48"/>
                  </a:lnTo>
                  <a:lnTo>
                    <a:pt x="56" y="15"/>
                  </a:lnTo>
                  <a:lnTo>
                    <a:pt x="30" y="0"/>
                  </a:lnTo>
                  <a:lnTo>
                    <a:pt x="1" y="15"/>
                  </a:lnTo>
                </a:path>
              </a:pathLst>
            </a:custGeom>
            <a:noFill/>
            <a:ln w="0">
              <a:solidFill>
                <a:srgbClr val="DBDBD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6" name="Freeform 119"/>
            <p:cNvSpPr>
              <a:spLocks/>
            </p:cNvSpPr>
            <p:nvPr/>
          </p:nvSpPr>
          <p:spPr bwMode="auto">
            <a:xfrm>
              <a:off x="4812" y="719"/>
              <a:ext cx="34" cy="34"/>
            </a:xfrm>
            <a:custGeom>
              <a:avLst/>
              <a:gdLst>
                <a:gd name="T0" fmla="*/ 31 w 34"/>
                <a:gd name="T1" fmla="*/ 9 h 34"/>
                <a:gd name="T2" fmla="*/ 31 w 34"/>
                <a:gd name="T3" fmla="*/ 7 h 34"/>
                <a:gd name="T4" fmla="*/ 30 w 34"/>
                <a:gd name="T5" fmla="*/ 6 h 34"/>
                <a:gd name="T6" fmla="*/ 29 w 34"/>
                <a:gd name="T7" fmla="*/ 5 h 34"/>
                <a:gd name="T8" fmla="*/ 27 w 34"/>
                <a:gd name="T9" fmla="*/ 5 h 34"/>
                <a:gd name="T10" fmla="*/ 26 w 34"/>
                <a:gd name="T11" fmla="*/ 3 h 34"/>
                <a:gd name="T12" fmla="*/ 24 w 34"/>
                <a:gd name="T13" fmla="*/ 2 h 34"/>
                <a:gd name="T14" fmla="*/ 23 w 34"/>
                <a:gd name="T15" fmla="*/ 2 h 34"/>
                <a:gd name="T16" fmla="*/ 21 w 34"/>
                <a:gd name="T17" fmla="*/ 2 h 34"/>
                <a:gd name="T18" fmla="*/ 20 w 34"/>
                <a:gd name="T19" fmla="*/ 0 h 34"/>
                <a:gd name="T20" fmla="*/ 17 w 34"/>
                <a:gd name="T21" fmla="*/ 0 h 34"/>
                <a:gd name="T22" fmla="*/ 16 w 34"/>
                <a:gd name="T23" fmla="*/ 0 h 34"/>
                <a:gd name="T24" fmla="*/ 14 w 34"/>
                <a:gd name="T25" fmla="*/ 2 h 34"/>
                <a:gd name="T26" fmla="*/ 13 w 34"/>
                <a:gd name="T27" fmla="*/ 2 h 34"/>
                <a:gd name="T28" fmla="*/ 12 w 34"/>
                <a:gd name="T29" fmla="*/ 2 h 34"/>
                <a:gd name="T30" fmla="*/ 10 w 34"/>
                <a:gd name="T31" fmla="*/ 3 h 34"/>
                <a:gd name="T32" fmla="*/ 9 w 34"/>
                <a:gd name="T33" fmla="*/ 3 h 34"/>
                <a:gd name="T34" fmla="*/ 6 w 34"/>
                <a:gd name="T35" fmla="*/ 5 h 34"/>
                <a:gd name="T36" fmla="*/ 6 w 34"/>
                <a:gd name="T37" fmla="*/ 6 h 34"/>
                <a:gd name="T38" fmla="*/ 5 w 34"/>
                <a:gd name="T39" fmla="*/ 7 h 34"/>
                <a:gd name="T40" fmla="*/ 3 w 34"/>
                <a:gd name="T41" fmla="*/ 9 h 34"/>
                <a:gd name="T42" fmla="*/ 3 w 34"/>
                <a:gd name="T43" fmla="*/ 10 h 34"/>
                <a:gd name="T44" fmla="*/ 2 w 34"/>
                <a:gd name="T45" fmla="*/ 12 h 34"/>
                <a:gd name="T46" fmla="*/ 2 w 34"/>
                <a:gd name="T47" fmla="*/ 13 h 34"/>
                <a:gd name="T48" fmla="*/ 2 w 34"/>
                <a:gd name="T49" fmla="*/ 14 h 34"/>
                <a:gd name="T50" fmla="*/ 0 w 34"/>
                <a:gd name="T51" fmla="*/ 17 h 34"/>
                <a:gd name="T52" fmla="*/ 2 w 34"/>
                <a:gd name="T53" fmla="*/ 19 h 34"/>
                <a:gd name="T54" fmla="*/ 2 w 34"/>
                <a:gd name="T55" fmla="*/ 20 h 34"/>
                <a:gd name="T56" fmla="*/ 2 w 34"/>
                <a:gd name="T57" fmla="*/ 21 h 34"/>
                <a:gd name="T58" fmla="*/ 3 w 34"/>
                <a:gd name="T59" fmla="*/ 23 h 34"/>
                <a:gd name="T60" fmla="*/ 3 w 34"/>
                <a:gd name="T61" fmla="*/ 24 h 34"/>
                <a:gd name="T62" fmla="*/ 5 w 34"/>
                <a:gd name="T63" fmla="*/ 27 h 34"/>
                <a:gd name="T64" fmla="*/ 5 w 34"/>
                <a:gd name="T65" fmla="*/ 29 h 34"/>
                <a:gd name="T66" fmla="*/ 6 w 34"/>
                <a:gd name="T67" fmla="*/ 29 h 34"/>
                <a:gd name="T68" fmla="*/ 7 w 34"/>
                <a:gd name="T69" fmla="*/ 30 h 34"/>
                <a:gd name="T70" fmla="*/ 9 w 34"/>
                <a:gd name="T71" fmla="*/ 31 h 34"/>
                <a:gd name="T72" fmla="*/ 10 w 34"/>
                <a:gd name="T73" fmla="*/ 33 h 34"/>
                <a:gd name="T74" fmla="*/ 13 w 34"/>
                <a:gd name="T75" fmla="*/ 33 h 34"/>
                <a:gd name="T76" fmla="*/ 14 w 34"/>
                <a:gd name="T77" fmla="*/ 33 h 34"/>
                <a:gd name="T78" fmla="*/ 16 w 34"/>
                <a:gd name="T79" fmla="*/ 34 h 34"/>
                <a:gd name="T80" fmla="*/ 17 w 34"/>
                <a:gd name="T81" fmla="*/ 34 h 34"/>
                <a:gd name="T82" fmla="*/ 19 w 34"/>
                <a:gd name="T83" fmla="*/ 33 h 34"/>
                <a:gd name="T84" fmla="*/ 21 w 34"/>
                <a:gd name="T85" fmla="*/ 33 h 34"/>
                <a:gd name="T86" fmla="*/ 23 w 34"/>
                <a:gd name="T87" fmla="*/ 33 h 34"/>
                <a:gd name="T88" fmla="*/ 24 w 34"/>
                <a:gd name="T89" fmla="*/ 33 h 34"/>
                <a:gd name="T90" fmla="*/ 26 w 34"/>
                <a:gd name="T91" fmla="*/ 31 h 34"/>
                <a:gd name="T92" fmla="*/ 27 w 34"/>
                <a:gd name="T93" fmla="*/ 31 h 34"/>
                <a:gd name="T94" fmla="*/ 29 w 34"/>
                <a:gd name="T95" fmla="*/ 30 h 34"/>
                <a:gd name="T96" fmla="*/ 30 w 34"/>
                <a:gd name="T97" fmla="*/ 29 h 34"/>
                <a:gd name="T98" fmla="*/ 31 w 34"/>
                <a:gd name="T99" fmla="*/ 27 h 34"/>
                <a:gd name="T100" fmla="*/ 31 w 34"/>
                <a:gd name="T101" fmla="*/ 26 h 34"/>
                <a:gd name="T102" fmla="*/ 33 w 34"/>
                <a:gd name="T103" fmla="*/ 24 h 34"/>
                <a:gd name="T104" fmla="*/ 33 w 34"/>
                <a:gd name="T105" fmla="*/ 23 h 34"/>
                <a:gd name="T106" fmla="*/ 34 w 34"/>
                <a:gd name="T107" fmla="*/ 20 h 34"/>
                <a:gd name="T108" fmla="*/ 34 w 34"/>
                <a:gd name="T109" fmla="*/ 19 h 34"/>
                <a:gd name="T110" fmla="*/ 34 w 34"/>
                <a:gd name="T111" fmla="*/ 17 h 34"/>
                <a:gd name="T112" fmla="*/ 34 w 34"/>
                <a:gd name="T113" fmla="*/ 16 h 34"/>
                <a:gd name="T114" fmla="*/ 33 w 34"/>
                <a:gd name="T115" fmla="*/ 14 h 34"/>
                <a:gd name="T116" fmla="*/ 33 w 34"/>
                <a:gd name="T117" fmla="*/ 13 h 34"/>
                <a:gd name="T118" fmla="*/ 33 w 34"/>
                <a:gd name="T119" fmla="*/ 12 h 34"/>
                <a:gd name="T120" fmla="*/ 31 w 34"/>
                <a:gd name="T121" fmla="*/ 9 h 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
                <a:gd name="T184" fmla="*/ 0 h 34"/>
                <a:gd name="T185" fmla="*/ 34 w 34"/>
                <a:gd name="T186" fmla="*/ 34 h 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 h="34">
                  <a:moveTo>
                    <a:pt x="31" y="9"/>
                  </a:moveTo>
                  <a:lnTo>
                    <a:pt x="31" y="7"/>
                  </a:lnTo>
                  <a:lnTo>
                    <a:pt x="30" y="6"/>
                  </a:lnTo>
                  <a:lnTo>
                    <a:pt x="29" y="5"/>
                  </a:lnTo>
                  <a:lnTo>
                    <a:pt x="27" y="5"/>
                  </a:lnTo>
                  <a:lnTo>
                    <a:pt x="26" y="3"/>
                  </a:lnTo>
                  <a:lnTo>
                    <a:pt x="24" y="2"/>
                  </a:lnTo>
                  <a:lnTo>
                    <a:pt x="23" y="2"/>
                  </a:lnTo>
                  <a:lnTo>
                    <a:pt x="21" y="2"/>
                  </a:lnTo>
                  <a:lnTo>
                    <a:pt x="20" y="0"/>
                  </a:lnTo>
                  <a:lnTo>
                    <a:pt x="17" y="0"/>
                  </a:lnTo>
                  <a:lnTo>
                    <a:pt x="16" y="0"/>
                  </a:lnTo>
                  <a:lnTo>
                    <a:pt x="14" y="2"/>
                  </a:lnTo>
                  <a:lnTo>
                    <a:pt x="13" y="2"/>
                  </a:lnTo>
                  <a:lnTo>
                    <a:pt x="12" y="2"/>
                  </a:lnTo>
                  <a:lnTo>
                    <a:pt x="10" y="3"/>
                  </a:lnTo>
                  <a:lnTo>
                    <a:pt x="9" y="3"/>
                  </a:lnTo>
                  <a:lnTo>
                    <a:pt x="6" y="5"/>
                  </a:lnTo>
                  <a:lnTo>
                    <a:pt x="6" y="6"/>
                  </a:lnTo>
                  <a:lnTo>
                    <a:pt x="5" y="7"/>
                  </a:lnTo>
                  <a:lnTo>
                    <a:pt x="3" y="9"/>
                  </a:lnTo>
                  <a:lnTo>
                    <a:pt x="3" y="10"/>
                  </a:lnTo>
                  <a:lnTo>
                    <a:pt x="2" y="12"/>
                  </a:lnTo>
                  <a:lnTo>
                    <a:pt x="2" y="13"/>
                  </a:lnTo>
                  <a:lnTo>
                    <a:pt x="2" y="14"/>
                  </a:lnTo>
                  <a:lnTo>
                    <a:pt x="0" y="17"/>
                  </a:lnTo>
                  <a:lnTo>
                    <a:pt x="2" y="19"/>
                  </a:lnTo>
                  <a:lnTo>
                    <a:pt x="2" y="20"/>
                  </a:lnTo>
                  <a:lnTo>
                    <a:pt x="2" y="21"/>
                  </a:lnTo>
                  <a:lnTo>
                    <a:pt x="3" y="23"/>
                  </a:lnTo>
                  <a:lnTo>
                    <a:pt x="3" y="24"/>
                  </a:lnTo>
                  <a:lnTo>
                    <a:pt x="5" y="27"/>
                  </a:lnTo>
                  <a:lnTo>
                    <a:pt x="5" y="29"/>
                  </a:lnTo>
                  <a:lnTo>
                    <a:pt x="6" y="29"/>
                  </a:lnTo>
                  <a:lnTo>
                    <a:pt x="7" y="30"/>
                  </a:lnTo>
                  <a:lnTo>
                    <a:pt x="9" y="31"/>
                  </a:lnTo>
                  <a:lnTo>
                    <a:pt x="10" y="33"/>
                  </a:lnTo>
                  <a:lnTo>
                    <a:pt x="13" y="33"/>
                  </a:lnTo>
                  <a:lnTo>
                    <a:pt x="14" y="33"/>
                  </a:lnTo>
                  <a:lnTo>
                    <a:pt x="16" y="34"/>
                  </a:lnTo>
                  <a:lnTo>
                    <a:pt x="17" y="34"/>
                  </a:lnTo>
                  <a:lnTo>
                    <a:pt x="19" y="33"/>
                  </a:lnTo>
                  <a:lnTo>
                    <a:pt x="21" y="33"/>
                  </a:lnTo>
                  <a:lnTo>
                    <a:pt x="23" y="33"/>
                  </a:lnTo>
                  <a:lnTo>
                    <a:pt x="24" y="33"/>
                  </a:lnTo>
                  <a:lnTo>
                    <a:pt x="26" y="31"/>
                  </a:lnTo>
                  <a:lnTo>
                    <a:pt x="27" y="31"/>
                  </a:lnTo>
                  <a:lnTo>
                    <a:pt x="29" y="30"/>
                  </a:lnTo>
                  <a:lnTo>
                    <a:pt x="30" y="29"/>
                  </a:lnTo>
                  <a:lnTo>
                    <a:pt x="31" y="27"/>
                  </a:lnTo>
                  <a:lnTo>
                    <a:pt x="31" y="26"/>
                  </a:lnTo>
                  <a:lnTo>
                    <a:pt x="33" y="24"/>
                  </a:lnTo>
                  <a:lnTo>
                    <a:pt x="33" y="23"/>
                  </a:lnTo>
                  <a:lnTo>
                    <a:pt x="34" y="20"/>
                  </a:lnTo>
                  <a:lnTo>
                    <a:pt x="34" y="19"/>
                  </a:lnTo>
                  <a:lnTo>
                    <a:pt x="34" y="17"/>
                  </a:lnTo>
                  <a:lnTo>
                    <a:pt x="34" y="16"/>
                  </a:lnTo>
                  <a:lnTo>
                    <a:pt x="33" y="14"/>
                  </a:lnTo>
                  <a:lnTo>
                    <a:pt x="33" y="13"/>
                  </a:lnTo>
                  <a:lnTo>
                    <a:pt x="33" y="12"/>
                  </a:lnTo>
                  <a:lnTo>
                    <a:pt x="31" y="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7" name="Freeform 120"/>
            <p:cNvSpPr>
              <a:spLocks/>
            </p:cNvSpPr>
            <p:nvPr/>
          </p:nvSpPr>
          <p:spPr bwMode="auto">
            <a:xfrm>
              <a:off x="4802" y="691"/>
              <a:ext cx="67" cy="61"/>
            </a:xfrm>
            <a:custGeom>
              <a:avLst/>
              <a:gdLst>
                <a:gd name="T0" fmla="*/ 10 w 67"/>
                <a:gd name="T1" fmla="*/ 16 h 61"/>
                <a:gd name="T2" fmla="*/ 0 w 67"/>
                <a:gd name="T3" fmla="*/ 28 h 61"/>
                <a:gd name="T4" fmla="*/ 29 w 67"/>
                <a:gd name="T5" fmla="*/ 11 h 61"/>
                <a:gd name="T6" fmla="*/ 55 w 67"/>
                <a:gd name="T7" fmla="*/ 28 h 61"/>
                <a:gd name="T8" fmla="*/ 55 w 67"/>
                <a:gd name="T9" fmla="*/ 61 h 61"/>
                <a:gd name="T10" fmla="*/ 67 w 67"/>
                <a:gd name="T11" fmla="*/ 49 h 61"/>
                <a:gd name="T12" fmla="*/ 67 w 67"/>
                <a:gd name="T13" fmla="*/ 17 h 61"/>
                <a:gd name="T14" fmla="*/ 39 w 67"/>
                <a:gd name="T15" fmla="*/ 0 h 61"/>
                <a:gd name="T16" fmla="*/ 10 w 67"/>
                <a:gd name="T17" fmla="*/ 1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61"/>
                <a:gd name="T29" fmla="*/ 67 w 67"/>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61">
                  <a:moveTo>
                    <a:pt x="10" y="16"/>
                  </a:moveTo>
                  <a:lnTo>
                    <a:pt x="0" y="28"/>
                  </a:lnTo>
                  <a:lnTo>
                    <a:pt x="29" y="11"/>
                  </a:lnTo>
                  <a:lnTo>
                    <a:pt x="55" y="28"/>
                  </a:lnTo>
                  <a:lnTo>
                    <a:pt x="55" y="61"/>
                  </a:lnTo>
                  <a:lnTo>
                    <a:pt x="67" y="49"/>
                  </a:lnTo>
                  <a:lnTo>
                    <a:pt x="67" y="17"/>
                  </a:lnTo>
                  <a:lnTo>
                    <a:pt x="39" y="0"/>
                  </a:lnTo>
                  <a:lnTo>
                    <a:pt x="10" y="16"/>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8" name="Freeform 121"/>
            <p:cNvSpPr>
              <a:spLocks/>
            </p:cNvSpPr>
            <p:nvPr/>
          </p:nvSpPr>
          <p:spPr bwMode="auto">
            <a:xfrm>
              <a:off x="4802" y="691"/>
              <a:ext cx="67" cy="61"/>
            </a:xfrm>
            <a:custGeom>
              <a:avLst/>
              <a:gdLst>
                <a:gd name="T0" fmla="*/ 10 w 67"/>
                <a:gd name="T1" fmla="*/ 16 h 61"/>
                <a:gd name="T2" fmla="*/ 0 w 67"/>
                <a:gd name="T3" fmla="*/ 28 h 61"/>
                <a:gd name="T4" fmla="*/ 29 w 67"/>
                <a:gd name="T5" fmla="*/ 11 h 61"/>
                <a:gd name="T6" fmla="*/ 55 w 67"/>
                <a:gd name="T7" fmla="*/ 28 h 61"/>
                <a:gd name="T8" fmla="*/ 55 w 67"/>
                <a:gd name="T9" fmla="*/ 61 h 61"/>
                <a:gd name="T10" fmla="*/ 67 w 67"/>
                <a:gd name="T11" fmla="*/ 49 h 61"/>
                <a:gd name="T12" fmla="*/ 67 w 67"/>
                <a:gd name="T13" fmla="*/ 17 h 61"/>
                <a:gd name="T14" fmla="*/ 39 w 67"/>
                <a:gd name="T15" fmla="*/ 0 h 61"/>
                <a:gd name="T16" fmla="*/ 10 w 67"/>
                <a:gd name="T17" fmla="*/ 1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61"/>
                <a:gd name="T29" fmla="*/ 67 w 67"/>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61">
                  <a:moveTo>
                    <a:pt x="10" y="16"/>
                  </a:moveTo>
                  <a:lnTo>
                    <a:pt x="0" y="28"/>
                  </a:lnTo>
                  <a:lnTo>
                    <a:pt x="29" y="11"/>
                  </a:lnTo>
                  <a:lnTo>
                    <a:pt x="55" y="28"/>
                  </a:lnTo>
                  <a:lnTo>
                    <a:pt x="55" y="61"/>
                  </a:lnTo>
                  <a:lnTo>
                    <a:pt x="67" y="49"/>
                  </a:lnTo>
                  <a:lnTo>
                    <a:pt x="67" y="17"/>
                  </a:lnTo>
                  <a:lnTo>
                    <a:pt x="39" y="0"/>
                  </a:lnTo>
                  <a:lnTo>
                    <a:pt x="10" y="16"/>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59" name="Freeform 122"/>
            <p:cNvSpPr>
              <a:spLocks/>
            </p:cNvSpPr>
            <p:nvPr/>
          </p:nvSpPr>
          <p:spPr bwMode="auto">
            <a:xfrm>
              <a:off x="4798" y="652"/>
              <a:ext cx="113" cy="100"/>
            </a:xfrm>
            <a:custGeom>
              <a:avLst/>
              <a:gdLst>
                <a:gd name="T0" fmla="*/ 113 w 113"/>
                <a:gd name="T1" fmla="*/ 53 h 100"/>
                <a:gd name="T2" fmla="*/ 112 w 113"/>
                <a:gd name="T3" fmla="*/ 48 h 100"/>
                <a:gd name="T4" fmla="*/ 110 w 113"/>
                <a:gd name="T5" fmla="*/ 42 h 100"/>
                <a:gd name="T6" fmla="*/ 109 w 113"/>
                <a:gd name="T7" fmla="*/ 35 h 100"/>
                <a:gd name="T8" fmla="*/ 106 w 113"/>
                <a:gd name="T9" fmla="*/ 29 h 100"/>
                <a:gd name="T10" fmla="*/ 103 w 113"/>
                <a:gd name="T11" fmla="*/ 24 h 100"/>
                <a:gd name="T12" fmla="*/ 99 w 113"/>
                <a:gd name="T13" fmla="*/ 19 h 100"/>
                <a:gd name="T14" fmla="*/ 93 w 113"/>
                <a:gd name="T15" fmla="*/ 15 h 100"/>
                <a:gd name="T16" fmla="*/ 89 w 113"/>
                <a:gd name="T17" fmla="*/ 11 h 100"/>
                <a:gd name="T18" fmla="*/ 83 w 113"/>
                <a:gd name="T19" fmla="*/ 7 h 100"/>
                <a:gd name="T20" fmla="*/ 78 w 113"/>
                <a:gd name="T21" fmla="*/ 4 h 100"/>
                <a:gd name="T22" fmla="*/ 71 w 113"/>
                <a:gd name="T23" fmla="*/ 2 h 100"/>
                <a:gd name="T24" fmla="*/ 65 w 113"/>
                <a:gd name="T25" fmla="*/ 1 h 100"/>
                <a:gd name="T26" fmla="*/ 58 w 113"/>
                <a:gd name="T27" fmla="*/ 0 h 100"/>
                <a:gd name="T28" fmla="*/ 51 w 113"/>
                <a:gd name="T29" fmla="*/ 0 h 100"/>
                <a:gd name="T30" fmla="*/ 44 w 113"/>
                <a:gd name="T31" fmla="*/ 0 h 100"/>
                <a:gd name="T32" fmla="*/ 38 w 113"/>
                <a:gd name="T33" fmla="*/ 1 h 100"/>
                <a:gd name="T34" fmla="*/ 31 w 113"/>
                <a:gd name="T35" fmla="*/ 2 h 100"/>
                <a:gd name="T36" fmla="*/ 26 w 113"/>
                <a:gd name="T37" fmla="*/ 5 h 100"/>
                <a:gd name="T38" fmla="*/ 20 w 113"/>
                <a:gd name="T39" fmla="*/ 8 h 100"/>
                <a:gd name="T40" fmla="*/ 14 w 113"/>
                <a:gd name="T41" fmla="*/ 11 h 100"/>
                <a:gd name="T42" fmla="*/ 9 w 113"/>
                <a:gd name="T43" fmla="*/ 15 h 100"/>
                <a:gd name="T44" fmla="*/ 4 w 113"/>
                <a:gd name="T45" fmla="*/ 21 h 100"/>
                <a:gd name="T46" fmla="*/ 0 w 113"/>
                <a:gd name="T47" fmla="*/ 25 h 100"/>
                <a:gd name="T48" fmla="*/ 17 w 113"/>
                <a:gd name="T49" fmla="*/ 15 h 100"/>
                <a:gd name="T50" fmla="*/ 47 w 113"/>
                <a:gd name="T51" fmla="*/ 11 h 100"/>
                <a:gd name="T52" fmla="*/ 66 w 113"/>
                <a:gd name="T53" fmla="*/ 15 h 100"/>
                <a:gd name="T54" fmla="*/ 85 w 113"/>
                <a:gd name="T55" fmla="*/ 28 h 100"/>
                <a:gd name="T56" fmla="*/ 97 w 113"/>
                <a:gd name="T57" fmla="*/ 46 h 100"/>
                <a:gd name="T58" fmla="*/ 102 w 113"/>
                <a:gd name="T59" fmla="*/ 67 h 100"/>
                <a:gd name="T60" fmla="*/ 97 w 113"/>
                <a:gd name="T61" fmla="*/ 90 h 100"/>
                <a:gd name="T62" fmla="*/ 93 w 113"/>
                <a:gd name="T63" fmla="*/ 100 h 100"/>
                <a:gd name="T64" fmla="*/ 97 w 113"/>
                <a:gd name="T65" fmla="*/ 94 h 100"/>
                <a:gd name="T66" fmla="*/ 102 w 113"/>
                <a:gd name="T67" fmla="*/ 90 h 100"/>
                <a:gd name="T68" fmla="*/ 106 w 113"/>
                <a:gd name="T69" fmla="*/ 84 h 100"/>
                <a:gd name="T70" fmla="*/ 109 w 113"/>
                <a:gd name="T71" fmla="*/ 79 h 100"/>
                <a:gd name="T72" fmla="*/ 110 w 113"/>
                <a:gd name="T73" fmla="*/ 73 h 100"/>
                <a:gd name="T74" fmla="*/ 112 w 113"/>
                <a:gd name="T75" fmla="*/ 67 h 100"/>
                <a:gd name="T76" fmla="*/ 113 w 113"/>
                <a:gd name="T77" fmla="*/ 60 h 100"/>
                <a:gd name="T78" fmla="*/ 113 w 113"/>
                <a:gd name="T79" fmla="*/ 56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3"/>
                <a:gd name="T121" fmla="*/ 0 h 100"/>
                <a:gd name="T122" fmla="*/ 113 w 113"/>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3" h="100">
                  <a:moveTo>
                    <a:pt x="113" y="57"/>
                  </a:moveTo>
                  <a:lnTo>
                    <a:pt x="113" y="53"/>
                  </a:lnTo>
                  <a:lnTo>
                    <a:pt x="113" y="50"/>
                  </a:lnTo>
                  <a:lnTo>
                    <a:pt x="112" y="48"/>
                  </a:lnTo>
                  <a:lnTo>
                    <a:pt x="112" y="45"/>
                  </a:lnTo>
                  <a:lnTo>
                    <a:pt x="110" y="42"/>
                  </a:lnTo>
                  <a:lnTo>
                    <a:pt x="110" y="38"/>
                  </a:lnTo>
                  <a:lnTo>
                    <a:pt x="109" y="35"/>
                  </a:lnTo>
                  <a:lnTo>
                    <a:pt x="107" y="32"/>
                  </a:lnTo>
                  <a:lnTo>
                    <a:pt x="106" y="29"/>
                  </a:lnTo>
                  <a:lnTo>
                    <a:pt x="105" y="26"/>
                  </a:lnTo>
                  <a:lnTo>
                    <a:pt x="103" y="24"/>
                  </a:lnTo>
                  <a:lnTo>
                    <a:pt x="100" y="22"/>
                  </a:lnTo>
                  <a:lnTo>
                    <a:pt x="99" y="19"/>
                  </a:lnTo>
                  <a:lnTo>
                    <a:pt x="96" y="17"/>
                  </a:lnTo>
                  <a:lnTo>
                    <a:pt x="93" y="15"/>
                  </a:lnTo>
                  <a:lnTo>
                    <a:pt x="92" y="12"/>
                  </a:lnTo>
                  <a:lnTo>
                    <a:pt x="89" y="11"/>
                  </a:lnTo>
                  <a:lnTo>
                    <a:pt x="86" y="10"/>
                  </a:lnTo>
                  <a:lnTo>
                    <a:pt x="83" y="7"/>
                  </a:lnTo>
                  <a:lnTo>
                    <a:pt x="81" y="5"/>
                  </a:lnTo>
                  <a:lnTo>
                    <a:pt x="78" y="4"/>
                  </a:lnTo>
                  <a:lnTo>
                    <a:pt x="74" y="4"/>
                  </a:lnTo>
                  <a:lnTo>
                    <a:pt x="71" y="2"/>
                  </a:lnTo>
                  <a:lnTo>
                    <a:pt x="68" y="1"/>
                  </a:lnTo>
                  <a:lnTo>
                    <a:pt x="65" y="1"/>
                  </a:lnTo>
                  <a:lnTo>
                    <a:pt x="61" y="0"/>
                  </a:lnTo>
                  <a:lnTo>
                    <a:pt x="58" y="0"/>
                  </a:lnTo>
                  <a:lnTo>
                    <a:pt x="55" y="0"/>
                  </a:lnTo>
                  <a:lnTo>
                    <a:pt x="51" y="0"/>
                  </a:lnTo>
                  <a:lnTo>
                    <a:pt x="48" y="0"/>
                  </a:lnTo>
                  <a:lnTo>
                    <a:pt x="44" y="0"/>
                  </a:lnTo>
                  <a:lnTo>
                    <a:pt x="41" y="0"/>
                  </a:lnTo>
                  <a:lnTo>
                    <a:pt x="38" y="1"/>
                  </a:lnTo>
                  <a:lnTo>
                    <a:pt x="35" y="1"/>
                  </a:lnTo>
                  <a:lnTo>
                    <a:pt x="31" y="2"/>
                  </a:lnTo>
                  <a:lnTo>
                    <a:pt x="28" y="4"/>
                  </a:lnTo>
                  <a:lnTo>
                    <a:pt x="26" y="5"/>
                  </a:lnTo>
                  <a:lnTo>
                    <a:pt x="23" y="7"/>
                  </a:lnTo>
                  <a:lnTo>
                    <a:pt x="20" y="8"/>
                  </a:lnTo>
                  <a:lnTo>
                    <a:pt x="17" y="10"/>
                  </a:lnTo>
                  <a:lnTo>
                    <a:pt x="14" y="11"/>
                  </a:lnTo>
                  <a:lnTo>
                    <a:pt x="12" y="14"/>
                  </a:lnTo>
                  <a:lnTo>
                    <a:pt x="9" y="15"/>
                  </a:lnTo>
                  <a:lnTo>
                    <a:pt x="7" y="18"/>
                  </a:lnTo>
                  <a:lnTo>
                    <a:pt x="4" y="21"/>
                  </a:lnTo>
                  <a:lnTo>
                    <a:pt x="3" y="22"/>
                  </a:lnTo>
                  <a:lnTo>
                    <a:pt x="0" y="25"/>
                  </a:lnTo>
                  <a:lnTo>
                    <a:pt x="7" y="21"/>
                  </a:lnTo>
                  <a:lnTo>
                    <a:pt x="17" y="15"/>
                  </a:lnTo>
                  <a:lnTo>
                    <a:pt x="33" y="11"/>
                  </a:lnTo>
                  <a:lnTo>
                    <a:pt x="47" y="11"/>
                  </a:lnTo>
                  <a:lnTo>
                    <a:pt x="54" y="12"/>
                  </a:lnTo>
                  <a:lnTo>
                    <a:pt x="66" y="15"/>
                  </a:lnTo>
                  <a:lnTo>
                    <a:pt x="76" y="21"/>
                  </a:lnTo>
                  <a:lnTo>
                    <a:pt x="85" y="28"/>
                  </a:lnTo>
                  <a:lnTo>
                    <a:pt x="92" y="35"/>
                  </a:lnTo>
                  <a:lnTo>
                    <a:pt x="97" y="46"/>
                  </a:lnTo>
                  <a:lnTo>
                    <a:pt x="100" y="55"/>
                  </a:lnTo>
                  <a:lnTo>
                    <a:pt x="102" y="67"/>
                  </a:lnTo>
                  <a:lnTo>
                    <a:pt x="102" y="80"/>
                  </a:lnTo>
                  <a:lnTo>
                    <a:pt x="97" y="90"/>
                  </a:lnTo>
                  <a:lnTo>
                    <a:pt x="92" y="100"/>
                  </a:lnTo>
                  <a:lnTo>
                    <a:pt x="93" y="100"/>
                  </a:lnTo>
                  <a:lnTo>
                    <a:pt x="96" y="97"/>
                  </a:lnTo>
                  <a:lnTo>
                    <a:pt x="97" y="94"/>
                  </a:lnTo>
                  <a:lnTo>
                    <a:pt x="100" y="93"/>
                  </a:lnTo>
                  <a:lnTo>
                    <a:pt x="102" y="90"/>
                  </a:lnTo>
                  <a:lnTo>
                    <a:pt x="103" y="87"/>
                  </a:lnTo>
                  <a:lnTo>
                    <a:pt x="106" y="84"/>
                  </a:lnTo>
                  <a:lnTo>
                    <a:pt x="107" y="81"/>
                  </a:lnTo>
                  <a:lnTo>
                    <a:pt x="109" y="79"/>
                  </a:lnTo>
                  <a:lnTo>
                    <a:pt x="109" y="76"/>
                  </a:lnTo>
                  <a:lnTo>
                    <a:pt x="110" y="73"/>
                  </a:lnTo>
                  <a:lnTo>
                    <a:pt x="112" y="70"/>
                  </a:lnTo>
                  <a:lnTo>
                    <a:pt x="112" y="67"/>
                  </a:lnTo>
                  <a:lnTo>
                    <a:pt x="113" y="64"/>
                  </a:lnTo>
                  <a:lnTo>
                    <a:pt x="113" y="60"/>
                  </a:lnTo>
                  <a:lnTo>
                    <a:pt x="113" y="57"/>
                  </a:lnTo>
                  <a:lnTo>
                    <a:pt x="113" y="56"/>
                  </a:lnTo>
                  <a:lnTo>
                    <a:pt x="113" y="5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60" name="Freeform 123"/>
            <p:cNvSpPr>
              <a:spLocks/>
            </p:cNvSpPr>
            <p:nvPr/>
          </p:nvSpPr>
          <p:spPr bwMode="auto">
            <a:xfrm>
              <a:off x="4798" y="652"/>
              <a:ext cx="113" cy="100"/>
            </a:xfrm>
            <a:custGeom>
              <a:avLst/>
              <a:gdLst>
                <a:gd name="T0" fmla="*/ 113 w 113"/>
                <a:gd name="T1" fmla="*/ 53 h 100"/>
                <a:gd name="T2" fmla="*/ 112 w 113"/>
                <a:gd name="T3" fmla="*/ 48 h 100"/>
                <a:gd name="T4" fmla="*/ 110 w 113"/>
                <a:gd name="T5" fmla="*/ 42 h 100"/>
                <a:gd name="T6" fmla="*/ 109 w 113"/>
                <a:gd name="T7" fmla="*/ 35 h 100"/>
                <a:gd name="T8" fmla="*/ 106 w 113"/>
                <a:gd name="T9" fmla="*/ 29 h 100"/>
                <a:gd name="T10" fmla="*/ 103 w 113"/>
                <a:gd name="T11" fmla="*/ 24 h 100"/>
                <a:gd name="T12" fmla="*/ 99 w 113"/>
                <a:gd name="T13" fmla="*/ 19 h 100"/>
                <a:gd name="T14" fmla="*/ 93 w 113"/>
                <a:gd name="T15" fmla="*/ 15 h 100"/>
                <a:gd name="T16" fmla="*/ 89 w 113"/>
                <a:gd name="T17" fmla="*/ 11 h 100"/>
                <a:gd name="T18" fmla="*/ 83 w 113"/>
                <a:gd name="T19" fmla="*/ 7 h 100"/>
                <a:gd name="T20" fmla="*/ 78 w 113"/>
                <a:gd name="T21" fmla="*/ 4 h 100"/>
                <a:gd name="T22" fmla="*/ 71 w 113"/>
                <a:gd name="T23" fmla="*/ 2 h 100"/>
                <a:gd name="T24" fmla="*/ 65 w 113"/>
                <a:gd name="T25" fmla="*/ 1 h 100"/>
                <a:gd name="T26" fmla="*/ 58 w 113"/>
                <a:gd name="T27" fmla="*/ 0 h 100"/>
                <a:gd name="T28" fmla="*/ 51 w 113"/>
                <a:gd name="T29" fmla="*/ 0 h 100"/>
                <a:gd name="T30" fmla="*/ 44 w 113"/>
                <a:gd name="T31" fmla="*/ 0 h 100"/>
                <a:gd name="T32" fmla="*/ 38 w 113"/>
                <a:gd name="T33" fmla="*/ 1 h 100"/>
                <a:gd name="T34" fmla="*/ 31 w 113"/>
                <a:gd name="T35" fmla="*/ 2 h 100"/>
                <a:gd name="T36" fmla="*/ 26 w 113"/>
                <a:gd name="T37" fmla="*/ 5 h 100"/>
                <a:gd name="T38" fmla="*/ 20 w 113"/>
                <a:gd name="T39" fmla="*/ 8 h 100"/>
                <a:gd name="T40" fmla="*/ 14 w 113"/>
                <a:gd name="T41" fmla="*/ 11 h 100"/>
                <a:gd name="T42" fmla="*/ 9 w 113"/>
                <a:gd name="T43" fmla="*/ 15 h 100"/>
                <a:gd name="T44" fmla="*/ 4 w 113"/>
                <a:gd name="T45" fmla="*/ 21 h 100"/>
                <a:gd name="T46" fmla="*/ 0 w 113"/>
                <a:gd name="T47" fmla="*/ 25 h 100"/>
                <a:gd name="T48" fmla="*/ 17 w 113"/>
                <a:gd name="T49" fmla="*/ 15 h 100"/>
                <a:gd name="T50" fmla="*/ 47 w 113"/>
                <a:gd name="T51" fmla="*/ 11 h 100"/>
                <a:gd name="T52" fmla="*/ 66 w 113"/>
                <a:gd name="T53" fmla="*/ 15 h 100"/>
                <a:gd name="T54" fmla="*/ 85 w 113"/>
                <a:gd name="T55" fmla="*/ 28 h 100"/>
                <a:gd name="T56" fmla="*/ 97 w 113"/>
                <a:gd name="T57" fmla="*/ 46 h 100"/>
                <a:gd name="T58" fmla="*/ 102 w 113"/>
                <a:gd name="T59" fmla="*/ 67 h 100"/>
                <a:gd name="T60" fmla="*/ 97 w 113"/>
                <a:gd name="T61" fmla="*/ 90 h 100"/>
                <a:gd name="T62" fmla="*/ 93 w 113"/>
                <a:gd name="T63" fmla="*/ 100 h 100"/>
                <a:gd name="T64" fmla="*/ 97 w 113"/>
                <a:gd name="T65" fmla="*/ 94 h 100"/>
                <a:gd name="T66" fmla="*/ 102 w 113"/>
                <a:gd name="T67" fmla="*/ 90 h 100"/>
                <a:gd name="T68" fmla="*/ 106 w 113"/>
                <a:gd name="T69" fmla="*/ 84 h 100"/>
                <a:gd name="T70" fmla="*/ 109 w 113"/>
                <a:gd name="T71" fmla="*/ 79 h 100"/>
                <a:gd name="T72" fmla="*/ 110 w 113"/>
                <a:gd name="T73" fmla="*/ 73 h 100"/>
                <a:gd name="T74" fmla="*/ 112 w 113"/>
                <a:gd name="T75" fmla="*/ 67 h 100"/>
                <a:gd name="T76" fmla="*/ 113 w 113"/>
                <a:gd name="T77" fmla="*/ 60 h 100"/>
                <a:gd name="T78" fmla="*/ 113 w 113"/>
                <a:gd name="T79" fmla="*/ 56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3"/>
                <a:gd name="T121" fmla="*/ 0 h 100"/>
                <a:gd name="T122" fmla="*/ 113 w 113"/>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3" h="100">
                  <a:moveTo>
                    <a:pt x="113" y="57"/>
                  </a:moveTo>
                  <a:lnTo>
                    <a:pt x="113" y="53"/>
                  </a:lnTo>
                  <a:lnTo>
                    <a:pt x="113" y="50"/>
                  </a:lnTo>
                  <a:lnTo>
                    <a:pt x="112" y="48"/>
                  </a:lnTo>
                  <a:lnTo>
                    <a:pt x="112" y="45"/>
                  </a:lnTo>
                  <a:lnTo>
                    <a:pt x="110" y="42"/>
                  </a:lnTo>
                  <a:lnTo>
                    <a:pt x="110" y="38"/>
                  </a:lnTo>
                  <a:lnTo>
                    <a:pt x="109" y="35"/>
                  </a:lnTo>
                  <a:lnTo>
                    <a:pt x="107" y="32"/>
                  </a:lnTo>
                  <a:lnTo>
                    <a:pt x="106" y="29"/>
                  </a:lnTo>
                  <a:lnTo>
                    <a:pt x="105" y="26"/>
                  </a:lnTo>
                  <a:lnTo>
                    <a:pt x="103" y="24"/>
                  </a:lnTo>
                  <a:lnTo>
                    <a:pt x="100" y="22"/>
                  </a:lnTo>
                  <a:lnTo>
                    <a:pt x="99" y="19"/>
                  </a:lnTo>
                  <a:lnTo>
                    <a:pt x="96" y="17"/>
                  </a:lnTo>
                  <a:lnTo>
                    <a:pt x="93" y="15"/>
                  </a:lnTo>
                  <a:lnTo>
                    <a:pt x="92" y="12"/>
                  </a:lnTo>
                  <a:lnTo>
                    <a:pt x="89" y="11"/>
                  </a:lnTo>
                  <a:lnTo>
                    <a:pt x="86" y="10"/>
                  </a:lnTo>
                  <a:lnTo>
                    <a:pt x="83" y="7"/>
                  </a:lnTo>
                  <a:lnTo>
                    <a:pt x="81" y="5"/>
                  </a:lnTo>
                  <a:lnTo>
                    <a:pt x="78" y="4"/>
                  </a:lnTo>
                  <a:lnTo>
                    <a:pt x="74" y="4"/>
                  </a:lnTo>
                  <a:lnTo>
                    <a:pt x="71" y="2"/>
                  </a:lnTo>
                  <a:lnTo>
                    <a:pt x="68" y="1"/>
                  </a:lnTo>
                  <a:lnTo>
                    <a:pt x="65" y="1"/>
                  </a:lnTo>
                  <a:lnTo>
                    <a:pt x="61" y="0"/>
                  </a:lnTo>
                  <a:lnTo>
                    <a:pt x="58" y="0"/>
                  </a:lnTo>
                  <a:lnTo>
                    <a:pt x="55" y="0"/>
                  </a:lnTo>
                  <a:lnTo>
                    <a:pt x="51" y="0"/>
                  </a:lnTo>
                  <a:lnTo>
                    <a:pt x="48" y="0"/>
                  </a:lnTo>
                  <a:lnTo>
                    <a:pt x="44" y="0"/>
                  </a:lnTo>
                  <a:lnTo>
                    <a:pt x="41" y="0"/>
                  </a:lnTo>
                  <a:lnTo>
                    <a:pt x="38" y="1"/>
                  </a:lnTo>
                  <a:lnTo>
                    <a:pt x="35" y="1"/>
                  </a:lnTo>
                  <a:lnTo>
                    <a:pt x="31" y="2"/>
                  </a:lnTo>
                  <a:lnTo>
                    <a:pt x="28" y="4"/>
                  </a:lnTo>
                  <a:lnTo>
                    <a:pt x="26" y="5"/>
                  </a:lnTo>
                  <a:lnTo>
                    <a:pt x="23" y="7"/>
                  </a:lnTo>
                  <a:lnTo>
                    <a:pt x="20" y="8"/>
                  </a:lnTo>
                  <a:lnTo>
                    <a:pt x="17" y="10"/>
                  </a:lnTo>
                  <a:lnTo>
                    <a:pt x="14" y="11"/>
                  </a:lnTo>
                  <a:lnTo>
                    <a:pt x="12" y="14"/>
                  </a:lnTo>
                  <a:lnTo>
                    <a:pt x="9" y="15"/>
                  </a:lnTo>
                  <a:lnTo>
                    <a:pt x="7" y="18"/>
                  </a:lnTo>
                  <a:lnTo>
                    <a:pt x="4" y="21"/>
                  </a:lnTo>
                  <a:lnTo>
                    <a:pt x="3" y="22"/>
                  </a:lnTo>
                  <a:lnTo>
                    <a:pt x="0" y="25"/>
                  </a:lnTo>
                  <a:lnTo>
                    <a:pt x="7" y="21"/>
                  </a:lnTo>
                  <a:lnTo>
                    <a:pt x="17" y="15"/>
                  </a:lnTo>
                  <a:lnTo>
                    <a:pt x="33" y="11"/>
                  </a:lnTo>
                  <a:lnTo>
                    <a:pt x="47" y="11"/>
                  </a:lnTo>
                  <a:lnTo>
                    <a:pt x="54" y="12"/>
                  </a:lnTo>
                  <a:lnTo>
                    <a:pt x="66" y="15"/>
                  </a:lnTo>
                  <a:lnTo>
                    <a:pt x="76" y="21"/>
                  </a:lnTo>
                  <a:lnTo>
                    <a:pt x="85" y="28"/>
                  </a:lnTo>
                  <a:lnTo>
                    <a:pt x="92" y="35"/>
                  </a:lnTo>
                  <a:lnTo>
                    <a:pt x="97" y="46"/>
                  </a:lnTo>
                  <a:lnTo>
                    <a:pt x="100" y="55"/>
                  </a:lnTo>
                  <a:lnTo>
                    <a:pt x="102" y="67"/>
                  </a:lnTo>
                  <a:lnTo>
                    <a:pt x="102" y="80"/>
                  </a:lnTo>
                  <a:lnTo>
                    <a:pt x="97" y="90"/>
                  </a:lnTo>
                  <a:lnTo>
                    <a:pt x="92" y="100"/>
                  </a:lnTo>
                  <a:lnTo>
                    <a:pt x="93" y="100"/>
                  </a:lnTo>
                  <a:lnTo>
                    <a:pt x="96" y="97"/>
                  </a:lnTo>
                  <a:lnTo>
                    <a:pt x="97" y="94"/>
                  </a:lnTo>
                  <a:lnTo>
                    <a:pt x="100" y="93"/>
                  </a:lnTo>
                  <a:lnTo>
                    <a:pt x="102" y="90"/>
                  </a:lnTo>
                  <a:lnTo>
                    <a:pt x="103" y="87"/>
                  </a:lnTo>
                  <a:lnTo>
                    <a:pt x="106" y="84"/>
                  </a:lnTo>
                  <a:lnTo>
                    <a:pt x="107" y="81"/>
                  </a:lnTo>
                  <a:lnTo>
                    <a:pt x="109" y="79"/>
                  </a:lnTo>
                  <a:lnTo>
                    <a:pt x="109" y="76"/>
                  </a:lnTo>
                  <a:lnTo>
                    <a:pt x="110" y="73"/>
                  </a:lnTo>
                  <a:lnTo>
                    <a:pt x="112" y="70"/>
                  </a:lnTo>
                  <a:lnTo>
                    <a:pt x="112" y="67"/>
                  </a:lnTo>
                  <a:lnTo>
                    <a:pt x="113" y="64"/>
                  </a:lnTo>
                  <a:lnTo>
                    <a:pt x="113" y="60"/>
                  </a:lnTo>
                  <a:lnTo>
                    <a:pt x="113" y="57"/>
                  </a:lnTo>
                  <a:lnTo>
                    <a:pt x="113" y="56"/>
                  </a:lnTo>
                  <a:lnTo>
                    <a:pt x="113" y="57"/>
                  </a:lnTo>
                </a:path>
              </a:pathLst>
            </a:custGeom>
            <a:noFill/>
            <a:ln w="0">
              <a:solidFill>
                <a:srgbClr val="4A4A4A"/>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61" name="Freeform 124"/>
            <p:cNvSpPr>
              <a:spLocks/>
            </p:cNvSpPr>
            <p:nvPr/>
          </p:nvSpPr>
          <p:spPr bwMode="auto">
            <a:xfrm>
              <a:off x="4759" y="618"/>
              <a:ext cx="183" cy="180"/>
            </a:xfrm>
            <a:custGeom>
              <a:avLst/>
              <a:gdLst>
                <a:gd name="T0" fmla="*/ 167 w 183"/>
                <a:gd name="T1" fmla="*/ 39 h 180"/>
                <a:gd name="T2" fmla="*/ 159 w 183"/>
                <a:gd name="T3" fmla="*/ 29 h 180"/>
                <a:gd name="T4" fmla="*/ 151 w 183"/>
                <a:gd name="T5" fmla="*/ 21 h 180"/>
                <a:gd name="T6" fmla="*/ 142 w 183"/>
                <a:gd name="T7" fmla="*/ 14 h 180"/>
                <a:gd name="T8" fmla="*/ 131 w 183"/>
                <a:gd name="T9" fmla="*/ 8 h 180"/>
                <a:gd name="T10" fmla="*/ 120 w 183"/>
                <a:gd name="T11" fmla="*/ 4 h 180"/>
                <a:gd name="T12" fmla="*/ 107 w 183"/>
                <a:gd name="T13" fmla="*/ 1 h 180"/>
                <a:gd name="T14" fmla="*/ 96 w 183"/>
                <a:gd name="T15" fmla="*/ 0 h 180"/>
                <a:gd name="T16" fmla="*/ 83 w 183"/>
                <a:gd name="T17" fmla="*/ 0 h 180"/>
                <a:gd name="T18" fmla="*/ 72 w 183"/>
                <a:gd name="T19" fmla="*/ 1 h 180"/>
                <a:gd name="T20" fmla="*/ 59 w 183"/>
                <a:gd name="T21" fmla="*/ 5 h 180"/>
                <a:gd name="T22" fmla="*/ 48 w 183"/>
                <a:gd name="T23" fmla="*/ 10 h 180"/>
                <a:gd name="T24" fmla="*/ 38 w 183"/>
                <a:gd name="T25" fmla="*/ 17 h 180"/>
                <a:gd name="T26" fmla="*/ 28 w 183"/>
                <a:gd name="T27" fmla="*/ 25 h 180"/>
                <a:gd name="T28" fmla="*/ 21 w 183"/>
                <a:gd name="T29" fmla="*/ 34 h 180"/>
                <a:gd name="T30" fmla="*/ 14 w 183"/>
                <a:gd name="T31" fmla="*/ 44 h 180"/>
                <a:gd name="T32" fmla="*/ 8 w 183"/>
                <a:gd name="T33" fmla="*/ 55 h 180"/>
                <a:gd name="T34" fmla="*/ 4 w 183"/>
                <a:gd name="T35" fmla="*/ 66 h 180"/>
                <a:gd name="T36" fmla="*/ 1 w 183"/>
                <a:gd name="T37" fmla="*/ 77 h 180"/>
                <a:gd name="T38" fmla="*/ 1 w 183"/>
                <a:gd name="T39" fmla="*/ 90 h 180"/>
                <a:gd name="T40" fmla="*/ 1 w 183"/>
                <a:gd name="T41" fmla="*/ 101 h 180"/>
                <a:gd name="T42" fmla="*/ 3 w 183"/>
                <a:gd name="T43" fmla="*/ 114 h 180"/>
                <a:gd name="T44" fmla="*/ 7 w 183"/>
                <a:gd name="T45" fmla="*/ 125 h 180"/>
                <a:gd name="T46" fmla="*/ 12 w 183"/>
                <a:gd name="T47" fmla="*/ 135 h 180"/>
                <a:gd name="T48" fmla="*/ 20 w 183"/>
                <a:gd name="T49" fmla="*/ 146 h 180"/>
                <a:gd name="T50" fmla="*/ 27 w 183"/>
                <a:gd name="T51" fmla="*/ 155 h 180"/>
                <a:gd name="T52" fmla="*/ 36 w 183"/>
                <a:gd name="T53" fmla="*/ 163 h 180"/>
                <a:gd name="T54" fmla="*/ 46 w 183"/>
                <a:gd name="T55" fmla="*/ 169 h 180"/>
                <a:gd name="T56" fmla="*/ 58 w 183"/>
                <a:gd name="T57" fmla="*/ 175 h 180"/>
                <a:gd name="T58" fmla="*/ 69 w 183"/>
                <a:gd name="T59" fmla="*/ 177 h 180"/>
                <a:gd name="T60" fmla="*/ 82 w 183"/>
                <a:gd name="T61" fmla="*/ 180 h 180"/>
                <a:gd name="T62" fmla="*/ 93 w 183"/>
                <a:gd name="T63" fmla="*/ 180 h 180"/>
                <a:gd name="T64" fmla="*/ 105 w 183"/>
                <a:gd name="T65" fmla="*/ 179 h 180"/>
                <a:gd name="T66" fmla="*/ 117 w 183"/>
                <a:gd name="T67" fmla="*/ 176 h 180"/>
                <a:gd name="T68" fmla="*/ 129 w 183"/>
                <a:gd name="T69" fmla="*/ 172 h 180"/>
                <a:gd name="T70" fmla="*/ 139 w 183"/>
                <a:gd name="T71" fmla="*/ 166 h 180"/>
                <a:gd name="T72" fmla="*/ 149 w 183"/>
                <a:gd name="T73" fmla="*/ 159 h 180"/>
                <a:gd name="T74" fmla="*/ 159 w 183"/>
                <a:gd name="T75" fmla="*/ 151 h 180"/>
                <a:gd name="T76" fmla="*/ 166 w 183"/>
                <a:gd name="T77" fmla="*/ 141 h 180"/>
                <a:gd name="T78" fmla="*/ 172 w 183"/>
                <a:gd name="T79" fmla="*/ 131 h 180"/>
                <a:gd name="T80" fmla="*/ 177 w 183"/>
                <a:gd name="T81" fmla="*/ 120 h 180"/>
                <a:gd name="T82" fmla="*/ 180 w 183"/>
                <a:gd name="T83" fmla="*/ 108 h 180"/>
                <a:gd name="T84" fmla="*/ 183 w 183"/>
                <a:gd name="T85" fmla="*/ 96 h 180"/>
                <a:gd name="T86" fmla="*/ 183 w 183"/>
                <a:gd name="T87" fmla="*/ 84 h 180"/>
                <a:gd name="T88" fmla="*/ 180 w 183"/>
                <a:gd name="T89" fmla="*/ 72 h 180"/>
                <a:gd name="T90" fmla="*/ 177 w 183"/>
                <a:gd name="T91" fmla="*/ 60 h 180"/>
                <a:gd name="T92" fmla="*/ 173 w 183"/>
                <a:gd name="T93" fmla="*/ 49 h 1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3"/>
                <a:gd name="T142" fmla="*/ 0 h 180"/>
                <a:gd name="T143" fmla="*/ 183 w 183"/>
                <a:gd name="T144" fmla="*/ 180 h 1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3" h="180">
                  <a:moveTo>
                    <a:pt x="172" y="46"/>
                  </a:moveTo>
                  <a:lnTo>
                    <a:pt x="169" y="42"/>
                  </a:lnTo>
                  <a:lnTo>
                    <a:pt x="167" y="39"/>
                  </a:lnTo>
                  <a:lnTo>
                    <a:pt x="165" y="35"/>
                  </a:lnTo>
                  <a:lnTo>
                    <a:pt x="162" y="32"/>
                  </a:lnTo>
                  <a:lnTo>
                    <a:pt x="159" y="29"/>
                  </a:lnTo>
                  <a:lnTo>
                    <a:pt x="158" y="27"/>
                  </a:lnTo>
                  <a:lnTo>
                    <a:pt x="155" y="24"/>
                  </a:lnTo>
                  <a:lnTo>
                    <a:pt x="151" y="21"/>
                  </a:lnTo>
                  <a:lnTo>
                    <a:pt x="148" y="18"/>
                  </a:lnTo>
                  <a:lnTo>
                    <a:pt x="145" y="15"/>
                  </a:lnTo>
                  <a:lnTo>
                    <a:pt x="142" y="14"/>
                  </a:lnTo>
                  <a:lnTo>
                    <a:pt x="138" y="11"/>
                  </a:lnTo>
                  <a:lnTo>
                    <a:pt x="134" y="10"/>
                  </a:lnTo>
                  <a:lnTo>
                    <a:pt x="131" y="8"/>
                  </a:lnTo>
                  <a:lnTo>
                    <a:pt x="127" y="5"/>
                  </a:lnTo>
                  <a:lnTo>
                    <a:pt x="124" y="4"/>
                  </a:lnTo>
                  <a:lnTo>
                    <a:pt x="120" y="4"/>
                  </a:lnTo>
                  <a:lnTo>
                    <a:pt x="115" y="3"/>
                  </a:lnTo>
                  <a:lnTo>
                    <a:pt x="111" y="1"/>
                  </a:lnTo>
                  <a:lnTo>
                    <a:pt x="107" y="1"/>
                  </a:lnTo>
                  <a:lnTo>
                    <a:pt x="104" y="0"/>
                  </a:lnTo>
                  <a:lnTo>
                    <a:pt x="100" y="0"/>
                  </a:lnTo>
                  <a:lnTo>
                    <a:pt x="96" y="0"/>
                  </a:lnTo>
                  <a:lnTo>
                    <a:pt x="91" y="0"/>
                  </a:lnTo>
                  <a:lnTo>
                    <a:pt x="87" y="0"/>
                  </a:lnTo>
                  <a:lnTo>
                    <a:pt x="83" y="0"/>
                  </a:lnTo>
                  <a:lnTo>
                    <a:pt x="79" y="0"/>
                  </a:lnTo>
                  <a:lnTo>
                    <a:pt x="74" y="1"/>
                  </a:lnTo>
                  <a:lnTo>
                    <a:pt x="72" y="1"/>
                  </a:lnTo>
                  <a:lnTo>
                    <a:pt x="67" y="3"/>
                  </a:lnTo>
                  <a:lnTo>
                    <a:pt x="63" y="4"/>
                  </a:lnTo>
                  <a:lnTo>
                    <a:pt x="59" y="5"/>
                  </a:lnTo>
                  <a:lnTo>
                    <a:pt x="56" y="7"/>
                  </a:lnTo>
                  <a:lnTo>
                    <a:pt x="52" y="8"/>
                  </a:lnTo>
                  <a:lnTo>
                    <a:pt x="48" y="10"/>
                  </a:lnTo>
                  <a:lnTo>
                    <a:pt x="45" y="12"/>
                  </a:lnTo>
                  <a:lnTo>
                    <a:pt x="42" y="14"/>
                  </a:lnTo>
                  <a:lnTo>
                    <a:pt x="38" y="17"/>
                  </a:lnTo>
                  <a:lnTo>
                    <a:pt x="35" y="20"/>
                  </a:lnTo>
                  <a:lnTo>
                    <a:pt x="32" y="22"/>
                  </a:lnTo>
                  <a:lnTo>
                    <a:pt x="28" y="25"/>
                  </a:lnTo>
                  <a:lnTo>
                    <a:pt x="27" y="28"/>
                  </a:lnTo>
                  <a:lnTo>
                    <a:pt x="24" y="31"/>
                  </a:lnTo>
                  <a:lnTo>
                    <a:pt x="21" y="34"/>
                  </a:lnTo>
                  <a:lnTo>
                    <a:pt x="18" y="36"/>
                  </a:lnTo>
                  <a:lnTo>
                    <a:pt x="15" y="41"/>
                  </a:lnTo>
                  <a:lnTo>
                    <a:pt x="14" y="44"/>
                  </a:lnTo>
                  <a:lnTo>
                    <a:pt x="11" y="48"/>
                  </a:lnTo>
                  <a:lnTo>
                    <a:pt x="10" y="51"/>
                  </a:lnTo>
                  <a:lnTo>
                    <a:pt x="8" y="55"/>
                  </a:lnTo>
                  <a:lnTo>
                    <a:pt x="7" y="58"/>
                  </a:lnTo>
                  <a:lnTo>
                    <a:pt x="5" y="62"/>
                  </a:lnTo>
                  <a:lnTo>
                    <a:pt x="4" y="66"/>
                  </a:lnTo>
                  <a:lnTo>
                    <a:pt x="3" y="70"/>
                  </a:lnTo>
                  <a:lnTo>
                    <a:pt x="3" y="73"/>
                  </a:lnTo>
                  <a:lnTo>
                    <a:pt x="1" y="77"/>
                  </a:lnTo>
                  <a:lnTo>
                    <a:pt x="1" y="82"/>
                  </a:lnTo>
                  <a:lnTo>
                    <a:pt x="1" y="86"/>
                  </a:lnTo>
                  <a:lnTo>
                    <a:pt x="1" y="90"/>
                  </a:lnTo>
                  <a:lnTo>
                    <a:pt x="0" y="94"/>
                  </a:lnTo>
                  <a:lnTo>
                    <a:pt x="1" y="98"/>
                  </a:lnTo>
                  <a:lnTo>
                    <a:pt x="1" y="101"/>
                  </a:lnTo>
                  <a:lnTo>
                    <a:pt x="1" y="106"/>
                  </a:lnTo>
                  <a:lnTo>
                    <a:pt x="3" y="110"/>
                  </a:lnTo>
                  <a:lnTo>
                    <a:pt x="3" y="114"/>
                  </a:lnTo>
                  <a:lnTo>
                    <a:pt x="4" y="117"/>
                  </a:lnTo>
                  <a:lnTo>
                    <a:pt x="5" y="121"/>
                  </a:lnTo>
                  <a:lnTo>
                    <a:pt x="7" y="125"/>
                  </a:lnTo>
                  <a:lnTo>
                    <a:pt x="8" y="128"/>
                  </a:lnTo>
                  <a:lnTo>
                    <a:pt x="11" y="132"/>
                  </a:lnTo>
                  <a:lnTo>
                    <a:pt x="12" y="135"/>
                  </a:lnTo>
                  <a:lnTo>
                    <a:pt x="14" y="139"/>
                  </a:lnTo>
                  <a:lnTo>
                    <a:pt x="17" y="142"/>
                  </a:lnTo>
                  <a:lnTo>
                    <a:pt x="20" y="146"/>
                  </a:lnTo>
                  <a:lnTo>
                    <a:pt x="22" y="149"/>
                  </a:lnTo>
                  <a:lnTo>
                    <a:pt x="24" y="152"/>
                  </a:lnTo>
                  <a:lnTo>
                    <a:pt x="27" y="155"/>
                  </a:lnTo>
                  <a:lnTo>
                    <a:pt x="31" y="158"/>
                  </a:lnTo>
                  <a:lnTo>
                    <a:pt x="34" y="161"/>
                  </a:lnTo>
                  <a:lnTo>
                    <a:pt x="36" y="163"/>
                  </a:lnTo>
                  <a:lnTo>
                    <a:pt x="39" y="165"/>
                  </a:lnTo>
                  <a:lnTo>
                    <a:pt x="43" y="168"/>
                  </a:lnTo>
                  <a:lnTo>
                    <a:pt x="46" y="169"/>
                  </a:lnTo>
                  <a:lnTo>
                    <a:pt x="51" y="170"/>
                  </a:lnTo>
                  <a:lnTo>
                    <a:pt x="53" y="173"/>
                  </a:lnTo>
                  <a:lnTo>
                    <a:pt x="58" y="175"/>
                  </a:lnTo>
                  <a:lnTo>
                    <a:pt x="62" y="176"/>
                  </a:lnTo>
                  <a:lnTo>
                    <a:pt x="66" y="176"/>
                  </a:lnTo>
                  <a:lnTo>
                    <a:pt x="69" y="177"/>
                  </a:lnTo>
                  <a:lnTo>
                    <a:pt x="73" y="179"/>
                  </a:lnTo>
                  <a:lnTo>
                    <a:pt x="77" y="179"/>
                  </a:lnTo>
                  <a:lnTo>
                    <a:pt x="82" y="180"/>
                  </a:lnTo>
                  <a:lnTo>
                    <a:pt x="86" y="180"/>
                  </a:lnTo>
                  <a:lnTo>
                    <a:pt x="90" y="180"/>
                  </a:lnTo>
                  <a:lnTo>
                    <a:pt x="93" y="180"/>
                  </a:lnTo>
                  <a:lnTo>
                    <a:pt x="97" y="180"/>
                  </a:lnTo>
                  <a:lnTo>
                    <a:pt x="101" y="180"/>
                  </a:lnTo>
                  <a:lnTo>
                    <a:pt x="105" y="179"/>
                  </a:lnTo>
                  <a:lnTo>
                    <a:pt x="110" y="179"/>
                  </a:lnTo>
                  <a:lnTo>
                    <a:pt x="114" y="177"/>
                  </a:lnTo>
                  <a:lnTo>
                    <a:pt x="117" y="176"/>
                  </a:lnTo>
                  <a:lnTo>
                    <a:pt x="121" y="175"/>
                  </a:lnTo>
                  <a:lnTo>
                    <a:pt x="125" y="173"/>
                  </a:lnTo>
                  <a:lnTo>
                    <a:pt x="129" y="172"/>
                  </a:lnTo>
                  <a:lnTo>
                    <a:pt x="132" y="170"/>
                  </a:lnTo>
                  <a:lnTo>
                    <a:pt x="136" y="169"/>
                  </a:lnTo>
                  <a:lnTo>
                    <a:pt x="139" y="166"/>
                  </a:lnTo>
                  <a:lnTo>
                    <a:pt x="142" y="165"/>
                  </a:lnTo>
                  <a:lnTo>
                    <a:pt x="146" y="162"/>
                  </a:lnTo>
                  <a:lnTo>
                    <a:pt x="149" y="159"/>
                  </a:lnTo>
                  <a:lnTo>
                    <a:pt x="152" y="156"/>
                  </a:lnTo>
                  <a:lnTo>
                    <a:pt x="155" y="153"/>
                  </a:lnTo>
                  <a:lnTo>
                    <a:pt x="159" y="151"/>
                  </a:lnTo>
                  <a:lnTo>
                    <a:pt x="160" y="148"/>
                  </a:lnTo>
                  <a:lnTo>
                    <a:pt x="163" y="145"/>
                  </a:lnTo>
                  <a:lnTo>
                    <a:pt x="166" y="141"/>
                  </a:lnTo>
                  <a:lnTo>
                    <a:pt x="169" y="138"/>
                  </a:lnTo>
                  <a:lnTo>
                    <a:pt x="170" y="135"/>
                  </a:lnTo>
                  <a:lnTo>
                    <a:pt x="172" y="131"/>
                  </a:lnTo>
                  <a:lnTo>
                    <a:pt x="175" y="128"/>
                  </a:lnTo>
                  <a:lnTo>
                    <a:pt x="176" y="124"/>
                  </a:lnTo>
                  <a:lnTo>
                    <a:pt x="177" y="120"/>
                  </a:lnTo>
                  <a:lnTo>
                    <a:pt x="179" y="117"/>
                  </a:lnTo>
                  <a:lnTo>
                    <a:pt x="179" y="113"/>
                  </a:lnTo>
                  <a:lnTo>
                    <a:pt x="180" y="108"/>
                  </a:lnTo>
                  <a:lnTo>
                    <a:pt x="182" y="104"/>
                  </a:lnTo>
                  <a:lnTo>
                    <a:pt x="182" y="100"/>
                  </a:lnTo>
                  <a:lnTo>
                    <a:pt x="183" y="96"/>
                  </a:lnTo>
                  <a:lnTo>
                    <a:pt x="183" y="93"/>
                  </a:lnTo>
                  <a:lnTo>
                    <a:pt x="183" y="89"/>
                  </a:lnTo>
                  <a:lnTo>
                    <a:pt x="183" y="84"/>
                  </a:lnTo>
                  <a:lnTo>
                    <a:pt x="182" y="80"/>
                  </a:lnTo>
                  <a:lnTo>
                    <a:pt x="182" y="76"/>
                  </a:lnTo>
                  <a:lnTo>
                    <a:pt x="180" y="72"/>
                  </a:lnTo>
                  <a:lnTo>
                    <a:pt x="180" y="69"/>
                  </a:lnTo>
                  <a:lnTo>
                    <a:pt x="179" y="65"/>
                  </a:lnTo>
                  <a:lnTo>
                    <a:pt x="177" y="60"/>
                  </a:lnTo>
                  <a:lnTo>
                    <a:pt x="176" y="58"/>
                  </a:lnTo>
                  <a:lnTo>
                    <a:pt x="175" y="53"/>
                  </a:lnTo>
                  <a:lnTo>
                    <a:pt x="173" y="49"/>
                  </a:lnTo>
                  <a:lnTo>
                    <a:pt x="172" y="4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62" name="Freeform 125"/>
            <p:cNvSpPr>
              <a:spLocks/>
            </p:cNvSpPr>
            <p:nvPr/>
          </p:nvSpPr>
          <p:spPr bwMode="auto">
            <a:xfrm>
              <a:off x="4780" y="663"/>
              <a:ext cx="120" cy="116"/>
            </a:xfrm>
            <a:custGeom>
              <a:avLst/>
              <a:gdLst>
                <a:gd name="T0" fmla="*/ 111 w 120"/>
                <a:gd name="T1" fmla="*/ 25 h 116"/>
                <a:gd name="T2" fmla="*/ 108 w 120"/>
                <a:gd name="T3" fmla="*/ 21 h 116"/>
                <a:gd name="T4" fmla="*/ 104 w 120"/>
                <a:gd name="T5" fmla="*/ 15 h 116"/>
                <a:gd name="T6" fmla="*/ 99 w 120"/>
                <a:gd name="T7" fmla="*/ 11 h 116"/>
                <a:gd name="T8" fmla="*/ 93 w 120"/>
                <a:gd name="T9" fmla="*/ 8 h 116"/>
                <a:gd name="T10" fmla="*/ 89 w 120"/>
                <a:gd name="T11" fmla="*/ 4 h 116"/>
                <a:gd name="T12" fmla="*/ 82 w 120"/>
                <a:gd name="T13" fmla="*/ 3 h 116"/>
                <a:gd name="T14" fmla="*/ 76 w 120"/>
                <a:gd name="T15" fmla="*/ 1 h 116"/>
                <a:gd name="T16" fmla="*/ 70 w 120"/>
                <a:gd name="T17" fmla="*/ 0 h 116"/>
                <a:gd name="T18" fmla="*/ 63 w 120"/>
                <a:gd name="T19" fmla="*/ 0 h 116"/>
                <a:gd name="T20" fmla="*/ 56 w 120"/>
                <a:gd name="T21" fmla="*/ 0 h 116"/>
                <a:gd name="T22" fmla="*/ 51 w 120"/>
                <a:gd name="T23" fmla="*/ 1 h 116"/>
                <a:gd name="T24" fmla="*/ 44 w 120"/>
                <a:gd name="T25" fmla="*/ 3 h 116"/>
                <a:gd name="T26" fmla="*/ 38 w 120"/>
                <a:gd name="T27" fmla="*/ 4 h 116"/>
                <a:gd name="T28" fmla="*/ 31 w 120"/>
                <a:gd name="T29" fmla="*/ 8 h 116"/>
                <a:gd name="T30" fmla="*/ 25 w 120"/>
                <a:gd name="T31" fmla="*/ 11 h 116"/>
                <a:gd name="T32" fmla="*/ 21 w 120"/>
                <a:gd name="T33" fmla="*/ 15 h 116"/>
                <a:gd name="T34" fmla="*/ 15 w 120"/>
                <a:gd name="T35" fmla="*/ 20 h 116"/>
                <a:gd name="T36" fmla="*/ 11 w 120"/>
                <a:gd name="T37" fmla="*/ 25 h 116"/>
                <a:gd name="T38" fmla="*/ 8 w 120"/>
                <a:gd name="T39" fmla="*/ 31 h 116"/>
                <a:gd name="T40" fmla="*/ 6 w 120"/>
                <a:gd name="T41" fmla="*/ 37 h 116"/>
                <a:gd name="T42" fmla="*/ 3 w 120"/>
                <a:gd name="T43" fmla="*/ 42 h 116"/>
                <a:gd name="T44" fmla="*/ 1 w 120"/>
                <a:gd name="T45" fmla="*/ 48 h 116"/>
                <a:gd name="T46" fmla="*/ 0 w 120"/>
                <a:gd name="T47" fmla="*/ 55 h 116"/>
                <a:gd name="T48" fmla="*/ 0 w 120"/>
                <a:gd name="T49" fmla="*/ 62 h 116"/>
                <a:gd name="T50" fmla="*/ 0 w 120"/>
                <a:gd name="T51" fmla="*/ 68 h 116"/>
                <a:gd name="T52" fmla="*/ 1 w 120"/>
                <a:gd name="T53" fmla="*/ 73 h 116"/>
                <a:gd name="T54" fmla="*/ 3 w 120"/>
                <a:gd name="T55" fmla="*/ 80 h 116"/>
                <a:gd name="T56" fmla="*/ 6 w 120"/>
                <a:gd name="T57" fmla="*/ 86 h 116"/>
                <a:gd name="T58" fmla="*/ 8 w 120"/>
                <a:gd name="T59" fmla="*/ 92 h 116"/>
                <a:gd name="T60" fmla="*/ 13 w 120"/>
                <a:gd name="T61" fmla="*/ 96 h 116"/>
                <a:gd name="T62" fmla="*/ 17 w 120"/>
                <a:gd name="T63" fmla="*/ 100 h 116"/>
                <a:gd name="T64" fmla="*/ 21 w 120"/>
                <a:gd name="T65" fmla="*/ 104 h 116"/>
                <a:gd name="T66" fmla="*/ 27 w 120"/>
                <a:gd name="T67" fmla="*/ 108 h 116"/>
                <a:gd name="T68" fmla="*/ 32 w 120"/>
                <a:gd name="T69" fmla="*/ 111 h 116"/>
                <a:gd name="T70" fmla="*/ 38 w 120"/>
                <a:gd name="T71" fmla="*/ 113 h 116"/>
                <a:gd name="T72" fmla="*/ 45 w 120"/>
                <a:gd name="T73" fmla="*/ 116 h 116"/>
                <a:gd name="T74" fmla="*/ 51 w 120"/>
                <a:gd name="T75" fmla="*/ 116 h 116"/>
                <a:gd name="T76" fmla="*/ 58 w 120"/>
                <a:gd name="T77" fmla="*/ 116 h 116"/>
                <a:gd name="T78" fmla="*/ 65 w 120"/>
                <a:gd name="T79" fmla="*/ 116 h 116"/>
                <a:gd name="T80" fmla="*/ 70 w 120"/>
                <a:gd name="T81" fmla="*/ 114 h 116"/>
                <a:gd name="T82" fmla="*/ 77 w 120"/>
                <a:gd name="T83" fmla="*/ 113 h 116"/>
                <a:gd name="T84" fmla="*/ 83 w 120"/>
                <a:gd name="T85" fmla="*/ 110 h 116"/>
                <a:gd name="T86" fmla="*/ 89 w 120"/>
                <a:gd name="T87" fmla="*/ 107 h 116"/>
                <a:gd name="T88" fmla="*/ 94 w 120"/>
                <a:gd name="T89" fmla="*/ 103 h 116"/>
                <a:gd name="T90" fmla="*/ 100 w 120"/>
                <a:gd name="T91" fmla="*/ 99 h 116"/>
                <a:gd name="T92" fmla="*/ 104 w 120"/>
                <a:gd name="T93" fmla="*/ 94 h 116"/>
                <a:gd name="T94" fmla="*/ 108 w 120"/>
                <a:gd name="T95" fmla="*/ 89 h 116"/>
                <a:gd name="T96" fmla="*/ 113 w 120"/>
                <a:gd name="T97" fmla="*/ 85 h 116"/>
                <a:gd name="T98" fmla="*/ 115 w 120"/>
                <a:gd name="T99" fmla="*/ 77 h 116"/>
                <a:gd name="T100" fmla="*/ 117 w 120"/>
                <a:gd name="T101" fmla="*/ 72 h 116"/>
                <a:gd name="T102" fmla="*/ 118 w 120"/>
                <a:gd name="T103" fmla="*/ 66 h 116"/>
                <a:gd name="T104" fmla="*/ 120 w 120"/>
                <a:gd name="T105" fmla="*/ 59 h 116"/>
                <a:gd name="T106" fmla="*/ 120 w 120"/>
                <a:gd name="T107" fmla="*/ 53 h 116"/>
                <a:gd name="T108" fmla="*/ 120 w 120"/>
                <a:gd name="T109" fmla="*/ 46 h 116"/>
                <a:gd name="T110" fmla="*/ 118 w 120"/>
                <a:gd name="T111" fmla="*/ 41 h 116"/>
                <a:gd name="T112" fmla="*/ 117 w 120"/>
                <a:gd name="T113" fmla="*/ 34 h 116"/>
                <a:gd name="T114" fmla="*/ 113 w 120"/>
                <a:gd name="T115" fmla="*/ 30 h 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
                <a:gd name="T175" fmla="*/ 0 h 116"/>
                <a:gd name="T176" fmla="*/ 120 w 120"/>
                <a:gd name="T177" fmla="*/ 116 h 11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 h="116">
                  <a:moveTo>
                    <a:pt x="113" y="28"/>
                  </a:moveTo>
                  <a:lnTo>
                    <a:pt x="111" y="25"/>
                  </a:lnTo>
                  <a:lnTo>
                    <a:pt x="110" y="24"/>
                  </a:lnTo>
                  <a:lnTo>
                    <a:pt x="108" y="21"/>
                  </a:lnTo>
                  <a:lnTo>
                    <a:pt x="106" y="18"/>
                  </a:lnTo>
                  <a:lnTo>
                    <a:pt x="104" y="15"/>
                  </a:lnTo>
                  <a:lnTo>
                    <a:pt x="101" y="14"/>
                  </a:lnTo>
                  <a:lnTo>
                    <a:pt x="99" y="11"/>
                  </a:lnTo>
                  <a:lnTo>
                    <a:pt x="96" y="10"/>
                  </a:lnTo>
                  <a:lnTo>
                    <a:pt x="93" y="8"/>
                  </a:lnTo>
                  <a:lnTo>
                    <a:pt x="92" y="7"/>
                  </a:lnTo>
                  <a:lnTo>
                    <a:pt x="89" y="4"/>
                  </a:lnTo>
                  <a:lnTo>
                    <a:pt x="86" y="4"/>
                  </a:lnTo>
                  <a:lnTo>
                    <a:pt x="82" y="3"/>
                  </a:lnTo>
                  <a:lnTo>
                    <a:pt x="79" y="1"/>
                  </a:lnTo>
                  <a:lnTo>
                    <a:pt x="76" y="1"/>
                  </a:lnTo>
                  <a:lnTo>
                    <a:pt x="73" y="0"/>
                  </a:lnTo>
                  <a:lnTo>
                    <a:pt x="70" y="0"/>
                  </a:lnTo>
                  <a:lnTo>
                    <a:pt x="66" y="0"/>
                  </a:lnTo>
                  <a:lnTo>
                    <a:pt x="63" y="0"/>
                  </a:lnTo>
                  <a:lnTo>
                    <a:pt x="61" y="0"/>
                  </a:lnTo>
                  <a:lnTo>
                    <a:pt x="56" y="0"/>
                  </a:lnTo>
                  <a:lnTo>
                    <a:pt x="53" y="0"/>
                  </a:lnTo>
                  <a:lnTo>
                    <a:pt x="51" y="1"/>
                  </a:lnTo>
                  <a:lnTo>
                    <a:pt x="46" y="1"/>
                  </a:lnTo>
                  <a:lnTo>
                    <a:pt x="44" y="3"/>
                  </a:lnTo>
                  <a:lnTo>
                    <a:pt x="41" y="4"/>
                  </a:lnTo>
                  <a:lnTo>
                    <a:pt x="38" y="4"/>
                  </a:lnTo>
                  <a:lnTo>
                    <a:pt x="34" y="7"/>
                  </a:lnTo>
                  <a:lnTo>
                    <a:pt x="31" y="8"/>
                  </a:lnTo>
                  <a:lnTo>
                    <a:pt x="28" y="10"/>
                  </a:lnTo>
                  <a:lnTo>
                    <a:pt x="25" y="11"/>
                  </a:lnTo>
                  <a:lnTo>
                    <a:pt x="22" y="13"/>
                  </a:lnTo>
                  <a:lnTo>
                    <a:pt x="21" y="15"/>
                  </a:lnTo>
                  <a:lnTo>
                    <a:pt x="18" y="18"/>
                  </a:lnTo>
                  <a:lnTo>
                    <a:pt x="15" y="20"/>
                  </a:lnTo>
                  <a:lnTo>
                    <a:pt x="14" y="22"/>
                  </a:lnTo>
                  <a:lnTo>
                    <a:pt x="11" y="25"/>
                  </a:lnTo>
                  <a:lnTo>
                    <a:pt x="10" y="28"/>
                  </a:lnTo>
                  <a:lnTo>
                    <a:pt x="8" y="31"/>
                  </a:lnTo>
                  <a:lnTo>
                    <a:pt x="7" y="34"/>
                  </a:lnTo>
                  <a:lnTo>
                    <a:pt x="6" y="37"/>
                  </a:lnTo>
                  <a:lnTo>
                    <a:pt x="4" y="39"/>
                  </a:lnTo>
                  <a:lnTo>
                    <a:pt x="3" y="42"/>
                  </a:lnTo>
                  <a:lnTo>
                    <a:pt x="1" y="45"/>
                  </a:lnTo>
                  <a:lnTo>
                    <a:pt x="1" y="48"/>
                  </a:lnTo>
                  <a:lnTo>
                    <a:pt x="0" y="52"/>
                  </a:lnTo>
                  <a:lnTo>
                    <a:pt x="0" y="55"/>
                  </a:lnTo>
                  <a:lnTo>
                    <a:pt x="0" y="58"/>
                  </a:lnTo>
                  <a:lnTo>
                    <a:pt x="0" y="62"/>
                  </a:lnTo>
                  <a:lnTo>
                    <a:pt x="0" y="65"/>
                  </a:lnTo>
                  <a:lnTo>
                    <a:pt x="0" y="68"/>
                  </a:lnTo>
                  <a:lnTo>
                    <a:pt x="0" y="70"/>
                  </a:lnTo>
                  <a:lnTo>
                    <a:pt x="1" y="73"/>
                  </a:lnTo>
                  <a:lnTo>
                    <a:pt x="3" y="77"/>
                  </a:lnTo>
                  <a:lnTo>
                    <a:pt x="3" y="80"/>
                  </a:lnTo>
                  <a:lnTo>
                    <a:pt x="4" y="83"/>
                  </a:lnTo>
                  <a:lnTo>
                    <a:pt x="6" y="86"/>
                  </a:lnTo>
                  <a:lnTo>
                    <a:pt x="7" y="89"/>
                  </a:lnTo>
                  <a:lnTo>
                    <a:pt x="8" y="92"/>
                  </a:lnTo>
                  <a:lnTo>
                    <a:pt x="10" y="93"/>
                  </a:lnTo>
                  <a:lnTo>
                    <a:pt x="13" y="96"/>
                  </a:lnTo>
                  <a:lnTo>
                    <a:pt x="14" y="99"/>
                  </a:lnTo>
                  <a:lnTo>
                    <a:pt x="17" y="100"/>
                  </a:lnTo>
                  <a:lnTo>
                    <a:pt x="18" y="103"/>
                  </a:lnTo>
                  <a:lnTo>
                    <a:pt x="21" y="104"/>
                  </a:lnTo>
                  <a:lnTo>
                    <a:pt x="24" y="107"/>
                  </a:lnTo>
                  <a:lnTo>
                    <a:pt x="27" y="108"/>
                  </a:lnTo>
                  <a:lnTo>
                    <a:pt x="30" y="110"/>
                  </a:lnTo>
                  <a:lnTo>
                    <a:pt x="32" y="111"/>
                  </a:lnTo>
                  <a:lnTo>
                    <a:pt x="35" y="113"/>
                  </a:lnTo>
                  <a:lnTo>
                    <a:pt x="38" y="113"/>
                  </a:lnTo>
                  <a:lnTo>
                    <a:pt x="42" y="114"/>
                  </a:lnTo>
                  <a:lnTo>
                    <a:pt x="45" y="116"/>
                  </a:lnTo>
                  <a:lnTo>
                    <a:pt x="48" y="116"/>
                  </a:lnTo>
                  <a:lnTo>
                    <a:pt x="51" y="116"/>
                  </a:lnTo>
                  <a:lnTo>
                    <a:pt x="55" y="116"/>
                  </a:lnTo>
                  <a:lnTo>
                    <a:pt x="58" y="116"/>
                  </a:lnTo>
                  <a:lnTo>
                    <a:pt x="61" y="116"/>
                  </a:lnTo>
                  <a:lnTo>
                    <a:pt x="65" y="116"/>
                  </a:lnTo>
                  <a:lnTo>
                    <a:pt x="68" y="116"/>
                  </a:lnTo>
                  <a:lnTo>
                    <a:pt x="70" y="114"/>
                  </a:lnTo>
                  <a:lnTo>
                    <a:pt x="75" y="114"/>
                  </a:lnTo>
                  <a:lnTo>
                    <a:pt x="77" y="113"/>
                  </a:lnTo>
                  <a:lnTo>
                    <a:pt x="80" y="111"/>
                  </a:lnTo>
                  <a:lnTo>
                    <a:pt x="83" y="110"/>
                  </a:lnTo>
                  <a:lnTo>
                    <a:pt x="86" y="108"/>
                  </a:lnTo>
                  <a:lnTo>
                    <a:pt x="89" y="107"/>
                  </a:lnTo>
                  <a:lnTo>
                    <a:pt x="92" y="106"/>
                  </a:lnTo>
                  <a:lnTo>
                    <a:pt x="94" y="103"/>
                  </a:lnTo>
                  <a:lnTo>
                    <a:pt x="97" y="101"/>
                  </a:lnTo>
                  <a:lnTo>
                    <a:pt x="100" y="99"/>
                  </a:lnTo>
                  <a:lnTo>
                    <a:pt x="103" y="97"/>
                  </a:lnTo>
                  <a:lnTo>
                    <a:pt x="104" y="94"/>
                  </a:lnTo>
                  <a:lnTo>
                    <a:pt x="107" y="92"/>
                  </a:lnTo>
                  <a:lnTo>
                    <a:pt x="108" y="89"/>
                  </a:lnTo>
                  <a:lnTo>
                    <a:pt x="111" y="87"/>
                  </a:lnTo>
                  <a:lnTo>
                    <a:pt x="113" y="85"/>
                  </a:lnTo>
                  <a:lnTo>
                    <a:pt x="114" y="82"/>
                  </a:lnTo>
                  <a:lnTo>
                    <a:pt x="115" y="77"/>
                  </a:lnTo>
                  <a:lnTo>
                    <a:pt x="115" y="75"/>
                  </a:lnTo>
                  <a:lnTo>
                    <a:pt x="117" y="72"/>
                  </a:lnTo>
                  <a:lnTo>
                    <a:pt x="118" y="69"/>
                  </a:lnTo>
                  <a:lnTo>
                    <a:pt x="118" y="66"/>
                  </a:lnTo>
                  <a:lnTo>
                    <a:pt x="120" y="63"/>
                  </a:lnTo>
                  <a:lnTo>
                    <a:pt x="120" y="59"/>
                  </a:lnTo>
                  <a:lnTo>
                    <a:pt x="120" y="56"/>
                  </a:lnTo>
                  <a:lnTo>
                    <a:pt x="120" y="53"/>
                  </a:lnTo>
                  <a:lnTo>
                    <a:pt x="120" y="51"/>
                  </a:lnTo>
                  <a:lnTo>
                    <a:pt x="120" y="46"/>
                  </a:lnTo>
                  <a:lnTo>
                    <a:pt x="118" y="44"/>
                  </a:lnTo>
                  <a:lnTo>
                    <a:pt x="118" y="41"/>
                  </a:lnTo>
                  <a:lnTo>
                    <a:pt x="117" y="38"/>
                  </a:lnTo>
                  <a:lnTo>
                    <a:pt x="117" y="34"/>
                  </a:lnTo>
                  <a:lnTo>
                    <a:pt x="115" y="32"/>
                  </a:lnTo>
                  <a:lnTo>
                    <a:pt x="113" y="30"/>
                  </a:lnTo>
                  <a:lnTo>
                    <a:pt x="113" y="2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63" name="Freeform 126"/>
            <p:cNvSpPr>
              <a:spLocks/>
            </p:cNvSpPr>
            <p:nvPr/>
          </p:nvSpPr>
          <p:spPr bwMode="auto">
            <a:xfrm>
              <a:off x="4801" y="704"/>
              <a:ext cx="56" cy="63"/>
            </a:xfrm>
            <a:custGeom>
              <a:avLst/>
              <a:gdLst>
                <a:gd name="T0" fmla="*/ 1 w 56"/>
                <a:gd name="T1" fmla="*/ 15 h 63"/>
                <a:gd name="T2" fmla="*/ 0 w 56"/>
                <a:gd name="T3" fmla="*/ 48 h 63"/>
                <a:gd name="T4" fmla="*/ 28 w 56"/>
                <a:gd name="T5" fmla="*/ 63 h 63"/>
                <a:gd name="T6" fmla="*/ 56 w 56"/>
                <a:gd name="T7" fmla="*/ 48 h 63"/>
                <a:gd name="T8" fmla="*/ 56 w 56"/>
                <a:gd name="T9" fmla="*/ 15 h 63"/>
                <a:gd name="T10" fmla="*/ 30 w 56"/>
                <a:gd name="T11" fmla="*/ 0 h 63"/>
                <a:gd name="T12" fmla="*/ 1 w 56"/>
                <a:gd name="T13" fmla="*/ 15 h 63"/>
                <a:gd name="T14" fmla="*/ 0 60000 65536"/>
                <a:gd name="T15" fmla="*/ 0 60000 65536"/>
                <a:gd name="T16" fmla="*/ 0 60000 65536"/>
                <a:gd name="T17" fmla="*/ 0 60000 65536"/>
                <a:gd name="T18" fmla="*/ 0 60000 65536"/>
                <a:gd name="T19" fmla="*/ 0 60000 65536"/>
                <a:gd name="T20" fmla="*/ 0 60000 65536"/>
                <a:gd name="T21" fmla="*/ 0 w 56"/>
                <a:gd name="T22" fmla="*/ 0 h 63"/>
                <a:gd name="T23" fmla="*/ 56 w 56"/>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3">
                  <a:moveTo>
                    <a:pt x="1" y="15"/>
                  </a:moveTo>
                  <a:lnTo>
                    <a:pt x="0" y="48"/>
                  </a:lnTo>
                  <a:lnTo>
                    <a:pt x="28" y="63"/>
                  </a:lnTo>
                  <a:lnTo>
                    <a:pt x="56" y="48"/>
                  </a:lnTo>
                  <a:lnTo>
                    <a:pt x="56" y="15"/>
                  </a:lnTo>
                  <a:lnTo>
                    <a:pt x="30" y="0"/>
                  </a:lnTo>
                  <a:lnTo>
                    <a:pt x="1" y="1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71600" y="228600"/>
            <a:ext cx="7107238" cy="885825"/>
          </a:xfrm>
        </p:spPr>
        <p:txBody>
          <a:bodyPr/>
          <a:lstStyle/>
          <a:p>
            <a:r>
              <a:rPr lang="en-US" altLang="en-US"/>
              <a:t>Basic Concept</a:t>
            </a:r>
          </a:p>
        </p:txBody>
      </p:sp>
      <p:sp>
        <p:nvSpPr>
          <p:cNvPr id="19459" name="Rectangle 3"/>
          <p:cNvSpPr>
            <a:spLocks noGrp="1" noChangeArrowheads="1"/>
          </p:cNvSpPr>
          <p:nvPr>
            <p:ph idx="1"/>
          </p:nvPr>
        </p:nvSpPr>
        <p:spPr>
          <a:xfrm>
            <a:off x="762000" y="1447800"/>
            <a:ext cx="7772400" cy="4572000"/>
          </a:xfrm>
        </p:spPr>
        <p:txBody>
          <a:bodyPr/>
          <a:lstStyle/>
          <a:p>
            <a:pPr>
              <a:buFont typeface="Arial" panose="020B0604020202020204" pitchFamily="34" charset="0"/>
              <a:buChar char="•"/>
            </a:pPr>
            <a:r>
              <a:rPr lang="en-US" altLang="en-US" sz="3200"/>
              <a:t>begin at the lowest level of the system</a:t>
            </a:r>
          </a:p>
          <a:p>
            <a:pPr>
              <a:buFont typeface="Arial" panose="020B0604020202020204" pitchFamily="34" charset="0"/>
              <a:buChar char="•"/>
            </a:pPr>
            <a:r>
              <a:rPr lang="en-US" altLang="en-US" sz="3200"/>
              <a:t>identify potential failure modes</a:t>
            </a:r>
          </a:p>
          <a:p>
            <a:pPr>
              <a:buFont typeface="Arial" panose="020B0604020202020204" pitchFamily="34" charset="0"/>
              <a:buChar char="•"/>
            </a:pPr>
            <a:r>
              <a:rPr lang="en-US" altLang="en-US" sz="3200"/>
              <a:t>assess their effect and causes</a:t>
            </a:r>
          </a:p>
          <a:p>
            <a:pPr>
              <a:buFont typeface="Arial" panose="020B0604020202020204" pitchFamily="34" charset="0"/>
              <a:buChar char="•"/>
            </a:pPr>
            <a:r>
              <a:rPr lang="en-US" altLang="en-US" sz="3200"/>
              <a:t>prioritize based upon effect</a:t>
            </a:r>
          </a:p>
          <a:p>
            <a:pPr>
              <a:buFont typeface="Arial" panose="020B0604020202020204" pitchFamily="34" charset="0"/>
              <a:buChar char="•"/>
            </a:pPr>
            <a:r>
              <a:rPr lang="en-US" altLang="en-US" sz="3200"/>
              <a:t>through redesign</a:t>
            </a:r>
          </a:p>
          <a:p>
            <a:pPr lvl="1">
              <a:buFont typeface="Arial" panose="020B0604020202020204" pitchFamily="34" charset="0"/>
              <a:buChar char="•"/>
            </a:pPr>
            <a:r>
              <a:rPr lang="en-US" altLang="en-US" sz="2800"/>
              <a:t>eliminate the failure </a:t>
            </a:r>
          </a:p>
          <a:p>
            <a:pPr lvl="1">
              <a:buFont typeface="Arial" panose="020B0604020202020204" pitchFamily="34" charset="0"/>
              <a:buChar char="•"/>
            </a:pPr>
            <a:r>
              <a:rPr lang="en-US" altLang="en-US" sz="2800"/>
              <a:t>or mitigate its effect</a:t>
            </a:r>
            <a:endParaRPr lang="en-US" altLang="en-US" sz="3000"/>
          </a:p>
          <a:p>
            <a:endParaRPr lang="en-US" altLang="en-US" sz="3400"/>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5ECDBA-4DD8-4E30-BB4D-89CF7C5A3B38}"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71600" y="457200"/>
            <a:ext cx="6784975" cy="660400"/>
          </a:xfrm>
        </p:spPr>
        <p:txBody>
          <a:bodyPr/>
          <a:lstStyle/>
          <a:p>
            <a:r>
              <a:rPr lang="en-US" altLang="en-US"/>
              <a:t>Basic Concept - Example</a:t>
            </a:r>
          </a:p>
        </p:txBody>
      </p:sp>
      <p:sp>
        <p:nvSpPr>
          <p:cNvPr id="20483" name="Rectangle 3"/>
          <p:cNvSpPr>
            <a:spLocks noGrp="1" noChangeArrowheads="1"/>
          </p:cNvSpPr>
          <p:nvPr>
            <p:ph idx="1"/>
          </p:nvPr>
        </p:nvSpPr>
        <p:spPr>
          <a:xfrm>
            <a:off x="838200" y="1447800"/>
            <a:ext cx="7772400" cy="4495800"/>
          </a:xfrm>
        </p:spPr>
        <p:txBody>
          <a:bodyPr/>
          <a:lstStyle/>
          <a:p>
            <a:pPr>
              <a:lnSpc>
                <a:spcPct val="90000"/>
              </a:lnSpc>
              <a:buFont typeface="Arial" panose="020B0604020202020204" pitchFamily="34" charset="0"/>
              <a:buChar char="•"/>
            </a:pPr>
            <a:r>
              <a:rPr lang="en-US" altLang="en-US" sz="2400"/>
              <a:t>component – computer monitor</a:t>
            </a:r>
          </a:p>
          <a:p>
            <a:pPr>
              <a:lnSpc>
                <a:spcPct val="90000"/>
              </a:lnSpc>
              <a:buFont typeface="Arial" panose="020B0604020202020204" pitchFamily="34" charset="0"/>
              <a:buChar char="•"/>
            </a:pPr>
            <a:r>
              <a:rPr lang="en-US" altLang="en-US" sz="2400"/>
              <a:t>part – capacitor</a:t>
            </a:r>
          </a:p>
          <a:p>
            <a:pPr>
              <a:lnSpc>
                <a:spcPct val="90000"/>
              </a:lnSpc>
              <a:buFont typeface="Arial" panose="020B0604020202020204" pitchFamily="34" charset="0"/>
              <a:buChar char="•"/>
            </a:pPr>
            <a:r>
              <a:rPr lang="en-US" altLang="en-US" sz="2400"/>
              <a:t>identify two failure modes</a:t>
            </a:r>
          </a:p>
          <a:p>
            <a:pPr lvl="1">
              <a:lnSpc>
                <a:spcPct val="90000"/>
              </a:lnSpc>
              <a:buFont typeface="Arial" panose="020B0604020202020204" pitchFamily="34" charset="0"/>
              <a:buChar char="•"/>
            </a:pPr>
            <a:r>
              <a:rPr lang="en-US" altLang="en-US" sz="2000"/>
              <a:t>fail “open”</a:t>
            </a:r>
          </a:p>
          <a:p>
            <a:pPr lvl="2">
              <a:lnSpc>
                <a:spcPct val="90000"/>
              </a:lnSpc>
              <a:buFont typeface="Arial" panose="020B0604020202020204" pitchFamily="34" charset="0"/>
              <a:buChar char="•"/>
            </a:pPr>
            <a:r>
              <a:rPr lang="en-US" altLang="en-US" sz="1800"/>
              <a:t>effect are wavy lines appearing on monitor</a:t>
            </a:r>
          </a:p>
          <a:p>
            <a:pPr lvl="1">
              <a:lnSpc>
                <a:spcPct val="90000"/>
              </a:lnSpc>
              <a:buFont typeface="Arial" panose="020B0604020202020204" pitchFamily="34" charset="0"/>
              <a:buChar char="•"/>
            </a:pPr>
            <a:r>
              <a:rPr lang="en-US" altLang="en-US" sz="2000"/>
              <a:t>fail “short”</a:t>
            </a:r>
          </a:p>
          <a:p>
            <a:pPr lvl="2">
              <a:lnSpc>
                <a:spcPct val="90000"/>
              </a:lnSpc>
              <a:buFont typeface="Arial" panose="020B0604020202020204" pitchFamily="34" charset="0"/>
              <a:buChar char="•"/>
            </a:pPr>
            <a:r>
              <a:rPr lang="en-US" altLang="en-US" sz="1800"/>
              <a:t>effect is the monitor going blank</a:t>
            </a:r>
          </a:p>
          <a:p>
            <a:pPr>
              <a:lnSpc>
                <a:spcPct val="90000"/>
              </a:lnSpc>
              <a:buFont typeface="Arial" panose="020B0604020202020204" pitchFamily="34" charset="0"/>
              <a:buChar char="•"/>
            </a:pPr>
            <a:r>
              <a:rPr lang="en-US" altLang="en-US" sz="2400"/>
              <a:t>prioritize – short more critical than open</a:t>
            </a:r>
          </a:p>
          <a:p>
            <a:pPr>
              <a:lnSpc>
                <a:spcPct val="90000"/>
              </a:lnSpc>
              <a:buFont typeface="Arial" panose="020B0604020202020204" pitchFamily="34" charset="0"/>
              <a:buChar char="•"/>
            </a:pPr>
            <a:r>
              <a:rPr lang="en-US" altLang="en-US" sz="2400"/>
              <a:t>determine cause of failure mode</a:t>
            </a:r>
          </a:p>
          <a:p>
            <a:pPr lvl="1">
              <a:lnSpc>
                <a:spcPct val="90000"/>
              </a:lnSpc>
              <a:buFont typeface="Arial" panose="020B0604020202020204" pitchFamily="34" charset="0"/>
              <a:buChar char="•"/>
            </a:pPr>
            <a:r>
              <a:rPr lang="en-US" altLang="en-US" sz="2000"/>
              <a:t>underrated capacitor</a:t>
            </a:r>
          </a:p>
          <a:p>
            <a:pPr>
              <a:lnSpc>
                <a:spcPct val="90000"/>
              </a:lnSpc>
              <a:buFont typeface="Arial" panose="020B0604020202020204" pitchFamily="34" charset="0"/>
              <a:buChar char="•"/>
            </a:pPr>
            <a:r>
              <a:rPr lang="en-US" altLang="en-US" sz="2400"/>
              <a:t>investigate ways of eliminating failure</a:t>
            </a:r>
          </a:p>
          <a:p>
            <a:pPr lvl="1">
              <a:lnSpc>
                <a:spcPct val="90000"/>
              </a:lnSpc>
              <a:buFont typeface="Arial" panose="020B0604020202020204" pitchFamily="34" charset="0"/>
              <a:buChar char="•"/>
            </a:pPr>
            <a:r>
              <a:rPr lang="en-US" altLang="en-US" sz="2000"/>
              <a:t>resize capacitor</a:t>
            </a:r>
          </a:p>
          <a:p>
            <a:pPr>
              <a:lnSpc>
                <a:spcPct val="90000"/>
              </a:lnSpc>
            </a:pPr>
            <a:endParaRPr lang="en-US" altLang="en-US" sz="2600"/>
          </a:p>
          <a:p>
            <a:pPr>
              <a:lnSpc>
                <a:spcPct val="90000"/>
              </a:lnSpc>
            </a:pPr>
            <a:endParaRPr lang="en-US" altLang="en-US" sz="2600"/>
          </a:p>
          <a:p>
            <a:pPr>
              <a:lnSpc>
                <a:spcPct val="90000"/>
              </a:lnSpc>
            </a:pPr>
            <a:endParaRPr lang="en-US" altLang="en-US" sz="2600"/>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BB284C-D83F-48D9-8B83-4A1D73CA6907}"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1600" y="452438"/>
            <a:ext cx="7008813" cy="792162"/>
          </a:xfrm>
        </p:spPr>
        <p:txBody>
          <a:bodyPr/>
          <a:lstStyle/>
          <a:p>
            <a:r>
              <a:rPr lang="en-US" altLang="en-US"/>
              <a:t>More Basic Concepts</a:t>
            </a:r>
          </a:p>
        </p:txBody>
      </p:sp>
      <p:sp>
        <p:nvSpPr>
          <p:cNvPr id="21507" name="Rectangle 3"/>
          <p:cNvSpPr>
            <a:spLocks noGrp="1" noChangeArrowheads="1"/>
          </p:cNvSpPr>
          <p:nvPr>
            <p:ph idx="1"/>
          </p:nvPr>
        </p:nvSpPr>
        <p:spPr>
          <a:xfrm>
            <a:off x="685800" y="1600200"/>
            <a:ext cx="7772400" cy="4343400"/>
          </a:xfrm>
        </p:spPr>
        <p:txBody>
          <a:bodyPr/>
          <a:lstStyle/>
          <a:p>
            <a:pPr>
              <a:lnSpc>
                <a:spcPct val="90000"/>
              </a:lnSpc>
              <a:buFont typeface="Arial" panose="020B0604020202020204" pitchFamily="34" charset="0"/>
              <a:buChar char="•"/>
            </a:pPr>
            <a:r>
              <a:rPr lang="en-US" altLang="en-US" sz="2400"/>
              <a:t>Team effort</a:t>
            </a:r>
          </a:p>
          <a:p>
            <a:pPr lvl="1">
              <a:lnSpc>
                <a:spcPct val="90000"/>
              </a:lnSpc>
              <a:buFont typeface="Arial" panose="020B0604020202020204" pitchFamily="34" charset="0"/>
              <a:buChar char="•"/>
            </a:pPr>
            <a:r>
              <a:rPr lang="en-US" altLang="en-US" sz="2000"/>
              <a:t>5 to 7 members</a:t>
            </a:r>
          </a:p>
          <a:p>
            <a:pPr lvl="1">
              <a:lnSpc>
                <a:spcPct val="90000"/>
              </a:lnSpc>
              <a:buFont typeface="Arial" panose="020B0604020202020204" pitchFamily="34" charset="0"/>
              <a:buChar char="•"/>
            </a:pPr>
            <a:r>
              <a:rPr lang="en-US" altLang="en-US" sz="2000"/>
              <a:t>team lead engineer</a:t>
            </a:r>
          </a:p>
          <a:p>
            <a:pPr lvl="1">
              <a:lnSpc>
                <a:spcPct val="90000"/>
              </a:lnSpc>
              <a:buFont typeface="Arial" panose="020B0604020202020204" pitchFamily="34" charset="0"/>
              <a:buChar char="•"/>
            </a:pPr>
            <a:r>
              <a:rPr lang="en-US" altLang="en-US" sz="2000"/>
              <a:t>representation from design, assembly, manufacturing, materials, quality, and suppliers</a:t>
            </a:r>
          </a:p>
          <a:p>
            <a:pPr>
              <a:lnSpc>
                <a:spcPct val="90000"/>
              </a:lnSpc>
              <a:buFont typeface="Arial" panose="020B0604020202020204" pitchFamily="34" charset="0"/>
              <a:buChar char="•"/>
            </a:pPr>
            <a:r>
              <a:rPr lang="en-US" altLang="en-US" sz="2400"/>
              <a:t>Usually done near the end of the product or process design phase</a:t>
            </a:r>
          </a:p>
          <a:p>
            <a:pPr>
              <a:lnSpc>
                <a:spcPct val="90000"/>
              </a:lnSpc>
              <a:buFont typeface="Arial" panose="020B0604020202020204" pitchFamily="34" charset="0"/>
              <a:buChar char="•"/>
            </a:pPr>
            <a:r>
              <a:rPr lang="en-US" altLang="en-US" sz="2400"/>
              <a:t>Analysis should continue throughout the product development cycle</a:t>
            </a:r>
          </a:p>
          <a:p>
            <a:pPr>
              <a:lnSpc>
                <a:spcPct val="90000"/>
              </a:lnSpc>
              <a:buFont typeface="Arial" panose="020B0604020202020204" pitchFamily="34" charset="0"/>
              <a:buChar char="•"/>
            </a:pPr>
            <a:r>
              <a:rPr lang="en-US" altLang="en-US" sz="2400"/>
              <a:t>Should be a living document that is updated as design changes and new information becomes available</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1DD8C5-F629-49CF-BDDC-D8A643A26A82}"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47800" y="228600"/>
            <a:ext cx="7107238" cy="885825"/>
          </a:xfrm>
        </p:spPr>
        <p:txBody>
          <a:bodyPr/>
          <a:lstStyle/>
          <a:p>
            <a:r>
              <a:rPr lang="en-US" altLang="en-US"/>
              <a:t>Product versus Process</a:t>
            </a:r>
          </a:p>
        </p:txBody>
      </p:sp>
      <p:sp>
        <p:nvSpPr>
          <p:cNvPr id="22531" name="Rectangle 3"/>
          <p:cNvSpPr>
            <a:spLocks noGrp="1" noChangeArrowheads="1"/>
          </p:cNvSpPr>
          <p:nvPr>
            <p:ph idx="1"/>
          </p:nvPr>
        </p:nvSpPr>
        <p:spPr>
          <a:xfrm>
            <a:off x="685800" y="1524000"/>
            <a:ext cx="7772400" cy="4572000"/>
          </a:xfrm>
        </p:spPr>
        <p:txBody>
          <a:bodyPr/>
          <a:lstStyle/>
          <a:p>
            <a:pPr>
              <a:lnSpc>
                <a:spcPct val="90000"/>
              </a:lnSpc>
            </a:pPr>
            <a:r>
              <a:rPr lang="en-US" altLang="en-US" sz="2600"/>
              <a:t>Product or Design FMEA.</a:t>
            </a:r>
          </a:p>
          <a:p>
            <a:pPr lvl="1">
              <a:lnSpc>
                <a:spcPct val="90000"/>
              </a:lnSpc>
            </a:pPr>
            <a:r>
              <a:rPr lang="en-US" altLang="en-US" sz="2200"/>
              <a:t>What could go wrong with a product while in service as a result of a weakness in design.</a:t>
            </a:r>
          </a:p>
          <a:p>
            <a:pPr lvl="1">
              <a:lnSpc>
                <a:spcPct val="90000"/>
              </a:lnSpc>
            </a:pPr>
            <a:r>
              <a:rPr lang="en-US" altLang="en-US" sz="2200"/>
              <a:t>Product design deficiencies</a:t>
            </a:r>
          </a:p>
          <a:p>
            <a:pPr>
              <a:lnSpc>
                <a:spcPct val="90000"/>
              </a:lnSpc>
            </a:pPr>
            <a:r>
              <a:rPr lang="en-US" altLang="en-US" sz="2600"/>
              <a:t>Process FMEA.</a:t>
            </a:r>
          </a:p>
          <a:p>
            <a:pPr lvl="1">
              <a:lnSpc>
                <a:spcPct val="90000"/>
              </a:lnSpc>
            </a:pPr>
            <a:r>
              <a:rPr lang="en-US" altLang="en-US" sz="2200"/>
              <a:t>What could go wrong with a product during manufacture or while in service as a result of non-compliance to specification or design.</a:t>
            </a:r>
          </a:p>
          <a:p>
            <a:pPr lvl="1">
              <a:lnSpc>
                <a:spcPct val="90000"/>
              </a:lnSpc>
            </a:pPr>
            <a:r>
              <a:rPr lang="en-US" altLang="en-US" sz="2200"/>
              <a:t>Manufacturing or assembly deficiencies</a:t>
            </a:r>
          </a:p>
          <a:p>
            <a:pPr lvl="1">
              <a:lnSpc>
                <a:spcPct val="90000"/>
              </a:lnSpc>
            </a:pPr>
            <a:r>
              <a:rPr lang="en-US" altLang="en-US" sz="2200"/>
              <a:t>Focus on process failures and how they cause bad quality products to be produced</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C049D6-096A-4105-931F-AB911D735154}"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47800" y="228600"/>
            <a:ext cx="7107238" cy="885825"/>
          </a:xfrm>
        </p:spPr>
        <p:txBody>
          <a:bodyPr/>
          <a:lstStyle/>
          <a:p>
            <a:r>
              <a:rPr lang="en-US" altLang="en-US"/>
              <a:t>Product (Design) FMEA</a:t>
            </a:r>
          </a:p>
        </p:txBody>
      </p:sp>
      <p:sp>
        <p:nvSpPr>
          <p:cNvPr id="23555" name="Rectangle 3"/>
          <p:cNvSpPr>
            <a:spLocks noGrp="1" noChangeArrowheads="1"/>
          </p:cNvSpPr>
          <p:nvPr>
            <p:ph idx="1"/>
          </p:nvPr>
        </p:nvSpPr>
        <p:spPr>
          <a:xfrm>
            <a:off x="685800" y="1981200"/>
            <a:ext cx="7772400" cy="3352800"/>
          </a:xfrm>
        </p:spPr>
        <p:txBody>
          <a:bodyPr/>
          <a:lstStyle/>
          <a:p>
            <a:pPr>
              <a:lnSpc>
                <a:spcPct val="90000"/>
              </a:lnSpc>
              <a:buFont typeface="Arial" panose="020B0604020202020204" pitchFamily="34" charset="0"/>
              <a:buChar char="•"/>
            </a:pPr>
            <a:r>
              <a:rPr lang="en-US" altLang="en-US" sz="2400"/>
              <a:t>Assumes manufacturing and assembly will produce to design specifications.</a:t>
            </a:r>
          </a:p>
          <a:p>
            <a:pPr>
              <a:lnSpc>
                <a:spcPct val="90000"/>
              </a:lnSpc>
              <a:buFont typeface="Arial" panose="020B0604020202020204" pitchFamily="34" charset="0"/>
              <a:buChar char="•"/>
            </a:pPr>
            <a:r>
              <a:rPr lang="en-US" altLang="en-US" sz="2400"/>
              <a:t>Does not need to include failure modes resulting from manufacturing and assembly.</a:t>
            </a:r>
          </a:p>
          <a:p>
            <a:pPr>
              <a:lnSpc>
                <a:spcPct val="90000"/>
              </a:lnSpc>
              <a:buFont typeface="Arial" panose="020B0604020202020204" pitchFamily="34" charset="0"/>
              <a:buChar char="•"/>
            </a:pPr>
            <a:r>
              <a:rPr lang="en-US" altLang="en-US" sz="2400"/>
              <a:t>Does not rely on process controls to overcome design weaknesses.</a:t>
            </a:r>
          </a:p>
          <a:p>
            <a:pPr>
              <a:lnSpc>
                <a:spcPct val="90000"/>
              </a:lnSpc>
              <a:buFont typeface="Arial" panose="020B0604020202020204" pitchFamily="34" charset="0"/>
              <a:buChar char="•"/>
            </a:pPr>
            <a:r>
              <a:rPr lang="en-US" altLang="en-US" sz="2400"/>
              <a:t>Does consider technical and physical limitations of the manufacturing and assembly process. </a:t>
            </a:r>
            <a:endParaRPr lang="en-US" altLang="en-US"/>
          </a:p>
          <a:p>
            <a:pPr>
              <a:lnSpc>
                <a:spcPct val="90000"/>
              </a:lnSpc>
            </a:pPr>
            <a:endParaRPr lang="en-US" altLang="en-US"/>
          </a:p>
          <a:p>
            <a:pPr>
              <a:lnSpc>
                <a:spcPct val="90000"/>
              </a:lnSpc>
            </a:pPr>
            <a:endParaRPr lang="en-US" altLang="en-US"/>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C8588B-6375-402A-81A1-F28636BC1C2A}" type="slidenum">
              <a:rPr lang="en-US" altLang="en-US">
                <a:latin typeface="Tahoma" panose="020B0604030504040204" pitchFamily="34" charset="0"/>
              </a:rPr>
              <a:pPr eaLnBrk="1" hangingPunct="1"/>
              <a:t>14</a:t>
            </a:fld>
            <a:endParaRPr lang="en-US" altLang="en-US">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1447800" y="228600"/>
            <a:ext cx="7107238" cy="885825"/>
          </a:xfrm>
        </p:spPr>
        <p:txBody>
          <a:bodyPr/>
          <a:lstStyle/>
          <a:p>
            <a:r>
              <a:rPr lang="en-US" altLang="en-US"/>
              <a:t>Process FMEA</a:t>
            </a:r>
          </a:p>
        </p:txBody>
      </p:sp>
      <p:sp>
        <p:nvSpPr>
          <p:cNvPr id="24579" name="Rectangle 2051"/>
          <p:cNvSpPr>
            <a:spLocks noGrp="1" noChangeArrowheads="1"/>
          </p:cNvSpPr>
          <p:nvPr>
            <p:ph idx="1"/>
          </p:nvPr>
        </p:nvSpPr>
        <p:spPr>
          <a:xfrm>
            <a:off x="609600" y="1981200"/>
            <a:ext cx="7772400" cy="3505200"/>
          </a:xfrm>
        </p:spPr>
        <p:txBody>
          <a:bodyPr/>
          <a:lstStyle/>
          <a:p>
            <a:pPr>
              <a:buFont typeface="Arial" panose="020B0604020202020204" pitchFamily="34" charset="0"/>
              <a:buChar char="•"/>
            </a:pPr>
            <a:r>
              <a:rPr lang="en-US" altLang="en-US"/>
              <a:t>Assumes the product meets the intent of the design.</a:t>
            </a:r>
          </a:p>
          <a:p>
            <a:pPr>
              <a:buFont typeface="Arial" panose="020B0604020202020204" pitchFamily="34" charset="0"/>
              <a:buChar char="•"/>
            </a:pPr>
            <a:r>
              <a:rPr lang="en-US" altLang="en-US"/>
              <a:t>Does not need to include failure modes originating from the design.</a:t>
            </a:r>
          </a:p>
          <a:p>
            <a:pPr lvl="1">
              <a:buFont typeface="Arial" panose="020B0604020202020204" pitchFamily="34" charset="0"/>
              <a:buChar char="•"/>
            </a:pPr>
            <a:r>
              <a:rPr lang="en-US" altLang="en-US"/>
              <a:t>assumes a design FMEA covers these failures</a:t>
            </a:r>
          </a:p>
          <a:p>
            <a:pPr>
              <a:buFont typeface="Arial" panose="020B0604020202020204" pitchFamily="34" charset="0"/>
              <a:buChar char="•"/>
            </a:pPr>
            <a:r>
              <a:rPr lang="en-US" altLang="en-US"/>
              <a:t>Usually originates from a flow chart of the process</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57C8B8-87BC-4BA5-8EC0-523C80C565FB}"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p:cNvSpPr>
            <a:spLocks noGrp="1" noChangeArrowheads="1"/>
          </p:cNvSpPr>
          <p:nvPr>
            <p:ph type="title"/>
          </p:nvPr>
        </p:nvSpPr>
        <p:spPr>
          <a:xfrm>
            <a:off x="1219200" y="381000"/>
            <a:ext cx="7107238" cy="790575"/>
          </a:xfrm>
        </p:spPr>
        <p:txBody>
          <a:bodyPr/>
          <a:lstStyle/>
          <a:p>
            <a:r>
              <a:rPr lang="en-US" altLang="en-US"/>
              <a:t>The FMEA Team</a:t>
            </a:r>
          </a:p>
        </p:txBody>
      </p:sp>
      <p:sp>
        <p:nvSpPr>
          <p:cNvPr id="18" name="Date Placeholder 2"/>
          <p:cNvSpPr>
            <a:spLocks noGrp="1"/>
          </p:cNvSpPr>
          <p:nvPr>
            <p:ph type="dt" sz="quarter" idx="10"/>
          </p:nvPr>
        </p:nvSpPr>
        <p:spPr/>
        <p:txBody>
          <a:bodyPr/>
          <a:lstStyle/>
          <a:p>
            <a:pPr>
              <a:defRPr/>
            </a:pPr>
            <a:r>
              <a:rPr lang="en-US"/>
              <a:t>FMEA</a:t>
            </a:r>
            <a:endParaRPr lang="en-US" altLang="en-US"/>
          </a:p>
        </p:txBody>
      </p:sp>
      <p:sp>
        <p:nvSpPr>
          <p:cNvPr id="19"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973583-ACD6-49DD-829E-C95B76571388}"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pic>
        <p:nvPicPr>
          <p:cNvPr id="25605" name="Object 2"/>
          <p:cNvPicPr>
            <a:picLocks noChangeArrowheads="1"/>
          </p:cNvPicPr>
          <p:nvPr/>
        </p:nvPicPr>
        <p:blipFill>
          <a:blip r:embed="rId3">
            <a:extLst>
              <a:ext uri="{28A0092B-C50C-407E-A947-70E740481C1C}">
                <a14:useLocalDpi xmlns:a14="http://schemas.microsoft.com/office/drawing/2010/main" val="0"/>
              </a:ext>
            </a:extLst>
          </a:blip>
          <a:srcRect l="-2216" t="-5940" r="-2374" b="-4552"/>
          <a:stretch>
            <a:fillRect/>
          </a:stretch>
        </p:blipFill>
        <p:spPr bwMode="auto">
          <a:xfrm>
            <a:off x="1143000" y="1981200"/>
            <a:ext cx="6705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74"/>
          <p:cNvSpPr>
            <a:spLocks noGrp="1" noChangeArrowheads="1"/>
          </p:cNvSpPr>
          <p:nvPr>
            <p:ph type="title"/>
          </p:nvPr>
        </p:nvSpPr>
        <p:spPr>
          <a:xfrm>
            <a:off x="1447800" y="385763"/>
            <a:ext cx="6859588" cy="796925"/>
          </a:xfrm>
        </p:spPr>
        <p:txBody>
          <a:bodyPr/>
          <a:lstStyle/>
          <a:p>
            <a:r>
              <a:rPr lang="en-US" altLang="en-US" sz="3800">
                <a:solidFill>
                  <a:srgbClr val="006666"/>
                </a:solidFill>
              </a:rPr>
              <a:t>Affected</a:t>
            </a:r>
            <a:r>
              <a:rPr lang="en-US" altLang="en-US" sz="3800"/>
              <a:t> </a:t>
            </a:r>
            <a:r>
              <a:rPr lang="en-US" altLang="en-US">
                <a:solidFill>
                  <a:srgbClr val="006666"/>
                </a:solidFill>
                <a:cs typeface="Times New Roman" panose="02020603050405020304" pitchFamily="18" charset="0"/>
              </a:rPr>
              <a:t>Functional </a:t>
            </a:r>
            <a:r>
              <a:rPr lang="en-US" altLang="en-US" sz="3800">
                <a:solidFill>
                  <a:srgbClr val="006666"/>
                </a:solidFill>
              </a:rPr>
              <a:t>Areas</a:t>
            </a:r>
          </a:p>
        </p:txBody>
      </p:sp>
      <p:sp>
        <p:nvSpPr>
          <p:cNvPr id="26627" name="Rectangle 3075"/>
          <p:cNvSpPr>
            <a:spLocks noGrp="1" noChangeArrowheads="1"/>
          </p:cNvSpPr>
          <p:nvPr>
            <p:ph sz="half" idx="1"/>
          </p:nvPr>
        </p:nvSpPr>
        <p:spPr>
          <a:xfrm>
            <a:off x="685800" y="1447800"/>
            <a:ext cx="3810000" cy="4114800"/>
          </a:xfrm>
        </p:spPr>
        <p:txBody>
          <a:bodyPr/>
          <a:lstStyle/>
          <a:p>
            <a:pPr>
              <a:lnSpc>
                <a:spcPct val="90000"/>
              </a:lnSpc>
            </a:pPr>
            <a:r>
              <a:rPr lang="en-US" altLang="en-US" sz="2600">
                <a:cs typeface="Times New Roman" panose="02020603050405020304" pitchFamily="18" charset="0"/>
              </a:rPr>
              <a:t>design</a:t>
            </a:r>
          </a:p>
          <a:p>
            <a:pPr>
              <a:lnSpc>
                <a:spcPct val="90000"/>
              </a:lnSpc>
            </a:pPr>
            <a:r>
              <a:rPr lang="en-US" altLang="en-US" sz="2600">
                <a:cs typeface="Times New Roman" panose="02020603050405020304" pitchFamily="18" charset="0"/>
              </a:rPr>
              <a:t>materials</a:t>
            </a:r>
          </a:p>
          <a:p>
            <a:pPr>
              <a:lnSpc>
                <a:spcPct val="90000"/>
              </a:lnSpc>
            </a:pPr>
            <a:r>
              <a:rPr lang="en-US" altLang="en-US" sz="2600">
                <a:cs typeface="Times New Roman" panose="02020603050405020304" pitchFamily="18" charset="0"/>
              </a:rPr>
              <a:t>manufacturing</a:t>
            </a:r>
          </a:p>
          <a:p>
            <a:pPr>
              <a:lnSpc>
                <a:spcPct val="90000"/>
              </a:lnSpc>
            </a:pPr>
            <a:r>
              <a:rPr lang="en-US" altLang="en-US" sz="2600">
                <a:cs typeface="Times New Roman" panose="02020603050405020304" pitchFamily="18" charset="0"/>
              </a:rPr>
              <a:t>assembly</a:t>
            </a:r>
          </a:p>
          <a:p>
            <a:pPr>
              <a:lnSpc>
                <a:spcPct val="90000"/>
              </a:lnSpc>
            </a:pPr>
            <a:r>
              <a:rPr lang="en-US" altLang="en-US" sz="2600">
                <a:cs typeface="Times New Roman" panose="02020603050405020304" pitchFamily="18" charset="0"/>
              </a:rPr>
              <a:t>packaging</a:t>
            </a:r>
          </a:p>
          <a:p>
            <a:pPr>
              <a:lnSpc>
                <a:spcPct val="90000"/>
              </a:lnSpc>
            </a:pPr>
            <a:r>
              <a:rPr lang="en-US" altLang="en-US" sz="2600">
                <a:cs typeface="Times New Roman" panose="02020603050405020304" pitchFamily="18" charset="0"/>
              </a:rPr>
              <a:t>shipping</a:t>
            </a:r>
          </a:p>
          <a:p>
            <a:pPr>
              <a:lnSpc>
                <a:spcPct val="90000"/>
              </a:lnSpc>
            </a:pPr>
            <a:r>
              <a:rPr lang="en-US" altLang="en-US" sz="2600">
                <a:cs typeface="Times New Roman" panose="02020603050405020304" pitchFamily="18" charset="0"/>
              </a:rPr>
              <a:t>service</a:t>
            </a:r>
          </a:p>
          <a:p>
            <a:pPr>
              <a:lnSpc>
                <a:spcPct val="90000"/>
              </a:lnSpc>
            </a:pPr>
            <a:r>
              <a:rPr lang="en-US" altLang="en-US" sz="2600">
                <a:cs typeface="Times New Roman" panose="02020603050405020304" pitchFamily="18" charset="0"/>
              </a:rPr>
              <a:t>recycling</a:t>
            </a:r>
          </a:p>
          <a:p>
            <a:pPr>
              <a:lnSpc>
                <a:spcPct val="90000"/>
              </a:lnSpc>
            </a:pPr>
            <a:r>
              <a:rPr lang="en-US" altLang="en-US" sz="2600">
                <a:cs typeface="Times New Roman" panose="02020603050405020304" pitchFamily="18" charset="0"/>
              </a:rPr>
              <a:t>quality</a:t>
            </a:r>
          </a:p>
          <a:p>
            <a:pPr>
              <a:lnSpc>
                <a:spcPct val="90000"/>
              </a:lnSpc>
            </a:pPr>
            <a:endParaRPr lang="en-US" altLang="en-US" sz="2000">
              <a:cs typeface="Times New Roman" panose="02020603050405020304" pitchFamily="18" charset="0"/>
            </a:endParaRPr>
          </a:p>
        </p:txBody>
      </p:sp>
      <p:sp>
        <p:nvSpPr>
          <p:cNvPr id="26628" name="Rectangle 3076"/>
          <p:cNvSpPr>
            <a:spLocks noGrp="1" noChangeArrowheads="1"/>
          </p:cNvSpPr>
          <p:nvPr>
            <p:ph sz="half" idx="2"/>
          </p:nvPr>
        </p:nvSpPr>
        <p:spPr>
          <a:xfrm>
            <a:off x="4648200" y="1447800"/>
            <a:ext cx="3810000" cy="4114800"/>
          </a:xfrm>
        </p:spPr>
        <p:txBody>
          <a:bodyPr/>
          <a:lstStyle/>
          <a:p>
            <a:pPr>
              <a:lnSpc>
                <a:spcPct val="90000"/>
              </a:lnSpc>
            </a:pPr>
            <a:r>
              <a:rPr lang="en-US" altLang="en-US" sz="2600">
                <a:cs typeface="Times New Roman" panose="02020603050405020304" pitchFamily="18" charset="0"/>
              </a:rPr>
              <a:t>reliability</a:t>
            </a:r>
          </a:p>
          <a:p>
            <a:pPr>
              <a:lnSpc>
                <a:spcPct val="90000"/>
              </a:lnSpc>
            </a:pPr>
            <a:r>
              <a:rPr lang="en-US" altLang="en-US" sz="2600">
                <a:cs typeface="Times New Roman" panose="02020603050405020304" pitchFamily="18" charset="0"/>
              </a:rPr>
              <a:t>vendors</a:t>
            </a:r>
          </a:p>
          <a:p>
            <a:pPr>
              <a:lnSpc>
                <a:spcPct val="90000"/>
              </a:lnSpc>
            </a:pPr>
            <a:r>
              <a:rPr lang="en-US" altLang="en-US" sz="2600">
                <a:cs typeface="Times New Roman" panose="02020603050405020304" pitchFamily="18" charset="0"/>
              </a:rPr>
              <a:t>customers. </a:t>
            </a:r>
          </a:p>
          <a:p>
            <a:pPr lvl="1">
              <a:lnSpc>
                <a:spcPct val="90000"/>
              </a:lnSpc>
            </a:pPr>
            <a:r>
              <a:rPr lang="en-US" altLang="en-US" sz="2200">
                <a:cs typeface="Times New Roman" panose="02020603050405020304" pitchFamily="18" charset="0"/>
              </a:rPr>
              <a:t> downstream engineering functions</a:t>
            </a:r>
          </a:p>
          <a:p>
            <a:pPr lvl="1">
              <a:lnSpc>
                <a:spcPct val="90000"/>
              </a:lnSpc>
            </a:pPr>
            <a:r>
              <a:rPr lang="en-US" altLang="en-US" sz="2200">
                <a:cs typeface="Times New Roman" panose="02020603050405020304" pitchFamily="18" charset="0"/>
              </a:rPr>
              <a:t>downstream manufacturing functions</a:t>
            </a:r>
          </a:p>
          <a:p>
            <a:pPr lvl="1">
              <a:lnSpc>
                <a:spcPct val="90000"/>
              </a:lnSpc>
            </a:pPr>
            <a:r>
              <a:rPr lang="en-US" altLang="en-US" sz="2200">
                <a:cs typeface="Times New Roman" panose="02020603050405020304" pitchFamily="18" charset="0"/>
              </a:rPr>
              <a:t>end users</a:t>
            </a:r>
          </a:p>
          <a:p>
            <a:pPr lvl="1">
              <a:lnSpc>
                <a:spcPct val="90000"/>
              </a:lnSpc>
            </a:pPr>
            <a:r>
              <a:rPr lang="en-US" altLang="en-US" sz="2200">
                <a:cs typeface="Times New Roman" panose="02020603050405020304" pitchFamily="18" charset="0"/>
              </a:rPr>
              <a:t>service functions, </a:t>
            </a:r>
          </a:p>
          <a:p>
            <a:pPr lvl="1">
              <a:lnSpc>
                <a:spcPct val="90000"/>
              </a:lnSpc>
            </a:pPr>
            <a:r>
              <a:rPr lang="en-US" altLang="en-US" sz="2200">
                <a:cs typeface="Times New Roman" panose="02020603050405020304" pitchFamily="18" charset="0"/>
              </a:rPr>
              <a:t>recycling or reuse functions</a:t>
            </a:r>
            <a:r>
              <a:rPr lang="en-US" altLang="en-US" sz="2000"/>
              <a:t> </a:t>
            </a:r>
          </a:p>
          <a:p>
            <a:pPr>
              <a:lnSpc>
                <a:spcPct val="90000"/>
              </a:lnSpc>
            </a:pPr>
            <a:endParaRPr lang="en-US" altLang="en-US" sz="2200"/>
          </a:p>
        </p:txBody>
      </p:sp>
      <p:sp>
        <p:nvSpPr>
          <p:cNvPr id="5" name="Date Placeholder 4"/>
          <p:cNvSpPr>
            <a:spLocks noGrp="1"/>
          </p:cNvSpPr>
          <p:nvPr>
            <p:ph type="dt" sz="quarter" idx="10"/>
          </p:nvPr>
        </p:nvSpPr>
        <p:spPr/>
        <p:txBody>
          <a:bodyPr/>
          <a:lstStyle/>
          <a:p>
            <a:pPr>
              <a:defRPr/>
            </a:pPr>
            <a:r>
              <a:rPr lang="en-US"/>
              <a:t>FMEA</a:t>
            </a:r>
            <a:endParaRPr lang="en-US" altLang="en-US"/>
          </a:p>
        </p:txBody>
      </p:sp>
      <p:sp>
        <p:nvSpPr>
          <p:cNvPr id="6" name="Slide Number Placeholder 6"/>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E4A577-CB90-40EF-A20D-5BDFEEBC094D}"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00200" y="452438"/>
            <a:ext cx="6780213" cy="792162"/>
          </a:xfrm>
        </p:spPr>
        <p:txBody>
          <a:bodyPr/>
          <a:lstStyle/>
          <a:p>
            <a:r>
              <a:rPr lang="en-US" altLang="en-US"/>
              <a:t>Methodology</a:t>
            </a:r>
          </a:p>
        </p:txBody>
      </p:sp>
      <p:sp>
        <p:nvSpPr>
          <p:cNvPr id="27651" name="Rectangle 3"/>
          <p:cNvSpPr>
            <a:spLocks noGrp="1" noChangeArrowheads="1"/>
          </p:cNvSpPr>
          <p:nvPr>
            <p:ph idx="1"/>
          </p:nvPr>
        </p:nvSpPr>
        <p:spPr>
          <a:xfrm>
            <a:off x="533400" y="1600200"/>
            <a:ext cx="8153400" cy="4648200"/>
          </a:xfrm>
        </p:spPr>
        <p:txBody>
          <a:bodyPr/>
          <a:lstStyle/>
          <a:p>
            <a:pPr marL="533400" indent="-533400">
              <a:lnSpc>
                <a:spcPct val="90000"/>
              </a:lnSpc>
              <a:buFontTx/>
              <a:buAutoNum type="arabicPeriod"/>
            </a:pPr>
            <a:r>
              <a:rPr lang="en-US" altLang="en-US" sz="2600"/>
              <a:t>System or Process Definition</a:t>
            </a:r>
          </a:p>
          <a:p>
            <a:pPr marL="533400" indent="-533400">
              <a:lnSpc>
                <a:spcPct val="90000"/>
              </a:lnSpc>
              <a:buFontTx/>
              <a:buAutoNum type="arabicPeriod"/>
            </a:pPr>
            <a:r>
              <a:rPr lang="en-US" altLang="en-US" sz="2600"/>
              <a:t>Determination of Failure Modes</a:t>
            </a:r>
          </a:p>
          <a:p>
            <a:pPr marL="533400" indent="-533400">
              <a:lnSpc>
                <a:spcPct val="90000"/>
              </a:lnSpc>
              <a:buFontTx/>
              <a:buAutoNum type="arabicPeriod"/>
            </a:pPr>
            <a:r>
              <a:rPr lang="en-US" altLang="en-US" sz="2600"/>
              <a:t>Determination of Cause</a:t>
            </a:r>
          </a:p>
          <a:p>
            <a:pPr marL="533400" indent="-533400">
              <a:lnSpc>
                <a:spcPct val="90000"/>
              </a:lnSpc>
              <a:buFontTx/>
              <a:buAutoNum type="arabicPeriod"/>
            </a:pPr>
            <a:r>
              <a:rPr lang="en-US" altLang="en-US" sz="2600"/>
              <a:t>Assessment of Effect</a:t>
            </a:r>
          </a:p>
          <a:p>
            <a:pPr marL="533400" indent="-533400">
              <a:lnSpc>
                <a:spcPct val="90000"/>
              </a:lnSpc>
              <a:buFontTx/>
              <a:buAutoNum type="arabicPeriod"/>
            </a:pPr>
            <a:r>
              <a:rPr lang="en-US" altLang="en-US" sz="2600"/>
              <a:t>Estimation of Probability of Occurrence (O)</a:t>
            </a:r>
          </a:p>
          <a:p>
            <a:pPr marL="533400" indent="-533400">
              <a:lnSpc>
                <a:spcPct val="90000"/>
              </a:lnSpc>
              <a:buFontTx/>
              <a:buAutoNum type="arabicPeriod"/>
            </a:pPr>
            <a:r>
              <a:rPr lang="en-US" altLang="en-US" sz="2600"/>
              <a:t>Estimation of Detecting a Defect (D)</a:t>
            </a:r>
          </a:p>
          <a:p>
            <a:pPr marL="533400" indent="-533400">
              <a:lnSpc>
                <a:spcPct val="90000"/>
              </a:lnSpc>
              <a:buFontTx/>
              <a:buAutoNum type="arabicPeriod"/>
            </a:pPr>
            <a:r>
              <a:rPr lang="en-US" altLang="en-US" sz="2600"/>
              <a:t>Classification of Severity (S)</a:t>
            </a:r>
          </a:p>
          <a:p>
            <a:pPr marL="533400" indent="-533400">
              <a:lnSpc>
                <a:spcPct val="90000"/>
              </a:lnSpc>
              <a:buFontTx/>
              <a:buAutoNum type="arabicPeriod"/>
            </a:pPr>
            <a:r>
              <a:rPr lang="en-US" altLang="en-US" sz="2600"/>
              <a:t>Computation of Criticality (Risk Priority Number)  </a:t>
            </a:r>
          </a:p>
          <a:p>
            <a:pPr marL="914400" lvl="1" indent="-569913">
              <a:lnSpc>
                <a:spcPct val="90000"/>
              </a:lnSpc>
            </a:pPr>
            <a:r>
              <a:rPr lang="en-US" altLang="en-US" sz="2200"/>
              <a:t>	RPN = (S) x (O) x (D)</a:t>
            </a:r>
          </a:p>
          <a:p>
            <a:pPr marL="533400" indent="-533400">
              <a:lnSpc>
                <a:spcPct val="90000"/>
              </a:lnSpc>
              <a:buFontTx/>
              <a:buAutoNum type="arabicPeriod"/>
            </a:pPr>
            <a:r>
              <a:rPr lang="en-US" altLang="en-US" sz="2600"/>
              <a:t>Determination of Corrective Action</a:t>
            </a:r>
          </a:p>
        </p:txBody>
      </p:sp>
      <p:sp>
        <p:nvSpPr>
          <p:cNvPr id="6" name="Date Placeholder 3"/>
          <p:cNvSpPr>
            <a:spLocks noGrp="1"/>
          </p:cNvSpPr>
          <p:nvPr>
            <p:ph type="dt" sz="quarter" idx="10"/>
          </p:nvPr>
        </p:nvSpPr>
        <p:spPr/>
        <p:txBody>
          <a:bodyPr/>
          <a:lstStyle/>
          <a:p>
            <a:pPr>
              <a:defRPr/>
            </a:pPr>
            <a:r>
              <a:rPr lang="en-US"/>
              <a:t>FMEA</a:t>
            </a:r>
            <a:endParaRPr lang="en-US" altLang="en-US"/>
          </a:p>
        </p:txBody>
      </p:sp>
      <p:sp>
        <p:nvSpPr>
          <p:cNvPr id="7"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1C54A0-177B-48BF-AC87-2C28986818F1}" type="slidenum">
              <a:rPr lang="en-US" altLang="en-US">
                <a:latin typeface="Tahoma" panose="020B0604030504040204" pitchFamily="34" charset="0"/>
              </a:rPr>
              <a:pPr eaLnBrk="1" hangingPunct="1"/>
              <a:t>18</a:t>
            </a:fld>
            <a:endParaRPr lang="en-US" altLang="en-US">
              <a:latin typeface="Tahoma" panose="020B0604030504040204" pitchFamily="34" charset="0"/>
            </a:endParaRPr>
          </a:p>
        </p:txBody>
      </p:sp>
      <p:pic>
        <p:nvPicPr>
          <p:cNvPr id="27654" name="Picture 4" descr="j02858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28600"/>
            <a:ext cx="16779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5"/>
          <p:cNvSpPr txBox="1">
            <a:spLocks noChangeArrowheads="1"/>
          </p:cNvSpPr>
          <p:nvPr/>
        </p:nvSpPr>
        <p:spPr bwMode="auto">
          <a:xfrm>
            <a:off x="6724650" y="2057400"/>
            <a:ext cx="2419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 worker looking</a:t>
            </a:r>
          </a:p>
          <a:p>
            <a:pPr eaLnBrk="1" hangingPunct="1"/>
            <a:r>
              <a:rPr lang="en-US" altLang="en-US"/>
              <a:t>for the 9 easy steps</a:t>
            </a:r>
          </a:p>
          <a:p>
            <a:pPr eaLnBrk="1" hangingPunct="1"/>
            <a:r>
              <a:rPr lang="en-US" altLang="en-US"/>
              <a:t>to complete a FMECA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385763"/>
            <a:ext cx="7083425" cy="796925"/>
          </a:xfrm>
        </p:spPr>
        <p:txBody>
          <a:bodyPr/>
          <a:lstStyle/>
          <a:p>
            <a:r>
              <a:rPr lang="en-US" altLang="en-US"/>
              <a:t>FMEA Flow Diagram</a:t>
            </a:r>
          </a:p>
        </p:txBody>
      </p:sp>
      <p:sp>
        <p:nvSpPr>
          <p:cNvPr id="27" name="Date Placeholder 2"/>
          <p:cNvSpPr>
            <a:spLocks noGrp="1"/>
          </p:cNvSpPr>
          <p:nvPr>
            <p:ph type="dt" sz="quarter" idx="10"/>
          </p:nvPr>
        </p:nvSpPr>
        <p:spPr/>
        <p:txBody>
          <a:bodyPr/>
          <a:lstStyle/>
          <a:p>
            <a:pPr>
              <a:defRPr/>
            </a:pPr>
            <a:r>
              <a:rPr lang="en-US"/>
              <a:t>FMEA</a:t>
            </a:r>
            <a:endParaRPr lang="en-US" altLang="en-US"/>
          </a:p>
        </p:txBody>
      </p:sp>
      <p:sp>
        <p:nvSpPr>
          <p:cNvPr id="28"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96E343-60B8-4ECB-AA73-572A41DD33B3}"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
        <p:nvSpPr>
          <p:cNvPr id="28677" name="Rectangle 3"/>
          <p:cNvSpPr>
            <a:spLocks noChangeArrowheads="1"/>
          </p:cNvSpPr>
          <p:nvPr/>
        </p:nvSpPr>
        <p:spPr bwMode="auto">
          <a:xfrm>
            <a:off x="152400" y="3048000"/>
            <a:ext cx="12192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1. Define</a:t>
            </a:r>
          </a:p>
          <a:p>
            <a:pPr algn="ctr" eaLnBrk="1" hangingPunct="1"/>
            <a:r>
              <a:rPr lang="en-US" altLang="en-US" sz="2400">
                <a:latin typeface="Times New Roman" panose="02020603050405020304" pitchFamily="18" charset="0"/>
              </a:rPr>
              <a:t>Process</a:t>
            </a:r>
          </a:p>
        </p:txBody>
      </p:sp>
      <p:sp>
        <p:nvSpPr>
          <p:cNvPr id="28678" name="Rectangle 5"/>
          <p:cNvSpPr>
            <a:spLocks noChangeArrowheads="1"/>
          </p:cNvSpPr>
          <p:nvPr/>
        </p:nvSpPr>
        <p:spPr bwMode="auto">
          <a:xfrm>
            <a:off x="4800600" y="1752600"/>
            <a:ext cx="15240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5. Estimate </a:t>
            </a:r>
          </a:p>
          <a:p>
            <a:pPr algn="ctr" eaLnBrk="1" hangingPunct="1"/>
            <a:r>
              <a:rPr lang="en-US" altLang="en-US" sz="2400">
                <a:latin typeface="Times New Roman" panose="02020603050405020304" pitchFamily="18" charset="0"/>
              </a:rPr>
              <a:t>occurrence</a:t>
            </a:r>
          </a:p>
        </p:txBody>
      </p:sp>
      <p:sp>
        <p:nvSpPr>
          <p:cNvPr id="28679" name="Rectangle 6"/>
          <p:cNvSpPr>
            <a:spLocks noChangeArrowheads="1"/>
          </p:cNvSpPr>
          <p:nvPr/>
        </p:nvSpPr>
        <p:spPr bwMode="auto">
          <a:xfrm>
            <a:off x="7391400" y="2819400"/>
            <a:ext cx="1524000" cy="1066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8. Compute</a:t>
            </a:r>
          </a:p>
          <a:p>
            <a:pPr algn="ctr" eaLnBrk="1" hangingPunct="1"/>
            <a:r>
              <a:rPr lang="en-US" altLang="en-US" sz="2400">
                <a:latin typeface="Times New Roman" panose="02020603050405020304" pitchFamily="18" charset="0"/>
              </a:rPr>
              <a:t>RPN </a:t>
            </a:r>
          </a:p>
          <a:p>
            <a:pPr algn="ctr" eaLnBrk="1" hangingPunct="1"/>
            <a:r>
              <a:rPr lang="en-US" altLang="en-US" sz="2400">
                <a:latin typeface="Times New Roman" panose="02020603050405020304" pitchFamily="18" charset="0"/>
              </a:rPr>
              <a:t>Prioritize</a:t>
            </a:r>
          </a:p>
        </p:txBody>
      </p:sp>
      <p:sp>
        <p:nvSpPr>
          <p:cNvPr id="28680" name="Rectangle 7"/>
          <p:cNvSpPr>
            <a:spLocks noChangeArrowheads="1"/>
          </p:cNvSpPr>
          <p:nvPr/>
        </p:nvSpPr>
        <p:spPr bwMode="auto">
          <a:xfrm>
            <a:off x="4724400" y="3124200"/>
            <a:ext cx="16764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6. Determine</a:t>
            </a:r>
          </a:p>
          <a:p>
            <a:pPr algn="ctr" eaLnBrk="1" hangingPunct="1"/>
            <a:r>
              <a:rPr lang="en-US" altLang="en-US" sz="2400">
                <a:latin typeface="Times New Roman" panose="02020603050405020304" pitchFamily="18" charset="0"/>
              </a:rPr>
              <a:t>Detection</a:t>
            </a:r>
          </a:p>
        </p:txBody>
      </p:sp>
      <p:sp>
        <p:nvSpPr>
          <p:cNvPr id="28681" name="Rectangle 8"/>
          <p:cNvSpPr>
            <a:spLocks noChangeArrowheads="1"/>
          </p:cNvSpPr>
          <p:nvPr/>
        </p:nvSpPr>
        <p:spPr bwMode="auto">
          <a:xfrm>
            <a:off x="4953000" y="4572000"/>
            <a:ext cx="12192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7. Assign</a:t>
            </a:r>
          </a:p>
          <a:p>
            <a:pPr algn="ctr" eaLnBrk="1" hangingPunct="1"/>
            <a:r>
              <a:rPr lang="en-US" altLang="en-US" sz="2400">
                <a:latin typeface="Times New Roman" panose="02020603050405020304" pitchFamily="18" charset="0"/>
              </a:rPr>
              <a:t>Severity</a:t>
            </a:r>
          </a:p>
        </p:txBody>
      </p:sp>
      <p:sp>
        <p:nvSpPr>
          <p:cNvPr id="28682" name="Rectangle 9"/>
          <p:cNvSpPr>
            <a:spLocks noChangeArrowheads="1"/>
          </p:cNvSpPr>
          <p:nvPr/>
        </p:nvSpPr>
        <p:spPr bwMode="auto">
          <a:xfrm>
            <a:off x="2209800" y="4572000"/>
            <a:ext cx="15240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4. Assess</a:t>
            </a:r>
          </a:p>
          <a:p>
            <a:pPr algn="ctr" eaLnBrk="1" hangingPunct="1"/>
            <a:r>
              <a:rPr lang="en-US" altLang="en-US" sz="2400">
                <a:latin typeface="Times New Roman" panose="02020603050405020304" pitchFamily="18" charset="0"/>
              </a:rPr>
              <a:t>Effect</a:t>
            </a:r>
          </a:p>
        </p:txBody>
      </p:sp>
      <p:sp>
        <p:nvSpPr>
          <p:cNvPr id="28683" name="Rectangle 10"/>
          <p:cNvSpPr>
            <a:spLocks noChangeArrowheads="1"/>
          </p:cNvSpPr>
          <p:nvPr/>
        </p:nvSpPr>
        <p:spPr bwMode="auto">
          <a:xfrm>
            <a:off x="2209800" y="1447800"/>
            <a:ext cx="1676400" cy="11430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2. Identify</a:t>
            </a:r>
          </a:p>
          <a:p>
            <a:pPr algn="ctr" eaLnBrk="1" hangingPunct="1"/>
            <a:r>
              <a:rPr lang="en-US" altLang="en-US" sz="2400">
                <a:latin typeface="Times New Roman" panose="02020603050405020304" pitchFamily="18" charset="0"/>
              </a:rPr>
              <a:t>Failure</a:t>
            </a:r>
          </a:p>
          <a:p>
            <a:pPr algn="ctr" eaLnBrk="1" hangingPunct="1"/>
            <a:r>
              <a:rPr lang="en-US" altLang="en-US" sz="2400">
                <a:latin typeface="Times New Roman" panose="02020603050405020304" pitchFamily="18" charset="0"/>
              </a:rPr>
              <a:t>Modes</a:t>
            </a:r>
          </a:p>
        </p:txBody>
      </p:sp>
      <p:sp>
        <p:nvSpPr>
          <p:cNvPr id="28684" name="Rectangle 11"/>
          <p:cNvSpPr>
            <a:spLocks noChangeArrowheads="1"/>
          </p:cNvSpPr>
          <p:nvPr/>
        </p:nvSpPr>
        <p:spPr bwMode="auto">
          <a:xfrm>
            <a:off x="2133600" y="3124200"/>
            <a:ext cx="1524000" cy="685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3.Establish</a:t>
            </a:r>
          </a:p>
          <a:p>
            <a:pPr algn="ctr" eaLnBrk="1" hangingPunct="1"/>
            <a:r>
              <a:rPr lang="en-US" altLang="en-US" sz="2400">
                <a:latin typeface="Times New Roman" panose="02020603050405020304" pitchFamily="18" charset="0"/>
              </a:rPr>
              <a:t>Cause</a:t>
            </a:r>
          </a:p>
        </p:txBody>
      </p:sp>
      <p:sp>
        <p:nvSpPr>
          <p:cNvPr id="28685" name="Rectangle 12"/>
          <p:cNvSpPr>
            <a:spLocks noChangeArrowheads="1"/>
          </p:cNvSpPr>
          <p:nvPr/>
        </p:nvSpPr>
        <p:spPr bwMode="auto">
          <a:xfrm>
            <a:off x="7086600" y="4876800"/>
            <a:ext cx="1905000" cy="12192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9. Take</a:t>
            </a:r>
          </a:p>
          <a:p>
            <a:pPr algn="ctr" eaLnBrk="1" hangingPunct="1"/>
            <a:r>
              <a:rPr lang="en-US" altLang="en-US" sz="2400">
                <a:latin typeface="Times New Roman" panose="02020603050405020304" pitchFamily="18" charset="0"/>
              </a:rPr>
              <a:t>Corrective </a:t>
            </a:r>
          </a:p>
          <a:p>
            <a:pPr algn="ctr" eaLnBrk="1" hangingPunct="1"/>
            <a:r>
              <a:rPr lang="en-US" altLang="en-US" sz="2400">
                <a:latin typeface="Times New Roman" panose="02020603050405020304" pitchFamily="18" charset="0"/>
              </a:rPr>
              <a:t>Action</a:t>
            </a:r>
          </a:p>
        </p:txBody>
      </p:sp>
      <p:sp>
        <p:nvSpPr>
          <p:cNvPr id="28686" name="Line 13"/>
          <p:cNvSpPr>
            <a:spLocks noChangeShapeType="1"/>
          </p:cNvSpPr>
          <p:nvPr/>
        </p:nvSpPr>
        <p:spPr bwMode="auto">
          <a:xfrm>
            <a:off x="1447800" y="3352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a:off x="67818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Line 16"/>
          <p:cNvSpPr>
            <a:spLocks noChangeShapeType="1"/>
          </p:cNvSpPr>
          <p:nvPr/>
        </p:nvSpPr>
        <p:spPr bwMode="auto">
          <a:xfrm>
            <a:off x="8153400" y="39624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Line 20"/>
          <p:cNvSpPr>
            <a:spLocks noChangeShapeType="1"/>
          </p:cNvSpPr>
          <p:nvPr/>
        </p:nvSpPr>
        <p:spPr bwMode="auto">
          <a:xfrm flipV="1">
            <a:off x="2971800" y="3886200"/>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0" name="Line 21"/>
          <p:cNvSpPr>
            <a:spLocks noChangeShapeType="1"/>
          </p:cNvSpPr>
          <p:nvPr/>
        </p:nvSpPr>
        <p:spPr bwMode="auto">
          <a:xfrm flipV="1">
            <a:off x="2971800" y="2667000"/>
            <a:ext cx="0" cy="381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1" name="Line 24"/>
          <p:cNvSpPr>
            <a:spLocks noChangeShapeType="1"/>
          </p:cNvSpPr>
          <p:nvPr/>
        </p:nvSpPr>
        <p:spPr bwMode="auto">
          <a:xfrm flipV="1">
            <a:off x="5486400" y="2438400"/>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2" name="Line 25"/>
          <p:cNvSpPr>
            <a:spLocks noChangeShapeType="1"/>
          </p:cNvSpPr>
          <p:nvPr/>
        </p:nvSpPr>
        <p:spPr bwMode="auto">
          <a:xfrm flipV="1">
            <a:off x="5562600" y="3886200"/>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3" name="Rectangle 26"/>
          <p:cNvSpPr>
            <a:spLocks noChangeArrowheads="1"/>
          </p:cNvSpPr>
          <p:nvPr/>
        </p:nvSpPr>
        <p:spPr bwMode="auto">
          <a:xfrm>
            <a:off x="1905000" y="1371600"/>
            <a:ext cx="2209800" cy="4495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4" name="Rectangle 27"/>
          <p:cNvSpPr>
            <a:spLocks noChangeArrowheads="1"/>
          </p:cNvSpPr>
          <p:nvPr/>
        </p:nvSpPr>
        <p:spPr bwMode="auto">
          <a:xfrm>
            <a:off x="4572000" y="1371600"/>
            <a:ext cx="2133600" cy="4495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5" name="Line 28"/>
          <p:cNvSpPr>
            <a:spLocks noChangeShapeType="1"/>
          </p:cNvSpPr>
          <p:nvPr/>
        </p:nvSpPr>
        <p:spPr bwMode="auto">
          <a:xfrm>
            <a:off x="4191000" y="3429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3"/>
          <p:cNvGrpSpPr>
            <a:grpSpLocks/>
          </p:cNvGrpSpPr>
          <p:nvPr/>
        </p:nvGrpSpPr>
        <p:grpSpPr bwMode="auto">
          <a:xfrm>
            <a:off x="3733800" y="2514600"/>
            <a:ext cx="3962400" cy="2743200"/>
            <a:chOff x="2352" y="1584"/>
            <a:chExt cx="2496" cy="1728"/>
          </a:xfrm>
        </p:grpSpPr>
        <p:sp>
          <p:nvSpPr>
            <p:cNvPr id="28697" name="Line 29"/>
            <p:cNvSpPr>
              <a:spLocks noChangeShapeType="1"/>
            </p:cNvSpPr>
            <p:nvPr/>
          </p:nvSpPr>
          <p:spPr bwMode="auto">
            <a:xfrm>
              <a:off x="2352" y="2304"/>
              <a:ext cx="2016" cy="768"/>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8" name="Line 30"/>
            <p:cNvSpPr>
              <a:spLocks noChangeShapeType="1"/>
            </p:cNvSpPr>
            <p:nvPr/>
          </p:nvSpPr>
          <p:spPr bwMode="auto">
            <a:xfrm>
              <a:off x="3984" y="2448"/>
              <a:ext cx="480" cy="624"/>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9" name="Line 31"/>
            <p:cNvSpPr>
              <a:spLocks noChangeShapeType="1"/>
            </p:cNvSpPr>
            <p:nvPr/>
          </p:nvSpPr>
          <p:spPr bwMode="auto">
            <a:xfrm>
              <a:off x="4032" y="1584"/>
              <a:ext cx="816" cy="1488"/>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700" name="Line 32"/>
            <p:cNvSpPr>
              <a:spLocks noChangeShapeType="1"/>
            </p:cNvSpPr>
            <p:nvPr/>
          </p:nvSpPr>
          <p:spPr bwMode="auto">
            <a:xfrm>
              <a:off x="3936" y="3216"/>
              <a:ext cx="480" cy="96"/>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95400" y="381000"/>
            <a:ext cx="7107238" cy="885825"/>
          </a:xfrm>
        </p:spPr>
        <p:txBody>
          <a:bodyPr/>
          <a:lstStyle/>
          <a:p>
            <a:r>
              <a:rPr lang="en-US" altLang="en-US" sz="3600"/>
              <a:t>Failure Mode and Effects Analysis </a:t>
            </a:r>
            <a:br>
              <a:rPr lang="en-US" altLang="en-US" sz="3600"/>
            </a:br>
            <a:r>
              <a:rPr lang="en-US" altLang="en-US" sz="3600"/>
              <a:t>Definition</a:t>
            </a:r>
          </a:p>
        </p:txBody>
      </p:sp>
      <p:sp>
        <p:nvSpPr>
          <p:cNvPr id="11267" name="Rectangle 3"/>
          <p:cNvSpPr>
            <a:spLocks noGrp="1" noChangeArrowheads="1"/>
          </p:cNvSpPr>
          <p:nvPr>
            <p:ph idx="1"/>
          </p:nvPr>
        </p:nvSpPr>
        <p:spPr>
          <a:xfrm>
            <a:off x="457200" y="2057400"/>
            <a:ext cx="8077200" cy="2667000"/>
          </a:xfrm>
        </p:spPr>
        <p:txBody>
          <a:bodyPr/>
          <a:lstStyle/>
          <a:p>
            <a:r>
              <a:rPr lang="en-US" altLang="en-US" sz="2400"/>
              <a:t>   A bottoms-up, iterative approach for analyzing a design of a product or process in order to determine</a:t>
            </a:r>
          </a:p>
          <a:p>
            <a:pPr lvl="1">
              <a:buFont typeface="Arial" panose="020B0604020202020204" pitchFamily="34" charset="0"/>
              <a:buChar char="•"/>
            </a:pPr>
            <a:r>
              <a:rPr lang="en-US" altLang="en-US"/>
              <a:t>what could wrong </a:t>
            </a:r>
          </a:p>
          <a:p>
            <a:pPr lvl="1">
              <a:buFont typeface="Arial" panose="020B0604020202020204" pitchFamily="34" charset="0"/>
              <a:buChar char="•"/>
            </a:pPr>
            <a:r>
              <a:rPr lang="en-US" altLang="en-US"/>
              <a:t>how badly it might go wrong</a:t>
            </a:r>
          </a:p>
          <a:p>
            <a:pPr lvl="1">
              <a:buFont typeface="Arial" panose="020B0604020202020204" pitchFamily="34" charset="0"/>
              <a:buChar char="•"/>
            </a:pPr>
            <a:r>
              <a:rPr lang="en-US" altLang="en-US"/>
              <a:t>and what needs to be done to prevent it</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61C14F-FE8A-477A-ABAF-9DE4B4824047}"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95400" y="304800"/>
            <a:ext cx="7391400" cy="835025"/>
          </a:xfrm>
        </p:spPr>
        <p:txBody>
          <a:bodyPr/>
          <a:lstStyle/>
          <a:p>
            <a:r>
              <a:rPr lang="en-US" altLang="en-US">
                <a:solidFill>
                  <a:srgbClr val="006666"/>
                </a:solidFill>
              </a:rPr>
              <a:t>FMEA Worksheet</a:t>
            </a:r>
          </a:p>
        </p:txBody>
      </p:sp>
      <p:graphicFrame>
        <p:nvGraphicFramePr>
          <p:cNvPr id="27704" name="Group 56"/>
          <p:cNvGraphicFramePr>
            <a:graphicFrameLocks noGrp="1"/>
          </p:cNvGraphicFramePr>
          <p:nvPr>
            <p:ph type="tbl" idx="1"/>
          </p:nvPr>
        </p:nvGraphicFramePr>
        <p:xfrm>
          <a:off x="838200" y="1676400"/>
          <a:ext cx="7724775" cy="3990975"/>
        </p:xfrm>
        <a:graphic>
          <a:graphicData uri="http://schemas.openxmlformats.org/drawingml/2006/table">
            <a:tbl>
              <a:tblPr/>
              <a:tblGrid>
                <a:gridCol w="1544638">
                  <a:extLst>
                    <a:ext uri="{9D8B030D-6E8A-4147-A177-3AD203B41FA5}">
                      <a16:colId xmlns:a16="http://schemas.microsoft.com/office/drawing/2014/main" val="20000"/>
                    </a:ext>
                  </a:extLst>
                </a:gridCol>
                <a:gridCol w="1544637">
                  <a:extLst>
                    <a:ext uri="{9D8B030D-6E8A-4147-A177-3AD203B41FA5}">
                      <a16:colId xmlns:a16="http://schemas.microsoft.com/office/drawing/2014/main" val="20001"/>
                    </a:ext>
                  </a:extLst>
                </a:gridCol>
                <a:gridCol w="1546225">
                  <a:extLst>
                    <a:ext uri="{9D8B030D-6E8A-4147-A177-3AD203B41FA5}">
                      <a16:colId xmlns:a16="http://schemas.microsoft.com/office/drawing/2014/main" val="20002"/>
                    </a:ext>
                  </a:extLst>
                </a:gridCol>
                <a:gridCol w="1544638">
                  <a:extLst>
                    <a:ext uri="{9D8B030D-6E8A-4147-A177-3AD203B41FA5}">
                      <a16:colId xmlns:a16="http://schemas.microsoft.com/office/drawing/2014/main" val="20003"/>
                    </a:ext>
                  </a:extLst>
                </a:gridCol>
                <a:gridCol w="1544637">
                  <a:extLst>
                    <a:ext uri="{9D8B030D-6E8A-4147-A177-3AD203B41FA5}">
                      <a16:colId xmlns:a16="http://schemas.microsoft.com/office/drawing/2014/main" val="20004"/>
                    </a:ext>
                  </a:extLst>
                </a:gridCol>
              </a:tblGrid>
              <a:tr h="74465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2"/>
                          </a:solidFill>
                          <a:effectLst>
                            <a:outerShdw blurRad="38100" dist="38100" dir="2700000" algn="tl">
                              <a:srgbClr val="C0C0C0"/>
                            </a:outerShdw>
                          </a:effectLst>
                          <a:latin typeface="Arial" charset="0"/>
                        </a:rPr>
                        <a:t>Component or Process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2"/>
                          </a:solidFill>
                          <a:effectLst>
                            <a:outerShdw blurRad="38100" dist="38100" dir="2700000" algn="tl">
                              <a:srgbClr val="C0C0C0"/>
                            </a:outerShdw>
                          </a:effectLst>
                          <a:latin typeface="Arial" charset="0"/>
                        </a:rPr>
                        <a:t>Failure Mode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2"/>
                          </a:solidFill>
                          <a:effectLst>
                            <a:outerShdw blurRad="38100" dist="38100" dir="2700000" algn="tl">
                              <a:srgbClr val="C0C0C0"/>
                            </a:outerShdw>
                          </a:effectLst>
                          <a:latin typeface="Arial" charset="0"/>
                        </a:rPr>
                        <a:t>Failure Cause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2"/>
                          </a:solidFill>
                          <a:effectLst>
                            <a:outerShdw blurRad="38100" dist="38100" dir="2700000" algn="tl">
                              <a:srgbClr val="C0C0C0"/>
                            </a:outerShdw>
                          </a:effectLst>
                          <a:latin typeface="Arial" charset="0"/>
                        </a:rPr>
                        <a:t>Failure Effect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2"/>
                          </a:solidFill>
                          <a:effectLst>
                            <a:outerShdw blurRad="38100" dist="38100" dir="2700000" algn="tl">
                              <a:srgbClr val="C0C0C0"/>
                            </a:outerShdw>
                          </a:effectLst>
                          <a:latin typeface="Arial" charset="0"/>
                        </a:rPr>
                        <a:t>Correction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83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CRT Picture tube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Bad pixels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excessive heat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picture degraded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larger fan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65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CRT Picture tube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Bad pixels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dropping or bumping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picture degraded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improve packaging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783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Cabling to unit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broken or frayed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fatigue, heat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will not conduct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higher grade wire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6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Cabling to unit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internal short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heat, brittle insulation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shock, damage to unit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charset="0"/>
                        </a:rPr>
                        <a:t>higher grade wire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 name="Date Placeholder 3"/>
          <p:cNvSpPr>
            <a:spLocks noGrp="1"/>
          </p:cNvSpPr>
          <p:nvPr>
            <p:ph type="dt" sz="quarter" idx="10"/>
          </p:nvPr>
        </p:nvSpPr>
        <p:spPr/>
        <p:txBody>
          <a:bodyPr/>
          <a:lstStyle/>
          <a:p>
            <a:pPr>
              <a:defRPr/>
            </a:pPr>
            <a:r>
              <a:rPr lang="en-US"/>
              <a:t>FMEA</a:t>
            </a:r>
            <a:endParaRPr lang="en-US" altLang="en-US"/>
          </a:p>
        </p:txBody>
      </p:sp>
      <p:sp>
        <p:nvSpPr>
          <p:cNvPr id="4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F18BA5-25A5-4943-803F-19ED54DFED54}"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5400" y="381000"/>
            <a:ext cx="7107238" cy="885825"/>
          </a:xfrm>
        </p:spPr>
        <p:txBody>
          <a:bodyPr/>
          <a:lstStyle/>
          <a:p>
            <a:r>
              <a:rPr lang="en-US" altLang="en-US" sz="3600"/>
              <a:t>Step 1.  Product / Process Definition</a:t>
            </a:r>
          </a:p>
        </p:txBody>
      </p:sp>
      <p:sp>
        <p:nvSpPr>
          <p:cNvPr id="30723" name="Rectangle 3"/>
          <p:cNvSpPr>
            <a:spLocks noGrp="1" noChangeArrowheads="1"/>
          </p:cNvSpPr>
          <p:nvPr>
            <p:ph idx="1"/>
          </p:nvPr>
        </p:nvSpPr>
        <p:spPr>
          <a:xfrm>
            <a:off x="609600" y="1981200"/>
            <a:ext cx="7772400" cy="3200400"/>
          </a:xfrm>
        </p:spPr>
        <p:txBody>
          <a:bodyPr/>
          <a:lstStyle/>
          <a:p>
            <a:pPr>
              <a:buFont typeface="Arial" panose="020B0604020202020204" pitchFamily="34" charset="0"/>
              <a:buChar char="•"/>
            </a:pPr>
            <a:r>
              <a:rPr lang="en-US" altLang="en-US" sz="2400"/>
              <a:t>Describe product and its design or the process and its operations</a:t>
            </a:r>
          </a:p>
          <a:p>
            <a:pPr>
              <a:buFont typeface="Arial" panose="020B0604020202020204" pitchFamily="34" charset="0"/>
              <a:buChar char="•"/>
            </a:pPr>
            <a:r>
              <a:rPr lang="en-US" altLang="en-US" sz="2400"/>
              <a:t>Identify the purpose or function of each component or each operation</a:t>
            </a:r>
          </a:p>
          <a:p>
            <a:pPr>
              <a:buFont typeface="Arial" panose="020B0604020202020204" pitchFamily="34" charset="0"/>
              <a:buChar char="•"/>
            </a:pPr>
            <a:r>
              <a:rPr lang="en-US" altLang="en-US" sz="2400"/>
              <a:t>Use functional diagrams, design drawings, flow charts and other graphical techniques</a:t>
            </a:r>
          </a:p>
          <a:p>
            <a:pPr>
              <a:buFont typeface="Arial" panose="020B0604020202020204" pitchFamily="34" charset="0"/>
              <a:buChar char="•"/>
            </a:pPr>
            <a:r>
              <a:rPr lang="en-US" altLang="en-US" sz="2400"/>
              <a:t>Include each significant element that is likely to fail</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3C7A55-C726-4862-AF50-6EE548B230EA}" type="slidenum">
              <a:rPr lang="en-US" altLang="en-US">
                <a:latin typeface="Tahoma" panose="020B0604030504040204" pitchFamily="34" charset="0"/>
              </a:rPr>
              <a:pPr eaLnBrk="1" hangingPunct="1"/>
              <a:t>21</a:t>
            </a:fld>
            <a:endParaRPr lang="en-US" altLang="en-US">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457200"/>
            <a:ext cx="7161213" cy="914400"/>
          </a:xfrm>
        </p:spPr>
        <p:txBody>
          <a:bodyPr/>
          <a:lstStyle/>
          <a:p>
            <a:pPr marL="762000" indent="-762000"/>
            <a:r>
              <a:rPr lang="en-US" altLang="en-US" sz="3600"/>
              <a:t>Step 2. Determination of Failure Modes</a:t>
            </a:r>
          </a:p>
        </p:txBody>
      </p:sp>
      <p:sp>
        <p:nvSpPr>
          <p:cNvPr id="31747" name="Rectangle 3"/>
          <p:cNvSpPr>
            <a:spLocks noGrp="1" noChangeArrowheads="1"/>
          </p:cNvSpPr>
          <p:nvPr>
            <p:ph idx="1"/>
          </p:nvPr>
        </p:nvSpPr>
        <p:spPr>
          <a:xfrm>
            <a:off x="685800" y="1754188"/>
            <a:ext cx="7772400" cy="4346575"/>
          </a:xfrm>
        </p:spPr>
        <p:txBody>
          <a:bodyPr/>
          <a:lstStyle/>
          <a:p>
            <a:pPr>
              <a:lnSpc>
                <a:spcPct val="90000"/>
              </a:lnSpc>
              <a:buFont typeface="Arial" panose="020B0604020202020204" pitchFamily="34" charset="0"/>
              <a:buChar char="•"/>
            </a:pPr>
            <a:r>
              <a:rPr lang="en-US" altLang="en-US" sz="2400"/>
              <a:t>A failure mode is the manner in which a process could potentially fail to meet the process requirement or the design intent.</a:t>
            </a:r>
          </a:p>
          <a:p>
            <a:pPr>
              <a:lnSpc>
                <a:spcPct val="90000"/>
              </a:lnSpc>
              <a:buFont typeface="Arial" panose="020B0604020202020204" pitchFamily="34" charset="0"/>
              <a:buChar char="•"/>
            </a:pPr>
            <a:r>
              <a:rPr lang="en-US" altLang="en-US" sz="2400"/>
              <a:t>It is a statement of non-performance or a non-conformance to a design specification.</a:t>
            </a:r>
          </a:p>
          <a:p>
            <a:pPr>
              <a:lnSpc>
                <a:spcPct val="90000"/>
              </a:lnSpc>
              <a:buFont typeface="Arial" panose="020B0604020202020204" pitchFamily="34" charset="0"/>
              <a:buChar char="•"/>
            </a:pPr>
            <a:r>
              <a:rPr lang="en-US" altLang="en-US" sz="2400"/>
              <a:t>Questions to be answered include:</a:t>
            </a:r>
          </a:p>
          <a:p>
            <a:pPr lvl="1">
              <a:lnSpc>
                <a:spcPct val="90000"/>
              </a:lnSpc>
              <a:buFont typeface="Arial" panose="020B0604020202020204" pitchFamily="34" charset="0"/>
              <a:buChar char="•"/>
            </a:pPr>
            <a:r>
              <a:rPr lang="en-US" altLang="en-US" sz="2000"/>
              <a:t>how can the process/part fail to meet specs</a:t>
            </a:r>
          </a:p>
          <a:p>
            <a:pPr lvl="1">
              <a:lnSpc>
                <a:spcPct val="90000"/>
              </a:lnSpc>
              <a:buFont typeface="Arial" panose="020B0604020202020204" pitchFamily="34" charset="0"/>
              <a:buChar char="•"/>
            </a:pPr>
            <a:r>
              <a:rPr lang="en-US" altLang="en-US" sz="2000"/>
              <a:t>regardless of the specs, what would customer find objectionable?</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02195C-AE70-41B8-8951-ED172CA8C5C7}"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28600"/>
            <a:ext cx="7107238" cy="885825"/>
          </a:xfrm>
        </p:spPr>
        <p:txBody>
          <a:bodyPr/>
          <a:lstStyle/>
          <a:p>
            <a:r>
              <a:rPr lang="en-US" altLang="en-US"/>
              <a:t>Examples of Failure Modes</a:t>
            </a:r>
          </a:p>
        </p:txBody>
      </p:sp>
      <p:sp>
        <p:nvSpPr>
          <p:cNvPr id="32771" name="Rectangle 3"/>
          <p:cNvSpPr>
            <a:spLocks noGrp="1" noChangeArrowheads="1"/>
          </p:cNvSpPr>
          <p:nvPr>
            <p:ph idx="1"/>
          </p:nvPr>
        </p:nvSpPr>
        <p:spPr>
          <a:xfrm>
            <a:off x="611188" y="1679575"/>
            <a:ext cx="7769225" cy="4179888"/>
          </a:xfrm>
        </p:spPr>
        <p:txBody>
          <a:bodyPr/>
          <a:lstStyle/>
          <a:p>
            <a:pPr>
              <a:buFont typeface="Arial" panose="020B0604020202020204" pitchFamily="34" charset="0"/>
              <a:buChar char="•"/>
            </a:pPr>
            <a:r>
              <a:rPr lang="en-US" altLang="en-US"/>
              <a:t>ruptures</a:t>
            </a:r>
          </a:p>
          <a:p>
            <a:pPr>
              <a:buFont typeface="Arial" panose="020B0604020202020204" pitchFamily="34" charset="0"/>
              <a:buChar char="•"/>
            </a:pPr>
            <a:r>
              <a:rPr lang="en-US" altLang="en-US"/>
              <a:t>fractures or cracks</a:t>
            </a:r>
          </a:p>
          <a:p>
            <a:pPr>
              <a:buFont typeface="Arial" panose="020B0604020202020204" pitchFamily="34" charset="0"/>
              <a:buChar char="•"/>
            </a:pPr>
            <a:r>
              <a:rPr lang="en-US" altLang="en-US"/>
              <a:t>short or open circuits</a:t>
            </a:r>
          </a:p>
          <a:p>
            <a:pPr>
              <a:buFont typeface="Arial" panose="020B0604020202020204" pitchFamily="34" charset="0"/>
              <a:buChar char="•"/>
            </a:pPr>
            <a:r>
              <a:rPr lang="en-US" altLang="en-US"/>
              <a:t>deformation</a:t>
            </a:r>
          </a:p>
          <a:p>
            <a:pPr>
              <a:buFont typeface="Arial" panose="020B0604020202020204" pitchFamily="34" charset="0"/>
              <a:buChar char="•"/>
            </a:pPr>
            <a:r>
              <a:rPr lang="en-US" altLang="en-US"/>
              <a:t>contamination</a:t>
            </a:r>
          </a:p>
          <a:p>
            <a:pPr>
              <a:buFont typeface="Arial" panose="020B0604020202020204" pitchFamily="34" charset="0"/>
              <a:buChar char="•"/>
            </a:pPr>
            <a:r>
              <a:rPr lang="en-US" altLang="en-US"/>
              <a:t>loss of power</a:t>
            </a:r>
          </a:p>
          <a:p>
            <a:pPr>
              <a:buFont typeface="Arial" panose="020B0604020202020204" pitchFamily="34" charset="0"/>
              <a:buChar char="•"/>
            </a:pPr>
            <a:r>
              <a:rPr lang="en-US" altLang="en-US"/>
              <a:t>buckling</a:t>
            </a:r>
          </a:p>
          <a:p>
            <a:endParaRPr lang="en-US" altLang="en-US"/>
          </a:p>
        </p:txBody>
      </p:sp>
      <p:sp>
        <p:nvSpPr>
          <p:cNvPr id="99" name="Date Placeholder 3"/>
          <p:cNvSpPr>
            <a:spLocks noGrp="1"/>
          </p:cNvSpPr>
          <p:nvPr>
            <p:ph type="dt" sz="quarter" idx="10"/>
          </p:nvPr>
        </p:nvSpPr>
        <p:spPr/>
        <p:txBody>
          <a:bodyPr/>
          <a:lstStyle/>
          <a:p>
            <a:pPr>
              <a:defRPr/>
            </a:pPr>
            <a:r>
              <a:rPr lang="en-US"/>
              <a:t>FMEA</a:t>
            </a:r>
            <a:endParaRPr lang="en-US" altLang="en-US"/>
          </a:p>
        </p:txBody>
      </p:sp>
      <p:sp>
        <p:nvSpPr>
          <p:cNvPr id="100"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80AF4E-BAC3-4DEA-AF8E-4BCA5D13F6FE}"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grpSp>
        <p:nvGrpSpPr>
          <p:cNvPr id="32774" name="Group 6"/>
          <p:cNvGrpSpPr>
            <a:grpSpLocks noChangeAspect="1"/>
          </p:cNvGrpSpPr>
          <p:nvPr/>
        </p:nvGrpSpPr>
        <p:grpSpPr bwMode="auto">
          <a:xfrm>
            <a:off x="5105400" y="2057400"/>
            <a:ext cx="1622425" cy="2800350"/>
            <a:chOff x="3792" y="1536"/>
            <a:chExt cx="1022" cy="1764"/>
          </a:xfrm>
        </p:grpSpPr>
        <p:sp>
          <p:nvSpPr>
            <p:cNvPr id="32775" name="AutoShape 5"/>
            <p:cNvSpPr>
              <a:spLocks noChangeAspect="1" noChangeArrowheads="1" noTextEdit="1"/>
            </p:cNvSpPr>
            <p:nvPr/>
          </p:nvSpPr>
          <p:spPr bwMode="auto">
            <a:xfrm>
              <a:off x="3792" y="1536"/>
              <a:ext cx="1022"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6" name="Freeform 7"/>
            <p:cNvSpPr>
              <a:spLocks/>
            </p:cNvSpPr>
            <p:nvPr/>
          </p:nvSpPr>
          <p:spPr bwMode="auto">
            <a:xfrm>
              <a:off x="3806" y="1550"/>
              <a:ext cx="994" cy="1736"/>
            </a:xfrm>
            <a:custGeom>
              <a:avLst/>
              <a:gdLst>
                <a:gd name="T0" fmla="*/ 994 w 994"/>
                <a:gd name="T1" fmla="*/ 1736 h 1736"/>
                <a:gd name="T2" fmla="*/ 994 w 994"/>
                <a:gd name="T3" fmla="*/ 205 h 1736"/>
                <a:gd name="T4" fmla="*/ 780 w 994"/>
                <a:gd name="T5" fmla="*/ 0 h 1736"/>
                <a:gd name="T6" fmla="*/ 214 w 994"/>
                <a:gd name="T7" fmla="*/ 0 h 1736"/>
                <a:gd name="T8" fmla="*/ 0 w 994"/>
                <a:gd name="T9" fmla="*/ 205 h 1736"/>
                <a:gd name="T10" fmla="*/ 0 w 994"/>
                <a:gd name="T11" fmla="*/ 1736 h 1736"/>
                <a:gd name="T12" fmla="*/ 994 w 994"/>
                <a:gd name="T13" fmla="*/ 1736 h 1736"/>
                <a:gd name="T14" fmla="*/ 0 60000 65536"/>
                <a:gd name="T15" fmla="*/ 0 60000 65536"/>
                <a:gd name="T16" fmla="*/ 0 60000 65536"/>
                <a:gd name="T17" fmla="*/ 0 60000 65536"/>
                <a:gd name="T18" fmla="*/ 0 60000 65536"/>
                <a:gd name="T19" fmla="*/ 0 60000 65536"/>
                <a:gd name="T20" fmla="*/ 0 60000 65536"/>
                <a:gd name="T21" fmla="*/ 0 w 994"/>
                <a:gd name="T22" fmla="*/ 0 h 1736"/>
                <a:gd name="T23" fmla="*/ 994 w 994"/>
                <a:gd name="T24" fmla="*/ 1736 h 17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4" h="1736">
                  <a:moveTo>
                    <a:pt x="994" y="1736"/>
                  </a:moveTo>
                  <a:lnTo>
                    <a:pt x="994" y="205"/>
                  </a:lnTo>
                  <a:lnTo>
                    <a:pt x="780" y="0"/>
                  </a:lnTo>
                  <a:lnTo>
                    <a:pt x="214" y="0"/>
                  </a:lnTo>
                  <a:lnTo>
                    <a:pt x="0" y="205"/>
                  </a:lnTo>
                  <a:lnTo>
                    <a:pt x="0" y="1736"/>
                  </a:lnTo>
                  <a:lnTo>
                    <a:pt x="994" y="17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7" name="Freeform 8"/>
            <p:cNvSpPr>
              <a:spLocks/>
            </p:cNvSpPr>
            <p:nvPr/>
          </p:nvSpPr>
          <p:spPr bwMode="auto">
            <a:xfrm>
              <a:off x="3813" y="1557"/>
              <a:ext cx="980" cy="1722"/>
            </a:xfrm>
            <a:custGeom>
              <a:avLst/>
              <a:gdLst>
                <a:gd name="T0" fmla="*/ 980 w 980"/>
                <a:gd name="T1" fmla="*/ 1722 h 1722"/>
                <a:gd name="T2" fmla="*/ 980 w 980"/>
                <a:gd name="T3" fmla="*/ 202 h 1722"/>
                <a:gd name="T4" fmla="*/ 769 w 980"/>
                <a:gd name="T5" fmla="*/ 0 h 1722"/>
                <a:gd name="T6" fmla="*/ 209 w 980"/>
                <a:gd name="T7" fmla="*/ 0 h 1722"/>
                <a:gd name="T8" fmla="*/ 0 w 980"/>
                <a:gd name="T9" fmla="*/ 202 h 1722"/>
                <a:gd name="T10" fmla="*/ 0 w 980"/>
                <a:gd name="T11" fmla="*/ 1722 h 1722"/>
                <a:gd name="T12" fmla="*/ 980 w 980"/>
                <a:gd name="T13" fmla="*/ 1722 h 1722"/>
                <a:gd name="T14" fmla="*/ 0 60000 65536"/>
                <a:gd name="T15" fmla="*/ 0 60000 65536"/>
                <a:gd name="T16" fmla="*/ 0 60000 65536"/>
                <a:gd name="T17" fmla="*/ 0 60000 65536"/>
                <a:gd name="T18" fmla="*/ 0 60000 65536"/>
                <a:gd name="T19" fmla="*/ 0 60000 65536"/>
                <a:gd name="T20" fmla="*/ 0 60000 65536"/>
                <a:gd name="T21" fmla="*/ 0 w 980"/>
                <a:gd name="T22" fmla="*/ 0 h 1722"/>
                <a:gd name="T23" fmla="*/ 980 w 980"/>
                <a:gd name="T24" fmla="*/ 1722 h 17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1722">
                  <a:moveTo>
                    <a:pt x="980" y="1722"/>
                  </a:moveTo>
                  <a:lnTo>
                    <a:pt x="980" y="202"/>
                  </a:lnTo>
                  <a:lnTo>
                    <a:pt x="769" y="0"/>
                  </a:lnTo>
                  <a:lnTo>
                    <a:pt x="209" y="0"/>
                  </a:lnTo>
                  <a:lnTo>
                    <a:pt x="0" y="202"/>
                  </a:lnTo>
                  <a:lnTo>
                    <a:pt x="0" y="1722"/>
                  </a:lnTo>
                  <a:lnTo>
                    <a:pt x="980" y="1722"/>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8" name="Freeform 9"/>
            <p:cNvSpPr>
              <a:spLocks/>
            </p:cNvSpPr>
            <p:nvPr/>
          </p:nvSpPr>
          <p:spPr bwMode="auto">
            <a:xfrm>
              <a:off x="4213" y="1587"/>
              <a:ext cx="177" cy="177"/>
            </a:xfrm>
            <a:custGeom>
              <a:avLst/>
              <a:gdLst>
                <a:gd name="T0" fmla="*/ 90 w 177"/>
                <a:gd name="T1" fmla="*/ 0 h 177"/>
                <a:gd name="T2" fmla="*/ 97 w 177"/>
                <a:gd name="T3" fmla="*/ 2 h 177"/>
                <a:gd name="T4" fmla="*/ 104 w 177"/>
                <a:gd name="T5" fmla="*/ 2 h 177"/>
                <a:gd name="T6" fmla="*/ 113 w 177"/>
                <a:gd name="T7" fmla="*/ 4 h 177"/>
                <a:gd name="T8" fmla="*/ 122 w 177"/>
                <a:gd name="T9" fmla="*/ 7 h 177"/>
                <a:gd name="T10" fmla="*/ 129 w 177"/>
                <a:gd name="T11" fmla="*/ 11 h 177"/>
                <a:gd name="T12" fmla="*/ 136 w 177"/>
                <a:gd name="T13" fmla="*/ 13 h 177"/>
                <a:gd name="T14" fmla="*/ 143 w 177"/>
                <a:gd name="T15" fmla="*/ 20 h 177"/>
                <a:gd name="T16" fmla="*/ 152 w 177"/>
                <a:gd name="T17" fmla="*/ 27 h 177"/>
                <a:gd name="T18" fmla="*/ 152 w 177"/>
                <a:gd name="T19" fmla="*/ 27 h 177"/>
                <a:gd name="T20" fmla="*/ 159 w 177"/>
                <a:gd name="T21" fmla="*/ 34 h 177"/>
                <a:gd name="T22" fmla="*/ 164 w 177"/>
                <a:gd name="T23" fmla="*/ 41 h 177"/>
                <a:gd name="T24" fmla="*/ 168 w 177"/>
                <a:gd name="T25" fmla="*/ 48 h 177"/>
                <a:gd name="T26" fmla="*/ 171 w 177"/>
                <a:gd name="T27" fmla="*/ 57 h 177"/>
                <a:gd name="T28" fmla="*/ 175 w 177"/>
                <a:gd name="T29" fmla="*/ 64 h 177"/>
                <a:gd name="T30" fmla="*/ 175 w 177"/>
                <a:gd name="T31" fmla="*/ 73 h 177"/>
                <a:gd name="T32" fmla="*/ 177 w 177"/>
                <a:gd name="T33" fmla="*/ 83 h 177"/>
                <a:gd name="T34" fmla="*/ 177 w 177"/>
                <a:gd name="T35" fmla="*/ 89 h 177"/>
                <a:gd name="T36" fmla="*/ 177 w 177"/>
                <a:gd name="T37" fmla="*/ 96 h 177"/>
                <a:gd name="T38" fmla="*/ 175 w 177"/>
                <a:gd name="T39" fmla="*/ 106 h 177"/>
                <a:gd name="T40" fmla="*/ 175 w 177"/>
                <a:gd name="T41" fmla="*/ 113 h 177"/>
                <a:gd name="T42" fmla="*/ 171 w 177"/>
                <a:gd name="T43" fmla="*/ 122 h 177"/>
                <a:gd name="T44" fmla="*/ 168 w 177"/>
                <a:gd name="T45" fmla="*/ 129 h 177"/>
                <a:gd name="T46" fmla="*/ 164 w 177"/>
                <a:gd name="T47" fmla="*/ 136 h 177"/>
                <a:gd name="T48" fmla="*/ 159 w 177"/>
                <a:gd name="T49" fmla="*/ 142 h 177"/>
                <a:gd name="T50" fmla="*/ 152 w 177"/>
                <a:gd name="T51" fmla="*/ 152 h 177"/>
                <a:gd name="T52" fmla="*/ 150 w 177"/>
                <a:gd name="T53" fmla="*/ 154 h 177"/>
                <a:gd name="T54" fmla="*/ 143 w 177"/>
                <a:gd name="T55" fmla="*/ 159 h 177"/>
                <a:gd name="T56" fmla="*/ 136 w 177"/>
                <a:gd name="T57" fmla="*/ 163 h 177"/>
                <a:gd name="T58" fmla="*/ 129 w 177"/>
                <a:gd name="T59" fmla="*/ 168 h 177"/>
                <a:gd name="T60" fmla="*/ 122 w 177"/>
                <a:gd name="T61" fmla="*/ 172 h 177"/>
                <a:gd name="T62" fmla="*/ 113 w 177"/>
                <a:gd name="T63" fmla="*/ 175 h 177"/>
                <a:gd name="T64" fmla="*/ 104 w 177"/>
                <a:gd name="T65" fmla="*/ 177 h 177"/>
                <a:gd name="T66" fmla="*/ 97 w 177"/>
                <a:gd name="T67" fmla="*/ 177 h 177"/>
                <a:gd name="T68" fmla="*/ 90 w 177"/>
                <a:gd name="T69" fmla="*/ 177 h 177"/>
                <a:gd name="T70" fmla="*/ 83 w 177"/>
                <a:gd name="T71" fmla="*/ 177 h 177"/>
                <a:gd name="T72" fmla="*/ 74 w 177"/>
                <a:gd name="T73" fmla="*/ 177 h 177"/>
                <a:gd name="T74" fmla="*/ 65 w 177"/>
                <a:gd name="T75" fmla="*/ 175 h 177"/>
                <a:gd name="T76" fmla="*/ 58 w 177"/>
                <a:gd name="T77" fmla="*/ 172 h 177"/>
                <a:gd name="T78" fmla="*/ 49 w 177"/>
                <a:gd name="T79" fmla="*/ 168 h 177"/>
                <a:gd name="T80" fmla="*/ 42 w 177"/>
                <a:gd name="T81" fmla="*/ 163 h 177"/>
                <a:gd name="T82" fmla="*/ 35 w 177"/>
                <a:gd name="T83" fmla="*/ 159 h 177"/>
                <a:gd name="T84" fmla="*/ 28 w 177"/>
                <a:gd name="T85" fmla="*/ 152 h 177"/>
                <a:gd name="T86" fmla="*/ 26 w 177"/>
                <a:gd name="T87" fmla="*/ 149 h 177"/>
                <a:gd name="T88" fmla="*/ 21 w 177"/>
                <a:gd name="T89" fmla="*/ 142 h 177"/>
                <a:gd name="T90" fmla="*/ 14 w 177"/>
                <a:gd name="T91" fmla="*/ 136 h 177"/>
                <a:gd name="T92" fmla="*/ 12 w 177"/>
                <a:gd name="T93" fmla="*/ 129 h 177"/>
                <a:gd name="T94" fmla="*/ 7 w 177"/>
                <a:gd name="T95" fmla="*/ 122 h 177"/>
                <a:gd name="T96" fmla="*/ 5 w 177"/>
                <a:gd name="T97" fmla="*/ 113 h 177"/>
                <a:gd name="T98" fmla="*/ 3 w 177"/>
                <a:gd name="T99" fmla="*/ 106 h 177"/>
                <a:gd name="T100" fmla="*/ 3 w 177"/>
                <a:gd name="T101" fmla="*/ 96 h 177"/>
                <a:gd name="T102" fmla="*/ 0 w 177"/>
                <a:gd name="T103" fmla="*/ 89 h 177"/>
                <a:gd name="T104" fmla="*/ 3 w 177"/>
                <a:gd name="T105" fmla="*/ 76 h 177"/>
                <a:gd name="T106" fmla="*/ 7 w 177"/>
                <a:gd name="T107" fmla="*/ 60 h 177"/>
                <a:gd name="T108" fmla="*/ 14 w 177"/>
                <a:gd name="T109" fmla="*/ 43 h 177"/>
                <a:gd name="T110" fmla="*/ 23 w 177"/>
                <a:gd name="T111" fmla="*/ 30 h 177"/>
                <a:gd name="T112" fmla="*/ 37 w 177"/>
                <a:gd name="T113" fmla="*/ 18 h 177"/>
                <a:gd name="T114" fmla="*/ 51 w 177"/>
                <a:gd name="T115" fmla="*/ 9 h 177"/>
                <a:gd name="T116" fmla="*/ 67 w 177"/>
                <a:gd name="T117" fmla="*/ 4 h 177"/>
                <a:gd name="T118" fmla="*/ 90 w 177"/>
                <a:gd name="T119" fmla="*/ 0 h 1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7"/>
                <a:gd name="T181" fmla="*/ 0 h 177"/>
                <a:gd name="T182" fmla="*/ 177 w 177"/>
                <a:gd name="T183" fmla="*/ 177 h 1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7" h="177">
                  <a:moveTo>
                    <a:pt x="90" y="0"/>
                  </a:moveTo>
                  <a:lnTo>
                    <a:pt x="90" y="0"/>
                  </a:lnTo>
                  <a:lnTo>
                    <a:pt x="92" y="2"/>
                  </a:lnTo>
                  <a:lnTo>
                    <a:pt x="97" y="2"/>
                  </a:lnTo>
                  <a:lnTo>
                    <a:pt x="99" y="2"/>
                  </a:lnTo>
                  <a:lnTo>
                    <a:pt x="104" y="2"/>
                  </a:lnTo>
                  <a:lnTo>
                    <a:pt x="108" y="2"/>
                  </a:lnTo>
                  <a:lnTo>
                    <a:pt x="113" y="4"/>
                  </a:lnTo>
                  <a:lnTo>
                    <a:pt x="118" y="4"/>
                  </a:lnTo>
                  <a:lnTo>
                    <a:pt x="122" y="7"/>
                  </a:lnTo>
                  <a:lnTo>
                    <a:pt x="125" y="9"/>
                  </a:lnTo>
                  <a:lnTo>
                    <a:pt x="129" y="11"/>
                  </a:lnTo>
                  <a:lnTo>
                    <a:pt x="134" y="11"/>
                  </a:lnTo>
                  <a:lnTo>
                    <a:pt x="136" y="13"/>
                  </a:lnTo>
                  <a:lnTo>
                    <a:pt x="141" y="16"/>
                  </a:lnTo>
                  <a:lnTo>
                    <a:pt x="143" y="20"/>
                  </a:lnTo>
                  <a:lnTo>
                    <a:pt x="148" y="23"/>
                  </a:lnTo>
                  <a:lnTo>
                    <a:pt x="152" y="27"/>
                  </a:lnTo>
                  <a:lnTo>
                    <a:pt x="157" y="32"/>
                  </a:lnTo>
                  <a:lnTo>
                    <a:pt x="159" y="34"/>
                  </a:lnTo>
                  <a:lnTo>
                    <a:pt x="161" y="39"/>
                  </a:lnTo>
                  <a:lnTo>
                    <a:pt x="164" y="41"/>
                  </a:lnTo>
                  <a:lnTo>
                    <a:pt x="166" y="46"/>
                  </a:lnTo>
                  <a:lnTo>
                    <a:pt x="168" y="48"/>
                  </a:lnTo>
                  <a:lnTo>
                    <a:pt x="171" y="53"/>
                  </a:lnTo>
                  <a:lnTo>
                    <a:pt x="171" y="57"/>
                  </a:lnTo>
                  <a:lnTo>
                    <a:pt x="173" y="60"/>
                  </a:lnTo>
                  <a:lnTo>
                    <a:pt x="175" y="64"/>
                  </a:lnTo>
                  <a:lnTo>
                    <a:pt x="175" y="69"/>
                  </a:lnTo>
                  <a:lnTo>
                    <a:pt x="175" y="73"/>
                  </a:lnTo>
                  <a:lnTo>
                    <a:pt x="177" y="78"/>
                  </a:lnTo>
                  <a:lnTo>
                    <a:pt x="177" y="83"/>
                  </a:lnTo>
                  <a:lnTo>
                    <a:pt x="177" y="89"/>
                  </a:lnTo>
                  <a:lnTo>
                    <a:pt x="177" y="92"/>
                  </a:lnTo>
                  <a:lnTo>
                    <a:pt x="177" y="96"/>
                  </a:lnTo>
                  <a:lnTo>
                    <a:pt x="177" y="101"/>
                  </a:lnTo>
                  <a:lnTo>
                    <a:pt x="175" y="106"/>
                  </a:lnTo>
                  <a:lnTo>
                    <a:pt x="175" y="110"/>
                  </a:lnTo>
                  <a:lnTo>
                    <a:pt x="175" y="113"/>
                  </a:lnTo>
                  <a:lnTo>
                    <a:pt x="173" y="117"/>
                  </a:lnTo>
                  <a:lnTo>
                    <a:pt x="171" y="122"/>
                  </a:lnTo>
                  <a:lnTo>
                    <a:pt x="171" y="126"/>
                  </a:lnTo>
                  <a:lnTo>
                    <a:pt x="168" y="129"/>
                  </a:lnTo>
                  <a:lnTo>
                    <a:pt x="166" y="133"/>
                  </a:lnTo>
                  <a:lnTo>
                    <a:pt x="164" y="136"/>
                  </a:lnTo>
                  <a:lnTo>
                    <a:pt x="161" y="140"/>
                  </a:lnTo>
                  <a:lnTo>
                    <a:pt x="159" y="142"/>
                  </a:lnTo>
                  <a:lnTo>
                    <a:pt x="157" y="147"/>
                  </a:lnTo>
                  <a:lnTo>
                    <a:pt x="152" y="152"/>
                  </a:lnTo>
                  <a:lnTo>
                    <a:pt x="150" y="154"/>
                  </a:lnTo>
                  <a:lnTo>
                    <a:pt x="148" y="156"/>
                  </a:lnTo>
                  <a:lnTo>
                    <a:pt x="143" y="159"/>
                  </a:lnTo>
                  <a:lnTo>
                    <a:pt x="141" y="161"/>
                  </a:lnTo>
                  <a:lnTo>
                    <a:pt x="136" y="163"/>
                  </a:lnTo>
                  <a:lnTo>
                    <a:pt x="134" y="165"/>
                  </a:lnTo>
                  <a:lnTo>
                    <a:pt x="129" y="168"/>
                  </a:lnTo>
                  <a:lnTo>
                    <a:pt x="125" y="170"/>
                  </a:lnTo>
                  <a:lnTo>
                    <a:pt x="122" y="172"/>
                  </a:lnTo>
                  <a:lnTo>
                    <a:pt x="118" y="172"/>
                  </a:lnTo>
                  <a:lnTo>
                    <a:pt x="113" y="175"/>
                  </a:lnTo>
                  <a:lnTo>
                    <a:pt x="108" y="175"/>
                  </a:lnTo>
                  <a:lnTo>
                    <a:pt x="104" y="177"/>
                  </a:lnTo>
                  <a:lnTo>
                    <a:pt x="99" y="177"/>
                  </a:lnTo>
                  <a:lnTo>
                    <a:pt x="97" y="177"/>
                  </a:lnTo>
                  <a:lnTo>
                    <a:pt x="90" y="177"/>
                  </a:lnTo>
                  <a:lnTo>
                    <a:pt x="88" y="177"/>
                  </a:lnTo>
                  <a:lnTo>
                    <a:pt x="83" y="177"/>
                  </a:lnTo>
                  <a:lnTo>
                    <a:pt x="78" y="177"/>
                  </a:lnTo>
                  <a:lnTo>
                    <a:pt x="74" y="177"/>
                  </a:lnTo>
                  <a:lnTo>
                    <a:pt x="69" y="175"/>
                  </a:lnTo>
                  <a:lnTo>
                    <a:pt x="65" y="175"/>
                  </a:lnTo>
                  <a:lnTo>
                    <a:pt x="60" y="172"/>
                  </a:lnTo>
                  <a:lnTo>
                    <a:pt x="58" y="172"/>
                  </a:lnTo>
                  <a:lnTo>
                    <a:pt x="53" y="170"/>
                  </a:lnTo>
                  <a:lnTo>
                    <a:pt x="49" y="168"/>
                  </a:lnTo>
                  <a:lnTo>
                    <a:pt x="46" y="165"/>
                  </a:lnTo>
                  <a:lnTo>
                    <a:pt x="42" y="163"/>
                  </a:lnTo>
                  <a:lnTo>
                    <a:pt x="39" y="161"/>
                  </a:lnTo>
                  <a:lnTo>
                    <a:pt x="35" y="159"/>
                  </a:lnTo>
                  <a:lnTo>
                    <a:pt x="32" y="156"/>
                  </a:lnTo>
                  <a:lnTo>
                    <a:pt x="28" y="152"/>
                  </a:lnTo>
                  <a:lnTo>
                    <a:pt x="26" y="149"/>
                  </a:lnTo>
                  <a:lnTo>
                    <a:pt x="23" y="147"/>
                  </a:lnTo>
                  <a:lnTo>
                    <a:pt x="21" y="142"/>
                  </a:lnTo>
                  <a:lnTo>
                    <a:pt x="19" y="140"/>
                  </a:lnTo>
                  <a:lnTo>
                    <a:pt x="14" y="136"/>
                  </a:lnTo>
                  <a:lnTo>
                    <a:pt x="12" y="133"/>
                  </a:lnTo>
                  <a:lnTo>
                    <a:pt x="12" y="129"/>
                  </a:lnTo>
                  <a:lnTo>
                    <a:pt x="9" y="126"/>
                  </a:lnTo>
                  <a:lnTo>
                    <a:pt x="7" y="122"/>
                  </a:lnTo>
                  <a:lnTo>
                    <a:pt x="5" y="117"/>
                  </a:lnTo>
                  <a:lnTo>
                    <a:pt x="5" y="113"/>
                  </a:lnTo>
                  <a:lnTo>
                    <a:pt x="3" y="110"/>
                  </a:lnTo>
                  <a:lnTo>
                    <a:pt x="3" y="106"/>
                  </a:lnTo>
                  <a:lnTo>
                    <a:pt x="3" y="101"/>
                  </a:lnTo>
                  <a:lnTo>
                    <a:pt x="3" y="96"/>
                  </a:lnTo>
                  <a:lnTo>
                    <a:pt x="0" y="89"/>
                  </a:lnTo>
                  <a:lnTo>
                    <a:pt x="0" y="85"/>
                  </a:lnTo>
                  <a:lnTo>
                    <a:pt x="3" y="76"/>
                  </a:lnTo>
                  <a:lnTo>
                    <a:pt x="5" y="66"/>
                  </a:lnTo>
                  <a:lnTo>
                    <a:pt x="7" y="60"/>
                  </a:lnTo>
                  <a:lnTo>
                    <a:pt x="9" y="50"/>
                  </a:lnTo>
                  <a:lnTo>
                    <a:pt x="14" y="43"/>
                  </a:lnTo>
                  <a:lnTo>
                    <a:pt x="19" y="37"/>
                  </a:lnTo>
                  <a:lnTo>
                    <a:pt x="23" y="30"/>
                  </a:lnTo>
                  <a:lnTo>
                    <a:pt x="30" y="23"/>
                  </a:lnTo>
                  <a:lnTo>
                    <a:pt x="37" y="18"/>
                  </a:lnTo>
                  <a:lnTo>
                    <a:pt x="44" y="13"/>
                  </a:lnTo>
                  <a:lnTo>
                    <a:pt x="51" y="9"/>
                  </a:lnTo>
                  <a:lnTo>
                    <a:pt x="60" y="7"/>
                  </a:lnTo>
                  <a:lnTo>
                    <a:pt x="67" y="4"/>
                  </a:lnTo>
                  <a:lnTo>
                    <a:pt x="76" y="2"/>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9" name="Freeform 10"/>
            <p:cNvSpPr>
              <a:spLocks/>
            </p:cNvSpPr>
            <p:nvPr/>
          </p:nvSpPr>
          <p:spPr bwMode="auto">
            <a:xfrm>
              <a:off x="4222" y="1594"/>
              <a:ext cx="162" cy="161"/>
            </a:xfrm>
            <a:custGeom>
              <a:avLst/>
              <a:gdLst>
                <a:gd name="T0" fmla="*/ 81 w 162"/>
                <a:gd name="T1" fmla="*/ 0 h 161"/>
                <a:gd name="T2" fmla="*/ 93 w 162"/>
                <a:gd name="T3" fmla="*/ 2 h 161"/>
                <a:gd name="T4" fmla="*/ 109 w 162"/>
                <a:gd name="T5" fmla="*/ 6 h 161"/>
                <a:gd name="T6" fmla="*/ 122 w 162"/>
                <a:gd name="T7" fmla="*/ 13 h 161"/>
                <a:gd name="T8" fmla="*/ 134 w 162"/>
                <a:gd name="T9" fmla="*/ 23 h 161"/>
                <a:gd name="T10" fmla="*/ 145 w 162"/>
                <a:gd name="T11" fmla="*/ 34 h 161"/>
                <a:gd name="T12" fmla="*/ 152 w 162"/>
                <a:gd name="T13" fmla="*/ 46 h 161"/>
                <a:gd name="T14" fmla="*/ 159 w 162"/>
                <a:gd name="T15" fmla="*/ 62 h 161"/>
                <a:gd name="T16" fmla="*/ 162 w 162"/>
                <a:gd name="T17" fmla="*/ 80 h 161"/>
                <a:gd name="T18" fmla="*/ 162 w 162"/>
                <a:gd name="T19" fmla="*/ 85 h 161"/>
                <a:gd name="T20" fmla="*/ 159 w 162"/>
                <a:gd name="T21" fmla="*/ 101 h 161"/>
                <a:gd name="T22" fmla="*/ 152 w 162"/>
                <a:gd name="T23" fmla="*/ 117 h 161"/>
                <a:gd name="T24" fmla="*/ 145 w 162"/>
                <a:gd name="T25" fmla="*/ 129 h 161"/>
                <a:gd name="T26" fmla="*/ 134 w 162"/>
                <a:gd name="T27" fmla="*/ 140 h 161"/>
                <a:gd name="T28" fmla="*/ 122 w 162"/>
                <a:gd name="T29" fmla="*/ 149 h 161"/>
                <a:gd name="T30" fmla="*/ 109 w 162"/>
                <a:gd name="T31" fmla="*/ 156 h 161"/>
                <a:gd name="T32" fmla="*/ 93 w 162"/>
                <a:gd name="T33" fmla="*/ 161 h 161"/>
                <a:gd name="T34" fmla="*/ 81 w 162"/>
                <a:gd name="T35" fmla="*/ 161 h 161"/>
                <a:gd name="T36" fmla="*/ 69 w 162"/>
                <a:gd name="T37" fmla="*/ 161 h 161"/>
                <a:gd name="T38" fmla="*/ 53 w 162"/>
                <a:gd name="T39" fmla="*/ 156 h 161"/>
                <a:gd name="T40" fmla="*/ 40 w 162"/>
                <a:gd name="T41" fmla="*/ 149 h 161"/>
                <a:gd name="T42" fmla="*/ 26 w 162"/>
                <a:gd name="T43" fmla="*/ 140 h 161"/>
                <a:gd name="T44" fmla="*/ 17 w 162"/>
                <a:gd name="T45" fmla="*/ 129 h 161"/>
                <a:gd name="T46" fmla="*/ 7 w 162"/>
                <a:gd name="T47" fmla="*/ 117 h 161"/>
                <a:gd name="T48" fmla="*/ 3 w 162"/>
                <a:gd name="T49" fmla="*/ 101 h 161"/>
                <a:gd name="T50" fmla="*/ 0 w 162"/>
                <a:gd name="T51" fmla="*/ 80 h 161"/>
                <a:gd name="T52" fmla="*/ 0 w 162"/>
                <a:gd name="T53" fmla="*/ 78 h 161"/>
                <a:gd name="T54" fmla="*/ 3 w 162"/>
                <a:gd name="T55" fmla="*/ 62 h 161"/>
                <a:gd name="T56" fmla="*/ 7 w 162"/>
                <a:gd name="T57" fmla="*/ 46 h 161"/>
                <a:gd name="T58" fmla="*/ 17 w 162"/>
                <a:gd name="T59" fmla="*/ 34 h 161"/>
                <a:gd name="T60" fmla="*/ 26 w 162"/>
                <a:gd name="T61" fmla="*/ 23 h 161"/>
                <a:gd name="T62" fmla="*/ 40 w 162"/>
                <a:gd name="T63" fmla="*/ 13 h 161"/>
                <a:gd name="T64" fmla="*/ 53 w 162"/>
                <a:gd name="T65" fmla="*/ 6 h 161"/>
                <a:gd name="T66" fmla="*/ 69 w 162"/>
                <a:gd name="T67" fmla="*/ 2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161"/>
                <a:gd name="T104" fmla="*/ 162 w 162"/>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161">
                  <a:moveTo>
                    <a:pt x="81" y="0"/>
                  </a:moveTo>
                  <a:lnTo>
                    <a:pt x="81" y="0"/>
                  </a:lnTo>
                  <a:lnTo>
                    <a:pt x="86" y="2"/>
                  </a:lnTo>
                  <a:lnTo>
                    <a:pt x="93" y="2"/>
                  </a:lnTo>
                  <a:lnTo>
                    <a:pt x="99" y="4"/>
                  </a:lnTo>
                  <a:lnTo>
                    <a:pt x="109" y="6"/>
                  </a:lnTo>
                  <a:lnTo>
                    <a:pt x="116" y="9"/>
                  </a:lnTo>
                  <a:lnTo>
                    <a:pt x="122" y="13"/>
                  </a:lnTo>
                  <a:lnTo>
                    <a:pt x="129" y="18"/>
                  </a:lnTo>
                  <a:lnTo>
                    <a:pt x="134" y="23"/>
                  </a:lnTo>
                  <a:lnTo>
                    <a:pt x="141" y="27"/>
                  </a:lnTo>
                  <a:lnTo>
                    <a:pt x="145" y="34"/>
                  </a:lnTo>
                  <a:lnTo>
                    <a:pt x="150" y="39"/>
                  </a:lnTo>
                  <a:lnTo>
                    <a:pt x="152" y="46"/>
                  </a:lnTo>
                  <a:lnTo>
                    <a:pt x="157" y="53"/>
                  </a:lnTo>
                  <a:lnTo>
                    <a:pt x="159" y="62"/>
                  </a:lnTo>
                  <a:lnTo>
                    <a:pt x="159" y="69"/>
                  </a:lnTo>
                  <a:lnTo>
                    <a:pt x="162" y="80"/>
                  </a:lnTo>
                  <a:lnTo>
                    <a:pt x="162" y="85"/>
                  </a:lnTo>
                  <a:lnTo>
                    <a:pt x="159" y="94"/>
                  </a:lnTo>
                  <a:lnTo>
                    <a:pt x="159" y="101"/>
                  </a:lnTo>
                  <a:lnTo>
                    <a:pt x="157" y="110"/>
                  </a:lnTo>
                  <a:lnTo>
                    <a:pt x="152" y="117"/>
                  </a:lnTo>
                  <a:lnTo>
                    <a:pt x="150" y="124"/>
                  </a:lnTo>
                  <a:lnTo>
                    <a:pt x="145" y="129"/>
                  </a:lnTo>
                  <a:lnTo>
                    <a:pt x="141" y="135"/>
                  </a:lnTo>
                  <a:lnTo>
                    <a:pt x="134" y="140"/>
                  </a:lnTo>
                  <a:lnTo>
                    <a:pt x="129" y="147"/>
                  </a:lnTo>
                  <a:lnTo>
                    <a:pt x="122" y="149"/>
                  </a:lnTo>
                  <a:lnTo>
                    <a:pt x="116" y="154"/>
                  </a:lnTo>
                  <a:lnTo>
                    <a:pt x="109" y="156"/>
                  </a:lnTo>
                  <a:lnTo>
                    <a:pt x="99" y="158"/>
                  </a:lnTo>
                  <a:lnTo>
                    <a:pt x="93" y="161"/>
                  </a:lnTo>
                  <a:lnTo>
                    <a:pt x="81" y="161"/>
                  </a:lnTo>
                  <a:lnTo>
                    <a:pt x="76" y="161"/>
                  </a:lnTo>
                  <a:lnTo>
                    <a:pt x="69" y="161"/>
                  </a:lnTo>
                  <a:lnTo>
                    <a:pt x="60" y="158"/>
                  </a:lnTo>
                  <a:lnTo>
                    <a:pt x="53" y="156"/>
                  </a:lnTo>
                  <a:lnTo>
                    <a:pt x="46" y="154"/>
                  </a:lnTo>
                  <a:lnTo>
                    <a:pt x="40" y="149"/>
                  </a:lnTo>
                  <a:lnTo>
                    <a:pt x="33" y="147"/>
                  </a:lnTo>
                  <a:lnTo>
                    <a:pt x="26" y="140"/>
                  </a:lnTo>
                  <a:lnTo>
                    <a:pt x="21" y="135"/>
                  </a:lnTo>
                  <a:lnTo>
                    <a:pt x="17" y="129"/>
                  </a:lnTo>
                  <a:lnTo>
                    <a:pt x="12" y="124"/>
                  </a:lnTo>
                  <a:lnTo>
                    <a:pt x="7" y="117"/>
                  </a:lnTo>
                  <a:lnTo>
                    <a:pt x="5" y="110"/>
                  </a:lnTo>
                  <a:lnTo>
                    <a:pt x="3" y="101"/>
                  </a:lnTo>
                  <a:lnTo>
                    <a:pt x="0" y="94"/>
                  </a:lnTo>
                  <a:lnTo>
                    <a:pt x="0" y="80"/>
                  </a:lnTo>
                  <a:lnTo>
                    <a:pt x="0" y="78"/>
                  </a:lnTo>
                  <a:lnTo>
                    <a:pt x="0" y="69"/>
                  </a:lnTo>
                  <a:lnTo>
                    <a:pt x="3" y="62"/>
                  </a:lnTo>
                  <a:lnTo>
                    <a:pt x="5" y="53"/>
                  </a:lnTo>
                  <a:lnTo>
                    <a:pt x="7" y="46"/>
                  </a:lnTo>
                  <a:lnTo>
                    <a:pt x="12" y="39"/>
                  </a:lnTo>
                  <a:lnTo>
                    <a:pt x="17" y="34"/>
                  </a:lnTo>
                  <a:lnTo>
                    <a:pt x="21" y="27"/>
                  </a:lnTo>
                  <a:lnTo>
                    <a:pt x="26" y="23"/>
                  </a:lnTo>
                  <a:lnTo>
                    <a:pt x="33" y="18"/>
                  </a:lnTo>
                  <a:lnTo>
                    <a:pt x="40" y="13"/>
                  </a:lnTo>
                  <a:lnTo>
                    <a:pt x="46" y="9"/>
                  </a:lnTo>
                  <a:lnTo>
                    <a:pt x="53" y="6"/>
                  </a:lnTo>
                  <a:lnTo>
                    <a:pt x="60" y="4"/>
                  </a:lnTo>
                  <a:lnTo>
                    <a:pt x="69" y="2"/>
                  </a:lnTo>
                  <a:lnTo>
                    <a:pt x="81" y="0"/>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0" name="Freeform 11"/>
            <p:cNvSpPr>
              <a:spLocks/>
            </p:cNvSpPr>
            <p:nvPr/>
          </p:nvSpPr>
          <p:spPr bwMode="auto">
            <a:xfrm>
              <a:off x="4241" y="1612"/>
              <a:ext cx="124" cy="124"/>
            </a:xfrm>
            <a:custGeom>
              <a:avLst/>
              <a:gdLst>
                <a:gd name="T0" fmla="*/ 62 w 124"/>
                <a:gd name="T1" fmla="*/ 0 h 124"/>
                <a:gd name="T2" fmla="*/ 71 w 124"/>
                <a:gd name="T3" fmla="*/ 0 h 124"/>
                <a:gd name="T4" fmla="*/ 83 w 124"/>
                <a:gd name="T5" fmla="*/ 5 h 124"/>
                <a:gd name="T6" fmla="*/ 94 w 124"/>
                <a:gd name="T7" fmla="*/ 9 h 124"/>
                <a:gd name="T8" fmla="*/ 103 w 124"/>
                <a:gd name="T9" fmla="*/ 16 h 124"/>
                <a:gd name="T10" fmla="*/ 113 w 124"/>
                <a:gd name="T11" fmla="*/ 25 h 124"/>
                <a:gd name="T12" fmla="*/ 117 w 124"/>
                <a:gd name="T13" fmla="*/ 35 h 124"/>
                <a:gd name="T14" fmla="*/ 122 w 124"/>
                <a:gd name="T15" fmla="*/ 46 h 124"/>
                <a:gd name="T16" fmla="*/ 124 w 124"/>
                <a:gd name="T17" fmla="*/ 62 h 124"/>
                <a:gd name="T18" fmla="*/ 124 w 124"/>
                <a:gd name="T19" fmla="*/ 67 h 124"/>
                <a:gd name="T20" fmla="*/ 122 w 124"/>
                <a:gd name="T21" fmla="*/ 78 h 124"/>
                <a:gd name="T22" fmla="*/ 117 w 124"/>
                <a:gd name="T23" fmla="*/ 90 h 124"/>
                <a:gd name="T24" fmla="*/ 113 w 124"/>
                <a:gd name="T25" fmla="*/ 101 h 124"/>
                <a:gd name="T26" fmla="*/ 103 w 124"/>
                <a:gd name="T27" fmla="*/ 108 h 124"/>
                <a:gd name="T28" fmla="*/ 94 w 124"/>
                <a:gd name="T29" fmla="*/ 115 h 124"/>
                <a:gd name="T30" fmla="*/ 83 w 124"/>
                <a:gd name="T31" fmla="*/ 122 h 124"/>
                <a:gd name="T32" fmla="*/ 71 w 124"/>
                <a:gd name="T33" fmla="*/ 124 h 124"/>
                <a:gd name="T34" fmla="*/ 62 w 124"/>
                <a:gd name="T35" fmla="*/ 124 h 124"/>
                <a:gd name="T36" fmla="*/ 53 w 124"/>
                <a:gd name="T37" fmla="*/ 124 h 124"/>
                <a:gd name="T38" fmla="*/ 41 w 124"/>
                <a:gd name="T39" fmla="*/ 122 h 124"/>
                <a:gd name="T40" fmla="*/ 30 w 124"/>
                <a:gd name="T41" fmla="*/ 115 h 124"/>
                <a:gd name="T42" fmla="*/ 21 w 124"/>
                <a:gd name="T43" fmla="*/ 108 h 124"/>
                <a:gd name="T44" fmla="*/ 11 w 124"/>
                <a:gd name="T45" fmla="*/ 101 h 124"/>
                <a:gd name="T46" fmla="*/ 7 w 124"/>
                <a:gd name="T47" fmla="*/ 90 h 124"/>
                <a:gd name="T48" fmla="*/ 2 w 124"/>
                <a:gd name="T49" fmla="*/ 78 h 124"/>
                <a:gd name="T50" fmla="*/ 0 w 124"/>
                <a:gd name="T51" fmla="*/ 62 h 124"/>
                <a:gd name="T52" fmla="*/ 0 w 124"/>
                <a:gd name="T53" fmla="*/ 60 h 124"/>
                <a:gd name="T54" fmla="*/ 2 w 124"/>
                <a:gd name="T55" fmla="*/ 46 h 124"/>
                <a:gd name="T56" fmla="*/ 7 w 124"/>
                <a:gd name="T57" fmla="*/ 35 h 124"/>
                <a:gd name="T58" fmla="*/ 11 w 124"/>
                <a:gd name="T59" fmla="*/ 25 h 124"/>
                <a:gd name="T60" fmla="*/ 21 w 124"/>
                <a:gd name="T61" fmla="*/ 16 h 124"/>
                <a:gd name="T62" fmla="*/ 30 w 124"/>
                <a:gd name="T63" fmla="*/ 9 h 124"/>
                <a:gd name="T64" fmla="*/ 41 w 124"/>
                <a:gd name="T65" fmla="*/ 5 h 124"/>
                <a:gd name="T66" fmla="*/ 53 w 124"/>
                <a:gd name="T67" fmla="*/ 0 h 1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4"/>
                <a:gd name="T103" fmla="*/ 0 h 124"/>
                <a:gd name="T104" fmla="*/ 124 w 124"/>
                <a:gd name="T105" fmla="*/ 124 h 1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4" h="124">
                  <a:moveTo>
                    <a:pt x="62" y="0"/>
                  </a:moveTo>
                  <a:lnTo>
                    <a:pt x="62" y="0"/>
                  </a:lnTo>
                  <a:lnTo>
                    <a:pt x="64" y="0"/>
                  </a:lnTo>
                  <a:lnTo>
                    <a:pt x="71" y="0"/>
                  </a:lnTo>
                  <a:lnTo>
                    <a:pt x="78" y="2"/>
                  </a:lnTo>
                  <a:lnTo>
                    <a:pt x="83" y="5"/>
                  </a:lnTo>
                  <a:lnTo>
                    <a:pt x="90" y="7"/>
                  </a:lnTo>
                  <a:lnTo>
                    <a:pt x="94" y="9"/>
                  </a:lnTo>
                  <a:lnTo>
                    <a:pt x="99" y="12"/>
                  </a:lnTo>
                  <a:lnTo>
                    <a:pt x="103" y="16"/>
                  </a:lnTo>
                  <a:lnTo>
                    <a:pt x="108" y="21"/>
                  </a:lnTo>
                  <a:lnTo>
                    <a:pt x="113" y="25"/>
                  </a:lnTo>
                  <a:lnTo>
                    <a:pt x="115" y="30"/>
                  </a:lnTo>
                  <a:lnTo>
                    <a:pt x="117" y="35"/>
                  </a:lnTo>
                  <a:lnTo>
                    <a:pt x="120" y="41"/>
                  </a:lnTo>
                  <a:lnTo>
                    <a:pt x="122" y="46"/>
                  </a:lnTo>
                  <a:lnTo>
                    <a:pt x="124" y="53"/>
                  </a:lnTo>
                  <a:lnTo>
                    <a:pt x="124" y="62"/>
                  </a:lnTo>
                  <a:lnTo>
                    <a:pt x="124" y="67"/>
                  </a:lnTo>
                  <a:lnTo>
                    <a:pt x="124" y="71"/>
                  </a:lnTo>
                  <a:lnTo>
                    <a:pt x="122" y="78"/>
                  </a:lnTo>
                  <a:lnTo>
                    <a:pt x="120" y="85"/>
                  </a:lnTo>
                  <a:lnTo>
                    <a:pt x="117" y="90"/>
                  </a:lnTo>
                  <a:lnTo>
                    <a:pt x="115" y="94"/>
                  </a:lnTo>
                  <a:lnTo>
                    <a:pt x="113" y="101"/>
                  </a:lnTo>
                  <a:lnTo>
                    <a:pt x="108" y="106"/>
                  </a:lnTo>
                  <a:lnTo>
                    <a:pt x="103" y="108"/>
                  </a:lnTo>
                  <a:lnTo>
                    <a:pt x="99" y="113"/>
                  </a:lnTo>
                  <a:lnTo>
                    <a:pt x="94" y="115"/>
                  </a:lnTo>
                  <a:lnTo>
                    <a:pt x="90" y="120"/>
                  </a:lnTo>
                  <a:lnTo>
                    <a:pt x="83" y="122"/>
                  </a:lnTo>
                  <a:lnTo>
                    <a:pt x="78" y="124"/>
                  </a:lnTo>
                  <a:lnTo>
                    <a:pt x="71" y="124"/>
                  </a:lnTo>
                  <a:lnTo>
                    <a:pt x="62" y="124"/>
                  </a:lnTo>
                  <a:lnTo>
                    <a:pt x="60" y="124"/>
                  </a:lnTo>
                  <a:lnTo>
                    <a:pt x="53" y="124"/>
                  </a:lnTo>
                  <a:lnTo>
                    <a:pt x="46" y="124"/>
                  </a:lnTo>
                  <a:lnTo>
                    <a:pt x="41" y="122"/>
                  </a:lnTo>
                  <a:lnTo>
                    <a:pt x="34" y="120"/>
                  </a:lnTo>
                  <a:lnTo>
                    <a:pt x="30" y="115"/>
                  </a:lnTo>
                  <a:lnTo>
                    <a:pt x="25" y="113"/>
                  </a:lnTo>
                  <a:lnTo>
                    <a:pt x="21" y="108"/>
                  </a:lnTo>
                  <a:lnTo>
                    <a:pt x="16" y="106"/>
                  </a:lnTo>
                  <a:lnTo>
                    <a:pt x="11" y="101"/>
                  </a:lnTo>
                  <a:lnTo>
                    <a:pt x="9" y="94"/>
                  </a:lnTo>
                  <a:lnTo>
                    <a:pt x="7" y="90"/>
                  </a:lnTo>
                  <a:lnTo>
                    <a:pt x="2" y="85"/>
                  </a:lnTo>
                  <a:lnTo>
                    <a:pt x="2" y="78"/>
                  </a:lnTo>
                  <a:lnTo>
                    <a:pt x="0" y="71"/>
                  </a:lnTo>
                  <a:lnTo>
                    <a:pt x="0" y="62"/>
                  </a:lnTo>
                  <a:lnTo>
                    <a:pt x="0" y="60"/>
                  </a:lnTo>
                  <a:lnTo>
                    <a:pt x="0" y="53"/>
                  </a:lnTo>
                  <a:lnTo>
                    <a:pt x="2" y="46"/>
                  </a:lnTo>
                  <a:lnTo>
                    <a:pt x="2" y="41"/>
                  </a:lnTo>
                  <a:lnTo>
                    <a:pt x="7" y="35"/>
                  </a:lnTo>
                  <a:lnTo>
                    <a:pt x="9" y="30"/>
                  </a:lnTo>
                  <a:lnTo>
                    <a:pt x="11" y="25"/>
                  </a:lnTo>
                  <a:lnTo>
                    <a:pt x="16" y="21"/>
                  </a:lnTo>
                  <a:lnTo>
                    <a:pt x="21" y="16"/>
                  </a:lnTo>
                  <a:lnTo>
                    <a:pt x="25" y="12"/>
                  </a:lnTo>
                  <a:lnTo>
                    <a:pt x="30" y="9"/>
                  </a:lnTo>
                  <a:lnTo>
                    <a:pt x="34" y="7"/>
                  </a:lnTo>
                  <a:lnTo>
                    <a:pt x="41" y="5"/>
                  </a:lnTo>
                  <a:lnTo>
                    <a:pt x="46" y="2"/>
                  </a:lnTo>
                  <a:lnTo>
                    <a:pt x="53" y="0"/>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1" name="Freeform 12"/>
            <p:cNvSpPr>
              <a:spLocks/>
            </p:cNvSpPr>
            <p:nvPr/>
          </p:nvSpPr>
          <p:spPr bwMode="auto">
            <a:xfrm>
              <a:off x="4248" y="1619"/>
              <a:ext cx="110" cy="113"/>
            </a:xfrm>
            <a:custGeom>
              <a:avLst/>
              <a:gdLst>
                <a:gd name="T0" fmla="*/ 55 w 110"/>
                <a:gd name="T1" fmla="*/ 0 h 113"/>
                <a:gd name="T2" fmla="*/ 64 w 110"/>
                <a:gd name="T3" fmla="*/ 0 h 113"/>
                <a:gd name="T4" fmla="*/ 73 w 110"/>
                <a:gd name="T5" fmla="*/ 2 h 113"/>
                <a:gd name="T6" fmla="*/ 85 w 110"/>
                <a:gd name="T7" fmla="*/ 7 h 113"/>
                <a:gd name="T8" fmla="*/ 92 w 110"/>
                <a:gd name="T9" fmla="*/ 14 h 113"/>
                <a:gd name="T10" fmla="*/ 99 w 110"/>
                <a:gd name="T11" fmla="*/ 23 h 113"/>
                <a:gd name="T12" fmla="*/ 106 w 110"/>
                <a:gd name="T13" fmla="*/ 30 h 113"/>
                <a:gd name="T14" fmla="*/ 110 w 110"/>
                <a:gd name="T15" fmla="*/ 41 h 113"/>
                <a:gd name="T16" fmla="*/ 110 w 110"/>
                <a:gd name="T17" fmla="*/ 55 h 113"/>
                <a:gd name="T18" fmla="*/ 110 w 110"/>
                <a:gd name="T19" fmla="*/ 57 h 113"/>
                <a:gd name="T20" fmla="*/ 110 w 110"/>
                <a:gd name="T21" fmla="*/ 69 h 113"/>
                <a:gd name="T22" fmla="*/ 106 w 110"/>
                <a:gd name="T23" fmla="*/ 81 h 113"/>
                <a:gd name="T24" fmla="*/ 99 w 110"/>
                <a:gd name="T25" fmla="*/ 90 h 113"/>
                <a:gd name="T26" fmla="*/ 92 w 110"/>
                <a:gd name="T27" fmla="*/ 97 h 113"/>
                <a:gd name="T28" fmla="*/ 85 w 110"/>
                <a:gd name="T29" fmla="*/ 104 h 113"/>
                <a:gd name="T30" fmla="*/ 73 w 110"/>
                <a:gd name="T31" fmla="*/ 108 h 113"/>
                <a:gd name="T32" fmla="*/ 64 w 110"/>
                <a:gd name="T33" fmla="*/ 110 h 113"/>
                <a:gd name="T34" fmla="*/ 55 w 110"/>
                <a:gd name="T35" fmla="*/ 113 h 113"/>
                <a:gd name="T36" fmla="*/ 46 w 110"/>
                <a:gd name="T37" fmla="*/ 110 h 113"/>
                <a:gd name="T38" fmla="*/ 37 w 110"/>
                <a:gd name="T39" fmla="*/ 108 h 113"/>
                <a:gd name="T40" fmla="*/ 25 w 110"/>
                <a:gd name="T41" fmla="*/ 104 h 113"/>
                <a:gd name="T42" fmla="*/ 18 w 110"/>
                <a:gd name="T43" fmla="*/ 97 h 113"/>
                <a:gd name="T44" fmla="*/ 9 w 110"/>
                <a:gd name="T45" fmla="*/ 90 h 113"/>
                <a:gd name="T46" fmla="*/ 4 w 110"/>
                <a:gd name="T47" fmla="*/ 81 h 113"/>
                <a:gd name="T48" fmla="*/ 0 w 110"/>
                <a:gd name="T49" fmla="*/ 69 h 113"/>
                <a:gd name="T50" fmla="*/ 0 w 110"/>
                <a:gd name="T51" fmla="*/ 55 h 113"/>
                <a:gd name="T52" fmla="*/ 0 w 110"/>
                <a:gd name="T53" fmla="*/ 53 h 113"/>
                <a:gd name="T54" fmla="*/ 0 w 110"/>
                <a:gd name="T55" fmla="*/ 41 h 113"/>
                <a:gd name="T56" fmla="*/ 4 w 110"/>
                <a:gd name="T57" fmla="*/ 30 h 113"/>
                <a:gd name="T58" fmla="*/ 9 w 110"/>
                <a:gd name="T59" fmla="*/ 23 h 113"/>
                <a:gd name="T60" fmla="*/ 18 w 110"/>
                <a:gd name="T61" fmla="*/ 14 h 113"/>
                <a:gd name="T62" fmla="*/ 25 w 110"/>
                <a:gd name="T63" fmla="*/ 7 h 113"/>
                <a:gd name="T64" fmla="*/ 37 w 110"/>
                <a:gd name="T65" fmla="*/ 2 h 113"/>
                <a:gd name="T66" fmla="*/ 46 w 110"/>
                <a:gd name="T67" fmla="*/ 0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113"/>
                <a:gd name="T104" fmla="*/ 110 w 110"/>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113">
                  <a:moveTo>
                    <a:pt x="55" y="0"/>
                  </a:moveTo>
                  <a:lnTo>
                    <a:pt x="55" y="0"/>
                  </a:lnTo>
                  <a:lnTo>
                    <a:pt x="57" y="0"/>
                  </a:lnTo>
                  <a:lnTo>
                    <a:pt x="64" y="0"/>
                  </a:lnTo>
                  <a:lnTo>
                    <a:pt x="69" y="0"/>
                  </a:lnTo>
                  <a:lnTo>
                    <a:pt x="73" y="2"/>
                  </a:lnTo>
                  <a:lnTo>
                    <a:pt x="78" y="5"/>
                  </a:lnTo>
                  <a:lnTo>
                    <a:pt x="85" y="7"/>
                  </a:lnTo>
                  <a:lnTo>
                    <a:pt x="87" y="9"/>
                  </a:lnTo>
                  <a:lnTo>
                    <a:pt x="92" y="14"/>
                  </a:lnTo>
                  <a:lnTo>
                    <a:pt x="96" y="18"/>
                  </a:lnTo>
                  <a:lnTo>
                    <a:pt x="99" y="23"/>
                  </a:lnTo>
                  <a:lnTo>
                    <a:pt x="103" y="25"/>
                  </a:lnTo>
                  <a:lnTo>
                    <a:pt x="106" y="30"/>
                  </a:lnTo>
                  <a:lnTo>
                    <a:pt x="108" y="37"/>
                  </a:lnTo>
                  <a:lnTo>
                    <a:pt x="110" y="41"/>
                  </a:lnTo>
                  <a:lnTo>
                    <a:pt x="110" y="46"/>
                  </a:lnTo>
                  <a:lnTo>
                    <a:pt x="110" y="55"/>
                  </a:lnTo>
                  <a:lnTo>
                    <a:pt x="110" y="57"/>
                  </a:lnTo>
                  <a:lnTo>
                    <a:pt x="110" y="64"/>
                  </a:lnTo>
                  <a:lnTo>
                    <a:pt x="110" y="69"/>
                  </a:lnTo>
                  <a:lnTo>
                    <a:pt x="108" y="76"/>
                  </a:lnTo>
                  <a:lnTo>
                    <a:pt x="106" y="81"/>
                  </a:lnTo>
                  <a:lnTo>
                    <a:pt x="103" y="85"/>
                  </a:lnTo>
                  <a:lnTo>
                    <a:pt x="99" y="90"/>
                  </a:lnTo>
                  <a:lnTo>
                    <a:pt x="96" y="94"/>
                  </a:lnTo>
                  <a:lnTo>
                    <a:pt x="92" y="97"/>
                  </a:lnTo>
                  <a:lnTo>
                    <a:pt x="87" y="101"/>
                  </a:lnTo>
                  <a:lnTo>
                    <a:pt x="85" y="104"/>
                  </a:lnTo>
                  <a:lnTo>
                    <a:pt x="78" y="106"/>
                  </a:lnTo>
                  <a:lnTo>
                    <a:pt x="73" y="108"/>
                  </a:lnTo>
                  <a:lnTo>
                    <a:pt x="69" y="110"/>
                  </a:lnTo>
                  <a:lnTo>
                    <a:pt x="64" y="110"/>
                  </a:lnTo>
                  <a:lnTo>
                    <a:pt x="55" y="113"/>
                  </a:lnTo>
                  <a:lnTo>
                    <a:pt x="53" y="113"/>
                  </a:lnTo>
                  <a:lnTo>
                    <a:pt x="46" y="110"/>
                  </a:lnTo>
                  <a:lnTo>
                    <a:pt x="41" y="110"/>
                  </a:lnTo>
                  <a:lnTo>
                    <a:pt x="37" y="108"/>
                  </a:lnTo>
                  <a:lnTo>
                    <a:pt x="30" y="106"/>
                  </a:lnTo>
                  <a:lnTo>
                    <a:pt x="25" y="104"/>
                  </a:lnTo>
                  <a:lnTo>
                    <a:pt x="20" y="101"/>
                  </a:lnTo>
                  <a:lnTo>
                    <a:pt x="18" y="97"/>
                  </a:lnTo>
                  <a:lnTo>
                    <a:pt x="14" y="94"/>
                  </a:lnTo>
                  <a:lnTo>
                    <a:pt x="9" y="90"/>
                  </a:lnTo>
                  <a:lnTo>
                    <a:pt x="7" y="85"/>
                  </a:lnTo>
                  <a:lnTo>
                    <a:pt x="4" y="81"/>
                  </a:lnTo>
                  <a:lnTo>
                    <a:pt x="2" y="76"/>
                  </a:lnTo>
                  <a:lnTo>
                    <a:pt x="0" y="69"/>
                  </a:lnTo>
                  <a:lnTo>
                    <a:pt x="0" y="64"/>
                  </a:lnTo>
                  <a:lnTo>
                    <a:pt x="0" y="55"/>
                  </a:lnTo>
                  <a:lnTo>
                    <a:pt x="0" y="53"/>
                  </a:lnTo>
                  <a:lnTo>
                    <a:pt x="0" y="46"/>
                  </a:lnTo>
                  <a:lnTo>
                    <a:pt x="0" y="41"/>
                  </a:lnTo>
                  <a:lnTo>
                    <a:pt x="2" y="37"/>
                  </a:lnTo>
                  <a:lnTo>
                    <a:pt x="4" y="30"/>
                  </a:lnTo>
                  <a:lnTo>
                    <a:pt x="7" y="25"/>
                  </a:lnTo>
                  <a:lnTo>
                    <a:pt x="9" y="23"/>
                  </a:lnTo>
                  <a:lnTo>
                    <a:pt x="14" y="18"/>
                  </a:lnTo>
                  <a:lnTo>
                    <a:pt x="18" y="14"/>
                  </a:lnTo>
                  <a:lnTo>
                    <a:pt x="20" y="9"/>
                  </a:lnTo>
                  <a:lnTo>
                    <a:pt x="25" y="7"/>
                  </a:lnTo>
                  <a:lnTo>
                    <a:pt x="30" y="5"/>
                  </a:lnTo>
                  <a:lnTo>
                    <a:pt x="37" y="2"/>
                  </a:lnTo>
                  <a:lnTo>
                    <a:pt x="41" y="0"/>
                  </a:lnTo>
                  <a:lnTo>
                    <a:pt x="46" y="0"/>
                  </a:lnTo>
                  <a:lnTo>
                    <a:pt x="5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2" name="Freeform 13"/>
            <p:cNvSpPr>
              <a:spLocks/>
            </p:cNvSpPr>
            <p:nvPr/>
          </p:nvSpPr>
          <p:spPr bwMode="auto">
            <a:xfrm>
              <a:off x="3960" y="3166"/>
              <a:ext cx="30" cy="33"/>
            </a:xfrm>
            <a:custGeom>
              <a:avLst/>
              <a:gdLst>
                <a:gd name="T0" fmla="*/ 0 w 30"/>
                <a:gd name="T1" fmla="*/ 19 h 33"/>
                <a:gd name="T2" fmla="*/ 0 w 30"/>
                <a:gd name="T3" fmla="*/ 17 h 33"/>
                <a:gd name="T4" fmla="*/ 0 w 30"/>
                <a:gd name="T5" fmla="*/ 14 h 33"/>
                <a:gd name="T6" fmla="*/ 0 w 30"/>
                <a:gd name="T7" fmla="*/ 10 h 33"/>
                <a:gd name="T8" fmla="*/ 2 w 30"/>
                <a:gd name="T9" fmla="*/ 7 h 33"/>
                <a:gd name="T10" fmla="*/ 5 w 30"/>
                <a:gd name="T11" fmla="*/ 5 h 33"/>
                <a:gd name="T12" fmla="*/ 7 w 30"/>
                <a:gd name="T13" fmla="*/ 3 h 33"/>
                <a:gd name="T14" fmla="*/ 9 w 30"/>
                <a:gd name="T15" fmla="*/ 0 h 33"/>
                <a:gd name="T16" fmla="*/ 14 w 30"/>
                <a:gd name="T17" fmla="*/ 0 h 33"/>
                <a:gd name="T18" fmla="*/ 16 w 30"/>
                <a:gd name="T19" fmla="*/ 0 h 33"/>
                <a:gd name="T20" fmla="*/ 18 w 30"/>
                <a:gd name="T21" fmla="*/ 0 h 33"/>
                <a:gd name="T22" fmla="*/ 23 w 30"/>
                <a:gd name="T23" fmla="*/ 3 h 33"/>
                <a:gd name="T24" fmla="*/ 25 w 30"/>
                <a:gd name="T25" fmla="*/ 5 h 33"/>
                <a:gd name="T26" fmla="*/ 28 w 30"/>
                <a:gd name="T27" fmla="*/ 7 h 33"/>
                <a:gd name="T28" fmla="*/ 28 w 30"/>
                <a:gd name="T29" fmla="*/ 10 h 33"/>
                <a:gd name="T30" fmla="*/ 28 w 30"/>
                <a:gd name="T31" fmla="*/ 14 h 33"/>
                <a:gd name="T32" fmla="*/ 30 w 30"/>
                <a:gd name="T33" fmla="*/ 17 h 33"/>
                <a:gd name="T34" fmla="*/ 9 w 30"/>
                <a:gd name="T35" fmla="*/ 19 h 33"/>
                <a:gd name="T36" fmla="*/ 9 w 30"/>
                <a:gd name="T37" fmla="*/ 21 h 33"/>
                <a:gd name="T38" fmla="*/ 9 w 30"/>
                <a:gd name="T39" fmla="*/ 23 h 33"/>
                <a:gd name="T40" fmla="*/ 9 w 30"/>
                <a:gd name="T41" fmla="*/ 26 h 33"/>
                <a:gd name="T42" fmla="*/ 12 w 30"/>
                <a:gd name="T43" fmla="*/ 26 h 33"/>
                <a:gd name="T44" fmla="*/ 14 w 30"/>
                <a:gd name="T45" fmla="*/ 26 h 33"/>
                <a:gd name="T46" fmla="*/ 16 w 30"/>
                <a:gd name="T47" fmla="*/ 26 h 33"/>
                <a:gd name="T48" fmla="*/ 18 w 30"/>
                <a:gd name="T49" fmla="*/ 26 h 33"/>
                <a:gd name="T50" fmla="*/ 21 w 30"/>
                <a:gd name="T51" fmla="*/ 23 h 33"/>
                <a:gd name="T52" fmla="*/ 28 w 30"/>
                <a:gd name="T53" fmla="*/ 23 h 33"/>
                <a:gd name="T54" fmla="*/ 28 w 30"/>
                <a:gd name="T55" fmla="*/ 23 h 33"/>
                <a:gd name="T56" fmla="*/ 28 w 30"/>
                <a:gd name="T57" fmla="*/ 26 h 33"/>
                <a:gd name="T58" fmla="*/ 25 w 30"/>
                <a:gd name="T59" fmla="*/ 28 h 33"/>
                <a:gd name="T60" fmla="*/ 23 w 30"/>
                <a:gd name="T61" fmla="*/ 30 h 33"/>
                <a:gd name="T62" fmla="*/ 23 w 30"/>
                <a:gd name="T63" fmla="*/ 30 h 33"/>
                <a:gd name="T64" fmla="*/ 21 w 30"/>
                <a:gd name="T65" fmla="*/ 33 h 33"/>
                <a:gd name="T66" fmla="*/ 18 w 30"/>
                <a:gd name="T67" fmla="*/ 33 h 33"/>
                <a:gd name="T68" fmla="*/ 16 w 30"/>
                <a:gd name="T69" fmla="*/ 33 h 33"/>
                <a:gd name="T70" fmla="*/ 14 w 30"/>
                <a:gd name="T71" fmla="*/ 33 h 33"/>
                <a:gd name="T72" fmla="*/ 12 w 30"/>
                <a:gd name="T73" fmla="*/ 33 h 33"/>
                <a:gd name="T74" fmla="*/ 9 w 30"/>
                <a:gd name="T75" fmla="*/ 33 h 33"/>
                <a:gd name="T76" fmla="*/ 7 w 30"/>
                <a:gd name="T77" fmla="*/ 30 h 33"/>
                <a:gd name="T78" fmla="*/ 5 w 30"/>
                <a:gd name="T79" fmla="*/ 30 h 33"/>
                <a:gd name="T80" fmla="*/ 2 w 30"/>
                <a:gd name="T81" fmla="*/ 28 h 33"/>
                <a:gd name="T82" fmla="*/ 0 w 30"/>
                <a:gd name="T83" fmla="*/ 26 h 33"/>
                <a:gd name="T84" fmla="*/ 0 w 30"/>
                <a:gd name="T85" fmla="*/ 23 h 33"/>
                <a:gd name="T86" fmla="*/ 0 w 30"/>
                <a:gd name="T87" fmla="*/ 19 h 3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0"/>
                <a:gd name="T133" fmla="*/ 0 h 33"/>
                <a:gd name="T134" fmla="*/ 30 w 30"/>
                <a:gd name="T135" fmla="*/ 33 h 3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0" h="33">
                  <a:moveTo>
                    <a:pt x="0" y="19"/>
                  </a:moveTo>
                  <a:lnTo>
                    <a:pt x="0" y="19"/>
                  </a:lnTo>
                  <a:lnTo>
                    <a:pt x="0" y="17"/>
                  </a:lnTo>
                  <a:lnTo>
                    <a:pt x="0" y="14"/>
                  </a:lnTo>
                  <a:lnTo>
                    <a:pt x="0" y="12"/>
                  </a:lnTo>
                  <a:lnTo>
                    <a:pt x="0" y="10"/>
                  </a:lnTo>
                  <a:lnTo>
                    <a:pt x="2" y="10"/>
                  </a:lnTo>
                  <a:lnTo>
                    <a:pt x="2" y="7"/>
                  </a:lnTo>
                  <a:lnTo>
                    <a:pt x="5" y="5"/>
                  </a:lnTo>
                  <a:lnTo>
                    <a:pt x="7" y="3"/>
                  </a:lnTo>
                  <a:lnTo>
                    <a:pt x="9" y="0"/>
                  </a:lnTo>
                  <a:lnTo>
                    <a:pt x="12" y="0"/>
                  </a:lnTo>
                  <a:lnTo>
                    <a:pt x="14" y="0"/>
                  </a:lnTo>
                  <a:lnTo>
                    <a:pt x="16" y="0"/>
                  </a:lnTo>
                  <a:lnTo>
                    <a:pt x="18" y="0"/>
                  </a:lnTo>
                  <a:lnTo>
                    <a:pt x="21" y="3"/>
                  </a:lnTo>
                  <a:lnTo>
                    <a:pt x="23" y="3"/>
                  </a:lnTo>
                  <a:lnTo>
                    <a:pt x="23" y="5"/>
                  </a:lnTo>
                  <a:lnTo>
                    <a:pt x="25" y="5"/>
                  </a:lnTo>
                  <a:lnTo>
                    <a:pt x="25" y="7"/>
                  </a:lnTo>
                  <a:lnTo>
                    <a:pt x="28" y="7"/>
                  </a:lnTo>
                  <a:lnTo>
                    <a:pt x="28" y="10"/>
                  </a:lnTo>
                  <a:lnTo>
                    <a:pt x="28" y="12"/>
                  </a:lnTo>
                  <a:lnTo>
                    <a:pt x="28" y="14"/>
                  </a:lnTo>
                  <a:lnTo>
                    <a:pt x="30" y="17"/>
                  </a:lnTo>
                  <a:lnTo>
                    <a:pt x="30" y="19"/>
                  </a:lnTo>
                  <a:lnTo>
                    <a:pt x="9" y="19"/>
                  </a:lnTo>
                  <a:lnTo>
                    <a:pt x="9" y="21"/>
                  </a:lnTo>
                  <a:lnTo>
                    <a:pt x="9" y="23"/>
                  </a:lnTo>
                  <a:lnTo>
                    <a:pt x="9" y="26"/>
                  </a:lnTo>
                  <a:lnTo>
                    <a:pt x="12" y="26"/>
                  </a:lnTo>
                  <a:lnTo>
                    <a:pt x="14" y="26"/>
                  </a:lnTo>
                  <a:lnTo>
                    <a:pt x="16" y="26"/>
                  </a:lnTo>
                  <a:lnTo>
                    <a:pt x="18" y="26"/>
                  </a:lnTo>
                  <a:lnTo>
                    <a:pt x="21" y="23"/>
                  </a:lnTo>
                  <a:lnTo>
                    <a:pt x="28" y="23"/>
                  </a:lnTo>
                  <a:lnTo>
                    <a:pt x="28" y="26"/>
                  </a:lnTo>
                  <a:lnTo>
                    <a:pt x="25" y="28"/>
                  </a:lnTo>
                  <a:lnTo>
                    <a:pt x="23" y="30"/>
                  </a:lnTo>
                  <a:lnTo>
                    <a:pt x="21" y="30"/>
                  </a:lnTo>
                  <a:lnTo>
                    <a:pt x="21" y="33"/>
                  </a:lnTo>
                  <a:lnTo>
                    <a:pt x="18" y="33"/>
                  </a:lnTo>
                  <a:lnTo>
                    <a:pt x="16" y="33"/>
                  </a:lnTo>
                  <a:lnTo>
                    <a:pt x="14" y="33"/>
                  </a:lnTo>
                  <a:lnTo>
                    <a:pt x="12" y="33"/>
                  </a:lnTo>
                  <a:lnTo>
                    <a:pt x="9" y="33"/>
                  </a:lnTo>
                  <a:lnTo>
                    <a:pt x="7" y="33"/>
                  </a:lnTo>
                  <a:lnTo>
                    <a:pt x="7" y="30"/>
                  </a:lnTo>
                  <a:lnTo>
                    <a:pt x="5" y="30"/>
                  </a:lnTo>
                  <a:lnTo>
                    <a:pt x="2" y="28"/>
                  </a:lnTo>
                  <a:lnTo>
                    <a:pt x="2" y="26"/>
                  </a:lnTo>
                  <a:lnTo>
                    <a:pt x="0" y="26"/>
                  </a:lnTo>
                  <a:lnTo>
                    <a:pt x="0" y="23"/>
                  </a:lnTo>
                  <a:lnTo>
                    <a:pt x="0"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3" name="Freeform 14"/>
            <p:cNvSpPr>
              <a:spLocks/>
            </p:cNvSpPr>
            <p:nvPr/>
          </p:nvSpPr>
          <p:spPr bwMode="auto">
            <a:xfrm>
              <a:off x="3942" y="3160"/>
              <a:ext cx="16" cy="39"/>
            </a:xfrm>
            <a:custGeom>
              <a:avLst/>
              <a:gdLst>
                <a:gd name="T0" fmla="*/ 2 w 16"/>
                <a:gd name="T1" fmla="*/ 32 h 39"/>
                <a:gd name="T2" fmla="*/ 2 w 16"/>
                <a:gd name="T3" fmla="*/ 13 h 39"/>
                <a:gd name="T4" fmla="*/ 0 w 16"/>
                <a:gd name="T5" fmla="*/ 13 h 39"/>
                <a:gd name="T6" fmla="*/ 0 w 16"/>
                <a:gd name="T7" fmla="*/ 6 h 39"/>
                <a:gd name="T8" fmla="*/ 2 w 16"/>
                <a:gd name="T9" fmla="*/ 6 h 39"/>
                <a:gd name="T10" fmla="*/ 2 w 16"/>
                <a:gd name="T11" fmla="*/ 0 h 39"/>
                <a:gd name="T12" fmla="*/ 11 w 16"/>
                <a:gd name="T13" fmla="*/ 0 h 39"/>
                <a:gd name="T14" fmla="*/ 11 w 16"/>
                <a:gd name="T15" fmla="*/ 6 h 39"/>
                <a:gd name="T16" fmla="*/ 16 w 16"/>
                <a:gd name="T17" fmla="*/ 6 h 39"/>
                <a:gd name="T18" fmla="*/ 16 w 16"/>
                <a:gd name="T19" fmla="*/ 13 h 39"/>
                <a:gd name="T20" fmla="*/ 11 w 16"/>
                <a:gd name="T21" fmla="*/ 13 h 39"/>
                <a:gd name="T22" fmla="*/ 11 w 16"/>
                <a:gd name="T23" fmla="*/ 29 h 39"/>
                <a:gd name="T24" fmla="*/ 11 w 16"/>
                <a:gd name="T25" fmla="*/ 29 h 39"/>
                <a:gd name="T26" fmla="*/ 11 w 16"/>
                <a:gd name="T27" fmla="*/ 29 h 39"/>
                <a:gd name="T28" fmla="*/ 11 w 16"/>
                <a:gd name="T29" fmla="*/ 29 h 39"/>
                <a:gd name="T30" fmla="*/ 11 w 16"/>
                <a:gd name="T31" fmla="*/ 32 h 39"/>
                <a:gd name="T32" fmla="*/ 11 w 16"/>
                <a:gd name="T33" fmla="*/ 32 h 39"/>
                <a:gd name="T34" fmla="*/ 11 w 16"/>
                <a:gd name="T35" fmla="*/ 32 h 39"/>
                <a:gd name="T36" fmla="*/ 11 w 16"/>
                <a:gd name="T37" fmla="*/ 32 h 39"/>
                <a:gd name="T38" fmla="*/ 11 w 16"/>
                <a:gd name="T39" fmla="*/ 32 h 39"/>
                <a:gd name="T40" fmla="*/ 13 w 16"/>
                <a:gd name="T41" fmla="*/ 32 h 39"/>
                <a:gd name="T42" fmla="*/ 13 w 16"/>
                <a:gd name="T43" fmla="*/ 32 h 39"/>
                <a:gd name="T44" fmla="*/ 13 w 16"/>
                <a:gd name="T45" fmla="*/ 32 h 39"/>
                <a:gd name="T46" fmla="*/ 13 w 16"/>
                <a:gd name="T47" fmla="*/ 32 h 39"/>
                <a:gd name="T48" fmla="*/ 13 w 16"/>
                <a:gd name="T49" fmla="*/ 32 h 39"/>
                <a:gd name="T50" fmla="*/ 13 w 16"/>
                <a:gd name="T51" fmla="*/ 32 h 39"/>
                <a:gd name="T52" fmla="*/ 13 w 16"/>
                <a:gd name="T53" fmla="*/ 32 h 39"/>
                <a:gd name="T54" fmla="*/ 16 w 16"/>
                <a:gd name="T55" fmla="*/ 32 h 39"/>
                <a:gd name="T56" fmla="*/ 16 w 16"/>
                <a:gd name="T57" fmla="*/ 32 h 39"/>
                <a:gd name="T58" fmla="*/ 16 w 16"/>
                <a:gd name="T59" fmla="*/ 36 h 39"/>
                <a:gd name="T60" fmla="*/ 16 w 16"/>
                <a:gd name="T61" fmla="*/ 36 h 39"/>
                <a:gd name="T62" fmla="*/ 16 w 16"/>
                <a:gd name="T63" fmla="*/ 36 h 39"/>
                <a:gd name="T64" fmla="*/ 13 w 16"/>
                <a:gd name="T65" fmla="*/ 39 h 39"/>
                <a:gd name="T66" fmla="*/ 13 w 16"/>
                <a:gd name="T67" fmla="*/ 39 h 39"/>
                <a:gd name="T68" fmla="*/ 11 w 16"/>
                <a:gd name="T69" fmla="*/ 39 h 39"/>
                <a:gd name="T70" fmla="*/ 11 w 16"/>
                <a:gd name="T71" fmla="*/ 39 h 39"/>
                <a:gd name="T72" fmla="*/ 11 w 16"/>
                <a:gd name="T73" fmla="*/ 39 h 39"/>
                <a:gd name="T74" fmla="*/ 9 w 16"/>
                <a:gd name="T75" fmla="*/ 39 h 39"/>
                <a:gd name="T76" fmla="*/ 9 w 16"/>
                <a:gd name="T77" fmla="*/ 39 h 39"/>
                <a:gd name="T78" fmla="*/ 7 w 16"/>
                <a:gd name="T79" fmla="*/ 39 h 39"/>
                <a:gd name="T80" fmla="*/ 7 w 16"/>
                <a:gd name="T81" fmla="*/ 36 h 39"/>
                <a:gd name="T82" fmla="*/ 7 w 16"/>
                <a:gd name="T83" fmla="*/ 36 h 39"/>
                <a:gd name="T84" fmla="*/ 4 w 16"/>
                <a:gd name="T85" fmla="*/ 36 h 39"/>
                <a:gd name="T86" fmla="*/ 4 w 16"/>
                <a:gd name="T87" fmla="*/ 36 h 39"/>
                <a:gd name="T88" fmla="*/ 4 w 16"/>
                <a:gd name="T89" fmla="*/ 34 h 39"/>
                <a:gd name="T90" fmla="*/ 2 w 16"/>
                <a:gd name="T91" fmla="*/ 34 h 39"/>
                <a:gd name="T92" fmla="*/ 2 w 16"/>
                <a:gd name="T93" fmla="*/ 32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
                <a:gd name="T142" fmla="*/ 0 h 39"/>
                <a:gd name="T143" fmla="*/ 16 w 16"/>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 h="39">
                  <a:moveTo>
                    <a:pt x="2" y="32"/>
                  </a:moveTo>
                  <a:lnTo>
                    <a:pt x="2" y="13"/>
                  </a:lnTo>
                  <a:lnTo>
                    <a:pt x="0" y="13"/>
                  </a:lnTo>
                  <a:lnTo>
                    <a:pt x="0" y="6"/>
                  </a:lnTo>
                  <a:lnTo>
                    <a:pt x="2" y="6"/>
                  </a:lnTo>
                  <a:lnTo>
                    <a:pt x="2" y="0"/>
                  </a:lnTo>
                  <a:lnTo>
                    <a:pt x="11" y="0"/>
                  </a:lnTo>
                  <a:lnTo>
                    <a:pt x="11" y="6"/>
                  </a:lnTo>
                  <a:lnTo>
                    <a:pt x="16" y="6"/>
                  </a:lnTo>
                  <a:lnTo>
                    <a:pt x="16" y="13"/>
                  </a:lnTo>
                  <a:lnTo>
                    <a:pt x="11" y="13"/>
                  </a:lnTo>
                  <a:lnTo>
                    <a:pt x="11" y="29"/>
                  </a:lnTo>
                  <a:lnTo>
                    <a:pt x="11" y="32"/>
                  </a:lnTo>
                  <a:lnTo>
                    <a:pt x="13" y="32"/>
                  </a:lnTo>
                  <a:lnTo>
                    <a:pt x="16" y="32"/>
                  </a:lnTo>
                  <a:lnTo>
                    <a:pt x="16" y="36"/>
                  </a:lnTo>
                  <a:lnTo>
                    <a:pt x="13" y="39"/>
                  </a:lnTo>
                  <a:lnTo>
                    <a:pt x="11" y="39"/>
                  </a:lnTo>
                  <a:lnTo>
                    <a:pt x="9" y="39"/>
                  </a:lnTo>
                  <a:lnTo>
                    <a:pt x="7" y="39"/>
                  </a:lnTo>
                  <a:lnTo>
                    <a:pt x="7" y="36"/>
                  </a:lnTo>
                  <a:lnTo>
                    <a:pt x="4" y="36"/>
                  </a:lnTo>
                  <a:lnTo>
                    <a:pt x="4" y="34"/>
                  </a:lnTo>
                  <a:lnTo>
                    <a:pt x="2" y="34"/>
                  </a:lnTo>
                  <a:lnTo>
                    <a:pt x="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4" name="Freeform 15"/>
            <p:cNvSpPr>
              <a:spLocks/>
            </p:cNvSpPr>
            <p:nvPr/>
          </p:nvSpPr>
          <p:spPr bwMode="auto">
            <a:xfrm>
              <a:off x="3909" y="3166"/>
              <a:ext cx="30" cy="33"/>
            </a:xfrm>
            <a:custGeom>
              <a:avLst/>
              <a:gdLst>
                <a:gd name="T0" fmla="*/ 0 w 30"/>
                <a:gd name="T1" fmla="*/ 26 h 33"/>
                <a:gd name="T2" fmla="*/ 0 w 30"/>
                <a:gd name="T3" fmla="*/ 21 h 33"/>
                <a:gd name="T4" fmla="*/ 3 w 30"/>
                <a:gd name="T5" fmla="*/ 17 h 33"/>
                <a:gd name="T6" fmla="*/ 5 w 30"/>
                <a:gd name="T7" fmla="*/ 14 h 33"/>
                <a:gd name="T8" fmla="*/ 10 w 30"/>
                <a:gd name="T9" fmla="*/ 14 h 33"/>
                <a:gd name="T10" fmla="*/ 14 w 30"/>
                <a:gd name="T11" fmla="*/ 12 h 33"/>
                <a:gd name="T12" fmla="*/ 17 w 30"/>
                <a:gd name="T13" fmla="*/ 12 h 33"/>
                <a:gd name="T14" fmla="*/ 19 w 30"/>
                <a:gd name="T15" fmla="*/ 12 h 33"/>
                <a:gd name="T16" fmla="*/ 19 w 30"/>
                <a:gd name="T17" fmla="*/ 10 h 33"/>
                <a:gd name="T18" fmla="*/ 19 w 30"/>
                <a:gd name="T19" fmla="*/ 7 h 33"/>
                <a:gd name="T20" fmla="*/ 19 w 30"/>
                <a:gd name="T21" fmla="*/ 7 h 33"/>
                <a:gd name="T22" fmla="*/ 17 w 30"/>
                <a:gd name="T23" fmla="*/ 7 h 33"/>
                <a:gd name="T24" fmla="*/ 17 w 30"/>
                <a:gd name="T25" fmla="*/ 7 h 33"/>
                <a:gd name="T26" fmla="*/ 14 w 30"/>
                <a:gd name="T27" fmla="*/ 7 h 33"/>
                <a:gd name="T28" fmla="*/ 12 w 30"/>
                <a:gd name="T29" fmla="*/ 7 h 33"/>
                <a:gd name="T30" fmla="*/ 10 w 30"/>
                <a:gd name="T31" fmla="*/ 7 h 33"/>
                <a:gd name="T32" fmla="*/ 10 w 30"/>
                <a:gd name="T33" fmla="*/ 10 h 33"/>
                <a:gd name="T34" fmla="*/ 3 w 30"/>
                <a:gd name="T35" fmla="*/ 12 h 33"/>
                <a:gd name="T36" fmla="*/ 3 w 30"/>
                <a:gd name="T37" fmla="*/ 10 h 33"/>
                <a:gd name="T38" fmla="*/ 3 w 30"/>
                <a:gd name="T39" fmla="*/ 7 h 33"/>
                <a:gd name="T40" fmla="*/ 3 w 30"/>
                <a:gd name="T41" fmla="*/ 5 h 33"/>
                <a:gd name="T42" fmla="*/ 5 w 30"/>
                <a:gd name="T43" fmla="*/ 5 h 33"/>
                <a:gd name="T44" fmla="*/ 5 w 30"/>
                <a:gd name="T45" fmla="*/ 3 h 33"/>
                <a:gd name="T46" fmla="*/ 7 w 30"/>
                <a:gd name="T47" fmla="*/ 0 h 33"/>
                <a:gd name="T48" fmla="*/ 10 w 30"/>
                <a:gd name="T49" fmla="*/ 0 h 33"/>
                <a:gd name="T50" fmla="*/ 12 w 30"/>
                <a:gd name="T51" fmla="*/ 0 h 33"/>
                <a:gd name="T52" fmla="*/ 14 w 30"/>
                <a:gd name="T53" fmla="*/ 0 h 33"/>
                <a:gd name="T54" fmla="*/ 17 w 30"/>
                <a:gd name="T55" fmla="*/ 0 h 33"/>
                <a:gd name="T56" fmla="*/ 19 w 30"/>
                <a:gd name="T57" fmla="*/ 0 h 33"/>
                <a:gd name="T58" fmla="*/ 21 w 30"/>
                <a:gd name="T59" fmla="*/ 0 h 33"/>
                <a:gd name="T60" fmla="*/ 23 w 30"/>
                <a:gd name="T61" fmla="*/ 3 h 33"/>
                <a:gd name="T62" fmla="*/ 26 w 30"/>
                <a:gd name="T63" fmla="*/ 3 h 33"/>
                <a:gd name="T64" fmla="*/ 26 w 30"/>
                <a:gd name="T65" fmla="*/ 5 h 33"/>
                <a:gd name="T66" fmla="*/ 28 w 30"/>
                <a:gd name="T67" fmla="*/ 7 h 33"/>
                <a:gd name="T68" fmla="*/ 28 w 30"/>
                <a:gd name="T69" fmla="*/ 12 h 33"/>
                <a:gd name="T70" fmla="*/ 28 w 30"/>
                <a:gd name="T71" fmla="*/ 23 h 33"/>
                <a:gd name="T72" fmla="*/ 28 w 30"/>
                <a:gd name="T73" fmla="*/ 26 h 33"/>
                <a:gd name="T74" fmla="*/ 28 w 30"/>
                <a:gd name="T75" fmla="*/ 26 h 33"/>
                <a:gd name="T76" fmla="*/ 28 w 30"/>
                <a:gd name="T77" fmla="*/ 28 h 33"/>
                <a:gd name="T78" fmla="*/ 28 w 30"/>
                <a:gd name="T79" fmla="*/ 28 h 33"/>
                <a:gd name="T80" fmla="*/ 28 w 30"/>
                <a:gd name="T81" fmla="*/ 28 h 33"/>
                <a:gd name="T82" fmla="*/ 28 w 30"/>
                <a:gd name="T83" fmla="*/ 28 h 33"/>
                <a:gd name="T84" fmla="*/ 28 w 30"/>
                <a:gd name="T85" fmla="*/ 30 h 33"/>
                <a:gd name="T86" fmla="*/ 30 w 30"/>
                <a:gd name="T87" fmla="*/ 30 h 33"/>
                <a:gd name="T88" fmla="*/ 21 w 30"/>
                <a:gd name="T89" fmla="*/ 30 h 33"/>
                <a:gd name="T90" fmla="*/ 21 w 30"/>
                <a:gd name="T91" fmla="*/ 30 h 33"/>
                <a:gd name="T92" fmla="*/ 21 w 30"/>
                <a:gd name="T93" fmla="*/ 30 h 33"/>
                <a:gd name="T94" fmla="*/ 21 w 30"/>
                <a:gd name="T95" fmla="*/ 30 h 33"/>
                <a:gd name="T96" fmla="*/ 19 w 30"/>
                <a:gd name="T97" fmla="*/ 30 h 33"/>
                <a:gd name="T98" fmla="*/ 19 w 30"/>
                <a:gd name="T99" fmla="*/ 30 h 33"/>
                <a:gd name="T100" fmla="*/ 19 w 30"/>
                <a:gd name="T101" fmla="*/ 30 h 33"/>
                <a:gd name="T102" fmla="*/ 19 w 30"/>
                <a:gd name="T103" fmla="*/ 30 h 33"/>
                <a:gd name="T104" fmla="*/ 19 w 30"/>
                <a:gd name="T105" fmla="*/ 28 h 33"/>
                <a:gd name="T106" fmla="*/ 19 w 30"/>
                <a:gd name="T107" fmla="*/ 28 h 33"/>
                <a:gd name="T108" fmla="*/ 19 w 30"/>
                <a:gd name="T109" fmla="*/ 30 h 33"/>
                <a:gd name="T110" fmla="*/ 17 w 30"/>
                <a:gd name="T111" fmla="*/ 33 h 33"/>
                <a:gd name="T112" fmla="*/ 12 w 30"/>
                <a:gd name="T113" fmla="*/ 33 h 33"/>
                <a:gd name="T114" fmla="*/ 10 w 30"/>
                <a:gd name="T115" fmla="*/ 33 h 33"/>
                <a:gd name="T116" fmla="*/ 7 w 30"/>
                <a:gd name="T117" fmla="*/ 33 h 33"/>
                <a:gd name="T118" fmla="*/ 5 w 30"/>
                <a:gd name="T119" fmla="*/ 30 h 33"/>
                <a:gd name="T120" fmla="*/ 3 w 30"/>
                <a:gd name="T121" fmla="*/ 28 h 33"/>
                <a:gd name="T122" fmla="*/ 0 w 30"/>
                <a:gd name="T123" fmla="*/ 26 h 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0"/>
                <a:gd name="T187" fmla="*/ 0 h 33"/>
                <a:gd name="T188" fmla="*/ 30 w 30"/>
                <a:gd name="T189" fmla="*/ 33 h 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0" h="33">
                  <a:moveTo>
                    <a:pt x="0" y="26"/>
                  </a:moveTo>
                  <a:lnTo>
                    <a:pt x="0" y="26"/>
                  </a:lnTo>
                  <a:lnTo>
                    <a:pt x="0" y="23"/>
                  </a:lnTo>
                  <a:lnTo>
                    <a:pt x="0" y="21"/>
                  </a:lnTo>
                  <a:lnTo>
                    <a:pt x="3" y="19"/>
                  </a:lnTo>
                  <a:lnTo>
                    <a:pt x="3" y="17"/>
                  </a:lnTo>
                  <a:lnTo>
                    <a:pt x="5" y="17"/>
                  </a:lnTo>
                  <a:lnTo>
                    <a:pt x="5" y="14"/>
                  </a:lnTo>
                  <a:lnTo>
                    <a:pt x="7" y="14"/>
                  </a:lnTo>
                  <a:lnTo>
                    <a:pt x="10" y="14"/>
                  </a:lnTo>
                  <a:lnTo>
                    <a:pt x="12" y="14"/>
                  </a:lnTo>
                  <a:lnTo>
                    <a:pt x="14" y="12"/>
                  </a:lnTo>
                  <a:lnTo>
                    <a:pt x="17" y="12"/>
                  </a:lnTo>
                  <a:lnTo>
                    <a:pt x="19" y="12"/>
                  </a:lnTo>
                  <a:lnTo>
                    <a:pt x="19" y="10"/>
                  </a:lnTo>
                  <a:lnTo>
                    <a:pt x="19" y="7"/>
                  </a:lnTo>
                  <a:lnTo>
                    <a:pt x="17" y="7"/>
                  </a:lnTo>
                  <a:lnTo>
                    <a:pt x="14" y="7"/>
                  </a:lnTo>
                  <a:lnTo>
                    <a:pt x="12" y="7"/>
                  </a:lnTo>
                  <a:lnTo>
                    <a:pt x="10" y="7"/>
                  </a:lnTo>
                  <a:lnTo>
                    <a:pt x="10" y="10"/>
                  </a:lnTo>
                  <a:lnTo>
                    <a:pt x="10" y="12"/>
                  </a:lnTo>
                  <a:lnTo>
                    <a:pt x="3" y="12"/>
                  </a:lnTo>
                  <a:lnTo>
                    <a:pt x="3" y="10"/>
                  </a:lnTo>
                  <a:lnTo>
                    <a:pt x="3" y="7"/>
                  </a:lnTo>
                  <a:lnTo>
                    <a:pt x="3" y="5"/>
                  </a:lnTo>
                  <a:lnTo>
                    <a:pt x="5" y="5"/>
                  </a:lnTo>
                  <a:lnTo>
                    <a:pt x="5" y="3"/>
                  </a:lnTo>
                  <a:lnTo>
                    <a:pt x="7" y="3"/>
                  </a:lnTo>
                  <a:lnTo>
                    <a:pt x="7" y="0"/>
                  </a:lnTo>
                  <a:lnTo>
                    <a:pt x="10" y="0"/>
                  </a:lnTo>
                  <a:lnTo>
                    <a:pt x="12" y="0"/>
                  </a:lnTo>
                  <a:lnTo>
                    <a:pt x="14" y="0"/>
                  </a:lnTo>
                  <a:lnTo>
                    <a:pt x="17" y="0"/>
                  </a:lnTo>
                  <a:lnTo>
                    <a:pt x="19" y="0"/>
                  </a:lnTo>
                  <a:lnTo>
                    <a:pt x="21" y="0"/>
                  </a:lnTo>
                  <a:lnTo>
                    <a:pt x="23" y="3"/>
                  </a:lnTo>
                  <a:lnTo>
                    <a:pt x="26" y="3"/>
                  </a:lnTo>
                  <a:lnTo>
                    <a:pt x="26" y="5"/>
                  </a:lnTo>
                  <a:lnTo>
                    <a:pt x="28" y="7"/>
                  </a:lnTo>
                  <a:lnTo>
                    <a:pt x="28" y="10"/>
                  </a:lnTo>
                  <a:lnTo>
                    <a:pt x="28" y="12"/>
                  </a:lnTo>
                  <a:lnTo>
                    <a:pt x="28" y="23"/>
                  </a:lnTo>
                  <a:lnTo>
                    <a:pt x="28" y="26"/>
                  </a:lnTo>
                  <a:lnTo>
                    <a:pt x="28" y="28"/>
                  </a:lnTo>
                  <a:lnTo>
                    <a:pt x="28" y="30"/>
                  </a:lnTo>
                  <a:lnTo>
                    <a:pt x="30" y="30"/>
                  </a:lnTo>
                  <a:lnTo>
                    <a:pt x="21" y="30"/>
                  </a:lnTo>
                  <a:lnTo>
                    <a:pt x="19" y="30"/>
                  </a:lnTo>
                  <a:lnTo>
                    <a:pt x="19" y="28"/>
                  </a:lnTo>
                  <a:lnTo>
                    <a:pt x="19" y="30"/>
                  </a:lnTo>
                  <a:lnTo>
                    <a:pt x="17" y="30"/>
                  </a:lnTo>
                  <a:lnTo>
                    <a:pt x="17" y="33"/>
                  </a:lnTo>
                  <a:lnTo>
                    <a:pt x="14" y="33"/>
                  </a:lnTo>
                  <a:lnTo>
                    <a:pt x="12" y="33"/>
                  </a:lnTo>
                  <a:lnTo>
                    <a:pt x="10" y="33"/>
                  </a:lnTo>
                  <a:lnTo>
                    <a:pt x="7" y="33"/>
                  </a:lnTo>
                  <a:lnTo>
                    <a:pt x="5" y="33"/>
                  </a:lnTo>
                  <a:lnTo>
                    <a:pt x="5" y="30"/>
                  </a:lnTo>
                  <a:lnTo>
                    <a:pt x="3" y="30"/>
                  </a:lnTo>
                  <a:lnTo>
                    <a:pt x="3" y="28"/>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5" name="Freeform 16"/>
            <p:cNvSpPr>
              <a:spLocks/>
            </p:cNvSpPr>
            <p:nvPr/>
          </p:nvSpPr>
          <p:spPr bwMode="auto">
            <a:xfrm>
              <a:off x="3870" y="3157"/>
              <a:ext cx="35" cy="39"/>
            </a:xfrm>
            <a:custGeom>
              <a:avLst/>
              <a:gdLst>
                <a:gd name="T0" fmla="*/ 21 w 35"/>
                <a:gd name="T1" fmla="*/ 39 h 39"/>
                <a:gd name="T2" fmla="*/ 0 w 35"/>
                <a:gd name="T3" fmla="*/ 39 h 39"/>
                <a:gd name="T4" fmla="*/ 0 w 35"/>
                <a:gd name="T5" fmla="*/ 0 h 39"/>
                <a:gd name="T6" fmla="*/ 21 w 35"/>
                <a:gd name="T7" fmla="*/ 0 h 39"/>
                <a:gd name="T8" fmla="*/ 21 w 35"/>
                <a:gd name="T9" fmla="*/ 0 h 39"/>
                <a:gd name="T10" fmla="*/ 23 w 35"/>
                <a:gd name="T11" fmla="*/ 0 h 39"/>
                <a:gd name="T12" fmla="*/ 26 w 35"/>
                <a:gd name="T13" fmla="*/ 0 h 39"/>
                <a:gd name="T14" fmla="*/ 30 w 35"/>
                <a:gd name="T15" fmla="*/ 3 h 39"/>
                <a:gd name="T16" fmla="*/ 32 w 35"/>
                <a:gd name="T17" fmla="*/ 5 h 39"/>
                <a:gd name="T18" fmla="*/ 32 w 35"/>
                <a:gd name="T19" fmla="*/ 7 h 39"/>
                <a:gd name="T20" fmla="*/ 35 w 35"/>
                <a:gd name="T21" fmla="*/ 12 h 39"/>
                <a:gd name="T22" fmla="*/ 35 w 35"/>
                <a:gd name="T23" fmla="*/ 14 h 39"/>
                <a:gd name="T24" fmla="*/ 35 w 35"/>
                <a:gd name="T25" fmla="*/ 19 h 39"/>
                <a:gd name="T26" fmla="*/ 35 w 35"/>
                <a:gd name="T27" fmla="*/ 21 h 39"/>
                <a:gd name="T28" fmla="*/ 35 w 35"/>
                <a:gd name="T29" fmla="*/ 26 h 39"/>
                <a:gd name="T30" fmla="*/ 35 w 35"/>
                <a:gd name="T31" fmla="*/ 30 h 39"/>
                <a:gd name="T32" fmla="*/ 32 w 35"/>
                <a:gd name="T33" fmla="*/ 32 h 39"/>
                <a:gd name="T34" fmla="*/ 30 w 35"/>
                <a:gd name="T35" fmla="*/ 35 h 39"/>
                <a:gd name="T36" fmla="*/ 28 w 35"/>
                <a:gd name="T37" fmla="*/ 37 h 39"/>
                <a:gd name="T38" fmla="*/ 26 w 35"/>
                <a:gd name="T39" fmla="*/ 39 h 39"/>
                <a:gd name="T40" fmla="*/ 21 w 35"/>
                <a:gd name="T41" fmla="*/ 39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39"/>
                <a:gd name="T65" fmla="*/ 35 w 35"/>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39">
                  <a:moveTo>
                    <a:pt x="21" y="39"/>
                  </a:moveTo>
                  <a:lnTo>
                    <a:pt x="0" y="39"/>
                  </a:lnTo>
                  <a:lnTo>
                    <a:pt x="0" y="0"/>
                  </a:lnTo>
                  <a:lnTo>
                    <a:pt x="21" y="0"/>
                  </a:lnTo>
                  <a:lnTo>
                    <a:pt x="23" y="0"/>
                  </a:lnTo>
                  <a:lnTo>
                    <a:pt x="26" y="0"/>
                  </a:lnTo>
                  <a:lnTo>
                    <a:pt x="30" y="3"/>
                  </a:lnTo>
                  <a:lnTo>
                    <a:pt x="32" y="5"/>
                  </a:lnTo>
                  <a:lnTo>
                    <a:pt x="32" y="7"/>
                  </a:lnTo>
                  <a:lnTo>
                    <a:pt x="35" y="12"/>
                  </a:lnTo>
                  <a:lnTo>
                    <a:pt x="35" y="14"/>
                  </a:lnTo>
                  <a:lnTo>
                    <a:pt x="35" y="19"/>
                  </a:lnTo>
                  <a:lnTo>
                    <a:pt x="35" y="21"/>
                  </a:lnTo>
                  <a:lnTo>
                    <a:pt x="35" y="26"/>
                  </a:lnTo>
                  <a:lnTo>
                    <a:pt x="35" y="30"/>
                  </a:lnTo>
                  <a:lnTo>
                    <a:pt x="32" y="32"/>
                  </a:lnTo>
                  <a:lnTo>
                    <a:pt x="30" y="35"/>
                  </a:lnTo>
                  <a:lnTo>
                    <a:pt x="28" y="37"/>
                  </a:lnTo>
                  <a:lnTo>
                    <a:pt x="26" y="39"/>
                  </a:lnTo>
                  <a:lnTo>
                    <a:pt x="21"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6" name="Freeform 17"/>
            <p:cNvSpPr>
              <a:spLocks/>
            </p:cNvSpPr>
            <p:nvPr/>
          </p:nvSpPr>
          <p:spPr bwMode="auto">
            <a:xfrm>
              <a:off x="4130" y="3088"/>
              <a:ext cx="30" cy="44"/>
            </a:xfrm>
            <a:custGeom>
              <a:avLst/>
              <a:gdLst>
                <a:gd name="T0" fmla="*/ 12 w 30"/>
                <a:gd name="T1" fmla="*/ 32 h 44"/>
                <a:gd name="T2" fmla="*/ 0 w 30"/>
                <a:gd name="T3" fmla="*/ 0 h 44"/>
                <a:gd name="T4" fmla="*/ 10 w 30"/>
                <a:gd name="T5" fmla="*/ 0 h 44"/>
                <a:gd name="T6" fmla="*/ 16 w 30"/>
                <a:gd name="T7" fmla="*/ 23 h 44"/>
                <a:gd name="T8" fmla="*/ 21 w 30"/>
                <a:gd name="T9" fmla="*/ 0 h 44"/>
                <a:gd name="T10" fmla="*/ 30 w 30"/>
                <a:gd name="T11" fmla="*/ 0 h 44"/>
                <a:gd name="T12" fmla="*/ 19 w 30"/>
                <a:gd name="T13" fmla="*/ 37 h 44"/>
                <a:gd name="T14" fmla="*/ 19 w 30"/>
                <a:gd name="T15" fmla="*/ 37 h 44"/>
                <a:gd name="T16" fmla="*/ 16 w 30"/>
                <a:gd name="T17" fmla="*/ 37 h 44"/>
                <a:gd name="T18" fmla="*/ 16 w 30"/>
                <a:gd name="T19" fmla="*/ 37 h 44"/>
                <a:gd name="T20" fmla="*/ 16 w 30"/>
                <a:gd name="T21" fmla="*/ 39 h 44"/>
                <a:gd name="T22" fmla="*/ 16 w 30"/>
                <a:gd name="T23" fmla="*/ 39 h 44"/>
                <a:gd name="T24" fmla="*/ 14 w 30"/>
                <a:gd name="T25" fmla="*/ 42 h 44"/>
                <a:gd name="T26" fmla="*/ 14 w 30"/>
                <a:gd name="T27" fmla="*/ 42 h 44"/>
                <a:gd name="T28" fmla="*/ 14 w 30"/>
                <a:gd name="T29" fmla="*/ 42 h 44"/>
                <a:gd name="T30" fmla="*/ 12 w 30"/>
                <a:gd name="T31" fmla="*/ 42 h 44"/>
                <a:gd name="T32" fmla="*/ 12 w 30"/>
                <a:gd name="T33" fmla="*/ 42 h 44"/>
                <a:gd name="T34" fmla="*/ 10 w 30"/>
                <a:gd name="T35" fmla="*/ 44 h 44"/>
                <a:gd name="T36" fmla="*/ 10 w 30"/>
                <a:gd name="T37" fmla="*/ 44 h 44"/>
                <a:gd name="T38" fmla="*/ 10 w 30"/>
                <a:gd name="T39" fmla="*/ 44 h 44"/>
                <a:gd name="T40" fmla="*/ 7 w 30"/>
                <a:gd name="T41" fmla="*/ 44 h 44"/>
                <a:gd name="T42" fmla="*/ 7 w 30"/>
                <a:gd name="T43" fmla="*/ 44 h 44"/>
                <a:gd name="T44" fmla="*/ 5 w 30"/>
                <a:gd name="T45" fmla="*/ 44 h 44"/>
                <a:gd name="T46" fmla="*/ 5 w 30"/>
                <a:gd name="T47" fmla="*/ 44 h 44"/>
                <a:gd name="T48" fmla="*/ 5 w 30"/>
                <a:gd name="T49" fmla="*/ 37 h 44"/>
                <a:gd name="T50" fmla="*/ 5 w 30"/>
                <a:gd name="T51" fmla="*/ 37 h 44"/>
                <a:gd name="T52" fmla="*/ 5 w 30"/>
                <a:gd name="T53" fmla="*/ 37 h 44"/>
                <a:gd name="T54" fmla="*/ 5 w 30"/>
                <a:gd name="T55" fmla="*/ 37 h 44"/>
                <a:gd name="T56" fmla="*/ 5 w 30"/>
                <a:gd name="T57" fmla="*/ 37 h 44"/>
                <a:gd name="T58" fmla="*/ 7 w 30"/>
                <a:gd name="T59" fmla="*/ 37 h 44"/>
                <a:gd name="T60" fmla="*/ 7 w 30"/>
                <a:gd name="T61" fmla="*/ 37 h 44"/>
                <a:gd name="T62" fmla="*/ 7 w 30"/>
                <a:gd name="T63" fmla="*/ 37 h 44"/>
                <a:gd name="T64" fmla="*/ 7 w 30"/>
                <a:gd name="T65" fmla="*/ 37 h 44"/>
                <a:gd name="T66" fmla="*/ 10 w 30"/>
                <a:gd name="T67" fmla="*/ 35 h 44"/>
                <a:gd name="T68" fmla="*/ 10 w 30"/>
                <a:gd name="T69" fmla="*/ 35 h 44"/>
                <a:gd name="T70" fmla="*/ 10 w 30"/>
                <a:gd name="T71" fmla="*/ 35 h 44"/>
                <a:gd name="T72" fmla="*/ 10 w 30"/>
                <a:gd name="T73" fmla="*/ 35 h 44"/>
                <a:gd name="T74" fmla="*/ 10 w 30"/>
                <a:gd name="T75" fmla="*/ 35 h 44"/>
                <a:gd name="T76" fmla="*/ 10 w 30"/>
                <a:gd name="T77" fmla="*/ 35 h 44"/>
                <a:gd name="T78" fmla="*/ 12 w 30"/>
                <a:gd name="T79" fmla="*/ 32 h 44"/>
                <a:gd name="T80" fmla="*/ 12 w 30"/>
                <a:gd name="T81" fmla="*/ 32 h 44"/>
                <a:gd name="T82" fmla="*/ 12 w 30"/>
                <a:gd name="T83" fmla="*/ 32 h 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
                <a:gd name="T127" fmla="*/ 0 h 44"/>
                <a:gd name="T128" fmla="*/ 30 w 30"/>
                <a:gd name="T129" fmla="*/ 44 h 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 h="44">
                  <a:moveTo>
                    <a:pt x="12" y="32"/>
                  </a:moveTo>
                  <a:lnTo>
                    <a:pt x="0" y="0"/>
                  </a:lnTo>
                  <a:lnTo>
                    <a:pt x="10" y="0"/>
                  </a:lnTo>
                  <a:lnTo>
                    <a:pt x="16" y="23"/>
                  </a:lnTo>
                  <a:lnTo>
                    <a:pt x="21" y="0"/>
                  </a:lnTo>
                  <a:lnTo>
                    <a:pt x="30" y="0"/>
                  </a:lnTo>
                  <a:lnTo>
                    <a:pt x="19" y="37"/>
                  </a:lnTo>
                  <a:lnTo>
                    <a:pt x="16" y="37"/>
                  </a:lnTo>
                  <a:lnTo>
                    <a:pt x="16" y="39"/>
                  </a:lnTo>
                  <a:lnTo>
                    <a:pt x="14" y="42"/>
                  </a:lnTo>
                  <a:lnTo>
                    <a:pt x="12" y="42"/>
                  </a:lnTo>
                  <a:lnTo>
                    <a:pt x="10" y="44"/>
                  </a:lnTo>
                  <a:lnTo>
                    <a:pt x="7" y="44"/>
                  </a:lnTo>
                  <a:lnTo>
                    <a:pt x="5" y="44"/>
                  </a:lnTo>
                  <a:lnTo>
                    <a:pt x="5" y="37"/>
                  </a:lnTo>
                  <a:lnTo>
                    <a:pt x="7" y="37"/>
                  </a:lnTo>
                  <a:lnTo>
                    <a:pt x="10" y="35"/>
                  </a:lnTo>
                  <a:lnTo>
                    <a:pt x="1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7" name="Freeform 18"/>
            <p:cNvSpPr>
              <a:spLocks/>
            </p:cNvSpPr>
            <p:nvPr/>
          </p:nvSpPr>
          <p:spPr bwMode="auto">
            <a:xfrm>
              <a:off x="4094" y="3077"/>
              <a:ext cx="32" cy="41"/>
            </a:xfrm>
            <a:custGeom>
              <a:avLst/>
              <a:gdLst>
                <a:gd name="T0" fmla="*/ 20 w 32"/>
                <a:gd name="T1" fmla="*/ 41 h 41"/>
                <a:gd name="T2" fmla="*/ 0 w 32"/>
                <a:gd name="T3" fmla="*/ 41 h 41"/>
                <a:gd name="T4" fmla="*/ 0 w 32"/>
                <a:gd name="T5" fmla="*/ 0 h 41"/>
                <a:gd name="T6" fmla="*/ 18 w 32"/>
                <a:gd name="T7" fmla="*/ 0 h 41"/>
                <a:gd name="T8" fmla="*/ 18 w 32"/>
                <a:gd name="T9" fmla="*/ 0 h 41"/>
                <a:gd name="T10" fmla="*/ 20 w 32"/>
                <a:gd name="T11" fmla="*/ 2 h 41"/>
                <a:gd name="T12" fmla="*/ 23 w 32"/>
                <a:gd name="T13" fmla="*/ 2 h 41"/>
                <a:gd name="T14" fmla="*/ 25 w 32"/>
                <a:gd name="T15" fmla="*/ 2 h 41"/>
                <a:gd name="T16" fmla="*/ 25 w 32"/>
                <a:gd name="T17" fmla="*/ 2 h 41"/>
                <a:gd name="T18" fmla="*/ 27 w 32"/>
                <a:gd name="T19" fmla="*/ 4 h 41"/>
                <a:gd name="T20" fmla="*/ 29 w 32"/>
                <a:gd name="T21" fmla="*/ 4 h 41"/>
                <a:gd name="T22" fmla="*/ 29 w 32"/>
                <a:gd name="T23" fmla="*/ 7 h 41"/>
                <a:gd name="T24" fmla="*/ 29 w 32"/>
                <a:gd name="T25" fmla="*/ 7 h 41"/>
                <a:gd name="T26" fmla="*/ 32 w 32"/>
                <a:gd name="T27" fmla="*/ 9 h 41"/>
                <a:gd name="T28" fmla="*/ 32 w 32"/>
                <a:gd name="T29" fmla="*/ 11 h 41"/>
                <a:gd name="T30" fmla="*/ 32 w 32"/>
                <a:gd name="T31" fmla="*/ 11 h 41"/>
                <a:gd name="T32" fmla="*/ 32 w 32"/>
                <a:gd name="T33" fmla="*/ 13 h 41"/>
                <a:gd name="T34" fmla="*/ 32 w 32"/>
                <a:gd name="T35" fmla="*/ 16 h 41"/>
                <a:gd name="T36" fmla="*/ 29 w 32"/>
                <a:gd name="T37" fmla="*/ 18 h 41"/>
                <a:gd name="T38" fmla="*/ 29 w 32"/>
                <a:gd name="T39" fmla="*/ 18 h 41"/>
                <a:gd name="T40" fmla="*/ 29 w 32"/>
                <a:gd name="T41" fmla="*/ 20 h 41"/>
                <a:gd name="T42" fmla="*/ 29 w 32"/>
                <a:gd name="T43" fmla="*/ 20 h 41"/>
                <a:gd name="T44" fmla="*/ 29 w 32"/>
                <a:gd name="T45" fmla="*/ 20 h 41"/>
                <a:gd name="T46" fmla="*/ 29 w 32"/>
                <a:gd name="T47" fmla="*/ 23 h 41"/>
                <a:gd name="T48" fmla="*/ 32 w 32"/>
                <a:gd name="T49" fmla="*/ 25 h 41"/>
                <a:gd name="T50" fmla="*/ 32 w 32"/>
                <a:gd name="T51" fmla="*/ 25 h 41"/>
                <a:gd name="T52" fmla="*/ 32 w 32"/>
                <a:gd name="T53" fmla="*/ 27 h 41"/>
                <a:gd name="T54" fmla="*/ 32 w 32"/>
                <a:gd name="T55" fmla="*/ 30 h 41"/>
                <a:gd name="T56" fmla="*/ 32 w 32"/>
                <a:gd name="T57" fmla="*/ 32 h 41"/>
                <a:gd name="T58" fmla="*/ 32 w 32"/>
                <a:gd name="T59" fmla="*/ 32 h 41"/>
                <a:gd name="T60" fmla="*/ 32 w 32"/>
                <a:gd name="T61" fmla="*/ 34 h 41"/>
                <a:gd name="T62" fmla="*/ 32 w 32"/>
                <a:gd name="T63" fmla="*/ 36 h 41"/>
                <a:gd name="T64" fmla="*/ 29 w 32"/>
                <a:gd name="T65" fmla="*/ 39 h 41"/>
                <a:gd name="T66" fmla="*/ 29 w 32"/>
                <a:gd name="T67" fmla="*/ 39 h 41"/>
                <a:gd name="T68" fmla="*/ 27 w 32"/>
                <a:gd name="T69" fmla="*/ 39 h 41"/>
                <a:gd name="T70" fmla="*/ 25 w 32"/>
                <a:gd name="T71" fmla="*/ 41 h 41"/>
                <a:gd name="T72" fmla="*/ 25 w 32"/>
                <a:gd name="T73" fmla="*/ 41 h 41"/>
                <a:gd name="T74" fmla="*/ 20 w 32"/>
                <a:gd name="T75" fmla="*/ 4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
                <a:gd name="T115" fmla="*/ 0 h 41"/>
                <a:gd name="T116" fmla="*/ 32 w 32"/>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 h="41">
                  <a:moveTo>
                    <a:pt x="20" y="41"/>
                  </a:moveTo>
                  <a:lnTo>
                    <a:pt x="0" y="41"/>
                  </a:lnTo>
                  <a:lnTo>
                    <a:pt x="0" y="0"/>
                  </a:lnTo>
                  <a:lnTo>
                    <a:pt x="18" y="0"/>
                  </a:lnTo>
                  <a:lnTo>
                    <a:pt x="20" y="2"/>
                  </a:lnTo>
                  <a:lnTo>
                    <a:pt x="23" y="2"/>
                  </a:lnTo>
                  <a:lnTo>
                    <a:pt x="25" y="2"/>
                  </a:lnTo>
                  <a:lnTo>
                    <a:pt x="27" y="4"/>
                  </a:lnTo>
                  <a:lnTo>
                    <a:pt x="29" y="4"/>
                  </a:lnTo>
                  <a:lnTo>
                    <a:pt x="29" y="7"/>
                  </a:lnTo>
                  <a:lnTo>
                    <a:pt x="32" y="9"/>
                  </a:lnTo>
                  <a:lnTo>
                    <a:pt x="32" y="11"/>
                  </a:lnTo>
                  <a:lnTo>
                    <a:pt x="32" y="13"/>
                  </a:lnTo>
                  <a:lnTo>
                    <a:pt x="32" y="16"/>
                  </a:lnTo>
                  <a:lnTo>
                    <a:pt x="29" y="18"/>
                  </a:lnTo>
                  <a:lnTo>
                    <a:pt x="29" y="20"/>
                  </a:lnTo>
                  <a:lnTo>
                    <a:pt x="29" y="23"/>
                  </a:lnTo>
                  <a:lnTo>
                    <a:pt x="32" y="25"/>
                  </a:lnTo>
                  <a:lnTo>
                    <a:pt x="32" y="27"/>
                  </a:lnTo>
                  <a:lnTo>
                    <a:pt x="32" y="30"/>
                  </a:lnTo>
                  <a:lnTo>
                    <a:pt x="32" y="32"/>
                  </a:lnTo>
                  <a:lnTo>
                    <a:pt x="32" y="34"/>
                  </a:lnTo>
                  <a:lnTo>
                    <a:pt x="32" y="36"/>
                  </a:lnTo>
                  <a:lnTo>
                    <a:pt x="29" y="39"/>
                  </a:lnTo>
                  <a:lnTo>
                    <a:pt x="27" y="39"/>
                  </a:lnTo>
                  <a:lnTo>
                    <a:pt x="25" y="41"/>
                  </a:lnTo>
                  <a:lnTo>
                    <a:pt x="2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8" name="Freeform 19"/>
            <p:cNvSpPr>
              <a:spLocks/>
            </p:cNvSpPr>
            <p:nvPr/>
          </p:nvSpPr>
          <p:spPr bwMode="auto">
            <a:xfrm>
              <a:off x="4024" y="3077"/>
              <a:ext cx="28" cy="43"/>
            </a:xfrm>
            <a:custGeom>
              <a:avLst/>
              <a:gdLst>
                <a:gd name="T0" fmla="*/ 0 w 28"/>
                <a:gd name="T1" fmla="*/ 30 h 43"/>
                <a:gd name="T2" fmla="*/ 0 w 28"/>
                <a:gd name="T3" fmla="*/ 30 h 43"/>
                <a:gd name="T4" fmla="*/ 0 w 28"/>
                <a:gd name="T5" fmla="*/ 30 h 43"/>
                <a:gd name="T6" fmla="*/ 0 w 28"/>
                <a:gd name="T7" fmla="*/ 27 h 43"/>
                <a:gd name="T8" fmla="*/ 0 w 28"/>
                <a:gd name="T9" fmla="*/ 27 h 43"/>
                <a:gd name="T10" fmla="*/ 0 w 28"/>
                <a:gd name="T11" fmla="*/ 25 h 43"/>
                <a:gd name="T12" fmla="*/ 0 w 28"/>
                <a:gd name="T13" fmla="*/ 23 h 43"/>
                <a:gd name="T14" fmla="*/ 0 w 28"/>
                <a:gd name="T15" fmla="*/ 23 h 43"/>
                <a:gd name="T16" fmla="*/ 0 w 28"/>
                <a:gd name="T17" fmla="*/ 20 h 43"/>
                <a:gd name="T18" fmla="*/ 3 w 28"/>
                <a:gd name="T19" fmla="*/ 18 h 43"/>
                <a:gd name="T20" fmla="*/ 3 w 28"/>
                <a:gd name="T21" fmla="*/ 18 h 43"/>
                <a:gd name="T22" fmla="*/ 3 w 28"/>
                <a:gd name="T23" fmla="*/ 16 h 43"/>
                <a:gd name="T24" fmla="*/ 5 w 28"/>
                <a:gd name="T25" fmla="*/ 16 h 43"/>
                <a:gd name="T26" fmla="*/ 5 w 28"/>
                <a:gd name="T27" fmla="*/ 13 h 43"/>
                <a:gd name="T28" fmla="*/ 7 w 28"/>
                <a:gd name="T29" fmla="*/ 13 h 43"/>
                <a:gd name="T30" fmla="*/ 10 w 28"/>
                <a:gd name="T31" fmla="*/ 11 h 43"/>
                <a:gd name="T32" fmla="*/ 10 w 28"/>
                <a:gd name="T33" fmla="*/ 11 h 43"/>
                <a:gd name="T34" fmla="*/ 12 w 28"/>
                <a:gd name="T35" fmla="*/ 11 h 43"/>
                <a:gd name="T36" fmla="*/ 12 w 28"/>
                <a:gd name="T37" fmla="*/ 11 h 43"/>
                <a:gd name="T38" fmla="*/ 12 w 28"/>
                <a:gd name="T39" fmla="*/ 11 h 43"/>
                <a:gd name="T40" fmla="*/ 14 w 28"/>
                <a:gd name="T41" fmla="*/ 11 h 43"/>
                <a:gd name="T42" fmla="*/ 14 w 28"/>
                <a:gd name="T43" fmla="*/ 11 h 43"/>
                <a:gd name="T44" fmla="*/ 14 w 28"/>
                <a:gd name="T45" fmla="*/ 11 h 43"/>
                <a:gd name="T46" fmla="*/ 14 w 28"/>
                <a:gd name="T47" fmla="*/ 11 h 43"/>
                <a:gd name="T48" fmla="*/ 17 w 28"/>
                <a:gd name="T49" fmla="*/ 11 h 43"/>
                <a:gd name="T50" fmla="*/ 17 w 28"/>
                <a:gd name="T51" fmla="*/ 11 h 43"/>
                <a:gd name="T52" fmla="*/ 17 w 28"/>
                <a:gd name="T53" fmla="*/ 11 h 43"/>
                <a:gd name="T54" fmla="*/ 17 w 28"/>
                <a:gd name="T55" fmla="*/ 11 h 43"/>
                <a:gd name="T56" fmla="*/ 19 w 28"/>
                <a:gd name="T57" fmla="*/ 13 h 43"/>
                <a:gd name="T58" fmla="*/ 19 w 28"/>
                <a:gd name="T59" fmla="*/ 13 h 43"/>
                <a:gd name="T60" fmla="*/ 19 w 28"/>
                <a:gd name="T61" fmla="*/ 13 h 43"/>
                <a:gd name="T62" fmla="*/ 19 w 28"/>
                <a:gd name="T63" fmla="*/ 13 h 43"/>
                <a:gd name="T64" fmla="*/ 19 w 28"/>
                <a:gd name="T65" fmla="*/ 13 h 43"/>
                <a:gd name="T66" fmla="*/ 21 w 28"/>
                <a:gd name="T67" fmla="*/ 13 h 43"/>
                <a:gd name="T68" fmla="*/ 21 w 28"/>
                <a:gd name="T69" fmla="*/ 16 h 43"/>
                <a:gd name="T70" fmla="*/ 21 w 28"/>
                <a:gd name="T71" fmla="*/ 0 h 43"/>
                <a:gd name="T72" fmla="*/ 28 w 28"/>
                <a:gd name="T73" fmla="*/ 0 h 43"/>
                <a:gd name="T74" fmla="*/ 28 w 28"/>
                <a:gd name="T75" fmla="*/ 41 h 43"/>
                <a:gd name="T76" fmla="*/ 21 w 28"/>
                <a:gd name="T77" fmla="*/ 41 h 43"/>
                <a:gd name="T78" fmla="*/ 21 w 28"/>
                <a:gd name="T79" fmla="*/ 39 h 43"/>
                <a:gd name="T80" fmla="*/ 21 w 28"/>
                <a:gd name="T81" fmla="*/ 39 h 43"/>
                <a:gd name="T82" fmla="*/ 21 w 28"/>
                <a:gd name="T83" fmla="*/ 41 h 43"/>
                <a:gd name="T84" fmla="*/ 19 w 28"/>
                <a:gd name="T85" fmla="*/ 41 h 43"/>
                <a:gd name="T86" fmla="*/ 19 w 28"/>
                <a:gd name="T87" fmla="*/ 41 h 43"/>
                <a:gd name="T88" fmla="*/ 17 w 28"/>
                <a:gd name="T89" fmla="*/ 43 h 43"/>
                <a:gd name="T90" fmla="*/ 14 w 28"/>
                <a:gd name="T91" fmla="*/ 43 h 43"/>
                <a:gd name="T92" fmla="*/ 14 w 28"/>
                <a:gd name="T93" fmla="*/ 43 h 43"/>
                <a:gd name="T94" fmla="*/ 12 w 28"/>
                <a:gd name="T95" fmla="*/ 43 h 43"/>
                <a:gd name="T96" fmla="*/ 10 w 28"/>
                <a:gd name="T97" fmla="*/ 43 h 43"/>
                <a:gd name="T98" fmla="*/ 10 w 28"/>
                <a:gd name="T99" fmla="*/ 43 h 43"/>
                <a:gd name="T100" fmla="*/ 7 w 28"/>
                <a:gd name="T101" fmla="*/ 43 h 43"/>
                <a:gd name="T102" fmla="*/ 5 w 28"/>
                <a:gd name="T103" fmla="*/ 41 h 43"/>
                <a:gd name="T104" fmla="*/ 5 w 28"/>
                <a:gd name="T105" fmla="*/ 41 h 43"/>
                <a:gd name="T106" fmla="*/ 3 w 28"/>
                <a:gd name="T107" fmla="*/ 39 h 43"/>
                <a:gd name="T108" fmla="*/ 3 w 28"/>
                <a:gd name="T109" fmla="*/ 36 h 43"/>
                <a:gd name="T110" fmla="*/ 0 w 28"/>
                <a:gd name="T111" fmla="*/ 34 h 43"/>
                <a:gd name="T112" fmla="*/ 0 w 28"/>
                <a:gd name="T113" fmla="*/ 30 h 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
                <a:gd name="T172" fmla="*/ 0 h 43"/>
                <a:gd name="T173" fmla="*/ 28 w 28"/>
                <a:gd name="T174" fmla="*/ 43 h 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 h="43">
                  <a:moveTo>
                    <a:pt x="0" y="30"/>
                  </a:moveTo>
                  <a:lnTo>
                    <a:pt x="0" y="30"/>
                  </a:lnTo>
                  <a:lnTo>
                    <a:pt x="0" y="27"/>
                  </a:lnTo>
                  <a:lnTo>
                    <a:pt x="0" y="25"/>
                  </a:lnTo>
                  <a:lnTo>
                    <a:pt x="0" y="23"/>
                  </a:lnTo>
                  <a:lnTo>
                    <a:pt x="0" y="20"/>
                  </a:lnTo>
                  <a:lnTo>
                    <a:pt x="3" y="18"/>
                  </a:lnTo>
                  <a:lnTo>
                    <a:pt x="3" y="16"/>
                  </a:lnTo>
                  <a:lnTo>
                    <a:pt x="5" y="16"/>
                  </a:lnTo>
                  <a:lnTo>
                    <a:pt x="5" y="13"/>
                  </a:lnTo>
                  <a:lnTo>
                    <a:pt x="7" y="13"/>
                  </a:lnTo>
                  <a:lnTo>
                    <a:pt x="10" y="11"/>
                  </a:lnTo>
                  <a:lnTo>
                    <a:pt x="12" y="11"/>
                  </a:lnTo>
                  <a:lnTo>
                    <a:pt x="14" y="11"/>
                  </a:lnTo>
                  <a:lnTo>
                    <a:pt x="17" y="11"/>
                  </a:lnTo>
                  <a:lnTo>
                    <a:pt x="19" y="13"/>
                  </a:lnTo>
                  <a:lnTo>
                    <a:pt x="21" y="13"/>
                  </a:lnTo>
                  <a:lnTo>
                    <a:pt x="21" y="16"/>
                  </a:lnTo>
                  <a:lnTo>
                    <a:pt x="21" y="0"/>
                  </a:lnTo>
                  <a:lnTo>
                    <a:pt x="28" y="0"/>
                  </a:lnTo>
                  <a:lnTo>
                    <a:pt x="28" y="41"/>
                  </a:lnTo>
                  <a:lnTo>
                    <a:pt x="21" y="41"/>
                  </a:lnTo>
                  <a:lnTo>
                    <a:pt x="21" y="39"/>
                  </a:lnTo>
                  <a:lnTo>
                    <a:pt x="21" y="41"/>
                  </a:lnTo>
                  <a:lnTo>
                    <a:pt x="19" y="41"/>
                  </a:lnTo>
                  <a:lnTo>
                    <a:pt x="17" y="43"/>
                  </a:lnTo>
                  <a:lnTo>
                    <a:pt x="14" y="43"/>
                  </a:lnTo>
                  <a:lnTo>
                    <a:pt x="12" y="43"/>
                  </a:lnTo>
                  <a:lnTo>
                    <a:pt x="10" y="43"/>
                  </a:lnTo>
                  <a:lnTo>
                    <a:pt x="7" y="43"/>
                  </a:lnTo>
                  <a:lnTo>
                    <a:pt x="5" y="41"/>
                  </a:lnTo>
                  <a:lnTo>
                    <a:pt x="3" y="39"/>
                  </a:lnTo>
                  <a:lnTo>
                    <a:pt x="3" y="36"/>
                  </a:lnTo>
                  <a:lnTo>
                    <a:pt x="0" y="3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9" name="Freeform 20"/>
            <p:cNvSpPr>
              <a:spLocks/>
            </p:cNvSpPr>
            <p:nvPr/>
          </p:nvSpPr>
          <p:spPr bwMode="auto">
            <a:xfrm>
              <a:off x="3992" y="3088"/>
              <a:ext cx="28" cy="32"/>
            </a:xfrm>
            <a:custGeom>
              <a:avLst/>
              <a:gdLst>
                <a:gd name="T0" fmla="*/ 0 w 28"/>
                <a:gd name="T1" fmla="*/ 19 h 32"/>
                <a:gd name="T2" fmla="*/ 0 w 28"/>
                <a:gd name="T3" fmla="*/ 16 h 32"/>
                <a:gd name="T4" fmla="*/ 0 w 28"/>
                <a:gd name="T5" fmla="*/ 14 h 32"/>
                <a:gd name="T6" fmla="*/ 0 w 28"/>
                <a:gd name="T7" fmla="*/ 9 h 32"/>
                <a:gd name="T8" fmla="*/ 3 w 28"/>
                <a:gd name="T9" fmla="*/ 7 h 32"/>
                <a:gd name="T10" fmla="*/ 3 w 28"/>
                <a:gd name="T11" fmla="*/ 5 h 32"/>
                <a:gd name="T12" fmla="*/ 5 w 28"/>
                <a:gd name="T13" fmla="*/ 2 h 32"/>
                <a:gd name="T14" fmla="*/ 9 w 28"/>
                <a:gd name="T15" fmla="*/ 0 h 32"/>
                <a:gd name="T16" fmla="*/ 14 w 28"/>
                <a:gd name="T17" fmla="*/ 0 h 32"/>
                <a:gd name="T18" fmla="*/ 16 w 28"/>
                <a:gd name="T19" fmla="*/ 0 h 32"/>
                <a:gd name="T20" fmla="*/ 19 w 28"/>
                <a:gd name="T21" fmla="*/ 0 h 32"/>
                <a:gd name="T22" fmla="*/ 21 w 28"/>
                <a:gd name="T23" fmla="*/ 2 h 32"/>
                <a:gd name="T24" fmla="*/ 23 w 28"/>
                <a:gd name="T25" fmla="*/ 5 h 32"/>
                <a:gd name="T26" fmla="*/ 26 w 28"/>
                <a:gd name="T27" fmla="*/ 7 h 32"/>
                <a:gd name="T28" fmla="*/ 28 w 28"/>
                <a:gd name="T29" fmla="*/ 9 h 32"/>
                <a:gd name="T30" fmla="*/ 28 w 28"/>
                <a:gd name="T31" fmla="*/ 14 h 32"/>
                <a:gd name="T32" fmla="*/ 28 w 28"/>
                <a:gd name="T33" fmla="*/ 16 h 32"/>
                <a:gd name="T34" fmla="*/ 7 w 28"/>
                <a:gd name="T35" fmla="*/ 19 h 32"/>
                <a:gd name="T36" fmla="*/ 7 w 28"/>
                <a:gd name="T37" fmla="*/ 21 h 32"/>
                <a:gd name="T38" fmla="*/ 9 w 28"/>
                <a:gd name="T39" fmla="*/ 23 h 32"/>
                <a:gd name="T40" fmla="*/ 9 w 28"/>
                <a:gd name="T41" fmla="*/ 25 h 32"/>
                <a:gd name="T42" fmla="*/ 12 w 28"/>
                <a:gd name="T43" fmla="*/ 25 h 32"/>
                <a:gd name="T44" fmla="*/ 14 w 28"/>
                <a:gd name="T45" fmla="*/ 25 h 32"/>
                <a:gd name="T46" fmla="*/ 16 w 28"/>
                <a:gd name="T47" fmla="*/ 25 h 32"/>
                <a:gd name="T48" fmla="*/ 19 w 28"/>
                <a:gd name="T49" fmla="*/ 25 h 32"/>
                <a:gd name="T50" fmla="*/ 19 w 28"/>
                <a:gd name="T51" fmla="*/ 23 h 32"/>
                <a:gd name="T52" fmla="*/ 28 w 28"/>
                <a:gd name="T53" fmla="*/ 23 h 32"/>
                <a:gd name="T54" fmla="*/ 28 w 28"/>
                <a:gd name="T55" fmla="*/ 23 h 32"/>
                <a:gd name="T56" fmla="*/ 26 w 28"/>
                <a:gd name="T57" fmla="*/ 25 h 32"/>
                <a:gd name="T58" fmla="*/ 26 w 28"/>
                <a:gd name="T59" fmla="*/ 28 h 32"/>
                <a:gd name="T60" fmla="*/ 23 w 28"/>
                <a:gd name="T61" fmla="*/ 30 h 32"/>
                <a:gd name="T62" fmla="*/ 21 w 28"/>
                <a:gd name="T63" fmla="*/ 30 h 32"/>
                <a:gd name="T64" fmla="*/ 19 w 28"/>
                <a:gd name="T65" fmla="*/ 32 h 32"/>
                <a:gd name="T66" fmla="*/ 19 w 28"/>
                <a:gd name="T67" fmla="*/ 32 h 32"/>
                <a:gd name="T68" fmla="*/ 14 w 28"/>
                <a:gd name="T69" fmla="*/ 32 h 32"/>
                <a:gd name="T70" fmla="*/ 14 w 28"/>
                <a:gd name="T71" fmla="*/ 32 h 32"/>
                <a:gd name="T72" fmla="*/ 12 w 28"/>
                <a:gd name="T73" fmla="*/ 32 h 32"/>
                <a:gd name="T74" fmla="*/ 9 w 28"/>
                <a:gd name="T75" fmla="*/ 32 h 32"/>
                <a:gd name="T76" fmla="*/ 5 w 28"/>
                <a:gd name="T77" fmla="*/ 30 h 32"/>
                <a:gd name="T78" fmla="*/ 5 w 28"/>
                <a:gd name="T79" fmla="*/ 28 h 32"/>
                <a:gd name="T80" fmla="*/ 3 w 28"/>
                <a:gd name="T81" fmla="*/ 28 h 32"/>
                <a:gd name="T82" fmla="*/ 0 w 28"/>
                <a:gd name="T83" fmla="*/ 25 h 32"/>
                <a:gd name="T84" fmla="*/ 0 w 28"/>
                <a:gd name="T85" fmla="*/ 23 h 32"/>
                <a:gd name="T86" fmla="*/ 0 w 28"/>
                <a:gd name="T87" fmla="*/ 19 h 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
                <a:gd name="T133" fmla="*/ 0 h 32"/>
                <a:gd name="T134" fmla="*/ 28 w 28"/>
                <a:gd name="T135" fmla="*/ 32 h 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 h="32">
                  <a:moveTo>
                    <a:pt x="0" y="19"/>
                  </a:moveTo>
                  <a:lnTo>
                    <a:pt x="0" y="19"/>
                  </a:lnTo>
                  <a:lnTo>
                    <a:pt x="0" y="16"/>
                  </a:lnTo>
                  <a:lnTo>
                    <a:pt x="0" y="14"/>
                  </a:lnTo>
                  <a:lnTo>
                    <a:pt x="0" y="12"/>
                  </a:lnTo>
                  <a:lnTo>
                    <a:pt x="0" y="9"/>
                  </a:lnTo>
                  <a:lnTo>
                    <a:pt x="3" y="7"/>
                  </a:lnTo>
                  <a:lnTo>
                    <a:pt x="3" y="5"/>
                  </a:lnTo>
                  <a:lnTo>
                    <a:pt x="5" y="2"/>
                  </a:lnTo>
                  <a:lnTo>
                    <a:pt x="7" y="2"/>
                  </a:lnTo>
                  <a:lnTo>
                    <a:pt x="9" y="0"/>
                  </a:lnTo>
                  <a:lnTo>
                    <a:pt x="12" y="0"/>
                  </a:lnTo>
                  <a:lnTo>
                    <a:pt x="14" y="0"/>
                  </a:lnTo>
                  <a:lnTo>
                    <a:pt x="16" y="0"/>
                  </a:lnTo>
                  <a:lnTo>
                    <a:pt x="19" y="0"/>
                  </a:lnTo>
                  <a:lnTo>
                    <a:pt x="21" y="2"/>
                  </a:lnTo>
                  <a:lnTo>
                    <a:pt x="23" y="2"/>
                  </a:lnTo>
                  <a:lnTo>
                    <a:pt x="23" y="5"/>
                  </a:lnTo>
                  <a:lnTo>
                    <a:pt x="26" y="7"/>
                  </a:lnTo>
                  <a:lnTo>
                    <a:pt x="28" y="9"/>
                  </a:lnTo>
                  <a:lnTo>
                    <a:pt x="28" y="12"/>
                  </a:lnTo>
                  <a:lnTo>
                    <a:pt x="28" y="14"/>
                  </a:lnTo>
                  <a:lnTo>
                    <a:pt x="28" y="16"/>
                  </a:lnTo>
                  <a:lnTo>
                    <a:pt x="28" y="19"/>
                  </a:lnTo>
                  <a:lnTo>
                    <a:pt x="7" y="19"/>
                  </a:lnTo>
                  <a:lnTo>
                    <a:pt x="7" y="21"/>
                  </a:lnTo>
                  <a:lnTo>
                    <a:pt x="9" y="21"/>
                  </a:lnTo>
                  <a:lnTo>
                    <a:pt x="9" y="23"/>
                  </a:lnTo>
                  <a:lnTo>
                    <a:pt x="9" y="25"/>
                  </a:lnTo>
                  <a:lnTo>
                    <a:pt x="12" y="25"/>
                  </a:lnTo>
                  <a:lnTo>
                    <a:pt x="14" y="25"/>
                  </a:lnTo>
                  <a:lnTo>
                    <a:pt x="16" y="25"/>
                  </a:lnTo>
                  <a:lnTo>
                    <a:pt x="19" y="25"/>
                  </a:lnTo>
                  <a:lnTo>
                    <a:pt x="19" y="23"/>
                  </a:lnTo>
                  <a:lnTo>
                    <a:pt x="28" y="23"/>
                  </a:lnTo>
                  <a:lnTo>
                    <a:pt x="28" y="25"/>
                  </a:lnTo>
                  <a:lnTo>
                    <a:pt x="26" y="25"/>
                  </a:lnTo>
                  <a:lnTo>
                    <a:pt x="26" y="28"/>
                  </a:lnTo>
                  <a:lnTo>
                    <a:pt x="23" y="28"/>
                  </a:lnTo>
                  <a:lnTo>
                    <a:pt x="23" y="30"/>
                  </a:lnTo>
                  <a:lnTo>
                    <a:pt x="21" y="30"/>
                  </a:lnTo>
                  <a:lnTo>
                    <a:pt x="19" y="32"/>
                  </a:lnTo>
                  <a:lnTo>
                    <a:pt x="16" y="32"/>
                  </a:lnTo>
                  <a:lnTo>
                    <a:pt x="14" y="32"/>
                  </a:lnTo>
                  <a:lnTo>
                    <a:pt x="12" y="32"/>
                  </a:lnTo>
                  <a:lnTo>
                    <a:pt x="9" y="32"/>
                  </a:lnTo>
                  <a:lnTo>
                    <a:pt x="7" y="30"/>
                  </a:lnTo>
                  <a:lnTo>
                    <a:pt x="5" y="30"/>
                  </a:lnTo>
                  <a:lnTo>
                    <a:pt x="5" y="28"/>
                  </a:lnTo>
                  <a:lnTo>
                    <a:pt x="3" y="28"/>
                  </a:lnTo>
                  <a:lnTo>
                    <a:pt x="3" y="25"/>
                  </a:lnTo>
                  <a:lnTo>
                    <a:pt x="0" y="25"/>
                  </a:lnTo>
                  <a:lnTo>
                    <a:pt x="0" y="23"/>
                  </a:lnTo>
                  <a:lnTo>
                    <a:pt x="0"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0" name="Freeform 21"/>
            <p:cNvSpPr>
              <a:spLocks/>
            </p:cNvSpPr>
            <p:nvPr/>
          </p:nvSpPr>
          <p:spPr bwMode="auto">
            <a:xfrm>
              <a:off x="3960" y="3088"/>
              <a:ext cx="28" cy="30"/>
            </a:xfrm>
            <a:custGeom>
              <a:avLst/>
              <a:gdLst>
                <a:gd name="T0" fmla="*/ 0 w 28"/>
                <a:gd name="T1" fmla="*/ 30 h 30"/>
                <a:gd name="T2" fmla="*/ 0 w 28"/>
                <a:gd name="T3" fmla="*/ 0 h 30"/>
                <a:gd name="T4" fmla="*/ 7 w 28"/>
                <a:gd name="T5" fmla="*/ 0 h 30"/>
                <a:gd name="T6" fmla="*/ 7 w 28"/>
                <a:gd name="T7" fmla="*/ 5 h 30"/>
                <a:gd name="T8" fmla="*/ 7 w 28"/>
                <a:gd name="T9" fmla="*/ 5 h 30"/>
                <a:gd name="T10" fmla="*/ 7 w 28"/>
                <a:gd name="T11" fmla="*/ 5 h 30"/>
                <a:gd name="T12" fmla="*/ 9 w 28"/>
                <a:gd name="T13" fmla="*/ 2 h 30"/>
                <a:gd name="T14" fmla="*/ 9 w 28"/>
                <a:gd name="T15" fmla="*/ 0 h 30"/>
                <a:gd name="T16" fmla="*/ 12 w 28"/>
                <a:gd name="T17" fmla="*/ 0 h 30"/>
                <a:gd name="T18" fmla="*/ 14 w 28"/>
                <a:gd name="T19" fmla="*/ 0 h 30"/>
                <a:gd name="T20" fmla="*/ 14 w 28"/>
                <a:gd name="T21" fmla="*/ 0 h 30"/>
                <a:gd name="T22" fmla="*/ 16 w 28"/>
                <a:gd name="T23" fmla="*/ 0 h 30"/>
                <a:gd name="T24" fmla="*/ 18 w 28"/>
                <a:gd name="T25" fmla="*/ 0 h 30"/>
                <a:gd name="T26" fmla="*/ 21 w 28"/>
                <a:gd name="T27" fmla="*/ 0 h 30"/>
                <a:gd name="T28" fmla="*/ 21 w 28"/>
                <a:gd name="T29" fmla="*/ 0 h 30"/>
                <a:gd name="T30" fmla="*/ 23 w 28"/>
                <a:gd name="T31" fmla="*/ 2 h 30"/>
                <a:gd name="T32" fmla="*/ 23 w 28"/>
                <a:gd name="T33" fmla="*/ 2 h 30"/>
                <a:gd name="T34" fmla="*/ 25 w 28"/>
                <a:gd name="T35" fmla="*/ 5 h 30"/>
                <a:gd name="T36" fmla="*/ 25 w 28"/>
                <a:gd name="T37" fmla="*/ 5 h 30"/>
                <a:gd name="T38" fmla="*/ 28 w 28"/>
                <a:gd name="T39" fmla="*/ 7 h 30"/>
                <a:gd name="T40" fmla="*/ 28 w 28"/>
                <a:gd name="T41" fmla="*/ 9 h 30"/>
                <a:gd name="T42" fmla="*/ 28 w 28"/>
                <a:gd name="T43" fmla="*/ 30 h 30"/>
                <a:gd name="T44" fmla="*/ 18 w 28"/>
                <a:gd name="T45" fmla="*/ 30 h 30"/>
                <a:gd name="T46" fmla="*/ 18 w 28"/>
                <a:gd name="T47" fmla="*/ 9 h 30"/>
                <a:gd name="T48" fmla="*/ 18 w 28"/>
                <a:gd name="T49" fmla="*/ 9 h 30"/>
                <a:gd name="T50" fmla="*/ 18 w 28"/>
                <a:gd name="T51" fmla="*/ 9 h 30"/>
                <a:gd name="T52" fmla="*/ 18 w 28"/>
                <a:gd name="T53" fmla="*/ 9 h 30"/>
                <a:gd name="T54" fmla="*/ 18 w 28"/>
                <a:gd name="T55" fmla="*/ 9 h 30"/>
                <a:gd name="T56" fmla="*/ 16 w 28"/>
                <a:gd name="T57" fmla="*/ 7 h 30"/>
                <a:gd name="T58" fmla="*/ 16 w 28"/>
                <a:gd name="T59" fmla="*/ 7 h 30"/>
                <a:gd name="T60" fmla="*/ 16 w 28"/>
                <a:gd name="T61" fmla="*/ 7 h 30"/>
                <a:gd name="T62" fmla="*/ 14 w 28"/>
                <a:gd name="T63" fmla="*/ 7 h 30"/>
                <a:gd name="T64" fmla="*/ 14 w 28"/>
                <a:gd name="T65" fmla="*/ 7 h 30"/>
                <a:gd name="T66" fmla="*/ 12 w 28"/>
                <a:gd name="T67" fmla="*/ 7 h 30"/>
                <a:gd name="T68" fmla="*/ 12 w 28"/>
                <a:gd name="T69" fmla="*/ 7 h 30"/>
                <a:gd name="T70" fmla="*/ 9 w 28"/>
                <a:gd name="T71" fmla="*/ 7 h 30"/>
                <a:gd name="T72" fmla="*/ 9 w 28"/>
                <a:gd name="T73" fmla="*/ 7 h 30"/>
                <a:gd name="T74" fmla="*/ 9 w 28"/>
                <a:gd name="T75" fmla="*/ 9 h 30"/>
                <a:gd name="T76" fmla="*/ 9 w 28"/>
                <a:gd name="T77" fmla="*/ 9 h 30"/>
                <a:gd name="T78" fmla="*/ 7 w 28"/>
                <a:gd name="T79" fmla="*/ 9 h 30"/>
                <a:gd name="T80" fmla="*/ 7 w 28"/>
                <a:gd name="T81" fmla="*/ 12 h 30"/>
                <a:gd name="T82" fmla="*/ 7 w 28"/>
                <a:gd name="T83" fmla="*/ 30 h 30"/>
                <a:gd name="T84" fmla="*/ 0 w 28"/>
                <a:gd name="T85" fmla="*/ 30 h 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
                <a:gd name="T130" fmla="*/ 0 h 30"/>
                <a:gd name="T131" fmla="*/ 28 w 28"/>
                <a:gd name="T132" fmla="*/ 30 h 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 h="30">
                  <a:moveTo>
                    <a:pt x="0" y="30"/>
                  </a:moveTo>
                  <a:lnTo>
                    <a:pt x="0" y="0"/>
                  </a:lnTo>
                  <a:lnTo>
                    <a:pt x="7" y="0"/>
                  </a:lnTo>
                  <a:lnTo>
                    <a:pt x="7" y="5"/>
                  </a:lnTo>
                  <a:lnTo>
                    <a:pt x="9" y="2"/>
                  </a:lnTo>
                  <a:lnTo>
                    <a:pt x="9" y="0"/>
                  </a:lnTo>
                  <a:lnTo>
                    <a:pt x="12" y="0"/>
                  </a:lnTo>
                  <a:lnTo>
                    <a:pt x="14" y="0"/>
                  </a:lnTo>
                  <a:lnTo>
                    <a:pt x="16" y="0"/>
                  </a:lnTo>
                  <a:lnTo>
                    <a:pt x="18" y="0"/>
                  </a:lnTo>
                  <a:lnTo>
                    <a:pt x="21" y="0"/>
                  </a:lnTo>
                  <a:lnTo>
                    <a:pt x="23" y="2"/>
                  </a:lnTo>
                  <a:lnTo>
                    <a:pt x="25" y="5"/>
                  </a:lnTo>
                  <a:lnTo>
                    <a:pt x="28" y="7"/>
                  </a:lnTo>
                  <a:lnTo>
                    <a:pt x="28" y="9"/>
                  </a:lnTo>
                  <a:lnTo>
                    <a:pt x="28" y="30"/>
                  </a:lnTo>
                  <a:lnTo>
                    <a:pt x="18" y="30"/>
                  </a:lnTo>
                  <a:lnTo>
                    <a:pt x="18" y="9"/>
                  </a:lnTo>
                  <a:lnTo>
                    <a:pt x="16" y="7"/>
                  </a:lnTo>
                  <a:lnTo>
                    <a:pt x="14" y="7"/>
                  </a:lnTo>
                  <a:lnTo>
                    <a:pt x="12" y="7"/>
                  </a:lnTo>
                  <a:lnTo>
                    <a:pt x="9" y="7"/>
                  </a:lnTo>
                  <a:lnTo>
                    <a:pt x="9" y="9"/>
                  </a:lnTo>
                  <a:lnTo>
                    <a:pt x="7" y="9"/>
                  </a:lnTo>
                  <a:lnTo>
                    <a:pt x="7" y="12"/>
                  </a:lnTo>
                  <a:lnTo>
                    <a:pt x="7" y="30"/>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1" name="Freeform 22"/>
            <p:cNvSpPr>
              <a:spLocks/>
            </p:cNvSpPr>
            <p:nvPr/>
          </p:nvSpPr>
          <p:spPr bwMode="auto">
            <a:xfrm>
              <a:off x="3923" y="3088"/>
              <a:ext cx="30" cy="44"/>
            </a:xfrm>
            <a:custGeom>
              <a:avLst/>
              <a:gdLst>
                <a:gd name="T0" fmla="*/ 0 w 30"/>
                <a:gd name="T1" fmla="*/ 16 h 44"/>
                <a:gd name="T2" fmla="*/ 0 w 30"/>
                <a:gd name="T3" fmla="*/ 12 h 44"/>
                <a:gd name="T4" fmla="*/ 3 w 30"/>
                <a:gd name="T5" fmla="*/ 7 h 44"/>
                <a:gd name="T6" fmla="*/ 5 w 30"/>
                <a:gd name="T7" fmla="*/ 5 h 44"/>
                <a:gd name="T8" fmla="*/ 7 w 30"/>
                <a:gd name="T9" fmla="*/ 0 h 44"/>
                <a:gd name="T10" fmla="*/ 14 w 30"/>
                <a:gd name="T11" fmla="*/ 0 h 44"/>
                <a:gd name="T12" fmla="*/ 14 w 30"/>
                <a:gd name="T13" fmla="*/ 0 h 44"/>
                <a:gd name="T14" fmla="*/ 16 w 30"/>
                <a:gd name="T15" fmla="*/ 0 h 44"/>
                <a:gd name="T16" fmla="*/ 16 w 30"/>
                <a:gd name="T17" fmla="*/ 0 h 44"/>
                <a:gd name="T18" fmla="*/ 19 w 30"/>
                <a:gd name="T19" fmla="*/ 2 h 44"/>
                <a:gd name="T20" fmla="*/ 21 w 30"/>
                <a:gd name="T21" fmla="*/ 5 h 44"/>
                <a:gd name="T22" fmla="*/ 21 w 30"/>
                <a:gd name="T23" fmla="*/ 0 h 44"/>
                <a:gd name="T24" fmla="*/ 30 w 30"/>
                <a:gd name="T25" fmla="*/ 30 h 44"/>
                <a:gd name="T26" fmla="*/ 28 w 30"/>
                <a:gd name="T27" fmla="*/ 32 h 44"/>
                <a:gd name="T28" fmla="*/ 28 w 30"/>
                <a:gd name="T29" fmla="*/ 37 h 44"/>
                <a:gd name="T30" fmla="*/ 26 w 30"/>
                <a:gd name="T31" fmla="*/ 39 h 44"/>
                <a:gd name="T32" fmla="*/ 21 w 30"/>
                <a:gd name="T33" fmla="*/ 42 h 44"/>
                <a:gd name="T34" fmla="*/ 16 w 30"/>
                <a:gd name="T35" fmla="*/ 44 h 44"/>
                <a:gd name="T36" fmla="*/ 14 w 30"/>
                <a:gd name="T37" fmla="*/ 44 h 44"/>
                <a:gd name="T38" fmla="*/ 9 w 30"/>
                <a:gd name="T39" fmla="*/ 44 h 44"/>
                <a:gd name="T40" fmla="*/ 7 w 30"/>
                <a:gd name="T41" fmla="*/ 44 h 44"/>
                <a:gd name="T42" fmla="*/ 3 w 30"/>
                <a:gd name="T43" fmla="*/ 42 h 44"/>
                <a:gd name="T44" fmla="*/ 0 w 30"/>
                <a:gd name="T45" fmla="*/ 39 h 44"/>
                <a:gd name="T46" fmla="*/ 0 w 30"/>
                <a:gd name="T47" fmla="*/ 35 h 44"/>
                <a:gd name="T48" fmla="*/ 9 w 30"/>
                <a:gd name="T49" fmla="*/ 35 h 44"/>
                <a:gd name="T50" fmla="*/ 9 w 30"/>
                <a:gd name="T51" fmla="*/ 35 h 44"/>
                <a:gd name="T52" fmla="*/ 9 w 30"/>
                <a:gd name="T53" fmla="*/ 37 h 44"/>
                <a:gd name="T54" fmla="*/ 12 w 30"/>
                <a:gd name="T55" fmla="*/ 37 h 44"/>
                <a:gd name="T56" fmla="*/ 12 w 30"/>
                <a:gd name="T57" fmla="*/ 37 h 44"/>
                <a:gd name="T58" fmla="*/ 14 w 30"/>
                <a:gd name="T59" fmla="*/ 37 h 44"/>
                <a:gd name="T60" fmla="*/ 16 w 30"/>
                <a:gd name="T61" fmla="*/ 37 h 44"/>
                <a:gd name="T62" fmla="*/ 19 w 30"/>
                <a:gd name="T63" fmla="*/ 37 h 44"/>
                <a:gd name="T64" fmla="*/ 21 w 30"/>
                <a:gd name="T65" fmla="*/ 35 h 44"/>
                <a:gd name="T66" fmla="*/ 21 w 30"/>
                <a:gd name="T67" fmla="*/ 32 h 44"/>
                <a:gd name="T68" fmla="*/ 21 w 30"/>
                <a:gd name="T69" fmla="*/ 30 h 44"/>
                <a:gd name="T70" fmla="*/ 21 w 30"/>
                <a:gd name="T71" fmla="*/ 28 h 44"/>
                <a:gd name="T72" fmla="*/ 19 w 30"/>
                <a:gd name="T73" fmla="*/ 30 h 44"/>
                <a:gd name="T74" fmla="*/ 19 w 30"/>
                <a:gd name="T75" fmla="*/ 32 h 44"/>
                <a:gd name="T76" fmla="*/ 16 w 30"/>
                <a:gd name="T77" fmla="*/ 32 h 44"/>
                <a:gd name="T78" fmla="*/ 14 w 30"/>
                <a:gd name="T79" fmla="*/ 32 h 44"/>
                <a:gd name="T80" fmla="*/ 14 w 30"/>
                <a:gd name="T81" fmla="*/ 32 h 44"/>
                <a:gd name="T82" fmla="*/ 12 w 30"/>
                <a:gd name="T83" fmla="*/ 32 h 44"/>
                <a:gd name="T84" fmla="*/ 9 w 30"/>
                <a:gd name="T85" fmla="*/ 32 h 44"/>
                <a:gd name="T86" fmla="*/ 5 w 30"/>
                <a:gd name="T87" fmla="*/ 30 h 44"/>
                <a:gd name="T88" fmla="*/ 3 w 30"/>
                <a:gd name="T89" fmla="*/ 28 h 44"/>
                <a:gd name="T90" fmla="*/ 0 w 30"/>
                <a:gd name="T91" fmla="*/ 23 h 44"/>
                <a:gd name="T92" fmla="*/ 0 w 30"/>
                <a:gd name="T93" fmla="*/ 16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
                <a:gd name="T142" fmla="*/ 0 h 44"/>
                <a:gd name="T143" fmla="*/ 30 w 30"/>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 h="44">
                  <a:moveTo>
                    <a:pt x="0" y="16"/>
                  </a:moveTo>
                  <a:lnTo>
                    <a:pt x="0" y="16"/>
                  </a:lnTo>
                  <a:lnTo>
                    <a:pt x="0" y="14"/>
                  </a:lnTo>
                  <a:lnTo>
                    <a:pt x="0" y="12"/>
                  </a:lnTo>
                  <a:lnTo>
                    <a:pt x="0" y="9"/>
                  </a:lnTo>
                  <a:lnTo>
                    <a:pt x="3" y="9"/>
                  </a:lnTo>
                  <a:lnTo>
                    <a:pt x="3" y="7"/>
                  </a:lnTo>
                  <a:lnTo>
                    <a:pt x="3" y="5"/>
                  </a:lnTo>
                  <a:lnTo>
                    <a:pt x="5" y="5"/>
                  </a:lnTo>
                  <a:lnTo>
                    <a:pt x="5" y="2"/>
                  </a:lnTo>
                  <a:lnTo>
                    <a:pt x="7" y="2"/>
                  </a:lnTo>
                  <a:lnTo>
                    <a:pt x="7" y="0"/>
                  </a:lnTo>
                  <a:lnTo>
                    <a:pt x="9" y="0"/>
                  </a:lnTo>
                  <a:lnTo>
                    <a:pt x="12" y="0"/>
                  </a:lnTo>
                  <a:lnTo>
                    <a:pt x="14" y="0"/>
                  </a:lnTo>
                  <a:lnTo>
                    <a:pt x="16" y="0"/>
                  </a:lnTo>
                  <a:lnTo>
                    <a:pt x="19" y="2"/>
                  </a:lnTo>
                  <a:lnTo>
                    <a:pt x="21" y="5"/>
                  </a:lnTo>
                  <a:lnTo>
                    <a:pt x="21" y="0"/>
                  </a:lnTo>
                  <a:lnTo>
                    <a:pt x="30" y="0"/>
                  </a:lnTo>
                  <a:lnTo>
                    <a:pt x="30" y="30"/>
                  </a:lnTo>
                  <a:lnTo>
                    <a:pt x="28" y="30"/>
                  </a:lnTo>
                  <a:lnTo>
                    <a:pt x="28" y="32"/>
                  </a:lnTo>
                  <a:lnTo>
                    <a:pt x="28" y="35"/>
                  </a:lnTo>
                  <a:lnTo>
                    <a:pt x="28" y="37"/>
                  </a:lnTo>
                  <a:lnTo>
                    <a:pt x="28" y="39"/>
                  </a:lnTo>
                  <a:lnTo>
                    <a:pt x="26" y="39"/>
                  </a:lnTo>
                  <a:lnTo>
                    <a:pt x="26" y="42"/>
                  </a:lnTo>
                  <a:lnTo>
                    <a:pt x="23" y="42"/>
                  </a:lnTo>
                  <a:lnTo>
                    <a:pt x="21" y="42"/>
                  </a:lnTo>
                  <a:lnTo>
                    <a:pt x="21" y="44"/>
                  </a:lnTo>
                  <a:lnTo>
                    <a:pt x="19" y="44"/>
                  </a:lnTo>
                  <a:lnTo>
                    <a:pt x="16" y="44"/>
                  </a:lnTo>
                  <a:lnTo>
                    <a:pt x="14" y="44"/>
                  </a:lnTo>
                  <a:lnTo>
                    <a:pt x="12" y="44"/>
                  </a:lnTo>
                  <a:lnTo>
                    <a:pt x="9" y="44"/>
                  </a:lnTo>
                  <a:lnTo>
                    <a:pt x="7" y="44"/>
                  </a:lnTo>
                  <a:lnTo>
                    <a:pt x="5" y="42"/>
                  </a:lnTo>
                  <a:lnTo>
                    <a:pt x="3" y="42"/>
                  </a:lnTo>
                  <a:lnTo>
                    <a:pt x="3" y="39"/>
                  </a:lnTo>
                  <a:lnTo>
                    <a:pt x="0" y="39"/>
                  </a:lnTo>
                  <a:lnTo>
                    <a:pt x="0" y="37"/>
                  </a:lnTo>
                  <a:lnTo>
                    <a:pt x="0" y="35"/>
                  </a:lnTo>
                  <a:lnTo>
                    <a:pt x="9" y="35"/>
                  </a:lnTo>
                  <a:lnTo>
                    <a:pt x="9" y="37"/>
                  </a:lnTo>
                  <a:lnTo>
                    <a:pt x="12" y="37"/>
                  </a:lnTo>
                  <a:lnTo>
                    <a:pt x="14" y="37"/>
                  </a:lnTo>
                  <a:lnTo>
                    <a:pt x="16" y="37"/>
                  </a:lnTo>
                  <a:lnTo>
                    <a:pt x="19" y="37"/>
                  </a:lnTo>
                  <a:lnTo>
                    <a:pt x="19" y="35"/>
                  </a:lnTo>
                  <a:lnTo>
                    <a:pt x="21" y="35"/>
                  </a:lnTo>
                  <a:lnTo>
                    <a:pt x="21" y="32"/>
                  </a:lnTo>
                  <a:lnTo>
                    <a:pt x="21" y="30"/>
                  </a:lnTo>
                  <a:lnTo>
                    <a:pt x="21" y="28"/>
                  </a:lnTo>
                  <a:lnTo>
                    <a:pt x="21" y="30"/>
                  </a:lnTo>
                  <a:lnTo>
                    <a:pt x="19" y="30"/>
                  </a:lnTo>
                  <a:lnTo>
                    <a:pt x="19" y="32"/>
                  </a:lnTo>
                  <a:lnTo>
                    <a:pt x="16" y="32"/>
                  </a:lnTo>
                  <a:lnTo>
                    <a:pt x="14" y="32"/>
                  </a:lnTo>
                  <a:lnTo>
                    <a:pt x="12" y="32"/>
                  </a:lnTo>
                  <a:lnTo>
                    <a:pt x="9" y="32"/>
                  </a:lnTo>
                  <a:lnTo>
                    <a:pt x="7" y="32"/>
                  </a:lnTo>
                  <a:lnTo>
                    <a:pt x="5" y="30"/>
                  </a:lnTo>
                  <a:lnTo>
                    <a:pt x="3" y="28"/>
                  </a:lnTo>
                  <a:lnTo>
                    <a:pt x="0" y="25"/>
                  </a:lnTo>
                  <a:lnTo>
                    <a:pt x="0" y="23"/>
                  </a:lnTo>
                  <a:lnTo>
                    <a:pt x="0" y="21"/>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2" name="Rectangle 23"/>
            <p:cNvSpPr>
              <a:spLocks noChangeArrowheads="1"/>
            </p:cNvSpPr>
            <p:nvPr/>
          </p:nvSpPr>
          <p:spPr bwMode="auto">
            <a:xfrm>
              <a:off x="3909" y="30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3" name="Rectangle 24"/>
            <p:cNvSpPr>
              <a:spLocks noChangeArrowheads="1"/>
            </p:cNvSpPr>
            <p:nvPr/>
          </p:nvSpPr>
          <p:spPr bwMode="auto">
            <a:xfrm>
              <a:off x="3909" y="3088"/>
              <a:ext cx="7" cy="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4" name="Freeform 25"/>
            <p:cNvSpPr>
              <a:spLocks/>
            </p:cNvSpPr>
            <p:nvPr/>
          </p:nvSpPr>
          <p:spPr bwMode="auto">
            <a:xfrm>
              <a:off x="3868" y="3077"/>
              <a:ext cx="34" cy="43"/>
            </a:xfrm>
            <a:custGeom>
              <a:avLst/>
              <a:gdLst>
                <a:gd name="T0" fmla="*/ 9 w 34"/>
                <a:gd name="T1" fmla="*/ 30 h 43"/>
                <a:gd name="T2" fmla="*/ 11 w 34"/>
                <a:gd name="T3" fmla="*/ 34 h 43"/>
                <a:gd name="T4" fmla="*/ 14 w 34"/>
                <a:gd name="T5" fmla="*/ 36 h 43"/>
                <a:gd name="T6" fmla="*/ 18 w 34"/>
                <a:gd name="T7" fmla="*/ 36 h 43"/>
                <a:gd name="T8" fmla="*/ 23 w 34"/>
                <a:gd name="T9" fmla="*/ 36 h 43"/>
                <a:gd name="T10" fmla="*/ 25 w 34"/>
                <a:gd name="T11" fmla="*/ 34 h 43"/>
                <a:gd name="T12" fmla="*/ 28 w 34"/>
                <a:gd name="T13" fmla="*/ 32 h 43"/>
                <a:gd name="T14" fmla="*/ 23 w 34"/>
                <a:gd name="T15" fmla="*/ 27 h 43"/>
                <a:gd name="T16" fmla="*/ 18 w 34"/>
                <a:gd name="T17" fmla="*/ 25 h 43"/>
                <a:gd name="T18" fmla="*/ 11 w 34"/>
                <a:gd name="T19" fmla="*/ 23 h 43"/>
                <a:gd name="T20" fmla="*/ 5 w 34"/>
                <a:gd name="T21" fmla="*/ 20 h 43"/>
                <a:gd name="T22" fmla="*/ 2 w 34"/>
                <a:gd name="T23" fmla="*/ 11 h 43"/>
                <a:gd name="T24" fmla="*/ 2 w 34"/>
                <a:gd name="T25" fmla="*/ 9 h 43"/>
                <a:gd name="T26" fmla="*/ 5 w 34"/>
                <a:gd name="T27" fmla="*/ 7 h 43"/>
                <a:gd name="T28" fmla="*/ 7 w 34"/>
                <a:gd name="T29" fmla="*/ 4 h 43"/>
                <a:gd name="T30" fmla="*/ 9 w 34"/>
                <a:gd name="T31" fmla="*/ 2 h 43"/>
                <a:gd name="T32" fmla="*/ 14 w 34"/>
                <a:gd name="T33" fmla="*/ 0 h 43"/>
                <a:gd name="T34" fmla="*/ 18 w 34"/>
                <a:gd name="T35" fmla="*/ 0 h 43"/>
                <a:gd name="T36" fmla="*/ 23 w 34"/>
                <a:gd name="T37" fmla="*/ 0 h 43"/>
                <a:gd name="T38" fmla="*/ 28 w 34"/>
                <a:gd name="T39" fmla="*/ 2 h 43"/>
                <a:gd name="T40" fmla="*/ 32 w 34"/>
                <a:gd name="T41" fmla="*/ 4 h 43"/>
                <a:gd name="T42" fmla="*/ 32 w 34"/>
                <a:gd name="T43" fmla="*/ 9 h 43"/>
                <a:gd name="T44" fmla="*/ 34 w 34"/>
                <a:gd name="T45" fmla="*/ 11 h 43"/>
                <a:gd name="T46" fmla="*/ 25 w 34"/>
                <a:gd name="T47" fmla="*/ 13 h 43"/>
                <a:gd name="T48" fmla="*/ 25 w 34"/>
                <a:gd name="T49" fmla="*/ 11 h 43"/>
                <a:gd name="T50" fmla="*/ 21 w 34"/>
                <a:gd name="T51" fmla="*/ 9 h 43"/>
                <a:gd name="T52" fmla="*/ 18 w 34"/>
                <a:gd name="T53" fmla="*/ 7 h 43"/>
                <a:gd name="T54" fmla="*/ 14 w 34"/>
                <a:gd name="T55" fmla="*/ 9 h 43"/>
                <a:gd name="T56" fmla="*/ 11 w 34"/>
                <a:gd name="T57" fmla="*/ 9 h 43"/>
                <a:gd name="T58" fmla="*/ 9 w 34"/>
                <a:gd name="T59" fmla="*/ 11 h 43"/>
                <a:gd name="T60" fmla="*/ 9 w 34"/>
                <a:gd name="T61" fmla="*/ 11 h 43"/>
                <a:gd name="T62" fmla="*/ 9 w 34"/>
                <a:gd name="T63" fmla="*/ 13 h 43"/>
                <a:gd name="T64" fmla="*/ 11 w 34"/>
                <a:gd name="T65" fmla="*/ 13 h 43"/>
                <a:gd name="T66" fmla="*/ 11 w 34"/>
                <a:gd name="T67" fmla="*/ 16 h 43"/>
                <a:gd name="T68" fmla="*/ 16 w 34"/>
                <a:gd name="T69" fmla="*/ 16 h 43"/>
                <a:gd name="T70" fmla="*/ 18 w 34"/>
                <a:gd name="T71" fmla="*/ 18 h 43"/>
                <a:gd name="T72" fmla="*/ 23 w 34"/>
                <a:gd name="T73" fmla="*/ 18 h 43"/>
                <a:gd name="T74" fmla="*/ 28 w 34"/>
                <a:gd name="T75" fmla="*/ 20 h 43"/>
                <a:gd name="T76" fmla="*/ 32 w 34"/>
                <a:gd name="T77" fmla="*/ 23 h 43"/>
                <a:gd name="T78" fmla="*/ 34 w 34"/>
                <a:gd name="T79" fmla="*/ 25 h 43"/>
                <a:gd name="T80" fmla="*/ 34 w 34"/>
                <a:gd name="T81" fmla="*/ 30 h 43"/>
                <a:gd name="T82" fmla="*/ 34 w 34"/>
                <a:gd name="T83" fmla="*/ 32 h 43"/>
                <a:gd name="T84" fmla="*/ 34 w 34"/>
                <a:gd name="T85" fmla="*/ 36 h 43"/>
                <a:gd name="T86" fmla="*/ 32 w 34"/>
                <a:gd name="T87" fmla="*/ 39 h 43"/>
                <a:gd name="T88" fmla="*/ 28 w 34"/>
                <a:gd name="T89" fmla="*/ 41 h 43"/>
                <a:gd name="T90" fmla="*/ 21 w 34"/>
                <a:gd name="T91" fmla="*/ 43 h 43"/>
                <a:gd name="T92" fmla="*/ 16 w 34"/>
                <a:gd name="T93" fmla="*/ 43 h 43"/>
                <a:gd name="T94" fmla="*/ 11 w 34"/>
                <a:gd name="T95" fmla="*/ 43 h 43"/>
                <a:gd name="T96" fmla="*/ 9 w 34"/>
                <a:gd name="T97" fmla="*/ 41 h 43"/>
                <a:gd name="T98" fmla="*/ 5 w 34"/>
                <a:gd name="T99" fmla="*/ 39 h 43"/>
                <a:gd name="T100" fmla="*/ 2 w 34"/>
                <a:gd name="T101" fmla="*/ 36 h 43"/>
                <a:gd name="T102" fmla="*/ 0 w 34"/>
                <a:gd name="T103" fmla="*/ 30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4"/>
                <a:gd name="T157" fmla="*/ 0 h 43"/>
                <a:gd name="T158" fmla="*/ 34 w 34"/>
                <a:gd name="T159" fmla="*/ 43 h 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4" h="43">
                  <a:moveTo>
                    <a:pt x="0" y="30"/>
                  </a:moveTo>
                  <a:lnTo>
                    <a:pt x="9" y="30"/>
                  </a:lnTo>
                  <a:lnTo>
                    <a:pt x="9" y="32"/>
                  </a:lnTo>
                  <a:lnTo>
                    <a:pt x="11" y="34"/>
                  </a:lnTo>
                  <a:lnTo>
                    <a:pt x="14" y="36"/>
                  </a:lnTo>
                  <a:lnTo>
                    <a:pt x="16" y="36"/>
                  </a:lnTo>
                  <a:lnTo>
                    <a:pt x="18" y="36"/>
                  </a:lnTo>
                  <a:lnTo>
                    <a:pt x="21" y="36"/>
                  </a:lnTo>
                  <a:lnTo>
                    <a:pt x="23" y="36"/>
                  </a:lnTo>
                  <a:lnTo>
                    <a:pt x="25" y="34"/>
                  </a:lnTo>
                  <a:lnTo>
                    <a:pt x="28" y="32"/>
                  </a:lnTo>
                  <a:lnTo>
                    <a:pt x="25" y="30"/>
                  </a:lnTo>
                  <a:lnTo>
                    <a:pt x="25" y="27"/>
                  </a:lnTo>
                  <a:lnTo>
                    <a:pt x="23" y="27"/>
                  </a:lnTo>
                  <a:lnTo>
                    <a:pt x="21" y="25"/>
                  </a:lnTo>
                  <a:lnTo>
                    <a:pt x="18" y="25"/>
                  </a:lnTo>
                  <a:lnTo>
                    <a:pt x="16" y="25"/>
                  </a:lnTo>
                  <a:lnTo>
                    <a:pt x="14" y="25"/>
                  </a:lnTo>
                  <a:lnTo>
                    <a:pt x="11" y="23"/>
                  </a:lnTo>
                  <a:lnTo>
                    <a:pt x="7" y="23"/>
                  </a:lnTo>
                  <a:lnTo>
                    <a:pt x="5" y="20"/>
                  </a:lnTo>
                  <a:lnTo>
                    <a:pt x="2" y="18"/>
                  </a:lnTo>
                  <a:lnTo>
                    <a:pt x="2" y="16"/>
                  </a:lnTo>
                  <a:lnTo>
                    <a:pt x="2" y="11"/>
                  </a:lnTo>
                  <a:lnTo>
                    <a:pt x="2" y="9"/>
                  </a:lnTo>
                  <a:lnTo>
                    <a:pt x="2" y="7"/>
                  </a:lnTo>
                  <a:lnTo>
                    <a:pt x="5" y="7"/>
                  </a:lnTo>
                  <a:lnTo>
                    <a:pt x="5" y="4"/>
                  </a:lnTo>
                  <a:lnTo>
                    <a:pt x="7" y="4"/>
                  </a:lnTo>
                  <a:lnTo>
                    <a:pt x="7" y="2"/>
                  </a:lnTo>
                  <a:lnTo>
                    <a:pt x="9" y="2"/>
                  </a:lnTo>
                  <a:lnTo>
                    <a:pt x="11" y="2"/>
                  </a:lnTo>
                  <a:lnTo>
                    <a:pt x="11" y="0"/>
                  </a:lnTo>
                  <a:lnTo>
                    <a:pt x="14" y="0"/>
                  </a:lnTo>
                  <a:lnTo>
                    <a:pt x="16" y="0"/>
                  </a:lnTo>
                  <a:lnTo>
                    <a:pt x="18" y="0"/>
                  </a:lnTo>
                  <a:lnTo>
                    <a:pt x="21" y="0"/>
                  </a:lnTo>
                  <a:lnTo>
                    <a:pt x="23" y="0"/>
                  </a:lnTo>
                  <a:lnTo>
                    <a:pt x="25" y="2"/>
                  </a:lnTo>
                  <a:lnTo>
                    <a:pt x="28" y="2"/>
                  </a:lnTo>
                  <a:lnTo>
                    <a:pt x="30" y="4"/>
                  </a:lnTo>
                  <a:lnTo>
                    <a:pt x="32" y="4"/>
                  </a:lnTo>
                  <a:lnTo>
                    <a:pt x="32" y="7"/>
                  </a:lnTo>
                  <a:lnTo>
                    <a:pt x="32" y="9"/>
                  </a:lnTo>
                  <a:lnTo>
                    <a:pt x="34" y="9"/>
                  </a:lnTo>
                  <a:lnTo>
                    <a:pt x="34" y="11"/>
                  </a:lnTo>
                  <a:lnTo>
                    <a:pt x="34" y="13"/>
                  </a:lnTo>
                  <a:lnTo>
                    <a:pt x="25" y="13"/>
                  </a:lnTo>
                  <a:lnTo>
                    <a:pt x="25" y="11"/>
                  </a:lnTo>
                  <a:lnTo>
                    <a:pt x="23" y="9"/>
                  </a:lnTo>
                  <a:lnTo>
                    <a:pt x="21" y="9"/>
                  </a:lnTo>
                  <a:lnTo>
                    <a:pt x="18" y="7"/>
                  </a:lnTo>
                  <a:lnTo>
                    <a:pt x="16" y="7"/>
                  </a:lnTo>
                  <a:lnTo>
                    <a:pt x="14" y="9"/>
                  </a:lnTo>
                  <a:lnTo>
                    <a:pt x="11" y="9"/>
                  </a:lnTo>
                  <a:lnTo>
                    <a:pt x="11" y="11"/>
                  </a:lnTo>
                  <a:lnTo>
                    <a:pt x="9" y="11"/>
                  </a:lnTo>
                  <a:lnTo>
                    <a:pt x="9" y="13"/>
                  </a:lnTo>
                  <a:lnTo>
                    <a:pt x="11" y="13"/>
                  </a:lnTo>
                  <a:lnTo>
                    <a:pt x="11" y="16"/>
                  </a:lnTo>
                  <a:lnTo>
                    <a:pt x="14" y="16"/>
                  </a:lnTo>
                  <a:lnTo>
                    <a:pt x="16" y="16"/>
                  </a:lnTo>
                  <a:lnTo>
                    <a:pt x="16" y="18"/>
                  </a:lnTo>
                  <a:lnTo>
                    <a:pt x="18" y="18"/>
                  </a:lnTo>
                  <a:lnTo>
                    <a:pt x="21" y="18"/>
                  </a:lnTo>
                  <a:lnTo>
                    <a:pt x="23" y="18"/>
                  </a:lnTo>
                  <a:lnTo>
                    <a:pt x="25" y="18"/>
                  </a:lnTo>
                  <a:lnTo>
                    <a:pt x="28" y="20"/>
                  </a:lnTo>
                  <a:lnTo>
                    <a:pt x="30" y="20"/>
                  </a:lnTo>
                  <a:lnTo>
                    <a:pt x="32" y="23"/>
                  </a:lnTo>
                  <a:lnTo>
                    <a:pt x="34" y="25"/>
                  </a:lnTo>
                  <a:lnTo>
                    <a:pt x="34" y="27"/>
                  </a:lnTo>
                  <a:lnTo>
                    <a:pt x="34" y="30"/>
                  </a:lnTo>
                  <a:lnTo>
                    <a:pt x="34" y="32"/>
                  </a:lnTo>
                  <a:lnTo>
                    <a:pt x="34" y="34"/>
                  </a:lnTo>
                  <a:lnTo>
                    <a:pt x="34" y="36"/>
                  </a:lnTo>
                  <a:lnTo>
                    <a:pt x="32" y="36"/>
                  </a:lnTo>
                  <a:lnTo>
                    <a:pt x="32" y="39"/>
                  </a:lnTo>
                  <a:lnTo>
                    <a:pt x="30" y="41"/>
                  </a:lnTo>
                  <a:lnTo>
                    <a:pt x="28" y="41"/>
                  </a:lnTo>
                  <a:lnTo>
                    <a:pt x="25" y="43"/>
                  </a:lnTo>
                  <a:lnTo>
                    <a:pt x="23" y="43"/>
                  </a:lnTo>
                  <a:lnTo>
                    <a:pt x="21" y="43"/>
                  </a:lnTo>
                  <a:lnTo>
                    <a:pt x="18" y="43"/>
                  </a:lnTo>
                  <a:lnTo>
                    <a:pt x="16" y="43"/>
                  </a:lnTo>
                  <a:lnTo>
                    <a:pt x="14" y="43"/>
                  </a:lnTo>
                  <a:lnTo>
                    <a:pt x="11" y="43"/>
                  </a:lnTo>
                  <a:lnTo>
                    <a:pt x="9" y="43"/>
                  </a:lnTo>
                  <a:lnTo>
                    <a:pt x="9" y="41"/>
                  </a:lnTo>
                  <a:lnTo>
                    <a:pt x="7" y="41"/>
                  </a:lnTo>
                  <a:lnTo>
                    <a:pt x="5" y="39"/>
                  </a:lnTo>
                  <a:lnTo>
                    <a:pt x="2" y="36"/>
                  </a:lnTo>
                  <a:lnTo>
                    <a:pt x="2" y="34"/>
                  </a:lnTo>
                  <a:lnTo>
                    <a:pt x="0" y="32"/>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5" name="Rectangle 26"/>
            <p:cNvSpPr>
              <a:spLocks noChangeArrowheads="1"/>
            </p:cNvSpPr>
            <p:nvPr/>
          </p:nvSpPr>
          <p:spPr bwMode="auto">
            <a:xfrm>
              <a:off x="4701"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6" name="Rectangle 27"/>
            <p:cNvSpPr>
              <a:spLocks noChangeArrowheads="1"/>
            </p:cNvSpPr>
            <p:nvPr/>
          </p:nvSpPr>
          <p:spPr bwMode="auto">
            <a:xfrm>
              <a:off x="4671"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7" name="Rectangle 28"/>
            <p:cNvSpPr>
              <a:spLocks noChangeArrowheads="1"/>
            </p:cNvSpPr>
            <p:nvPr/>
          </p:nvSpPr>
          <p:spPr bwMode="auto">
            <a:xfrm>
              <a:off x="4639"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8" name="Rectangle 29"/>
            <p:cNvSpPr>
              <a:spLocks noChangeArrowheads="1"/>
            </p:cNvSpPr>
            <p:nvPr/>
          </p:nvSpPr>
          <p:spPr bwMode="auto">
            <a:xfrm>
              <a:off x="4607"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9" name="Rectangle 30"/>
            <p:cNvSpPr>
              <a:spLocks noChangeArrowheads="1"/>
            </p:cNvSpPr>
            <p:nvPr/>
          </p:nvSpPr>
          <p:spPr bwMode="auto">
            <a:xfrm>
              <a:off x="4577" y="3201"/>
              <a:ext cx="3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0" name="Rectangle 31"/>
            <p:cNvSpPr>
              <a:spLocks noChangeArrowheads="1"/>
            </p:cNvSpPr>
            <p:nvPr/>
          </p:nvSpPr>
          <p:spPr bwMode="auto">
            <a:xfrm>
              <a:off x="4545"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1" name="Rectangle 32"/>
            <p:cNvSpPr>
              <a:spLocks noChangeArrowheads="1"/>
            </p:cNvSpPr>
            <p:nvPr/>
          </p:nvSpPr>
          <p:spPr bwMode="auto">
            <a:xfrm>
              <a:off x="4512"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2" name="Rectangle 33"/>
            <p:cNvSpPr>
              <a:spLocks noChangeArrowheads="1"/>
            </p:cNvSpPr>
            <p:nvPr/>
          </p:nvSpPr>
          <p:spPr bwMode="auto">
            <a:xfrm>
              <a:off x="4480"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3" name="Rectangle 34"/>
            <p:cNvSpPr>
              <a:spLocks noChangeArrowheads="1"/>
            </p:cNvSpPr>
            <p:nvPr/>
          </p:nvSpPr>
          <p:spPr bwMode="auto">
            <a:xfrm>
              <a:off x="4448"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4" name="Rectangle 35"/>
            <p:cNvSpPr>
              <a:spLocks noChangeArrowheads="1"/>
            </p:cNvSpPr>
            <p:nvPr/>
          </p:nvSpPr>
          <p:spPr bwMode="auto">
            <a:xfrm>
              <a:off x="4418"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5" name="Rectangle 36"/>
            <p:cNvSpPr>
              <a:spLocks noChangeArrowheads="1"/>
            </p:cNvSpPr>
            <p:nvPr/>
          </p:nvSpPr>
          <p:spPr bwMode="auto">
            <a:xfrm>
              <a:off x="4386"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6" name="Rectangle 37"/>
            <p:cNvSpPr>
              <a:spLocks noChangeArrowheads="1"/>
            </p:cNvSpPr>
            <p:nvPr/>
          </p:nvSpPr>
          <p:spPr bwMode="auto">
            <a:xfrm>
              <a:off x="4354"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7" name="Rectangle 38"/>
            <p:cNvSpPr>
              <a:spLocks noChangeArrowheads="1"/>
            </p:cNvSpPr>
            <p:nvPr/>
          </p:nvSpPr>
          <p:spPr bwMode="auto">
            <a:xfrm>
              <a:off x="4321"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8" name="Rectangle 39"/>
            <p:cNvSpPr>
              <a:spLocks noChangeArrowheads="1"/>
            </p:cNvSpPr>
            <p:nvPr/>
          </p:nvSpPr>
          <p:spPr bwMode="auto">
            <a:xfrm>
              <a:off x="4291"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9" name="Rectangle 40"/>
            <p:cNvSpPr>
              <a:spLocks noChangeArrowheads="1"/>
            </p:cNvSpPr>
            <p:nvPr/>
          </p:nvSpPr>
          <p:spPr bwMode="auto">
            <a:xfrm>
              <a:off x="4259"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0" name="Rectangle 41"/>
            <p:cNvSpPr>
              <a:spLocks noChangeArrowheads="1"/>
            </p:cNvSpPr>
            <p:nvPr/>
          </p:nvSpPr>
          <p:spPr bwMode="auto">
            <a:xfrm>
              <a:off x="4227"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1" name="Rectangle 42"/>
            <p:cNvSpPr>
              <a:spLocks noChangeArrowheads="1"/>
            </p:cNvSpPr>
            <p:nvPr/>
          </p:nvSpPr>
          <p:spPr bwMode="auto">
            <a:xfrm>
              <a:off x="4197" y="3201"/>
              <a:ext cx="3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2" name="Rectangle 43"/>
            <p:cNvSpPr>
              <a:spLocks noChangeArrowheads="1"/>
            </p:cNvSpPr>
            <p:nvPr/>
          </p:nvSpPr>
          <p:spPr bwMode="auto">
            <a:xfrm>
              <a:off x="4165"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3" name="Rectangle 44"/>
            <p:cNvSpPr>
              <a:spLocks noChangeArrowheads="1"/>
            </p:cNvSpPr>
            <p:nvPr/>
          </p:nvSpPr>
          <p:spPr bwMode="auto">
            <a:xfrm>
              <a:off x="4133" y="3201"/>
              <a:ext cx="3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4" name="Rectangle 45"/>
            <p:cNvSpPr>
              <a:spLocks noChangeArrowheads="1"/>
            </p:cNvSpPr>
            <p:nvPr/>
          </p:nvSpPr>
          <p:spPr bwMode="auto">
            <a:xfrm>
              <a:off x="4100" y="3201"/>
              <a:ext cx="3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5" name="Rectangle 46"/>
            <p:cNvSpPr>
              <a:spLocks noChangeArrowheads="1"/>
            </p:cNvSpPr>
            <p:nvPr/>
          </p:nvSpPr>
          <p:spPr bwMode="auto">
            <a:xfrm>
              <a:off x="4701"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6" name="Rectangle 47"/>
            <p:cNvSpPr>
              <a:spLocks noChangeArrowheads="1"/>
            </p:cNvSpPr>
            <p:nvPr/>
          </p:nvSpPr>
          <p:spPr bwMode="auto">
            <a:xfrm>
              <a:off x="4671"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7" name="Rectangle 48"/>
            <p:cNvSpPr>
              <a:spLocks noChangeArrowheads="1"/>
            </p:cNvSpPr>
            <p:nvPr/>
          </p:nvSpPr>
          <p:spPr bwMode="auto">
            <a:xfrm>
              <a:off x="4639"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8" name="Rectangle 49"/>
            <p:cNvSpPr>
              <a:spLocks noChangeArrowheads="1"/>
            </p:cNvSpPr>
            <p:nvPr/>
          </p:nvSpPr>
          <p:spPr bwMode="auto">
            <a:xfrm>
              <a:off x="4607" y="3123"/>
              <a:ext cx="3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9" name="Rectangle 50"/>
            <p:cNvSpPr>
              <a:spLocks noChangeArrowheads="1"/>
            </p:cNvSpPr>
            <p:nvPr/>
          </p:nvSpPr>
          <p:spPr bwMode="auto">
            <a:xfrm>
              <a:off x="4577" y="3123"/>
              <a:ext cx="3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0" name="Rectangle 51"/>
            <p:cNvSpPr>
              <a:spLocks noChangeArrowheads="1"/>
            </p:cNvSpPr>
            <p:nvPr/>
          </p:nvSpPr>
          <p:spPr bwMode="auto">
            <a:xfrm>
              <a:off x="4545" y="3123"/>
              <a:ext cx="3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1" name="Rectangle 52"/>
            <p:cNvSpPr>
              <a:spLocks noChangeArrowheads="1"/>
            </p:cNvSpPr>
            <p:nvPr/>
          </p:nvSpPr>
          <p:spPr bwMode="auto">
            <a:xfrm>
              <a:off x="4512"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2" name="Rectangle 53"/>
            <p:cNvSpPr>
              <a:spLocks noChangeArrowheads="1"/>
            </p:cNvSpPr>
            <p:nvPr/>
          </p:nvSpPr>
          <p:spPr bwMode="auto">
            <a:xfrm>
              <a:off x="4480"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3" name="Rectangle 54"/>
            <p:cNvSpPr>
              <a:spLocks noChangeArrowheads="1"/>
            </p:cNvSpPr>
            <p:nvPr/>
          </p:nvSpPr>
          <p:spPr bwMode="auto">
            <a:xfrm>
              <a:off x="4448"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4" name="Rectangle 55"/>
            <p:cNvSpPr>
              <a:spLocks noChangeArrowheads="1"/>
            </p:cNvSpPr>
            <p:nvPr/>
          </p:nvSpPr>
          <p:spPr bwMode="auto">
            <a:xfrm>
              <a:off x="4418"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5" name="Rectangle 56"/>
            <p:cNvSpPr>
              <a:spLocks noChangeArrowheads="1"/>
            </p:cNvSpPr>
            <p:nvPr/>
          </p:nvSpPr>
          <p:spPr bwMode="auto">
            <a:xfrm>
              <a:off x="4386" y="3123"/>
              <a:ext cx="3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6" name="Rectangle 57"/>
            <p:cNvSpPr>
              <a:spLocks noChangeArrowheads="1"/>
            </p:cNvSpPr>
            <p:nvPr/>
          </p:nvSpPr>
          <p:spPr bwMode="auto">
            <a:xfrm>
              <a:off x="4354" y="3123"/>
              <a:ext cx="3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7" name="Rectangle 58"/>
            <p:cNvSpPr>
              <a:spLocks noChangeArrowheads="1"/>
            </p:cNvSpPr>
            <p:nvPr/>
          </p:nvSpPr>
          <p:spPr bwMode="auto">
            <a:xfrm>
              <a:off x="4321"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8" name="Rectangle 59"/>
            <p:cNvSpPr>
              <a:spLocks noChangeArrowheads="1"/>
            </p:cNvSpPr>
            <p:nvPr/>
          </p:nvSpPr>
          <p:spPr bwMode="auto">
            <a:xfrm>
              <a:off x="4291"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9" name="Rectangle 60"/>
            <p:cNvSpPr>
              <a:spLocks noChangeArrowheads="1"/>
            </p:cNvSpPr>
            <p:nvPr/>
          </p:nvSpPr>
          <p:spPr bwMode="auto">
            <a:xfrm>
              <a:off x="4259" y="3123"/>
              <a:ext cx="3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0" name="Freeform 61"/>
            <p:cNvSpPr>
              <a:spLocks/>
            </p:cNvSpPr>
            <p:nvPr/>
          </p:nvSpPr>
          <p:spPr bwMode="auto">
            <a:xfrm>
              <a:off x="3852" y="1792"/>
              <a:ext cx="900" cy="311"/>
            </a:xfrm>
            <a:custGeom>
              <a:avLst/>
              <a:gdLst>
                <a:gd name="T0" fmla="*/ 451 w 900"/>
                <a:gd name="T1" fmla="*/ 0 h 311"/>
                <a:gd name="T2" fmla="*/ 833 w 900"/>
                <a:gd name="T3" fmla="*/ 0 h 311"/>
                <a:gd name="T4" fmla="*/ 842 w 900"/>
                <a:gd name="T5" fmla="*/ 2 h 311"/>
                <a:gd name="T6" fmla="*/ 856 w 900"/>
                <a:gd name="T7" fmla="*/ 4 h 311"/>
                <a:gd name="T8" fmla="*/ 868 w 900"/>
                <a:gd name="T9" fmla="*/ 11 h 311"/>
                <a:gd name="T10" fmla="*/ 879 w 900"/>
                <a:gd name="T11" fmla="*/ 18 h 311"/>
                <a:gd name="T12" fmla="*/ 886 w 900"/>
                <a:gd name="T13" fmla="*/ 27 h 311"/>
                <a:gd name="T14" fmla="*/ 893 w 900"/>
                <a:gd name="T15" fmla="*/ 39 h 311"/>
                <a:gd name="T16" fmla="*/ 898 w 900"/>
                <a:gd name="T17" fmla="*/ 50 h 311"/>
                <a:gd name="T18" fmla="*/ 900 w 900"/>
                <a:gd name="T19" fmla="*/ 69 h 311"/>
                <a:gd name="T20" fmla="*/ 900 w 900"/>
                <a:gd name="T21" fmla="*/ 244 h 311"/>
                <a:gd name="T22" fmla="*/ 900 w 900"/>
                <a:gd name="T23" fmla="*/ 255 h 311"/>
                <a:gd name="T24" fmla="*/ 895 w 900"/>
                <a:gd name="T25" fmla="*/ 269 h 311"/>
                <a:gd name="T26" fmla="*/ 891 w 900"/>
                <a:gd name="T27" fmla="*/ 281 h 311"/>
                <a:gd name="T28" fmla="*/ 884 w 900"/>
                <a:gd name="T29" fmla="*/ 290 h 311"/>
                <a:gd name="T30" fmla="*/ 872 w 900"/>
                <a:gd name="T31" fmla="*/ 299 h 311"/>
                <a:gd name="T32" fmla="*/ 863 w 900"/>
                <a:gd name="T33" fmla="*/ 306 h 311"/>
                <a:gd name="T34" fmla="*/ 849 w 900"/>
                <a:gd name="T35" fmla="*/ 311 h 311"/>
                <a:gd name="T36" fmla="*/ 833 w 900"/>
                <a:gd name="T37" fmla="*/ 311 h 311"/>
                <a:gd name="T38" fmla="*/ 69 w 900"/>
                <a:gd name="T39" fmla="*/ 311 h 311"/>
                <a:gd name="T40" fmla="*/ 64 w 900"/>
                <a:gd name="T41" fmla="*/ 311 h 311"/>
                <a:gd name="T42" fmla="*/ 50 w 900"/>
                <a:gd name="T43" fmla="*/ 311 h 311"/>
                <a:gd name="T44" fmla="*/ 39 w 900"/>
                <a:gd name="T45" fmla="*/ 306 h 311"/>
                <a:gd name="T46" fmla="*/ 27 w 900"/>
                <a:gd name="T47" fmla="*/ 299 h 311"/>
                <a:gd name="T48" fmla="*/ 18 w 900"/>
                <a:gd name="T49" fmla="*/ 290 h 311"/>
                <a:gd name="T50" fmla="*/ 11 w 900"/>
                <a:gd name="T51" fmla="*/ 281 h 311"/>
                <a:gd name="T52" fmla="*/ 4 w 900"/>
                <a:gd name="T53" fmla="*/ 269 h 311"/>
                <a:gd name="T54" fmla="*/ 2 w 900"/>
                <a:gd name="T55" fmla="*/ 255 h 311"/>
                <a:gd name="T56" fmla="*/ 0 w 900"/>
                <a:gd name="T57" fmla="*/ 69 h 311"/>
                <a:gd name="T58" fmla="*/ 0 w 900"/>
                <a:gd name="T59" fmla="*/ 64 h 311"/>
                <a:gd name="T60" fmla="*/ 2 w 900"/>
                <a:gd name="T61" fmla="*/ 50 h 311"/>
                <a:gd name="T62" fmla="*/ 7 w 900"/>
                <a:gd name="T63" fmla="*/ 39 h 311"/>
                <a:gd name="T64" fmla="*/ 14 w 900"/>
                <a:gd name="T65" fmla="*/ 27 h 311"/>
                <a:gd name="T66" fmla="*/ 23 w 900"/>
                <a:gd name="T67" fmla="*/ 18 h 311"/>
                <a:gd name="T68" fmla="*/ 32 w 900"/>
                <a:gd name="T69" fmla="*/ 11 h 311"/>
                <a:gd name="T70" fmla="*/ 46 w 900"/>
                <a:gd name="T71" fmla="*/ 4 h 311"/>
                <a:gd name="T72" fmla="*/ 57 w 900"/>
                <a:gd name="T73" fmla="*/ 2 h 3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0"/>
                <a:gd name="T112" fmla="*/ 0 h 311"/>
                <a:gd name="T113" fmla="*/ 900 w 900"/>
                <a:gd name="T114" fmla="*/ 311 h 3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0" h="311">
                  <a:moveTo>
                    <a:pt x="69" y="0"/>
                  </a:moveTo>
                  <a:lnTo>
                    <a:pt x="451" y="0"/>
                  </a:lnTo>
                  <a:lnTo>
                    <a:pt x="833" y="0"/>
                  </a:lnTo>
                  <a:lnTo>
                    <a:pt x="835" y="2"/>
                  </a:lnTo>
                  <a:lnTo>
                    <a:pt x="842" y="2"/>
                  </a:lnTo>
                  <a:lnTo>
                    <a:pt x="849" y="2"/>
                  </a:lnTo>
                  <a:lnTo>
                    <a:pt x="856" y="4"/>
                  </a:lnTo>
                  <a:lnTo>
                    <a:pt x="863" y="7"/>
                  </a:lnTo>
                  <a:lnTo>
                    <a:pt x="868" y="11"/>
                  </a:lnTo>
                  <a:lnTo>
                    <a:pt x="872" y="13"/>
                  </a:lnTo>
                  <a:lnTo>
                    <a:pt x="879" y="18"/>
                  </a:lnTo>
                  <a:lnTo>
                    <a:pt x="884" y="23"/>
                  </a:lnTo>
                  <a:lnTo>
                    <a:pt x="886" y="27"/>
                  </a:lnTo>
                  <a:lnTo>
                    <a:pt x="891" y="32"/>
                  </a:lnTo>
                  <a:lnTo>
                    <a:pt x="893" y="39"/>
                  </a:lnTo>
                  <a:lnTo>
                    <a:pt x="895" y="46"/>
                  </a:lnTo>
                  <a:lnTo>
                    <a:pt x="898" y="50"/>
                  </a:lnTo>
                  <a:lnTo>
                    <a:pt x="900" y="57"/>
                  </a:lnTo>
                  <a:lnTo>
                    <a:pt x="900" y="69"/>
                  </a:lnTo>
                  <a:lnTo>
                    <a:pt x="900" y="244"/>
                  </a:lnTo>
                  <a:lnTo>
                    <a:pt x="900" y="248"/>
                  </a:lnTo>
                  <a:lnTo>
                    <a:pt x="900" y="255"/>
                  </a:lnTo>
                  <a:lnTo>
                    <a:pt x="898" y="262"/>
                  </a:lnTo>
                  <a:lnTo>
                    <a:pt x="895" y="269"/>
                  </a:lnTo>
                  <a:lnTo>
                    <a:pt x="893" y="274"/>
                  </a:lnTo>
                  <a:lnTo>
                    <a:pt x="891" y="281"/>
                  </a:lnTo>
                  <a:lnTo>
                    <a:pt x="886" y="285"/>
                  </a:lnTo>
                  <a:lnTo>
                    <a:pt x="884" y="290"/>
                  </a:lnTo>
                  <a:lnTo>
                    <a:pt x="879" y="294"/>
                  </a:lnTo>
                  <a:lnTo>
                    <a:pt x="872" y="299"/>
                  </a:lnTo>
                  <a:lnTo>
                    <a:pt x="868" y="301"/>
                  </a:lnTo>
                  <a:lnTo>
                    <a:pt x="863" y="306"/>
                  </a:lnTo>
                  <a:lnTo>
                    <a:pt x="856" y="308"/>
                  </a:lnTo>
                  <a:lnTo>
                    <a:pt x="849" y="311"/>
                  </a:lnTo>
                  <a:lnTo>
                    <a:pt x="842" y="311"/>
                  </a:lnTo>
                  <a:lnTo>
                    <a:pt x="833" y="311"/>
                  </a:lnTo>
                  <a:lnTo>
                    <a:pt x="451" y="311"/>
                  </a:lnTo>
                  <a:lnTo>
                    <a:pt x="69" y="311"/>
                  </a:lnTo>
                  <a:lnTo>
                    <a:pt x="64" y="311"/>
                  </a:lnTo>
                  <a:lnTo>
                    <a:pt x="57" y="311"/>
                  </a:lnTo>
                  <a:lnTo>
                    <a:pt x="50" y="311"/>
                  </a:lnTo>
                  <a:lnTo>
                    <a:pt x="46" y="308"/>
                  </a:lnTo>
                  <a:lnTo>
                    <a:pt x="39" y="306"/>
                  </a:lnTo>
                  <a:lnTo>
                    <a:pt x="32" y="301"/>
                  </a:lnTo>
                  <a:lnTo>
                    <a:pt x="27" y="299"/>
                  </a:lnTo>
                  <a:lnTo>
                    <a:pt x="23" y="294"/>
                  </a:lnTo>
                  <a:lnTo>
                    <a:pt x="18" y="290"/>
                  </a:lnTo>
                  <a:lnTo>
                    <a:pt x="14" y="285"/>
                  </a:lnTo>
                  <a:lnTo>
                    <a:pt x="11" y="281"/>
                  </a:lnTo>
                  <a:lnTo>
                    <a:pt x="7" y="274"/>
                  </a:lnTo>
                  <a:lnTo>
                    <a:pt x="4" y="269"/>
                  </a:lnTo>
                  <a:lnTo>
                    <a:pt x="2" y="262"/>
                  </a:lnTo>
                  <a:lnTo>
                    <a:pt x="2" y="255"/>
                  </a:lnTo>
                  <a:lnTo>
                    <a:pt x="0" y="244"/>
                  </a:lnTo>
                  <a:lnTo>
                    <a:pt x="0" y="69"/>
                  </a:lnTo>
                  <a:lnTo>
                    <a:pt x="0" y="64"/>
                  </a:lnTo>
                  <a:lnTo>
                    <a:pt x="2" y="57"/>
                  </a:lnTo>
                  <a:lnTo>
                    <a:pt x="2" y="50"/>
                  </a:lnTo>
                  <a:lnTo>
                    <a:pt x="4" y="46"/>
                  </a:lnTo>
                  <a:lnTo>
                    <a:pt x="7" y="39"/>
                  </a:lnTo>
                  <a:lnTo>
                    <a:pt x="11" y="32"/>
                  </a:lnTo>
                  <a:lnTo>
                    <a:pt x="14" y="27"/>
                  </a:lnTo>
                  <a:lnTo>
                    <a:pt x="18" y="23"/>
                  </a:lnTo>
                  <a:lnTo>
                    <a:pt x="23" y="18"/>
                  </a:lnTo>
                  <a:lnTo>
                    <a:pt x="27" y="13"/>
                  </a:lnTo>
                  <a:lnTo>
                    <a:pt x="32" y="11"/>
                  </a:lnTo>
                  <a:lnTo>
                    <a:pt x="39" y="7"/>
                  </a:lnTo>
                  <a:lnTo>
                    <a:pt x="46" y="4"/>
                  </a:lnTo>
                  <a:lnTo>
                    <a:pt x="50" y="2"/>
                  </a:lnTo>
                  <a:lnTo>
                    <a:pt x="57" y="2"/>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1" name="Freeform 62"/>
            <p:cNvSpPr>
              <a:spLocks/>
            </p:cNvSpPr>
            <p:nvPr/>
          </p:nvSpPr>
          <p:spPr bwMode="auto">
            <a:xfrm>
              <a:off x="3886" y="1831"/>
              <a:ext cx="834" cy="235"/>
            </a:xfrm>
            <a:custGeom>
              <a:avLst/>
              <a:gdLst>
                <a:gd name="T0" fmla="*/ 412 w 834"/>
                <a:gd name="T1" fmla="*/ 0 h 235"/>
                <a:gd name="T2" fmla="*/ 808 w 834"/>
                <a:gd name="T3" fmla="*/ 39 h 235"/>
                <a:gd name="T4" fmla="*/ 813 w 834"/>
                <a:gd name="T5" fmla="*/ 39 h 235"/>
                <a:gd name="T6" fmla="*/ 818 w 834"/>
                <a:gd name="T7" fmla="*/ 41 h 235"/>
                <a:gd name="T8" fmla="*/ 822 w 834"/>
                <a:gd name="T9" fmla="*/ 44 h 235"/>
                <a:gd name="T10" fmla="*/ 824 w 834"/>
                <a:gd name="T11" fmla="*/ 46 h 235"/>
                <a:gd name="T12" fmla="*/ 829 w 834"/>
                <a:gd name="T13" fmla="*/ 50 h 235"/>
                <a:gd name="T14" fmla="*/ 831 w 834"/>
                <a:gd name="T15" fmla="*/ 53 h 235"/>
                <a:gd name="T16" fmla="*/ 834 w 834"/>
                <a:gd name="T17" fmla="*/ 57 h 235"/>
                <a:gd name="T18" fmla="*/ 834 w 834"/>
                <a:gd name="T19" fmla="*/ 64 h 235"/>
                <a:gd name="T20" fmla="*/ 834 w 834"/>
                <a:gd name="T21" fmla="*/ 166 h 235"/>
                <a:gd name="T22" fmla="*/ 834 w 834"/>
                <a:gd name="T23" fmla="*/ 168 h 235"/>
                <a:gd name="T24" fmla="*/ 831 w 834"/>
                <a:gd name="T25" fmla="*/ 172 h 235"/>
                <a:gd name="T26" fmla="*/ 829 w 834"/>
                <a:gd name="T27" fmla="*/ 177 h 235"/>
                <a:gd name="T28" fmla="*/ 827 w 834"/>
                <a:gd name="T29" fmla="*/ 182 h 235"/>
                <a:gd name="T30" fmla="*/ 822 w 834"/>
                <a:gd name="T31" fmla="*/ 184 h 235"/>
                <a:gd name="T32" fmla="*/ 820 w 834"/>
                <a:gd name="T33" fmla="*/ 186 h 235"/>
                <a:gd name="T34" fmla="*/ 815 w 834"/>
                <a:gd name="T35" fmla="*/ 189 h 235"/>
                <a:gd name="T36" fmla="*/ 808 w 834"/>
                <a:gd name="T37" fmla="*/ 191 h 235"/>
                <a:gd name="T38" fmla="*/ 26 w 834"/>
                <a:gd name="T39" fmla="*/ 191 h 235"/>
                <a:gd name="T40" fmla="*/ 23 w 834"/>
                <a:gd name="T41" fmla="*/ 191 h 235"/>
                <a:gd name="T42" fmla="*/ 19 w 834"/>
                <a:gd name="T43" fmla="*/ 189 h 235"/>
                <a:gd name="T44" fmla="*/ 14 w 834"/>
                <a:gd name="T45" fmla="*/ 186 h 235"/>
                <a:gd name="T46" fmla="*/ 10 w 834"/>
                <a:gd name="T47" fmla="*/ 184 h 235"/>
                <a:gd name="T48" fmla="*/ 5 w 834"/>
                <a:gd name="T49" fmla="*/ 182 h 235"/>
                <a:gd name="T50" fmla="*/ 3 w 834"/>
                <a:gd name="T51" fmla="*/ 177 h 235"/>
                <a:gd name="T52" fmla="*/ 0 w 834"/>
                <a:gd name="T53" fmla="*/ 172 h 235"/>
                <a:gd name="T54" fmla="*/ 0 w 834"/>
                <a:gd name="T55" fmla="*/ 168 h 235"/>
                <a:gd name="T56" fmla="*/ 0 w 834"/>
                <a:gd name="T57" fmla="*/ 64 h 235"/>
                <a:gd name="T58" fmla="*/ 0 w 834"/>
                <a:gd name="T59" fmla="*/ 62 h 235"/>
                <a:gd name="T60" fmla="*/ 0 w 834"/>
                <a:gd name="T61" fmla="*/ 57 h 235"/>
                <a:gd name="T62" fmla="*/ 3 w 834"/>
                <a:gd name="T63" fmla="*/ 53 h 235"/>
                <a:gd name="T64" fmla="*/ 5 w 834"/>
                <a:gd name="T65" fmla="*/ 50 h 235"/>
                <a:gd name="T66" fmla="*/ 7 w 834"/>
                <a:gd name="T67" fmla="*/ 46 h 235"/>
                <a:gd name="T68" fmla="*/ 12 w 834"/>
                <a:gd name="T69" fmla="*/ 44 h 235"/>
                <a:gd name="T70" fmla="*/ 16 w 834"/>
                <a:gd name="T71" fmla="*/ 41 h 235"/>
                <a:gd name="T72" fmla="*/ 21 w 834"/>
                <a:gd name="T73" fmla="*/ 39 h 2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4"/>
                <a:gd name="T112" fmla="*/ 0 h 235"/>
                <a:gd name="T113" fmla="*/ 834 w 834"/>
                <a:gd name="T114" fmla="*/ 235 h 2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4" h="235">
                  <a:moveTo>
                    <a:pt x="26" y="39"/>
                  </a:moveTo>
                  <a:lnTo>
                    <a:pt x="412" y="0"/>
                  </a:lnTo>
                  <a:lnTo>
                    <a:pt x="808" y="39"/>
                  </a:lnTo>
                  <a:lnTo>
                    <a:pt x="811" y="39"/>
                  </a:lnTo>
                  <a:lnTo>
                    <a:pt x="813" y="39"/>
                  </a:lnTo>
                  <a:lnTo>
                    <a:pt x="815" y="39"/>
                  </a:lnTo>
                  <a:lnTo>
                    <a:pt x="818" y="41"/>
                  </a:lnTo>
                  <a:lnTo>
                    <a:pt x="820" y="41"/>
                  </a:lnTo>
                  <a:lnTo>
                    <a:pt x="822" y="44"/>
                  </a:lnTo>
                  <a:lnTo>
                    <a:pt x="824" y="46"/>
                  </a:lnTo>
                  <a:lnTo>
                    <a:pt x="827" y="48"/>
                  </a:lnTo>
                  <a:lnTo>
                    <a:pt x="829" y="50"/>
                  </a:lnTo>
                  <a:lnTo>
                    <a:pt x="831" y="53"/>
                  </a:lnTo>
                  <a:lnTo>
                    <a:pt x="831" y="55"/>
                  </a:lnTo>
                  <a:lnTo>
                    <a:pt x="834" y="57"/>
                  </a:lnTo>
                  <a:lnTo>
                    <a:pt x="834" y="60"/>
                  </a:lnTo>
                  <a:lnTo>
                    <a:pt x="834" y="64"/>
                  </a:lnTo>
                  <a:lnTo>
                    <a:pt x="834" y="166"/>
                  </a:lnTo>
                  <a:lnTo>
                    <a:pt x="834" y="168"/>
                  </a:lnTo>
                  <a:lnTo>
                    <a:pt x="834" y="172"/>
                  </a:lnTo>
                  <a:lnTo>
                    <a:pt x="831" y="172"/>
                  </a:lnTo>
                  <a:lnTo>
                    <a:pt x="831" y="175"/>
                  </a:lnTo>
                  <a:lnTo>
                    <a:pt x="829" y="177"/>
                  </a:lnTo>
                  <a:lnTo>
                    <a:pt x="829" y="179"/>
                  </a:lnTo>
                  <a:lnTo>
                    <a:pt x="827" y="182"/>
                  </a:lnTo>
                  <a:lnTo>
                    <a:pt x="824" y="182"/>
                  </a:lnTo>
                  <a:lnTo>
                    <a:pt x="822" y="184"/>
                  </a:lnTo>
                  <a:lnTo>
                    <a:pt x="822" y="186"/>
                  </a:lnTo>
                  <a:lnTo>
                    <a:pt x="820" y="186"/>
                  </a:lnTo>
                  <a:lnTo>
                    <a:pt x="818" y="189"/>
                  </a:lnTo>
                  <a:lnTo>
                    <a:pt x="815" y="189"/>
                  </a:lnTo>
                  <a:lnTo>
                    <a:pt x="813" y="189"/>
                  </a:lnTo>
                  <a:lnTo>
                    <a:pt x="808" y="191"/>
                  </a:lnTo>
                  <a:lnTo>
                    <a:pt x="412" y="235"/>
                  </a:lnTo>
                  <a:lnTo>
                    <a:pt x="26" y="191"/>
                  </a:lnTo>
                  <a:lnTo>
                    <a:pt x="23" y="191"/>
                  </a:lnTo>
                  <a:lnTo>
                    <a:pt x="21" y="189"/>
                  </a:lnTo>
                  <a:lnTo>
                    <a:pt x="19" y="189"/>
                  </a:lnTo>
                  <a:lnTo>
                    <a:pt x="16" y="189"/>
                  </a:lnTo>
                  <a:lnTo>
                    <a:pt x="14" y="186"/>
                  </a:lnTo>
                  <a:lnTo>
                    <a:pt x="12" y="186"/>
                  </a:lnTo>
                  <a:lnTo>
                    <a:pt x="10" y="184"/>
                  </a:lnTo>
                  <a:lnTo>
                    <a:pt x="7" y="182"/>
                  </a:lnTo>
                  <a:lnTo>
                    <a:pt x="5" y="182"/>
                  </a:lnTo>
                  <a:lnTo>
                    <a:pt x="5" y="179"/>
                  </a:lnTo>
                  <a:lnTo>
                    <a:pt x="3" y="177"/>
                  </a:lnTo>
                  <a:lnTo>
                    <a:pt x="3" y="175"/>
                  </a:lnTo>
                  <a:lnTo>
                    <a:pt x="0" y="172"/>
                  </a:lnTo>
                  <a:lnTo>
                    <a:pt x="0" y="168"/>
                  </a:lnTo>
                  <a:lnTo>
                    <a:pt x="0" y="166"/>
                  </a:lnTo>
                  <a:lnTo>
                    <a:pt x="0" y="64"/>
                  </a:lnTo>
                  <a:lnTo>
                    <a:pt x="0" y="62"/>
                  </a:lnTo>
                  <a:lnTo>
                    <a:pt x="0" y="60"/>
                  </a:lnTo>
                  <a:lnTo>
                    <a:pt x="0" y="57"/>
                  </a:lnTo>
                  <a:lnTo>
                    <a:pt x="0" y="55"/>
                  </a:lnTo>
                  <a:lnTo>
                    <a:pt x="3" y="53"/>
                  </a:lnTo>
                  <a:lnTo>
                    <a:pt x="3" y="50"/>
                  </a:lnTo>
                  <a:lnTo>
                    <a:pt x="5" y="50"/>
                  </a:lnTo>
                  <a:lnTo>
                    <a:pt x="5" y="48"/>
                  </a:lnTo>
                  <a:lnTo>
                    <a:pt x="7" y="46"/>
                  </a:lnTo>
                  <a:lnTo>
                    <a:pt x="10" y="44"/>
                  </a:lnTo>
                  <a:lnTo>
                    <a:pt x="12" y="44"/>
                  </a:lnTo>
                  <a:lnTo>
                    <a:pt x="14" y="41"/>
                  </a:lnTo>
                  <a:lnTo>
                    <a:pt x="16" y="41"/>
                  </a:lnTo>
                  <a:lnTo>
                    <a:pt x="19" y="39"/>
                  </a:lnTo>
                  <a:lnTo>
                    <a:pt x="21" y="39"/>
                  </a:lnTo>
                  <a:lnTo>
                    <a:pt x="26" y="39"/>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2" name="Freeform 63"/>
            <p:cNvSpPr>
              <a:spLocks/>
            </p:cNvSpPr>
            <p:nvPr/>
          </p:nvSpPr>
          <p:spPr bwMode="auto">
            <a:xfrm>
              <a:off x="4568" y="1886"/>
              <a:ext cx="106" cy="120"/>
            </a:xfrm>
            <a:custGeom>
              <a:avLst/>
              <a:gdLst>
                <a:gd name="T0" fmla="*/ 0 w 106"/>
                <a:gd name="T1" fmla="*/ 60 h 120"/>
                <a:gd name="T2" fmla="*/ 0 w 106"/>
                <a:gd name="T3" fmla="*/ 51 h 120"/>
                <a:gd name="T4" fmla="*/ 2 w 106"/>
                <a:gd name="T5" fmla="*/ 39 h 120"/>
                <a:gd name="T6" fmla="*/ 7 w 106"/>
                <a:gd name="T7" fmla="*/ 30 h 120"/>
                <a:gd name="T8" fmla="*/ 14 w 106"/>
                <a:gd name="T9" fmla="*/ 21 h 120"/>
                <a:gd name="T10" fmla="*/ 20 w 106"/>
                <a:gd name="T11" fmla="*/ 12 h 120"/>
                <a:gd name="T12" fmla="*/ 30 w 106"/>
                <a:gd name="T13" fmla="*/ 7 h 120"/>
                <a:gd name="T14" fmla="*/ 41 w 106"/>
                <a:gd name="T15" fmla="*/ 2 h 120"/>
                <a:gd name="T16" fmla="*/ 60 w 106"/>
                <a:gd name="T17" fmla="*/ 0 h 120"/>
                <a:gd name="T18" fmla="*/ 62 w 106"/>
                <a:gd name="T19" fmla="*/ 0 h 120"/>
                <a:gd name="T20" fmla="*/ 71 w 106"/>
                <a:gd name="T21" fmla="*/ 2 h 120"/>
                <a:gd name="T22" fmla="*/ 80 w 106"/>
                <a:gd name="T23" fmla="*/ 5 h 120"/>
                <a:gd name="T24" fmla="*/ 87 w 106"/>
                <a:gd name="T25" fmla="*/ 9 h 120"/>
                <a:gd name="T26" fmla="*/ 94 w 106"/>
                <a:gd name="T27" fmla="*/ 14 h 120"/>
                <a:gd name="T28" fmla="*/ 99 w 106"/>
                <a:gd name="T29" fmla="*/ 21 h 120"/>
                <a:gd name="T30" fmla="*/ 101 w 106"/>
                <a:gd name="T31" fmla="*/ 28 h 120"/>
                <a:gd name="T32" fmla="*/ 103 w 106"/>
                <a:gd name="T33" fmla="*/ 35 h 120"/>
                <a:gd name="T34" fmla="*/ 83 w 106"/>
                <a:gd name="T35" fmla="*/ 39 h 120"/>
                <a:gd name="T36" fmla="*/ 83 w 106"/>
                <a:gd name="T37" fmla="*/ 39 h 120"/>
                <a:gd name="T38" fmla="*/ 80 w 106"/>
                <a:gd name="T39" fmla="*/ 37 h 120"/>
                <a:gd name="T40" fmla="*/ 80 w 106"/>
                <a:gd name="T41" fmla="*/ 32 h 120"/>
                <a:gd name="T42" fmla="*/ 78 w 106"/>
                <a:gd name="T43" fmla="*/ 30 h 120"/>
                <a:gd name="T44" fmla="*/ 73 w 106"/>
                <a:gd name="T45" fmla="*/ 28 h 120"/>
                <a:gd name="T46" fmla="*/ 71 w 106"/>
                <a:gd name="T47" fmla="*/ 25 h 120"/>
                <a:gd name="T48" fmla="*/ 64 w 106"/>
                <a:gd name="T49" fmla="*/ 23 h 120"/>
                <a:gd name="T50" fmla="*/ 60 w 106"/>
                <a:gd name="T51" fmla="*/ 21 h 120"/>
                <a:gd name="T52" fmla="*/ 55 w 106"/>
                <a:gd name="T53" fmla="*/ 21 h 120"/>
                <a:gd name="T54" fmla="*/ 53 w 106"/>
                <a:gd name="T55" fmla="*/ 21 h 120"/>
                <a:gd name="T56" fmla="*/ 48 w 106"/>
                <a:gd name="T57" fmla="*/ 23 h 120"/>
                <a:gd name="T58" fmla="*/ 41 w 106"/>
                <a:gd name="T59" fmla="*/ 25 h 120"/>
                <a:gd name="T60" fmla="*/ 37 w 106"/>
                <a:gd name="T61" fmla="*/ 28 h 120"/>
                <a:gd name="T62" fmla="*/ 32 w 106"/>
                <a:gd name="T63" fmla="*/ 32 h 120"/>
                <a:gd name="T64" fmla="*/ 27 w 106"/>
                <a:gd name="T65" fmla="*/ 39 h 120"/>
                <a:gd name="T66" fmla="*/ 25 w 106"/>
                <a:gd name="T67" fmla="*/ 48 h 120"/>
                <a:gd name="T68" fmla="*/ 23 w 106"/>
                <a:gd name="T69" fmla="*/ 62 h 120"/>
                <a:gd name="T70" fmla="*/ 23 w 106"/>
                <a:gd name="T71" fmla="*/ 65 h 120"/>
                <a:gd name="T72" fmla="*/ 27 w 106"/>
                <a:gd name="T73" fmla="*/ 81 h 120"/>
                <a:gd name="T74" fmla="*/ 34 w 106"/>
                <a:gd name="T75" fmla="*/ 90 h 120"/>
                <a:gd name="T76" fmla="*/ 43 w 106"/>
                <a:gd name="T77" fmla="*/ 97 h 120"/>
                <a:gd name="T78" fmla="*/ 55 w 106"/>
                <a:gd name="T79" fmla="*/ 101 h 120"/>
                <a:gd name="T80" fmla="*/ 64 w 106"/>
                <a:gd name="T81" fmla="*/ 99 h 120"/>
                <a:gd name="T82" fmla="*/ 76 w 106"/>
                <a:gd name="T83" fmla="*/ 94 h 120"/>
                <a:gd name="T84" fmla="*/ 83 w 106"/>
                <a:gd name="T85" fmla="*/ 83 h 120"/>
                <a:gd name="T86" fmla="*/ 60 w 106"/>
                <a:gd name="T87" fmla="*/ 74 h 120"/>
                <a:gd name="T88" fmla="*/ 106 w 106"/>
                <a:gd name="T89" fmla="*/ 55 h 120"/>
                <a:gd name="T90" fmla="*/ 89 w 106"/>
                <a:gd name="T91" fmla="*/ 117 h 120"/>
                <a:gd name="T92" fmla="*/ 87 w 106"/>
                <a:gd name="T93" fmla="*/ 104 h 120"/>
                <a:gd name="T94" fmla="*/ 78 w 106"/>
                <a:gd name="T95" fmla="*/ 113 h 120"/>
                <a:gd name="T96" fmla="*/ 64 w 106"/>
                <a:gd name="T97" fmla="*/ 120 h 120"/>
                <a:gd name="T98" fmla="*/ 48 w 106"/>
                <a:gd name="T99" fmla="*/ 120 h 120"/>
                <a:gd name="T100" fmla="*/ 34 w 106"/>
                <a:gd name="T101" fmla="*/ 117 h 120"/>
                <a:gd name="T102" fmla="*/ 20 w 106"/>
                <a:gd name="T103" fmla="*/ 108 h 120"/>
                <a:gd name="T104" fmla="*/ 11 w 106"/>
                <a:gd name="T105" fmla="*/ 97 h 120"/>
                <a:gd name="T106" fmla="*/ 2 w 106"/>
                <a:gd name="T107" fmla="*/ 83 h 120"/>
                <a:gd name="T108" fmla="*/ 0 w 106"/>
                <a:gd name="T109" fmla="*/ 60 h 1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20"/>
                <a:gd name="T167" fmla="*/ 106 w 106"/>
                <a:gd name="T168" fmla="*/ 120 h 1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20">
                  <a:moveTo>
                    <a:pt x="0" y="60"/>
                  </a:moveTo>
                  <a:lnTo>
                    <a:pt x="0" y="60"/>
                  </a:lnTo>
                  <a:lnTo>
                    <a:pt x="0" y="58"/>
                  </a:lnTo>
                  <a:lnTo>
                    <a:pt x="0" y="51"/>
                  </a:lnTo>
                  <a:lnTo>
                    <a:pt x="2" y="46"/>
                  </a:lnTo>
                  <a:lnTo>
                    <a:pt x="2" y="39"/>
                  </a:lnTo>
                  <a:lnTo>
                    <a:pt x="4" y="35"/>
                  </a:lnTo>
                  <a:lnTo>
                    <a:pt x="7" y="30"/>
                  </a:lnTo>
                  <a:lnTo>
                    <a:pt x="9" y="25"/>
                  </a:lnTo>
                  <a:lnTo>
                    <a:pt x="14" y="21"/>
                  </a:lnTo>
                  <a:lnTo>
                    <a:pt x="16" y="16"/>
                  </a:lnTo>
                  <a:lnTo>
                    <a:pt x="20" y="12"/>
                  </a:lnTo>
                  <a:lnTo>
                    <a:pt x="25" y="9"/>
                  </a:lnTo>
                  <a:lnTo>
                    <a:pt x="30" y="7"/>
                  </a:lnTo>
                  <a:lnTo>
                    <a:pt x="37" y="5"/>
                  </a:lnTo>
                  <a:lnTo>
                    <a:pt x="41" y="2"/>
                  </a:lnTo>
                  <a:lnTo>
                    <a:pt x="48" y="0"/>
                  </a:lnTo>
                  <a:lnTo>
                    <a:pt x="60" y="0"/>
                  </a:lnTo>
                  <a:lnTo>
                    <a:pt x="62" y="0"/>
                  </a:lnTo>
                  <a:lnTo>
                    <a:pt x="66" y="0"/>
                  </a:lnTo>
                  <a:lnTo>
                    <a:pt x="71" y="2"/>
                  </a:lnTo>
                  <a:lnTo>
                    <a:pt x="76" y="2"/>
                  </a:lnTo>
                  <a:lnTo>
                    <a:pt x="80" y="5"/>
                  </a:lnTo>
                  <a:lnTo>
                    <a:pt x="83" y="7"/>
                  </a:lnTo>
                  <a:lnTo>
                    <a:pt x="87" y="9"/>
                  </a:lnTo>
                  <a:lnTo>
                    <a:pt x="89" y="12"/>
                  </a:lnTo>
                  <a:lnTo>
                    <a:pt x="94" y="14"/>
                  </a:lnTo>
                  <a:lnTo>
                    <a:pt x="96" y="18"/>
                  </a:lnTo>
                  <a:lnTo>
                    <a:pt x="99" y="21"/>
                  </a:lnTo>
                  <a:lnTo>
                    <a:pt x="101" y="25"/>
                  </a:lnTo>
                  <a:lnTo>
                    <a:pt x="101" y="28"/>
                  </a:lnTo>
                  <a:lnTo>
                    <a:pt x="103" y="30"/>
                  </a:lnTo>
                  <a:lnTo>
                    <a:pt x="103" y="35"/>
                  </a:lnTo>
                  <a:lnTo>
                    <a:pt x="103" y="39"/>
                  </a:lnTo>
                  <a:lnTo>
                    <a:pt x="83" y="39"/>
                  </a:lnTo>
                  <a:lnTo>
                    <a:pt x="80" y="37"/>
                  </a:lnTo>
                  <a:lnTo>
                    <a:pt x="80" y="35"/>
                  </a:lnTo>
                  <a:lnTo>
                    <a:pt x="80" y="32"/>
                  </a:lnTo>
                  <a:lnTo>
                    <a:pt x="78" y="32"/>
                  </a:lnTo>
                  <a:lnTo>
                    <a:pt x="78" y="30"/>
                  </a:lnTo>
                  <a:lnTo>
                    <a:pt x="76" y="28"/>
                  </a:lnTo>
                  <a:lnTo>
                    <a:pt x="73" y="28"/>
                  </a:lnTo>
                  <a:lnTo>
                    <a:pt x="71" y="25"/>
                  </a:lnTo>
                  <a:lnTo>
                    <a:pt x="69" y="23"/>
                  </a:lnTo>
                  <a:lnTo>
                    <a:pt x="64" y="23"/>
                  </a:lnTo>
                  <a:lnTo>
                    <a:pt x="62" y="23"/>
                  </a:lnTo>
                  <a:lnTo>
                    <a:pt x="60" y="21"/>
                  </a:lnTo>
                  <a:lnTo>
                    <a:pt x="55" y="21"/>
                  </a:lnTo>
                  <a:lnTo>
                    <a:pt x="53" y="21"/>
                  </a:lnTo>
                  <a:lnTo>
                    <a:pt x="50" y="23"/>
                  </a:lnTo>
                  <a:lnTo>
                    <a:pt x="48" y="23"/>
                  </a:lnTo>
                  <a:lnTo>
                    <a:pt x="43" y="23"/>
                  </a:lnTo>
                  <a:lnTo>
                    <a:pt x="41" y="25"/>
                  </a:lnTo>
                  <a:lnTo>
                    <a:pt x="39" y="25"/>
                  </a:lnTo>
                  <a:lnTo>
                    <a:pt x="37" y="28"/>
                  </a:lnTo>
                  <a:lnTo>
                    <a:pt x="34" y="30"/>
                  </a:lnTo>
                  <a:lnTo>
                    <a:pt x="32" y="32"/>
                  </a:lnTo>
                  <a:lnTo>
                    <a:pt x="30" y="35"/>
                  </a:lnTo>
                  <a:lnTo>
                    <a:pt x="27" y="39"/>
                  </a:lnTo>
                  <a:lnTo>
                    <a:pt x="25" y="44"/>
                  </a:lnTo>
                  <a:lnTo>
                    <a:pt x="25" y="48"/>
                  </a:lnTo>
                  <a:lnTo>
                    <a:pt x="23" y="53"/>
                  </a:lnTo>
                  <a:lnTo>
                    <a:pt x="23" y="62"/>
                  </a:lnTo>
                  <a:lnTo>
                    <a:pt x="23" y="65"/>
                  </a:lnTo>
                  <a:lnTo>
                    <a:pt x="25" y="74"/>
                  </a:lnTo>
                  <a:lnTo>
                    <a:pt x="27" y="81"/>
                  </a:lnTo>
                  <a:lnTo>
                    <a:pt x="30" y="85"/>
                  </a:lnTo>
                  <a:lnTo>
                    <a:pt x="34" y="90"/>
                  </a:lnTo>
                  <a:lnTo>
                    <a:pt x="39" y="94"/>
                  </a:lnTo>
                  <a:lnTo>
                    <a:pt x="43" y="97"/>
                  </a:lnTo>
                  <a:lnTo>
                    <a:pt x="48" y="99"/>
                  </a:lnTo>
                  <a:lnTo>
                    <a:pt x="55" y="101"/>
                  </a:lnTo>
                  <a:lnTo>
                    <a:pt x="60" y="101"/>
                  </a:lnTo>
                  <a:lnTo>
                    <a:pt x="64" y="99"/>
                  </a:lnTo>
                  <a:lnTo>
                    <a:pt x="71" y="97"/>
                  </a:lnTo>
                  <a:lnTo>
                    <a:pt x="76" y="94"/>
                  </a:lnTo>
                  <a:lnTo>
                    <a:pt x="78" y="90"/>
                  </a:lnTo>
                  <a:lnTo>
                    <a:pt x="83" y="83"/>
                  </a:lnTo>
                  <a:lnTo>
                    <a:pt x="85" y="74"/>
                  </a:lnTo>
                  <a:lnTo>
                    <a:pt x="60" y="74"/>
                  </a:lnTo>
                  <a:lnTo>
                    <a:pt x="60" y="55"/>
                  </a:lnTo>
                  <a:lnTo>
                    <a:pt x="106" y="55"/>
                  </a:lnTo>
                  <a:lnTo>
                    <a:pt x="106" y="117"/>
                  </a:lnTo>
                  <a:lnTo>
                    <a:pt x="89" y="117"/>
                  </a:lnTo>
                  <a:lnTo>
                    <a:pt x="87" y="104"/>
                  </a:lnTo>
                  <a:lnTo>
                    <a:pt x="85" y="106"/>
                  </a:lnTo>
                  <a:lnTo>
                    <a:pt x="78" y="113"/>
                  </a:lnTo>
                  <a:lnTo>
                    <a:pt x="71" y="117"/>
                  </a:lnTo>
                  <a:lnTo>
                    <a:pt x="64" y="120"/>
                  </a:lnTo>
                  <a:lnTo>
                    <a:pt x="57" y="120"/>
                  </a:lnTo>
                  <a:lnTo>
                    <a:pt x="48" y="120"/>
                  </a:lnTo>
                  <a:lnTo>
                    <a:pt x="41" y="120"/>
                  </a:lnTo>
                  <a:lnTo>
                    <a:pt x="34" y="117"/>
                  </a:lnTo>
                  <a:lnTo>
                    <a:pt x="27" y="113"/>
                  </a:lnTo>
                  <a:lnTo>
                    <a:pt x="20" y="108"/>
                  </a:lnTo>
                  <a:lnTo>
                    <a:pt x="16" y="104"/>
                  </a:lnTo>
                  <a:lnTo>
                    <a:pt x="11" y="97"/>
                  </a:lnTo>
                  <a:lnTo>
                    <a:pt x="7" y="90"/>
                  </a:lnTo>
                  <a:lnTo>
                    <a:pt x="2" y="83"/>
                  </a:lnTo>
                  <a:lnTo>
                    <a:pt x="0" y="74"/>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3" name="Freeform 64"/>
            <p:cNvSpPr>
              <a:spLocks/>
            </p:cNvSpPr>
            <p:nvPr/>
          </p:nvSpPr>
          <p:spPr bwMode="auto">
            <a:xfrm>
              <a:off x="4460" y="1888"/>
              <a:ext cx="92" cy="115"/>
            </a:xfrm>
            <a:custGeom>
              <a:avLst/>
              <a:gdLst>
                <a:gd name="T0" fmla="*/ 0 w 92"/>
                <a:gd name="T1" fmla="*/ 115 h 115"/>
                <a:gd name="T2" fmla="*/ 0 w 92"/>
                <a:gd name="T3" fmla="*/ 0 h 115"/>
                <a:gd name="T4" fmla="*/ 23 w 92"/>
                <a:gd name="T5" fmla="*/ 0 h 115"/>
                <a:gd name="T6" fmla="*/ 69 w 92"/>
                <a:gd name="T7" fmla="*/ 79 h 115"/>
                <a:gd name="T8" fmla="*/ 69 w 92"/>
                <a:gd name="T9" fmla="*/ 0 h 115"/>
                <a:gd name="T10" fmla="*/ 92 w 92"/>
                <a:gd name="T11" fmla="*/ 0 h 115"/>
                <a:gd name="T12" fmla="*/ 92 w 92"/>
                <a:gd name="T13" fmla="*/ 115 h 115"/>
                <a:gd name="T14" fmla="*/ 69 w 92"/>
                <a:gd name="T15" fmla="*/ 115 h 115"/>
                <a:gd name="T16" fmla="*/ 23 w 92"/>
                <a:gd name="T17" fmla="*/ 37 h 115"/>
                <a:gd name="T18" fmla="*/ 23 w 92"/>
                <a:gd name="T19" fmla="*/ 115 h 115"/>
                <a:gd name="T20" fmla="*/ 0 w 92"/>
                <a:gd name="T21" fmla="*/ 115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115"/>
                <a:gd name="T35" fmla="*/ 92 w 92"/>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115">
                  <a:moveTo>
                    <a:pt x="0" y="115"/>
                  </a:moveTo>
                  <a:lnTo>
                    <a:pt x="0" y="0"/>
                  </a:lnTo>
                  <a:lnTo>
                    <a:pt x="23" y="0"/>
                  </a:lnTo>
                  <a:lnTo>
                    <a:pt x="69" y="79"/>
                  </a:lnTo>
                  <a:lnTo>
                    <a:pt x="69" y="0"/>
                  </a:lnTo>
                  <a:lnTo>
                    <a:pt x="92" y="0"/>
                  </a:lnTo>
                  <a:lnTo>
                    <a:pt x="92" y="115"/>
                  </a:lnTo>
                  <a:lnTo>
                    <a:pt x="69" y="115"/>
                  </a:lnTo>
                  <a:lnTo>
                    <a:pt x="23" y="37"/>
                  </a:lnTo>
                  <a:lnTo>
                    <a:pt x="23" y="11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4" name="Rectangle 65"/>
            <p:cNvSpPr>
              <a:spLocks noChangeArrowheads="1"/>
            </p:cNvSpPr>
            <p:nvPr/>
          </p:nvSpPr>
          <p:spPr bwMode="auto">
            <a:xfrm>
              <a:off x="4416" y="1888"/>
              <a:ext cx="25" cy="1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5" name="Freeform 66"/>
            <p:cNvSpPr>
              <a:spLocks/>
            </p:cNvSpPr>
            <p:nvPr/>
          </p:nvSpPr>
          <p:spPr bwMode="auto">
            <a:xfrm>
              <a:off x="4303" y="1888"/>
              <a:ext cx="94" cy="115"/>
            </a:xfrm>
            <a:custGeom>
              <a:avLst/>
              <a:gdLst>
                <a:gd name="T0" fmla="*/ 0 w 94"/>
                <a:gd name="T1" fmla="*/ 115 h 115"/>
                <a:gd name="T2" fmla="*/ 0 w 94"/>
                <a:gd name="T3" fmla="*/ 0 h 115"/>
                <a:gd name="T4" fmla="*/ 25 w 94"/>
                <a:gd name="T5" fmla="*/ 0 h 115"/>
                <a:gd name="T6" fmla="*/ 71 w 94"/>
                <a:gd name="T7" fmla="*/ 79 h 115"/>
                <a:gd name="T8" fmla="*/ 71 w 94"/>
                <a:gd name="T9" fmla="*/ 0 h 115"/>
                <a:gd name="T10" fmla="*/ 94 w 94"/>
                <a:gd name="T11" fmla="*/ 0 h 115"/>
                <a:gd name="T12" fmla="*/ 94 w 94"/>
                <a:gd name="T13" fmla="*/ 115 h 115"/>
                <a:gd name="T14" fmla="*/ 71 w 94"/>
                <a:gd name="T15" fmla="*/ 115 h 115"/>
                <a:gd name="T16" fmla="*/ 25 w 94"/>
                <a:gd name="T17" fmla="*/ 37 h 115"/>
                <a:gd name="T18" fmla="*/ 25 w 94"/>
                <a:gd name="T19" fmla="*/ 115 h 115"/>
                <a:gd name="T20" fmla="*/ 0 w 94"/>
                <a:gd name="T21" fmla="*/ 115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115"/>
                <a:gd name="T35" fmla="*/ 94 w 94"/>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115">
                  <a:moveTo>
                    <a:pt x="0" y="115"/>
                  </a:moveTo>
                  <a:lnTo>
                    <a:pt x="0" y="0"/>
                  </a:lnTo>
                  <a:lnTo>
                    <a:pt x="25" y="0"/>
                  </a:lnTo>
                  <a:lnTo>
                    <a:pt x="71" y="79"/>
                  </a:lnTo>
                  <a:lnTo>
                    <a:pt x="71" y="0"/>
                  </a:lnTo>
                  <a:lnTo>
                    <a:pt x="94" y="0"/>
                  </a:lnTo>
                  <a:lnTo>
                    <a:pt x="94" y="115"/>
                  </a:lnTo>
                  <a:lnTo>
                    <a:pt x="71" y="115"/>
                  </a:lnTo>
                  <a:lnTo>
                    <a:pt x="25" y="37"/>
                  </a:lnTo>
                  <a:lnTo>
                    <a:pt x="25" y="11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6" name="Freeform 67"/>
            <p:cNvSpPr>
              <a:spLocks/>
            </p:cNvSpPr>
            <p:nvPr/>
          </p:nvSpPr>
          <p:spPr bwMode="auto">
            <a:xfrm>
              <a:off x="4193" y="1888"/>
              <a:ext cx="94" cy="115"/>
            </a:xfrm>
            <a:custGeom>
              <a:avLst/>
              <a:gdLst>
                <a:gd name="T0" fmla="*/ 0 w 94"/>
                <a:gd name="T1" fmla="*/ 115 h 115"/>
                <a:gd name="T2" fmla="*/ 0 w 94"/>
                <a:gd name="T3" fmla="*/ 0 h 115"/>
                <a:gd name="T4" fmla="*/ 66 w 94"/>
                <a:gd name="T5" fmla="*/ 0 h 115"/>
                <a:gd name="T6" fmla="*/ 66 w 94"/>
                <a:gd name="T7" fmla="*/ 0 h 115"/>
                <a:gd name="T8" fmla="*/ 69 w 94"/>
                <a:gd name="T9" fmla="*/ 0 h 115"/>
                <a:gd name="T10" fmla="*/ 73 w 94"/>
                <a:gd name="T11" fmla="*/ 3 h 115"/>
                <a:gd name="T12" fmla="*/ 80 w 94"/>
                <a:gd name="T13" fmla="*/ 5 h 115"/>
                <a:gd name="T14" fmla="*/ 82 w 94"/>
                <a:gd name="T15" fmla="*/ 7 h 115"/>
                <a:gd name="T16" fmla="*/ 87 w 94"/>
                <a:gd name="T17" fmla="*/ 12 h 115"/>
                <a:gd name="T18" fmla="*/ 89 w 94"/>
                <a:gd name="T19" fmla="*/ 14 h 115"/>
                <a:gd name="T20" fmla="*/ 92 w 94"/>
                <a:gd name="T21" fmla="*/ 19 h 115"/>
                <a:gd name="T22" fmla="*/ 94 w 94"/>
                <a:gd name="T23" fmla="*/ 26 h 115"/>
                <a:gd name="T24" fmla="*/ 94 w 94"/>
                <a:gd name="T25" fmla="*/ 30 h 115"/>
                <a:gd name="T26" fmla="*/ 94 w 94"/>
                <a:gd name="T27" fmla="*/ 35 h 115"/>
                <a:gd name="T28" fmla="*/ 92 w 94"/>
                <a:gd name="T29" fmla="*/ 39 h 115"/>
                <a:gd name="T30" fmla="*/ 92 w 94"/>
                <a:gd name="T31" fmla="*/ 44 h 115"/>
                <a:gd name="T32" fmla="*/ 89 w 94"/>
                <a:gd name="T33" fmla="*/ 49 h 115"/>
                <a:gd name="T34" fmla="*/ 87 w 94"/>
                <a:gd name="T35" fmla="*/ 53 h 115"/>
                <a:gd name="T36" fmla="*/ 82 w 94"/>
                <a:gd name="T37" fmla="*/ 56 h 115"/>
                <a:gd name="T38" fmla="*/ 75 w 94"/>
                <a:gd name="T39" fmla="*/ 60 h 115"/>
                <a:gd name="T40" fmla="*/ 75 w 94"/>
                <a:gd name="T41" fmla="*/ 60 h 115"/>
                <a:gd name="T42" fmla="*/ 78 w 94"/>
                <a:gd name="T43" fmla="*/ 60 h 115"/>
                <a:gd name="T44" fmla="*/ 82 w 94"/>
                <a:gd name="T45" fmla="*/ 63 h 115"/>
                <a:gd name="T46" fmla="*/ 85 w 94"/>
                <a:gd name="T47" fmla="*/ 65 h 115"/>
                <a:gd name="T48" fmla="*/ 87 w 94"/>
                <a:gd name="T49" fmla="*/ 69 h 115"/>
                <a:gd name="T50" fmla="*/ 89 w 94"/>
                <a:gd name="T51" fmla="*/ 72 h 115"/>
                <a:gd name="T52" fmla="*/ 89 w 94"/>
                <a:gd name="T53" fmla="*/ 76 h 115"/>
                <a:gd name="T54" fmla="*/ 89 w 94"/>
                <a:gd name="T55" fmla="*/ 81 h 115"/>
                <a:gd name="T56" fmla="*/ 89 w 94"/>
                <a:gd name="T57" fmla="*/ 83 h 115"/>
                <a:gd name="T58" fmla="*/ 89 w 94"/>
                <a:gd name="T59" fmla="*/ 88 h 115"/>
                <a:gd name="T60" fmla="*/ 89 w 94"/>
                <a:gd name="T61" fmla="*/ 92 h 115"/>
                <a:gd name="T62" fmla="*/ 89 w 94"/>
                <a:gd name="T63" fmla="*/ 97 h 115"/>
                <a:gd name="T64" fmla="*/ 89 w 94"/>
                <a:gd name="T65" fmla="*/ 99 h 115"/>
                <a:gd name="T66" fmla="*/ 92 w 94"/>
                <a:gd name="T67" fmla="*/ 104 h 115"/>
                <a:gd name="T68" fmla="*/ 92 w 94"/>
                <a:gd name="T69" fmla="*/ 106 h 115"/>
                <a:gd name="T70" fmla="*/ 92 w 94"/>
                <a:gd name="T71" fmla="*/ 109 h 115"/>
                <a:gd name="T72" fmla="*/ 94 w 94"/>
                <a:gd name="T73" fmla="*/ 109 h 115"/>
                <a:gd name="T74" fmla="*/ 94 w 94"/>
                <a:gd name="T75" fmla="*/ 115 h 115"/>
                <a:gd name="T76" fmla="*/ 69 w 94"/>
                <a:gd name="T77" fmla="*/ 115 h 115"/>
                <a:gd name="T78" fmla="*/ 69 w 94"/>
                <a:gd name="T79" fmla="*/ 115 h 115"/>
                <a:gd name="T80" fmla="*/ 69 w 94"/>
                <a:gd name="T81" fmla="*/ 113 h 115"/>
                <a:gd name="T82" fmla="*/ 66 w 94"/>
                <a:gd name="T83" fmla="*/ 111 h 115"/>
                <a:gd name="T84" fmla="*/ 66 w 94"/>
                <a:gd name="T85" fmla="*/ 106 h 115"/>
                <a:gd name="T86" fmla="*/ 66 w 94"/>
                <a:gd name="T87" fmla="*/ 104 h 115"/>
                <a:gd name="T88" fmla="*/ 66 w 94"/>
                <a:gd name="T89" fmla="*/ 99 h 115"/>
                <a:gd name="T90" fmla="*/ 66 w 94"/>
                <a:gd name="T91" fmla="*/ 95 h 115"/>
                <a:gd name="T92" fmla="*/ 66 w 94"/>
                <a:gd name="T93" fmla="*/ 92 h 115"/>
                <a:gd name="T94" fmla="*/ 66 w 94"/>
                <a:gd name="T95" fmla="*/ 88 h 115"/>
                <a:gd name="T96" fmla="*/ 66 w 94"/>
                <a:gd name="T97" fmla="*/ 86 h 115"/>
                <a:gd name="T98" fmla="*/ 66 w 94"/>
                <a:gd name="T99" fmla="*/ 81 h 115"/>
                <a:gd name="T100" fmla="*/ 66 w 94"/>
                <a:gd name="T101" fmla="*/ 79 h 115"/>
                <a:gd name="T102" fmla="*/ 64 w 94"/>
                <a:gd name="T103" fmla="*/ 76 h 115"/>
                <a:gd name="T104" fmla="*/ 62 w 94"/>
                <a:gd name="T105" fmla="*/ 74 h 115"/>
                <a:gd name="T106" fmla="*/ 59 w 94"/>
                <a:gd name="T107" fmla="*/ 72 h 115"/>
                <a:gd name="T108" fmla="*/ 57 w 94"/>
                <a:gd name="T109" fmla="*/ 72 h 115"/>
                <a:gd name="T110" fmla="*/ 50 w 94"/>
                <a:gd name="T111" fmla="*/ 69 h 115"/>
                <a:gd name="T112" fmla="*/ 25 w 94"/>
                <a:gd name="T113" fmla="*/ 69 h 115"/>
                <a:gd name="T114" fmla="*/ 25 w 94"/>
                <a:gd name="T115" fmla="*/ 115 h 115"/>
                <a:gd name="T116" fmla="*/ 0 w 94"/>
                <a:gd name="T117" fmla="*/ 115 h 1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
                <a:gd name="T178" fmla="*/ 0 h 115"/>
                <a:gd name="T179" fmla="*/ 94 w 94"/>
                <a:gd name="T180" fmla="*/ 115 h 11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 h="115">
                  <a:moveTo>
                    <a:pt x="0" y="115"/>
                  </a:moveTo>
                  <a:lnTo>
                    <a:pt x="0" y="0"/>
                  </a:lnTo>
                  <a:lnTo>
                    <a:pt x="66" y="0"/>
                  </a:lnTo>
                  <a:lnTo>
                    <a:pt x="69" y="0"/>
                  </a:lnTo>
                  <a:lnTo>
                    <a:pt x="73" y="3"/>
                  </a:lnTo>
                  <a:lnTo>
                    <a:pt x="80" y="5"/>
                  </a:lnTo>
                  <a:lnTo>
                    <a:pt x="82" y="7"/>
                  </a:lnTo>
                  <a:lnTo>
                    <a:pt x="87" y="12"/>
                  </a:lnTo>
                  <a:lnTo>
                    <a:pt x="89" y="14"/>
                  </a:lnTo>
                  <a:lnTo>
                    <a:pt x="92" y="19"/>
                  </a:lnTo>
                  <a:lnTo>
                    <a:pt x="94" y="26"/>
                  </a:lnTo>
                  <a:lnTo>
                    <a:pt x="94" y="30"/>
                  </a:lnTo>
                  <a:lnTo>
                    <a:pt x="94" y="35"/>
                  </a:lnTo>
                  <a:lnTo>
                    <a:pt x="92" y="39"/>
                  </a:lnTo>
                  <a:lnTo>
                    <a:pt x="92" y="44"/>
                  </a:lnTo>
                  <a:lnTo>
                    <a:pt x="89" y="49"/>
                  </a:lnTo>
                  <a:lnTo>
                    <a:pt x="87" y="53"/>
                  </a:lnTo>
                  <a:lnTo>
                    <a:pt x="82" y="56"/>
                  </a:lnTo>
                  <a:lnTo>
                    <a:pt x="75" y="60"/>
                  </a:lnTo>
                  <a:lnTo>
                    <a:pt x="78" y="60"/>
                  </a:lnTo>
                  <a:lnTo>
                    <a:pt x="82" y="63"/>
                  </a:lnTo>
                  <a:lnTo>
                    <a:pt x="85" y="65"/>
                  </a:lnTo>
                  <a:lnTo>
                    <a:pt x="87" y="69"/>
                  </a:lnTo>
                  <a:lnTo>
                    <a:pt x="89" y="72"/>
                  </a:lnTo>
                  <a:lnTo>
                    <a:pt x="89" y="76"/>
                  </a:lnTo>
                  <a:lnTo>
                    <a:pt x="89" y="81"/>
                  </a:lnTo>
                  <a:lnTo>
                    <a:pt x="89" y="83"/>
                  </a:lnTo>
                  <a:lnTo>
                    <a:pt x="89" y="88"/>
                  </a:lnTo>
                  <a:lnTo>
                    <a:pt x="89" y="92"/>
                  </a:lnTo>
                  <a:lnTo>
                    <a:pt x="89" y="97"/>
                  </a:lnTo>
                  <a:lnTo>
                    <a:pt x="89" y="99"/>
                  </a:lnTo>
                  <a:lnTo>
                    <a:pt x="92" y="104"/>
                  </a:lnTo>
                  <a:lnTo>
                    <a:pt x="92" y="106"/>
                  </a:lnTo>
                  <a:lnTo>
                    <a:pt x="92" y="109"/>
                  </a:lnTo>
                  <a:lnTo>
                    <a:pt x="94" y="109"/>
                  </a:lnTo>
                  <a:lnTo>
                    <a:pt x="94" y="115"/>
                  </a:lnTo>
                  <a:lnTo>
                    <a:pt x="69" y="115"/>
                  </a:lnTo>
                  <a:lnTo>
                    <a:pt x="69" y="113"/>
                  </a:lnTo>
                  <a:lnTo>
                    <a:pt x="66" y="111"/>
                  </a:lnTo>
                  <a:lnTo>
                    <a:pt x="66" y="106"/>
                  </a:lnTo>
                  <a:lnTo>
                    <a:pt x="66" y="104"/>
                  </a:lnTo>
                  <a:lnTo>
                    <a:pt x="66" y="99"/>
                  </a:lnTo>
                  <a:lnTo>
                    <a:pt x="66" y="95"/>
                  </a:lnTo>
                  <a:lnTo>
                    <a:pt x="66" y="92"/>
                  </a:lnTo>
                  <a:lnTo>
                    <a:pt x="66" y="88"/>
                  </a:lnTo>
                  <a:lnTo>
                    <a:pt x="66" y="86"/>
                  </a:lnTo>
                  <a:lnTo>
                    <a:pt x="66" y="81"/>
                  </a:lnTo>
                  <a:lnTo>
                    <a:pt x="66" y="79"/>
                  </a:lnTo>
                  <a:lnTo>
                    <a:pt x="64" y="76"/>
                  </a:lnTo>
                  <a:lnTo>
                    <a:pt x="62" y="74"/>
                  </a:lnTo>
                  <a:lnTo>
                    <a:pt x="59" y="72"/>
                  </a:lnTo>
                  <a:lnTo>
                    <a:pt x="57" y="72"/>
                  </a:lnTo>
                  <a:lnTo>
                    <a:pt x="50" y="69"/>
                  </a:lnTo>
                  <a:lnTo>
                    <a:pt x="25" y="69"/>
                  </a:lnTo>
                  <a:lnTo>
                    <a:pt x="25" y="11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7" name="Freeform 68"/>
            <p:cNvSpPr>
              <a:spLocks/>
            </p:cNvSpPr>
            <p:nvPr/>
          </p:nvSpPr>
          <p:spPr bwMode="auto">
            <a:xfrm>
              <a:off x="4073" y="1888"/>
              <a:ext cx="108" cy="115"/>
            </a:xfrm>
            <a:custGeom>
              <a:avLst/>
              <a:gdLst>
                <a:gd name="T0" fmla="*/ 0 w 108"/>
                <a:gd name="T1" fmla="*/ 115 h 115"/>
                <a:gd name="T2" fmla="*/ 39 w 108"/>
                <a:gd name="T3" fmla="*/ 0 h 115"/>
                <a:gd name="T4" fmla="*/ 69 w 108"/>
                <a:gd name="T5" fmla="*/ 0 h 115"/>
                <a:gd name="T6" fmla="*/ 108 w 108"/>
                <a:gd name="T7" fmla="*/ 115 h 115"/>
                <a:gd name="T8" fmla="*/ 83 w 108"/>
                <a:gd name="T9" fmla="*/ 115 h 115"/>
                <a:gd name="T10" fmla="*/ 76 w 108"/>
                <a:gd name="T11" fmla="*/ 92 h 115"/>
                <a:gd name="T12" fmla="*/ 32 w 108"/>
                <a:gd name="T13" fmla="*/ 92 h 115"/>
                <a:gd name="T14" fmla="*/ 25 w 108"/>
                <a:gd name="T15" fmla="*/ 115 h 115"/>
                <a:gd name="T16" fmla="*/ 0 w 108"/>
                <a:gd name="T17" fmla="*/ 115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15"/>
                <a:gd name="T29" fmla="*/ 108 w 108"/>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15">
                  <a:moveTo>
                    <a:pt x="0" y="115"/>
                  </a:moveTo>
                  <a:lnTo>
                    <a:pt x="39" y="0"/>
                  </a:lnTo>
                  <a:lnTo>
                    <a:pt x="69" y="0"/>
                  </a:lnTo>
                  <a:lnTo>
                    <a:pt x="108" y="115"/>
                  </a:lnTo>
                  <a:lnTo>
                    <a:pt x="83" y="115"/>
                  </a:lnTo>
                  <a:lnTo>
                    <a:pt x="76" y="92"/>
                  </a:lnTo>
                  <a:lnTo>
                    <a:pt x="32" y="92"/>
                  </a:lnTo>
                  <a:lnTo>
                    <a:pt x="25" y="11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8" name="Freeform 69"/>
            <p:cNvSpPr>
              <a:spLocks/>
            </p:cNvSpPr>
            <p:nvPr/>
          </p:nvSpPr>
          <p:spPr bwMode="auto">
            <a:xfrm>
              <a:off x="3932" y="1888"/>
              <a:ext cx="143" cy="115"/>
            </a:xfrm>
            <a:custGeom>
              <a:avLst/>
              <a:gdLst>
                <a:gd name="T0" fmla="*/ 35 w 143"/>
                <a:gd name="T1" fmla="*/ 115 h 115"/>
                <a:gd name="T2" fmla="*/ 0 w 143"/>
                <a:gd name="T3" fmla="*/ 0 h 115"/>
                <a:gd name="T4" fmla="*/ 26 w 143"/>
                <a:gd name="T5" fmla="*/ 0 h 115"/>
                <a:gd name="T6" fmla="*/ 44 w 143"/>
                <a:gd name="T7" fmla="*/ 83 h 115"/>
                <a:gd name="T8" fmla="*/ 60 w 143"/>
                <a:gd name="T9" fmla="*/ 0 h 115"/>
                <a:gd name="T10" fmla="*/ 86 w 143"/>
                <a:gd name="T11" fmla="*/ 0 h 115"/>
                <a:gd name="T12" fmla="*/ 102 w 143"/>
                <a:gd name="T13" fmla="*/ 86 h 115"/>
                <a:gd name="T14" fmla="*/ 120 w 143"/>
                <a:gd name="T15" fmla="*/ 0 h 115"/>
                <a:gd name="T16" fmla="*/ 143 w 143"/>
                <a:gd name="T17" fmla="*/ 0 h 115"/>
                <a:gd name="T18" fmla="*/ 113 w 143"/>
                <a:gd name="T19" fmla="*/ 115 h 115"/>
                <a:gd name="T20" fmla="*/ 92 w 143"/>
                <a:gd name="T21" fmla="*/ 115 h 115"/>
                <a:gd name="T22" fmla="*/ 74 w 143"/>
                <a:gd name="T23" fmla="*/ 28 h 115"/>
                <a:gd name="T24" fmla="*/ 56 w 143"/>
                <a:gd name="T25" fmla="*/ 115 h 115"/>
                <a:gd name="T26" fmla="*/ 35 w 143"/>
                <a:gd name="T27" fmla="*/ 115 h 1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15"/>
                <a:gd name="T44" fmla="*/ 143 w 143"/>
                <a:gd name="T45" fmla="*/ 115 h 1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15">
                  <a:moveTo>
                    <a:pt x="35" y="115"/>
                  </a:moveTo>
                  <a:lnTo>
                    <a:pt x="0" y="0"/>
                  </a:lnTo>
                  <a:lnTo>
                    <a:pt x="26" y="0"/>
                  </a:lnTo>
                  <a:lnTo>
                    <a:pt x="44" y="83"/>
                  </a:lnTo>
                  <a:lnTo>
                    <a:pt x="60" y="0"/>
                  </a:lnTo>
                  <a:lnTo>
                    <a:pt x="86" y="0"/>
                  </a:lnTo>
                  <a:lnTo>
                    <a:pt x="102" y="86"/>
                  </a:lnTo>
                  <a:lnTo>
                    <a:pt x="120" y="0"/>
                  </a:lnTo>
                  <a:lnTo>
                    <a:pt x="143" y="0"/>
                  </a:lnTo>
                  <a:lnTo>
                    <a:pt x="113" y="115"/>
                  </a:lnTo>
                  <a:lnTo>
                    <a:pt x="92" y="115"/>
                  </a:lnTo>
                  <a:lnTo>
                    <a:pt x="74" y="28"/>
                  </a:lnTo>
                  <a:lnTo>
                    <a:pt x="56" y="115"/>
                  </a:lnTo>
                  <a:lnTo>
                    <a:pt x="35"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39" name="Freeform 70"/>
            <p:cNvSpPr>
              <a:spLocks/>
            </p:cNvSpPr>
            <p:nvPr/>
          </p:nvSpPr>
          <p:spPr bwMode="auto">
            <a:xfrm>
              <a:off x="4218" y="1909"/>
              <a:ext cx="46" cy="30"/>
            </a:xfrm>
            <a:custGeom>
              <a:avLst/>
              <a:gdLst>
                <a:gd name="T0" fmla="*/ 0 w 46"/>
                <a:gd name="T1" fmla="*/ 28 h 30"/>
                <a:gd name="T2" fmla="*/ 30 w 46"/>
                <a:gd name="T3" fmla="*/ 28 h 30"/>
                <a:gd name="T4" fmla="*/ 30 w 46"/>
                <a:gd name="T5" fmla="*/ 28 h 30"/>
                <a:gd name="T6" fmla="*/ 32 w 46"/>
                <a:gd name="T7" fmla="*/ 30 h 30"/>
                <a:gd name="T8" fmla="*/ 34 w 46"/>
                <a:gd name="T9" fmla="*/ 28 h 30"/>
                <a:gd name="T10" fmla="*/ 37 w 46"/>
                <a:gd name="T11" fmla="*/ 28 h 30"/>
                <a:gd name="T12" fmla="*/ 39 w 46"/>
                <a:gd name="T13" fmla="*/ 25 h 30"/>
                <a:gd name="T14" fmla="*/ 41 w 46"/>
                <a:gd name="T15" fmla="*/ 25 h 30"/>
                <a:gd name="T16" fmla="*/ 44 w 46"/>
                <a:gd name="T17" fmla="*/ 23 h 30"/>
                <a:gd name="T18" fmla="*/ 44 w 46"/>
                <a:gd name="T19" fmla="*/ 21 h 30"/>
                <a:gd name="T20" fmla="*/ 46 w 46"/>
                <a:gd name="T21" fmla="*/ 16 h 30"/>
                <a:gd name="T22" fmla="*/ 46 w 46"/>
                <a:gd name="T23" fmla="*/ 14 h 30"/>
                <a:gd name="T24" fmla="*/ 46 w 46"/>
                <a:gd name="T25" fmla="*/ 12 h 30"/>
                <a:gd name="T26" fmla="*/ 46 w 46"/>
                <a:gd name="T27" fmla="*/ 9 h 30"/>
                <a:gd name="T28" fmla="*/ 44 w 46"/>
                <a:gd name="T29" fmla="*/ 7 h 30"/>
                <a:gd name="T30" fmla="*/ 41 w 46"/>
                <a:gd name="T31" fmla="*/ 5 h 30"/>
                <a:gd name="T32" fmla="*/ 41 w 46"/>
                <a:gd name="T33" fmla="*/ 2 h 30"/>
                <a:gd name="T34" fmla="*/ 39 w 46"/>
                <a:gd name="T35" fmla="*/ 2 h 30"/>
                <a:gd name="T36" fmla="*/ 32 w 46"/>
                <a:gd name="T37" fmla="*/ 0 h 30"/>
                <a:gd name="T38" fmla="*/ 0 w 46"/>
                <a:gd name="T39" fmla="*/ 0 h 30"/>
                <a:gd name="T40" fmla="*/ 0 w 46"/>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30"/>
                <a:gd name="T65" fmla="*/ 46 w 4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30">
                  <a:moveTo>
                    <a:pt x="0" y="28"/>
                  </a:moveTo>
                  <a:lnTo>
                    <a:pt x="30" y="28"/>
                  </a:lnTo>
                  <a:lnTo>
                    <a:pt x="32" y="30"/>
                  </a:lnTo>
                  <a:lnTo>
                    <a:pt x="34" y="28"/>
                  </a:lnTo>
                  <a:lnTo>
                    <a:pt x="37" y="28"/>
                  </a:lnTo>
                  <a:lnTo>
                    <a:pt x="39" y="25"/>
                  </a:lnTo>
                  <a:lnTo>
                    <a:pt x="41" y="25"/>
                  </a:lnTo>
                  <a:lnTo>
                    <a:pt x="44" y="23"/>
                  </a:lnTo>
                  <a:lnTo>
                    <a:pt x="44" y="21"/>
                  </a:lnTo>
                  <a:lnTo>
                    <a:pt x="46" y="16"/>
                  </a:lnTo>
                  <a:lnTo>
                    <a:pt x="46" y="14"/>
                  </a:lnTo>
                  <a:lnTo>
                    <a:pt x="46" y="12"/>
                  </a:lnTo>
                  <a:lnTo>
                    <a:pt x="46" y="9"/>
                  </a:lnTo>
                  <a:lnTo>
                    <a:pt x="44" y="7"/>
                  </a:lnTo>
                  <a:lnTo>
                    <a:pt x="41" y="5"/>
                  </a:lnTo>
                  <a:lnTo>
                    <a:pt x="41" y="2"/>
                  </a:lnTo>
                  <a:lnTo>
                    <a:pt x="39" y="2"/>
                  </a:lnTo>
                  <a:lnTo>
                    <a:pt x="32" y="0"/>
                  </a:lnTo>
                  <a:lnTo>
                    <a:pt x="0" y="0"/>
                  </a:lnTo>
                  <a:lnTo>
                    <a:pt x="0" y="28"/>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0" name="Freeform 71"/>
            <p:cNvSpPr>
              <a:spLocks/>
            </p:cNvSpPr>
            <p:nvPr/>
          </p:nvSpPr>
          <p:spPr bwMode="auto">
            <a:xfrm>
              <a:off x="4114" y="1916"/>
              <a:ext cx="28" cy="44"/>
            </a:xfrm>
            <a:custGeom>
              <a:avLst/>
              <a:gdLst>
                <a:gd name="T0" fmla="*/ 14 w 28"/>
                <a:gd name="T1" fmla="*/ 0 h 44"/>
                <a:gd name="T2" fmla="*/ 0 w 28"/>
                <a:gd name="T3" fmla="*/ 44 h 44"/>
                <a:gd name="T4" fmla="*/ 28 w 28"/>
                <a:gd name="T5" fmla="*/ 44 h 44"/>
                <a:gd name="T6" fmla="*/ 14 w 28"/>
                <a:gd name="T7" fmla="*/ 0 h 44"/>
                <a:gd name="T8" fmla="*/ 0 60000 65536"/>
                <a:gd name="T9" fmla="*/ 0 60000 65536"/>
                <a:gd name="T10" fmla="*/ 0 60000 65536"/>
                <a:gd name="T11" fmla="*/ 0 60000 65536"/>
                <a:gd name="T12" fmla="*/ 0 w 28"/>
                <a:gd name="T13" fmla="*/ 0 h 44"/>
                <a:gd name="T14" fmla="*/ 28 w 28"/>
                <a:gd name="T15" fmla="*/ 44 h 44"/>
              </a:gdLst>
              <a:ahLst/>
              <a:cxnLst>
                <a:cxn ang="T8">
                  <a:pos x="T0" y="T1"/>
                </a:cxn>
                <a:cxn ang="T9">
                  <a:pos x="T2" y="T3"/>
                </a:cxn>
                <a:cxn ang="T10">
                  <a:pos x="T4" y="T5"/>
                </a:cxn>
                <a:cxn ang="T11">
                  <a:pos x="T6" y="T7"/>
                </a:cxn>
              </a:cxnLst>
              <a:rect l="T12" t="T13" r="T14" b="T15"/>
              <a:pathLst>
                <a:path w="28" h="44">
                  <a:moveTo>
                    <a:pt x="14" y="0"/>
                  </a:moveTo>
                  <a:lnTo>
                    <a:pt x="0" y="44"/>
                  </a:lnTo>
                  <a:lnTo>
                    <a:pt x="28" y="44"/>
                  </a:lnTo>
                  <a:lnTo>
                    <a:pt x="14" y="0"/>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1" name="Freeform 72"/>
            <p:cNvSpPr>
              <a:spLocks/>
            </p:cNvSpPr>
            <p:nvPr/>
          </p:nvSpPr>
          <p:spPr bwMode="auto">
            <a:xfrm>
              <a:off x="3969" y="3173"/>
              <a:ext cx="12" cy="7"/>
            </a:xfrm>
            <a:custGeom>
              <a:avLst/>
              <a:gdLst>
                <a:gd name="T0" fmla="*/ 0 w 12"/>
                <a:gd name="T1" fmla="*/ 7 h 7"/>
                <a:gd name="T2" fmla="*/ 12 w 12"/>
                <a:gd name="T3" fmla="*/ 7 h 7"/>
                <a:gd name="T4" fmla="*/ 12 w 12"/>
                <a:gd name="T5" fmla="*/ 7 h 7"/>
                <a:gd name="T6" fmla="*/ 12 w 12"/>
                <a:gd name="T7" fmla="*/ 5 h 7"/>
                <a:gd name="T8" fmla="*/ 12 w 12"/>
                <a:gd name="T9" fmla="*/ 5 h 7"/>
                <a:gd name="T10" fmla="*/ 9 w 12"/>
                <a:gd name="T11" fmla="*/ 3 h 7"/>
                <a:gd name="T12" fmla="*/ 9 w 12"/>
                <a:gd name="T13" fmla="*/ 3 h 7"/>
                <a:gd name="T14" fmla="*/ 9 w 12"/>
                <a:gd name="T15" fmla="*/ 3 h 7"/>
                <a:gd name="T16" fmla="*/ 7 w 12"/>
                <a:gd name="T17" fmla="*/ 0 h 7"/>
                <a:gd name="T18" fmla="*/ 7 w 12"/>
                <a:gd name="T19" fmla="*/ 0 h 7"/>
                <a:gd name="T20" fmla="*/ 5 w 12"/>
                <a:gd name="T21" fmla="*/ 0 h 7"/>
                <a:gd name="T22" fmla="*/ 5 w 12"/>
                <a:gd name="T23" fmla="*/ 0 h 7"/>
                <a:gd name="T24" fmla="*/ 3 w 12"/>
                <a:gd name="T25" fmla="*/ 0 h 7"/>
                <a:gd name="T26" fmla="*/ 3 w 12"/>
                <a:gd name="T27" fmla="*/ 3 h 7"/>
                <a:gd name="T28" fmla="*/ 3 w 12"/>
                <a:gd name="T29" fmla="*/ 3 h 7"/>
                <a:gd name="T30" fmla="*/ 0 w 12"/>
                <a:gd name="T31" fmla="*/ 3 h 7"/>
                <a:gd name="T32" fmla="*/ 0 w 12"/>
                <a:gd name="T33" fmla="*/ 3 h 7"/>
                <a:gd name="T34" fmla="*/ 0 w 12"/>
                <a:gd name="T35" fmla="*/ 5 h 7"/>
                <a:gd name="T36" fmla="*/ 0 w 12"/>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7"/>
                <a:gd name="T59" fmla="*/ 12 w 12"/>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7">
                  <a:moveTo>
                    <a:pt x="0" y="7"/>
                  </a:moveTo>
                  <a:lnTo>
                    <a:pt x="12" y="7"/>
                  </a:lnTo>
                  <a:lnTo>
                    <a:pt x="12" y="5"/>
                  </a:lnTo>
                  <a:lnTo>
                    <a:pt x="9" y="3"/>
                  </a:lnTo>
                  <a:lnTo>
                    <a:pt x="7" y="0"/>
                  </a:lnTo>
                  <a:lnTo>
                    <a:pt x="5" y="0"/>
                  </a:lnTo>
                  <a:lnTo>
                    <a:pt x="3" y="0"/>
                  </a:lnTo>
                  <a:lnTo>
                    <a:pt x="3" y="3"/>
                  </a:lnTo>
                  <a:lnTo>
                    <a:pt x="0" y="3"/>
                  </a:lnTo>
                  <a:lnTo>
                    <a:pt x="0" y="5"/>
                  </a:lnTo>
                  <a:lnTo>
                    <a:pt x="0" y="7"/>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2" name="Freeform 73"/>
            <p:cNvSpPr>
              <a:spLocks/>
            </p:cNvSpPr>
            <p:nvPr/>
          </p:nvSpPr>
          <p:spPr bwMode="auto">
            <a:xfrm>
              <a:off x="3919" y="3183"/>
              <a:ext cx="11" cy="9"/>
            </a:xfrm>
            <a:custGeom>
              <a:avLst/>
              <a:gdLst>
                <a:gd name="T0" fmla="*/ 11 w 11"/>
                <a:gd name="T1" fmla="*/ 0 h 9"/>
                <a:gd name="T2" fmla="*/ 11 w 11"/>
                <a:gd name="T3" fmla="*/ 0 h 9"/>
                <a:gd name="T4" fmla="*/ 9 w 11"/>
                <a:gd name="T5" fmla="*/ 0 h 9"/>
                <a:gd name="T6" fmla="*/ 9 w 11"/>
                <a:gd name="T7" fmla="*/ 2 h 9"/>
                <a:gd name="T8" fmla="*/ 9 w 11"/>
                <a:gd name="T9" fmla="*/ 2 h 9"/>
                <a:gd name="T10" fmla="*/ 9 w 11"/>
                <a:gd name="T11" fmla="*/ 2 h 9"/>
                <a:gd name="T12" fmla="*/ 7 w 11"/>
                <a:gd name="T13" fmla="*/ 2 h 9"/>
                <a:gd name="T14" fmla="*/ 7 w 11"/>
                <a:gd name="T15" fmla="*/ 2 h 9"/>
                <a:gd name="T16" fmla="*/ 4 w 11"/>
                <a:gd name="T17" fmla="*/ 2 h 9"/>
                <a:gd name="T18" fmla="*/ 4 w 11"/>
                <a:gd name="T19" fmla="*/ 2 h 9"/>
                <a:gd name="T20" fmla="*/ 4 w 11"/>
                <a:gd name="T21" fmla="*/ 2 h 9"/>
                <a:gd name="T22" fmla="*/ 2 w 11"/>
                <a:gd name="T23" fmla="*/ 2 h 9"/>
                <a:gd name="T24" fmla="*/ 2 w 11"/>
                <a:gd name="T25" fmla="*/ 4 h 9"/>
                <a:gd name="T26" fmla="*/ 0 w 11"/>
                <a:gd name="T27" fmla="*/ 4 h 9"/>
                <a:gd name="T28" fmla="*/ 0 w 11"/>
                <a:gd name="T29" fmla="*/ 4 h 9"/>
                <a:gd name="T30" fmla="*/ 0 w 11"/>
                <a:gd name="T31" fmla="*/ 4 h 9"/>
                <a:gd name="T32" fmla="*/ 0 w 11"/>
                <a:gd name="T33" fmla="*/ 6 h 9"/>
                <a:gd name="T34" fmla="*/ 0 w 11"/>
                <a:gd name="T35" fmla="*/ 6 h 9"/>
                <a:gd name="T36" fmla="*/ 0 w 11"/>
                <a:gd name="T37" fmla="*/ 6 h 9"/>
                <a:gd name="T38" fmla="*/ 0 w 11"/>
                <a:gd name="T39" fmla="*/ 6 h 9"/>
                <a:gd name="T40" fmla="*/ 0 w 11"/>
                <a:gd name="T41" fmla="*/ 6 h 9"/>
                <a:gd name="T42" fmla="*/ 0 w 11"/>
                <a:gd name="T43" fmla="*/ 9 h 9"/>
                <a:gd name="T44" fmla="*/ 2 w 11"/>
                <a:gd name="T45" fmla="*/ 9 h 9"/>
                <a:gd name="T46" fmla="*/ 2 w 11"/>
                <a:gd name="T47" fmla="*/ 9 h 9"/>
                <a:gd name="T48" fmla="*/ 2 w 11"/>
                <a:gd name="T49" fmla="*/ 9 h 9"/>
                <a:gd name="T50" fmla="*/ 4 w 11"/>
                <a:gd name="T51" fmla="*/ 9 h 9"/>
                <a:gd name="T52" fmla="*/ 4 w 11"/>
                <a:gd name="T53" fmla="*/ 9 h 9"/>
                <a:gd name="T54" fmla="*/ 7 w 11"/>
                <a:gd name="T55" fmla="*/ 9 h 9"/>
                <a:gd name="T56" fmla="*/ 7 w 11"/>
                <a:gd name="T57" fmla="*/ 9 h 9"/>
                <a:gd name="T58" fmla="*/ 7 w 11"/>
                <a:gd name="T59" fmla="*/ 6 h 9"/>
                <a:gd name="T60" fmla="*/ 9 w 11"/>
                <a:gd name="T61" fmla="*/ 6 h 9"/>
                <a:gd name="T62" fmla="*/ 9 w 11"/>
                <a:gd name="T63" fmla="*/ 6 h 9"/>
                <a:gd name="T64" fmla="*/ 9 w 11"/>
                <a:gd name="T65" fmla="*/ 4 h 9"/>
                <a:gd name="T66" fmla="*/ 9 w 11"/>
                <a:gd name="T67" fmla="*/ 2 h 9"/>
                <a:gd name="T68" fmla="*/ 11 w 11"/>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
                <a:gd name="T106" fmla="*/ 0 h 9"/>
                <a:gd name="T107" fmla="*/ 11 w 11"/>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 h="9">
                  <a:moveTo>
                    <a:pt x="11" y="0"/>
                  </a:moveTo>
                  <a:lnTo>
                    <a:pt x="11" y="0"/>
                  </a:lnTo>
                  <a:lnTo>
                    <a:pt x="9" y="0"/>
                  </a:lnTo>
                  <a:lnTo>
                    <a:pt x="9" y="2"/>
                  </a:lnTo>
                  <a:lnTo>
                    <a:pt x="7" y="2"/>
                  </a:lnTo>
                  <a:lnTo>
                    <a:pt x="4" y="2"/>
                  </a:lnTo>
                  <a:lnTo>
                    <a:pt x="2" y="2"/>
                  </a:lnTo>
                  <a:lnTo>
                    <a:pt x="2" y="4"/>
                  </a:lnTo>
                  <a:lnTo>
                    <a:pt x="0" y="4"/>
                  </a:lnTo>
                  <a:lnTo>
                    <a:pt x="0" y="6"/>
                  </a:lnTo>
                  <a:lnTo>
                    <a:pt x="0" y="9"/>
                  </a:lnTo>
                  <a:lnTo>
                    <a:pt x="2" y="9"/>
                  </a:lnTo>
                  <a:lnTo>
                    <a:pt x="4" y="9"/>
                  </a:lnTo>
                  <a:lnTo>
                    <a:pt x="7" y="9"/>
                  </a:lnTo>
                  <a:lnTo>
                    <a:pt x="7" y="6"/>
                  </a:lnTo>
                  <a:lnTo>
                    <a:pt x="9" y="6"/>
                  </a:lnTo>
                  <a:lnTo>
                    <a:pt x="9" y="4"/>
                  </a:lnTo>
                  <a:lnTo>
                    <a:pt x="9" y="2"/>
                  </a:lnTo>
                  <a:lnTo>
                    <a:pt x="11" y="0"/>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3" name="Freeform 74"/>
            <p:cNvSpPr>
              <a:spLocks/>
            </p:cNvSpPr>
            <p:nvPr/>
          </p:nvSpPr>
          <p:spPr bwMode="auto">
            <a:xfrm>
              <a:off x="3879" y="3164"/>
              <a:ext cx="19" cy="25"/>
            </a:xfrm>
            <a:custGeom>
              <a:avLst/>
              <a:gdLst>
                <a:gd name="T0" fmla="*/ 0 w 19"/>
                <a:gd name="T1" fmla="*/ 25 h 25"/>
                <a:gd name="T2" fmla="*/ 10 w 19"/>
                <a:gd name="T3" fmla="*/ 25 h 25"/>
                <a:gd name="T4" fmla="*/ 10 w 19"/>
                <a:gd name="T5" fmla="*/ 25 h 25"/>
                <a:gd name="T6" fmla="*/ 10 w 19"/>
                <a:gd name="T7" fmla="*/ 25 h 25"/>
                <a:gd name="T8" fmla="*/ 12 w 19"/>
                <a:gd name="T9" fmla="*/ 25 h 25"/>
                <a:gd name="T10" fmla="*/ 14 w 19"/>
                <a:gd name="T11" fmla="*/ 25 h 25"/>
                <a:gd name="T12" fmla="*/ 14 w 19"/>
                <a:gd name="T13" fmla="*/ 23 h 25"/>
                <a:gd name="T14" fmla="*/ 17 w 19"/>
                <a:gd name="T15" fmla="*/ 21 h 25"/>
                <a:gd name="T16" fmla="*/ 17 w 19"/>
                <a:gd name="T17" fmla="*/ 19 h 25"/>
                <a:gd name="T18" fmla="*/ 19 w 19"/>
                <a:gd name="T19" fmla="*/ 16 h 25"/>
                <a:gd name="T20" fmla="*/ 19 w 19"/>
                <a:gd name="T21" fmla="*/ 14 h 25"/>
                <a:gd name="T22" fmla="*/ 19 w 19"/>
                <a:gd name="T23" fmla="*/ 12 h 25"/>
                <a:gd name="T24" fmla="*/ 19 w 19"/>
                <a:gd name="T25" fmla="*/ 9 h 25"/>
                <a:gd name="T26" fmla="*/ 17 w 19"/>
                <a:gd name="T27" fmla="*/ 7 h 25"/>
                <a:gd name="T28" fmla="*/ 17 w 19"/>
                <a:gd name="T29" fmla="*/ 5 h 25"/>
                <a:gd name="T30" fmla="*/ 14 w 19"/>
                <a:gd name="T31" fmla="*/ 2 h 25"/>
                <a:gd name="T32" fmla="*/ 14 w 19"/>
                <a:gd name="T33" fmla="*/ 2 h 25"/>
                <a:gd name="T34" fmla="*/ 12 w 19"/>
                <a:gd name="T35" fmla="*/ 0 h 25"/>
                <a:gd name="T36" fmla="*/ 10 w 19"/>
                <a:gd name="T37" fmla="*/ 0 h 25"/>
                <a:gd name="T38" fmla="*/ 0 w 19"/>
                <a:gd name="T39" fmla="*/ 0 h 25"/>
                <a:gd name="T40" fmla="*/ 0 w 19"/>
                <a:gd name="T41" fmla="*/ 25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5"/>
                <a:gd name="T65" fmla="*/ 19 w 19"/>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5">
                  <a:moveTo>
                    <a:pt x="0" y="25"/>
                  </a:moveTo>
                  <a:lnTo>
                    <a:pt x="10" y="25"/>
                  </a:lnTo>
                  <a:lnTo>
                    <a:pt x="12" y="25"/>
                  </a:lnTo>
                  <a:lnTo>
                    <a:pt x="14" y="25"/>
                  </a:lnTo>
                  <a:lnTo>
                    <a:pt x="14" y="23"/>
                  </a:lnTo>
                  <a:lnTo>
                    <a:pt x="17" y="21"/>
                  </a:lnTo>
                  <a:lnTo>
                    <a:pt x="17" y="19"/>
                  </a:lnTo>
                  <a:lnTo>
                    <a:pt x="19" y="16"/>
                  </a:lnTo>
                  <a:lnTo>
                    <a:pt x="19" y="14"/>
                  </a:lnTo>
                  <a:lnTo>
                    <a:pt x="19" y="12"/>
                  </a:lnTo>
                  <a:lnTo>
                    <a:pt x="19" y="9"/>
                  </a:lnTo>
                  <a:lnTo>
                    <a:pt x="17" y="7"/>
                  </a:lnTo>
                  <a:lnTo>
                    <a:pt x="17" y="5"/>
                  </a:lnTo>
                  <a:lnTo>
                    <a:pt x="14" y="2"/>
                  </a:lnTo>
                  <a:lnTo>
                    <a:pt x="12" y="0"/>
                  </a:lnTo>
                  <a:lnTo>
                    <a:pt x="10" y="0"/>
                  </a:lnTo>
                  <a:lnTo>
                    <a:pt x="0" y="0"/>
                  </a:lnTo>
                  <a:lnTo>
                    <a:pt x="0" y="25"/>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4" name="Freeform 75"/>
            <p:cNvSpPr>
              <a:spLocks/>
            </p:cNvSpPr>
            <p:nvPr/>
          </p:nvSpPr>
          <p:spPr bwMode="auto">
            <a:xfrm>
              <a:off x="4103" y="3102"/>
              <a:ext cx="16" cy="9"/>
            </a:xfrm>
            <a:custGeom>
              <a:avLst/>
              <a:gdLst>
                <a:gd name="T0" fmla="*/ 0 w 16"/>
                <a:gd name="T1" fmla="*/ 9 h 9"/>
                <a:gd name="T2" fmla="*/ 11 w 16"/>
                <a:gd name="T3" fmla="*/ 9 h 9"/>
                <a:gd name="T4" fmla="*/ 11 w 16"/>
                <a:gd name="T5" fmla="*/ 9 h 9"/>
                <a:gd name="T6" fmla="*/ 11 w 16"/>
                <a:gd name="T7" fmla="*/ 9 h 9"/>
                <a:gd name="T8" fmla="*/ 11 w 16"/>
                <a:gd name="T9" fmla="*/ 9 h 9"/>
                <a:gd name="T10" fmla="*/ 14 w 16"/>
                <a:gd name="T11" fmla="*/ 9 h 9"/>
                <a:gd name="T12" fmla="*/ 14 w 16"/>
                <a:gd name="T13" fmla="*/ 9 h 9"/>
                <a:gd name="T14" fmla="*/ 14 w 16"/>
                <a:gd name="T15" fmla="*/ 7 h 9"/>
                <a:gd name="T16" fmla="*/ 14 w 16"/>
                <a:gd name="T17" fmla="*/ 7 h 9"/>
                <a:gd name="T18" fmla="*/ 16 w 16"/>
                <a:gd name="T19" fmla="*/ 7 h 9"/>
                <a:gd name="T20" fmla="*/ 16 w 16"/>
                <a:gd name="T21" fmla="*/ 5 h 9"/>
                <a:gd name="T22" fmla="*/ 16 w 16"/>
                <a:gd name="T23" fmla="*/ 5 h 9"/>
                <a:gd name="T24" fmla="*/ 16 w 16"/>
                <a:gd name="T25" fmla="*/ 2 h 9"/>
                <a:gd name="T26" fmla="*/ 16 w 16"/>
                <a:gd name="T27" fmla="*/ 2 h 9"/>
                <a:gd name="T28" fmla="*/ 14 w 16"/>
                <a:gd name="T29" fmla="*/ 2 h 9"/>
                <a:gd name="T30" fmla="*/ 14 w 16"/>
                <a:gd name="T31" fmla="*/ 0 h 9"/>
                <a:gd name="T32" fmla="*/ 14 w 16"/>
                <a:gd name="T33" fmla="*/ 0 h 9"/>
                <a:gd name="T34" fmla="*/ 14 w 16"/>
                <a:gd name="T35" fmla="*/ 0 h 9"/>
                <a:gd name="T36" fmla="*/ 11 w 16"/>
                <a:gd name="T37" fmla="*/ 0 h 9"/>
                <a:gd name="T38" fmla="*/ 0 w 16"/>
                <a:gd name="T39" fmla="*/ 0 h 9"/>
                <a:gd name="T40" fmla="*/ 0 w 16"/>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9"/>
                <a:gd name="T65" fmla="*/ 16 w 16"/>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9">
                  <a:moveTo>
                    <a:pt x="0" y="9"/>
                  </a:moveTo>
                  <a:lnTo>
                    <a:pt x="11" y="9"/>
                  </a:lnTo>
                  <a:lnTo>
                    <a:pt x="14" y="9"/>
                  </a:lnTo>
                  <a:lnTo>
                    <a:pt x="14" y="7"/>
                  </a:lnTo>
                  <a:lnTo>
                    <a:pt x="16" y="7"/>
                  </a:lnTo>
                  <a:lnTo>
                    <a:pt x="16" y="5"/>
                  </a:lnTo>
                  <a:lnTo>
                    <a:pt x="16" y="2"/>
                  </a:lnTo>
                  <a:lnTo>
                    <a:pt x="14" y="2"/>
                  </a:lnTo>
                  <a:lnTo>
                    <a:pt x="14" y="0"/>
                  </a:lnTo>
                  <a:lnTo>
                    <a:pt x="11" y="0"/>
                  </a:lnTo>
                  <a:lnTo>
                    <a:pt x="0" y="0"/>
                  </a:lnTo>
                  <a:lnTo>
                    <a:pt x="0" y="9"/>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5" name="Freeform 76"/>
            <p:cNvSpPr>
              <a:spLocks/>
            </p:cNvSpPr>
            <p:nvPr/>
          </p:nvSpPr>
          <p:spPr bwMode="auto">
            <a:xfrm>
              <a:off x="4103" y="3084"/>
              <a:ext cx="14" cy="11"/>
            </a:xfrm>
            <a:custGeom>
              <a:avLst/>
              <a:gdLst>
                <a:gd name="T0" fmla="*/ 0 w 14"/>
                <a:gd name="T1" fmla="*/ 0 h 11"/>
                <a:gd name="T2" fmla="*/ 0 w 14"/>
                <a:gd name="T3" fmla="*/ 11 h 11"/>
                <a:gd name="T4" fmla="*/ 9 w 14"/>
                <a:gd name="T5" fmla="*/ 11 h 11"/>
                <a:gd name="T6" fmla="*/ 9 w 14"/>
                <a:gd name="T7" fmla="*/ 11 h 11"/>
                <a:gd name="T8" fmla="*/ 11 w 14"/>
                <a:gd name="T9" fmla="*/ 11 h 11"/>
                <a:gd name="T10" fmla="*/ 11 w 14"/>
                <a:gd name="T11" fmla="*/ 11 h 11"/>
                <a:gd name="T12" fmla="*/ 11 w 14"/>
                <a:gd name="T13" fmla="*/ 11 h 11"/>
                <a:gd name="T14" fmla="*/ 14 w 14"/>
                <a:gd name="T15" fmla="*/ 9 h 11"/>
                <a:gd name="T16" fmla="*/ 14 w 14"/>
                <a:gd name="T17" fmla="*/ 9 h 11"/>
                <a:gd name="T18" fmla="*/ 14 w 14"/>
                <a:gd name="T19" fmla="*/ 9 h 11"/>
                <a:gd name="T20" fmla="*/ 14 w 14"/>
                <a:gd name="T21" fmla="*/ 6 h 11"/>
                <a:gd name="T22" fmla="*/ 14 w 14"/>
                <a:gd name="T23" fmla="*/ 6 h 11"/>
                <a:gd name="T24" fmla="*/ 14 w 14"/>
                <a:gd name="T25" fmla="*/ 4 h 11"/>
                <a:gd name="T26" fmla="*/ 14 w 14"/>
                <a:gd name="T27" fmla="*/ 4 h 11"/>
                <a:gd name="T28" fmla="*/ 14 w 14"/>
                <a:gd name="T29" fmla="*/ 4 h 11"/>
                <a:gd name="T30" fmla="*/ 14 w 14"/>
                <a:gd name="T31" fmla="*/ 2 h 11"/>
                <a:gd name="T32" fmla="*/ 14 w 14"/>
                <a:gd name="T33" fmla="*/ 2 h 11"/>
                <a:gd name="T34" fmla="*/ 11 w 14"/>
                <a:gd name="T35" fmla="*/ 2 h 11"/>
                <a:gd name="T36" fmla="*/ 11 w 14"/>
                <a:gd name="T37" fmla="*/ 2 h 11"/>
                <a:gd name="T38" fmla="*/ 9 w 14"/>
                <a:gd name="T39" fmla="*/ 0 h 11"/>
                <a:gd name="T40" fmla="*/ 0 w 14"/>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1"/>
                <a:gd name="T65" fmla="*/ 14 w 14"/>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1">
                  <a:moveTo>
                    <a:pt x="0" y="0"/>
                  </a:moveTo>
                  <a:lnTo>
                    <a:pt x="0" y="11"/>
                  </a:lnTo>
                  <a:lnTo>
                    <a:pt x="9" y="11"/>
                  </a:lnTo>
                  <a:lnTo>
                    <a:pt x="11" y="11"/>
                  </a:lnTo>
                  <a:lnTo>
                    <a:pt x="14" y="9"/>
                  </a:lnTo>
                  <a:lnTo>
                    <a:pt x="14" y="6"/>
                  </a:lnTo>
                  <a:lnTo>
                    <a:pt x="14" y="4"/>
                  </a:lnTo>
                  <a:lnTo>
                    <a:pt x="14" y="2"/>
                  </a:lnTo>
                  <a:lnTo>
                    <a:pt x="11" y="2"/>
                  </a:lnTo>
                  <a:lnTo>
                    <a:pt x="9" y="0"/>
                  </a:lnTo>
                  <a:lnTo>
                    <a:pt x="0" y="0"/>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6" name="Freeform 77"/>
            <p:cNvSpPr>
              <a:spLocks/>
            </p:cNvSpPr>
            <p:nvPr/>
          </p:nvSpPr>
          <p:spPr bwMode="auto">
            <a:xfrm>
              <a:off x="4031" y="3095"/>
              <a:ext cx="14" cy="18"/>
            </a:xfrm>
            <a:custGeom>
              <a:avLst/>
              <a:gdLst>
                <a:gd name="T0" fmla="*/ 0 w 14"/>
                <a:gd name="T1" fmla="*/ 7 h 18"/>
                <a:gd name="T2" fmla="*/ 0 w 14"/>
                <a:gd name="T3" fmla="*/ 7 h 18"/>
                <a:gd name="T4" fmla="*/ 0 w 14"/>
                <a:gd name="T5" fmla="*/ 7 h 18"/>
                <a:gd name="T6" fmla="*/ 0 w 14"/>
                <a:gd name="T7" fmla="*/ 9 h 18"/>
                <a:gd name="T8" fmla="*/ 0 w 14"/>
                <a:gd name="T9" fmla="*/ 9 h 18"/>
                <a:gd name="T10" fmla="*/ 0 w 14"/>
                <a:gd name="T11" fmla="*/ 12 h 18"/>
                <a:gd name="T12" fmla="*/ 0 w 14"/>
                <a:gd name="T13" fmla="*/ 12 h 18"/>
                <a:gd name="T14" fmla="*/ 0 w 14"/>
                <a:gd name="T15" fmla="*/ 14 h 18"/>
                <a:gd name="T16" fmla="*/ 0 w 14"/>
                <a:gd name="T17" fmla="*/ 14 h 18"/>
                <a:gd name="T18" fmla="*/ 3 w 14"/>
                <a:gd name="T19" fmla="*/ 14 h 18"/>
                <a:gd name="T20" fmla="*/ 3 w 14"/>
                <a:gd name="T21" fmla="*/ 16 h 18"/>
                <a:gd name="T22" fmla="*/ 3 w 14"/>
                <a:gd name="T23" fmla="*/ 16 h 18"/>
                <a:gd name="T24" fmla="*/ 3 w 14"/>
                <a:gd name="T25" fmla="*/ 16 h 18"/>
                <a:gd name="T26" fmla="*/ 3 w 14"/>
                <a:gd name="T27" fmla="*/ 16 h 18"/>
                <a:gd name="T28" fmla="*/ 5 w 14"/>
                <a:gd name="T29" fmla="*/ 18 h 18"/>
                <a:gd name="T30" fmla="*/ 5 w 14"/>
                <a:gd name="T31" fmla="*/ 18 h 18"/>
                <a:gd name="T32" fmla="*/ 5 w 14"/>
                <a:gd name="T33" fmla="*/ 18 h 18"/>
                <a:gd name="T34" fmla="*/ 7 w 14"/>
                <a:gd name="T35" fmla="*/ 18 h 18"/>
                <a:gd name="T36" fmla="*/ 7 w 14"/>
                <a:gd name="T37" fmla="*/ 18 h 18"/>
                <a:gd name="T38" fmla="*/ 7 w 14"/>
                <a:gd name="T39" fmla="*/ 18 h 18"/>
                <a:gd name="T40" fmla="*/ 10 w 14"/>
                <a:gd name="T41" fmla="*/ 18 h 18"/>
                <a:gd name="T42" fmla="*/ 10 w 14"/>
                <a:gd name="T43" fmla="*/ 18 h 18"/>
                <a:gd name="T44" fmla="*/ 12 w 14"/>
                <a:gd name="T45" fmla="*/ 16 h 18"/>
                <a:gd name="T46" fmla="*/ 12 w 14"/>
                <a:gd name="T47" fmla="*/ 16 h 18"/>
                <a:gd name="T48" fmla="*/ 12 w 14"/>
                <a:gd name="T49" fmla="*/ 14 h 18"/>
                <a:gd name="T50" fmla="*/ 14 w 14"/>
                <a:gd name="T51" fmla="*/ 12 h 18"/>
                <a:gd name="T52" fmla="*/ 14 w 14"/>
                <a:gd name="T53" fmla="*/ 12 h 18"/>
                <a:gd name="T54" fmla="*/ 14 w 14"/>
                <a:gd name="T55" fmla="*/ 9 h 18"/>
                <a:gd name="T56" fmla="*/ 14 w 14"/>
                <a:gd name="T57" fmla="*/ 7 h 18"/>
                <a:gd name="T58" fmla="*/ 14 w 14"/>
                <a:gd name="T59" fmla="*/ 5 h 18"/>
                <a:gd name="T60" fmla="*/ 12 w 14"/>
                <a:gd name="T61" fmla="*/ 5 h 18"/>
                <a:gd name="T62" fmla="*/ 12 w 14"/>
                <a:gd name="T63" fmla="*/ 2 h 18"/>
                <a:gd name="T64" fmla="*/ 10 w 14"/>
                <a:gd name="T65" fmla="*/ 2 h 18"/>
                <a:gd name="T66" fmla="*/ 10 w 14"/>
                <a:gd name="T67" fmla="*/ 0 h 18"/>
                <a:gd name="T68" fmla="*/ 7 w 14"/>
                <a:gd name="T69" fmla="*/ 0 h 18"/>
                <a:gd name="T70" fmla="*/ 7 w 14"/>
                <a:gd name="T71" fmla="*/ 0 h 18"/>
                <a:gd name="T72" fmla="*/ 7 w 14"/>
                <a:gd name="T73" fmla="*/ 0 h 18"/>
                <a:gd name="T74" fmla="*/ 7 w 14"/>
                <a:gd name="T75" fmla="*/ 0 h 18"/>
                <a:gd name="T76" fmla="*/ 5 w 14"/>
                <a:gd name="T77" fmla="*/ 0 h 18"/>
                <a:gd name="T78" fmla="*/ 5 w 14"/>
                <a:gd name="T79" fmla="*/ 0 h 18"/>
                <a:gd name="T80" fmla="*/ 5 w 14"/>
                <a:gd name="T81" fmla="*/ 0 h 18"/>
                <a:gd name="T82" fmla="*/ 5 w 14"/>
                <a:gd name="T83" fmla="*/ 0 h 18"/>
                <a:gd name="T84" fmla="*/ 5 w 14"/>
                <a:gd name="T85" fmla="*/ 2 h 18"/>
                <a:gd name="T86" fmla="*/ 3 w 14"/>
                <a:gd name="T87" fmla="*/ 2 h 18"/>
                <a:gd name="T88" fmla="*/ 3 w 14"/>
                <a:gd name="T89" fmla="*/ 2 h 18"/>
                <a:gd name="T90" fmla="*/ 3 w 14"/>
                <a:gd name="T91" fmla="*/ 2 h 18"/>
                <a:gd name="T92" fmla="*/ 3 w 14"/>
                <a:gd name="T93" fmla="*/ 2 h 18"/>
                <a:gd name="T94" fmla="*/ 3 w 14"/>
                <a:gd name="T95" fmla="*/ 5 h 18"/>
                <a:gd name="T96" fmla="*/ 3 w 14"/>
                <a:gd name="T97" fmla="*/ 5 h 18"/>
                <a:gd name="T98" fmla="*/ 0 w 14"/>
                <a:gd name="T99" fmla="*/ 5 h 18"/>
                <a:gd name="T100" fmla="*/ 0 w 14"/>
                <a:gd name="T101" fmla="*/ 7 h 18"/>
                <a:gd name="T102" fmla="*/ 0 w 14"/>
                <a:gd name="T103" fmla="*/ 7 h 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
                <a:gd name="T157" fmla="*/ 0 h 18"/>
                <a:gd name="T158" fmla="*/ 14 w 14"/>
                <a:gd name="T159" fmla="*/ 18 h 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 h="18">
                  <a:moveTo>
                    <a:pt x="0" y="7"/>
                  </a:moveTo>
                  <a:lnTo>
                    <a:pt x="0" y="7"/>
                  </a:lnTo>
                  <a:lnTo>
                    <a:pt x="0" y="9"/>
                  </a:lnTo>
                  <a:lnTo>
                    <a:pt x="0" y="12"/>
                  </a:lnTo>
                  <a:lnTo>
                    <a:pt x="0" y="14"/>
                  </a:lnTo>
                  <a:lnTo>
                    <a:pt x="3" y="14"/>
                  </a:lnTo>
                  <a:lnTo>
                    <a:pt x="3" y="16"/>
                  </a:lnTo>
                  <a:lnTo>
                    <a:pt x="5" y="18"/>
                  </a:lnTo>
                  <a:lnTo>
                    <a:pt x="7" y="18"/>
                  </a:lnTo>
                  <a:lnTo>
                    <a:pt x="10" y="18"/>
                  </a:lnTo>
                  <a:lnTo>
                    <a:pt x="12" y="16"/>
                  </a:lnTo>
                  <a:lnTo>
                    <a:pt x="12" y="14"/>
                  </a:lnTo>
                  <a:lnTo>
                    <a:pt x="14" y="12"/>
                  </a:lnTo>
                  <a:lnTo>
                    <a:pt x="14" y="9"/>
                  </a:lnTo>
                  <a:lnTo>
                    <a:pt x="14" y="7"/>
                  </a:lnTo>
                  <a:lnTo>
                    <a:pt x="14" y="5"/>
                  </a:lnTo>
                  <a:lnTo>
                    <a:pt x="12" y="5"/>
                  </a:lnTo>
                  <a:lnTo>
                    <a:pt x="12" y="2"/>
                  </a:lnTo>
                  <a:lnTo>
                    <a:pt x="10" y="2"/>
                  </a:lnTo>
                  <a:lnTo>
                    <a:pt x="10" y="0"/>
                  </a:lnTo>
                  <a:lnTo>
                    <a:pt x="7" y="0"/>
                  </a:lnTo>
                  <a:lnTo>
                    <a:pt x="5" y="0"/>
                  </a:lnTo>
                  <a:lnTo>
                    <a:pt x="5" y="2"/>
                  </a:lnTo>
                  <a:lnTo>
                    <a:pt x="3" y="2"/>
                  </a:lnTo>
                  <a:lnTo>
                    <a:pt x="3" y="5"/>
                  </a:lnTo>
                  <a:lnTo>
                    <a:pt x="0" y="5"/>
                  </a:lnTo>
                  <a:lnTo>
                    <a:pt x="0" y="7"/>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7" name="Freeform 78"/>
            <p:cNvSpPr>
              <a:spLocks/>
            </p:cNvSpPr>
            <p:nvPr/>
          </p:nvSpPr>
          <p:spPr bwMode="auto">
            <a:xfrm>
              <a:off x="3999" y="3095"/>
              <a:ext cx="12" cy="7"/>
            </a:xfrm>
            <a:custGeom>
              <a:avLst/>
              <a:gdLst>
                <a:gd name="T0" fmla="*/ 0 w 12"/>
                <a:gd name="T1" fmla="*/ 7 h 7"/>
                <a:gd name="T2" fmla="*/ 12 w 12"/>
                <a:gd name="T3" fmla="*/ 7 h 7"/>
                <a:gd name="T4" fmla="*/ 12 w 12"/>
                <a:gd name="T5" fmla="*/ 7 h 7"/>
                <a:gd name="T6" fmla="*/ 12 w 12"/>
                <a:gd name="T7" fmla="*/ 5 h 7"/>
                <a:gd name="T8" fmla="*/ 12 w 12"/>
                <a:gd name="T9" fmla="*/ 5 h 7"/>
                <a:gd name="T10" fmla="*/ 12 w 12"/>
                <a:gd name="T11" fmla="*/ 2 h 7"/>
                <a:gd name="T12" fmla="*/ 12 w 12"/>
                <a:gd name="T13" fmla="*/ 2 h 7"/>
                <a:gd name="T14" fmla="*/ 12 w 12"/>
                <a:gd name="T15" fmla="*/ 2 h 7"/>
                <a:gd name="T16" fmla="*/ 9 w 12"/>
                <a:gd name="T17" fmla="*/ 0 h 7"/>
                <a:gd name="T18" fmla="*/ 9 w 12"/>
                <a:gd name="T19" fmla="*/ 0 h 7"/>
                <a:gd name="T20" fmla="*/ 7 w 12"/>
                <a:gd name="T21" fmla="*/ 0 h 7"/>
                <a:gd name="T22" fmla="*/ 7 w 12"/>
                <a:gd name="T23" fmla="*/ 0 h 7"/>
                <a:gd name="T24" fmla="*/ 5 w 12"/>
                <a:gd name="T25" fmla="*/ 0 h 7"/>
                <a:gd name="T26" fmla="*/ 5 w 12"/>
                <a:gd name="T27" fmla="*/ 0 h 7"/>
                <a:gd name="T28" fmla="*/ 2 w 12"/>
                <a:gd name="T29" fmla="*/ 2 h 7"/>
                <a:gd name="T30" fmla="*/ 2 w 12"/>
                <a:gd name="T31" fmla="*/ 2 h 7"/>
                <a:gd name="T32" fmla="*/ 2 w 12"/>
                <a:gd name="T33" fmla="*/ 2 h 7"/>
                <a:gd name="T34" fmla="*/ 2 w 12"/>
                <a:gd name="T35" fmla="*/ 5 h 7"/>
                <a:gd name="T36" fmla="*/ 0 w 12"/>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7"/>
                <a:gd name="T59" fmla="*/ 12 w 12"/>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7">
                  <a:moveTo>
                    <a:pt x="0" y="7"/>
                  </a:moveTo>
                  <a:lnTo>
                    <a:pt x="12" y="7"/>
                  </a:lnTo>
                  <a:lnTo>
                    <a:pt x="12" y="5"/>
                  </a:lnTo>
                  <a:lnTo>
                    <a:pt x="12" y="2"/>
                  </a:lnTo>
                  <a:lnTo>
                    <a:pt x="9" y="0"/>
                  </a:lnTo>
                  <a:lnTo>
                    <a:pt x="7" y="0"/>
                  </a:lnTo>
                  <a:lnTo>
                    <a:pt x="5" y="0"/>
                  </a:lnTo>
                  <a:lnTo>
                    <a:pt x="2" y="2"/>
                  </a:lnTo>
                  <a:lnTo>
                    <a:pt x="2" y="5"/>
                  </a:lnTo>
                  <a:lnTo>
                    <a:pt x="0" y="7"/>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8" name="Freeform 79"/>
            <p:cNvSpPr>
              <a:spLocks/>
            </p:cNvSpPr>
            <p:nvPr/>
          </p:nvSpPr>
          <p:spPr bwMode="auto">
            <a:xfrm>
              <a:off x="3930" y="3095"/>
              <a:ext cx="14" cy="18"/>
            </a:xfrm>
            <a:custGeom>
              <a:avLst/>
              <a:gdLst>
                <a:gd name="T0" fmla="*/ 0 w 14"/>
                <a:gd name="T1" fmla="*/ 9 h 18"/>
                <a:gd name="T2" fmla="*/ 0 w 14"/>
                <a:gd name="T3" fmla="*/ 9 h 18"/>
                <a:gd name="T4" fmla="*/ 0 w 14"/>
                <a:gd name="T5" fmla="*/ 12 h 18"/>
                <a:gd name="T6" fmla="*/ 0 w 14"/>
                <a:gd name="T7" fmla="*/ 12 h 18"/>
                <a:gd name="T8" fmla="*/ 0 w 14"/>
                <a:gd name="T9" fmla="*/ 12 h 18"/>
                <a:gd name="T10" fmla="*/ 0 w 14"/>
                <a:gd name="T11" fmla="*/ 14 h 18"/>
                <a:gd name="T12" fmla="*/ 0 w 14"/>
                <a:gd name="T13" fmla="*/ 14 h 18"/>
                <a:gd name="T14" fmla="*/ 2 w 14"/>
                <a:gd name="T15" fmla="*/ 14 h 18"/>
                <a:gd name="T16" fmla="*/ 2 w 14"/>
                <a:gd name="T17" fmla="*/ 16 h 18"/>
                <a:gd name="T18" fmla="*/ 2 w 14"/>
                <a:gd name="T19" fmla="*/ 16 h 18"/>
                <a:gd name="T20" fmla="*/ 2 w 14"/>
                <a:gd name="T21" fmla="*/ 16 h 18"/>
                <a:gd name="T22" fmla="*/ 2 w 14"/>
                <a:gd name="T23" fmla="*/ 18 h 18"/>
                <a:gd name="T24" fmla="*/ 5 w 14"/>
                <a:gd name="T25" fmla="*/ 18 h 18"/>
                <a:gd name="T26" fmla="*/ 5 w 14"/>
                <a:gd name="T27" fmla="*/ 18 h 18"/>
                <a:gd name="T28" fmla="*/ 5 w 14"/>
                <a:gd name="T29" fmla="*/ 18 h 18"/>
                <a:gd name="T30" fmla="*/ 5 w 14"/>
                <a:gd name="T31" fmla="*/ 18 h 18"/>
                <a:gd name="T32" fmla="*/ 7 w 14"/>
                <a:gd name="T33" fmla="*/ 18 h 18"/>
                <a:gd name="T34" fmla="*/ 7 w 14"/>
                <a:gd name="T35" fmla="*/ 18 h 18"/>
                <a:gd name="T36" fmla="*/ 7 w 14"/>
                <a:gd name="T37" fmla="*/ 18 h 18"/>
                <a:gd name="T38" fmla="*/ 9 w 14"/>
                <a:gd name="T39" fmla="*/ 18 h 18"/>
                <a:gd name="T40" fmla="*/ 9 w 14"/>
                <a:gd name="T41" fmla="*/ 18 h 18"/>
                <a:gd name="T42" fmla="*/ 12 w 14"/>
                <a:gd name="T43" fmla="*/ 18 h 18"/>
                <a:gd name="T44" fmla="*/ 12 w 14"/>
                <a:gd name="T45" fmla="*/ 16 h 18"/>
                <a:gd name="T46" fmla="*/ 14 w 14"/>
                <a:gd name="T47" fmla="*/ 16 h 18"/>
                <a:gd name="T48" fmla="*/ 14 w 14"/>
                <a:gd name="T49" fmla="*/ 14 h 18"/>
                <a:gd name="T50" fmla="*/ 14 w 14"/>
                <a:gd name="T51" fmla="*/ 12 h 18"/>
                <a:gd name="T52" fmla="*/ 14 w 14"/>
                <a:gd name="T53" fmla="*/ 9 h 18"/>
                <a:gd name="T54" fmla="*/ 14 w 14"/>
                <a:gd name="T55" fmla="*/ 9 h 18"/>
                <a:gd name="T56" fmla="*/ 14 w 14"/>
                <a:gd name="T57" fmla="*/ 7 h 18"/>
                <a:gd name="T58" fmla="*/ 14 w 14"/>
                <a:gd name="T59" fmla="*/ 5 h 18"/>
                <a:gd name="T60" fmla="*/ 14 w 14"/>
                <a:gd name="T61" fmla="*/ 5 h 18"/>
                <a:gd name="T62" fmla="*/ 12 w 14"/>
                <a:gd name="T63" fmla="*/ 2 h 18"/>
                <a:gd name="T64" fmla="*/ 12 w 14"/>
                <a:gd name="T65" fmla="*/ 2 h 18"/>
                <a:gd name="T66" fmla="*/ 9 w 14"/>
                <a:gd name="T67" fmla="*/ 0 h 18"/>
                <a:gd name="T68" fmla="*/ 7 w 14"/>
                <a:gd name="T69" fmla="*/ 0 h 18"/>
                <a:gd name="T70" fmla="*/ 7 w 14"/>
                <a:gd name="T71" fmla="*/ 0 h 18"/>
                <a:gd name="T72" fmla="*/ 7 w 14"/>
                <a:gd name="T73" fmla="*/ 0 h 18"/>
                <a:gd name="T74" fmla="*/ 7 w 14"/>
                <a:gd name="T75" fmla="*/ 0 h 18"/>
                <a:gd name="T76" fmla="*/ 5 w 14"/>
                <a:gd name="T77" fmla="*/ 0 h 18"/>
                <a:gd name="T78" fmla="*/ 5 w 14"/>
                <a:gd name="T79" fmla="*/ 0 h 18"/>
                <a:gd name="T80" fmla="*/ 5 w 14"/>
                <a:gd name="T81" fmla="*/ 2 h 18"/>
                <a:gd name="T82" fmla="*/ 2 w 14"/>
                <a:gd name="T83" fmla="*/ 2 h 18"/>
                <a:gd name="T84" fmla="*/ 2 w 14"/>
                <a:gd name="T85" fmla="*/ 2 h 18"/>
                <a:gd name="T86" fmla="*/ 2 w 14"/>
                <a:gd name="T87" fmla="*/ 2 h 18"/>
                <a:gd name="T88" fmla="*/ 2 w 14"/>
                <a:gd name="T89" fmla="*/ 2 h 18"/>
                <a:gd name="T90" fmla="*/ 2 w 14"/>
                <a:gd name="T91" fmla="*/ 5 h 18"/>
                <a:gd name="T92" fmla="*/ 2 w 14"/>
                <a:gd name="T93" fmla="*/ 5 h 18"/>
                <a:gd name="T94" fmla="*/ 0 w 14"/>
                <a:gd name="T95" fmla="*/ 5 h 18"/>
                <a:gd name="T96" fmla="*/ 0 w 14"/>
                <a:gd name="T97" fmla="*/ 7 h 18"/>
                <a:gd name="T98" fmla="*/ 0 w 14"/>
                <a:gd name="T99" fmla="*/ 7 h 18"/>
                <a:gd name="T100" fmla="*/ 0 w 14"/>
                <a:gd name="T101" fmla="*/ 9 h 18"/>
                <a:gd name="T102" fmla="*/ 0 w 14"/>
                <a:gd name="T103" fmla="*/ 9 h 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
                <a:gd name="T157" fmla="*/ 0 h 18"/>
                <a:gd name="T158" fmla="*/ 14 w 14"/>
                <a:gd name="T159" fmla="*/ 18 h 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 h="18">
                  <a:moveTo>
                    <a:pt x="0" y="9"/>
                  </a:moveTo>
                  <a:lnTo>
                    <a:pt x="0" y="9"/>
                  </a:lnTo>
                  <a:lnTo>
                    <a:pt x="0" y="12"/>
                  </a:lnTo>
                  <a:lnTo>
                    <a:pt x="0" y="14"/>
                  </a:lnTo>
                  <a:lnTo>
                    <a:pt x="2" y="14"/>
                  </a:lnTo>
                  <a:lnTo>
                    <a:pt x="2" y="16"/>
                  </a:lnTo>
                  <a:lnTo>
                    <a:pt x="2" y="18"/>
                  </a:lnTo>
                  <a:lnTo>
                    <a:pt x="5" y="18"/>
                  </a:lnTo>
                  <a:lnTo>
                    <a:pt x="7" y="18"/>
                  </a:lnTo>
                  <a:lnTo>
                    <a:pt x="9" y="18"/>
                  </a:lnTo>
                  <a:lnTo>
                    <a:pt x="12" y="18"/>
                  </a:lnTo>
                  <a:lnTo>
                    <a:pt x="12" y="16"/>
                  </a:lnTo>
                  <a:lnTo>
                    <a:pt x="14" y="16"/>
                  </a:lnTo>
                  <a:lnTo>
                    <a:pt x="14" y="14"/>
                  </a:lnTo>
                  <a:lnTo>
                    <a:pt x="14" y="12"/>
                  </a:lnTo>
                  <a:lnTo>
                    <a:pt x="14" y="9"/>
                  </a:lnTo>
                  <a:lnTo>
                    <a:pt x="14" y="7"/>
                  </a:lnTo>
                  <a:lnTo>
                    <a:pt x="14" y="5"/>
                  </a:lnTo>
                  <a:lnTo>
                    <a:pt x="12" y="2"/>
                  </a:lnTo>
                  <a:lnTo>
                    <a:pt x="9" y="0"/>
                  </a:lnTo>
                  <a:lnTo>
                    <a:pt x="7" y="0"/>
                  </a:lnTo>
                  <a:lnTo>
                    <a:pt x="5" y="0"/>
                  </a:lnTo>
                  <a:lnTo>
                    <a:pt x="5" y="2"/>
                  </a:lnTo>
                  <a:lnTo>
                    <a:pt x="2" y="2"/>
                  </a:lnTo>
                  <a:lnTo>
                    <a:pt x="2" y="5"/>
                  </a:lnTo>
                  <a:lnTo>
                    <a:pt x="0" y="5"/>
                  </a:lnTo>
                  <a:lnTo>
                    <a:pt x="0" y="7"/>
                  </a:lnTo>
                  <a:lnTo>
                    <a:pt x="0" y="9"/>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49" name="Freeform 80"/>
            <p:cNvSpPr>
              <a:spLocks/>
            </p:cNvSpPr>
            <p:nvPr/>
          </p:nvSpPr>
          <p:spPr bwMode="auto">
            <a:xfrm>
              <a:off x="4393" y="2715"/>
              <a:ext cx="115" cy="113"/>
            </a:xfrm>
            <a:custGeom>
              <a:avLst/>
              <a:gdLst>
                <a:gd name="T0" fmla="*/ 0 w 115"/>
                <a:gd name="T1" fmla="*/ 55 h 113"/>
                <a:gd name="T2" fmla="*/ 0 w 115"/>
                <a:gd name="T3" fmla="*/ 55 h 113"/>
                <a:gd name="T4" fmla="*/ 2 w 115"/>
                <a:gd name="T5" fmla="*/ 48 h 113"/>
                <a:gd name="T6" fmla="*/ 4 w 115"/>
                <a:gd name="T7" fmla="*/ 35 h 113"/>
                <a:gd name="T8" fmla="*/ 9 w 115"/>
                <a:gd name="T9" fmla="*/ 25 h 113"/>
                <a:gd name="T10" fmla="*/ 18 w 115"/>
                <a:gd name="T11" fmla="*/ 16 h 113"/>
                <a:gd name="T12" fmla="*/ 25 w 115"/>
                <a:gd name="T13" fmla="*/ 9 h 113"/>
                <a:gd name="T14" fmla="*/ 37 w 115"/>
                <a:gd name="T15" fmla="*/ 5 h 113"/>
                <a:gd name="T16" fmla="*/ 46 w 115"/>
                <a:gd name="T17" fmla="*/ 0 h 113"/>
                <a:gd name="T18" fmla="*/ 57 w 115"/>
                <a:gd name="T19" fmla="*/ 0 h 113"/>
                <a:gd name="T20" fmla="*/ 67 w 115"/>
                <a:gd name="T21" fmla="*/ 0 h 113"/>
                <a:gd name="T22" fmla="*/ 78 w 115"/>
                <a:gd name="T23" fmla="*/ 2 h 113"/>
                <a:gd name="T24" fmla="*/ 87 w 115"/>
                <a:gd name="T25" fmla="*/ 7 h 113"/>
                <a:gd name="T26" fmla="*/ 96 w 115"/>
                <a:gd name="T27" fmla="*/ 12 h 113"/>
                <a:gd name="T28" fmla="*/ 106 w 115"/>
                <a:gd name="T29" fmla="*/ 21 h 113"/>
                <a:gd name="T30" fmla="*/ 110 w 115"/>
                <a:gd name="T31" fmla="*/ 28 h 113"/>
                <a:gd name="T32" fmla="*/ 115 w 115"/>
                <a:gd name="T33" fmla="*/ 39 h 113"/>
                <a:gd name="T34" fmla="*/ 115 w 115"/>
                <a:gd name="T35" fmla="*/ 58 h 113"/>
                <a:gd name="T36" fmla="*/ 41 w 115"/>
                <a:gd name="T37" fmla="*/ 58 h 113"/>
                <a:gd name="T38" fmla="*/ 41 w 115"/>
                <a:gd name="T39" fmla="*/ 58 h 113"/>
                <a:gd name="T40" fmla="*/ 41 w 115"/>
                <a:gd name="T41" fmla="*/ 65 h 113"/>
                <a:gd name="T42" fmla="*/ 44 w 115"/>
                <a:gd name="T43" fmla="*/ 74 h 113"/>
                <a:gd name="T44" fmla="*/ 46 w 115"/>
                <a:gd name="T45" fmla="*/ 81 h 113"/>
                <a:gd name="T46" fmla="*/ 50 w 115"/>
                <a:gd name="T47" fmla="*/ 88 h 113"/>
                <a:gd name="T48" fmla="*/ 53 w 115"/>
                <a:gd name="T49" fmla="*/ 92 h 113"/>
                <a:gd name="T50" fmla="*/ 57 w 115"/>
                <a:gd name="T51" fmla="*/ 94 h 113"/>
                <a:gd name="T52" fmla="*/ 62 w 115"/>
                <a:gd name="T53" fmla="*/ 97 h 113"/>
                <a:gd name="T54" fmla="*/ 67 w 115"/>
                <a:gd name="T55" fmla="*/ 99 h 113"/>
                <a:gd name="T56" fmla="*/ 73 w 115"/>
                <a:gd name="T57" fmla="*/ 99 h 113"/>
                <a:gd name="T58" fmla="*/ 78 w 115"/>
                <a:gd name="T59" fmla="*/ 97 h 113"/>
                <a:gd name="T60" fmla="*/ 83 w 115"/>
                <a:gd name="T61" fmla="*/ 97 h 113"/>
                <a:gd name="T62" fmla="*/ 87 w 115"/>
                <a:gd name="T63" fmla="*/ 92 h 113"/>
                <a:gd name="T64" fmla="*/ 92 w 115"/>
                <a:gd name="T65" fmla="*/ 90 h 113"/>
                <a:gd name="T66" fmla="*/ 96 w 115"/>
                <a:gd name="T67" fmla="*/ 85 h 113"/>
                <a:gd name="T68" fmla="*/ 99 w 115"/>
                <a:gd name="T69" fmla="*/ 81 h 113"/>
                <a:gd name="T70" fmla="*/ 103 w 115"/>
                <a:gd name="T71" fmla="*/ 71 h 113"/>
                <a:gd name="T72" fmla="*/ 115 w 115"/>
                <a:gd name="T73" fmla="*/ 78 h 113"/>
                <a:gd name="T74" fmla="*/ 115 w 115"/>
                <a:gd name="T75" fmla="*/ 78 h 113"/>
                <a:gd name="T76" fmla="*/ 113 w 115"/>
                <a:gd name="T77" fmla="*/ 83 h 113"/>
                <a:gd name="T78" fmla="*/ 108 w 115"/>
                <a:gd name="T79" fmla="*/ 92 h 113"/>
                <a:gd name="T80" fmla="*/ 101 w 115"/>
                <a:gd name="T81" fmla="*/ 99 h 113"/>
                <a:gd name="T82" fmla="*/ 94 w 115"/>
                <a:gd name="T83" fmla="*/ 104 h 113"/>
                <a:gd name="T84" fmla="*/ 87 w 115"/>
                <a:gd name="T85" fmla="*/ 108 h 113"/>
                <a:gd name="T86" fmla="*/ 78 w 115"/>
                <a:gd name="T87" fmla="*/ 111 h 113"/>
                <a:gd name="T88" fmla="*/ 67 w 115"/>
                <a:gd name="T89" fmla="*/ 113 h 113"/>
                <a:gd name="T90" fmla="*/ 57 w 115"/>
                <a:gd name="T91" fmla="*/ 113 h 113"/>
                <a:gd name="T92" fmla="*/ 48 w 115"/>
                <a:gd name="T93" fmla="*/ 111 h 113"/>
                <a:gd name="T94" fmla="*/ 39 w 115"/>
                <a:gd name="T95" fmla="*/ 108 h 113"/>
                <a:gd name="T96" fmla="*/ 30 w 115"/>
                <a:gd name="T97" fmla="*/ 104 h 113"/>
                <a:gd name="T98" fmla="*/ 20 w 115"/>
                <a:gd name="T99" fmla="*/ 99 h 113"/>
                <a:gd name="T100" fmla="*/ 14 w 115"/>
                <a:gd name="T101" fmla="*/ 92 h 113"/>
                <a:gd name="T102" fmla="*/ 9 w 115"/>
                <a:gd name="T103" fmla="*/ 83 h 113"/>
                <a:gd name="T104" fmla="*/ 4 w 115"/>
                <a:gd name="T105" fmla="*/ 74 h 113"/>
                <a:gd name="T106" fmla="*/ 0 w 115"/>
                <a:gd name="T107" fmla="*/ 55 h 1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5"/>
                <a:gd name="T163" fmla="*/ 0 h 113"/>
                <a:gd name="T164" fmla="*/ 115 w 115"/>
                <a:gd name="T165" fmla="*/ 113 h 1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5" h="113">
                  <a:moveTo>
                    <a:pt x="0" y="55"/>
                  </a:moveTo>
                  <a:lnTo>
                    <a:pt x="0" y="55"/>
                  </a:lnTo>
                  <a:lnTo>
                    <a:pt x="2" y="48"/>
                  </a:lnTo>
                  <a:lnTo>
                    <a:pt x="4" y="35"/>
                  </a:lnTo>
                  <a:lnTo>
                    <a:pt x="9" y="25"/>
                  </a:lnTo>
                  <a:lnTo>
                    <a:pt x="18" y="16"/>
                  </a:lnTo>
                  <a:lnTo>
                    <a:pt x="25" y="9"/>
                  </a:lnTo>
                  <a:lnTo>
                    <a:pt x="37" y="5"/>
                  </a:lnTo>
                  <a:lnTo>
                    <a:pt x="46" y="0"/>
                  </a:lnTo>
                  <a:lnTo>
                    <a:pt x="57" y="0"/>
                  </a:lnTo>
                  <a:lnTo>
                    <a:pt x="67" y="0"/>
                  </a:lnTo>
                  <a:lnTo>
                    <a:pt x="78" y="2"/>
                  </a:lnTo>
                  <a:lnTo>
                    <a:pt x="87" y="7"/>
                  </a:lnTo>
                  <a:lnTo>
                    <a:pt x="96" y="12"/>
                  </a:lnTo>
                  <a:lnTo>
                    <a:pt x="106" y="21"/>
                  </a:lnTo>
                  <a:lnTo>
                    <a:pt x="110" y="28"/>
                  </a:lnTo>
                  <a:lnTo>
                    <a:pt x="115" y="39"/>
                  </a:lnTo>
                  <a:lnTo>
                    <a:pt x="115" y="58"/>
                  </a:lnTo>
                  <a:lnTo>
                    <a:pt x="41" y="58"/>
                  </a:lnTo>
                  <a:lnTo>
                    <a:pt x="41" y="65"/>
                  </a:lnTo>
                  <a:lnTo>
                    <a:pt x="44" y="74"/>
                  </a:lnTo>
                  <a:lnTo>
                    <a:pt x="46" y="81"/>
                  </a:lnTo>
                  <a:lnTo>
                    <a:pt x="50" y="88"/>
                  </a:lnTo>
                  <a:lnTo>
                    <a:pt x="53" y="92"/>
                  </a:lnTo>
                  <a:lnTo>
                    <a:pt x="57" y="94"/>
                  </a:lnTo>
                  <a:lnTo>
                    <a:pt x="62" y="97"/>
                  </a:lnTo>
                  <a:lnTo>
                    <a:pt x="67" y="99"/>
                  </a:lnTo>
                  <a:lnTo>
                    <a:pt x="73" y="99"/>
                  </a:lnTo>
                  <a:lnTo>
                    <a:pt x="78" y="97"/>
                  </a:lnTo>
                  <a:lnTo>
                    <a:pt x="83" y="97"/>
                  </a:lnTo>
                  <a:lnTo>
                    <a:pt x="87" y="92"/>
                  </a:lnTo>
                  <a:lnTo>
                    <a:pt x="92" y="90"/>
                  </a:lnTo>
                  <a:lnTo>
                    <a:pt x="96" y="85"/>
                  </a:lnTo>
                  <a:lnTo>
                    <a:pt x="99" y="81"/>
                  </a:lnTo>
                  <a:lnTo>
                    <a:pt x="103" y="71"/>
                  </a:lnTo>
                  <a:lnTo>
                    <a:pt x="115" y="78"/>
                  </a:lnTo>
                  <a:lnTo>
                    <a:pt x="113" y="83"/>
                  </a:lnTo>
                  <a:lnTo>
                    <a:pt x="108" y="92"/>
                  </a:lnTo>
                  <a:lnTo>
                    <a:pt x="101" y="99"/>
                  </a:lnTo>
                  <a:lnTo>
                    <a:pt x="94" y="104"/>
                  </a:lnTo>
                  <a:lnTo>
                    <a:pt x="87" y="108"/>
                  </a:lnTo>
                  <a:lnTo>
                    <a:pt x="78" y="111"/>
                  </a:lnTo>
                  <a:lnTo>
                    <a:pt x="67" y="113"/>
                  </a:lnTo>
                  <a:lnTo>
                    <a:pt x="57" y="113"/>
                  </a:lnTo>
                  <a:lnTo>
                    <a:pt x="48" y="111"/>
                  </a:lnTo>
                  <a:lnTo>
                    <a:pt x="39" y="108"/>
                  </a:lnTo>
                  <a:lnTo>
                    <a:pt x="30" y="104"/>
                  </a:lnTo>
                  <a:lnTo>
                    <a:pt x="20" y="99"/>
                  </a:lnTo>
                  <a:lnTo>
                    <a:pt x="14" y="92"/>
                  </a:lnTo>
                  <a:lnTo>
                    <a:pt x="9" y="83"/>
                  </a:lnTo>
                  <a:lnTo>
                    <a:pt x="4" y="74"/>
                  </a:lnTo>
                  <a:lnTo>
                    <a:pt x="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0" name="Freeform 81"/>
            <p:cNvSpPr>
              <a:spLocks/>
            </p:cNvSpPr>
            <p:nvPr/>
          </p:nvSpPr>
          <p:spPr bwMode="auto">
            <a:xfrm>
              <a:off x="4282" y="2715"/>
              <a:ext cx="97" cy="113"/>
            </a:xfrm>
            <a:custGeom>
              <a:avLst/>
              <a:gdLst>
                <a:gd name="T0" fmla="*/ 3 w 97"/>
                <a:gd name="T1" fmla="*/ 32 h 113"/>
                <a:gd name="T2" fmla="*/ 5 w 97"/>
                <a:gd name="T3" fmla="*/ 23 h 113"/>
                <a:gd name="T4" fmla="*/ 12 w 97"/>
                <a:gd name="T5" fmla="*/ 14 h 113"/>
                <a:gd name="T6" fmla="*/ 19 w 97"/>
                <a:gd name="T7" fmla="*/ 7 h 113"/>
                <a:gd name="T8" fmla="*/ 30 w 97"/>
                <a:gd name="T9" fmla="*/ 2 h 113"/>
                <a:gd name="T10" fmla="*/ 42 w 97"/>
                <a:gd name="T11" fmla="*/ 0 h 113"/>
                <a:gd name="T12" fmla="*/ 51 w 97"/>
                <a:gd name="T13" fmla="*/ 0 h 113"/>
                <a:gd name="T14" fmla="*/ 62 w 97"/>
                <a:gd name="T15" fmla="*/ 2 h 113"/>
                <a:gd name="T16" fmla="*/ 72 w 97"/>
                <a:gd name="T17" fmla="*/ 7 h 113"/>
                <a:gd name="T18" fmla="*/ 90 w 97"/>
                <a:gd name="T19" fmla="*/ 5 h 113"/>
                <a:gd name="T20" fmla="*/ 81 w 97"/>
                <a:gd name="T21" fmla="*/ 39 h 113"/>
                <a:gd name="T22" fmla="*/ 81 w 97"/>
                <a:gd name="T23" fmla="*/ 37 h 113"/>
                <a:gd name="T24" fmla="*/ 74 w 97"/>
                <a:gd name="T25" fmla="*/ 25 h 113"/>
                <a:gd name="T26" fmla="*/ 65 w 97"/>
                <a:gd name="T27" fmla="*/ 18 h 113"/>
                <a:gd name="T28" fmla="*/ 56 w 97"/>
                <a:gd name="T29" fmla="*/ 14 h 113"/>
                <a:gd name="T30" fmla="*/ 46 w 97"/>
                <a:gd name="T31" fmla="*/ 12 h 113"/>
                <a:gd name="T32" fmla="*/ 39 w 97"/>
                <a:gd name="T33" fmla="*/ 14 h 113"/>
                <a:gd name="T34" fmla="*/ 33 w 97"/>
                <a:gd name="T35" fmla="*/ 16 h 113"/>
                <a:gd name="T36" fmla="*/ 28 w 97"/>
                <a:gd name="T37" fmla="*/ 21 h 113"/>
                <a:gd name="T38" fmla="*/ 28 w 97"/>
                <a:gd name="T39" fmla="*/ 28 h 113"/>
                <a:gd name="T40" fmla="*/ 28 w 97"/>
                <a:gd name="T41" fmla="*/ 30 h 113"/>
                <a:gd name="T42" fmla="*/ 35 w 97"/>
                <a:gd name="T43" fmla="*/ 35 h 113"/>
                <a:gd name="T44" fmla="*/ 46 w 97"/>
                <a:gd name="T45" fmla="*/ 37 h 113"/>
                <a:gd name="T46" fmla="*/ 58 w 97"/>
                <a:gd name="T47" fmla="*/ 39 h 113"/>
                <a:gd name="T48" fmla="*/ 72 w 97"/>
                <a:gd name="T49" fmla="*/ 44 h 113"/>
                <a:gd name="T50" fmla="*/ 83 w 97"/>
                <a:gd name="T51" fmla="*/ 48 h 113"/>
                <a:gd name="T52" fmla="*/ 92 w 97"/>
                <a:gd name="T53" fmla="*/ 58 h 113"/>
                <a:gd name="T54" fmla="*/ 97 w 97"/>
                <a:gd name="T55" fmla="*/ 74 h 113"/>
                <a:gd name="T56" fmla="*/ 95 w 97"/>
                <a:gd name="T57" fmla="*/ 78 h 113"/>
                <a:gd name="T58" fmla="*/ 92 w 97"/>
                <a:gd name="T59" fmla="*/ 92 h 113"/>
                <a:gd name="T60" fmla="*/ 83 w 97"/>
                <a:gd name="T61" fmla="*/ 101 h 113"/>
                <a:gd name="T62" fmla="*/ 72 w 97"/>
                <a:gd name="T63" fmla="*/ 108 h 113"/>
                <a:gd name="T64" fmla="*/ 60 w 97"/>
                <a:gd name="T65" fmla="*/ 111 h 113"/>
                <a:gd name="T66" fmla="*/ 46 w 97"/>
                <a:gd name="T67" fmla="*/ 113 h 113"/>
                <a:gd name="T68" fmla="*/ 35 w 97"/>
                <a:gd name="T69" fmla="*/ 111 h 113"/>
                <a:gd name="T70" fmla="*/ 26 w 97"/>
                <a:gd name="T71" fmla="*/ 108 h 113"/>
                <a:gd name="T72" fmla="*/ 12 w 97"/>
                <a:gd name="T73" fmla="*/ 108 h 113"/>
                <a:gd name="T74" fmla="*/ 0 w 97"/>
                <a:gd name="T75" fmla="*/ 71 h 113"/>
                <a:gd name="T76" fmla="*/ 12 w 97"/>
                <a:gd name="T77" fmla="*/ 71 h 113"/>
                <a:gd name="T78" fmla="*/ 16 w 97"/>
                <a:gd name="T79" fmla="*/ 81 h 113"/>
                <a:gd name="T80" fmla="*/ 26 w 97"/>
                <a:gd name="T81" fmla="*/ 90 h 113"/>
                <a:gd name="T82" fmla="*/ 35 w 97"/>
                <a:gd name="T83" fmla="*/ 97 h 113"/>
                <a:gd name="T84" fmla="*/ 46 w 97"/>
                <a:gd name="T85" fmla="*/ 99 h 113"/>
                <a:gd name="T86" fmla="*/ 56 w 97"/>
                <a:gd name="T87" fmla="*/ 99 h 113"/>
                <a:gd name="T88" fmla="*/ 62 w 97"/>
                <a:gd name="T89" fmla="*/ 97 h 113"/>
                <a:gd name="T90" fmla="*/ 69 w 97"/>
                <a:gd name="T91" fmla="*/ 94 h 113"/>
                <a:gd name="T92" fmla="*/ 72 w 97"/>
                <a:gd name="T93" fmla="*/ 88 h 113"/>
                <a:gd name="T94" fmla="*/ 72 w 97"/>
                <a:gd name="T95" fmla="*/ 85 h 113"/>
                <a:gd name="T96" fmla="*/ 67 w 97"/>
                <a:gd name="T97" fmla="*/ 78 h 113"/>
                <a:gd name="T98" fmla="*/ 58 w 97"/>
                <a:gd name="T99" fmla="*/ 76 h 113"/>
                <a:gd name="T100" fmla="*/ 46 w 97"/>
                <a:gd name="T101" fmla="*/ 71 h 113"/>
                <a:gd name="T102" fmla="*/ 33 w 97"/>
                <a:gd name="T103" fmla="*/ 69 h 113"/>
                <a:gd name="T104" fmla="*/ 21 w 97"/>
                <a:gd name="T105" fmla="*/ 65 h 113"/>
                <a:gd name="T106" fmla="*/ 9 w 97"/>
                <a:gd name="T107" fmla="*/ 55 h 113"/>
                <a:gd name="T108" fmla="*/ 3 w 97"/>
                <a:gd name="T109" fmla="*/ 44 h 1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
                <a:gd name="T166" fmla="*/ 0 h 113"/>
                <a:gd name="T167" fmla="*/ 97 w 97"/>
                <a:gd name="T168" fmla="*/ 113 h 1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 h="113">
                  <a:moveTo>
                    <a:pt x="3" y="32"/>
                  </a:moveTo>
                  <a:lnTo>
                    <a:pt x="3" y="32"/>
                  </a:lnTo>
                  <a:lnTo>
                    <a:pt x="3" y="30"/>
                  </a:lnTo>
                  <a:lnTo>
                    <a:pt x="5" y="23"/>
                  </a:lnTo>
                  <a:lnTo>
                    <a:pt x="7" y="18"/>
                  </a:lnTo>
                  <a:lnTo>
                    <a:pt x="12" y="14"/>
                  </a:lnTo>
                  <a:lnTo>
                    <a:pt x="14" y="9"/>
                  </a:lnTo>
                  <a:lnTo>
                    <a:pt x="19" y="7"/>
                  </a:lnTo>
                  <a:lnTo>
                    <a:pt x="23" y="5"/>
                  </a:lnTo>
                  <a:lnTo>
                    <a:pt x="30" y="2"/>
                  </a:lnTo>
                  <a:lnTo>
                    <a:pt x="35" y="0"/>
                  </a:lnTo>
                  <a:lnTo>
                    <a:pt x="42" y="0"/>
                  </a:lnTo>
                  <a:lnTo>
                    <a:pt x="46" y="0"/>
                  </a:lnTo>
                  <a:lnTo>
                    <a:pt x="51" y="0"/>
                  </a:lnTo>
                  <a:lnTo>
                    <a:pt x="56" y="0"/>
                  </a:lnTo>
                  <a:lnTo>
                    <a:pt x="62" y="2"/>
                  </a:lnTo>
                  <a:lnTo>
                    <a:pt x="65" y="5"/>
                  </a:lnTo>
                  <a:lnTo>
                    <a:pt x="72" y="7"/>
                  </a:lnTo>
                  <a:lnTo>
                    <a:pt x="81" y="5"/>
                  </a:lnTo>
                  <a:lnTo>
                    <a:pt x="90" y="5"/>
                  </a:lnTo>
                  <a:lnTo>
                    <a:pt x="92" y="39"/>
                  </a:lnTo>
                  <a:lnTo>
                    <a:pt x="81" y="39"/>
                  </a:lnTo>
                  <a:lnTo>
                    <a:pt x="81" y="37"/>
                  </a:lnTo>
                  <a:lnTo>
                    <a:pt x="76" y="30"/>
                  </a:lnTo>
                  <a:lnTo>
                    <a:pt x="74" y="25"/>
                  </a:lnTo>
                  <a:lnTo>
                    <a:pt x="69" y="23"/>
                  </a:lnTo>
                  <a:lnTo>
                    <a:pt x="65" y="18"/>
                  </a:lnTo>
                  <a:lnTo>
                    <a:pt x="60" y="16"/>
                  </a:lnTo>
                  <a:lnTo>
                    <a:pt x="56" y="14"/>
                  </a:lnTo>
                  <a:lnTo>
                    <a:pt x="51" y="14"/>
                  </a:lnTo>
                  <a:lnTo>
                    <a:pt x="46" y="12"/>
                  </a:lnTo>
                  <a:lnTo>
                    <a:pt x="42" y="12"/>
                  </a:lnTo>
                  <a:lnTo>
                    <a:pt x="39" y="14"/>
                  </a:lnTo>
                  <a:lnTo>
                    <a:pt x="35" y="14"/>
                  </a:lnTo>
                  <a:lnTo>
                    <a:pt x="33" y="16"/>
                  </a:lnTo>
                  <a:lnTo>
                    <a:pt x="30" y="18"/>
                  </a:lnTo>
                  <a:lnTo>
                    <a:pt x="28" y="21"/>
                  </a:lnTo>
                  <a:lnTo>
                    <a:pt x="28" y="28"/>
                  </a:lnTo>
                  <a:lnTo>
                    <a:pt x="28" y="30"/>
                  </a:lnTo>
                  <a:lnTo>
                    <a:pt x="33" y="32"/>
                  </a:lnTo>
                  <a:lnTo>
                    <a:pt x="35" y="35"/>
                  </a:lnTo>
                  <a:lnTo>
                    <a:pt x="39" y="35"/>
                  </a:lnTo>
                  <a:lnTo>
                    <a:pt x="46" y="37"/>
                  </a:lnTo>
                  <a:lnTo>
                    <a:pt x="51" y="39"/>
                  </a:lnTo>
                  <a:lnTo>
                    <a:pt x="58" y="39"/>
                  </a:lnTo>
                  <a:lnTo>
                    <a:pt x="65" y="42"/>
                  </a:lnTo>
                  <a:lnTo>
                    <a:pt x="72" y="44"/>
                  </a:lnTo>
                  <a:lnTo>
                    <a:pt x="76" y="46"/>
                  </a:lnTo>
                  <a:lnTo>
                    <a:pt x="83" y="48"/>
                  </a:lnTo>
                  <a:lnTo>
                    <a:pt x="88" y="53"/>
                  </a:lnTo>
                  <a:lnTo>
                    <a:pt x="92" y="58"/>
                  </a:lnTo>
                  <a:lnTo>
                    <a:pt x="95" y="65"/>
                  </a:lnTo>
                  <a:lnTo>
                    <a:pt x="97" y="74"/>
                  </a:lnTo>
                  <a:lnTo>
                    <a:pt x="95" y="78"/>
                  </a:lnTo>
                  <a:lnTo>
                    <a:pt x="95" y="85"/>
                  </a:lnTo>
                  <a:lnTo>
                    <a:pt x="92" y="92"/>
                  </a:lnTo>
                  <a:lnTo>
                    <a:pt x="88" y="97"/>
                  </a:lnTo>
                  <a:lnTo>
                    <a:pt x="83" y="101"/>
                  </a:lnTo>
                  <a:lnTo>
                    <a:pt x="79" y="106"/>
                  </a:lnTo>
                  <a:lnTo>
                    <a:pt x="72" y="108"/>
                  </a:lnTo>
                  <a:lnTo>
                    <a:pt x="65" y="111"/>
                  </a:lnTo>
                  <a:lnTo>
                    <a:pt x="60" y="111"/>
                  </a:lnTo>
                  <a:lnTo>
                    <a:pt x="53" y="113"/>
                  </a:lnTo>
                  <a:lnTo>
                    <a:pt x="46" y="113"/>
                  </a:lnTo>
                  <a:lnTo>
                    <a:pt x="39" y="111"/>
                  </a:lnTo>
                  <a:lnTo>
                    <a:pt x="35" y="111"/>
                  </a:lnTo>
                  <a:lnTo>
                    <a:pt x="28" y="108"/>
                  </a:lnTo>
                  <a:lnTo>
                    <a:pt x="26" y="108"/>
                  </a:lnTo>
                  <a:lnTo>
                    <a:pt x="21" y="104"/>
                  </a:lnTo>
                  <a:lnTo>
                    <a:pt x="12" y="108"/>
                  </a:lnTo>
                  <a:lnTo>
                    <a:pt x="3" y="108"/>
                  </a:lnTo>
                  <a:lnTo>
                    <a:pt x="0" y="71"/>
                  </a:lnTo>
                  <a:lnTo>
                    <a:pt x="12" y="71"/>
                  </a:lnTo>
                  <a:lnTo>
                    <a:pt x="14" y="74"/>
                  </a:lnTo>
                  <a:lnTo>
                    <a:pt x="16" y="81"/>
                  </a:lnTo>
                  <a:lnTo>
                    <a:pt x="21" y="85"/>
                  </a:lnTo>
                  <a:lnTo>
                    <a:pt x="26" y="90"/>
                  </a:lnTo>
                  <a:lnTo>
                    <a:pt x="30" y="92"/>
                  </a:lnTo>
                  <a:lnTo>
                    <a:pt x="35" y="97"/>
                  </a:lnTo>
                  <a:lnTo>
                    <a:pt x="39" y="97"/>
                  </a:lnTo>
                  <a:lnTo>
                    <a:pt x="46" y="99"/>
                  </a:lnTo>
                  <a:lnTo>
                    <a:pt x="51" y="99"/>
                  </a:lnTo>
                  <a:lnTo>
                    <a:pt x="56" y="99"/>
                  </a:lnTo>
                  <a:lnTo>
                    <a:pt x="58" y="99"/>
                  </a:lnTo>
                  <a:lnTo>
                    <a:pt x="62" y="97"/>
                  </a:lnTo>
                  <a:lnTo>
                    <a:pt x="65" y="97"/>
                  </a:lnTo>
                  <a:lnTo>
                    <a:pt x="69" y="94"/>
                  </a:lnTo>
                  <a:lnTo>
                    <a:pt x="69" y="92"/>
                  </a:lnTo>
                  <a:lnTo>
                    <a:pt x="72" y="88"/>
                  </a:lnTo>
                  <a:lnTo>
                    <a:pt x="72" y="85"/>
                  </a:lnTo>
                  <a:lnTo>
                    <a:pt x="69" y="81"/>
                  </a:lnTo>
                  <a:lnTo>
                    <a:pt x="67" y="78"/>
                  </a:lnTo>
                  <a:lnTo>
                    <a:pt x="62" y="76"/>
                  </a:lnTo>
                  <a:lnTo>
                    <a:pt x="58" y="76"/>
                  </a:lnTo>
                  <a:lnTo>
                    <a:pt x="51" y="74"/>
                  </a:lnTo>
                  <a:lnTo>
                    <a:pt x="46" y="71"/>
                  </a:lnTo>
                  <a:lnTo>
                    <a:pt x="39" y="71"/>
                  </a:lnTo>
                  <a:lnTo>
                    <a:pt x="33" y="69"/>
                  </a:lnTo>
                  <a:lnTo>
                    <a:pt x="26" y="67"/>
                  </a:lnTo>
                  <a:lnTo>
                    <a:pt x="21" y="65"/>
                  </a:lnTo>
                  <a:lnTo>
                    <a:pt x="14" y="60"/>
                  </a:lnTo>
                  <a:lnTo>
                    <a:pt x="9" y="55"/>
                  </a:lnTo>
                  <a:lnTo>
                    <a:pt x="7" y="51"/>
                  </a:lnTo>
                  <a:lnTo>
                    <a:pt x="3" y="44"/>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1" name="Freeform 82"/>
            <p:cNvSpPr>
              <a:spLocks/>
            </p:cNvSpPr>
            <p:nvPr/>
          </p:nvSpPr>
          <p:spPr bwMode="auto">
            <a:xfrm>
              <a:off x="4094" y="2662"/>
              <a:ext cx="181" cy="166"/>
            </a:xfrm>
            <a:custGeom>
              <a:avLst/>
              <a:gdLst>
                <a:gd name="T0" fmla="*/ 23 w 181"/>
                <a:gd name="T1" fmla="*/ 23 h 166"/>
                <a:gd name="T2" fmla="*/ 23 w 181"/>
                <a:gd name="T3" fmla="*/ 23 h 166"/>
                <a:gd name="T4" fmla="*/ 23 w 181"/>
                <a:gd name="T5" fmla="*/ 19 h 166"/>
                <a:gd name="T6" fmla="*/ 20 w 181"/>
                <a:gd name="T7" fmla="*/ 16 h 166"/>
                <a:gd name="T8" fmla="*/ 18 w 181"/>
                <a:gd name="T9" fmla="*/ 16 h 166"/>
                <a:gd name="T10" fmla="*/ 16 w 181"/>
                <a:gd name="T11" fmla="*/ 14 h 166"/>
                <a:gd name="T12" fmla="*/ 13 w 181"/>
                <a:gd name="T13" fmla="*/ 14 h 166"/>
                <a:gd name="T14" fmla="*/ 9 w 181"/>
                <a:gd name="T15" fmla="*/ 14 h 166"/>
                <a:gd name="T16" fmla="*/ 4 w 181"/>
                <a:gd name="T17" fmla="*/ 14 h 166"/>
                <a:gd name="T18" fmla="*/ 0 w 181"/>
                <a:gd name="T19" fmla="*/ 0 h 166"/>
                <a:gd name="T20" fmla="*/ 85 w 181"/>
                <a:gd name="T21" fmla="*/ 14 h 166"/>
                <a:gd name="T22" fmla="*/ 85 w 181"/>
                <a:gd name="T23" fmla="*/ 14 h 166"/>
                <a:gd name="T24" fmla="*/ 78 w 181"/>
                <a:gd name="T25" fmla="*/ 14 h 166"/>
                <a:gd name="T26" fmla="*/ 73 w 181"/>
                <a:gd name="T27" fmla="*/ 14 h 166"/>
                <a:gd name="T28" fmla="*/ 71 w 181"/>
                <a:gd name="T29" fmla="*/ 14 h 166"/>
                <a:gd name="T30" fmla="*/ 66 w 181"/>
                <a:gd name="T31" fmla="*/ 14 h 166"/>
                <a:gd name="T32" fmla="*/ 64 w 181"/>
                <a:gd name="T33" fmla="*/ 16 h 166"/>
                <a:gd name="T34" fmla="*/ 64 w 181"/>
                <a:gd name="T35" fmla="*/ 19 h 166"/>
                <a:gd name="T36" fmla="*/ 62 w 181"/>
                <a:gd name="T37" fmla="*/ 21 h 166"/>
                <a:gd name="T38" fmla="*/ 62 w 181"/>
                <a:gd name="T39" fmla="*/ 113 h 166"/>
                <a:gd name="T40" fmla="*/ 64 w 181"/>
                <a:gd name="T41" fmla="*/ 118 h 166"/>
                <a:gd name="T42" fmla="*/ 66 w 181"/>
                <a:gd name="T43" fmla="*/ 131 h 166"/>
                <a:gd name="T44" fmla="*/ 78 w 181"/>
                <a:gd name="T45" fmla="*/ 141 h 166"/>
                <a:gd name="T46" fmla="*/ 89 w 181"/>
                <a:gd name="T47" fmla="*/ 145 h 166"/>
                <a:gd name="T48" fmla="*/ 105 w 181"/>
                <a:gd name="T49" fmla="*/ 147 h 166"/>
                <a:gd name="T50" fmla="*/ 119 w 181"/>
                <a:gd name="T51" fmla="*/ 143 h 166"/>
                <a:gd name="T52" fmla="*/ 131 w 181"/>
                <a:gd name="T53" fmla="*/ 136 h 166"/>
                <a:gd name="T54" fmla="*/ 138 w 181"/>
                <a:gd name="T55" fmla="*/ 122 h 166"/>
                <a:gd name="T56" fmla="*/ 140 w 181"/>
                <a:gd name="T57" fmla="*/ 37 h 166"/>
                <a:gd name="T58" fmla="*/ 140 w 181"/>
                <a:gd name="T59" fmla="*/ 37 h 166"/>
                <a:gd name="T60" fmla="*/ 140 w 181"/>
                <a:gd name="T61" fmla="*/ 30 h 166"/>
                <a:gd name="T62" fmla="*/ 138 w 181"/>
                <a:gd name="T63" fmla="*/ 25 h 166"/>
                <a:gd name="T64" fmla="*/ 135 w 181"/>
                <a:gd name="T65" fmla="*/ 21 h 166"/>
                <a:gd name="T66" fmla="*/ 133 w 181"/>
                <a:gd name="T67" fmla="*/ 19 h 166"/>
                <a:gd name="T68" fmla="*/ 131 w 181"/>
                <a:gd name="T69" fmla="*/ 16 h 166"/>
                <a:gd name="T70" fmla="*/ 126 w 181"/>
                <a:gd name="T71" fmla="*/ 14 h 166"/>
                <a:gd name="T72" fmla="*/ 119 w 181"/>
                <a:gd name="T73" fmla="*/ 14 h 166"/>
                <a:gd name="T74" fmla="*/ 115 w 181"/>
                <a:gd name="T75" fmla="*/ 0 h 166"/>
                <a:gd name="T76" fmla="*/ 181 w 181"/>
                <a:gd name="T77" fmla="*/ 14 h 166"/>
                <a:gd name="T78" fmla="*/ 179 w 181"/>
                <a:gd name="T79" fmla="*/ 14 h 166"/>
                <a:gd name="T80" fmla="*/ 174 w 181"/>
                <a:gd name="T81" fmla="*/ 14 h 166"/>
                <a:gd name="T82" fmla="*/ 172 w 181"/>
                <a:gd name="T83" fmla="*/ 14 h 166"/>
                <a:gd name="T84" fmla="*/ 168 w 181"/>
                <a:gd name="T85" fmla="*/ 16 h 166"/>
                <a:gd name="T86" fmla="*/ 163 w 181"/>
                <a:gd name="T87" fmla="*/ 19 h 166"/>
                <a:gd name="T88" fmla="*/ 161 w 181"/>
                <a:gd name="T89" fmla="*/ 21 h 166"/>
                <a:gd name="T90" fmla="*/ 158 w 181"/>
                <a:gd name="T91" fmla="*/ 25 h 166"/>
                <a:gd name="T92" fmla="*/ 156 w 181"/>
                <a:gd name="T93" fmla="*/ 32 h 166"/>
                <a:gd name="T94" fmla="*/ 156 w 181"/>
                <a:gd name="T95" fmla="*/ 111 h 166"/>
                <a:gd name="T96" fmla="*/ 156 w 181"/>
                <a:gd name="T97" fmla="*/ 118 h 166"/>
                <a:gd name="T98" fmla="*/ 147 w 181"/>
                <a:gd name="T99" fmla="*/ 141 h 166"/>
                <a:gd name="T100" fmla="*/ 131 w 181"/>
                <a:gd name="T101" fmla="*/ 154 h 166"/>
                <a:gd name="T102" fmla="*/ 108 w 181"/>
                <a:gd name="T103" fmla="*/ 164 h 166"/>
                <a:gd name="T104" fmla="*/ 82 w 181"/>
                <a:gd name="T105" fmla="*/ 166 h 166"/>
                <a:gd name="T106" fmla="*/ 57 w 181"/>
                <a:gd name="T107" fmla="*/ 159 h 166"/>
                <a:gd name="T108" fmla="*/ 39 w 181"/>
                <a:gd name="T109" fmla="*/ 147 h 166"/>
                <a:gd name="T110" fmla="*/ 25 w 181"/>
                <a:gd name="T111" fmla="*/ 127 h 16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66"/>
                <a:gd name="T170" fmla="*/ 181 w 181"/>
                <a:gd name="T171" fmla="*/ 166 h 16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66">
                  <a:moveTo>
                    <a:pt x="23" y="108"/>
                  </a:moveTo>
                  <a:lnTo>
                    <a:pt x="23" y="23"/>
                  </a:lnTo>
                  <a:lnTo>
                    <a:pt x="23" y="21"/>
                  </a:lnTo>
                  <a:lnTo>
                    <a:pt x="23" y="19"/>
                  </a:lnTo>
                  <a:lnTo>
                    <a:pt x="20" y="19"/>
                  </a:lnTo>
                  <a:lnTo>
                    <a:pt x="20" y="16"/>
                  </a:lnTo>
                  <a:lnTo>
                    <a:pt x="18" y="16"/>
                  </a:lnTo>
                  <a:lnTo>
                    <a:pt x="18" y="14"/>
                  </a:lnTo>
                  <a:lnTo>
                    <a:pt x="16" y="14"/>
                  </a:lnTo>
                  <a:lnTo>
                    <a:pt x="13" y="14"/>
                  </a:lnTo>
                  <a:lnTo>
                    <a:pt x="11" y="14"/>
                  </a:lnTo>
                  <a:lnTo>
                    <a:pt x="9" y="14"/>
                  </a:lnTo>
                  <a:lnTo>
                    <a:pt x="6" y="14"/>
                  </a:lnTo>
                  <a:lnTo>
                    <a:pt x="4" y="14"/>
                  </a:lnTo>
                  <a:lnTo>
                    <a:pt x="0" y="14"/>
                  </a:lnTo>
                  <a:lnTo>
                    <a:pt x="0" y="0"/>
                  </a:lnTo>
                  <a:lnTo>
                    <a:pt x="85" y="0"/>
                  </a:lnTo>
                  <a:lnTo>
                    <a:pt x="85" y="14"/>
                  </a:lnTo>
                  <a:lnTo>
                    <a:pt x="80" y="14"/>
                  </a:lnTo>
                  <a:lnTo>
                    <a:pt x="78" y="14"/>
                  </a:lnTo>
                  <a:lnTo>
                    <a:pt x="75" y="14"/>
                  </a:lnTo>
                  <a:lnTo>
                    <a:pt x="73" y="14"/>
                  </a:lnTo>
                  <a:lnTo>
                    <a:pt x="71" y="14"/>
                  </a:lnTo>
                  <a:lnTo>
                    <a:pt x="69" y="14"/>
                  </a:lnTo>
                  <a:lnTo>
                    <a:pt x="66" y="14"/>
                  </a:lnTo>
                  <a:lnTo>
                    <a:pt x="66" y="16"/>
                  </a:lnTo>
                  <a:lnTo>
                    <a:pt x="64" y="16"/>
                  </a:lnTo>
                  <a:lnTo>
                    <a:pt x="64" y="19"/>
                  </a:lnTo>
                  <a:lnTo>
                    <a:pt x="62" y="21"/>
                  </a:lnTo>
                  <a:lnTo>
                    <a:pt x="62" y="23"/>
                  </a:lnTo>
                  <a:lnTo>
                    <a:pt x="62" y="113"/>
                  </a:lnTo>
                  <a:lnTo>
                    <a:pt x="64" y="118"/>
                  </a:lnTo>
                  <a:lnTo>
                    <a:pt x="64" y="124"/>
                  </a:lnTo>
                  <a:lnTo>
                    <a:pt x="66" y="131"/>
                  </a:lnTo>
                  <a:lnTo>
                    <a:pt x="71" y="136"/>
                  </a:lnTo>
                  <a:lnTo>
                    <a:pt x="78" y="141"/>
                  </a:lnTo>
                  <a:lnTo>
                    <a:pt x="85" y="143"/>
                  </a:lnTo>
                  <a:lnTo>
                    <a:pt x="89" y="145"/>
                  </a:lnTo>
                  <a:lnTo>
                    <a:pt x="99" y="147"/>
                  </a:lnTo>
                  <a:lnTo>
                    <a:pt x="105" y="147"/>
                  </a:lnTo>
                  <a:lnTo>
                    <a:pt x="112" y="145"/>
                  </a:lnTo>
                  <a:lnTo>
                    <a:pt x="119" y="143"/>
                  </a:lnTo>
                  <a:lnTo>
                    <a:pt x="124" y="141"/>
                  </a:lnTo>
                  <a:lnTo>
                    <a:pt x="131" y="136"/>
                  </a:lnTo>
                  <a:lnTo>
                    <a:pt x="135" y="129"/>
                  </a:lnTo>
                  <a:lnTo>
                    <a:pt x="138" y="122"/>
                  </a:lnTo>
                  <a:lnTo>
                    <a:pt x="140" y="111"/>
                  </a:lnTo>
                  <a:lnTo>
                    <a:pt x="140" y="37"/>
                  </a:lnTo>
                  <a:lnTo>
                    <a:pt x="140" y="32"/>
                  </a:lnTo>
                  <a:lnTo>
                    <a:pt x="140" y="30"/>
                  </a:lnTo>
                  <a:lnTo>
                    <a:pt x="140" y="28"/>
                  </a:lnTo>
                  <a:lnTo>
                    <a:pt x="138" y="25"/>
                  </a:lnTo>
                  <a:lnTo>
                    <a:pt x="138" y="23"/>
                  </a:lnTo>
                  <a:lnTo>
                    <a:pt x="135" y="21"/>
                  </a:lnTo>
                  <a:lnTo>
                    <a:pt x="135" y="19"/>
                  </a:lnTo>
                  <a:lnTo>
                    <a:pt x="133" y="19"/>
                  </a:lnTo>
                  <a:lnTo>
                    <a:pt x="131" y="16"/>
                  </a:lnTo>
                  <a:lnTo>
                    <a:pt x="128" y="16"/>
                  </a:lnTo>
                  <a:lnTo>
                    <a:pt x="126" y="14"/>
                  </a:lnTo>
                  <a:lnTo>
                    <a:pt x="124" y="14"/>
                  </a:lnTo>
                  <a:lnTo>
                    <a:pt x="119" y="14"/>
                  </a:lnTo>
                  <a:lnTo>
                    <a:pt x="115" y="14"/>
                  </a:lnTo>
                  <a:lnTo>
                    <a:pt x="115" y="0"/>
                  </a:lnTo>
                  <a:lnTo>
                    <a:pt x="181" y="0"/>
                  </a:lnTo>
                  <a:lnTo>
                    <a:pt x="181" y="14"/>
                  </a:lnTo>
                  <a:lnTo>
                    <a:pt x="179" y="14"/>
                  </a:lnTo>
                  <a:lnTo>
                    <a:pt x="177" y="14"/>
                  </a:lnTo>
                  <a:lnTo>
                    <a:pt x="174" y="14"/>
                  </a:lnTo>
                  <a:lnTo>
                    <a:pt x="172" y="14"/>
                  </a:lnTo>
                  <a:lnTo>
                    <a:pt x="170" y="16"/>
                  </a:lnTo>
                  <a:lnTo>
                    <a:pt x="168" y="16"/>
                  </a:lnTo>
                  <a:lnTo>
                    <a:pt x="165" y="19"/>
                  </a:lnTo>
                  <a:lnTo>
                    <a:pt x="163" y="19"/>
                  </a:lnTo>
                  <a:lnTo>
                    <a:pt x="161" y="21"/>
                  </a:lnTo>
                  <a:lnTo>
                    <a:pt x="158" y="23"/>
                  </a:lnTo>
                  <a:lnTo>
                    <a:pt x="158" y="25"/>
                  </a:lnTo>
                  <a:lnTo>
                    <a:pt x="156" y="30"/>
                  </a:lnTo>
                  <a:lnTo>
                    <a:pt x="156" y="32"/>
                  </a:lnTo>
                  <a:lnTo>
                    <a:pt x="156" y="37"/>
                  </a:lnTo>
                  <a:lnTo>
                    <a:pt x="156" y="111"/>
                  </a:lnTo>
                  <a:lnTo>
                    <a:pt x="156" y="118"/>
                  </a:lnTo>
                  <a:lnTo>
                    <a:pt x="154" y="129"/>
                  </a:lnTo>
                  <a:lnTo>
                    <a:pt x="147" y="141"/>
                  </a:lnTo>
                  <a:lnTo>
                    <a:pt x="140" y="147"/>
                  </a:lnTo>
                  <a:lnTo>
                    <a:pt x="131" y="154"/>
                  </a:lnTo>
                  <a:lnTo>
                    <a:pt x="119" y="159"/>
                  </a:lnTo>
                  <a:lnTo>
                    <a:pt x="108" y="164"/>
                  </a:lnTo>
                  <a:lnTo>
                    <a:pt x="94" y="166"/>
                  </a:lnTo>
                  <a:lnTo>
                    <a:pt x="82" y="166"/>
                  </a:lnTo>
                  <a:lnTo>
                    <a:pt x="69" y="164"/>
                  </a:lnTo>
                  <a:lnTo>
                    <a:pt x="57" y="159"/>
                  </a:lnTo>
                  <a:lnTo>
                    <a:pt x="48" y="154"/>
                  </a:lnTo>
                  <a:lnTo>
                    <a:pt x="39" y="147"/>
                  </a:lnTo>
                  <a:lnTo>
                    <a:pt x="29" y="138"/>
                  </a:lnTo>
                  <a:lnTo>
                    <a:pt x="25" y="127"/>
                  </a:lnTo>
                  <a:lnTo>
                    <a:pt x="23"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2" name="Freeform 83"/>
            <p:cNvSpPr>
              <a:spLocks/>
            </p:cNvSpPr>
            <p:nvPr/>
          </p:nvSpPr>
          <p:spPr bwMode="auto">
            <a:xfrm>
              <a:off x="4653" y="2453"/>
              <a:ext cx="83" cy="152"/>
            </a:xfrm>
            <a:custGeom>
              <a:avLst/>
              <a:gdLst>
                <a:gd name="T0" fmla="*/ 14 w 83"/>
                <a:gd name="T1" fmla="*/ 119 h 152"/>
                <a:gd name="T2" fmla="*/ 14 w 83"/>
                <a:gd name="T3" fmla="*/ 55 h 152"/>
                <a:gd name="T4" fmla="*/ 0 w 83"/>
                <a:gd name="T5" fmla="*/ 55 h 152"/>
                <a:gd name="T6" fmla="*/ 0 w 83"/>
                <a:gd name="T7" fmla="*/ 43 h 152"/>
                <a:gd name="T8" fmla="*/ 0 w 83"/>
                <a:gd name="T9" fmla="*/ 43 h 152"/>
                <a:gd name="T10" fmla="*/ 0 w 83"/>
                <a:gd name="T11" fmla="*/ 43 h 152"/>
                <a:gd name="T12" fmla="*/ 2 w 83"/>
                <a:gd name="T13" fmla="*/ 41 h 152"/>
                <a:gd name="T14" fmla="*/ 7 w 83"/>
                <a:gd name="T15" fmla="*/ 41 h 152"/>
                <a:gd name="T16" fmla="*/ 9 w 83"/>
                <a:gd name="T17" fmla="*/ 41 h 152"/>
                <a:gd name="T18" fmla="*/ 11 w 83"/>
                <a:gd name="T19" fmla="*/ 39 h 152"/>
                <a:gd name="T20" fmla="*/ 14 w 83"/>
                <a:gd name="T21" fmla="*/ 36 h 152"/>
                <a:gd name="T22" fmla="*/ 16 w 83"/>
                <a:gd name="T23" fmla="*/ 36 h 152"/>
                <a:gd name="T24" fmla="*/ 18 w 83"/>
                <a:gd name="T25" fmla="*/ 34 h 152"/>
                <a:gd name="T26" fmla="*/ 21 w 83"/>
                <a:gd name="T27" fmla="*/ 32 h 152"/>
                <a:gd name="T28" fmla="*/ 23 w 83"/>
                <a:gd name="T29" fmla="*/ 27 h 152"/>
                <a:gd name="T30" fmla="*/ 25 w 83"/>
                <a:gd name="T31" fmla="*/ 25 h 152"/>
                <a:gd name="T32" fmla="*/ 27 w 83"/>
                <a:gd name="T33" fmla="*/ 20 h 152"/>
                <a:gd name="T34" fmla="*/ 30 w 83"/>
                <a:gd name="T35" fmla="*/ 16 h 152"/>
                <a:gd name="T36" fmla="*/ 32 w 83"/>
                <a:gd name="T37" fmla="*/ 13 h 152"/>
                <a:gd name="T38" fmla="*/ 32 w 83"/>
                <a:gd name="T39" fmla="*/ 6 h 152"/>
                <a:gd name="T40" fmla="*/ 34 w 83"/>
                <a:gd name="T41" fmla="*/ 0 h 152"/>
                <a:gd name="T42" fmla="*/ 48 w 83"/>
                <a:gd name="T43" fmla="*/ 0 h 152"/>
                <a:gd name="T44" fmla="*/ 48 w 83"/>
                <a:gd name="T45" fmla="*/ 41 h 152"/>
                <a:gd name="T46" fmla="*/ 78 w 83"/>
                <a:gd name="T47" fmla="*/ 41 h 152"/>
                <a:gd name="T48" fmla="*/ 78 w 83"/>
                <a:gd name="T49" fmla="*/ 55 h 152"/>
                <a:gd name="T50" fmla="*/ 48 w 83"/>
                <a:gd name="T51" fmla="*/ 55 h 152"/>
                <a:gd name="T52" fmla="*/ 48 w 83"/>
                <a:gd name="T53" fmla="*/ 119 h 152"/>
                <a:gd name="T54" fmla="*/ 48 w 83"/>
                <a:gd name="T55" fmla="*/ 119 h 152"/>
                <a:gd name="T56" fmla="*/ 48 w 83"/>
                <a:gd name="T57" fmla="*/ 122 h 152"/>
                <a:gd name="T58" fmla="*/ 48 w 83"/>
                <a:gd name="T59" fmla="*/ 124 h 152"/>
                <a:gd name="T60" fmla="*/ 51 w 83"/>
                <a:gd name="T61" fmla="*/ 129 h 152"/>
                <a:gd name="T62" fmla="*/ 51 w 83"/>
                <a:gd name="T63" fmla="*/ 131 h 152"/>
                <a:gd name="T64" fmla="*/ 53 w 83"/>
                <a:gd name="T65" fmla="*/ 133 h 152"/>
                <a:gd name="T66" fmla="*/ 55 w 83"/>
                <a:gd name="T67" fmla="*/ 133 h 152"/>
                <a:gd name="T68" fmla="*/ 57 w 83"/>
                <a:gd name="T69" fmla="*/ 135 h 152"/>
                <a:gd name="T70" fmla="*/ 60 w 83"/>
                <a:gd name="T71" fmla="*/ 135 h 152"/>
                <a:gd name="T72" fmla="*/ 60 w 83"/>
                <a:gd name="T73" fmla="*/ 133 h 152"/>
                <a:gd name="T74" fmla="*/ 62 w 83"/>
                <a:gd name="T75" fmla="*/ 133 h 152"/>
                <a:gd name="T76" fmla="*/ 64 w 83"/>
                <a:gd name="T77" fmla="*/ 131 h 152"/>
                <a:gd name="T78" fmla="*/ 67 w 83"/>
                <a:gd name="T79" fmla="*/ 129 h 152"/>
                <a:gd name="T80" fmla="*/ 69 w 83"/>
                <a:gd name="T81" fmla="*/ 124 h 152"/>
                <a:gd name="T82" fmla="*/ 69 w 83"/>
                <a:gd name="T83" fmla="*/ 119 h 152"/>
                <a:gd name="T84" fmla="*/ 71 w 83"/>
                <a:gd name="T85" fmla="*/ 115 h 152"/>
                <a:gd name="T86" fmla="*/ 71 w 83"/>
                <a:gd name="T87" fmla="*/ 105 h 152"/>
                <a:gd name="T88" fmla="*/ 83 w 83"/>
                <a:gd name="T89" fmla="*/ 105 h 152"/>
                <a:gd name="T90" fmla="*/ 83 w 83"/>
                <a:gd name="T91" fmla="*/ 105 h 152"/>
                <a:gd name="T92" fmla="*/ 83 w 83"/>
                <a:gd name="T93" fmla="*/ 112 h 152"/>
                <a:gd name="T94" fmla="*/ 83 w 83"/>
                <a:gd name="T95" fmla="*/ 122 h 152"/>
                <a:gd name="T96" fmla="*/ 80 w 83"/>
                <a:gd name="T97" fmla="*/ 129 h 152"/>
                <a:gd name="T98" fmla="*/ 76 w 83"/>
                <a:gd name="T99" fmla="*/ 138 h 152"/>
                <a:gd name="T100" fmla="*/ 71 w 83"/>
                <a:gd name="T101" fmla="*/ 142 h 152"/>
                <a:gd name="T102" fmla="*/ 67 w 83"/>
                <a:gd name="T103" fmla="*/ 147 h 152"/>
                <a:gd name="T104" fmla="*/ 60 w 83"/>
                <a:gd name="T105" fmla="*/ 149 h 152"/>
                <a:gd name="T106" fmla="*/ 53 w 83"/>
                <a:gd name="T107" fmla="*/ 152 h 152"/>
                <a:gd name="T108" fmla="*/ 46 w 83"/>
                <a:gd name="T109" fmla="*/ 152 h 152"/>
                <a:gd name="T110" fmla="*/ 39 w 83"/>
                <a:gd name="T111" fmla="*/ 152 h 152"/>
                <a:gd name="T112" fmla="*/ 32 w 83"/>
                <a:gd name="T113" fmla="*/ 149 h 152"/>
                <a:gd name="T114" fmla="*/ 27 w 83"/>
                <a:gd name="T115" fmla="*/ 147 h 152"/>
                <a:gd name="T116" fmla="*/ 23 w 83"/>
                <a:gd name="T117" fmla="*/ 142 h 152"/>
                <a:gd name="T118" fmla="*/ 18 w 83"/>
                <a:gd name="T119" fmla="*/ 138 h 152"/>
                <a:gd name="T120" fmla="*/ 14 w 83"/>
                <a:gd name="T121" fmla="*/ 131 h 152"/>
                <a:gd name="T122" fmla="*/ 14 w 83"/>
                <a:gd name="T123" fmla="*/ 119 h 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3"/>
                <a:gd name="T187" fmla="*/ 0 h 152"/>
                <a:gd name="T188" fmla="*/ 83 w 83"/>
                <a:gd name="T189" fmla="*/ 152 h 1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3" h="152">
                  <a:moveTo>
                    <a:pt x="14" y="119"/>
                  </a:moveTo>
                  <a:lnTo>
                    <a:pt x="14" y="55"/>
                  </a:lnTo>
                  <a:lnTo>
                    <a:pt x="0" y="55"/>
                  </a:lnTo>
                  <a:lnTo>
                    <a:pt x="0" y="43"/>
                  </a:lnTo>
                  <a:lnTo>
                    <a:pt x="2" y="41"/>
                  </a:lnTo>
                  <a:lnTo>
                    <a:pt x="7" y="41"/>
                  </a:lnTo>
                  <a:lnTo>
                    <a:pt x="9" y="41"/>
                  </a:lnTo>
                  <a:lnTo>
                    <a:pt x="11" y="39"/>
                  </a:lnTo>
                  <a:lnTo>
                    <a:pt x="14" y="36"/>
                  </a:lnTo>
                  <a:lnTo>
                    <a:pt x="16" y="36"/>
                  </a:lnTo>
                  <a:lnTo>
                    <a:pt x="18" y="34"/>
                  </a:lnTo>
                  <a:lnTo>
                    <a:pt x="21" y="32"/>
                  </a:lnTo>
                  <a:lnTo>
                    <a:pt x="23" y="27"/>
                  </a:lnTo>
                  <a:lnTo>
                    <a:pt x="25" y="25"/>
                  </a:lnTo>
                  <a:lnTo>
                    <a:pt x="27" y="20"/>
                  </a:lnTo>
                  <a:lnTo>
                    <a:pt x="30" y="16"/>
                  </a:lnTo>
                  <a:lnTo>
                    <a:pt x="32" y="13"/>
                  </a:lnTo>
                  <a:lnTo>
                    <a:pt x="32" y="6"/>
                  </a:lnTo>
                  <a:lnTo>
                    <a:pt x="34" y="0"/>
                  </a:lnTo>
                  <a:lnTo>
                    <a:pt x="48" y="0"/>
                  </a:lnTo>
                  <a:lnTo>
                    <a:pt x="48" y="41"/>
                  </a:lnTo>
                  <a:lnTo>
                    <a:pt x="78" y="41"/>
                  </a:lnTo>
                  <a:lnTo>
                    <a:pt x="78" y="55"/>
                  </a:lnTo>
                  <a:lnTo>
                    <a:pt x="48" y="55"/>
                  </a:lnTo>
                  <a:lnTo>
                    <a:pt x="48" y="119"/>
                  </a:lnTo>
                  <a:lnTo>
                    <a:pt x="48" y="122"/>
                  </a:lnTo>
                  <a:lnTo>
                    <a:pt x="48" y="124"/>
                  </a:lnTo>
                  <a:lnTo>
                    <a:pt x="51" y="129"/>
                  </a:lnTo>
                  <a:lnTo>
                    <a:pt x="51" y="131"/>
                  </a:lnTo>
                  <a:lnTo>
                    <a:pt x="53" y="133"/>
                  </a:lnTo>
                  <a:lnTo>
                    <a:pt x="55" y="133"/>
                  </a:lnTo>
                  <a:lnTo>
                    <a:pt x="57" y="135"/>
                  </a:lnTo>
                  <a:lnTo>
                    <a:pt x="60" y="135"/>
                  </a:lnTo>
                  <a:lnTo>
                    <a:pt x="60" y="133"/>
                  </a:lnTo>
                  <a:lnTo>
                    <a:pt x="62" y="133"/>
                  </a:lnTo>
                  <a:lnTo>
                    <a:pt x="64" y="131"/>
                  </a:lnTo>
                  <a:lnTo>
                    <a:pt x="67" y="129"/>
                  </a:lnTo>
                  <a:lnTo>
                    <a:pt x="69" y="124"/>
                  </a:lnTo>
                  <a:lnTo>
                    <a:pt x="69" y="119"/>
                  </a:lnTo>
                  <a:lnTo>
                    <a:pt x="71" y="115"/>
                  </a:lnTo>
                  <a:lnTo>
                    <a:pt x="71" y="105"/>
                  </a:lnTo>
                  <a:lnTo>
                    <a:pt x="83" y="105"/>
                  </a:lnTo>
                  <a:lnTo>
                    <a:pt x="83" y="112"/>
                  </a:lnTo>
                  <a:lnTo>
                    <a:pt x="83" y="122"/>
                  </a:lnTo>
                  <a:lnTo>
                    <a:pt x="80" y="129"/>
                  </a:lnTo>
                  <a:lnTo>
                    <a:pt x="76" y="138"/>
                  </a:lnTo>
                  <a:lnTo>
                    <a:pt x="71" y="142"/>
                  </a:lnTo>
                  <a:lnTo>
                    <a:pt x="67" y="147"/>
                  </a:lnTo>
                  <a:lnTo>
                    <a:pt x="60" y="149"/>
                  </a:lnTo>
                  <a:lnTo>
                    <a:pt x="53" y="152"/>
                  </a:lnTo>
                  <a:lnTo>
                    <a:pt x="46" y="152"/>
                  </a:lnTo>
                  <a:lnTo>
                    <a:pt x="39" y="152"/>
                  </a:lnTo>
                  <a:lnTo>
                    <a:pt x="32" y="149"/>
                  </a:lnTo>
                  <a:lnTo>
                    <a:pt x="27" y="147"/>
                  </a:lnTo>
                  <a:lnTo>
                    <a:pt x="23" y="142"/>
                  </a:lnTo>
                  <a:lnTo>
                    <a:pt x="18" y="138"/>
                  </a:lnTo>
                  <a:lnTo>
                    <a:pt x="14" y="131"/>
                  </a:lnTo>
                  <a:lnTo>
                    <a:pt x="14"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3" name="Freeform 84"/>
            <p:cNvSpPr>
              <a:spLocks/>
            </p:cNvSpPr>
            <p:nvPr/>
          </p:nvSpPr>
          <p:spPr bwMode="auto">
            <a:xfrm>
              <a:off x="4517" y="2494"/>
              <a:ext cx="122" cy="115"/>
            </a:xfrm>
            <a:custGeom>
              <a:avLst/>
              <a:gdLst>
                <a:gd name="T0" fmla="*/ 0 w 122"/>
                <a:gd name="T1" fmla="*/ 62 h 115"/>
                <a:gd name="T2" fmla="*/ 0 w 122"/>
                <a:gd name="T3" fmla="*/ 62 h 115"/>
                <a:gd name="T4" fmla="*/ 0 w 122"/>
                <a:gd name="T5" fmla="*/ 55 h 115"/>
                <a:gd name="T6" fmla="*/ 2 w 122"/>
                <a:gd name="T7" fmla="*/ 41 h 115"/>
                <a:gd name="T8" fmla="*/ 7 w 122"/>
                <a:gd name="T9" fmla="*/ 30 h 115"/>
                <a:gd name="T10" fmla="*/ 14 w 122"/>
                <a:gd name="T11" fmla="*/ 18 h 115"/>
                <a:gd name="T12" fmla="*/ 23 w 122"/>
                <a:gd name="T13" fmla="*/ 12 h 115"/>
                <a:gd name="T14" fmla="*/ 32 w 122"/>
                <a:gd name="T15" fmla="*/ 5 h 115"/>
                <a:gd name="T16" fmla="*/ 44 w 122"/>
                <a:gd name="T17" fmla="*/ 2 h 115"/>
                <a:gd name="T18" fmla="*/ 55 w 122"/>
                <a:gd name="T19" fmla="*/ 0 h 115"/>
                <a:gd name="T20" fmla="*/ 69 w 122"/>
                <a:gd name="T21" fmla="*/ 0 h 115"/>
                <a:gd name="T22" fmla="*/ 78 w 122"/>
                <a:gd name="T23" fmla="*/ 0 h 115"/>
                <a:gd name="T24" fmla="*/ 90 w 122"/>
                <a:gd name="T25" fmla="*/ 5 h 115"/>
                <a:gd name="T26" fmla="*/ 99 w 122"/>
                <a:gd name="T27" fmla="*/ 9 h 115"/>
                <a:gd name="T28" fmla="*/ 108 w 122"/>
                <a:gd name="T29" fmla="*/ 16 h 115"/>
                <a:gd name="T30" fmla="*/ 115 w 122"/>
                <a:gd name="T31" fmla="*/ 25 h 115"/>
                <a:gd name="T32" fmla="*/ 120 w 122"/>
                <a:gd name="T33" fmla="*/ 37 h 115"/>
                <a:gd name="T34" fmla="*/ 122 w 122"/>
                <a:gd name="T35" fmla="*/ 55 h 115"/>
                <a:gd name="T36" fmla="*/ 122 w 122"/>
                <a:gd name="T37" fmla="*/ 55 h 115"/>
                <a:gd name="T38" fmla="*/ 122 w 122"/>
                <a:gd name="T39" fmla="*/ 64 h 115"/>
                <a:gd name="T40" fmla="*/ 117 w 122"/>
                <a:gd name="T41" fmla="*/ 76 h 115"/>
                <a:gd name="T42" fmla="*/ 113 w 122"/>
                <a:gd name="T43" fmla="*/ 88 h 115"/>
                <a:gd name="T44" fmla="*/ 106 w 122"/>
                <a:gd name="T45" fmla="*/ 97 h 115"/>
                <a:gd name="T46" fmla="*/ 97 w 122"/>
                <a:gd name="T47" fmla="*/ 104 h 115"/>
                <a:gd name="T48" fmla="*/ 88 w 122"/>
                <a:gd name="T49" fmla="*/ 108 h 115"/>
                <a:gd name="T50" fmla="*/ 78 w 122"/>
                <a:gd name="T51" fmla="*/ 113 h 115"/>
                <a:gd name="T52" fmla="*/ 67 w 122"/>
                <a:gd name="T53" fmla="*/ 115 h 115"/>
                <a:gd name="T54" fmla="*/ 55 w 122"/>
                <a:gd name="T55" fmla="*/ 115 h 115"/>
                <a:gd name="T56" fmla="*/ 44 w 122"/>
                <a:gd name="T57" fmla="*/ 113 h 115"/>
                <a:gd name="T58" fmla="*/ 35 w 122"/>
                <a:gd name="T59" fmla="*/ 111 h 115"/>
                <a:gd name="T60" fmla="*/ 25 w 122"/>
                <a:gd name="T61" fmla="*/ 106 h 115"/>
                <a:gd name="T62" fmla="*/ 16 w 122"/>
                <a:gd name="T63" fmla="*/ 99 h 115"/>
                <a:gd name="T64" fmla="*/ 9 w 122"/>
                <a:gd name="T65" fmla="*/ 90 h 115"/>
                <a:gd name="T66" fmla="*/ 5 w 122"/>
                <a:gd name="T67" fmla="*/ 81 h 115"/>
                <a:gd name="T68" fmla="*/ 0 w 122"/>
                <a:gd name="T69" fmla="*/ 62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
                <a:gd name="T106" fmla="*/ 0 h 115"/>
                <a:gd name="T107" fmla="*/ 122 w 12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 h="115">
                  <a:moveTo>
                    <a:pt x="0" y="62"/>
                  </a:moveTo>
                  <a:lnTo>
                    <a:pt x="0" y="62"/>
                  </a:lnTo>
                  <a:lnTo>
                    <a:pt x="0" y="55"/>
                  </a:lnTo>
                  <a:lnTo>
                    <a:pt x="2" y="41"/>
                  </a:lnTo>
                  <a:lnTo>
                    <a:pt x="7" y="30"/>
                  </a:lnTo>
                  <a:lnTo>
                    <a:pt x="14" y="18"/>
                  </a:lnTo>
                  <a:lnTo>
                    <a:pt x="23" y="12"/>
                  </a:lnTo>
                  <a:lnTo>
                    <a:pt x="32" y="5"/>
                  </a:lnTo>
                  <a:lnTo>
                    <a:pt x="44" y="2"/>
                  </a:lnTo>
                  <a:lnTo>
                    <a:pt x="55" y="0"/>
                  </a:lnTo>
                  <a:lnTo>
                    <a:pt x="69" y="0"/>
                  </a:lnTo>
                  <a:lnTo>
                    <a:pt x="78" y="0"/>
                  </a:lnTo>
                  <a:lnTo>
                    <a:pt x="90" y="5"/>
                  </a:lnTo>
                  <a:lnTo>
                    <a:pt x="99" y="9"/>
                  </a:lnTo>
                  <a:lnTo>
                    <a:pt x="108" y="16"/>
                  </a:lnTo>
                  <a:lnTo>
                    <a:pt x="115" y="25"/>
                  </a:lnTo>
                  <a:lnTo>
                    <a:pt x="120" y="37"/>
                  </a:lnTo>
                  <a:lnTo>
                    <a:pt x="122" y="55"/>
                  </a:lnTo>
                  <a:lnTo>
                    <a:pt x="122" y="64"/>
                  </a:lnTo>
                  <a:lnTo>
                    <a:pt x="117" y="76"/>
                  </a:lnTo>
                  <a:lnTo>
                    <a:pt x="113" y="88"/>
                  </a:lnTo>
                  <a:lnTo>
                    <a:pt x="106" y="97"/>
                  </a:lnTo>
                  <a:lnTo>
                    <a:pt x="97" y="104"/>
                  </a:lnTo>
                  <a:lnTo>
                    <a:pt x="88" y="108"/>
                  </a:lnTo>
                  <a:lnTo>
                    <a:pt x="78" y="113"/>
                  </a:lnTo>
                  <a:lnTo>
                    <a:pt x="67" y="115"/>
                  </a:lnTo>
                  <a:lnTo>
                    <a:pt x="55" y="115"/>
                  </a:lnTo>
                  <a:lnTo>
                    <a:pt x="44" y="113"/>
                  </a:lnTo>
                  <a:lnTo>
                    <a:pt x="35" y="111"/>
                  </a:lnTo>
                  <a:lnTo>
                    <a:pt x="25" y="106"/>
                  </a:lnTo>
                  <a:lnTo>
                    <a:pt x="16" y="99"/>
                  </a:lnTo>
                  <a:lnTo>
                    <a:pt x="9" y="90"/>
                  </a:lnTo>
                  <a:lnTo>
                    <a:pt x="5" y="81"/>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4" name="Freeform 85"/>
            <p:cNvSpPr>
              <a:spLocks/>
            </p:cNvSpPr>
            <p:nvPr/>
          </p:nvSpPr>
          <p:spPr bwMode="auto">
            <a:xfrm>
              <a:off x="4328" y="2439"/>
              <a:ext cx="184" cy="166"/>
            </a:xfrm>
            <a:custGeom>
              <a:avLst/>
              <a:gdLst>
                <a:gd name="T0" fmla="*/ 26 w 184"/>
                <a:gd name="T1" fmla="*/ 25 h 166"/>
                <a:gd name="T2" fmla="*/ 23 w 184"/>
                <a:gd name="T3" fmla="*/ 23 h 166"/>
                <a:gd name="T4" fmla="*/ 19 w 184"/>
                <a:gd name="T5" fmla="*/ 20 h 166"/>
                <a:gd name="T6" fmla="*/ 16 w 184"/>
                <a:gd name="T7" fmla="*/ 18 h 166"/>
                <a:gd name="T8" fmla="*/ 14 w 184"/>
                <a:gd name="T9" fmla="*/ 16 h 166"/>
                <a:gd name="T10" fmla="*/ 10 w 184"/>
                <a:gd name="T11" fmla="*/ 14 h 166"/>
                <a:gd name="T12" fmla="*/ 7 w 184"/>
                <a:gd name="T13" fmla="*/ 14 h 166"/>
                <a:gd name="T14" fmla="*/ 5 w 184"/>
                <a:gd name="T15" fmla="*/ 14 h 166"/>
                <a:gd name="T16" fmla="*/ 0 w 184"/>
                <a:gd name="T17" fmla="*/ 14 h 166"/>
                <a:gd name="T18" fmla="*/ 58 w 184"/>
                <a:gd name="T19" fmla="*/ 0 h 166"/>
                <a:gd name="T20" fmla="*/ 143 w 184"/>
                <a:gd name="T21" fmla="*/ 32 h 166"/>
                <a:gd name="T22" fmla="*/ 143 w 184"/>
                <a:gd name="T23" fmla="*/ 30 h 166"/>
                <a:gd name="T24" fmla="*/ 143 w 184"/>
                <a:gd name="T25" fmla="*/ 25 h 166"/>
                <a:gd name="T26" fmla="*/ 141 w 184"/>
                <a:gd name="T27" fmla="*/ 23 h 166"/>
                <a:gd name="T28" fmla="*/ 138 w 184"/>
                <a:gd name="T29" fmla="*/ 18 h 166"/>
                <a:gd name="T30" fmla="*/ 134 w 184"/>
                <a:gd name="T31" fmla="*/ 16 h 166"/>
                <a:gd name="T32" fmla="*/ 129 w 184"/>
                <a:gd name="T33" fmla="*/ 16 h 166"/>
                <a:gd name="T34" fmla="*/ 127 w 184"/>
                <a:gd name="T35" fmla="*/ 14 h 166"/>
                <a:gd name="T36" fmla="*/ 122 w 184"/>
                <a:gd name="T37" fmla="*/ 14 h 166"/>
                <a:gd name="T38" fmla="*/ 118 w 184"/>
                <a:gd name="T39" fmla="*/ 0 h 166"/>
                <a:gd name="T40" fmla="*/ 184 w 184"/>
                <a:gd name="T41" fmla="*/ 14 h 166"/>
                <a:gd name="T42" fmla="*/ 182 w 184"/>
                <a:gd name="T43" fmla="*/ 14 h 166"/>
                <a:gd name="T44" fmla="*/ 180 w 184"/>
                <a:gd name="T45" fmla="*/ 14 h 166"/>
                <a:gd name="T46" fmla="*/ 175 w 184"/>
                <a:gd name="T47" fmla="*/ 16 h 166"/>
                <a:gd name="T48" fmla="*/ 171 w 184"/>
                <a:gd name="T49" fmla="*/ 16 h 166"/>
                <a:gd name="T50" fmla="*/ 166 w 184"/>
                <a:gd name="T51" fmla="*/ 18 h 166"/>
                <a:gd name="T52" fmla="*/ 164 w 184"/>
                <a:gd name="T53" fmla="*/ 20 h 166"/>
                <a:gd name="T54" fmla="*/ 161 w 184"/>
                <a:gd name="T55" fmla="*/ 23 h 166"/>
                <a:gd name="T56" fmla="*/ 159 w 184"/>
                <a:gd name="T57" fmla="*/ 27 h 166"/>
                <a:gd name="T58" fmla="*/ 159 w 184"/>
                <a:gd name="T59" fmla="*/ 166 h 166"/>
                <a:gd name="T60" fmla="*/ 42 w 184"/>
                <a:gd name="T61" fmla="*/ 39 h 166"/>
                <a:gd name="T62" fmla="*/ 42 w 184"/>
                <a:gd name="T63" fmla="*/ 126 h 166"/>
                <a:gd name="T64" fmla="*/ 42 w 184"/>
                <a:gd name="T65" fmla="*/ 133 h 166"/>
                <a:gd name="T66" fmla="*/ 44 w 184"/>
                <a:gd name="T67" fmla="*/ 140 h 166"/>
                <a:gd name="T68" fmla="*/ 46 w 184"/>
                <a:gd name="T69" fmla="*/ 145 h 166"/>
                <a:gd name="T70" fmla="*/ 49 w 184"/>
                <a:gd name="T71" fmla="*/ 147 h 166"/>
                <a:gd name="T72" fmla="*/ 53 w 184"/>
                <a:gd name="T73" fmla="*/ 149 h 166"/>
                <a:gd name="T74" fmla="*/ 58 w 184"/>
                <a:gd name="T75" fmla="*/ 149 h 166"/>
                <a:gd name="T76" fmla="*/ 62 w 184"/>
                <a:gd name="T77" fmla="*/ 149 h 166"/>
                <a:gd name="T78" fmla="*/ 65 w 184"/>
                <a:gd name="T79" fmla="*/ 149 h 166"/>
                <a:gd name="T80" fmla="*/ 0 w 184"/>
                <a:gd name="T81" fmla="*/ 163 h 166"/>
                <a:gd name="T82" fmla="*/ 0 w 184"/>
                <a:gd name="T83" fmla="*/ 149 h 166"/>
                <a:gd name="T84" fmla="*/ 3 w 184"/>
                <a:gd name="T85" fmla="*/ 149 h 166"/>
                <a:gd name="T86" fmla="*/ 7 w 184"/>
                <a:gd name="T87" fmla="*/ 149 h 166"/>
                <a:gd name="T88" fmla="*/ 10 w 184"/>
                <a:gd name="T89" fmla="*/ 149 h 166"/>
                <a:gd name="T90" fmla="*/ 14 w 184"/>
                <a:gd name="T91" fmla="*/ 147 h 166"/>
                <a:gd name="T92" fmla="*/ 19 w 184"/>
                <a:gd name="T93" fmla="*/ 145 h 166"/>
                <a:gd name="T94" fmla="*/ 23 w 184"/>
                <a:gd name="T95" fmla="*/ 140 h 166"/>
                <a:gd name="T96" fmla="*/ 23 w 184"/>
                <a:gd name="T97" fmla="*/ 136 h 166"/>
                <a:gd name="T98" fmla="*/ 26 w 184"/>
                <a:gd name="T99" fmla="*/ 126 h 1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166"/>
                <a:gd name="T152" fmla="*/ 184 w 184"/>
                <a:gd name="T153" fmla="*/ 166 h 1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166">
                  <a:moveTo>
                    <a:pt x="26" y="25"/>
                  </a:moveTo>
                  <a:lnTo>
                    <a:pt x="26" y="25"/>
                  </a:lnTo>
                  <a:lnTo>
                    <a:pt x="23" y="25"/>
                  </a:lnTo>
                  <a:lnTo>
                    <a:pt x="23" y="23"/>
                  </a:lnTo>
                  <a:lnTo>
                    <a:pt x="21" y="20"/>
                  </a:lnTo>
                  <a:lnTo>
                    <a:pt x="19" y="20"/>
                  </a:lnTo>
                  <a:lnTo>
                    <a:pt x="19" y="18"/>
                  </a:lnTo>
                  <a:lnTo>
                    <a:pt x="16" y="18"/>
                  </a:lnTo>
                  <a:lnTo>
                    <a:pt x="14" y="16"/>
                  </a:lnTo>
                  <a:lnTo>
                    <a:pt x="12" y="16"/>
                  </a:lnTo>
                  <a:lnTo>
                    <a:pt x="10" y="14"/>
                  </a:lnTo>
                  <a:lnTo>
                    <a:pt x="7" y="14"/>
                  </a:lnTo>
                  <a:lnTo>
                    <a:pt x="5" y="14"/>
                  </a:lnTo>
                  <a:lnTo>
                    <a:pt x="3" y="14"/>
                  </a:lnTo>
                  <a:lnTo>
                    <a:pt x="0" y="14"/>
                  </a:lnTo>
                  <a:lnTo>
                    <a:pt x="0" y="0"/>
                  </a:lnTo>
                  <a:lnTo>
                    <a:pt x="58" y="0"/>
                  </a:lnTo>
                  <a:lnTo>
                    <a:pt x="143" y="103"/>
                  </a:lnTo>
                  <a:lnTo>
                    <a:pt x="143" y="32"/>
                  </a:lnTo>
                  <a:lnTo>
                    <a:pt x="143" y="30"/>
                  </a:lnTo>
                  <a:lnTo>
                    <a:pt x="143" y="27"/>
                  </a:lnTo>
                  <a:lnTo>
                    <a:pt x="143" y="25"/>
                  </a:lnTo>
                  <a:lnTo>
                    <a:pt x="141" y="23"/>
                  </a:lnTo>
                  <a:lnTo>
                    <a:pt x="138" y="20"/>
                  </a:lnTo>
                  <a:lnTo>
                    <a:pt x="138" y="18"/>
                  </a:lnTo>
                  <a:lnTo>
                    <a:pt x="136" y="18"/>
                  </a:lnTo>
                  <a:lnTo>
                    <a:pt x="134" y="16"/>
                  </a:lnTo>
                  <a:lnTo>
                    <a:pt x="132" y="16"/>
                  </a:lnTo>
                  <a:lnTo>
                    <a:pt x="129" y="16"/>
                  </a:lnTo>
                  <a:lnTo>
                    <a:pt x="127" y="14"/>
                  </a:lnTo>
                  <a:lnTo>
                    <a:pt x="125" y="14"/>
                  </a:lnTo>
                  <a:lnTo>
                    <a:pt x="122" y="14"/>
                  </a:lnTo>
                  <a:lnTo>
                    <a:pt x="118" y="14"/>
                  </a:lnTo>
                  <a:lnTo>
                    <a:pt x="118" y="0"/>
                  </a:lnTo>
                  <a:lnTo>
                    <a:pt x="184" y="0"/>
                  </a:lnTo>
                  <a:lnTo>
                    <a:pt x="184" y="14"/>
                  </a:lnTo>
                  <a:lnTo>
                    <a:pt x="182" y="14"/>
                  </a:lnTo>
                  <a:lnTo>
                    <a:pt x="180" y="14"/>
                  </a:lnTo>
                  <a:lnTo>
                    <a:pt x="178" y="14"/>
                  </a:lnTo>
                  <a:lnTo>
                    <a:pt x="175" y="16"/>
                  </a:lnTo>
                  <a:lnTo>
                    <a:pt x="173" y="16"/>
                  </a:lnTo>
                  <a:lnTo>
                    <a:pt x="171" y="16"/>
                  </a:lnTo>
                  <a:lnTo>
                    <a:pt x="168" y="16"/>
                  </a:lnTo>
                  <a:lnTo>
                    <a:pt x="166" y="18"/>
                  </a:lnTo>
                  <a:lnTo>
                    <a:pt x="164" y="20"/>
                  </a:lnTo>
                  <a:lnTo>
                    <a:pt x="161" y="23"/>
                  </a:lnTo>
                  <a:lnTo>
                    <a:pt x="159" y="25"/>
                  </a:lnTo>
                  <a:lnTo>
                    <a:pt x="159" y="27"/>
                  </a:lnTo>
                  <a:lnTo>
                    <a:pt x="159" y="32"/>
                  </a:lnTo>
                  <a:lnTo>
                    <a:pt x="159" y="166"/>
                  </a:lnTo>
                  <a:lnTo>
                    <a:pt x="145" y="166"/>
                  </a:lnTo>
                  <a:lnTo>
                    <a:pt x="42" y="39"/>
                  </a:lnTo>
                  <a:lnTo>
                    <a:pt x="42" y="126"/>
                  </a:lnTo>
                  <a:lnTo>
                    <a:pt x="42" y="129"/>
                  </a:lnTo>
                  <a:lnTo>
                    <a:pt x="42" y="133"/>
                  </a:lnTo>
                  <a:lnTo>
                    <a:pt x="42" y="136"/>
                  </a:lnTo>
                  <a:lnTo>
                    <a:pt x="44" y="140"/>
                  </a:lnTo>
                  <a:lnTo>
                    <a:pt x="44" y="143"/>
                  </a:lnTo>
                  <a:lnTo>
                    <a:pt x="46" y="145"/>
                  </a:lnTo>
                  <a:lnTo>
                    <a:pt x="49" y="145"/>
                  </a:lnTo>
                  <a:lnTo>
                    <a:pt x="49" y="147"/>
                  </a:lnTo>
                  <a:lnTo>
                    <a:pt x="51" y="147"/>
                  </a:lnTo>
                  <a:lnTo>
                    <a:pt x="53" y="149"/>
                  </a:lnTo>
                  <a:lnTo>
                    <a:pt x="56" y="149"/>
                  </a:lnTo>
                  <a:lnTo>
                    <a:pt x="58" y="149"/>
                  </a:lnTo>
                  <a:lnTo>
                    <a:pt x="60" y="149"/>
                  </a:lnTo>
                  <a:lnTo>
                    <a:pt x="62" y="149"/>
                  </a:lnTo>
                  <a:lnTo>
                    <a:pt x="65" y="149"/>
                  </a:lnTo>
                  <a:lnTo>
                    <a:pt x="65" y="163"/>
                  </a:lnTo>
                  <a:lnTo>
                    <a:pt x="0" y="163"/>
                  </a:lnTo>
                  <a:lnTo>
                    <a:pt x="0" y="149"/>
                  </a:lnTo>
                  <a:lnTo>
                    <a:pt x="3" y="149"/>
                  </a:lnTo>
                  <a:lnTo>
                    <a:pt x="5" y="149"/>
                  </a:lnTo>
                  <a:lnTo>
                    <a:pt x="7" y="149"/>
                  </a:lnTo>
                  <a:lnTo>
                    <a:pt x="10" y="149"/>
                  </a:lnTo>
                  <a:lnTo>
                    <a:pt x="12" y="147"/>
                  </a:lnTo>
                  <a:lnTo>
                    <a:pt x="14" y="147"/>
                  </a:lnTo>
                  <a:lnTo>
                    <a:pt x="16" y="147"/>
                  </a:lnTo>
                  <a:lnTo>
                    <a:pt x="19" y="145"/>
                  </a:lnTo>
                  <a:lnTo>
                    <a:pt x="21" y="143"/>
                  </a:lnTo>
                  <a:lnTo>
                    <a:pt x="23" y="140"/>
                  </a:lnTo>
                  <a:lnTo>
                    <a:pt x="23" y="138"/>
                  </a:lnTo>
                  <a:lnTo>
                    <a:pt x="23" y="136"/>
                  </a:lnTo>
                  <a:lnTo>
                    <a:pt x="26" y="133"/>
                  </a:lnTo>
                  <a:lnTo>
                    <a:pt x="26" y="126"/>
                  </a:lnTo>
                  <a:lnTo>
                    <a:pt x="2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5" name="Freeform 86"/>
            <p:cNvSpPr>
              <a:spLocks/>
            </p:cNvSpPr>
            <p:nvPr/>
          </p:nvSpPr>
          <p:spPr bwMode="auto">
            <a:xfrm>
              <a:off x="4059" y="2494"/>
              <a:ext cx="122" cy="115"/>
            </a:xfrm>
            <a:custGeom>
              <a:avLst/>
              <a:gdLst>
                <a:gd name="T0" fmla="*/ 0 w 122"/>
                <a:gd name="T1" fmla="*/ 62 h 115"/>
                <a:gd name="T2" fmla="*/ 0 w 122"/>
                <a:gd name="T3" fmla="*/ 62 h 115"/>
                <a:gd name="T4" fmla="*/ 0 w 122"/>
                <a:gd name="T5" fmla="*/ 55 h 115"/>
                <a:gd name="T6" fmla="*/ 2 w 122"/>
                <a:gd name="T7" fmla="*/ 41 h 115"/>
                <a:gd name="T8" fmla="*/ 7 w 122"/>
                <a:gd name="T9" fmla="*/ 30 h 115"/>
                <a:gd name="T10" fmla="*/ 14 w 122"/>
                <a:gd name="T11" fmla="*/ 18 h 115"/>
                <a:gd name="T12" fmla="*/ 23 w 122"/>
                <a:gd name="T13" fmla="*/ 12 h 115"/>
                <a:gd name="T14" fmla="*/ 32 w 122"/>
                <a:gd name="T15" fmla="*/ 5 h 115"/>
                <a:gd name="T16" fmla="*/ 44 w 122"/>
                <a:gd name="T17" fmla="*/ 2 h 115"/>
                <a:gd name="T18" fmla="*/ 55 w 122"/>
                <a:gd name="T19" fmla="*/ 0 h 115"/>
                <a:gd name="T20" fmla="*/ 67 w 122"/>
                <a:gd name="T21" fmla="*/ 0 h 115"/>
                <a:gd name="T22" fmla="*/ 78 w 122"/>
                <a:gd name="T23" fmla="*/ 0 h 115"/>
                <a:gd name="T24" fmla="*/ 90 w 122"/>
                <a:gd name="T25" fmla="*/ 5 h 115"/>
                <a:gd name="T26" fmla="*/ 99 w 122"/>
                <a:gd name="T27" fmla="*/ 9 h 115"/>
                <a:gd name="T28" fmla="*/ 108 w 122"/>
                <a:gd name="T29" fmla="*/ 16 h 115"/>
                <a:gd name="T30" fmla="*/ 115 w 122"/>
                <a:gd name="T31" fmla="*/ 25 h 115"/>
                <a:gd name="T32" fmla="*/ 120 w 122"/>
                <a:gd name="T33" fmla="*/ 37 h 115"/>
                <a:gd name="T34" fmla="*/ 122 w 122"/>
                <a:gd name="T35" fmla="*/ 55 h 115"/>
                <a:gd name="T36" fmla="*/ 122 w 122"/>
                <a:gd name="T37" fmla="*/ 55 h 115"/>
                <a:gd name="T38" fmla="*/ 122 w 122"/>
                <a:gd name="T39" fmla="*/ 64 h 115"/>
                <a:gd name="T40" fmla="*/ 117 w 122"/>
                <a:gd name="T41" fmla="*/ 76 h 115"/>
                <a:gd name="T42" fmla="*/ 113 w 122"/>
                <a:gd name="T43" fmla="*/ 88 h 115"/>
                <a:gd name="T44" fmla="*/ 106 w 122"/>
                <a:gd name="T45" fmla="*/ 97 h 115"/>
                <a:gd name="T46" fmla="*/ 97 w 122"/>
                <a:gd name="T47" fmla="*/ 104 h 115"/>
                <a:gd name="T48" fmla="*/ 87 w 122"/>
                <a:gd name="T49" fmla="*/ 108 h 115"/>
                <a:gd name="T50" fmla="*/ 78 w 122"/>
                <a:gd name="T51" fmla="*/ 113 h 115"/>
                <a:gd name="T52" fmla="*/ 67 w 122"/>
                <a:gd name="T53" fmla="*/ 115 h 115"/>
                <a:gd name="T54" fmla="*/ 55 w 122"/>
                <a:gd name="T55" fmla="*/ 115 h 115"/>
                <a:gd name="T56" fmla="*/ 44 w 122"/>
                <a:gd name="T57" fmla="*/ 113 h 115"/>
                <a:gd name="T58" fmla="*/ 35 w 122"/>
                <a:gd name="T59" fmla="*/ 111 h 115"/>
                <a:gd name="T60" fmla="*/ 23 w 122"/>
                <a:gd name="T61" fmla="*/ 106 h 115"/>
                <a:gd name="T62" fmla="*/ 16 w 122"/>
                <a:gd name="T63" fmla="*/ 99 h 115"/>
                <a:gd name="T64" fmla="*/ 9 w 122"/>
                <a:gd name="T65" fmla="*/ 90 h 115"/>
                <a:gd name="T66" fmla="*/ 2 w 122"/>
                <a:gd name="T67" fmla="*/ 81 h 115"/>
                <a:gd name="T68" fmla="*/ 0 w 122"/>
                <a:gd name="T69" fmla="*/ 62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
                <a:gd name="T106" fmla="*/ 0 h 115"/>
                <a:gd name="T107" fmla="*/ 122 w 12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 h="115">
                  <a:moveTo>
                    <a:pt x="0" y="62"/>
                  </a:moveTo>
                  <a:lnTo>
                    <a:pt x="0" y="62"/>
                  </a:lnTo>
                  <a:lnTo>
                    <a:pt x="0" y="55"/>
                  </a:lnTo>
                  <a:lnTo>
                    <a:pt x="2" y="41"/>
                  </a:lnTo>
                  <a:lnTo>
                    <a:pt x="7" y="30"/>
                  </a:lnTo>
                  <a:lnTo>
                    <a:pt x="14" y="18"/>
                  </a:lnTo>
                  <a:lnTo>
                    <a:pt x="23" y="12"/>
                  </a:lnTo>
                  <a:lnTo>
                    <a:pt x="32" y="5"/>
                  </a:lnTo>
                  <a:lnTo>
                    <a:pt x="44" y="2"/>
                  </a:lnTo>
                  <a:lnTo>
                    <a:pt x="55" y="0"/>
                  </a:lnTo>
                  <a:lnTo>
                    <a:pt x="67" y="0"/>
                  </a:lnTo>
                  <a:lnTo>
                    <a:pt x="78" y="0"/>
                  </a:lnTo>
                  <a:lnTo>
                    <a:pt x="90" y="5"/>
                  </a:lnTo>
                  <a:lnTo>
                    <a:pt x="99" y="9"/>
                  </a:lnTo>
                  <a:lnTo>
                    <a:pt x="108" y="16"/>
                  </a:lnTo>
                  <a:lnTo>
                    <a:pt x="115" y="25"/>
                  </a:lnTo>
                  <a:lnTo>
                    <a:pt x="120" y="37"/>
                  </a:lnTo>
                  <a:lnTo>
                    <a:pt x="122" y="55"/>
                  </a:lnTo>
                  <a:lnTo>
                    <a:pt x="122" y="64"/>
                  </a:lnTo>
                  <a:lnTo>
                    <a:pt x="117" y="76"/>
                  </a:lnTo>
                  <a:lnTo>
                    <a:pt x="113" y="88"/>
                  </a:lnTo>
                  <a:lnTo>
                    <a:pt x="106" y="97"/>
                  </a:lnTo>
                  <a:lnTo>
                    <a:pt x="97" y="104"/>
                  </a:lnTo>
                  <a:lnTo>
                    <a:pt x="87" y="108"/>
                  </a:lnTo>
                  <a:lnTo>
                    <a:pt x="78" y="113"/>
                  </a:lnTo>
                  <a:lnTo>
                    <a:pt x="67" y="115"/>
                  </a:lnTo>
                  <a:lnTo>
                    <a:pt x="55" y="115"/>
                  </a:lnTo>
                  <a:lnTo>
                    <a:pt x="44" y="113"/>
                  </a:lnTo>
                  <a:lnTo>
                    <a:pt x="35" y="111"/>
                  </a:lnTo>
                  <a:lnTo>
                    <a:pt x="23" y="106"/>
                  </a:lnTo>
                  <a:lnTo>
                    <a:pt x="16" y="99"/>
                  </a:lnTo>
                  <a:lnTo>
                    <a:pt x="9" y="90"/>
                  </a:lnTo>
                  <a:lnTo>
                    <a:pt x="2" y="81"/>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6" name="Freeform 87"/>
            <p:cNvSpPr>
              <a:spLocks/>
            </p:cNvSpPr>
            <p:nvPr/>
          </p:nvSpPr>
          <p:spPr bwMode="auto">
            <a:xfrm>
              <a:off x="3868" y="2439"/>
              <a:ext cx="175" cy="163"/>
            </a:xfrm>
            <a:custGeom>
              <a:avLst/>
              <a:gdLst>
                <a:gd name="T0" fmla="*/ 25 w 175"/>
                <a:gd name="T1" fmla="*/ 133 h 163"/>
                <a:gd name="T2" fmla="*/ 25 w 175"/>
                <a:gd name="T3" fmla="*/ 27 h 163"/>
                <a:gd name="T4" fmla="*/ 25 w 175"/>
                <a:gd name="T5" fmla="*/ 27 h 163"/>
                <a:gd name="T6" fmla="*/ 25 w 175"/>
                <a:gd name="T7" fmla="*/ 27 h 163"/>
                <a:gd name="T8" fmla="*/ 25 w 175"/>
                <a:gd name="T9" fmla="*/ 25 h 163"/>
                <a:gd name="T10" fmla="*/ 25 w 175"/>
                <a:gd name="T11" fmla="*/ 23 h 163"/>
                <a:gd name="T12" fmla="*/ 25 w 175"/>
                <a:gd name="T13" fmla="*/ 23 h 163"/>
                <a:gd name="T14" fmla="*/ 25 w 175"/>
                <a:gd name="T15" fmla="*/ 20 h 163"/>
                <a:gd name="T16" fmla="*/ 23 w 175"/>
                <a:gd name="T17" fmla="*/ 18 h 163"/>
                <a:gd name="T18" fmla="*/ 23 w 175"/>
                <a:gd name="T19" fmla="*/ 18 h 163"/>
                <a:gd name="T20" fmla="*/ 23 w 175"/>
                <a:gd name="T21" fmla="*/ 16 h 163"/>
                <a:gd name="T22" fmla="*/ 21 w 175"/>
                <a:gd name="T23" fmla="*/ 16 h 163"/>
                <a:gd name="T24" fmla="*/ 21 w 175"/>
                <a:gd name="T25" fmla="*/ 16 h 163"/>
                <a:gd name="T26" fmla="*/ 18 w 175"/>
                <a:gd name="T27" fmla="*/ 14 h 163"/>
                <a:gd name="T28" fmla="*/ 16 w 175"/>
                <a:gd name="T29" fmla="*/ 14 h 163"/>
                <a:gd name="T30" fmla="*/ 14 w 175"/>
                <a:gd name="T31" fmla="*/ 14 h 163"/>
                <a:gd name="T32" fmla="*/ 11 w 175"/>
                <a:gd name="T33" fmla="*/ 14 h 163"/>
                <a:gd name="T34" fmla="*/ 7 w 175"/>
                <a:gd name="T35" fmla="*/ 14 h 163"/>
                <a:gd name="T36" fmla="*/ 0 w 175"/>
                <a:gd name="T37" fmla="*/ 14 h 163"/>
                <a:gd name="T38" fmla="*/ 0 w 175"/>
                <a:gd name="T39" fmla="*/ 0 h 163"/>
                <a:gd name="T40" fmla="*/ 90 w 175"/>
                <a:gd name="T41" fmla="*/ 0 h 163"/>
                <a:gd name="T42" fmla="*/ 90 w 175"/>
                <a:gd name="T43" fmla="*/ 0 h 163"/>
                <a:gd name="T44" fmla="*/ 101 w 175"/>
                <a:gd name="T45" fmla="*/ 2 h 163"/>
                <a:gd name="T46" fmla="*/ 120 w 175"/>
                <a:gd name="T47" fmla="*/ 7 h 163"/>
                <a:gd name="T48" fmla="*/ 136 w 175"/>
                <a:gd name="T49" fmla="*/ 11 h 163"/>
                <a:gd name="T50" fmla="*/ 150 w 175"/>
                <a:gd name="T51" fmla="*/ 20 h 163"/>
                <a:gd name="T52" fmla="*/ 159 w 175"/>
                <a:gd name="T53" fmla="*/ 34 h 163"/>
                <a:gd name="T54" fmla="*/ 168 w 175"/>
                <a:gd name="T55" fmla="*/ 46 h 163"/>
                <a:gd name="T56" fmla="*/ 173 w 175"/>
                <a:gd name="T57" fmla="*/ 62 h 163"/>
                <a:gd name="T58" fmla="*/ 175 w 175"/>
                <a:gd name="T59" fmla="*/ 76 h 163"/>
                <a:gd name="T60" fmla="*/ 175 w 175"/>
                <a:gd name="T61" fmla="*/ 92 h 163"/>
                <a:gd name="T62" fmla="*/ 173 w 175"/>
                <a:gd name="T63" fmla="*/ 108 h 163"/>
                <a:gd name="T64" fmla="*/ 166 w 175"/>
                <a:gd name="T65" fmla="*/ 122 h 163"/>
                <a:gd name="T66" fmla="*/ 159 w 175"/>
                <a:gd name="T67" fmla="*/ 133 h 163"/>
                <a:gd name="T68" fmla="*/ 150 w 175"/>
                <a:gd name="T69" fmla="*/ 145 h 163"/>
                <a:gd name="T70" fmla="*/ 138 w 175"/>
                <a:gd name="T71" fmla="*/ 154 h 163"/>
                <a:gd name="T72" fmla="*/ 124 w 175"/>
                <a:gd name="T73" fmla="*/ 161 h 163"/>
                <a:gd name="T74" fmla="*/ 99 w 175"/>
                <a:gd name="T75" fmla="*/ 163 h 163"/>
                <a:gd name="T76" fmla="*/ 0 w 175"/>
                <a:gd name="T77" fmla="*/ 163 h 163"/>
                <a:gd name="T78" fmla="*/ 0 w 175"/>
                <a:gd name="T79" fmla="*/ 149 h 163"/>
                <a:gd name="T80" fmla="*/ 0 w 175"/>
                <a:gd name="T81" fmla="*/ 149 h 163"/>
                <a:gd name="T82" fmla="*/ 2 w 175"/>
                <a:gd name="T83" fmla="*/ 149 h 163"/>
                <a:gd name="T84" fmla="*/ 2 w 175"/>
                <a:gd name="T85" fmla="*/ 149 h 163"/>
                <a:gd name="T86" fmla="*/ 7 w 175"/>
                <a:gd name="T87" fmla="*/ 149 h 163"/>
                <a:gd name="T88" fmla="*/ 9 w 175"/>
                <a:gd name="T89" fmla="*/ 152 h 163"/>
                <a:gd name="T90" fmla="*/ 11 w 175"/>
                <a:gd name="T91" fmla="*/ 152 h 163"/>
                <a:gd name="T92" fmla="*/ 14 w 175"/>
                <a:gd name="T93" fmla="*/ 149 h 163"/>
                <a:gd name="T94" fmla="*/ 14 w 175"/>
                <a:gd name="T95" fmla="*/ 149 h 163"/>
                <a:gd name="T96" fmla="*/ 16 w 175"/>
                <a:gd name="T97" fmla="*/ 149 h 163"/>
                <a:gd name="T98" fmla="*/ 18 w 175"/>
                <a:gd name="T99" fmla="*/ 149 h 163"/>
                <a:gd name="T100" fmla="*/ 21 w 175"/>
                <a:gd name="T101" fmla="*/ 149 h 163"/>
                <a:gd name="T102" fmla="*/ 21 w 175"/>
                <a:gd name="T103" fmla="*/ 147 h 163"/>
                <a:gd name="T104" fmla="*/ 23 w 175"/>
                <a:gd name="T105" fmla="*/ 145 h 163"/>
                <a:gd name="T106" fmla="*/ 23 w 175"/>
                <a:gd name="T107" fmla="*/ 145 h 163"/>
                <a:gd name="T108" fmla="*/ 25 w 175"/>
                <a:gd name="T109" fmla="*/ 143 h 163"/>
                <a:gd name="T110" fmla="*/ 25 w 175"/>
                <a:gd name="T111" fmla="*/ 140 h 163"/>
                <a:gd name="T112" fmla="*/ 25 w 175"/>
                <a:gd name="T113" fmla="*/ 133 h 1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5"/>
                <a:gd name="T172" fmla="*/ 0 h 163"/>
                <a:gd name="T173" fmla="*/ 175 w 175"/>
                <a:gd name="T174" fmla="*/ 163 h 1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5" h="163">
                  <a:moveTo>
                    <a:pt x="25" y="133"/>
                  </a:moveTo>
                  <a:lnTo>
                    <a:pt x="25" y="27"/>
                  </a:lnTo>
                  <a:lnTo>
                    <a:pt x="25" y="25"/>
                  </a:lnTo>
                  <a:lnTo>
                    <a:pt x="25" y="23"/>
                  </a:lnTo>
                  <a:lnTo>
                    <a:pt x="25" y="20"/>
                  </a:lnTo>
                  <a:lnTo>
                    <a:pt x="23" y="18"/>
                  </a:lnTo>
                  <a:lnTo>
                    <a:pt x="23" y="16"/>
                  </a:lnTo>
                  <a:lnTo>
                    <a:pt x="21" y="16"/>
                  </a:lnTo>
                  <a:lnTo>
                    <a:pt x="18" y="14"/>
                  </a:lnTo>
                  <a:lnTo>
                    <a:pt x="16" y="14"/>
                  </a:lnTo>
                  <a:lnTo>
                    <a:pt x="14" y="14"/>
                  </a:lnTo>
                  <a:lnTo>
                    <a:pt x="11" y="14"/>
                  </a:lnTo>
                  <a:lnTo>
                    <a:pt x="7" y="14"/>
                  </a:lnTo>
                  <a:lnTo>
                    <a:pt x="0" y="14"/>
                  </a:lnTo>
                  <a:lnTo>
                    <a:pt x="0" y="0"/>
                  </a:lnTo>
                  <a:lnTo>
                    <a:pt x="90" y="0"/>
                  </a:lnTo>
                  <a:lnTo>
                    <a:pt x="101" y="2"/>
                  </a:lnTo>
                  <a:lnTo>
                    <a:pt x="120" y="7"/>
                  </a:lnTo>
                  <a:lnTo>
                    <a:pt x="136" y="11"/>
                  </a:lnTo>
                  <a:lnTo>
                    <a:pt x="150" y="20"/>
                  </a:lnTo>
                  <a:lnTo>
                    <a:pt x="159" y="34"/>
                  </a:lnTo>
                  <a:lnTo>
                    <a:pt x="168" y="46"/>
                  </a:lnTo>
                  <a:lnTo>
                    <a:pt x="173" y="62"/>
                  </a:lnTo>
                  <a:lnTo>
                    <a:pt x="175" y="76"/>
                  </a:lnTo>
                  <a:lnTo>
                    <a:pt x="175" y="92"/>
                  </a:lnTo>
                  <a:lnTo>
                    <a:pt x="173" y="108"/>
                  </a:lnTo>
                  <a:lnTo>
                    <a:pt x="166" y="122"/>
                  </a:lnTo>
                  <a:lnTo>
                    <a:pt x="159" y="133"/>
                  </a:lnTo>
                  <a:lnTo>
                    <a:pt x="150" y="145"/>
                  </a:lnTo>
                  <a:lnTo>
                    <a:pt x="138" y="154"/>
                  </a:lnTo>
                  <a:lnTo>
                    <a:pt x="124" y="161"/>
                  </a:lnTo>
                  <a:lnTo>
                    <a:pt x="99" y="163"/>
                  </a:lnTo>
                  <a:lnTo>
                    <a:pt x="0" y="163"/>
                  </a:lnTo>
                  <a:lnTo>
                    <a:pt x="0" y="149"/>
                  </a:lnTo>
                  <a:lnTo>
                    <a:pt x="2" y="149"/>
                  </a:lnTo>
                  <a:lnTo>
                    <a:pt x="7" y="149"/>
                  </a:lnTo>
                  <a:lnTo>
                    <a:pt x="9" y="152"/>
                  </a:lnTo>
                  <a:lnTo>
                    <a:pt x="11" y="152"/>
                  </a:lnTo>
                  <a:lnTo>
                    <a:pt x="14" y="149"/>
                  </a:lnTo>
                  <a:lnTo>
                    <a:pt x="16" y="149"/>
                  </a:lnTo>
                  <a:lnTo>
                    <a:pt x="18" y="149"/>
                  </a:lnTo>
                  <a:lnTo>
                    <a:pt x="21" y="149"/>
                  </a:lnTo>
                  <a:lnTo>
                    <a:pt x="21" y="147"/>
                  </a:lnTo>
                  <a:lnTo>
                    <a:pt x="23" y="145"/>
                  </a:lnTo>
                  <a:lnTo>
                    <a:pt x="25" y="143"/>
                  </a:lnTo>
                  <a:lnTo>
                    <a:pt x="25" y="140"/>
                  </a:lnTo>
                  <a:lnTo>
                    <a:pt x="25"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7" name="Freeform 88"/>
            <p:cNvSpPr>
              <a:spLocks/>
            </p:cNvSpPr>
            <p:nvPr/>
          </p:nvSpPr>
          <p:spPr bwMode="auto">
            <a:xfrm>
              <a:off x="4582" y="2268"/>
              <a:ext cx="115" cy="113"/>
            </a:xfrm>
            <a:custGeom>
              <a:avLst/>
              <a:gdLst>
                <a:gd name="T0" fmla="*/ 0 w 115"/>
                <a:gd name="T1" fmla="*/ 56 h 113"/>
                <a:gd name="T2" fmla="*/ 0 w 115"/>
                <a:gd name="T3" fmla="*/ 56 h 113"/>
                <a:gd name="T4" fmla="*/ 0 w 115"/>
                <a:gd name="T5" fmla="*/ 49 h 113"/>
                <a:gd name="T6" fmla="*/ 4 w 115"/>
                <a:gd name="T7" fmla="*/ 37 h 113"/>
                <a:gd name="T8" fmla="*/ 9 w 115"/>
                <a:gd name="T9" fmla="*/ 26 h 113"/>
                <a:gd name="T10" fmla="*/ 16 w 115"/>
                <a:gd name="T11" fmla="*/ 16 h 113"/>
                <a:gd name="T12" fmla="*/ 25 w 115"/>
                <a:gd name="T13" fmla="*/ 10 h 113"/>
                <a:gd name="T14" fmla="*/ 34 w 115"/>
                <a:gd name="T15" fmla="*/ 5 h 113"/>
                <a:gd name="T16" fmla="*/ 46 w 115"/>
                <a:gd name="T17" fmla="*/ 3 h 113"/>
                <a:gd name="T18" fmla="*/ 55 w 115"/>
                <a:gd name="T19" fmla="*/ 0 h 113"/>
                <a:gd name="T20" fmla="*/ 66 w 115"/>
                <a:gd name="T21" fmla="*/ 0 h 113"/>
                <a:gd name="T22" fmla="*/ 78 w 115"/>
                <a:gd name="T23" fmla="*/ 3 h 113"/>
                <a:gd name="T24" fmla="*/ 87 w 115"/>
                <a:gd name="T25" fmla="*/ 7 h 113"/>
                <a:gd name="T26" fmla="*/ 96 w 115"/>
                <a:gd name="T27" fmla="*/ 14 h 113"/>
                <a:gd name="T28" fmla="*/ 103 w 115"/>
                <a:gd name="T29" fmla="*/ 21 h 113"/>
                <a:gd name="T30" fmla="*/ 110 w 115"/>
                <a:gd name="T31" fmla="*/ 30 h 113"/>
                <a:gd name="T32" fmla="*/ 112 w 115"/>
                <a:gd name="T33" fmla="*/ 42 h 113"/>
                <a:gd name="T34" fmla="*/ 115 w 115"/>
                <a:gd name="T35" fmla="*/ 60 h 113"/>
                <a:gd name="T36" fmla="*/ 41 w 115"/>
                <a:gd name="T37" fmla="*/ 60 h 113"/>
                <a:gd name="T38" fmla="*/ 41 w 115"/>
                <a:gd name="T39" fmla="*/ 60 h 113"/>
                <a:gd name="T40" fmla="*/ 41 w 115"/>
                <a:gd name="T41" fmla="*/ 65 h 113"/>
                <a:gd name="T42" fmla="*/ 43 w 115"/>
                <a:gd name="T43" fmla="*/ 74 h 113"/>
                <a:gd name="T44" fmla="*/ 46 w 115"/>
                <a:gd name="T45" fmla="*/ 81 h 113"/>
                <a:gd name="T46" fmla="*/ 48 w 115"/>
                <a:gd name="T47" fmla="*/ 88 h 113"/>
                <a:gd name="T48" fmla="*/ 52 w 115"/>
                <a:gd name="T49" fmla="*/ 92 h 113"/>
                <a:gd name="T50" fmla="*/ 57 w 115"/>
                <a:gd name="T51" fmla="*/ 97 h 113"/>
                <a:gd name="T52" fmla="*/ 62 w 115"/>
                <a:gd name="T53" fmla="*/ 99 h 113"/>
                <a:gd name="T54" fmla="*/ 66 w 115"/>
                <a:gd name="T55" fmla="*/ 99 h 113"/>
                <a:gd name="T56" fmla="*/ 71 w 115"/>
                <a:gd name="T57" fmla="*/ 99 h 113"/>
                <a:gd name="T58" fmla="*/ 78 w 115"/>
                <a:gd name="T59" fmla="*/ 99 h 113"/>
                <a:gd name="T60" fmla="*/ 82 w 115"/>
                <a:gd name="T61" fmla="*/ 97 h 113"/>
                <a:gd name="T62" fmla="*/ 87 w 115"/>
                <a:gd name="T63" fmla="*/ 95 h 113"/>
                <a:gd name="T64" fmla="*/ 92 w 115"/>
                <a:gd name="T65" fmla="*/ 90 h 113"/>
                <a:gd name="T66" fmla="*/ 96 w 115"/>
                <a:gd name="T67" fmla="*/ 86 h 113"/>
                <a:gd name="T68" fmla="*/ 98 w 115"/>
                <a:gd name="T69" fmla="*/ 81 h 113"/>
                <a:gd name="T70" fmla="*/ 103 w 115"/>
                <a:gd name="T71" fmla="*/ 74 h 113"/>
                <a:gd name="T72" fmla="*/ 115 w 115"/>
                <a:gd name="T73" fmla="*/ 79 h 113"/>
                <a:gd name="T74" fmla="*/ 115 w 115"/>
                <a:gd name="T75" fmla="*/ 79 h 113"/>
                <a:gd name="T76" fmla="*/ 112 w 115"/>
                <a:gd name="T77" fmla="*/ 83 h 113"/>
                <a:gd name="T78" fmla="*/ 108 w 115"/>
                <a:gd name="T79" fmla="*/ 92 h 113"/>
                <a:gd name="T80" fmla="*/ 101 w 115"/>
                <a:gd name="T81" fmla="*/ 99 h 113"/>
                <a:gd name="T82" fmla="*/ 94 w 115"/>
                <a:gd name="T83" fmla="*/ 106 h 113"/>
                <a:gd name="T84" fmla="*/ 85 w 115"/>
                <a:gd name="T85" fmla="*/ 111 h 113"/>
                <a:gd name="T86" fmla="*/ 75 w 115"/>
                <a:gd name="T87" fmla="*/ 113 h 113"/>
                <a:gd name="T88" fmla="*/ 66 w 115"/>
                <a:gd name="T89" fmla="*/ 113 h 113"/>
                <a:gd name="T90" fmla="*/ 57 w 115"/>
                <a:gd name="T91" fmla="*/ 113 h 113"/>
                <a:gd name="T92" fmla="*/ 48 w 115"/>
                <a:gd name="T93" fmla="*/ 113 h 113"/>
                <a:gd name="T94" fmla="*/ 36 w 115"/>
                <a:gd name="T95" fmla="*/ 111 h 113"/>
                <a:gd name="T96" fmla="*/ 29 w 115"/>
                <a:gd name="T97" fmla="*/ 106 h 113"/>
                <a:gd name="T98" fmla="*/ 20 w 115"/>
                <a:gd name="T99" fmla="*/ 99 h 113"/>
                <a:gd name="T100" fmla="*/ 13 w 115"/>
                <a:gd name="T101" fmla="*/ 92 h 113"/>
                <a:gd name="T102" fmla="*/ 6 w 115"/>
                <a:gd name="T103" fmla="*/ 83 h 113"/>
                <a:gd name="T104" fmla="*/ 2 w 115"/>
                <a:gd name="T105" fmla="*/ 74 h 113"/>
                <a:gd name="T106" fmla="*/ 0 w 115"/>
                <a:gd name="T107" fmla="*/ 56 h 1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5"/>
                <a:gd name="T163" fmla="*/ 0 h 113"/>
                <a:gd name="T164" fmla="*/ 115 w 115"/>
                <a:gd name="T165" fmla="*/ 113 h 1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5" h="113">
                  <a:moveTo>
                    <a:pt x="0" y="56"/>
                  </a:moveTo>
                  <a:lnTo>
                    <a:pt x="0" y="56"/>
                  </a:lnTo>
                  <a:lnTo>
                    <a:pt x="0" y="49"/>
                  </a:lnTo>
                  <a:lnTo>
                    <a:pt x="4" y="37"/>
                  </a:lnTo>
                  <a:lnTo>
                    <a:pt x="9" y="26"/>
                  </a:lnTo>
                  <a:lnTo>
                    <a:pt x="16" y="16"/>
                  </a:lnTo>
                  <a:lnTo>
                    <a:pt x="25" y="10"/>
                  </a:lnTo>
                  <a:lnTo>
                    <a:pt x="34" y="5"/>
                  </a:lnTo>
                  <a:lnTo>
                    <a:pt x="46" y="3"/>
                  </a:lnTo>
                  <a:lnTo>
                    <a:pt x="55" y="0"/>
                  </a:lnTo>
                  <a:lnTo>
                    <a:pt x="66" y="0"/>
                  </a:lnTo>
                  <a:lnTo>
                    <a:pt x="78" y="3"/>
                  </a:lnTo>
                  <a:lnTo>
                    <a:pt x="87" y="7"/>
                  </a:lnTo>
                  <a:lnTo>
                    <a:pt x="96" y="14"/>
                  </a:lnTo>
                  <a:lnTo>
                    <a:pt x="103" y="21"/>
                  </a:lnTo>
                  <a:lnTo>
                    <a:pt x="110" y="30"/>
                  </a:lnTo>
                  <a:lnTo>
                    <a:pt x="112" y="42"/>
                  </a:lnTo>
                  <a:lnTo>
                    <a:pt x="115" y="60"/>
                  </a:lnTo>
                  <a:lnTo>
                    <a:pt x="41" y="60"/>
                  </a:lnTo>
                  <a:lnTo>
                    <a:pt x="41" y="65"/>
                  </a:lnTo>
                  <a:lnTo>
                    <a:pt x="43" y="74"/>
                  </a:lnTo>
                  <a:lnTo>
                    <a:pt x="46" y="81"/>
                  </a:lnTo>
                  <a:lnTo>
                    <a:pt x="48" y="88"/>
                  </a:lnTo>
                  <a:lnTo>
                    <a:pt x="52" y="92"/>
                  </a:lnTo>
                  <a:lnTo>
                    <a:pt x="57" y="97"/>
                  </a:lnTo>
                  <a:lnTo>
                    <a:pt x="62" y="99"/>
                  </a:lnTo>
                  <a:lnTo>
                    <a:pt x="66" y="99"/>
                  </a:lnTo>
                  <a:lnTo>
                    <a:pt x="71" y="99"/>
                  </a:lnTo>
                  <a:lnTo>
                    <a:pt x="78" y="99"/>
                  </a:lnTo>
                  <a:lnTo>
                    <a:pt x="82" y="97"/>
                  </a:lnTo>
                  <a:lnTo>
                    <a:pt x="87" y="95"/>
                  </a:lnTo>
                  <a:lnTo>
                    <a:pt x="92" y="90"/>
                  </a:lnTo>
                  <a:lnTo>
                    <a:pt x="96" y="86"/>
                  </a:lnTo>
                  <a:lnTo>
                    <a:pt x="98" y="81"/>
                  </a:lnTo>
                  <a:lnTo>
                    <a:pt x="103" y="74"/>
                  </a:lnTo>
                  <a:lnTo>
                    <a:pt x="115" y="79"/>
                  </a:lnTo>
                  <a:lnTo>
                    <a:pt x="112" y="83"/>
                  </a:lnTo>
                  <a:lnTo>
                    <a:pt x="108" y="92"/>
                  </a:lnTo>
                  <a:lnTo>
                    <a:pt x="101" y="99"/>
                  </a:lnTo>
                  <a:lnTo>
                    <a:pt x="94" y="106"/>
                  </a:lnTo>
                  <a:lnTo>
                    <a:pt x="85" y="111"/>
                  </a:lnTo>
                  <a:lnTo>
                    <a:pt x="75" y="113"/>
                  </a:lnTo>
                  <a:lnTo>
                    <a:pt x="66" y="113"/>
                  </a:lnTo>
                  <a:lnTo>
                    <a:pt x="57" y="113"/>
                  </a:lnTo>
                  <a:lnTo>
                    <a:pt x="48" y="113"/>
                  </a:lnTo>
                  <a:lnTo>
                    <a:pt x="36" y="111"/>
                  </a:lnTo>
                  <a:lnTo>
                    <a:pt x="29" y="106"/>
                  </a:lnTo>
                  <a:lnTo>
                    <a:pt x="20" y="99"/>
                  </a:lnTo>
                  <a:lnTo>
                    <a:pt x="13" y="92"/>
                  </a:lnTo>
                  <a:lnTo>
                    <a:pt x="6" y="83"/>
                  </a:lnTo>
                  <a:lnTo>
                    <a:pt x="2" y="7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8" name="Freeform 89"/>
            <p:cNvSpPr>
              <a:spLocks/>
            </p:cNvSpPr>
            <p:nvPr/>
          </p:nvSpPr>
          <p:spPr bwMode="auto">
            <a:xfrm>
              <a:off x="4494" y="2213"/>
              <a:ext cx="101" cy="166"/>
            </a:xfrm>
            <a:custGeom>
              <a:avLst/>
              <a:gdLst>
                <a:gd name="T0" fmla="*/ 21 w 101"/>
                <a:gd name="T1" fmla="*/ 74 h 166"/>
                <a:gd name="T2" fmla="*/ 0 w 101"/>
                <a:gd name="T3" fmla="*/ 58 h 166"/>
                <a:gd name="T4" fmla="*/ 21 w 101"/>
                <a:gd name="T5" fmla="*/ 58 h 166"/>
                <a:gd name="T6" fmla="*/ 23 w 101"/>
                <a:gd name="T7" fmla="*/ 39 h 166"/>
                <a:gd name="T8" fmla="*/ 30 w 101"/>
                <a:gd name="T9" fmla="*/ 21 h 166"/>
                <a:gd name="T10" fmla="*/ 41 w 101"/>
                <a:gd name="T11" fmla="*/ 9 h 166"/>
                <a:gd name="T12" fmla="*/ 58 w 101"/>
                <a:gd name="T13" fmla="*/ 2 h 166"/>
                <a:gd name="T14" fmla="*/ 71 w 101"/>
                <a:gd name="T15" fmla="*/ 0 h 166"/>
                <a:gd name="T16" fmla="*/ 88 w 101"/>
                <a:gd name="T17" fmla="*/ 5 h 166"/>
                <a:gd name="T18" fmla="*/ 97 w 101"/>
                <a:gd name="T19" fmla="*/ 12 h 166"/>
                <a:gd name="T20" fmla="*/ 101 w 101"/>
                <a:gd name="T21" fmla="*/ 28 h 166"/>
                <a:gd name="T22" fmla="*/ 101 w 101"/>
                <a:gd name="T23" fmla="*/ 30 h 166"/>
                <a:gd name="T24" fmla="*/ 99 w 101"/>
                <a:gd name="T25" fmla="*/ 39 h 166"/>
                <a:gd name="T26" fmla="*/ 92 w 101"/>
                <a:gd name="T27" fmla="*/ 41 h 166"/>
                <a:gd name="T28" fmla="*/ 85 w 101"/>
                <a:gd name="T29" fmla="*/ 44 h 166"/>
                <a:gd name="T30" fmla="*/ 76 w 101"/>
                <a:gd name="T31" fmla="*/ 41 h 166"/>
                <a:gd name="T32" fmla="*/ 69 w 101"/>
                <a:gd name="T33" fmla="*/ 37 h 166"/>
                <a:gd name="T34" fmla="*/ 67 w 101"/>
                <a:gd name="T35" fmla="*/ 32 h 166"/>
                <a:gd name="T36" fmla="*/ 67 w 101"/>
                <a:gd name="T37" fmla="*/ 23 h 166"/>
                <a:gd name="T38" fmla="*/ 71 w 101"/>
                <a:gd name="T39" fmla="*/ 16 h 166"/>
                <a:gd name="T40" fmla="*/ 74 w 101"/>
                <a:gd name="T41" fmla="*/ 14 h 166"/>
                <a:gd name="T42" fmla="*/ 74 w 101"/>
                <a:gd name="T43" fmla="*/ 12 h 166"/>
                <a:gd name="T44" fmla="*/ 69 w 101"/>
                <a:gd name="T45" fmla="*/ 12 h 166"/>
                <a:gd name="T46" fmla="*/ 67 w 101"/>
                <a:gd name="T47" fmla="*/ 12 h 166"/>
                <a:gd name="T48" fmla="*/ 62 w 101"/>
                <a:gd name="T49" fmla="*/ 16 h 166"/>
                <a:gd name="T50" fmla="*/ 60 w 101"/>
                <a:gd name="T51" fmla="*/ 21 h 166"/>
                <a:gd name="T52" fmla="*/ 55 w 101"/>
                <a:gd name="T53" fmla="*/ 30 h 166"/>
                <a:gd name="T54" fmla="*/ 55 w 101"/>
                <a:gd name="T55" fmla="*/ 41 h 166"/>
                <a:gd name="T56" fmla="*/ 85 w 101"/>
                <a:gd name="T57" fmla="*/ 58 h 166"/>
                <a:gd name="T58" fmla="*/ 55 w 101"/>
                <a:gd name="T59" fmla="*/ 74 h 166"/>
                <a:gd name="T60" fmla="*/ 55 w 101"/>
                <a:gd name="T61" fmla="*/ 147 h 166"/>
                <a:gd name="T62" fmla="*/ 55 w 101"/>
                <a:gd name="T63" fmla="*/ 147 h 166"/>
                <a:gd name="T64" fmla="*/ 55 w 101"/>
                <a:gd name="T65" fmla="*/ 150 h 166"/>
                <a:gd name="T66" fmla="*/ 58 w 101"/>
                <a:gd name="T67" fmla="*/ 152 h 166"/>
                <a:gd name="T68" fmla="*/ 60 w 101"/>
                <a:gd name="T69" fmla="*/ 152 h 166"/>
                <a:gd name="T70" fmla="*/ 65 w 101"/>
                <a:gd name="T71" fmla="*/ 152 h 166"/>
                <a:gd name="T72" fmla="*/ 67 w 101"/>
                <a:gd name="T73" fmla="*/ 154 h 166"/>
                <a:gd name="T74" fmla="*/ 71 w 101"/>
                <a:gd name="T75" fmla="*/ 154 h 166"/>
                <a:gd name="T76" fmla="*/ 76 w 101"/>
                <a:gd name="T77" fmla="*/ 154 h 166"/>
                <a:gd name="T78" fmla="*/ 2 w 101"/>
                <a:gd name="T79" fmla="*/ 166 h 166"/>
                <a:gd name="T80" fmla="*/ 2 w 101"/>
                <a:gd name="T81" fmla="*/ 154 h 166"/>
                <a:gd name="T82" fmla="*/ 5 w 101"/>
                <a:gd name="T83" fmla="*/ 154 h 166"/>
                <a:gd name="T84" fmla="*/ 9 w 101"/>
                <a:gd name="T85" fmla="*/ 154 h 166"/>
                <a:gd name="T86" fmla="*/ 12 w 101"/>
                <a:gd name="T87" fmla="*/ 152 h 166"/>
                <a:gd name="T88" fmla="*/ 14 w 101"/>
                <a:gd name="T89" fmla="*/ 152 h 166"/>
                <a:gd name="T90" fmla="*/ 16 w 101"/>
                <a:gd name="T91" fmla="*/ 152 h 166"/>
                <a:gd name="T92" fmla="*/ 18 w 101"/>
                <a:gd name="T93" fmla="*/ 150 h 166"/>
                <a:gd name="T94" fmla="*/ 21 w 101"/>
                <a:gd name="T95" fmla="*/ 147 h 166"/>
                <a:gd name="T96" fmla="*/ 21 w 101"/>
                <a:gd name="T97" fmla="*/ 145 h 1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1"/>
                <a:gd name="T148" fmla="*/ 0 h 166"/>
                <a:gd name="T149" fmla="*/ 101 w 101"/>
                <a:gd name="T150" fmla="*/ 166 h 1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1" h="166">
                  <a:moveTo>
                    <a:pt x="21" y="145"/>
                  </a:moveTo>
                  <a:lnTo>
                    <a:pt x="21" y="74"/>
                  </a:lnTo>
                  <a:lnTo>
                    <a:pt x="0" y="74"/>
                  </a:lnTo>
                  <a:lnTo>
                    <a:pt x="0" y="58"/>
                  </a:lnTo>
                  <a:lnTo>
                    <a:pt x="21" y="58"/>
                  </a:lnTo>
                  <a:lnTo>
                    <a:pt x="21" y="51"/>
                  </a:lnTo>
                  <a:lnTo>
                    <a:pt x="23" y="39"/>
                  </a:lnTo>
                  <a:lnTo>
                    <a:pt x="25" y="30"/>
                  </a:lnTo>
                  <a:lnTo>
                    <a:pt x="30" y="21"/>
                  </a:lnTo>
                  <a:lnTo>
                    <a:pt x="35" y="14"/>
                  </a:lnTo>
                  <a:lnTo>
                    <a:pt x="41" y="9"/>
                  </a:lnTo>
                  <a:lnTo>
                    <a:pt x="48" y="5"/>
                  </a:lnTo>
                  <a:lnTo>
                    <a:pt x="58" y="2"/>
                  </a:lnTo>
                  <a:lnTo>
                    <a:pt x="65" y="0"/>
                  </a:lnTo>
                  <a:lnTo>
                    <a:pt x="71" y="0"/>
                  </a:lnTo>
                  <a:lnTo>
                    <a:pt x="81" y="2"/>
                  </a:lnTo>
                  <a:lnTo>
                    <a:pt x="88" y="5"/>
                  </a:lnTo>
                  <a:lnTo>
                    <a:pt x="92" y="7"/>
                  </a:lnTo>
                  <a:lnTo>
                    <a:pt x="97" y="12"/>
                  </a:lnTo>
                  <a:lnTo>
                    <a:pt x="101" y="18"/>
                  </a:lnTo>
                  <a:lnTo>
                    <a:pt x="101" y="28"/>
                  </a:lnTo>
                  <a:lnTo>
                    <a:pt x="101" y="30"/>
                  </a:lnTo>
                  <a:lnTo>
                    <a:pt x="101" y="35"/>
                  </a:lnTo>
                  <a:lnTo>
                    <a:pt x="99" y="39"/>
                  </a:lnTo>
                  <a:lnTo>
                    <a:pt x="94" y="41"/>
                  </a:lnTo>
                  <a:lnTo>
                    <a:pt x="92" y="41"/>
                  </a:lnTo>
                  <a:lnTo>
                    <a:pt x="88" y="44"/>
                  </a:lnTo>
                  <a:lnTo>
                    <a:pt x="85" y="44"/>
                  </a:lnTo>
                  <a:lnTo>
                    <a:pt x="81" y="41"/>
                  </a:lnTo>
                  <a:lnTo>
                    <a:pt x="76" y="41"/>
                  </a:lnTo>
                  <a:lnTo>
                    <a:pt x="74" y="39"/>
                  </a:lnTo>
                  <a:lnTo>
                    <a:pt x="69" y="37"/>
                  </a:lnTo>
                  <a:lnTo>
                    <a:pt x="69" y="35"/>
                  </a:lnTo>
                  <a:lnTo>
                    <a:pt x="67" y="32"/>
                  </a:lnTo>
                  <a:lnTo>
                    <a:pt x="67" y="28"/>
                  </a:lnTo>
                  <a:lnTo>
                    <a:pt x="67" y="23"/>
                  </a:lnTo>
                  <a:lnTo>
                    <a:pt x="71" y="16"/>
                  </a:lnTo>
                  <a:lnTo>
                    <a:pt x="74" y="14"/>
                  </a:lnTo>
                  <a:lnTo>
                    <a:pt x="74" y="12"/>
                  </a:lnTo>
                  <a:lnTo>
                    <a:pt x="71" y="12"/>
                  </a:lnTo>
                  <a:lnTo>
                    <a:pt x="69" y="12"/>
                  </a:lnTo>
                  <a:lnTo>
                    <a:pt x="67" y="12"/>
                  </a:lnTo>
                  <a:lnTo>
                    <a:pt x="65" y="14"/>
                  </a:lnTo>
                  <a:lnTo>
                    <a:pt x="62" y="16"/>
                  </a:lnTo>
                  <a:lnTo>
                    <a:pt x="60" y="18"/>
                  </a:lnTo>
                  <a:lnTo>
                    <a:pt x="60" y="21"/>
                  </a:lnTo>
                  <a:lnTo>
                    <a:pt x="58" y="25"/>
                  </a:lnTo>
                  <a:lnTo>
                    <a:pt x="55" y="30"/>
                  </a:lnTo>
                  <a:lnTo>
                    <a:pt x="55" y="35"/>
                  </a:lnTo>
                  <a:lnTo>
                    <a:pt x="55" y="41"/>
                  </a:lnTo>
                  <a:lnTo>
                    <a:pt x="55" y="58"/>
                  </a:lnTo>
                  <a:lnTo>
                    <a:pt x="85" y="58"/>
                  </a:lnTo>
                  <a:lnTo>
                    <a:pt x="85" y="74"/>
                  </a:lnTo>
                  <a:lnTo>
                    <a:pt x="55" y="74"/>
                  </a:lnTo>
                  <a:lnTo>
                    <a:pt x="55" y="147"/>
                  </a:lnTo>
                  <a:lnTo>
                    <a:pt x="55" y="150"/>
                  </a:lnTo>
                  <a:lnTo>
                    <a:pt x="58" y="150"/>
                  </a:lnTo>
                  <a:lnTo>
                    <a:pt x="58" y="152"/>
                  </a:lnTo>
                  <a:lnTo>
                    <a:pt x="60" y="152"/>
                  </a:lnTo>
                  <a:lnTo>
                    <a:pt x="62" y="152"/>
                  </a:lnTo>
                  <a:lnTo>
                    <a:pt x="65" y="152"/>
                  </a:lnTo>
                  <a:lnTo>
                    <a:pt x="67" y="154"/>
                  </a:lnTo>
                  <a:lnTo>
                    <a:pt x="69" y="154"/>
                  </a:lnTo>
                  <a:lnTo>
                    <a:pt x="71" y="154"/>
                  </a:lnTo>
                  <a:lnTo>
                    <a:pt x="76" y="154"/>
                  </a:lnTo>
                  <a:lnTo>
                    <a:pt x="76" y="166"/>
                  </a:lnTo>
                  <a:lnTo>
                    <a:pt x="2" y="166"/>
                  </a:lnTo>
                  <a:lnTo>
                    <a:pt x="2" y="154"/>
                  </a:lnTo>
                  <a:lnTo>
                    <a:pt x="5" y="154"/>
                  </a:lnTo>
                  <a:lnTo>
                    <a:pt x="7" y="154"/>
                  </a:lnTo>
                  <a:lnTo>
                    <a:pt x="9" y="154"/>
                  </a:lnTo>
                  <a:lnTo>
                    <a:pt x="12" y="152"/>
                  </a:lnTo>
                  <a:lnTo>
                    <a:pt x="14" y="152"/>
                  </a:lnTo>
                  <a:lnTo>
                    <a:pt x="16" y="152"/>
                  </a:lnTo>
                  <a:lnTo>
                    <a:pt x="18" y="150"/>
                  </a:lnTo>
                  <a:lnTo>
                    <a:pt x="21" y="147"/>
                  </a:lnTo>
                  <a:lnTo>
                    <a:pt x="21"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9" name="Freeform 90"/>
            <p:cNvSpPr>
              <a:spLocks/>
            </p:cNvSpPr>
            <p:nvPr/>
          </p:nvSpPr>
          <p:spPr bwMode="auto">
            <a:xfrm>
              <a:off x="4361" y="2268"/>
              <a:ext cx="126" cy="115"/>
            </a:xfrm>
            <a:custGeom>
              <a:avLst/>
              <a:gdLst>
                <a:gd name="T0" fmla="*/ 4 w 126"/>
                <a:gd name="T1" fmla="*/ 74 h 115"/>
                <a:gd name="T2" fmla="*/ 13 w 126"/>
                <a:gd name="T3" fmla="*/ 65 h 115"/>
                <a:gd name="T4" fmla="*/ 25 w 126"/>
                <a:gd name="T5" fmla="*/ 58 h 115"/>
                <a:gd name="T6" fmla="*/ 39 w 126"/>
                <a:gd name="T7" fmla="*/ 53 h 115"/>
                <a:gd name="T8" fmla="*/ 52 w 126"/>
                <a:gd name="T9" fmla="*/ 49 h 115"/>
                <a:gd name="T10" fmla="*/ 71 w 126"/>
                <a:gd name="T11" fmla="*/ 46 h 115"/>
                <a:gd name="T12" fmla="*/ 73 w 126"/>
                <a:gd name="T13" fmla="*/ 35 h 115"/>
                <a:gd name="T14" fmla="*/ 71 w 126"/>
                <a:gd name="T15" fmla="*/ 21 h 115"/>
                <a:gd name="T16" fmla="*/ 64 w 126"/>
                <a:gd name="T17" fmla="*/ 16 h 115"/>
                <a:gd name="T18" fmla="*/ 57 w 126"/>
                <a:gd name="T19" fmla="*/ 14 h 115"/>
                <a:gd name="T20" fmla="*/ 50 w 126"/>
                <a:gd name="T21" fmla="*/ 14 h 115"/>
                <a:gd name="T22" fmla="*/ 48 w 126"/>
                <a:gd name="T23" fmla="*/ 14 h 115"/>
                <a:gd name="T24" fmla="*/ 43 w 126"/>
                <a:gd name="T25" fmla="*/ 14 h 115"/>
                <a:gd name="T26" fmla="*/ 39 w 126"/>
                <a:gd name="T27" fmla="*/ 16 h 115"/>
                <a:gd name="T28" fmla="*/ 36 w 126"/>
                <a:gd name="T29" fmla="*/ 19 h 115"/>
                <a:gd name="T30" fmla="*/ 36 w 126"/>
                <a:gd name="T31" fmla="*/ 21 h 115"/>
                <a:gd name="T32" fmla="*/ 36 w 126"/>
                <a:gd name="T33" fmla="*/ 23 h 115"/>
                <a:gd name="T34" fmla="*/ 39 w 126"/>
                <a:gd name="T35" fmla="*/ 26 h 115"/>
                <a:gd name="T36" fmla="*/ 43 w 126"/>
                <a:gd name="T37" fmla="*/ 35 h 115"/>
                <a:gd name="T38" fmla="*/ 34 w 126"/>
                <a:gd name="T39" fmla="*/ 42 h 115"/>
                <a:gd name="T40" fmla="*/ 23 w 126"/>
                <a:gd name="T41" fmla="*/ 46 h 115"/>
                <a:gd name="T42" fmla="*/ 11 w 126"/>
                <a:gd name="T43" fmla="*/ 42 h 115"/>
                <a:gd name="T44" fmla="*/ 4 w 126"/>
                <a:gd name="T45" fmla="*/ 28 h 115"/>
                <a:gd name="T46" fmla="*/ 6 w 126"/>
                <a:gd name="T47" fmla="*/ 19 h 115"/>
                <a:gd name="T48" fmla="*/ 25 w 126"/>
                <a:gd name="T49" fmla="*/ 7 h 115"/>
                <a:gd name="T50" fmla="*/ 52 w 126"/>
                <a:gd name="T51" fmla="*/ 0 h 115"/>
                <a:gd name="T52" fmla="*/ 82 w 126"/>
                <a:gd name="T53" fmla="*/ 5 h 115"/>
                <a:gd name="T54" fmla="*/ 103 w 126"/>
                <a:gd name="T55" fmla="*/ 16 h 115"/>
                <a:gd name="T56" fmla="*/ 108 w 126"/>
                <a:gd name="T57" fmla="*/ 83 h 115"/>
                <a:gd name="T58" fmla="*/ 108 w 126"/>
                <a:gd name="T59" fmla="*/ 86 h 115"/>
                <a:gd name="T60" fmla="*/ 108 w 126"/>
                <a:gd name="T61" fmla="*/ 90 h 115"/>
                <a:gd name="T62" fmla="*/ 110 w 126"/>
                <a:gd name="T63" fmla="*/ 92 h 115"/>
                <a:gd name="T64" fmla="*/ 112 w 126"/>
                <a:gd name="T65" fmla="*/ 95 h 115"/>
                <a:gd name="T66" fmla="*/ 117 w 126"/>
                <a:gd name="T67" fmla="*/ 95 h 115"/>
                <a:gd name="T68" fmla="*/ 122 w 126"/>
                <a:gd name="T69" fmla="*/ 92 h 115"/>
                <a:gd name="T70" fmla="*/ 122 w 126"/>
                <a:gd name="T71" fmla="*/ 92 h 115"/>
                <a:gd name="T72" fmla="*/ 124 w 126"/>
                <a:gd name="T73" fmla="*/ 95 h 115"/>
                <a:gd name="T74" fmla="*/ 126 w 126"/>
                <a:gd name="T75" fmla="*/ 95 h 115"/>
                <a:gd name="T76" fmla="*/ 126 w 126"/>
                <a:gd name="T77" fmla="*/ 97 h 115"/>
                <a:gd name="T78" fmla="*/ 124 w 126"/>
                <a:gd name="T79" fmla="*/ 99 h 115"/>
                <a:gd name="T80" fmla="*/ 124 w 126"/>
                <a:gd name="T81" fmla="*/ 102 h 115"/>
                <a:gd name="T82" fmla="*/ 119 w 126"/>
                <a:gd name="T83" fmla="*/ 109 h 115"/>
                <a:gd name="T84" fmla="*/ 110 w 126"/>
                <a:gd name="T85" fmla="*/ 113 h 115"/>
                <a:gd name="T86" fmla="*/ 99 w 126"/>
                <a:gd name="T87" fmla="*/ 113 h 115"/>
                <a:gd name="T88" fmla="*/ 87 w 126"/>
                <a:gd name="T89" fmla="*/ 111 h 115"/>
                <a:gd name="T90" fmla="*/ 78 w 126"/>
                <a:gd name="T91" fmla="*/ 99 h 115"/>
                <a:gd name="T92" fmla="*/ 62 w 126"/>
                <a:gd name="T93" fmla="*/ 109 h 115"/>
                <a:gd name="T94" fmla="*/ 34 w 126"/>
                <a:gd name="T95" fmla="*/ 115 h 115"/>
                <a:gd name="T96" fmla="*/ 16 w 126"/>
                <a:gd name="T97" fmla="*/ 111 h 115"/>
                <a:gd name="T98" fmla="*/ 2 w 126"/>
                <a:gd name="T99" fmla="*/ 99 h 115"/>
                <a:gd name="T100" fmla="*/ 0 w 126"/>
                <a:gd name="T101" fmla="*/ 86 h 1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6"/>
                <a:gd name="T154" fmla="*/ 0 h 115"/>
                <a:gd name="T155" fmla="*/ 126 w 126"/>
                <a:gd name="T156" fmla="*/ 115 h 11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6" h="115">
                  <a:moveTo>
                    <a:pt x="2" y="76"/>
                  </a:moveTo>
                  <a:lnTo>
                    <a:pt x="2" y="76"/>
                  </a:lnTo>
                  <a:lnTo>
                    <a:pt x="4" y="74"/>
                  </a:lnTo>
                  <a:lnTo>
                    <a:pt x="6" y="69"/>
                  </a:lnTo>
                  <a:lnTo>
                    <a:pt x="11" y="67"/>
                  </a:lnTo>
                  <a:lnTo>
                    <a:pt x="13" y="65"/>
                  </a:lnTo>
                  <a:lnTo>
                    <a:pt x="18" y="62"/>
                  </a:lnTo>
                  <a:lnTo>
                    <a:pt x="20" y="60"/>
                  </a:lnTo>
                  <a:lnTo>
                    <a:pt x="25" y="58"/>
                  </a:lnTo>
                  <a:lnTo>
                    <a:pt x="29" y="56"/>
                  </a:lnTo>
                  <a:lnTo>
                    <a:pt x="34" y="56"/>
                  </a:lnTo>
                  <a:lnTo>
                    <a:pt x="39" y="53"/>
                  </a:lnTo>
                  <a:lnTo>
                    <a:pt x="43" y="51"/>
                  </a:lnTo>
                  <a:lnTo>
                    <a:pt x="48" y="51"/>
                  </a:lnTo>
                  <a:lnTo>
                    <a:pt x="52" y="49"/>
                  </a:lnTo>
                  <a:lnTo>
                    <a:pt x="57" y="49"/>
                  </a:lnTo>
                  <a:lnTo>
                    <a:pt x="64" y="46"/>
                  </a:lnTo>
                  <a:lnTo>
                    <a:pt x="71" y="46"/>
                  </a:lnTo>
                  <a:lnTo>
                    <a:pt x="71" y="42"/>
                  </a:lnTo>
                  <a:lnTo>
                    <a:pt x="73" y="35"/>
                  </a:lnTo>
                  <a:lnTo>
                    <a:pt x="73" y="30"/>
                  </a:lnTo>
                  <a:lnTo>
                    <a:pt x="71" y="26"/>
                  </a:lnTo>
                  <a:lnTo>
                    <a:pt x="71" y="21"/>
                  </a:lnTo>
                  <a:lnTo>
                    <a:pt x="69" y="19"/>
                  </a:lnTo>
                  <a:lnTo>
                    <a:pt x="66" y="16"/>
                  </a:lnTo>
                  <a:lnTo>
                    <a:pt x="64" y="16"/>
                  </a:lnTo>
                  <a:lnTo>
                    <a:pt x="62" y="14"/>
                  </a:lnTo>
                  <a:lnTo>
                    <a:pt x="59" y="14"/>
                  </a:lnTo>
                  <a:lnTo>
                    <a:pt x="57" y="14"/>
                  </a:lnTo>
                  <a:lnTo>
                    <a:pt x="55" y="14"/>
                  </a:lnTo>
                  <a:lnTo>
                    <a:pt x="52" y="14"/>
                  </a:lnTo>
                  <a:lnTo>
                    <a:pt x="50" y="14"/>
                  </a:lnTo>
                  <a:lnTo>
                    <a:pt x="48" y="14"/>
                  </a:lnTo>
                  <a:lnTo>
                    <a:pt x="46" y="14"/>
                  </a:lnTo>
                  <a:lnTo>
                    <a:pt x="43" y="14"/>
                  </a:lnTo>
                  <a:lnTo>
                    <a:pt x="41" y="14"/>
                  </a:lnTo>
                  <a:lnTo>
                    <a:pt x="41" y="16"/>
                  </a:lnTo>
                  <a:lnTo>
                    <a:pt x="39" y="16"/>
                  </a:lnTo>
                  <a:lnTo>
                    <a:pt x="36" y="19"/>
                  </a:lnTo>
                  <a:lnTo>
                    <a:pt x="36" y="21"/>
                  </a:lnTo>
                  <a:lnTo>
                    <a:pt x="36" y="23"/>
                  </a:lnTo>
                  <a:lnTo>
                    <a:pt x="39" y="23"/>
                  </a:lnTo>
                  <a:lnTo>
                    <a:pt x="39" y="26"/>
                  </a:lnTo>
                  <a:lnTo>
                    <a:pt x="41" y="28"/>
                  </a:lnTo>
                  <a:lnTo>
                    <a:pt x="43" y="33"/>
                  </a:lnTo>
                  <a:lnTo>
                    <a:pt x="43" y="35"/>
                  </a:lnTo>
                  <a:lnTo>
                    <a:pt x="41" y="37"/>
                  </a:lnTo>
                  <a:lnTo>
                    <a:pt x="39" y="39"/>
                  </a:lnTo>
                  <a:lnTo>
                    <a:pt x="34" y="42"/>
                  </a:lnTo>
                  <a:lnTo>
                    <a:pt x="32" y="44"/>
                  </a:lnTo>
                  <a:lnTo>
                    <a:pt x="27" y="46"/>
                  </a:lnTo>
                  <a:lnTo>
                    <a:pt x="23" y="46"/>
                  </a:lnTo>
                  <a:lnTo>
                    <a:pt x="18" y="46"/>
                  </a:lnTo>
                  <a:lnTo>
                    <a:pt x="16" y="44"/>
                  </a:lnTo>
                  <a:lnTo>
                    <a:pt x="11" y="42"/>
                  </a:lnTo>
                  <a:lnTo>
                    <a:pt x="9" y="39"/>
                  </a:lnTo>
                  <a:lnTo>
                    <a:pt x="6" y="37"/>
                  </a:lnTo>
                  <a:lnTo>
                    <a:pt x="4" y="28"/>
                  </a:lnTo>
                  <a:lnTo>
                    <a:pt x="4" y="26"/>
                  </a:lnTo>
                  <a:lnTo>
                    <a:pt x="6" y="19"/>
                  </a:lnTo>
                  <a:lnTo>
                    <a:pt x="11" y="14"/>
                  </a:lnTo>
                  <a:lnTo>
                    <a:pt x="18" y="10"/>
                  </a:lnTo>
                  <a:lnTo>
                    <a:pt x="25" y="7"/>
                  </a:lnTo>
                  <a:lnTo>
                    <a:pt x="34" y="5"/>
                  </a:lnTo>
                  <a:lnTo>
                    <a:pt x="43" y="3"/>
                  </a:lnTo>
                  <a:lnTo>
                    <a:pt x="52" y="0"/>
                  </a:lnTo>
                  <a:lnTo>
                    <a:pt x="62" y="3"/>
                  </a:lnTo>
                  <a:lnTo>
                    <a:pt x="73" y="3"/>
                  </a:lnTo>
                  <a:lnTo>
                    <a:pt x="82" y="5"/>
                  </a:lnTo>
                  <a:lnTo>
                    <a:pt x="89" y="7"/>
                  </a:lnTo>
                  <a:lnTo>
                    <a:pt x="96" y="12"/>
                  </a:lnTo>
                  <a:lnTo>
                    <a:pt x="103" y="16"/>
                  </a:lnTo>
                  <a:lnTo>
                    <a:pt x="105" y="23"/>
                  </a:lnTo>
                  <a:lnTo>
                    <a:pt x="108" y="35"/>
                  </a:lnTo>
                  <a:lnTo>
                    <a:pt x="108" y="83"/>
                  </a:lnTo>
                  <a:lnTo>
                    <a:pt x="108" y="86"/>
                  </a:lnTo>
                  <a:lnTo>
                    <a:pt x="108" y="88"/>
                  </a:lnTo>
                  <a:lnTo>
                    <a:pt x="108" y="90"/>
                  </a:lnTo>
                  <a:lnTo>
                    <a:pt x="110" y="90"/>
                  </a:lnTo>
                  <a:lnTo>
                    <a:pt x="110" y="92"/>
                  </a:lnTo>
                  <a:lnTo>
                    <a:pt x="110" y="95"/>
                  </a:lnTo>
                  <a:lnTo>
                    <a:pt x="112" y="95"/>
                  </a:lnTo>
                  <a:lnTo>
                    <a:pt x="115" y="95"/>
                  </a:lnTo>
                  <a:lnTo>
                    <a:pt x="117" y="95"/>
                  </a:lnTo>
                  <a:lnTo>
                    <a:pt x="122" y="92"/>
                  </a:lnTo>
                  <a:lnTo>
                    <a:pt x="124" y="92"/>
                  </a:lnTo>
                  <a:lnTo>
                    <a:pt x="124" y="95"/>
                  </a:lnTo>
                  <a:lnTo>
                    <a:pt x="126" y="95"/>
                  </a:lnTo>
                  <a:lnTo>
                    <a:pt x="126" y="97"/>
                  </a:lnTo>
                  <a:lnTo>
                    <a:pt x="124" y="99"/>
                  </a:lnTo>
                  <a:lnTo>
                    <a:pt x="124" y="102"/>
                  </a:lnTo>
                  <a:lnTo>
                    <a:pt x="124" y="104"/>
                  </a:lnTo>
                  <a:lnTo>
                    <a:pt x="122" y="106"/>
                  </a:lnTo>
                  <a:lnTo>
                    <a:pt x="119" y="109"/>
                  </a:lnTo>
                  <a:lnTo>
                    <a:pt x="117" y="111"/>
                  </a:lnTo>
                  <a:lnTo>
                    <a:pt x="112" y="111"/>
                  </a:lnTo>
                  <a:lnTo>
                    <a:pt x="110" y="113"/>
                  </a:lnTo>
                  <a:lnTo>
                    <a:pt x="105" y="113"/>
                  </a:lnTo>
                  <a:lnTo>
                    <a:pt x="101" y="113"/>
                  </a:lnTo>
                  <a:lnTo>
                    <a:pt x="99" y="113"/>
                  </a:lnTo>
                  <a:lnTo>
                    <a:pt x="94" y="113"/>
                  </a:lnTo>
                  <a:lnTo>
                    <a:pt x="89" y="113"/>
                  </a:lnTo>
                  <a:lnTo>
                    <a:pt x="87" y="111"/>
                  </a:lnTo>
                  <a:lnTo>
                    <a:pt x="82" y="109"/>
                  </a:lnTo>
                  <a:lnTo>
                    <a:pt x="80" y="106"/>
                  </a:lnTo>
                  <a:lnTo>
                    <a:pt x="78" y="99"/>
                  </a:lnTo>
                  <a:lnTo>
                    <a:pt x="71" y="104"/>
                  </a:lnTo>
                  <a:lnTo>
                    <a:pt x="62" y="109"/>
                  </a:lnTo>
                  <a:lnTo>
                    <a:pt x="50" y="113"/>
                  </a:lnTo>
                  <a:lnTo>
                    <a:pt x="41" y="113"/>
                  </a:lnTo>
                  <a:lnTo>
                    <a:pt x="34" y="115"/>
                  </a:lnTo>
                  <a:lnTo>
                    <a:pt x="27" y="113"/>
                  </a:lnTo>
                  <a:lnTo>
                    <a:pt x="20" y="113"/>
                  </a:lnTo>
                  <a:lnTo>
                    <a:pt x="16" y="111"/>
                  </a:lnTo>
                  <a:lnTo>
                    <a:pt x="9" y="106"/>
                  </a:lnTo>
                  <a:lnTo>
                    <a:pt x="6" y="104"/>
                  </a:lnTo>
                  <a:lnTo>
                    <a:pt x="2" y="99"/>
                  </a:lnTo>
                  <a:lnTo>
                    <a:pt x="0" y="95"/>
                  </a:lnTo>
                  <a:lnTo>
                    <a:pt x="0" y="90"/>
                  </a:lnTo>
                  <a:lnTo>
                    <a:pt x="0" y="86"/>
                  </a:lnTo>
                  <a:lnTo>
                    <a:pt x="0" y="81"/>
                  </a:lnTo>
                  <a:lnTo>
                    <a:pt x="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0" name="Freeform 91"/>
            <p:cNvSpPr>
              <a:spLocks/>
            </p:cNvSpPr>
            <p:nvPr/>
          </p:nvSpPr>
          <p:spPr bwMode="auto">
            <a:xfrm>
              <a:off x="4248" y="2268"/>
              <a:ext cx="94" cy="113"/>
            </a:xfrm>
            <a:custGeom>
              <a:avLst/>
              <a:gdLst>
                <a:gd name="T0" fmla="*/ 2 w 94"/>
                <a:gd name="T1" fmla="*/ 33 h 113"/>
                <a:gd name="T2" fmla="*/ 4 w 94"/>
                <a:gd name="T3" fmla="*/ 23 h 113"/>
                <a:gd name="T4" fmla="*/ 9 w 94"/>
                <a:gd name="T5" fmla="*/ 14 h 113"/>
                <a:gd name="T6" fmla="*/ 18 w 94"/>
                <a:gd name="T7" fmla="*/ 7 h 113"/>
                <a:gd name="T8" fmla="*/ 30 w 94"/>
                <a:gd name="T9" fmla="*/ 3 h 113"/>
                <a:gd name="T10" fmla="*/ 41 w 94"/>
                <a:gd name="T11" fmla="*/ 0 h 113"/>
                <a:gd name="T12" fmla="*/ 50 w 94"/>
                <a:gd name="T13" fmla="*/ 0 h 113"/>
                <a:gd name="T14" fmla="*/ 60 w 94"/>
                <a:gd name="T15" fmla="*/ 3 h 113"/>
                <a:gd name="T16" fmla="*/ 71 w 94"/>
                <a:gd name="T17" fmla="*/ 10 h 113"/>
                <a:gd name="T18" fmla="*/ 90 w 94"/>
                <a:gd name="T19" fmla="*/ 5 h 113"/>
                <a:gd name="T20" fmla="*/ 80 w 94"/>
                <a:gd name="T21" fmla="*/ 39 h 113"/>
                <a:gd name="T22" fmla="*/ 80 w 94"/>
                <a:gd name="T23" fmla="*/ 37 h 113"/>
                <a:gd name="T24" fmla="*/ 73 w 94"/>
                <a:gd name="T25" fmla="*/ 28 h 113"/>
                <a:gd name="T26" fmla="*/ 64 w 94"/>
                <a:gd name="T27" fmla="*/ 21 h 113"/>
                <a:gd name="T28" fmla="*/ 55 w 94"/>
                <a:gd name="T29" fmla="*/ 16 h 113"/>
                <a:gd name="T30" fmla="*/ 46 w 94"/>
                <a:gd name="T31" fmla="*/ 14 h 113"/>
                <a:gd name="T32" fmla="*/ 39 w 94"/>
                <a:gd name="T33" fmla="*/ 14 h 113"/>
                <a:gd name="T34" fmla="*/ 32 w 94"/>
                <a:gd name="T35" fmla="*/ 16 h 113"/>
                <a:gd name="T36" fmla="*/ 27 w 94"/>
                <a:gd name="T37" fmla="*/ 23 h 113"/>
                <a:gd name="T38" fmla="*/ 27 w 94"/>
                <a:gd name="T39" fmla="*/ 28 h 113"/>
                <a:gd name="T40" fmla="*/ 27 w 94"/>
                <a:gd name="T41" fmla="*/ 33 h 113"/>
                <a:gd name="T42" fmla="*/ 34 w 94"/>
                <a:gd name="T43" fmla="*/ 35 h 113"/>
                <a:gd name="T44" fmla="*/ 46 w 94"/>
                <a:gd name="T45" fmla="*/ 39 h 113"/>
                <a:gd name="T46" fmla="*/ 57 w 94"/>
                <a:gd name="T47" fmla="*/ 42 h 113"/>
                <a:gd name="T48" fmla="*/ 69 w 94"/>
                <a:gd name="T49" fmla="*/ 44 h 113"/>
                <a:gd name="T50" fmla="*/ 80 w 94"/>
                <a:gd name="T51" fmla="*/ 51 h 113"/>
                <a:gd name="T52" fmla="*/ 90 w 94"/>
                <a:gd name="T53" fmla="*/ 60 h 113"/>
                <a:gd name="T54" fmla="*/ 94 w 94"/>
                <a:gd name="T55" fmla="*/ 76 h 113"/>
                <a:gd name="T56" fmla="*/ 94 w 94"/>
                <a:gd name="T57" fmla="*/ 79 h 113"/>
                <a:gd name="T58" fmla="*/ 90 w 94"/>
                <a:gd name="T59" fmla="*/ 92 h 113"/>
                <a:gd name="T60" fmla="*/ 83 w 94"/>
                <a:gd name="T61" fmla="*/ 104 h 113"/>
                <a:gd name="T62" fmla="*/ 71 w 94"/>
                <a:gd name="T63" fmla="*/ 111 h 113"/>
                <a:gd name="T64" fmla="*/ 57 w 94"/>
                <a:gd name="T65" fmla="*/ 113 h 113"/>
                <a:gd name="T66" fmla="*/ 46 w 94"/>
                <a:gd name="T67" fmla="*/ 113 h 113"/>
                <a:gd name="T68" fmla="*/ 34 w 94"/>
                <a:gd name="T69" fmla="*/ 113 h 113"/>
                <a:gd name="T70" fmla="*/ 25 w 94"/>
                <a:gd name="T71" fmla="*/ 109 h 113"/>
                <a:gd name="T72" fmla="*/ 11 w 94"/>
                <a:gd name="T73" fmla="*/ 111 h 113"/>
                <a:gd name="T74" fmla="*/ 0 w 94"/>
                <a:gd name="T75" fmla="*/ 72 h 113"/>
                <a:gd name="T76" fmla="*/ 11 w 94"/>
                <a:gd name="T77" fmla="*/ 72 h 113"/>
                <a:gd name="T78" fmla="*/ 16 w 94"/>
                <a:gd name="T79" fmla="*/ 81 h 113"/>
                <a:gd name="T80" fmla="*/ 25 w 94"/>
                <a:gd name="T81" fmla="*/ 90 h 113"/>
                <a:gd name="T82" fmla="*/ 34 w 94"/>
                <a:gd name="T83" fmla="*/ 97 h 113"/>
                <a:gd name="T84" fmla="*/ 46 w 94"/>
                <a:gd name="T85" fmla="*/ 99 h 113"/>
                <a:gd name="T86" fmla="*/ 55 w 94"/>
                <a:gd name="T87" fmla="*/ 102 h 113"/>
                <a:gd name="T88" fmla="*/ 62 w 94"/>
                <a:gd name="T89" fmla="*/ 99 h 113"/>
                <a:gd name="T90" fmla="*/ 67 w 94"/>
                <a:gd name="T91" fmla="*/ 95 h 113"/>
                <a:gd name="T92" fmla="*/ 71 w 94"/>
                <a:gd name="T93" fmla="*/ 88 h 113"/>
                <a:gd name="T94" fmla="*/ 69 w 94"/>
                <a:gd name="T95" fmla="*/ 86 h 113"/>
                <a:gd name="T96" fmla="*/ 64 w 94"/>
                <a:gd name="T97" fmla="*/ 81 h 113"/>
                <a:gd name="T98" fmla="*/ 55 w 94"/>
                <a:gd name="T99" fmla="*/ 76 h 113"/>
                <a:gd name="T100" fmla="*/ 46 w 94"/>
                <a:gd name="T101" fmla="*/ 74 h 113"/>
                <a:gd name="T102" fmla="*/ 32 w 94"/>
                <a:gd name="T103" fmla="*/ 69 h 113"/>
                <a:gd name="T104" fmla="*/ 18 w 94"/>
                <a:gd name="T105" fmla="*/ 65 h 113"/>
                <a:gd name="T106" fmla="*/ 9 w 94"/>
                <a:gd name="T107" fmla="*/ 58 h 113"/>
                <a:gd name="T108" fmla="*/ 2 w 94"/>
                <a:gd name="T109" fmla="*/ 46 h 1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
                <a:gd name="T166" fmla="*/ 0 h 113"/>
                <a:gd name="T167" fmla="*/ 94 w 94"/>
                <a:gd name="T168" fmla="*/ 113 h 1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 h="113">
                  <a:moveTo>
                    <a:pt x="2" y="33"/>
                  </a:moveTo>
                  <a:lnTo>
                    <a:pt x="2" y="33"/>
                  </a:lnTo>
                  <a:lnTo>
                    <a:pt x="2" y="30"/>
                  </a:lnTo>
                  <a:lnTo>
                    <a:pt x="4" y="23"/>
                  </a:lnTo>
                  <a:lnTo>
                    <a:pt x="7" y="19"/>
                  </a:lnTo>
                  <a:lnTo>
                    <a:pt x="9" y="14"/>
                  </a:lnTo>
                  <a:lnTo>
                    <a:pt x="14" y="12"/>
                  </a:lnTo>
                  <a:lnTo>
                    <a:pt x="18" y="7"/>
                  </a:lnTo>
                  <a:lnTo>
                    <a:pt x="23" y="5"/>
                  </a:lnTo>
                  <a:lnTo>
                    <a:pt x="30" y="3"/>
                  </a:lnTo>
                  <a:lnTo>
                    <a:pt x="34" y="0"/>
                  </a:lnTo>
                  <a:lnTo>
                    <a:pt x="41" y="0"/>
                  </a:lnTo>
                  <a:lnTo>
                    <a:pt x="46" y="0"/>
                  </a:lnTo>
                  <a:lnTo>
                    <a:pt x="50" y="0"/>
                  </a:lnTo>
                  <a:lnTo>
                    <a:pt x="55" y="3"/>
                  </a:lnTo>
                  <a:lnTo>
                    <a:pt x="60" y="3"/>
                  </a:lnTo>
                  <a:lnTo>
                    <a:pt x="64" y="5"/>
                  </a:lnTo>
                  <a:lnTo>
                    <a:pt x="71" y="10"/>
                  </a:lnTo>
                  <a:lnTo>
                    <a:pt x="78" y="5"/>
                  </a:lnTo>
                  <a:lnTo>
                    <a:pt x="90" y="5"/>
                  </a:lnTo>
                  <a:lnTo>
                    <a:pt x="92" y="39"/>
                  </a:lnTo>
                  <a:lnTo>
                    <a:pt x="80" y="39"/>
                  </a:lnTo>
                  <a:lnTo>
                    <a:pt x="80" y="37"/>
                  </a:lnTo>
                  <a:lnTo>
                    <a:pt x="76" y="33"/>
                  </a:lnTo>
                  <a:lnTo>
                    <a:pt x="73" y="28"/>
                  </a:lnTo>
                  <a:lnTo>
                    <a:pt x="69" y="23"/>
                  </a:lnTo>
                  <a:lnTo>
                    <a:pt x="64" y="21"/>
                  </a:lnTo>
                  <a:lnTo>
                    <a:pt x="60" y="16"/>
                  </a:lnTo>
                  <a:lnTo>
                    <a:pt x="55" y="16"/>
                  </a:lnTo>
                  <a:lnTo>
                    <a:pt x="50" y="14"/>
                  </a:lnTo>
                  <a:lnTo>
                    <a:pt x="46" y="14"/>
                  </a:lnTo>
                  <a:lnTo>
                    <a:pt x="41" y="14"/>
                  </a:lnTo>
                  <a:lnTo>
                    <a:pt x="39" y="14"/>
                  </a:lnTo>
                  <a:lnTo>
                    <a:pt x="34" y="16"/>
                  </a:lnTo>
                  <a:lnTo>
                    <a:pt x="32" y="16"/>
                  </a:lnTo>
                  <a:lnTo>
                    <a:pt x="30" y="19"/>
                  </a:lnTo>
                  <a:lnTo>
                    <a:pt x="27" y="23"/>
                  </a:lnTo>
                  <a:lnTo>
                    <a:pt x="27" y="28"/>
                  </a:lnTo>
                  <a:lnTo>
                    <a:pt x="27" y="30"/>
                  </a:lnTo>
                  <a:lnTo>
                    <a:pt x="27" y="33"/>
                  </a:lnTo>
                  <a:lnTo>
                    <a:pt x="32" y="35"/>
                  </a:lnTo>
                  <a:lnTo>
                    <a:pt x="34" y="35"/>
                  </a:lnTo>
                  <a:lnTo>
                    <a:pt x="39" y="37"/>
                  </a:lnTo>
                  <a:lnTo>
                    <a:pt x="46" y="39"/>
                  </a:lnTo>
                  <a:lnTo>
                    <a:pt x="50" y="39"/>
                  </a:lnTo>
                  <a:lnTo>
                    <a:pt x="57" y="42"/>
                  </a:lnTo>
                  <a:lnTo>
                    <a:pt x="64" y="42"/>
                  </a:lnTo>
                  <a:lnTo>
                    <a:pt x="69" y="44"/>
                  </a:lnTo>
                  <a:lnTo>
                    <a:pt x="76" y="46"/>
                  </a:lnTo>
                  <a:lnTo>
                    <a:pt x="80" y="51"/>
                  </a:lnTo>
                  <a:lnTo>
                    <a:pt x="87" y="56"/>
                  </a:lnTo>
                  <a:lnTo>
                    <a:pt x="90" y="60"/>
                  </a:lnTo>
                  <a:lnTo>
                    <a:pt x="94" y="65"/>
                  </a:lnTo>
                  <a:lnTo>
                    <a:pt x="94" y="76"/>
                  </a:lnTo>
                  <a:lnTo>
                    <a:pt x="94" y="79"/>
                  </a:lnTo>
                  <a:lnTo>
                    <a:pt x="94" y="88"/>
                  </a:lnTo>
                  <a:lnTo>
                    <a:pt x="90" y="92"/>
                  </a:lnTo>
                  <a:lnTo>
                    <a:pt x="87" y="99"/>
                  </a:lnTo>
                  <a:lnTo>
                    <a:pt x="83" y="104"/>
                  </a:lnTo>
                  <a:lnTo>
                    <a:pt x="78" y="106"/>
                  </a:lnTo>
                  <a:lnTo>
                    <a:pt x="71" y="111"/>
                  </a:lnTo>
                  <a:lnTo>
                    <a:pt x="64" y="111"/>
                  </a:lnTo>
                  <a:lnTo>
                    <a:pt x="57" y="113"/>
                  </a:lnTo>
                  <a:lnTo>
                    <a:pt x="53" y="113"/>
                  </a:lnTo>
                  <a:lnTo>
                    <a:pt x="46" y="113"/>
                  </a:lnTo>
                  <a:lnTo>
                    <a:pt x="39" y="113"/>
                  </a:lnTo>
                  <a:lnTo>
                    <a:pt x="34" y="113"/>
                  </a:lnTo>
                  <a:lnTo>
                    <a:pt x="30" y="111"/>
                  </a:lnTo>
                  <a:lnTo>
                    <a:pt x="25" y="109"/>
                  </a:lnTo>
                  <a:lnTo>
                    <a:pt x="20" y="106"/>
                  </a:lnTo>
                  <a:lnTo>
                    <a:pt x="11" y="111"/>
                  </a:lnTo>
                  <a:lnTo>
                    <a:pt x="2" y="111"/>
                  </a:lnTo>
                  <a:lnTo>
                    <a:pt x="0" y="72"/>
                  </a:lnTo>
                  <a:lnTo>
                    <a:pt x="11" y="72"/>
                  </a:lnTo>
                  <a:lnTo>
                    <a:pt x="11" y="76"/>
                  </a:lnTo>
                  <a:lnTo>
                    <a:pt x="16" y="81"/>
                  </a:lnTo>
                  <a:lnTo>
                    <a:pt x="20" y="86"/>
                  </a:lnTo>
                  <a:lnTo>
                    <a:pt x="25" y="90"/>
                  </a:lnTo>
                  <a:lnTo>
                    <a:pt x="30" y="95"/>
                  </a:lnTo>
                  <a:lnTo>
                    <a:pt x="34" y="97"/>
                  </a:lnTo>
                  <a:lnTo>
                    <a:pt x="39" y="99"/>
                  </a:lnTo>
                  <a:lnTo>
                    <a:pt x="46" y="99"/>
                  </a:lnTo>
                  <a:lnTo>
                    <a:pt x="50" y="102"/>
                  </a:lnTo>
                  <a:lnTo>
                    <a:pt x="55" y="102"/>
                  </a:lnTo>
                  <a:lnTo>
                    <a:pt x="57" y="99"/>
                  </a:lnTo>
                  <a:lnTo>
                    <a:pt x="62" y="99"/>
                  </a:lnTo>
                  <a:lnTo>
                    <a:pt x="64" y="97"/>
                  </a:lnTo>
                  <a:lnTo>
                    <a:pt x="67" y="95"/>
                  </a:lnTo>
                  <a:lnTo>
                    <a:pt x="69" y="92"/>
                  </a:lnTo>
                  <a:lnTo>
                    <a:pt x="71" y="88"/>
                  </a:lnTo>
                  <a:lnTo>
                    <a:pt x="69" y="86"/>
                  </a:lnTo>
                  <a:lnTo>
                    <a:pt x="69" y="83"/>
                  </a:lnTo>
                  <a:lnTo>
                    <a:pt x="64" y="81"/>
                  </a:lnTo>
                  <a:lnTo>
                    <a:pt x="62" y="79"/>
                  </a:lnTo>
                  <a:lnTo>
                    <a:pt x="55" y="76"/>
                  </a:lnTo>
                  <a:lnTo>
                    <a:pt x="50" y="74"/>
                  </a:lnTo>
                  <a:lnTo>
                    <a:pt x="46" y="74"/>
                  </a:lnTo>
                  <a:lnTo>
                    <a:pt x="39" y="72"/>
                  </a:lnTo>
                  <a:lnTo>
                    <a:pt x="32" y="69"/>
                  </a:lnTo>
                  <a:lnTo>
                    <a:pt x="25" y="67"/>
                  </a:lnTo>
                  <a:lnTo>
                    <a:pt x="18" y="65"/>
                  </a:lnTo>
                  <a:lnTo>
                    <a:pt x="14" y="62"/>
                  </a:lnTo>
                  <a:lnTo>
                    <a:pt x="9" y="58"/>
                  </a:lnTo>
                  <a:lnTo>
                    <a:pt x="4" y="51"/>
                  </a:lnTo>
                  <a:lnTo>
                    <a:pt x="2" y="46"/>
                  </a:lnTo>
                  <a:lnTo>
                    <a:pt x="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1" name="Freeform 92"/>
            <p:cNvSpPr>
              <a:spLocks/>
            </p:cNvSpPr>
            <p:nvPr/>
          </p:nvSpPr>
          <p:spPr bwMode="auto">
            <a:xfrm>
              <a:off x="4094" y="2268"/>
              <a:ext cx="145" cy="109"/>
            </a:xfrm>
            <a:custGeom>
              <a:avLst/>
              <a:gdLst>
                <a:gd name="T0" fmla="*/ 18 w 145"/>
                <a:gd name="T1" fmla="*/ 26 h 109"/>
                <a:gd name="T2" fmla="*/ 16 w 145"/>
                <a:gd name="T3" fmla="*/ 23 h 109"/>
                <a:gd name="T4" fmla="*/ 16 w 145"/>
                <a:gd name="T5" fmla="*/ 21 h 109"/>
                <a:gd name="T6" fmla="*/ 13 w 145"/>
                <a:gd name="T7" fmla="*/ 19 h 109"/>
                <a:gd name="T8" fmla="*/ 9 w 145"/>
                <a:gd name="T9" fmla="*/ 16 h 109"/>
                <a:gd name="T10" fmla="*/ 4 w 145"/>
                <a:gd name="T11" fmla="*/ 16 h 109"/>
                <a:gd name="T12" fmla="*/ 52 w 145"/>
                <a:gd name="T13" fmla="*/ 3 h 109"/>
                <a:gd name="T14" fmla="*/ 55 w 145"/>
                <a:gd name="T15" fmla="*/ 19 h 109"/>
                <a:gd name="T16" fmla="*/ 71 w 145"/>
                <a:gd name="T17" fmla="*/ 5 h 109"/>
                <a:gd name="T18" fmla="*/ 89 w 145"/>
                <a:gd name="T19" fmla="*/ 0 h 109"/>
                <a:gd name="T20" fmla="*/ 108 w 145"/>
                <a:gd name="T21" fmla="*/ 3 h 109"/>
                <a:gd name="T22" fmla="*/ 122 w 145"/>
                <a:gd name="T23" fmla="*/ 12 h 109"/>
                <a:gd name="T24" fmla="*/ 128 w 145"/>
                <a:gd name="T25" fmla="*/ 33 h 109"/>
                <a:gd name="T26" fmla="*/ 128 w 145"/>
                <a:gd name="T27" fmla="*/ 88 h 109"/>
                <a:gd name="T28" fmla="*/ 128 w 145"/>
                <a:gd name="T29" fmla="*/ 92 h 109"/>
                <a:gd name="T30" fmla="*/ 131 w 145"/>
                <a:gd name="T31" fmla="*/ 95 h 109"/>
                <a:gd name="T32" fmla="*/ 133 w 145"/>
                <a:gd name="T33" fmla="*/ 97 h 109"/>
                <a:gd name="T34" fmla="*/ 138 w 145"/>
                <a:gd name="T35" fmla="*/ 97 h 109"/>
                <a:gd name="T36" fmla="*/ 145 w 145"/>
                <a:gd name="T37" fmla="*/ 97 h 109"/>
                <a:gd name="T38" fmla="*/ 78 w 145"/>
                <a:gd name="T39" fmla="*/ 97 h 109"/>
                <a:gd name="T40" fmla="*/ 80 w 145"/>
                <a:gd name="T41" fmla="*/ 97 h 109"/>
                <a:gd name="T42" fmla="*/ 87 w 145"/>
                <a:gd name="T43" fmla="*/ 97 h 109"/>
                <a:gd name="T44" fmla="*/ 89 w 145"/>
                <a:gd name="T45" fmla="*/ 95 h 109"/>
                <a:gd name="T46" fmla="*/ 92 w 145"/>
                <a:gd name="T47" fmla="*/ 95 h 109"/>
                <a:gd name="T48" fmla="*/ 92 w 145"/>
                <a:gd name="T49" fmla="*/ 92 h 109"/>
                <a:gd name="T50" fmla="*/ 92 w 145"/>
                <a:gd name="T51" fmla="*/ 39 h 109"/>
                <a:gd name="T52" fmla="*/ 92 w 145"/>
                <a:gd name="T53" fmla="*/ 33 h 109"/>
                <a:gd name="T54" fmla="*/ 85 w 145"/>
                <a:gd name="T55" fmla="*/ 23 h 109"/>
                <a:gd name="T56" fmla="*/ 75 w 145"/>
                <a:gd name="T57" fmla="*/ 21 h 109"/>
                <a:gd name="T58" fmla="*/ 64 w 145"/>
                <a:gd name="T59" fmla="*/ 26 h 109"/>
                <a:gd name="T60" fmla="*/ 57 w 145"/>
                <a:gd name="T61" fmla="*/ 37 h 109"/>
                <a:gd name="T62" fmla="*/ 55 w 145"/>
                <a:gd name="T63" fmla="*/ 88 h 109"/>
                <a:gd name="T64" fmla="*/ 55 w 145"/>
                <a:gd name="T65" fmla="*/ 90 h 109"/>
                <a:gd name="T66" fmla="*/ 55 w 145"/>
                <a:gd name="T67" fmla="*/ 92 h 109"/>
                <a:gd name="T68" fmla="*/ 57 w 145"/>
                <a:gd name="T69" fmla="*/ 95 h 109"/>
                <a:gd name="T70" fmla="*/ 59 w 145"/>
                <a:gd name="T71" fmla="*/ 95 h 109"/>
                <a:gd name="T72" fmla="*/ 64 w 145"/>
                <a:gd name="T73" fmla="*/ 97 h 109"/>
                <a:gd name="T74" fmla="*/ 69 w 145"/>
                <a:gd name="T75" fmla="*/ 109 h 109"/>
                <a:gd name="T76" fmla="*/ 0 w 145"/>
                <a:gd name="T77" fmla="*/ 97 h 109"/>
                <a:gd name="T78" fmla="*/ 6 w 145"/>
                <a:gd name="T79" fmla="*/ 97 h 109"/>
                <a:gd name="T80" fmla="*/ 11 w 145"/>
                <a:gd name="T81" fmla="*/ 97 h 109"/>
                <a:gd name="T82" fmla="*/ 13 w 145"/>
                <a:gd name="T83" fmla="*/ 95 h 109"/>
                <a:gd name="T84" fmla="*/ 16 w 145"/>
                <a:gd name="T85" fmla="*/ 92 h 109"/>
                <a:gd name="T86" fmla="*/ 18 w 145"/>
                <a:gd name="T87" fmla="*/ 90 h 1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5"/>
                <a:gd name="T133" fmla="*/ 0 h 109"/>
                <a:gd name="T134" fmla="*/ 145 w 145"/>
                <a:gd name="T135" fmla="*/ 109 h 1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5" h="109">
                  <a:moveTo>
                    <a:pt x="18" y="69"/>
                  </a:moveTo>
                  <a:lnTo>
                    <a:pt x="18" y="26"/>
                  </a:lnTo>
                  <a:lnTo>
                    <a:pt x="16" y="23"/>
                  </a:lnTo>
                  <a:lnTo>
                    <a:pt x="16" y="21"/>
                  </a:lnTo>
                  <a:lnTo>
                    <a:pt x="13" y="19"/>
                  </a:lnTo>
                  <a:lnTo>
                    <a:pt x="11" y="19"/>
                  </a:lnTo>
                  <a:lnTo>
                    <a:pt x="9" y="16"/>
                  </a:lnTo>
                  <a:lnTo>
                    <a:pt x="6" y="16"/>
                  </a:lnTo>
                  <a:lnTo>
                    <a:pt x="4" y="16"/>
                  </a:lnTo>
                  <a:lnTo>
                    <a:pt x="0" y="16"/>
                  </a:lnTo>
                  <a:lnTo>
                    <a:pt x="0" y="3"/>
                  </a:lnTo>
                  <a:lnTo>
                    <a:pt x="52" y="3"/>
                  </a:lnTo>
                  <a:lnTo>
                    <a:pt x="52" y="21"/>
                  </a:lnTo>
                  <a:lnTo>
                    <a:pt x="55" y="19"/>
                  </a:lnTo>
                  <a:lnTo>
                    <a:pt x="59" y="12"/>
                  </a:lnTo>
                  <a:lnTo>
                    <a:pt x="64" y="10"/>
                  </a:lnTo>
                  <a:lnTo>
                    <a:pt x="71" y="5"/>
                  </a:lnTo>
                  <a:lnTo>
                    <a:pt x="75" y="3"/>
                  </a:lnTo>
                  <a:lnTo>
                    <a:pt x="82" y="0"/>
                  </a:lnTo>
                  <a:lnTo>
                    <a:pt x="89" y="0"/>
                  </a:lnTo>
                  <a:lnTo>
                    <a:pt x="96" y="0"/>
                  </a:lnTo>
                  <a:lnTo>
                    <a:pt x="101" y="0"/>
                  </a:lnTo>
                  <a:lnTo>
                    <a:pt x="108" y="3"/>
                  </a:lnTo>
                  <a:lnTo>
                    <a:pt x="112" y="5"/>
                  </a:lnTo>
                  <a:lnTo>
                    <a:pt x="117" y="7"/>
                  </a:lnTo>
                  <a:lnTo>
                    <a:pt x="122" y="12"/>
                  </a:lnTo>
                  <a:lnTo>
                    <a:pt x="124" y="16"/>
                  </a:lnTo>
                  <a:lnTo>
                    <a:pt x="126" y="23"/>
                  </a:lnTo>
                  <a:lnTo>
                    <a:pt x="128" y="33"/>
                  </a:lnTo>
                  <a:lnTo>
                    <a:pt x="128" y="88"/>
                  </a:lnTo>
                  <a:lnTo>
                    <a:pt x="128" y="90"/>
                  </a:lnTo>
                  <a:lnTo>
                    <a:pt x="128" y="92"/>
                  </a:lnTo>
                  <a:lnTo>
                    <a:pt x="128" y="95"/>
                  </a:lnTo>
                  <a:lnTo>
                    <a:pt x="131" y="95"/>
                  </a:lnTo>
                  <a:lnTo>
                    <a:pt x="133" y="97"/>
                  </a:lnTo>
                  <a:lnTo>
                    <a:pt x="135" y="97"/>
                  </a:lnTo>
                  <a:lnTo>
                    <a:pt x="138" y="97"/>
                  </a:lnTo>
                  <a:lnTo>
                    <a:pt x="140" y="97"/>
                  </a:lnTo>
                  <a:lnTo>
                    <a:pt x="145" y="97"/>
                  </a:lnTo>
                  <a:lnTo>
                    <a:pt x="145" y="109"/>
                  </a:lnTo>
                  <a:lnTo>
                    <a:pt x="78" y="109"/>
                  </a:lnTo>
                  <a:lnTo>
                    <a:pt x="78" y="97"/>
                  </a:lnTo>
                  <a:lnTo>
                    <a:pt x="80" y="97"/>
                  </a:lnTo>
                  <a:lnTo>
                    <a:pt x="82" y="97"/>
                  </a:lnTo>
                  <a:lnTo>
                    <a:pt x="85" y="97"/>
                  </a:lnTo>
                  <a:lnTo>
                    <a:pt x="87" y="97"/>
                  </a:lnTo>
                  <a:lnTo>
                    <a:pt x="89" y="97"/>
                  </a:lnTo>
                  <a:lnTo>
                    <a:pt x="89" y="95"/>
                  </a:lnTo>
                  <a:lnTo>
                    <a:pt x="92" y="95"/>
                  </a:lnTo>
                  <a:lnTo>
                    <a:pt x="92" y="92"/>
                  </a:lnTo>
                  <a:lnTo>
                    <a:pt x="92" y="90"/>
                  </a:lnTo>
                  <a:lnTo>
                    <a:pt x="92" y="88"/>
                  </a:lnTo>
                  <a:lnTo>
                    <a:pt x="92" y="39"/>
                  </a:lnTo>
                  <a:lnTo>
                    <a:pt x="92" y="37"/>
                  </a:lnTo>
                  <a:lnTo>
                    <a:pt x="92" y="33"/>
                  </a:lnTo>
                  <a:lnTo>
                    <a:pt x="89" y="28"/>
                  </a:lnTo>
                  <a:lnTo>
                    <a:pt x="87" y="26"/>
                  </a:lnTo>
                  <a:lnTo>
                    <a:pt x="85" y="23"/>
                  </a:lnTo>
                  <a:lnTo>
                    <a:pt x="82" y="23"/>
                  </a:lnTo>
                  <a:lnTo>
                    <a:pt x="78" y="21"/>
                  </a:lnTo>
                  <a:lnTo>
                    <a:pt x="75" y="21"/>
                  </a:lnTo>
                  <a:lnTo>
                    <a:pt x="71" y="23"/>
                  </a:lnTo>
                  <a:lnTo>
                    <a:pt x="69" y="23"/>
                  </a:lnTo>
                  <a:lnTo>
                    <a:pt x="64" y="26"/>
                  </a:lnTo>
                  <a:lnTo>
                    <a:pt x="62" y="30"/>
                  </a:lnTo>
                  <a:lnTo>
                    <a:pt x="59" y="33"/>
                  </a:lnTo>
                  <a:lnTo>
                    <a:pt x="57" y="37"/>
                  </a:lnTo>
                  <a:lnTo>
                    <a:pt x="55" y="39"/>
                  </a:lnTo>
                  <a:lnTo>
                    <a:pt x="55" y="46"/>
                  </a:lnTo>
                  <a:lnTo>
                    <a:pt x="55" y="88"/>
                  </a:lnTo>
                  <a:lnTo>
                    <a:pt x="55" y="90"/>
                  </a:lnTo>
                  <a:lnTo>
                    <a:pt x="55" y="92"/>
                  </a:lnTo>
                  <a:lnTo>
                    <a:pt x="57" y="95"/>
                  </a:lnTo>
                  <a:lnTo>
                    <a:pt x="59" y="95"/>
                  </a:lnTo>
                  <a:lnTo>
                    <a:pt x="62" y="97"/>
                  </a:lnTo>
                  <a:lnTo>
                    <a:pt x="64" y="97"/>
                  </a:lnTo>
                  <a:lnTo>
                    <a:pt x="69" y="97"/>
                  </a:lnTo>
                  <a:lnTo>
                    <a:pt x="69" y="109"/>
                  </a:lnTo>
                  <a:lnTo>
                    <a:pt x="0" y="109"/>
                  </a:lnTo>
                  <a:lnTo>
                    <a:pt x="0" y="97"/>
                  </a:lnTo>
                  <a:lnTo>
                    <a:pt x="2" y="97"/>
                  </a:lnTo>
                  <a:lnTo>
                    <a:pt x="4" y="97"/>
                  </a:lnTo>
                  <a:lnTo>
                    <a:pt x="6" y="97"/>
                  </a:lnTo>
                  <a:lnTo>
                    <a:pt x="9" y="97"/>
                  </a:lnTo>
                  <a:lnTo>
                    <a:pt x="11" y="97"/>
                  </a:lnTo>
                  <a:lnTo>
                    <a:pt x="13" y="95"/>
                  </a:lnTo>
                  <a:lnTo>
                    <a:pt x="16" y="95"/>
                  </a:lnTo>
                  <a:lnTo>
                    <a:pt x="16" y="92"/>
                  </a:lnTo>
                  <a:lnTo>
                    <a:pt x="18" y="90"/>
                  </a:lnTo>
                  <a:lnTo>
                    <a:pt x="18" y="88"/>
                  </a:lnTo>
                  <a:lnTo>
                    <a:pt x="1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2" name="Freeform 93"/>
            <p:cNvSpPr>
              <a:spLocks/>
            </p:cNvSpPr>
            <p:nvPr/>
          </p:nvSpPr>
          <p:spPr bwMode="auto">
            <a:xfrm>
              <a:off x="3905" y="2218"/>
              <a:ext cx="182" cy="163"/>
            </a:xfrm>
            <a:custGeom>
              <a:avLst/>
              <a:gdLst>
                <a:gd name="T0" fmla="*/ 23 w 182"/>
                <a:gd name="T1" fmla="*/ 23 h 163"/>
                <a:gd name="T2" fmla="*/ 23 w 182"/>
                <a:gd name="T3" fmla="*/ 20 h 163"/>
                <a:gd name="T4" fmla="*/ 23 w 182"/>
                <a:gd name="T5" fmla="*/ 18 h 163"/>
                <a:gd name="T6" fmla="*/ 21 w 182"/>
                <a:gd name="T7" fmla="*/ 16 h 163"/>
                <a:gd name="T8" fmla="*/ 21 w 182"/>
                <a:gd name="T9" fmla="*/ 13 h 163"/>
                <a:gd name="T10" fmla="*/ 16 w 182"/>
                <a:gd name="T11" fmla="*/ 13 h 163"/>
                <a:gd name="T12" fmla="*/ 14 w 182"/>
                <a:gd name="T13" fmla="*/ 11 h 163"/>
                <a:gd name="T14" fmla="*/ 9 w 182"/>
                <a:gd name="T15" fmla="*/ 11 h 163"/>
                <a:gd name="T16" fmla="*/ 4 w 182"/>
                <a:gd name="T17" fmla="*/ 11 h 163"/>
                <a:gd name="T18" fmla="*/ 0 w 182"/>
                <a:gd name="T19" fmla="*/ 0 h 163"/>
                <a:gd name="T20" fmla="*/ 87 w 182"/>
                <a:gd name="T21" fmla="*/ 11 h 163"/>
                <a:gd name="T22" fmla="*/ 85 w 182"/>
                <a:gd name="T23" fmla="*/ 11 h 163"/>
                <a:gd name="T24" fmla="*/ 80 w 182"/>
                <a:gd name="T25" fmla="*/ 11 h 163"/>
                <a:gd name="T26" fmla="*/ 76 w 182"/>
                <a:gd name="T27" fmla="*/ 11 h 163"/>
                <a:gd name="T28" fmla="*/ 71 w 182"/>
                <a:gd name="T29" fmla="*/ 11 h 163"/>
                <a:gd name="T30" fmla="*/ 69 w 182"/>
                <a:gd name="T31" fmla="*/ 13 h 163"/>
                <a:gd name="T32" fmla="*/ 67 w 182"/>
                <a:gd name="T33" fmla="*/ 13 h 163"/>
                <a:gd name="T34" fmla="*/ 64 w 182"/>
                <a:gd name="T35" fmla="*/ 16 h 163"/>
                <a:gd name="T36" fmla="*/ 64 w 182"/>
                <a:gd name="T37" fmla="*/ 18 h 163"/>
                <a:gd name="T38" fmla="*/ 64 w 182"/>
                <a:gd name="T39" fmla="*/ 112 h 163"/>
                <a:gd name="T40" fmla="*/ 64 w 182"/>
                <a:gd name="T41" fmla="*/ 115 h 163"/>
                <a:gd name="T42" fmla="*/ 69 w 182"/>
                <a:gd name="T43" fmla="*/ 129 h 163"/>
                <a:gd name="T44" fmla="*/ 78 w 182"/>
                <a:gd name="T45" fmla="*/ 138 h 163"/>
                <a:gd name="T46" fmla="*/ 92 w 182"/>
                <a:gd name="T47" fmla="*/ 145 h 163"/>
                <a:gd name="T48" fmla="*/ 106 w 182"/>
                <a:gd name="T49" fmla="*/ 145 h 163"/>
                <a:gd name="T50" fmla="*/ 119 w 182"/>
                <a:gd name="T51" fmla="*/ 140 h 163"/>
                <a:gd name="T52" fmla="*/ 131 w 182"/>
                <a:gd name="T53" fmla="*/ 133 h 163"/>
                <a:gd name="T54" fmla="*/ 140 w 182"/>
                <a:gd name="T55" fmla="*/ 122 h 163"/>
                <a:gd name="T56" fmla="*/ 140 w 182"/>
                <a:gd name="T57" fmla="*/ 36 h 163"/>
                <a:gd name="T58" fmla="*/ 140 w 182"/>
                <a:gd name="T59" fmla="*/ 34 h 163"/>
                <a:gd name="T60" fmla="*/ 140 w 182"/>
                <a:gd name="T61" fmla="*/ 27 h 163"/>
                <a:gd name="T62" fmla="*/ 140 w 182"/>
                <a:gd name="T63" fmla="*/ 23 h 163"/>
                <a:gd name="T64" fmla="*/ 138 w 182"/>
                <a:gd name="T65" fmla="*/ 18 h 163"/>
                <a:gd name="T66" fmla="*/ 136 w 182"/>
                <a:gd name="T67" fmla="*/ 16 h 163"/>
                <a:gd name="T68" fmla="*/ 131 w 182"/>
                <a:gd name="T69" fmla="*/ 13 h 163"/>
                <a:gd name="T70" fmla="*/ 126 w 182"/>
                <a:gd name="T71" fmla="*/ 13 h 163"/>
                <a:gd name="T72" fmla="*/ 122 w 182"/>
                <a:gd name="T73" fmla="*/ 11 h 163"/>
                <a:gd name="T74" fmla="*/ 117 w 182"/>
                <a:gd name="T75" fmla="*/ 0 h 163"/>
                <a:gd name="T76" fmla="*/ 182 w 182"/>
                <a:gd name="T77" fmla="*/ 11 h 163"/>
                <a:gd name="T78" fmla="*/ 182 w 182"/>
                <a:gd name="T79" fmla="*/ 11 h 163"/>
                <a:gd name="T80" fmla="*/ 177 w 182"/>
                <a:gd name="T81" fmla="*/ 13 h 163"/>
                <a:gd name="T82" fmla="*/ 172 w 182"/>
                <a:gd name="T83" fmla="*/ 13 h 163"/>
                <a:gd name="T84" fmla="*/ 168 w 182"/>
                <a:gd name="T85" fmla="*/ 16 h 163"/>
                <a:gd name="T86" fmla="*/ 166 w 182"/>
                <a:gd name="T87" fmla="*/ 16 h 163"/>
                <a:gd name="T88" fmla="*/ 161 w 182"/>
                <a:gd name="T89" fmla="*/ 20 h 163"/>
                <a:gd name="T90" fmla="*/ 159 w 182"/>
                <a:gd name="T91" fmla="*/ 25 h 163"/>
                <a:gd name="T92" fmla="*/ 156 w 182"/>
                <a:gd name="T93" fmla="*/ 30 h 163"/>
                <a:gd name="T94" fmla="*/ 156 w 182"/>
                <a:gd name="T95" fmla="*/ 110 h 163"/>
                <a:gd name="T96" fmla="*/ 156 w 182"/>
                <a:gd name="T97" fmla="*/ 117 h 163"/>
                <a:gd name="T98" fmla="*/ 147 w 182"/>
                <a:gd name="T99" fmla="*/ 138 h 163"/>
                <a:gd name="T100" fmla="*/ 131 w 182"/>
                <a:gd name="T101" fmla="*/ 154 h 163"/>
                <a:gd name="T102" fmla="*/ 108 w 182"/>
                <a:gd name="T103" fmla="*/ 161 h 163"/>
                <a:gd name="T104" fmla="*/ 83 w 182"/>
                <a:gd name="T105" fmla="*/ 163 h 163"/>
                <a:gd name="T106" fmla="*/ 60 w 182"/>
                <a:gd name="T107" fmla="*/ 159 h 163"/>
                <a:gd name="T108" fmla="*/ 39 w 182"/>
                <a:gd name="T109" fmla="*/ 145 h 163"/>
                <a:gd name="T110" fmla="*/ 27 w 182"/>
                <a:gd name="T111" fmla="*/ 126 h 1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2"/>
                <a:gd name="T169" fmla="*/ 0 h 163"/>
                <a:gd name="T170" fmla="*/ 182 w 182"/>
                <a:gd name="T171" fmla="*/ 163 h 1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2" h="163">
                  <a:moveTo>
                    <a:pt x="23" y="106"/>
                  </a:moveTo>
                  <a:lnTo>
                    <a:pt x="23" y="23"/>
                  </a:lnTo>
                  <a:lnTo>
                    <a:pt x="23" y="20"/>
                  </a:lnTo>
                  <a:lnTo>
                    <a:pt x="23" y="18"/>
                  </a:lnTo>
                  <a:lnTo>
                    <a:pt x="23" y="16"/>
                  </a:lnTo>
                  <a:lnTo>
                    <a:pt x="21" y="16"/>
                  </a:lnTo>
                  <a:lnTo>
                    <a:pt x="21" y="13"/>
                  </a:lnTo>
                  <a:lnTo>
                    <a:pt x="18" y="13"/>
                  </a:lnTo>
                  <a:lnTo>
                    <a:pt x="16" y="13"/>
                  </a:lnTo>
                  <a:lnTo>
                    <a:pt x="16" y="11"/>
                  </a:lnTo>
                  <a:lnTo>
                    <a:pt x="14" y="11"/>
                  </a:lnTo>
                  <a:lnTo>
                    <a:pt x="11" y="11"/>
                  </a:lnTo>
                  <a:lnTo>
                    <a:pt x="9" y="11"/>
                  </a:lnTo>
                  <a:lnTo>
                    <a:pt x="7" y="11"/>
                  </a:lnTo>
                  <a:lnTo>
                    <a:pt x="4" y="11"/>
                  </a:lnTo>
                  <a:lnTo>
                    <a:pt x="0" y="11"/>
                  </a:lnTo>
                  <a:lnTo>
                    <a:pt x="0" y="0"/>
                  </a:lnTo>
                  <a:lnTo>
                    <a:pt x="87" y="0"/>
                  </a:lnTo>
                  <a:lnTo>
                    <a:pt x="87" y="11"/>
                  </a:lnTo>
                  <a:lnTo>
                    <a:pt x="85" y="11"/>
                  </a:lnTo>
                  <a:lnTo>
                    <a:pt x="83" y="11"/>
                  </a:lnTo>
                  <a:lnTo>
                    <a:pt x="80" y="11"/>
                  </a:lnTo>
                  <a:lnTo>
                    <a:pt x="78" y="11"/>
                  </a:lnTo>
                  <a:lnTo>
                    <a:pt x="76" y="11"/>
                  </a:lnTo>
                  <a:lnTo>
                    <a:pt x="73" y="11"/>
                  </a:lnTo>
                  <a:lnTo>
                    <a:pt x="71" y="11"/>
                  </a:lnTo>
                  <a:lnTo>
                    <a:pt x="71" y="13"/>
                  </a:lnTo>
                  <a:lnTo>
                    <a:pt x="69" y="13"/>
                  </a:lnTo>
                  <a:lnTo>
                    <a:pt x="67" y="13"/>
                  </a:lnTo>
                  <a:lnTo>
                    <a:pt x="64" y="16"/>
                  </a:lnTo>
                  <a:lnTo>
                    <a:pt x="64" y="18"/>
                  </a:lnTo>
                  <a:lnTo>
                    <a:pt x="64" y="23"/>
                  </a:lnTo>
                  <a:lnTo>
                    <a:pt x="64" y="112"/>
                  </a:lnTo>
                  <a:lnTo>
                    <a:pt x="64" y="115"/>
                  </a:lnTo>
                  <a:lnTo>
                    <a:pt x="67" y="124"/>
                  </a:lnTo>
                  <a:lnTo>
                    <a:pt x="69" y="129"/>
                  </a:lnTo>
                  <a:lnTo>
                    <a:pt x="73" y="136"/>
                  </a:lnTo>
                  <a:lnTo>
                    <a:pt x="78" y="138"/>
                  </a:lnTo>
                  <a:lnTo>
                    <a:pt x="85" y="142"/>
                  </a:lnTo>
                  <a:lnTo>
                    <a:pt x="92" y="145"/>
                  </a:lnTo>
                  <a:lnTo>
                    <a:pt x="99" y="145"/>
                  </a:lnTo>
                  <a:lnTo>
                    <a:pt x="106" y="145"/>
                  </a:lnTo>
                  <a:lnTo>
                    <a:pt x="113" y="142"/>
                  </a:lnTo>
                  <a:lnTo>
                    <a:pt x="119" y="140"/>
                  </a:lnTo>
                  <a:lnTo>
                    <a:pt x="126" y="138"/>
                  </a:lnTo>
                  <a:lnTo>
                    <a:pt x="131" y="133"/>
                  </a:lnTo>
                  <a:lnTo>
                    <a:pt x="136" y="129"/>
                  </a:lnTo>
                  <a:lnTo>
                    <a:pt x="140" y="122"/>
                  </a:lnTo>
                  <a:lnTo>
                    <a:pt x="140" y="110"/>
                  </a:lnTo>
                  <a:lnTo>
                    <a:pt x="140" y="36"/>
                  </a:lnTo>
                  <a:lnTo>
                    <a:pt x="140" y="34"/>
                  </a:lnTo>
                  <a:lnTo>
                    <a:pt x="140" y="32"/>
                  </a:lnTo>
                  <a:lnTo>
                    <a:pt x="140" y="27"/>
                  </a:lnTo>
                  <a:lnTo>
                    <a:pt x="140" y="25"/>
                  </a:lnTo>
                  <a:lnTo>
                    <a:pt x="140" y="23"/>
                  </a:lnTo>
                  <a:lnTo>
                    <a:pt x="138" y="20"/>
                  </a:lnTo>
                  <a:lnTo>
                    <a:pt x="138" y="18"/>
                  </a:lnTo>
                  <a:lnTo>
                    <a:pt x="136" y="18"/>
                  </a:lnTo>
                  <a:lnTo>
                    <a:pt x="136" y="16"/>
                  </a:lnTo>
                  <a:lnTo>
                    <a:pt x="133" y="16"/>
                  </a:lnTo>
                  <a:lnTo>
                    <a:pt x="131" y="13"/>
                  </a:lnTo>
                  <a:lnTo>
                    <a:pt x="129" y="13"/>
                  </a:lnTo>
                  <a:lnTo>
                    <a:pt x="126" y="13"/>
                  </a:lnTo>
                  <a:lnTo>
                    <a:pt x="124" y="13"/>
                  </a:lnTo>
                  <a:lnTo>
                    <a:pt x="122" y="11"/>
                  </a:lnTo>
                  <a:lnTo>
                    <a:pt x="117" y="11"/>
                  </a:lnTo>
                  <a:lnTo>
                    <a:pt x="117" y="0"/>
                  </a:lnTo>
                  <a:lnTo>
                    <a:pt x="182" y="0"/>
                  </a:lnTo>
                  <a:lnTo>
                    <a:pt x="182" y="11"/>
                  </a:lnTo>
                  <a:lnTo>
                    <a:pt x="179" y="11"/>
                  </a:lnTo>
                  <a:lnTo>
                    <a:pt x="177" y="13"/>
                  </a:lnTo>
                  <a:lnTo>
                    <a:pt x="175" y="13"/>
                  </a:lnTo>
                  <a:lnTo>
                    <a:pt x="172" y="13"/>
                  </a:lnTo>
                  <a:lnTo>
                    <a:pt x="170" y="13"/>
                  </a:lnTo>
                  <a:lnTo>
                    <a:pt x="168" y="16"/>
                  </a:lnTo>
                  <a:lnTo>
                    <a:pt x="166" y="16"/>
                  </a:lnTo>
                  <a:lnTo>
                    <a:pt x="163" y="18"/>
                  </a:lnTo>
                  <a:lnTo>
                    <a:pt x="161" y="20"/>
                  </a:lnTo>
                  <a:lnTo>
                    <a:pt x="161" y="23"/>
                  </a:lnTo>
                  <a:lnTo>
                    <a:pt x="159" y="25"/>
                  </a:lnTo>
                  <a:lnTo>
                    <a:pt x="159" y="27"/>
                  </a:lnTo>
                  <a:lnTo>
                    <a:pt x="156" y="30"/>
                  </a:lnTo>
                  <a:lnTo>
                    <a:pt x="156" y="36"/>
                  </a:lnTo>
                  <a:lnTo>
                    <a:pt x="156" y="110"/>
                  </a:lnTo>
                  <a:lnTo>
                    <a:pt x="156" y="117"/>
                  </a:lnTo>
                  <a:lnTo>
                    <a:pt x="154" y="129"/>
                  </a:lnTo>
                  <a:lnTo>
                    <a:pt x="147" y="138"/>
                  </a:lnTo>
                  <a:lnTo>
                    <a:pt x="140" y="147"/>
                  </a:lnTo>
                  <a:lnTo>
                    <a:pt x="131" y="154"/>
                  </a:lnTo>
                  <a:lnTo>
                    <a:pt x="119" y="159"/>
                  </a:lnTo>
                  <a:lnTo>
                    <a:pt x="108" y="161"/>
                  </a:lnTo>
                  <a:lnTo>
                    <a:pt x="96" y="163"/>
                  </a:lnTo>
                  <a:lnTo>
                    <a:pt x="83" y="163"/>
                  </a:lnTo>
                  <a:lnTo>
                    <a:pt x="71" y="161"/>
                  </a:lnTo>
                  <a:lnTo>
                    <a:pt x="60" y="159"/>
                  </a:lnTo>
                  <a:lnTo>
                    <a:pt x="48" y="152"/>
                  </a:lnTo>
                  <a:lnTo>
                    <a:pt x="39" y="145"/>
                  </a:lnTo>
                  <a:lnTo>
                    <a:pt x="32" y="138"/>
                  </a:lnTo>
                  <a:lnTo>
                    <a:pt x="27" y="126"/>
                  </a:lnTo>
                  <a:lnTo>
                    <a:pt x="2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3" name="Freeform 94"/>
            <p:cNvSpPr>
              <a:spLocks/>
            </p:cNvSpPr>
            <p:nvPr/>
          </p:nvSpPr>
          <p:spPr bwMode="auto">
            <a:xfrm>
              <a:off x="4434" y="2727"/>
              <a:ext cx="39" cy="34"/>
            </a:xfrm>
            <a:custGeom>
              <a:avLst/>
              <a:gdLst>
                <a:gd name="T0" fmla="*/ 39 w 39"/>
                <a:gd name="T1" fmla="*/ 25 h 34"/>
                <a:gd name="T2" fmla="*/ 39 w 39"/>
                <a:gd name="T3" fmla="*/ 25 h 34"/>
                <a:gd name="T4" fmla="*/ 39 w 39"/>
                <a:gd name="T5" fmla="*/ 23 h 34"/>
                <a:gd name="T6" fmla="*/ 39 w 39"/>
                <a:gd name="T7" fmla="*/ 18 h 34"/>
                <a:gd name="T8" fmla="*/ 37 w 39"/>
                <a:gd name="T9" fmla="*/ 13 h 34"/>
                <a:gd name="T10" fmla="*/ 37 w 39"/>
                <a:gd name="T11" fmla="*/ 9 h 34"/>
                <a:gd name="T12" fmla="*/ 35 w 39"/>
                <a:gd name="T13" fmla="*/ 4 h 34"/>
                <a:gd name="T14" fmla="*/ 30 w 39"/>
                <a:gd name="T15" fmla="*/ 2 h 34"/>
                <a:gd name="T16" fmla="*/ 28 w 39"/>
                <a:gd name="T17" fmla="*/ 0 h 34"/>
                <a:gd name="T18" fmla="*/ 23 w 39"/>
                <a:gd name="T19" fmla="*/ 0 h 34"/>
                <a:gd name="T20" fmla="*/ 19 w 39"/>
                <a:gd name="T21" fmla="*/ 0 h 34"/>
                <a:gd name="T22" fmla="*/ 16 w 39"/>
                <a:gd name="T23" fmla="*/ 0 h 34"/>
                <a:gd name="T24" fmla="*/ 12 w 39"/>
                <a:gd name="T25" fmla="*/ 2 h 34"/>
                <a:gd name="T26" fmla="*/ 9 w 39"/>
                <a:gd name="T27" fmla="*/ 4 h 34"/>
                <a:gd name="T28" fmla="*/ 7 w 39"/>
                <a:gd name="T29" fmla="*/ 9 h 34"/>
                <a:gd name="T30" fmla="*/ 3 w 39"/>
                <a:gd name="T31" fmla="*/ 13 h 34"/>
                <a:gd name="T32" fmla="*/ 3 w 39"/>
                <a:gd name="T33" fmla="*/ 20 h 34"/>
                <a:gd name="T34" fmla="*/ 0 w 39"/>
                <a:gd name="T35" fmla="*/ 34 h 34"/>
                <a:gd name="T36" fmla="*/ 30 w 39"/>
                <a:gd name="T37" fmla="*/ 34 h 34"/>
                <a:gd name="T38" fmla="*/ 30 w 39"/>
                <a:gd name="T39" fmla="*/ 34 h 34"/>
                <a:gd name="T40" fmla="*/ 30 w 39"/>
                <a:gd name="T41" fmla="*/ 34 h 34"/>
                <a:gd name="T42" fmla="*/ 30 w 39"/>
                <a:gd name="T43" fmla="*/ 34 h 34"/>
                <a:gd name="T44" fmla="*/ 32 w 39"/>
                <a:gd name="T45" fmla="*/ 34 h 34"/>
                <a:gd name="T46" fmla="*/ 32 w 39"/>
                <a:gd name="T47" fmla="*/ 34 h 34"/>
                <a:gd name="T48" fmla="*/ 32 w 39"/>
                <a:gd name="T49" fmla="*/ 34 h 34"/>
                <a:gd name="T50" fmla="*/ 35 w 39"/>
                <a:gd name="T51" fmla="*/ 32 h 34"/>
                <a:gd name="T52" fmla="*/ 35 w 39"/>
                <a:gd name="T53" fmla="*/ 32 h 34"/>
                <a:gd name="T54" fmla="*/ 35 w 39"/>
                <a:gd name="T55" fmla="*/ 32 h 34"/>
                <a:gd name="T56" fmla="*/ 35 w 39"/>
                <a:gd name="T57" fmla="*/ 32 h 34"/>
                <a:gd name="T58" fmla="*/ 37 w 39"/>
                <a:gd name="T59" fmla="*/ 32 h 34"/>
                <a:gd name="T60" fmla="*/ 37 w 39"/>
                <a:gd name="T61" fmla="*/ 30 h 34"/>
                <a:gd name="T62" fmla="*/ 37 w 39"/>
                <a:gd name="T63" fmla="*/ 30 h 34"/>
                <a:gd name="T64" fmla="*/ 37 w 39"/>
                <a:gd name="T65" fmla="*/ 30 h 34"/>
                <a:gd name="T66" fmla="*/ 37 w 39"/>
                <a:gd name="T67" fmla="*/ 27 h 34"/>
                <a:gd name="T68" fmla="*/ 39 w 39"/>
                <a:gd name="T69" fmla="*/ 27 h 34"/>
                <a:gd name="T70" fmla="*/ 39 w 39"/>
                <a:gd name="T71" fmla="*/ 25 h 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9"/>
                <a:gd name="T109" fmla="*/ 0 h 34"/>
                <a:gd name="T110" fmla="*/ 39 w 39"/>
                <a:gd name="T111" fmla="*/ 34 h 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9" h="34">
                  <a:moveTo>
                    <a:pt x="39" y="25"/>
                  </a:moveTo>
                  <a:lnTo>
                    <a:pt x="39" y="25"/>
                  </a:lnTo>
                  <a:lnTo>
                    <a:pt x="39" y="23"/>
                  </a:lnTo>
                  <a:lnTo>
                    <a:pt x="39" y="18"/>
                  </a:lnTo>
                  <a:lnTo>
                    <a:pt x="37" y="13"/>
                  </a:lnTo>
                  <a:lnTo>
                    <a:pt x="37" y="9"/>
                  </a:lnTo>
                  <a:lnTo>
                    <a:pt x="35" y="4"/>
                  </a:lnTo>
                  <a:lnTo>
                    <a:pt x="30" y="2"/>
                  </a:lnTo>
                  <a:lnTo>
                    <a:pt x="28" y="0"/>
                  </a:lnTo>
                  <a:lnTo>
                    <a:pt x="23" y="0"/>
                  </a:lnTo>
                  <a:lnTo>
                    <a:pt x="19" y="0"/>
                  </a:lnTo>
                  <a:lnTo>
                    <a:pt x="16" y="0"/>
                  </a:lnTo>
                  <a:lnTo>
                    <a:pt x="12" y="2"/>
                  </a:lnTo>
                  <a:lnTo>
                    <a:pt x="9" y="4"/>
                  </a:lnTo>
                  <a:lnTo>
                    <a:pt x="7" y="9"/>
                  </a:lnTo>
                  <a:lnTo>
                    <a:pt x="3" y="13"/>
                  </a:lnTo>
                  <a:lnTo>
                    <a:pt x="3" y="20"/>
                  </a:lnTo>
                  <a:lnTo>
                    <a:pt x="0" y="34"/>
                  </a:lnTo>
                  <a:lnTo>
                    <a:pt x="30" y="34"/>
                  </a:lnTo>
                  <a:lnTo>
                    <a:pt x="32" y="34"/>
                  </a:lnTo>
                  <a:lnTo>
                    <a:pt x="35" y="32"/>
                  </a:lnTo>
                  <a:lnTo>
                    <a:pt x="37" y="32"/>
                  </a:lnTo>
                  <a:lnTo>
                    <a:pt x="37" y="30"/>
                  </a:lnTo>
                  <a:lnTo>
                    <a:pt x="37" y="27"/>
                  </a:lnTo>
                  <a:lnTo>
                    <a:pt x="39" y="27"/>
                  </a:lnTo>
                  <a:lnTo>
                    <a:pt x="39" y="25"/>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4" name="Freeform 95"/>
            <p:cNvSpPr>
              <a:spLocks/>
            </p:cNvSpPr>
            <p:nvPr/>
          </p:nvSpPr>
          <p:spPr bwMode="auto">
            <a:xfrm>
              <a:off x="4556" y="2506"/>
              <a:ext cx="44" cy="89"/>
            </a:xfrm>
            <a:custGeom>
              <a:avLst/>
              <a:gdLst>
                <a:gd name="T0" fmla="*/ 0 w 44"/>
                <a:gd name="T1" fmla="*/ 41 h 89"/>
                <a:gd name="T2" fmla="*/ 0 w 44"/>
                <a:gd name="T3" fmla="*/ 41 h 89"/>
                <a:gd name="T4" fmla="*/ 0 w 44"/>
                <a:gd name="T5" fmla="*/ 46 h 89"/>
                <a:gd name="T6" fmla="*/ 0 w 44"/>
                <a:gd name="T7" fmla="*/ 57 h 89"/>
                <a:gd name="T8" fmla="*/ 0 w 44"/>
                <a:gd name="T9" fmla="*/ 64 h 89"/>
                <a:gd name="T10" fmla="*/ 3 w 44"/>
                <a:gd name="T11" fmla="*/ 73 h 89"/>
                <a:gd name="T12" fmla="*/ 7 w 44"/>
                <a:gd name="T13" fmla="*/ 78 h 89"/>
                <a:gd name="T14" fmla="*/ 9 w 44"/>
                <a:gd name="T15" fmla="*/ 82 h 89"/>
                <a:gd name="T16" fmla="*/ 14 w 44"/>
                <a:gd name="T17" fmla="*/ 87 h 89"/>
                <a:gd name="T18" fmla="*/ 19 w 44"/>
                <a:gd name="T19" fmla="*/ 87 h 89"/>
                <a:gd name="T20" fmla="*/ 23 w 44"/>
                <a:gd name="T21" fmla="*/ 89 h 89"/>
                <a:gd name="T22" fmla="*/ 26 w 44"/>
                <a:gd name="T23" fmla="*/ 87 h 89"/>
                <a:gd name="T24" fmla="*/ 30 w 44"/>
                <a:gd name="T25" fmla="*/ 85 h 89"/>
                <a:gd name="T26" fmla="*/ 35 w 44"/>
                <a:gd name="T27" fmla="*/ 80 h 89"/>
                <a:gd name="T28" fmla="*/ 37 w 44"/>
                <a:gd name="T29" fmla="*/ 76 h 89"/>
                <a:gd name="T30" fmla="*/ 39 w 44"/>
                <a:gd name="T31" fmla="*/ 66 h 89"/>
                <a:gd name="T32" fmla="*/ 42 w 44"/>
                <a:gd name="T33" fmla="*/ 57 h 89"/>
                <a:gd name="T34" fmla="*/ 44 w 44"/>
                <a:gd name="T35" fmla="*/ 41 h 89"/>
                <a:gd name="T36" fmla="*/ 44 w 44"/>
                <a:gd name="T37" fmla="*/ 41 h 89"/>
                <a:gd name="T38" fmla="*/ 44 w 44"/>
                <a:gd name="T39" fmla="*/ 36 h 89"/>
                <a:gd name="T40" fmla="*/ 42 w 44"/>
                <a:gd name="T41" fmla="*/ 27 h 89"/>
                <a:gd name="T42" fmla="*/ 39 w 44"/>
                <a:gd name="T43" fmla="*/ 20 h 89"/>
                <a:gd name="T44" fmla="*/ 37 w 44"/>
                <a:gd name="T45" fmla="*/ 13 h 89"/>
                <a:gd name="T46" fmla="*/ 35 w 44"/>
                <a:gd name="T47" fmla="*/ 9 h 89"/>
                <a:gd name="T48" fmla="*/ 32 w 44"/>
                <a:gd name="T49" fmla="*/ 4 h 89"/>
                <a:gd name="T50" fmla="*/ 28 w 44"/>
                <a:gd name="T51" fmla="*/ 2 h 89"/>
                <a:gd name="T52" fmla="*/ 23 w 44"/>
                <a:gd name="T53" fmla="*/ 0 h 89"/>
                <a:gd name="T54" fmla="*/ 19 w 44"/>
                <a:gd name="T55" fmla="*/ 0 h 89"/>
                <a:gd name="T56" fmla="*/ 16 w 44"/>
                <a:gd name="T57" fmla="*/ 2 h 89"/>
                <a:gd name="T58" fmla="*/ 12 w 44"/>
                <a:gd name="T59" fmla="*/ 4 h 89"/>
                <a:gd name="T60" fmla="*/ 7 w 44"/>
                <a:gd name="T61" fmla="*/ 9 h 89"/>
                <a:gd name="T62" fmla="*/ 5 w 44"/>
                <a:gd name="T63" fmla="*/ 13 h 89"/>
                <a:gd name="T64" fmla="*/ 3 w 44"/>
                <a:gd name="T65" fmla="*/ 20 h 89"/>
                <a:gd name="T66" fmla="*/ 0 w 44"/>
                <a:gd name="T67" fmla="*/ 27 h 89"/>
                <a:gd name="T68" fmla="*/ 0 w 44"/>
                <a:gd name="T69" fmla="*/ 41 h 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
                <a:gd name="T106" fmla="*/ 0 h 89"/>
                <a:gd name="T107" fmla="*/ 44 w 44"/>
                <a:gd name="T108" fmla="*/ 89 h 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 h="89">
                  <a:moveTo>
                    <a:pt x="0" y="41"/>
                  </a:moveTo>
                  <a:lnTo>
                    <a:pt x="0" y="41"/>
                  </a:lnTo>
                  <a:lnTo>
                    <a:pt x="0" y="46"/>
                  </a:lnTo>
                  <a:lnTo>
                    <a:pt x="0" y="57"/>
                  </a:lnTo>
                  <a:lnTo>
                    <a:pt x="0" y="64"/>
                  </a:lnTo>
                  <a:lnTo>
                    <a:pt x="3" y="73"/>
                  </a:lnTo>
                  <a:lnTo>
                    <a:pt x="7" y="78"/>
                  </a:lnTo>
                  <a:lnTo>
                    <a:pt x="9" y="82"/>
                  </a:lnTo>
                  <a:lnTo>
                    <a:pt x="14" y="87"/>
                  </a:lnTo>
                  <a:lnTo>
                    <a:pt x="19" y="87"/>
                  </a:lnTo>
                  <a:lnTo>
                    <a:pt x="23" y="89"/>
                  </a:lnTo>
                  <a:lnTo>
                    <a:pt x="26" y="87"/>
                  </a:lnTo>
                  <a:lnTo>
                    <a:pt x="30" y="85"/>
                  </a:lnTo>
                  <a:lnTo>
                    <a:pt x="35" y="80"/>
                  </a:lnTo>
                  <a:lnTo>
                    <a:pt x="37" y="76"/>
                  </a:lnTo>
                  <a:lnTo>
                    <a:pt x="39" y="66"/>
                  </a:lnTo>
                  <a:lnTo>
                    <a:pt x="42" y="57"/>
                  </a:lnTo>
                  <a:lnTo>
                    <a:pt x="44" y="41"/>
                  </a:lnTo>
                  <a:lnTo>
                    <a:pt x="44" y="36"/>
                  </a:lnTo>
                  <a:lnTo>
                    <a:pt x="42" y="27"/>
                  </a:lnTo>
                  <a:lnTo>
                    <a:pt x="39" y="20"/>
                  </a:lnTo>
                  <a:lnTo>
                    <a:pt x="37" y="13"/>
                  </a:lnTo>
                  <a:lnTo>
                    <a:pt x="35" y="9"/>
                  </a:lnTo>
                  <a:lnTo>
                    <a:pt x="32" y="4"/>
                  </a:lnTo>
                  <a:lnTo>
                    <a:pt x="28" y="2"/>
                  </a:lnTo>
                  <a:lnTo>
                    <a:pt x="23" y="0"/>
                  </a:lnTo>
                  <a:lnTo>
                    <a:pt x="19" y="0"/>
                  </a:lnTo>
                  <a:lnTo>
                    <a:pt x="16" y="2"/>
                  </a:lnTo>
                  <a:lnTo>
                    <a:pt x="12" y="4"/>
                  </a:lnTo>
                  <a:lnTo>
                    <a:pt x="7" y="9"/>
                  </a:lnTo>
                  <a:lnTo>
                    <a:pt x="5" y="13"/>
                  </a:lnTo>
                  <a:lnTo>
                    <a:pt x="3" y="20"/>
                  </a:lnTo>
                  <a:lnTo>
                    <a:pt x="0" y="27"/>
                  </a:lnTo>
                  <a:lnTo>
                    <a:pt x="0" y="41"/>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5" name="Freeform 96"/>
            <p:cNvSpPr>
              <a:spLocks/>
            </p:cNvSpPr>
            <p:nvPr/>
          </p:nvSpPr>
          <p:spPr bwMode="auto">
            <a:xfrm>
              <a:off x="4096" y="2506"/>
              <a:ext cx="46" cy="89"/>
            </a:xfrm>
            <a:custGeom>
              <a:avLst/>
              <a:gdLst>
                <a:gd name="T0" fmla="*/ 0 w 46"/>
                <a:gd name="T1" fmla="*/ 41 h 89"/>
                <a:gd name="T2" fmla="*/ 0 w 46"/>
                <a:gd name="T3" fmla="*/ 41 h 89"/>
                <a:gd name="T4" fmla="*/ 0 w 46"/>
                <a:gd name="T5" fmla="*/ 46 h 89"/>
                <a:gd name="T6" fmla="*/ 2 w 46"/>
                <a:gd name="T7" fmla="*/ 57 h 89"/>
                <a:gd name="T8" fmla="*/ 2 w 46"/>
                <a:gd name="T9" fmla="*/ 64 h 89"/>
                <a:gd name="T10" fmla="*/ 4 w 46"/>
                <a:gd name="T11" fmla="*/ 73 h 89"/>
                <a:gd name="T12" fmla="*/ 7 w 46"/>
                <a:gd name="T13" fmla="*/ 78 h 89"/>
                <a:gd name="T14" fmla="*/ 11 w 46"/>
                <a:gd name="T15" fmla="*/ 82 h 89"/>
                <a:gd name="T16" fmla="*/ 16 w 46"/>
                <a:gd name="T17" fmla="*/ 87 h 89"/>
                <a:gd name="T18" fmla="*/ 18 w 46"/>
                <a:gd name="T19" fmla="*/ 87 h 89"/>
                <a:gd name="T20" fmla="*/ 23 w 46"/>
                <a:gd name="T21" fmla="*/ 89 h 89"/>
                <a:gd name="T22" fmla="*/ 27 w 46"/>
                <a:gd name="T23" fmla="*/ 87 h 89"/>
                <a:gd name="T24" fmla="*/ 32 w 46"/>
                <a:gd name="T25" fmla="*/ 85 h 89"/>
                <a:gd name="T26" fmla="*/ 37 w 46"/>
                <a:gd name="T27" fmla="*/ 80 h 89"/>
                <a:gd name="T28" fmla="*/ 39 w 46"/>
                <a:gd name="T29" fmla="*/ 76 h 89"/>
                <a:gd name="T30" fmla="*/ 41 w 46"/>
                <a:gd name="T31" fmla="*/ 66 h 89"/>
                <a:gd name="T32" fmla="*/ 44 w 46"/>
                <a:gd name="T33" fmla="*/ 57 h 89"/>
                <a:gd name="T34" fmla="*/ 46 w 46"/>
                <a:gd name="T35" fmla="*/ 41 h 89"/>
                <a:gd name="T36" fmla="*/ 46 w 46"/>
                <a:gd name="T37" fmla="*/ 41 h 89"/>
                <a:gd name="T38" fmla="*/ 44 w 46"/>
                <a:gd name="T39" fmla="*/ 36 h 89"/>
                <a:gd name="T40" fmla="*/ 44 w 46"/>
                <a:gd name="T41" fmla="*/ 27 h 89"/>
                <a:gd name="T42" fmla="*/ 41 w 46"/>
                <a:gd name="T43" fmla="*/ 20 h 89"/>
                <a:gd name="T44" fmla="*/ 39 w 46"/>
                <a:gd name="T45" fmla="*/ 13 h 89"/>
                <a:gd name="T46" fmla="*/ 37 w 46"/>
                <a:gd name="T47" fmla="*/ 9 h 89"/>
                <a:gd name="T48" fmla="*/ 32 w 46"/>
                <a:gd name="T49" fmla="*/ 4 h 89"/>
                <a:gd name="T50" fmla="*/ 30 w 46"/>
                <a:gd name="T51" fmla="*/ 2 h 89"/>
                <a:gd name="T52" fmla="*/ 25 w 46"/>
                <a:gd name="T53" fmla="*/ 0 h 89"/>
                <a:gd name="T54" fmla="*/ 21 w 46"/>
                <a:gd name="T55" fmla="*/ 0 h 89"/>
                <a:gd name="T56" fmla="*/ 16 w 46"/>
                <a:gd name="T57" fmla="*/ 2 h 89"/>
                <a:gd name="T58" fmla="*/ 14 w 46"/>
                <a:gd name="T59" fmla="*/ 4 h 89"/>
                <a:gd name="T60" fmla="*/ 9 w 46"/>
                <a:gd name="T61" fmla="*/ 9 h 89"/>
                <a:gd name="T62" fmla="*/ 7 w 46"/>
                <a:gd name="T63" fmla="*/ 13 h 89"/>
                <a:gd name="T64" fmla="*/ 4 w 46"/>
                <a:gd name="T65" fmla="*/ 20 h 89"/>
                <a:gd name="T66" fmla="*/ 2 w 46"/>
                <a:gd name="T67" fmla="*/ 27 h 89"/>
                <a:gd name="T68" fmla="*/ 0 w 46"/>
                <a:gd name="T69" fmla="*/ 41 h 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
                <a:gd name="T106" fmla="*/ 0 h 89"/>
                <a:gd name="T107" fmla="*/ 46 w 46"/>
                <a:gd name="T108" fmla="*/ 89 h 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 h="89">
                  <a:moveTo>
                    <a:pt x="0" y="41"/>
                  </a:moveTo>
                  <a:lnTo>
                    <a:pt x="0" y="41"/>
                  </a:lnTo>
                  <a:lnTo>
                    <a:pt x="0" y="46"/>
                  </a:lnTo>
                  <a:lnTo>
                    <a:pt x="2" y="57"/>
                  </a:lnTo>
                  <a:lnTo>
                    <a:pt x="2" y="64"/>
                  </a:lnTo>
                  <a:lnTo>
                    <a:pt x="4" y="73"/>
                  </a:lnTo>
                  <a:lnTo>
                    <a:pt x="7" y="78"/>
                  </a:lnTo>
                  <a:lnTo>
                    <a:pt x="11" y="82"/>
                  </a:lnTo>
                  <a:lnTo>
                    <a:pt x="16" y="87"/>
                  </a:lnTo>
                  <a:lnTo>
                    <a:pt x="18" y="87"/>
                  </a:lnTo>
                  <a:lnTo>
                    <a:pt x="23" y="89"/>
                  </a:lnTo>
                  <a:lnTo>
                    <a:pt x="27" y="87"/>
                  </a:lnTo>
                  <a:lnTo>
                    <a:pt x="32" y="85"/>
                  </a:lnTo>
                  <a:lnTo>
                    <a:pt x="37" y="80"/>
                  </a:lnTo>
                  <a:lnTo>
                    <a:pt x="39" y="76"/>
                  </a:lnTo>
                  <a:lnTo>
                    <a:pt x="41" y="66"/>
                  </a:lnTo>
                  <a:lnTo>
                    <a:pt x="44" y="57"/>
                  </a:lnTo>
                  <a:lnTo>
                    <a:pt x="46" y="41"/>
                  </a:lnTo>
                  <a:lnTo>
                    <a:pt x="44" y="36"/>
                  </a:lnTo>
                  <a:lnTo>
                    <a:pt x="44" y="27"/>
                  </a:lnTo>
                  <a:lnTo>
                    <a:pt x="41" y="20"/>
                  </a:lnTo>
                  <a:lnTo>
                    <a:pt x="39" y="13"/>
                  </a:lnTo>
                  <a:lnTo>
                    <a:pt x="37" y="9"/>
                  </a:lnTo>
                  <a:lnTo>
                    <a:pt x="32" y="4"/>
                  </a:lnTo>
                  <a:lnTo>
                    <a:pt x="30" y="2"/>
                  </a:lnTo>
                  <a:lnTo>
                    <a:pt x="25" y="0"/>
                  </a:lnTo>
                  <a:lnTo>
                    <a:pt x="21" y="0"/>
                  </a:lnTo>
                  <a:lnTo>
                    <a:pt x="16" y="2"/>
                  </a:lnTo>
                  <a:lnTo>
                    <a:pt x="14" y="4"/>
                  </a:lnTo>
                  <a:lnTo>
                    <a:pt x="9" y="9"/>
                  </a:lnTo>
                  <a:lnTo>
                    <a:pt x="7" y="13"/>
                  </a:lnTo>
                  <a:lnTo>
                    <a:pt x="4" y="20"/>
                  </a:lnTo>
                  <a:lnTo>
                    <a:pt x="2" y="27"/>
                  </a:lnTo>
                  <a:lnTo>
                    <a:pt x="0" y="41"/>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6" name="Freeform 97"/>
            <p:cNvSpPr>
              <a:spLocks/>
            </p:cNvSpPr>
            <p:nvPr/>
          </p:nvSpPr>
          <p:spPr bwMode="auto">
            <a:xfrm>
              <a:off x="3932" y="2455"/>
              <a:ext cx="67" cy="133"/>
            </a:xfrm>
            <a:custGeom>
              <a:avLst/>
              <a:gdLst>
                <a:gd name="T0" fmla="*/ 0 w 67"/>
                <a:gd name="T1" fmla="*/ 124 h 133"/>
                <a:gd name="T2" fmla="*/ 0 w 67"/>
                <a:gd name="T3" fmla="*/ 124 h 133"/>
                <a:gd name="T4" fmla="*/ 0 w 67"/>
                <a:gd name="T5" fmla="*/ 124 h 133"/>
                <a:gd name="T6" fmla="*/ 0 w 67"/>
                <a:gd name="T7" fmla="*/ 127 h 133"/>
                <a:gd name="T8" fmla="*/ 3 w 67"/>
                <a:gd name="T9" fmla="*/ 129 h 133"/>
                <a:gd name="T10" fmla="*/ 3 w 67"/>
                <a:gd name="T11" fmla="*/ 129 h 133"/>
                <a:gd name="T12" fmla="*/ 5 w 67"/>
                <a:gd name="T13" fmla="*/ 131 h 133"/>
                <a:gd name="T14" fmla="*/ 5 w 67"/>
                <a:gd name="T15" fmla="*/ 131 h 133"/>
                <a:gd name="T16" fmla="*/ 7 w 67"/>
                <a:gd name="T17" fmla="*/ 133 h 133"/>
                <a:gd name="T18" fmla="*/ 10 w 67"/>
                <a:gd name="T19" fmla="*/ 133 h 133"/>
                <a:gd name="T20" fmla="*/ 12 w 67"/>
                <a:gd name="T21" fmla="*/ 133 h 133"/>
                <a:gd name="T22" fmla="*/ 14 w 67"/>
                <a:gd name="T23" fmla="*/ 133 h 133"/>
                <a:gd name="T24" fmla="*/ 17 w 67"/>
                <a:gd name="T25" fmla="*/ 133 h 133"/>
                <a:gd name="T26" fmla="*/ 17 w 67"/>
                <a:gd name="T27" fmla="*/ 133 h 133"/>
                <a:gd name="T28" fmla="*/ 19 w 67"/>
                <a:gd name="T29" fmla="*/ 133 h 133"/>
                <a:gd name="T30" fmla="*/ 21 w 67"/>
                <a:gd name="T31" fmla="*/ 133 h 133"/>
                <a:gd name="T32" fmla="*/ 23 w 67"/>
                <a:gd name="T33" fmla="*/ 133 h 133"/>
                <a:gd name="T34" fmla="*/ 23 w 67"/>
                <a:gd name="T35" fmla="*/ 133 h 133"/>
                <a:gd name="T36" fmla="*/ 23 w 67"/>
                <a:gd name="T37" fmla="*/ 133 h 133"/>
                <a:gd name="T38" fmla="*/ 28 w 67"/>
                <a:gd name="T39" fmla="*/ 133 h 133"/>
                <a:gd name="T40" fmla="*/ 37 w 67"/>
                <a:gd name="T41" fmla="*/ 131 h 133"/>
                <a:gd name="T42" fmla="*/ 46 w 67"/>
                <a:gd name="T43" fmla="*/ 124 h 133"/>
                <a:gd name="T44" fmla="*/ 53 w 67"/>
                <a:gd name="T45" fmla="*/ 117 h 133"/>
                <a:gd name="T46" fmla="*/ 58 w 67"/>
                <a:gd name="T47" fmla="*/ 108 h 133"/>
                <a:gd name="T48" fmla="*/ 63 w 67"/>
                <a:gd name="T49" fmla="*/ 97 h 133"/>
                <a:gd name="T50" fmla="*/ 65 w 67"/>
                <a:gd name="T51" fmla="*/ 85 h 133"/>
                <a:gd name="T52" fmla="*/ 67 w 67"/>
                <a:gd name="T53" fmla="*/ 71 h 133"/>
                <a:gd name="T54" fmla="*/ 67 w 67"/>
                <a:gd name="T55" fmla="*/ 60 h 133"/>
                <a:gd name="T56" fmla="*/ 65 w 67"/>
                <a:gd name="T57" fmla="*/ 46 h 133"/>
                <a:gd name="T58" fmla="*/ 63 w 67"/>
                <a:gd name="T59" fmla="*/ 34 h 133"/>
                <a:gd name="T60" fmla="*/ 58 w 67"/>
                <a:gd name="T61" fmla="*/ 23 h 133"/>
                <a:gd name="T62" fmla="*/ 53 w 67"/>
                <a:gd name="T63" fmla="*/ 14 h 133"/>
                <a:gd name="T64" fmla="*/ 46 w 67"/>
                <a:gd name="T65" fmla="*/ 7 h 133"/>
                <a:gd name="T66" fmla="*/ 40 w 67"/>
                <a:gd name="T67" fmla="*/ 2 h 133"/>
                <a:gd name="T68" fmla="*/ 23 w 67"/>
                <a:gd name="T69" fmla="*/ 0 h 133"/>
                <a:gd name="T70" fmla="*/ 23 w 67"/>
                <a:gd name="T71" fmla="*/ 0 h 133"/>
                <a:gd name="T72" fmla="*/ 23 w 67"/>
                <a:gd name="T73" fmla="*/ 0 h 133"/>
                <a:gd name="T74" fmla="*/ 21 w 67"/>
                <a:gd name="T75" fmla="*/ 0 h 133"/>
                <a:gd name="T76" fmla="*/ 21 w 67"/>
                <a:gd name="T77" fmla="*/ 0 h 133"/>
                <a:gd name="T78" fmla="*/ 19 w 67"/>
                <a:gd name="T79" fmla="*/ 0 h 133"/>
                <a:gd name="T80" fmla="*/ 17 w 67"/>
                <a:gd name="T81" fmla="*/ 0 h 133"/>
                <a:gd name="T82" fmla="*/ 14 w 67"/>
                <a:gd name="T83" fmla="*/ 0 h 133"/>
                <a:gd name="T84" fmla="*/ 12 w 67"/>
                <a:gd name="T85" fmla="*/ 0 h 133"/>
                <a:gd name="T86" fmla="*/ 12 w 67"/>
                <a:gd name="T87" fmla="*/ 0 h 133"/>
                <a:gd name="T88" fmla="*/ 10 w 67"/>
                <a:gd name="T89" fmla="*/ 0 h 133"/>
                <a:gd name="T90" fmla="*/ 7 w 67"/>
                <a:gd name="T91" fmla="*/ 0 h 133"/>
                <a:gd name="T92" fmla="*/ 5 w 67"/>
                <a:gd name="T93" fmla="*/ 0 h 133"/>
                <a:gd name="T94" fmla="*/ 5 w 67"/>
                <a:gd name="T95" fmla="*/ 2 h 133"/>
                <a:gd name="T96" fmla="*/ 3 w 67"/>
                <a:gd name="T97" fmla="*/ 2 h 133"/>
                <a:gd name="T98" fmla="*/ 3 w 67"/>
                <a:gd name="T99" fmla="*/ 4 h 133"/>
                <a:gd name="T100" fmla="*/ 0 w 67"/>
                <a:gd name="T101" fmla="*/ 4 h 133"/>
                <a:gd name="T102" fmla="*/ 0 w 67"/>
                <a:gd name="T103" fmla="*/ 7 h 133"/>
                <a:gd name="T104" fmla="*/ 0 w 67"/>
                <a:gd name="T105" fmla="*/ 124 h 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7"/>
                <a:gd name="T160" fmla="*/ 0 h 133"/>
                <a:gd name="T161" fmla="*/ 67 w 67"/>
                <a:gd name="T162" fmla="*/ 133 h 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7" h="133">
                  <a:moveTo>
                    <a:pt x="0" y="124"/>
                  </a:moveTo>
                  <a:lnTo>
                    <a:pt x="0" y="124"/>
                  </a:lnTo>
                  <a:lnTo>
                    <a:pt x="0" y="127"/>
                  </a:lnTo>
                  <a:lnTo>
                    <a:pt x="3" y="129"/>
                  </a:lnTo>
                  <a:lnTo>
                    <a:pt x="5" y="131"/>
                  </a:lnTo>
                  <a:lnTo>
                    <a:pt x="7" y="133"/>
                  </a:lnTo>
                  <a:lnTo>
                    <a:pt x="10" y="133"/>
                  </a:lnTo>
                  <a:lnTo>
                    <a:pt x="12" y="133"/>
                  </a:lnTo>
                  <a:lnTo>
                    <a:pt x="14" y="133"/>
                  </a:lnTo>
                  <a:lnTo>
                    <a:pt x="17" y="133"/>
                  </a:lnTo>
                  <a:lnTo>
                    <a:pt x="19" y="133"/>
                  </a:lnTo>
                  <a:lnTo>
                    <a:pt x="21" y="133"/>
                  </a:lnTo>
                  <a:lnTo>
                    <a:pt x="23" y="133"/>
                  </a:lnTo>
                  <a:lnTo>
                    <a:pt x="28" y="133"/>
                  </a:lnTo>
                  <a:lnTo>
                    <a:pt x="37" y="131"/>
                  </a:lnTo>
                  <a:lnTo>
                    <a:pt x="46" y="124"/>
                  </a:lnTo>
                  <a:lnTo>
                    <a:pt x="53" y="117"/>
                  </a:lnTo>
                  <a:lnTo>
                    <a:pt x="58" y="108"/>
                  </a:lnTo>
                  <a:lnTo>
                    <a:pt x="63" y="97"/>
                  </a:lnTo>
                  <a:lnTo>
                    <a:pt x="65" y="85"/>
                  </a:lnTo>
                  <a:lnTo>
                    <a:pt x="67" y="71"/>
                  </a:lnTo>
                  <a:lnTo>
                    <a:pt x="67" y="60"/>
                  </a:lnTo>
                  <a:lnTo>
                    <a:pt x="65" y="46"/>
                  </a:lnTo>
                  <a:lnTo>
                    <a:pt x="63" y="34"/>
                  </a:lnTo>
                  <a:lnTo>
                    <a:pt x="58" y="23"/>
                  </a:lnTo>
                  <a:lnTo>
                    <a:pt x="53" y="14"/>
                  </a:lnTo>
                  <a:lnTo>
                    <a:pt x="46" y="7"/>
                  </a:lnTo>
                  <a:lnTo>
                    <a:pt x="40" y="2"/>
                  </a:lnTo>
                  <a:lnTo>
                    <a:pt x="23" y="0"/>
                  </a:lnTo>
                  <a:lnTo>
                    <a:pt x="21" y="0"/>
                  </a:lnTo>
                  <a:lnTo>
                    <a:pt x="19" y="0"/>
                  </a:lnTo>
                  <a:lnTo>
                    <a:pt x="17" y="0"/>
                  </a:lnTo>
                  <a:lnTo>
                    <a:pt x="14" y="0"/>
                  </a:lnTo>
                  <a:lnTo>
                    <a:pt x="12" y="0"/>
                  </a:lnTo>
                  <a:lnTo>
                    <a:pt x="10" y="0"/>
                  </a:lnTo>
                  <a:lnTo>
                    <a:pt x="7" y="0"/>
                  </a:lnTo>
                  <a:lnTo>
                    <a:pt x="5" y="0"/>
                  </a:lnTo>
                  <a:lnTo>
                    <a:pt x="5" y="2"/>
                  </a:lnTo>
                  <a:lnTo>
                    <a:pt x="3" y="2"/>
                  </a:lnTo>
                  <a:lnTo>
                    <a:pt x="3" y="4"/>
                  </a:lnTo>
                  <a:lnTo>
                    <a:pt x="0" y="4"/>
                  </a:lnTo>
                  <a:lnTo>
                    <a:pt x="0" y="7"/>
                  </a:lnTo>
                  <a:lnTo>
                    <a:pt x="0" y="124"/>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7" name="Freeform 98"/>
            <p:cNvSpPr>
              <a:spLocks/>
            </p:cNvSpPr>
            <p:nvPr/>
          </p:nvSpPr>
          <p:spPr bwMode="auto">
            <a:xfrm>
              <a:off x="4623" y="2280"/>
              <a:ext cx="39" cy="34"/>
            </a:xfrm>
            <a:custGeom>
              <a:avLst/>
              <a:gdLst>
                <a:gd name="T0" fmla="*/ 37 w 39"/>
                <a:gd name="T1" fmla="*/ 27 h 34"/>
                <a:gd name="T2" fmla="*/ 37 w 39"/>
                <a:gd name="T3" fmla="*/ 27 h 34"/>
                <a:gd name="T4" fmla="*/ 39 w 39"/>
                <a:gd name="T5" fmla="*/ 25 h 34"/>
                <a:gd name="T6" fmla="*/ 39 w 39"/>
                <a:gd name="T7" fmla="*/ 18 h 34"/>
                <a:gd name="T8" fmla="*/ 37 w 39"/>
                <a:gd name="T9" fmla="*/ 14 h 34"/>
                <a:gd name="T10" fmla="*/ 34 w 39"/>
                <a:gd name="T11" fmla="*/ 9 h 34"/>
                <a:gd name="T12" fmla="*/ 32 w 39"/>
                <a:gd name="T13" fmla="*/ 7 h 34"/>
                <a:gd name="T14" fmla="*/ 30 w 39"/>
                <a:gd name="T15" fmla="*/ 4 h 34"/>
                <a:gd name="T16" fmla="*/ 25 w 39"/>
                <a:gd name="T17" fmla="*/ 2 h 34"/>
                <a:gd name="T18" fmla="*/ 23 w 39"/>
                <a:gd name="T19" fmla="*/ 0 h 34"/>
                <a:gd name="T20" fmla="*/ 18 w 39"/>
                <a:gd name="T21" fmla="*/ 0 h 34"/>
                <a:gd name="T22" fmla="*/ 16 w 39"/>
                <a:gd name="T23" fmla="*/ 0 h 34"/>
                <a:gd name="T24" fmla="*/ 11 w 39"/>
                <a:gd name="T25" fmla="*/ 2 h 34"/>
                <a:gd name="T26" fmla="*/ 9 w 39"/>
                <a:gd name="T27" fmla="*/ 7 h 34"/>
                <a:gd name="T28" fmla="*/ 5 w 39"/>
                <a:gd name="T29" fmla="*/ 9 h 34"/>
                <a:gd name="T30" fmla="*/ 2 w 39"/>
                <a:gd name="T31" fmla="*/ 16 h 34"/>
                <a:gd name="T32" fmla="*/ 0 w 39"/>
                <a:gd name="T33" fmla="*/ 23 h 34"/>
                <a:gd name="T34" fmla="*/ 0 w 39"/>
                <a:gd name="T35" fmla="*/ 34 h 34"/>
                <a:gd name="T36" fmla="*/ 30 w 39"/>
                <a:gd name="T37" fmla="*/ 34 h 34"/>
                <a:gd name="T38" fmla="*/ 30 w 39"/>
                <a:gd name="T39" fmla="*/ 34 h 34"/>
                <a:gd name="T40" fmla="*/ 30 w 39"/>
                <a:gd name="T41" fmla="*/ 34 h 34"/>
                <a:gd name="T42" fmla="*/ 30 w 39"/>
                <a:gd name="T43" fmla="*/ 34 h 34"/>
                <a:gd name="T44" fmla="*/ 30 w 39"/>
                <a:gd name="T45" fmla="*/ 34 h 34"/>
                <a:gd name="T46" fmla="*/ 32 w 39"/>
                <a:gd name="T47" fmla="*/ 34 h 34"/>
                <a:gd name="T48" fmla="*/ 32 w 39"/>
                <a:gd name="T49" fmla="*/ 34 h 34"/>
                <a:gd name="T50" fmla="*/ 32 w 39"/>
                <a:gd name="T51" fmla="*/ 34 h 34"/>
                <a:gd name="T52" fmla="*/ 34 w 39"/>
                <a:gd name="T53" fmla="*/ 34 h 34"/>
                <a:gd name="T54" fmla="*/ 34 w 39"/>
                <a:gd name="T55" fmla="*/ 32 h 34"/>
                <a:gd name="T56" fmla="*/ 34 w 39"/>
                <a:gd name="T57" fmla="*/ 32 h 34"/>
                <a:gd name="T58" fmla="*/ 34 w 39"/>
                <a:gd name="T59" fmla="*/ 32 h 34"/>
                <a:gd name="T60" fmla="*/ 37 w 39"/>
                <a:gd name="T61" fmla="*/ 32 h 34"/>
                <a:gd name="T62" fmla="*/ 37 w 39"/>
                <a:gd name="T63" fmla="*/ 30 h 34"/>
                <a:gd name="T64" fmla="*/ 37 w 39"/>
                <a:gd name="T65" fmla="*/ 30 h 34"/>
                <a:gd name="T66" fmla="*/ 37 w 39"/>
                <a:gd name="T67" fmla="*/ 30 h 34"/>
                <a:gd name="T68" fmla="*/ 37 w 39"/>
                <a:gd name="T69" fmla="*/ 27 h 34"/>
                <a:gd name="T70" fmla="*/ 37 w 39"/>
                <a:gd name="T71" fmla="*/ 27 h 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9"/>
                <a:gd name="T109" fmla="*/ 0 h 34"/>
                <a:gd name="T110" fmla="*/ 39 w 39"/>
                <a:gd name="T111" fmla="*/ 34 h 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9" h="34">
                  <a:moveTo>
                    <a:pt x="37" y="27"/>
                  </a:moveTo>
                  <a:lnTo>
                    <a:pt x="37" y="27"/>
                  </a:lnTo>
                  <a:lnTo>
                    <a:pt x="39" y="25"/>
                  </a:lnTo>
                  <a:lnTo>
                    <a:pt x="39" y="18"/>
                  </a:lnTo>
                  <a:lnTo>
                    <a:pt x="37" y="14"/>
                  </a:lnTo>
                  <a:lnTo>
                    <a:pt x="34" y="9"/>
                  </a:lnTo>
                  <a:lnTo>
                    <a:pt x="32" y="7"/>
                  </a:lnTo>
                  <a:lnTo>
                    <a:pt x="30" y="4"/>
                  </a:lnTo>
                  <a:lnTo>
                    <a:pt x="25" y="2"/>
                  </a:lnTo>
                  <a:lnTo>
                    <a:pt x="23" y="0"/>
                  </a:lnTo>
                  <a:lnTo>
                    <a:pt x="18" y="0"/>
                  </a:lnTo>
                  <a:lnTo>
                    <a:pt x="16" y="0"/>
                  </a:lnTo>
                  <a:lnTo>
                    <a:pt x="11" y="2"/>
                  </a:lnTo>
                  <a:lnTo>
                    <a:pt x="9" y="7"/>
                  </a:lnTo>
                  <a:lnTo>
                    <a:pt x="5" y="9"/>
                  </a:lnTo>
                  <a:lnTo>
                    <a:pt x="2" y="16"/>
                  </a:lnTo>
                  <a:lnTo>
                    <a:pt x="0" y="23"/>
                  </a:lnTo>
                  <a:lnTo>
                    <a:pt x="0" y="34"/>
                  </a:lnTo>
                  <a:lnTo>
                    <a:pt x="30" y="34"/>
                  </a:lnTo>
                  <a:lnTo>
                    <a:pt x="32" y="34"/>
                  </a:lnTo>
                  <a:lnTo>
                    <a:pt x="34" y="34"/>
                  </a:lnTo>
                  <a:lnTo>
                    <a:pt x="34" y="32"/>
                  </a:lnTo>
                  <a:lnTo>
                    <a:pt x="37" y="32"/>
                  </a:lnTo>
                  <a:lnTo>
                    <a:pt x="37" y="30"/>
                  </a:lnTo>
                  <a:lnTo>
                    <a:pt x="37" y="27"/>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8" name="Freeform 99"/>
            <p:cNvSpPr>
              <a:spLocks/>
            </p:cNvSpPr>
            <p:nvPr/>
          </p:nvSpPr>
          <p:spPr bwMode="auto">
            <a:xfrm>
              <a:off x="4400" y="2326"/>
              <a:ext cx="32" cy="39"/>
            </a:xfrm>
            <a:custGeom>
              <a:avLst/>
              <a:gdLst>
                <a:gd name="T0" fmla="*/ 0 w 32"/>
                <a:gd name="T1" fmla="*/ 30 h 39"/>
                <a:gd name="T2" fmla="*/ 0 w 32"/>
                <a:gd name="T3" fmla="*/ 30 h 39"/>
                <a:gd name="T4" fmla="*/ 0 w 32"/>
                <a:gd name="T5" fmla="*/ 32 h 39"/>
                <a:gd name="T6" fmla="*/ 2 w 32"/>
                <a:gd name="T7" fmla="*/ 34 h 39"/>
                <a:gd name="T8" fmla="*/ 2 w 32"/>
                <a:gd name="T9" fmla="*/ 37 h 39"/>
                <a:gd name="T10" fmla="*/ 4 w 32"/>
                <a:gd name="T11" fmla="*/ 37 h 39"/>
                <a:gd name="T12" fmla="*/ 7 w 32"/>
                <a:gd name="T13" fmla="*/ 39 h 39"/>
                <a:gd name="T14" fmla="*/ 11 w 32"/>
                <a:gd name="T15" fmla="*/ 39 h 39"/>
                <a:gd name="T16" fmla="*/ 13 w 32"/>
                <a:gd name="T17" fmla="*/ 39 h 39"/>
                <a:gd name="T18" fmla="*/ 16 w 32"/>
                <a:gd name="T19" fmla="*/ 39 h 39"/>
                <a:gd name="T20" fmla="*/ 18 w 32"/>
                <a:gd name="T21" fmla="*/ 39 h 39"/>
                <a:gd name="T22" fmla="*/ 23 w 32"/>
                <a:gd name="T23" fmla="*/ 39 h 39"/>
                <a:gd name="T24" fmla="*/ 25 w 32"/>
                <a:gd name="T25" fmla="*/ 37 h 39"/>
                <a:gd name="T26" fmla="*/ 27 w 32"/>
                <a:gd name="T27" fmla="*/ 34 h 39"/>
                <a:gd name="T28" fmla="*/ 30 w 32"/>
                <a:gd name="T29" fmla="*/ 32 h 39"/>
                <a:gd name="T30" fmla="*/ 30 w 32"/>
                <a:gd name="T31" fmla="*/ 30 h 39"/>
                <a:gd name="T32" fmla="*/ 32 w 32"/>
                <a:gd name="T33" fmla="*/ 25 h 39"/>
                <a:gd name="T34" fmla="*/ 32 w 32"/>
                <a:gd name="T35" fmla="*/ 18 h 39"/>
                <a:gd name="T36" fmla="*/ 32 w 32"/>
                <a:gd name="T37" fmla="*/ 0 h 39"/>
                <a:gd name="T38" fmla="*/ 32 w 32"/>
                <a:gd name="T39" fmla="*/ 0 h 39"/>
                <a:gd name="T40" fmla="*/ 30 w 32"/>
                <a:gd name="T41" fmla="*/ 0 h 39"/>
                <a:gd name="T42" fmla="*/ 25 w 32"/>
                <a:gd name="T43" fmla="*/ 2 h 39"/>
                <a:gd name="T44" fmla="*/ 20 w 32"/>
                <a:gd name="T45" fmla="*/ 2 h 39"/>
                <a:gd name="T46" fmla="*/ 16 w 32"/>
                <a:gd name="T47" fmla="*/ 4 h 39"/>
                <a:gd name="T48" fmla="*/ 13 w 32"/>
                <a:gd name="T49" fmla="*/ 4 h 39"/>
                <a:gd name="T50" fmla="*/ 11 w 32"/>
                <a:gd name="T51" fmla="*/ 7 h 39"/>
                <a:gd name="T52" fmla="*/ 7 w 32"/>
                <a:gd name="T53" fmla="*/ 7 h 39"/>
                <a:gd name="T54" fmla="*/ 4 w 32"/>
                <a:gd name="T55" fmla="*/ 9 h 39"/>
                <a:gd name="T56" fmla="*/ 4 w 32"/>
                <a:gd name="T57" fmla="*/ 11 h 39"/>
                <a:gd name="T58" fmla="*/ 2 w 32"/>
                <a:gd name="T59" fmla="*/ 11 h 39"/>
                <a:gd name="T60" fmla="*/ 0 w 32"/>
                <a:gd name="T61" fmla="*/ 14 h 39"/>
                <a:gd name="T62" fmla="*/ 0 w 32"/>
                <a:gd name="T63" fmla="*/ 16 h 39"/>
                <a:gd name="T64" fmla="*/ 0 w 32"/>
                <a:gd name="T65" fmla="*/ 18 h 39"/>
                <a:gd name="T66" fmla="*/ 0 w 32"/>
                <a:gd name="T67" fmla="*/ 21 h 39"/>
                <a:gd name="T68" fmla="*/ 0 w 32"/>
                <a:gd name="T69" fmla="*/ 25 h 39"/>
                <a:gd name="T70" fmla="*/ 0 w 32"/>
                <a:gd name="T71" fmla="*/ 30 h 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
                <a:gd name="T109" fmla="*/ 0 h 39"/>
                <a:gd name="T110" fmla="*/ 32 w 32"/>
                <a:gd name="T111" fmla="*/ 39 h 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 h="39">
                  <a:moveTo>
                    <a:pt x="0" y="30"/>
                  </a:moveTo>
                  <a:lnTo>
                    <a:pt x="0" y="30"/>
                  </a:lnTo>
                  <a:lnTo>
                    <a:pt x="0" y="32"/>
                  </a:lnTo>
                  <a:lnTo>
                    <a:pt x="2" y="34"/>
                  </a:lnTo>
                  <a:lnTo>
                    <a:pt x="2" y="37"/>
                  </a:lnTo>
                  <a:lnTo>
                    <a:pt x="4" y="37"/>
                  </a:lnTo>
                  <a:lnTo>
                    <a:pt x="7" y="39"/>
                  </a:lnTo>
                  <a:lnTo>
                    <a:pt x="11" y="39"/>
                  </a:lnTo>
                  <a:lnTo>
                    <a:pt x="13" y="39"/>
                  </a:lnTo>
                  <a:lnTo>
                    <a:pt x="16" y="39"/>
                  </a:lnTo>
                  <a:lnTo>
                    <a:pt x="18" y="39"/>
                  </a:lnTo>
                  <a:lnTo>
                    <a:pt x="23" y="39"/>
                  </a:lnTo>
                  <a:lnTo>
                    <a:pt x="25" y="37"/>
                  </a:lnTo>
                  <a:lnTo>
                    <a:pt x="27" y="34"/>
                  </a:lnTo>
                  <a:lnTo>
                    <a:pt x="30" y="32"/>
                  </a:lnTo>
                  <a:lnTo>
                    <a:pt x="30" y="30"/>
                  </a:lnTo>
                  <a:lnTo>
                    <a:pt x="32" y="25"/>
                  </a:lnTo>
                  <a:lnTo>
                    <a:pt x="32" y="18"/>
                  </a:lnTo>
                  <a:lnTo>
                    <a:pt x="32" y="0"/>
                  </a:lnTo>
                  <a:lnTo>
                    <a:pt x="30" y="0"/>
                  </a:lnTo>
                  <a:lnTo>
                    <a:pt x="25" y="2"/>
                  </a:lnTo>
                  <a:lnTo>
                    <a:pt x="20" y="2"/>
                  </a:lnTo>
                  <a:lnTo>
                    <a:pt x="16" y="4"/>
                  </a:lnTo>
                  <a:lnTo>
                    <a:pt x="13" y="4"/>
                  </a:lnTo>
                  <a:lnTo>
                    <a:pt x="11" y="7"/>
                  </a:lnTo>
                  <a:lnTo>
                    <a:pt x="7" y="7"/>
                  </a:lnTo>
                  <a:lnTo>
                    <a:pt x="4" y="9"/>
                  </a:lnTo>
                  <a:lnTo>
                    <a:pt x="4" y="11"/>
                  </a:lnTo>
                  <a:lnTo>
                    <a:pt x="2" y="11"/>
                  </a:lnTo>
                  <a:lnTo>
                    <a:pt x="0" y="14"/>
                  </a:lnTo>
                  <a:lnTo>
                    <a:pt x="0" y="16"/>
                  </a:lnTo>
                  <a:lnTo>
                    <a:pt x="0" y="18"/>
                  </a:lnTo>
                  <a:lnTo>
                    <a:pt x="0" y="21"/>
                  </a:lnTo>
                  <a:lnTo>
                    <a:pt x="0" y="25"/>
                  </a:lnTo>
                  <a:lnTo>
                    <a:pt x="0" y="30"/>
                  </a:lnTo>
                  <a:close/>
                </a:path>
              </a:pathLst>
            </a:custGeom>
            <a:solidFill>
              <a:srgbClr val="FF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304800"/>
            <a:ext cx="7107238" cy="885825"/>
          </a:xfrm>
        </p:spPr>
        <p:txBody>
          <a:bodyPr/>
          <a:lstStyle/>
          <a:p>
            <a:r>
              <a:rPr lang="en-US" altLang="en-US" sz="3600"/>
              <a:t>Step 3. Determination of Cause</a:t>
            </a:r>
          </a:p>
        </p:txBody>
      </p:sp>
      <p:sp>
        <p:nvSpPr>
          <p:cNvPr id="33795" name="Rectangle 3"/>
          <p:cNvSpPr>
            <a:spLocks noGrp="1" noChangeArrowheads="1"/>
          </p:cNvSpPr>
          <p:nvPr>
            <p:ph idx="1"/>
          </p:nvPr>
        </p:nvSpPr>
        <p:spPr/>
        <p:txBody>
          <a:bodyPr/>
          <a:lstStyle/>
          <a:p>
            <a:pPr>
              <a:buFont typeface="Arial" panose="020B0604020202020204" pitchFamily="34" charset="0"/>
              <a:buChar char="•"/>
            </a:pPr>
            <a:r>
              <a:rPr lang="en-US" altLang="en-US"/>
              <a:t>Identify how the failure could occur</a:t>
            </a:r>
          </a:p>
          <a:p>
            <a:pPr>
              <a:buFont typeface="Arial" panose="020B0604020202020204" pitchFamily="34" charset="0"/>
              <a:buChar char="•"/>
            </a:pPr>
            <a:r>
              <a:rPr lang="en-US" altLang="en-US">
                <a:solidFill>
                  <a:srgbClr val="C00000"/>
                </a:solidFill>
              </a:rPr>
              <a:t>Find the root cause!</a:t>
            </a:r>
          </a:p>
          <a:p>
            <a:pPr>
              <a:buFont typeface="Arial" panose="020B0604020202020204" pitchFamily="34" charset="0"/>
              <a:buChar char="•"/>
            </a:pPr>
            <a:r>
              <a:rPr lang="en-US" altLang="en-US"/>
              <a:t>State in terms of something that can be corrected</a:t>
            </a:r>
          </a:p>
          <a:p>
            <a:pPr>
              <a:buFont typeface="Arial" panose="020B0604020202020204" pitchFamily="34" charset="0"/>
              <a:buChar char="•"/>
            </a:pPr>
            <a:r>
              <a:rPr lang="en-US" altLang="en-US"/>
              <a:t>Attempt to establish an exhaustive list</a:t>
            </a:r>
          </a:p>
          <a:p>
            <a:pPr>
              <a:buFont typeface="Arial" panose="020B0604020202020204" pitchFamily="34" charset="0"/>
              <a:buChar char="•"/>
            </a:pPr>
            <a:r>
              <a:rPr lang="en-US" altLang="en-US"/>
              <a:t>Further analysis may be required to isolate cause (e.g. a design of experiments)</a:t>
            </a:r>
          </a:p>
        </p:txBody>
      </p:sp>
      <p:sp>
        <p:nvSpPr>
          <p:cNvPr id="4" name="Date Placeholder 3"/>
          <p:cNvSpPr>
            <a:spLocks noGrp="1"/>
          </p:cNvSpPr>
          <p:nvPr>
            <p:ph type="dt" sz="quarter" idx="10"/>
          </p:nvPr>
        </p:nvSpPr>
        <p:spPr/>
        <p:txBody>
          <a:bodyPr/>
          <a:lstStyle/>
          <a:p>
            <a:pPr>
              <a:defRPr/>
            </a:pPr>
            <a:r>
              <a:rPr lang="en-US" dirty="0"/>
              <a:t>FMEA</a:t>
            </a:r>
            <a:endParaRPr lang="en-US" altLang="en-US" dirty="0"/>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8AE8E0-E120-420B-8BF6-18EB20C32537}" type="slidenum">
              <a:rPr lang="en-US" altLang="en-US">
                <a:latin typeface="Tahoma" panose="020B0604030504040204" pitchFamily="34" charset="0"/>
              </a:rPr>
              <a:pPr eaLnBrk="1" hangingPunct="1"/>
              <a:t>24</a:t>
            </a:fld>
            <a:endParaRPr lang="en-US" altLang="en-US">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a:xfrm>
            <a:off x="1371600" y="304800"/>
            <a:ext cx="7107238" cy="885825"/>
          </a:xfrm>
        </p:spPr>
        <p:txBody>
          <a:bodyPr/>
          <a:lstStyle/>
          <a:p>
            <a:r>
              <a:rPr lang="en-US" altLang="en-US"/>
              <a:t>Potential Failure Mode Causes</a:t>
            </a:r>
          </a:p>
        </p:txBody>
      </p:sp>
      <p:sp>
        <p:nvSpPr>
          <p:cNvPr id="34819" name="Content Placeholder 6"/>
          <p:cNvSpPr>
            <a:spLocks noGrp="1"/>
          </p:cNvSpPr>
          <p:nvPr>
            <p:ph idx="1"/>
          </p:nvPr>
        </p:nvSpPr>
        <p:spPr>
          <a:xfrm>
            <a:off x="228600" y="1524000"/>
            <a:ext cx="8686800" cy="4495800"/>
          </a:xfrm>
        </p:spPr>
        <p:txBody>
          <a:bodyPr/>
          <a:lstStyle/>
          <a:p>
            <a:r>
              <a:rPr lang="en-US" altLang="en-US" sz="1900" i="1"/>
              <a:t>Abnormal</a:t>
            </a:r>
            <a:r>
              <a:rPr lang="en-US" altLang="en-US" sz="1900"/>
              <a:t> </a:t>
            </a:r>
            <a:r>
              <a:rPr lang="en-US" altLang="en-US" sz="1900" i="1"/>
              <a:t>stress.</a:t>
            </a:r>
            <a:r>
              <a:rPr lang="en-US" altLang="en-US" sz="1900"/>
              <a:t> usually external or environmental, could be an internal power surge</a:t>
            </a:r>
          </a:p>
          <a:p>
            <a:r>
              <a:rPr lang="en-US" altLang="en-US" sz="1900" i="1"/>
              <a:t>Mechanical</a:t>
            </a:r>
            <a:r>
              <a:rPr lang="en-US" altLang="en-US" sz="1900"/>
              <a:t> </a:t>
            </a:r>
            <a:r>
              <a:rPr lang="en-US" altLang="en-US" sz="1900" i="1"/>
              <a:t>stress.</a:t>
            </a:r>
            <a:r>
              <a:rPr lang="en-US" altLang="en-US" sz="1900"/>
              <a:t> Continued vibration may loosen fittings, for example.</a:t>
            </a:r>
          </a:p>
          <a:p>
            <a:r>
              <a:rPr lang="en-US" altLang="en-US" sz="1900" i="1"/>
              <a:t>Contamination.</a:t>
            </a:r>
            <a:r>
              <a:rPr lang="en-US" altLang="en-US" sz="1900"/>
              <a:t> Dirt can cause electrical failure.</a:t>
            </a:r>
          </a:p>
          <a:p>
            <a:r>
              <a:rPr lang="en-US" altLang="en-US" sz="1900" i="1"/>
              <a:t>Evaporation.</a:t>
            </a:r>
            <a:r>
              <a:rPr lang="en-US" altLang="en-US" sz="1900"/>
              <a:t> Filaments age because of filament molecules evaporating.</a:t>
            </a:r>
          </a:p>
          <a:p>
            <a:r>
              <a:rPr lang="en-US" altLang="en-US" sz="1900" i="1"/>
              <a:t>Fatigue.</a:t>
            </a:r>
            <a:r>
              <a:rPr lang="en-US" altLang="en-US" sz="1900"/>
              <a:t> Physical changes in material may result in fracture.</a:t>
            </a:r>
          </a:p>
          <a:p>
            <a:r>
              <a:rPr lang="en-US" altLang="en-US" sz="1900" i="1"/>
              <a:t>Friction.</a:t>
            </a:r>
            <a:r>
              <a:rPr lang="en-US" altLang="en-US" sz="1900"/>
              <a:t> This is a common cause of failures in belts, gears, and machinery</a:t>
            </a:r>
          </a:p>
          <a:p>
            <a:r>
              <a:rPr lang="en-US" altLang="en-US" sz="1900" i="1"/>
              <a:t>Temperature</a:t>
            </a:r>
            <a:r>
              <a:rPr lang="en-US" altLang="en-US" sz="1900"/>
              <a:t> </a:t>
            </a:r>
            <a:r>
              <a:rPr lang="en-US" altLang="en-US" sz="1900" i="1"/>
              <a:t>cycling.</a:t>
            </a:r>
            <a:r>
              <a:rPr lang="en-US" altLang="en-US" sz="1900"/>
              <a:t> Repeated expansion and contraction</a:t>
            </a:r>
          </a:p>
          <a:p>
            <a:r>
              <a:rPr lang="en-US" altLang="en-US" sz="1900" i="1"/>
              <a:t>Aging</a:t>
            </a:r>
            <a:r>
              <a:rPr lang="en-US" altLang="en-US" sz="1900"/>
              <a:t> </a:t>
            </a:r>
            <a:r>
              <a:rPr lang="en-US" altLang="en-US" sz="1900" i="1"/>
              <a:t>/wearout.</a:t>
            </a:r>
            <a:r>
              <a:rPr lang="en-US" altLang="en-US" sz="1900"/>
              <a:t> not a prime cause, but prolonged exposure to other causes.</a:t>
            </a:r>
          </a:p>
          <a:p>
            <a:r>
              <a:rPr lang="en-US" altLang="en-US" sz="1900" i="1"/>
              <a:t>Substandard</a:t>
            </a:r>
            <a:r>
              <a:rPr lang="en-US" altLang="en-US" sz="1900"/>
              <a:t> </a:t>
            </a:r>
            <a:r>
              <a:rPr lang="en-US" altLang="en-US" sz="1900" i="1"/>
              <a:t>or</a:t>
            </a:r>
            <a:r>
              <a:rPr lang="en-US" altLang="en-US" sz="1900"/>
              <a:t> </a:t>
            </a:r>
            <a:r>
              <a:rPr lang="en-US" altLang="en-US" sz="1900" i="1"/>
              <a:t>defective</a:t>
            </a:r>
            <a:r>
              <a:rPr lang="en-US" altLang="en-US" sz="1900"/>
              <a:t> </a:t>
            </a:r>
            <a:r>
              <a:rPr lang="en-US" altLang="en-US" sz="1900" i="1"/>
              <a:t>parts.</a:t>
            </a:r>
            <a:r>
              <a:rPr lang="en-US" altLang="en-US" sz="1900"/>
              <a:t> poor quality control during manufacture.</a:t>
            </a:r>
          </a:p>
          <a:p>
            <a:r>
              <a:rPr lang="en-US" altLang="en-US" sz="1900" i="1"/>
              <a:t>Poor workmanship.  </a:t>
            </a:r>
            <a:r>
              <a:rPr lang="en-US" altLang="en-US" sz="1900"/>
              <a:t>Lack of training or proper motivation, fatigue</a:t>
            </a:r>
          </a:p>
          <a:p>
            <a:r>
              <a:rPr lang="en-US" altLang="en-US" sz="1900" i="1"/>
              <a:t>Operator-or</a:t>
            </a:r>
            <a:r>
              <a:rPr lang="en-US" altLang="en-US" sz="1900"/>
              <a:t> </a:t>
            </a:r>
            <a:r>
              <a:rPr lang="en-US" altLang="en-US" sz="1900" i="1"/>
              <a:t>maintenance-induced</a:t>
            </a:r>
            <a:r>
              <a:rPr lang="en-US" altLang="en-US" sz="1900"/>
              <a:t> </a:t>
            </a:r>
            <a:r>
              <a:rPr lang="en-US" altLang="en-US" sz="1900" i="1"/>
              <a:t>error.</a:t>
            </a:r>
            <a:r>
              <a:rPr lang="en-US" altLang="en-US" sz="1900"/>
              <a:t> human error.</a:t>
            </a:r>
          </a:p>
          <a:p>
            <a:r>
              <a:rPr lang="en-US" altLang="en-US" sz="1900" i="1"/>
              <a:t>Corrosion.</a:t>
            </a:r>
            <a:r>
              <a:rPr lang="en-US" altLang="en-US" sz="1900"/>
              <a:t> This is chemical change that weakens material.</a:t>
            </a:r>
          </a:p>
          <a:p>
            <a:endParaRPr lang="en-US" altLang="en-US" sz="1800"/>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80D88F-EF36-421B-BDC9-C6C034468C26}" type="slidenum">
              <a:rPr lang="en-US" altLang="en-US">
                <a:latin typeface="Tahoma" panose="020B0604030504040204" pitchFamily="34" charset="0"/>
              </a:rPr>
              <a:pPr eaLnBrk="1" hangingPunct="1"/>
              <a:t>25</a:t>
            </a:fld>
            <a:endParaRPr lang="en-US" altLang="en-US">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71600" y="381000"/>
            <a:ext cx="7107238" cy="790575"/>
          </a:xfrm>
        </p:spPr>
        <p:txBody>
          <a:bodyPr/>
          <a:lstStyle/>
          <a:p>
            <a:r>
              <a:rPr lang="en-US" altLang="en-US" sz="3600"/>
              <a:t>Analysis of Failure Mode Causes</a:t>
            </a:r>
          </a:p>
        </p:txBody>
      </p:sp>
      <p:sp>
        <p:nvSpPr>
          <p:cNvPr id="3" name="Date Placeholder 2"/>
          <p:cNvSpPr>
            <a:spLocks noGrp="1"/>
          </p:cNvSpPr>
          <p:nvPr>
            <p:ph type="dt" sz="quarter" idx="10"/>
          </p:nvPr>
        </p:nvSpPr>
        <p:spPr/>
        <p:txBody>
          <a:bodyPr/>
          <a:lstStyle/>
          <a:p>
            <a:pPr>
              <a:defRPr/>
            </a:pPr>
            <a:r>
              <a:rPr lang="en-US"/>
              <a:t>FMEA</a:t>
            </a:r>
            <a:endParaRPr lang="en-US" altLang="en-US"/>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6BDF5A-83D1-4D53-A677-9F4F32402B75}"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graphicFrame>
        <p:nvGraphicFramePr>
          <p:cNvPr id="5" name="Table 4"/>
          <p:cNvGraphicFramePr>
            <a:graphicFrameLocks noGrp="1"/>
          </p:cNvGraphicFramePr>
          <p:nvPr/>
        </p:nvGraphicFramePr>
        <p:xfrm>
          <a:off x="457200" y="1676400"/>
          <a:ext cx="8229600" cy="4322763"/>
        </p:xfrm>
        <a:graphic>
          <a:graphicData uri="http://schemas.openxmlformats.org/drawingml/2006/table">
            <a:tbl>
              <a:tblPr/>
              <a:tblGrid>
                <a:gridCol w="1865728">
                  <a:extLst>
                    <a:ext uri="{9D8B030D-6E8A-4147-A177-3AD203B41FA5}">
                      <a16:colId xmlns:a16="http://schemas.microsoft.com/office/drawing/2014/main" val="20000"/>
                    </a:ext>
                  </a:extLst>
                </a:gridCol>
                <a:gridCol w="1316209">
                  <a:extLst>
                    <a:ext uri="{9D8B030D-6E8A-4147-A177-3AD203B41FA5}">
                      <a16:colId xmlns:a16="http://schemas.microsoft.com/office/drawing/2014/main" val="20001"/>
                    </a:ext>
                  </a:extLst>
                </a:gridCol>
                <a:gridCol w="1546567">
                  <a:extLst>
                    <a:ext uri="{9D8B030D-6E8A-4147-A177-3AD203B41FA5}">
                      <a16:colId xmlns:a16="http://schemas.microsoft.com/office/drawing/2014/main" val="20002"/>
                    </a:ext>
                  </a:extLst>
                </a:gridCol>
                <a:gridCol w="1452490">
                  <a:extLst>
                    <a:ext uri="{9D8B030D-6E8A-4147-A177-3AD203B41FA5}">
                      <a16:colId xmlns:a16="http://schemas.microsoft.com/office/drawing/2014/main" val="20003"/>
                    </a:ext>
                  </a:extLst>
                </a:gridCol>
                <a:gridCol w="2048607">
                  <a:extLst>
                    <a:ext uri="{9D8B030D-6E8A-4147-A177-3AD203B41FA5}">
                      <a16:colId xmlns:a16="http://schemas.microsoft.com/office/drawing/2014/main" val="20004"/>
                    </a:ext>
                  </a:extLst>
                </a:gridCol>
              </a:tblGrid>
              <a:tr h="953858">
                <a:tc>
                  <a:txBody>
                    <a:bodyPr/>
                    <a:lstStyle/>
                    <a:p>
                      <a:pPr marL="0" marR="0" indent="0">
                        <a:lnSpc>
                          <a:spcPct val="150000"/>
                        </a:lnSpc>
                        <a:spcBef>
                          <a:spcPts val="0"/>
                        </a:spcBef>
                        <a:spcAft>
                          <a:spcPts val="0"/>
                        </a:spcAft>
                      </a:pPr>
                      <a:r>
                        <a:rPr lang="en-US" sz="2000" b="1">
                          <a:latin typeface="Times New Roman"/>
                          <a:ea typeface="Times New Roman"/>
                          <a:cs typeface="Times New Roman"/>
                        </a:rPr>
                        <a:t>Failure mode</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b="1">
                          <a:latin typeface="Times New Roman"/>
                          <a:ea typeface="Times New Roman"/>
                          <a:cs typeface="Times New Roman"/>
                        </a:rPr>
                        <a:t>Category</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b="1">
                          <a:latin typeface="Times New Roman"/>
                          <a:ea typeface="Times New Roman"/>
                          <a:cs typeface="Times New Roman"/>
                        </a:rPr>
                        <a:t>Cause</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b="1">
                          <a:latin typeface="Times New Roman"/>
                          <a:ea typeface="Times New Roman"/>
                          <a:cs typeface="Times New Roman"/>
                        </a:rPr>
                        <a:t>Failure mechanism</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b="1">
                          <a:latin typeface="Times New Roman"/>
                          <a:ea typeface="Times New Roman"/>
                          <a:cs typeface="Times New Roman"/>
                        </a:rPr>
                        <a:t>Possible corrective action</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53858">
                <a:tc>
                  <a:txBody>
                    <a:bodyPr/>
                    <a:lstStyle/>
                    <a:p>
                      <a:pPr marL="0" marR="0" indent="0">
                        <a:lnSpc>
                          <a:spcPct val="150000"/>
                        </a:lnSpc>
                        <a:spcBef>
                          <a:spcPts val="0"/>
                        </a:spcBef>
                        <a:spcAft>
                          <a:spcPts val="0"/>
                        </a:spcAft>
                      </a:pPr>
                      <a:r>
                        <a:rPr lang="en-US" sz="2000">
                          <a:latin typeface="Times New Roman"/>
                          <a:ea typeface="Times New Roman"/>
                          <a:cs typeface="Times New Roman"/>
                        </a:rPr>
                        <a:t>Capacitor short</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Electrical</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High voltage</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Dielectric breakdown</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Derating</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461190">
                <a:tc>
                  <a:txBody>
                    <a:bodyPr/>
                    <a:lstStyle/>
                    <a:p>
                      <a:pPr marL="0" marR="0" indent="0">
                        <a:lnSpc>
                          <a:spcPct val="150000"/>
                        </a:lnSpc>
                        <a:spcBef>
                          <a:spcPts val="0"/>
                        </a:spcBef>
                        <a:spcAft>
                          <a:spcPts val="0"/>
                        </a:spcAft>
                      </a:pPr>
                      <a:r>
                        <a:rPr lang="en-US" sz="2000">
                          <a:latin typeface="Times New Roman"/>
                          <a:ea typeface="Times New Roman"/>
                          <a:cs typeface="Times New Roman"/>
                        </a:rPr>
                        <a:t>Failure of metal contacts</a:t>
                      </a:r>
                    </a:p>
                  </a:txBody>
                  <a:tcPr marL="0" marR="0" marT="0" marB="0">
                    <a:lnL>
                      <a:noFill/>
                    </a:lnL>
                    <a:lnR>
                      <a:noFill/>
                    </a:lnR>
                    <a:lnT>
                      <a:noFill/>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Chemical</a:t>
                      </a:r>
                    </a:p>
                  </a:txBody>
                  <a:tcPr marL="0" marR="0" marT="0" marB="0">
                    <a:lnL>
                      <a:noFill/>
                    </a:lnL>
                    <a:lnR>
                      <a:noFill/>
                    </a:lnR>
                    <a:lnT>
                      <a:noFill/>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Humid and salty atmosphere</a:t>
                      </a:r>
                    </a:p>
                  </a:txBody>
                  <a:tcPr marL="0" marR="0" marT="0" marB="0">
                    <a:lnL>
                      <a:noFill/>
                    </a:lnL>
                    <a:lnR>
                      <a:noFill/>
                    </a:lnR>
                    <a:lnT>
                      <a:noFill/>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Corrosion</a:t>
                      </a:r>
                    </a:p>
                  </a:txBody>
                  <a:tcPr marL="0" marR="0" marT="0" marB="0">
                    <a:lnL>
                      <a:noFill/>
                    </a:lnL>
                    <a:lnR>
                      <a:noFill/>
                    </a:lnR>
                    <a:lnT>
                      <a:noFill/>
                    </a:lnT>
                    <a:lnB>
                      <a:noFill/>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Use of a protective casing</a:t>
                      </a:r>
                    </a:p>
                  </a:txBody>
                  <a:tcPr marL="0" marR="0" marT="0" marB="0">
                    <a:lnL>
                      <a:noFill/>
                    </a:lnL>
                    <a:lnR>
                      <a:noFill/>
                    </a:lnR>
                    <a:lnT>
                      <a:noFill/>
                    </a:lnT>
                    <a:lnB>
                      <a:noFill/>
                    </a:lnB>
                  </a:tcPr>
                </a:tc>
                <a:extLst>
                  <a:ext uri="{0D108BD9-81ED-4DB2-BD59-A6C34878D82A}">
                    <a16:rowId xmlns:a16="http://schemas.microsoft.com/office/drawing/2014/main" val="10002"/>
                  </a:ext>
                </a:extLst>
              </a:tr>
              <a:tr h="953858">
                <a:tc>
                  <a:txBody>
                    <a:bodyPr/>
                    <a:lstStyle/>
                    <a:p>
                      <a:pPr marL="0" marR="0" indent="0">
                        <a:lnSpc>
                          <a:spcPct val="150000"/>
                        </a:lnSpc>
                        <a:spcBef>
                          <a:spcPts val="0"/>
                        </a:spcBef>
                        <a:spcAft>
                          <a:spcPts val="0"/>
                        </a:spcAft>
                      </a:pPr>
                      <a:r>
                        <a:rPr lang="en-US" sz="2000">
                          <a:latin typeface="Times New Roman"/>
                          <a:ea typeface="Times New Roman"/>
                          <a:cs typeface="Times New Roman"/>
                        </a:rPr>
                        <a:t>Connector fractures</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Mechanical</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Excessive vibration</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a:latin typeface="Times New Roman"/>
                          <a:ea typeface="Times New Roman"/>
                          <a:cs typeface="Times New Roman"/>
                        </a:rPr>
                        <a:t>Fatigue</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2000" dirty="0">
                          <a:latin typeface="Times New Roman"/>
                          <a:ea typeface="Times New Roman"/>
                          <a:cs typeface="Times New Roman"/>
                        </a:rPr>
                        <a:t>Redesign of mountings</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47800" y="228600"/>
            <a:ext cx="7107238" cy="885825"/>
          </a:xfrm>
        </p:spPr>
        <p:txBody>
          <a:bodyPr/>
          <a:lstStyle/>
          <a:p>
            <a:r>
              <a:rPr lang="en-US" altLang="en-US"/>
              <a:t>Step 4. Assessment of Effect</a:t>
            </a:r>
          </a:p>
        </p:txBody>
      </p:sp>
      <p:sp>
        <p:nvSpPr>
          <p:cNvPr id="36867" name="Rectangle 3"/>
          <p:cNvSpPr>
            <a:spLocks noGrp="1" noChangeArrowheads="1"/>
          </p:cNvSpPr>
          <p:nvPr>
            <p:ph idx="1"/>
          </p:nvPr>
        </p:nvSpPr>
        <p:spPr/>
        <p:txBody>
          <a:bodyPr/>
          <a:lstStyle/>
          <a:p>
            <a:pPr>
              <a:buFont typeface="Arial" panose="020B0604020202020204" pitchFamily="34" charset="0"/>
              <a:buChar char="•"/>
            </a:pPr>
            <a:r>
              <a:rPr lang="en-US" altLang="en-US"/>
              <a:t>Assess the effect of the failure mode on the customer</a:t>
            </a:r>
          </a:p>
          <a:p>
            <a:pPr>
              <a:buFont typeface="Arial" panose="020B0604020202020204" pitchFamily="34" charset="0"/>
              <a:buChar char="•"/>
            </a:pPr>
            <a:r>
              <a:rPr lang="en-US" altLang="en-US"/>
              <a:t>Customer may be next operation, subsequent operations, the end-user, or the seller</a:t>
            </a:r>
          </a:p>
          <a:p>
            <a:pPr>
              <a:buFont typeface="Arial" panose="020B0604020202020204" pitchFamily="34" charset="0"/>
              <a:buChar char="•"/>
            </a:pPr>
            <a:r>
              <a:rPr lang="en-US" altLang="en-US"/>
              <a:t>Answer the question what might the customer observe or experience.</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35A592-02E1-4453-BF81-686D184A048C}"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95400" y="457200"/>
            <a:ext cx="7107238" cy="790575"/>
          </a:xfrm>
        </p:spPr>
        <p:txBody>
          <a:bodyPr/>
          <a:lstStyle/>
          <a:p>
            <a:r>
              <a:rPr lang="en-US" altLang="en-US" sz="3600"/>
              <a:t>Failure Mechanisms, Modes, And Effects</a:t>
            </a:r>
          </a:p>
        </p:txBody>
      </p:sp>
      <p:sp>
        <p:nvSpPr>
          <p:cNvPr id="3" name="Date Placeholder 2"/>
          <p:cNvSpPr>
            <a:spLocks noGrp="1"/>
          </p:cNvSpPr>
          <p:nvPr>
            <p:ph type="dt" sz="quarter" idx="10"/>
          </p:nvPr>
        </p:nvSpPr>
        <p:spPr/>
        <p:txBody>
          <a:bodyPr/>
          <a:lstStyle/>
          <a:p>
            <a:pPr>
              <a:defRPr/>
            </a:pPr>
            <a:r>
              <a:rPr lang="en-US"/>
              <a:t>FMEA</a:t>
            </a:r>
            <a:endParaRPr lang="en-US" altLang="en-US"/>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97BD56-3820-42B4-9F7D-4B37C3065D8A}"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graphicFrame>
        <p:nvGraphicFramePr>
          <p:cNvPr id="5" name="Table 4"/>
          <p:cNvGraphicFramePr>
            <a:graphicFrameLocks noGrp="1"/>
          </p:cNvGraphicFramePr>
          <p:nvPr/>
        </p:nvGraphicFramePr>
        <p:xfrm>
          <a:off x="304800" y="1524000"/>
          <a:ext cx="8382000" cy="4937125"/>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822854">
                <a:tc>
                  <a:txBody>
                    <a:bodyPr/>
                    <a:lstStyle/>
                    <a:p>
                      <a:pPr marL="0" marR="0" indent="457200" algn="ctr">
                        <a:lnSpc>
                          <a:spcPct val="150000"/>
                        </a:lnSpc>
                        <a:spcBef>
                          <a:spcPts val="0"/>
                        </a:spcBef>
                        <a:spcAft>
                          <a:spcPts val="0"/>
                        </a:spcAft>
                      </a:pPr>
                      <a:r>
                        <a:rPr lang="en-US" sz="1800" b="1" dirty="0">
                          <a:latin typeface="Times New Roman"/>
                          <a:ea typeface="Times New Roman"/>
                          <a:cs typeface="Times New Roman"/>
                        </a:rPr>
                        <a:t>Failure Mechanism</a:t>
                      </a:r>
                      <a:r>
                        <a:rPr lang="en-US" sz="1800" dirty="0">
                          <a:latin typeface="Times New Roman"/>
                          <a:ea typeface="Times New Roman"/>
                          <a:cs typeface="Times New Roman"/>
                        </a:rPr>
                        <a:t> </a:t>
                      </a:r>
                      <a:endParaRPr lang="en-US" sz="2000" dirty="0">
                        <a:latin typeface="Times New Roman"/>
                        <a:ea typeface="Times New Roman"/>
                        <a:cs typeface="Times New Roman"/>
                      </a:endParaRPr>
                    </a:p>
                    <a:p>
                      <a:pPr marL="0" marR="0" indent="457200" algn="r">
                        <a:lnSpc>
                          <a:spcPct val="150000"/>
                        </a:lnSpc>
                        <a:spcBef>
                          <a:spcPts val="0"/>
                        </a:spcBef>
                        <a:spcAft>
                          <a:spcPts val="0"/>
                        </a:spcAft>
                      </a:pPr>
                      <a:r>
                        <a:rPr lang="en-US" sz="1800" dirty="0">
                          <a:latin typeface="Times New Roman"/>
                          <a:ea typeface="Times New Roman"/>
                          <a:cs typeface="Times New Roman"/>
                        </a:rPr>
                        <a:t>produces</a:t>
                      </a:r>
                      <a:r>
                        <a:rPr lang="en-US" sz="1800" dirty="0">
                          <a:latin typeface="Times New Roman"/>
                          <a:ea typeface="Times New Roman"/>
                          <a:cs typeface="Times New Roman"/>
                          <a:sym typeface="Symbol"/>
                        </a:rPr>
                        <a:t></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800" b="1">
                          <a:latin typeface="Times New Roman"/>
                          <a:ea typeface="Times New Roman"/>
                          <a:cs typeface="Times New Roman"/>
                        </a:rPr>
                        <a:t>Failure Mode</a:t>
                      </a:r>
                      <a:r>
                        <a:rPr lang="en-US" sz="1800">
                          <a:latin typeface="Times New Roman"/>
                          <a:ea typeface="Times New Roman"/>
                          <a:cs typeface="Times New Roman"/>
                        </a:rPr>
                        <a:t> </a:t>
                      </a:r>
                      <a:endParaRPr lang="en-US" sz="2000">
                        <a:latin typeface="Times New Roman"/>
                        <a:ea typeface="Times New Roman"/>
                        <a:cs typeface="Times New Roman"/>
                      </a:endParaRPr>
                    </a:p>
                    <a:p>
                      <a:pPr marL="0" marR="0" indent="457200" algn="r">
                        <a:lnSpc>
                          <a:spcPct val="150000"/>
                        </a:lnSpc>
                        <a:spcBef>
                          <a:spcPts val="0"/>
                        </a:spcBef>
                        <a:spcAft>
                          <a:spcPts val="0"/>
                        </a:spcAft>
                      </a:pPr>
                      <a:r>
                        <a:rPr lang="en-US" sz="1800">
                          <a:latin typeface="Times New Roman"/>
                          <a:ea typeface="Times New Roman"/>
                          <a:cs typeface="Times New Roman"/>
                        </a:rPr>
                        <a:t>which causes </a:t>
                      </a:r>
                      <a:r>
                        <a:rPr lang="en-US" sz="1800">
                          <a:latin typeface="Times New Roman"/>
                          <a:ea typeface="Times New Roman"/>
                          <a:cs typeface="Times New Roman"/>
                          <a:sym typeface="Symbol"/>
                        </a:rPr>
                        <a:t></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800" b="1">
                          <a:latin typeface="Times New Roman"/>
                          <a:ea typeface="Times New Roman"/>
                          <a:cs typeface="Times New Roman"/>
                        </a:rPr>
                        <a:t>Failure Effect</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427">
                <a:tc>
                  <a:txBody>
                    <a:bodyPr/>
                    <a:lstStyle/>
                    <a:p>
                      <a:pPr marL="0" marR="0" indent="0">
                        <a:lnSpc>
                          <a:spcPct val="150000"/>
                        </a:lnSpc>
                        <a:spcBef>
                          <a:spcPts val="0"/>
                        </a:spcBef>
                        <a:spcAft>
                          <a:spcPts val="0"/>
                        </a:spcAft>
                      </a:pPr>
                      <a:r>
                        <a:rPr lang="en-US" sz="1800">
                          <a:latin typeface="Times New Roman"/>
                          <a:ea typeface="Times New Roman"/>
                          <a:cs typeface="Times New Roman"/>
                        </a:rPr>
                        <a:t>corrosion</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 failure in tank wall seam</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tank rupture</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822854">
                <a:tc>
                  <a:txBody>
                    <a:bodyPr/>
                    <a:lstStyle/>
                    <a:p>
                      <a:pPr marL="0" marR="0" indent="0">
                        <a:lnSpc>
                          <a:spcPct val="150000"/>
                        </a:lnSpc>
                        <a:spcBef>
                          <a:spcPts val="0"/>
                        </a:spcBef>
                        <a:spcAft>
                          <a:spcPts val="0"/>
                        </a:spcAft>
                      </a:pPr>
                      <a:r>
                        <a:rPr lang="en-US" sz="1800">
                          <a:latin typeface="Times New Roman"/>
                          <a:ea typeface="Times New Roman"/>
                          <a:cs typeface="Times New Roman"/>
                        </a:rPr>
                        <a:t>manufacturing defect in casing</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leaking battery</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flashlight failure to light</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822854">
                <a:tc>
                  <a:txBody>
                    <a:bodyPr/>
                    <a:lstStyle/>
                    <a:p>
                      <a:pPr marL="0" marR="0" indent="0">
                        <a:lnSpc>
                          <a:spcPct val="150000"/>
                        </a:lnSpc>
                        <a:spcBef>
                          <a:spcPts val="0"/>
                        </a:spcBef>
                        <a:spcAft>
                          <a:spcPts val="0"/>
                        </a:spcAft>
                      </a:pPr>
                      <a:r>
                        <a:rPr lang="en-US" sz="1800">
                          <a:latin typeface="Times New Roman"/>
                          <a:ea typeface="Times New Roman"/>
                          <a:cs typeface="Times New Roman"/>
                        </a:rPr>
                        <a:t>prolonged excessive vibration and fatigue</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break in a motor mount</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loss of engine power and excessive noise </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411427">
                <a:tc>
                  <a:txBody>
                    <a:bodyPr/>
                    <a:lstStyle/>
                    <a:p>
                      <a:pPr marL="0" marR="0" indent="0">
                        <a:lnSpc>
                          <a:spcPct val="150000"/>
                        </a:lnSpc>
                        <a:spcBef>
                          <a:spcPts val="0"/>
                        </a:spcBef>
                        <a:spcAft>
                          <a:spcPts val="0"/>
                        </a:spcAft>
                      </a:pPr>
                      <a:r>
                        <a:rPr lang="en-US" sz="1800">
                          <a:latin typeface="Times New Roman"/>
                          <a:ea typeface="Times New Roman"/>
                          <a:cs typeface="Times New Roman"/>
                        </a:rPr>
                        <a:t>friction and excessive wear</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drive belt break</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shut down of production line</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822854">
                <a:tc>
                  <a:txBody>
                    <a:bodyPr/>
                    <a:lstStyle/>
                    <a:p>
                      <a:pPr marL="0" marR="0" indent="0">
                        <a:lnSpc>
                          <a:spcPct val="150000"/>
                        </a:lnSpc>
                        <a:spcBef>
                          <a:spcPts val="0"/>
                        </a:spcBef>
                        <a:spcAft>
                          <a:spcPts val="0"/>
                        </a:spcAft>
                      </a:pPr>
                      <a:r>
                        <a:rPr lang="en-US" sz="1800">
                          <a:latin typeface="Times New Roman"/>
                          <a:ea typeface="Times New Roman"/>
                          <a:cs typeface="Times New Roman"/>
                        </a:rPr>
                        <a:t>contamination (dust and dirt)</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loss of contact</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circuit board failure </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411427">
                <a:tc>
                  <a:txBody>
                    <a:bodyPr/>
                    <a:lstStyle/>
                    <a:p>
                      <a:pPr marL="0" marR="0" indent="0">
                        <a:lnSpc>
                          <a:spcPct val="150000"/>
                        </a:lnSpc>
                        <a:spcBef>
                          <a:spcPts val="0"/>
                        </a:spcBef>
                        <a:spcAft>
                          <a:spcPts val="0"/>
                        </a:spcAft>
                      </a:pPr>
                      <a:r>
                        <a:rPr lang="en-US" sz="1800">
                          <a:latin typeface="Times New Roman"/>
                          <a:ea typeface="Times New Roman"/>
                          <a:cs typeface="Times New Roman"/>
                        </a:rPr>
                        <a:t>evaporation </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filament breaks</a:t>
                      </a:r>
                      <a:endParaRPr lang="en-US" sz="20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light bulb burns out</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411427">
                <a:tc>
                  <a:txBody>
                    <a:bodyPr/>
                    <a:lstStyle/>
                    <a:p>
                      <a:pPr marL="0" marR="0" indent="0">
                        <a:lnSpc>
                          <a:spcPct val="150000"/>
                        </a:lnSpc>
                        <a:spcBef>
                          <a:spcPts val="0"/>
                        </a:spcBef>
                        <a:spcAft>
                          <a:spcPts val="0"/>
                        </a:spcAft>
                      </a:pPr>
                      <a:r>
                        <a:rPr lang="en-US" sz="1800">
                          <a:latin typeface="Times New Roman"/>
                          <a:ea typeface="Times New Roman"/>
                          <a:cs typeface="Times New Roman"/>
                        </a:rPr>
                        <a:t>prolonged low temperatures</a:t>
                      </a:r>
                      <a:endParaRPr lang="en-US" sz="20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brittle seals</a:t>
                      </a:r>
                      <a:endParaRPr lang="en-US" sz="20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dirty="0">
                          <a:latin typeface="Times New Roman"/>
                          <a:ea typeface="Times New Roman"/>
                          <a:cs typeface="Times New Roman"/>
                        </a:rPr>
                        <a:t>leakage in hydraulic system</a:t>
                      </a:r>
                      <a:endParaRPr lang="en-US" sz="20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95400" y="381000"/>
            <a:ext cx="7107238" cy="885825"/>
          </a:xfrm>
        </p:spPr>
        <p:txBody>
          <a:bodyPr/>
          <a:lstStyle/>
          <a:p>
            <a:r>
              <a:rPr lang="en-US" altLang="en-US" sz="3600"/>
              <a:t>Step 5. Estimation of Probability of Occurrence (O)</a:t>
            </a:r>
          </a:p>
        </p:txBody>
      </p:sp>
      <p:sp>
        <p:nvSpPr>
          <p:cNvPr id="38915" name="Rectangle 3"/>
          <p:cNvSpPr>
            <a:spLocks noGrp="1" noChangeArrowheads="1"/>
          </p:cNvSpPr>
          <p:nvPr>
            <p:ph idx="1"/>
          </p:nvPr>
        </p:nvSpPr>
        <p:spPr/>
        <p:txBody>
          <a:bodyPr/>
          <a:lstStyle/>
          <a:p>
            <a:pPr>
              <a:buFont typeface="Arial" panose="020B0604020202020204" pitchFamily="34" charset="0"/>
              <a:buChar char="•"/>
            </a:pPr>
            <a:r>
              <a:rPr lang="en-US" altLang="en-US"/>
              <a:t>Occurrence refers to how frequently the specific failure mode will be observed.</a:t>
            </a:r>
          </a:p>
          <a:p>
            <a:pPr>
              <a:buFont typeface="Arial" panose="020B0604020202020204" pitchFamily="34" charset="0"/>
              <a:buChar char="•"/>
            </a:pPr>
            <a:r>
              <a:rPr lang="en-US" altLang="en-US"/>
              <a:t>Estimated on a scale from “1” to “10”</a:t>
            </a:r>
          </a:p>
          <a:p>
            <a:pPr>
              <a:buFont typeface="Arial" panose="020B0604020202020204" pitchFamily="34" charset="0"/>
              <a:buChar char="•"/>
            </a:pPr>
            <a:r>
              <a:rPr lang="en-US" altLang="en-US"/>
              <a:t>Statistical analysis may be used if historical data is available</a:t>
            </a:r>
          </a:p>
          <a:p>
            <a:pPr>
              <a:buFont typeface="Arial" panose="020B0604020202020204" pitchFamily="34" charset="0"/>
              <a:buChar char="•"/>
            </a:pPr>
            <a:r>
              <a:rPr lang="en-US" altLang="en-US"/>
              <a:t>Otherwise estimated subjectively</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5CF7B3-DD4F-41FD-BD2B-665395974FD1}"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7800" y="228600"/>
            <a:ext cx="7107238" cy="885825"/>
          </a:xfrm>
        </p:spPr>
        <p:txBody>
          <a:bodyPr/>
          <a:lstStyle/>
          <a:p>
            <a:r>
              <a:rPr lang="en-US" altLang="en-US"/>
              <a:t>Alternate Definition</a:t>
            </a:r>
          </a:p>
        </p:txBody>
      </p:sp>
      <p:sp>
        <p:nvSpPr>
          <p:cNvPr id="12291" name="Rectangle 3"/>
          <p:cNvSpPr>
            <a:spLocks noGrp="1" noChangeArrowheads="1"/>
          </p:cNvSpPr>
          <p:nvPr>
            <p:ph idx="1"/>
          </p:nvPr>
        </p:nvSpPr>
        <p:spPr>
          <a:xfrm>
            <a:off x="685800" y="1752600"/>
            <a:ext cx="7772400" cy="3810000"/>
          </a:xfrm>
        </p:spPr>
        <p:txBody>
          <a:bodyPr/>
          <a:lstStyle/>
          <a:p>
            <a:pPr>
              <a:lnSpc>
                <a:spcPct val="90000"/>
              </a:lnSpc>
            </a:pPr>
            <a:r>
              <a:rPr lang="en-US" altLang="en-US">
                <a:latin typeface="Arial Unicode MS" panose="020B0604020202020204" pitchFamily="34" charset="-128"/>
                <a:cs typeface="Times New Roman" panose="02020603050405020304" pitchFamily="18" charset="0"/>
              </a:rPr>
              <a:t>Failure Mode and Effects Analysis (FMEA for short) is a systematic way to identify and evaluate the potential failures of a product or process. It provides a formal process for eliminating or mitigating the risks of a failure. It is an on-going process that documents and tracking problems and changes through the product development  phase.</a:t>
            </a:r>
            <a:endParaRPr lang="en-US" altLang="en-US"/>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DA1FF3-4FE3-45E8-BE6E-401541D481BD}"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457200"/>
            <a:ext cx="7107238" cy="885825"/>
          </a:xfrm>
        </p:spPr>
        <p:txBody>
          <a:bodyPr/>
          <a:lstStyle/>
          <a:p>
            <a:pPr marL="762000" indent="-762000"/>
            <a:r>
              <a:rPr lang="en-US" altLang="en-US" sz="3600"/>
              <a:t>Step 6. Estimation of Detecting a Defect (D)</a:t>
            </a:r>
          </a:p>
        </p:txBody>
      </p:sp>
      <p:sp>
        <p:nvSpPr>
          <p:cNvPr id="39939" name="Rectangle 3"/>
          <p:cNvSpPr>
            <a:spLocks noGrp="1" noChangeArrowheads="1"/>
          </p:cNvSpPr>
          <p:nvPr>
            <p:ph idx="1"/>
          </p:nvPr>
        </p:nvSpPr>
        <p:spPr>
          <a:xfrm>
            <a:off x="685800" y="1981200"/>
            <a:ext cx="7772400" cy="3276600"/>
          </a:xfrm>
        </p:spPr>
        <p:txBody>
          <a:bodyPr/>
          <a:lstStyle/>
          <a:p>
            <a:pPr>
              <a:lnSpc>
                <a:spcPct val="90000"/>
              </a:lnSpc>
              <a:buFont typeface="Arial" panose="020B0604020202020204" pitchFamily="34" charset="0"/>
              <a:buChar char="•"/>
            </a:pPr>
            <a:r>
              <a:rPr lang="en-US" altLang="en-US" sz="2400"/>
              <a:t>The probability that the current process controls will detect the failure mode before the part or component leaves the process.</a:t>
            </a:r>
          </a:p>
          <a:p>
            <a:pPr>
              <a:lnSpc>
                <a:spcPct val="90000"/>
              </a:lnSpc>
              <a:buFont typeface="Arial" panose="020B0604020202020204" pitchFamily="34" charset="0"/>
              <a:buChar char="•"/>
            </a:pPr>
            <a:r>
              <a:rPr lang="en-US" altLang="en-US" sz="2400"/>
              <a:t>Assume failure has occurred, and then assess the likelihood that the product will continue to its next stage.</a:t>
            </a:r>
          </a:p>
          <a:p>
            <a:pPr>
              <a:lnSpc>
                <a:spcPct val="90000"/>
              </a:lnSpc>
              <a:buFont typeface="Arial" panose="020B0604020202020204" pitchFamily="34" charset="0"/>
              <a:buChar char="•"/>
            </a:pPr>
            <a:r>
              <a:rPr lang="en-US" altLang="en-US" sz="2400"/>
              <a:t>Rank on scale of “1” (almost certain to detect) to “10” (no way of detecting failure)</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162CE4-DF68-4D38-A529-501BE2CEF0F6}"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200" y="381000"/>
            <a:ext cx="7467600" cy="885825"/>
          </a:xfrm>
        </p:spPr>
        <p:txBody>
          <a:bodyPr/>
          <a:lstStyle/>
          <a:p>
            <a:pPr marL="762000" indent="-762000"/>
            <a:r>
              <a:rPr lang="en-US" altLang="en-US" sz="3600"/>
              <a:t>Step 7. Classification of Severity (S) </a:t>
            </a:r>
          </a:p>
        </p:txBody>
      </p:sp>
      <p:sp>
        <p:nvSpPr>
          <p:cNvPr id="40963" name="Rectangle 3"/>
          <p:cNvSpPr>
            <a:spLocks noGrp="1" noChangeArrowheads="1"/>
          </p:cNvSpPr>
          <p:nvPr>
            <p:ph idx="1"/>
          </p:nvPr>
        </p:nvSpPr>
        <p:spPr>
          <a:xfrm>
            <a:off x="685800" y="1905000"/>
            <a:ext cx="7772400" cy="3200400"/>
          </a:xfrm>
        </p:spPr>
        <p:txBody>
          <a:bodyPr/>
          <a:lstStyle/>
          <a:p>
            <a:pPr>
              <a:buFont typeface="Arial" panose="020B0604020202020204" pitchFamily="34" charset="0"/>
              <a:buChar char="•"/>
            </a:pPr>
            <a:r>
              <a:rPr lang="en-US" altLang="en-US" sz="2400"/>
              <a:t>An assessment of the seriousness of the </a:t>
            </a:r>
            <a:r>
              <a:rPr lang="en-US" altLang="en-US" sz="2400" b="1"/>
              <a:t>effect</a:t>
            </a:r>
            <a:r>
              <a:rPr lang="en-US" altLang="en-US" sz="2400"/>
              <a:t> of the failure mode on the customer</a:t>
            </a:r>
          </a:p>
          <a:p>
            <a:pPr>
              <a:buFont typeface="Arial" panose="020B0604020202020204" pitchFamily="34" charset="0"/>
              <a:buChar char="•"/>
            </a:pPr>
            <a:r>
              <a:rPr lang="en-US" altLang="en-US" sz="2400"/>
              <a:t>Estimated on a scale of  “1” to “10.”</a:t>
            </a:r>
          </a:p>
          <a:p>
            <a:pPr>
              <a:buFont typeface="Arial" panose="020B0604020202020204" pitchFamily="34" charset="0"/>
              <a:buChar char="•"/>
            </a:pPr>
            <a:r>
              <a:rPr lang="en-US" altLang="en-US" sz="2400"/>
              <a:t>Assessed against </a:t>
            </a:r>
          </a:p>
          <a:p>
            <a:pPr lvl="1">
              <a:buFont typeface="Arial" panose="020B0604020202020204" pitchFamily="34" charset="0"/>
              <a:buChar char="•"/>
            </a:pPr>
            <a:r>
              <a:rPr lang="en-US" altLang="en-US" sz="2000"/>
              <a:t>safety; i.e. injury or death</a:t>
            </a:r>
          </a:p>
          <a:p>
            <a:pPr lvl="1">
              <a:buFont typeface="Arial" panose="020B0604020202020204" pitchFamily="34" charset="0"/>
              <a:buChar char="•"/>
            </a:pPr>
            <a:r>
              <a:rPr lang="en-US" altLang="en-US" sz="2000"/>
              <a:t>extent of damage</a:t>
            </a:r>
          </a:p>
          <a:p>
            <a:pPr lvl="1">
              <a:buFont typeface="Arial" panose="020B0604020202020204" pitchFamily="34" charset="0"/>
              <a:buChar char="•"/>
            </a:pPr>
            <a:r>
              <a:rPr lang="en-US" altLang="en-US" sz="2000"/>
              <a:t>or amount of economic loss</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C88253-9129-4460-8146-FE9ACAFD7493}" type="slidenum">
              <a:rPr lang="en-US" altLang="en-US">
                <a:latin typeface="Tahoma" panose="020B0604030504040204" pitchFamily="34" charset="0"/>
              </a:rPr>
              <a:pPr eaLnBrk="1" hangingPunct="1"/>
              <a:t>31</a:t>
            </a:fld>
            <a:endParaRPr lang="en-US" altLang="en-US">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304800"/>
            <a:ext cx="7107238" cy="885825"/>
          </a:xfrm>
        </p:spPr>
        <p:txBody>
          <a:bodyPr/>
          <a:lstStyle/>
          <a:p>
            <a:r>
              <a:rPr lang="en-US" altLang="en-US" sz="3600"/>
              <a:t>Step 8. Computation of Criticality</a:t>
            </a:r>
          </a:p>
        </p:txBody>
      </p:sp>
      <p:sp>
        <p:nvSpPr>
          <p:cNvPr id="41987" name="Rectangle 3"/>
          <p:cNvSpPr>
            <a:spLocks noGrp="1" noChangeArrowheads="1"/>
          </p:cNvSpPr>
          <p:nvPr>
            <p:ph idx="1"/>
          </p:nvPr>
        </p:nvSpPr>
        <p:spPr>
          <a:xfrm>
            <a:off x="609600" y="1981200"/>
            <a:ext cx="8228013" cy="3048000"/>
          </a:xfrm>
        </p:spPr>
        <p:txBody>
          <a:bodyPr/>
          <a:lstStyle/>
          <a:p>
            <a:pPr>
              <a:buFont typeface="Arial" panose="020B0604020202020204" pitchFamily="34" charset="0"/>
              <a:buChar char="•"/>
            </a:pPr>
            <a:r>
              <a:rPr lang="en-US" altLang="en-US" sz="2400"/>
              <a:t>Risk Priority Number (RPN)</a:t>
            </a:r>
          </a:p>
          <a:p>
            <a:pPr>
              <a:buFont typeface="Arial" panose="020B0604020202020204" pitchFamily="34" charset="0"/>
              <a:buChar char="•"/>
            </a:pPr>
            <a:r>
              <a:rPr lang="en-US" altLang="en-US" sz="2400"/>
              <a:t>Product of Severity (S), Probability of Occurrence (O), and Detecting a Defect (D)</a:t>
            </a:r>
          </a:p>
          <a:p>
            <a:pPr>
              <a:buFont typeface="Arial" panose="020B0604020202020204" pitchFamily="34" charset="0"/>
              <a:buChar char="•"/>
            </a:pPr>
            <a:r>
              <a:rPr lang="en-US" altLang="en-US" sz="2400"/>
              <a:t>RPN = (S) x (O) x (D)</a:t>
            </a:r>
          </a:p>
          <a:p>
            <a:pPr>
              <a:buFont typeface="Arial" panose="020B0604020202020204" pitchFamily="34" charset="0"/>
              <a:buChar char="•"/>
            </a:pPr>
            <a:r>
              <a:rPr lang="en-US" altLang="en-US" sz="2400"/>
              <a:t>Range is 1 to 1000 with the higher the number, the more critical the failure mode.</a:t>
            </a:r>
          </a:p>
          <a:p>
            <a:pPr>
              <a:buFont typeface="Arial" panose="020B0604020202020204" pitchFamily="34" charset="0"/>
              <a:buChar char="•"/>
            </a:pPr>
            <a:r>
              <a:rPr lang="en-US" altLang="en-US" sz="2400"/>
              <a:t>Rank order RPN from highest to lowest</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18EDDE-578A-4833-B2FD-2A55A9D57825}"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1447800" y="277813"/>
            <a:ext cx="7239000" cy="758825"/>
          </a:xfrm>
        </p:spPr>
        <p:txBody>
          <a:bodyPr/>
          <a:lstStyle/>
          <a:p>
            <a:r>
              <a:rPr lang="en-US" altLang="en-US" sz="3800"/>
              <a:t>Probability of Failure</a:t>
            </a:r>
          </a:p>
        </p:txBody>
      </p:sp>
      <p:sp>
        <p:nvSpPr>
          <p:cNvPr id="66" name="Date Placeholder 2"/>
          <p:cNvSpPr>
            <a:spLocks noGrp="1"/>
          </p:cNvSpPr>
          <p:nvPr>
            <p:ph type="dt" sz="quarter" idx="10"/>
          </p:nvPr>
        </p:nvSpPr>
        <p:spPr/>
        <p:txBody>
          <a:bodyPr/>
          <a:lstStyle/>
          <a:p>
            <a:pPr>
              <a:defRPr/>
            </a:pPr>
            <a:r>
              <a:rPr lang="en-US"/>
              <a:t>FMEA</a:t>
            </a:r>
            <a:endParaRPr lang="en-US" altLang="en-US"/>
          </a:p>
        </p:txBody>
      </p:sp>
      <p:sp>
        <p:nvSpPr>
          <p:cNvPr id="67"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D25799-7BB8-46AE-A9CF-F826CD0F7ACF}" type="slidenum">
              <a:rPr lang="en-US" altLang="en-US">
                <a:latin typeface="Tahoma" panose="020B0604030504040204" pitchFamily="34" charset="0"/>
              </a:rPr>
              <a:pPr eaLnBrk="1" hangingPunct="1"/>
              <a:t>33</a:t>
            </a:fld>
            <a:endParaRPr lang="en-US" altLang="en-US">
              <a:latin typeface="Tahoma" panose="020B0604030504040204" pitchFamily="34" charset="0"/>
            </a:endParaRPr>
          </a:p>
        </p:txBody>
      </p:sp>
      <p:sp>
        <p:nvSpPr>
          <p:cNvPr id="43013" name="Text Box 5"/>
          <p:cNvSpPr txBox="1">
            <a:spLocks noChangeArrowheads="1"/>
          </p:cNvSpPr>
          <p:nvPr/>
        </p:nvSpPr>
        <p:spPr bwMode="auto">
          <a:xfrm>
            <a:off x="609600" y="5562600"/>
            <a:ext cx="757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Adopted from FMEA Manual (Chrysler, Ford, General Motors Supplier Quality </a:t>
            </a:r>
          </a:p>
          <a:p>
            <a:pPr eaLnBrk="1" hangingPunct="1"/>
            <a:r>
              <a:rPr lang="en-US" altLang="en-US">
                <a:latin typeface="Times New Roman" panose="02020603050405020304" pitchFamily="18" charset="0"/>
              </a:rPr>
              <a:t>Requirements Task Force)</a:t>
            </a:r>
          </a:p>
        </p:txBody>
      </p:sp>
      <p:graphicFrame>
        <p:nvGraphicFramePr>
          <p:cNvPr id="119085" name="Group 301"/>
          <p:cNvGraphicFramePr>
            <a:graphicFrameLocks noGrp="1"/>
          </p:cNvGraphicFramePr>
          <p:nvPr/>
        </p:nvGraphicFramePr>
        <p:xfrm>
          <a:off x="228600" y="1219200"/>
          <a:ext cx="8610600" cy="4373563"/>
        </p:xfrm>
        <a:graphic>
          <a:graphicData uri="http://schemas.openxmlformats.org/drawingml/2006/table">
            <a:tbl>
              <a:tblPr/>
              <a:tblGrid>
                <a:gridCol w="3048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609556">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dirty="0">
                          <a:ln>
                            <a:noFill/>
                          </a:ln>
                          <a:solidFill>
                            <a:schemeClr val="tx1"/>
                          </a:solidFill>
                          <a:effectLst/>
                          <a:latin typeface="Times New Roman" pitchFamily="18" charset="0"/>
                          <a:cs typeface="Times New Roman" pitchFamily="18" charset="0"/>
                        </a:rPr>
                        <a:t>Probability of Failure Mode</a:t>
                      </a:r>
                      <a:endParaRPr kumimoji="0" lang="en-US" sz="3900" b="0" i="0" u="none" strike="noStrike" cap="none" normalizeH="0" baseline="0" dirty="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Possible failure rates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Probability</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Ranking</a:t>
                      </a:r>
                      <a:endParaRPr kumimoji="0" lang="en-US" sz="35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56">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Very high:  failure is almost inevitable</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2</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.50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Very high</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3</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.33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.50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9</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High: repeated failures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8</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.125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.33</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8</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High</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1 in 20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.05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.125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7</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Moderate: occasional failures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80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.0125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.05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6</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Moderate</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400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.0025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.0125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5</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Moderate: infrequent failures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2000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.0005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.0025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4</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Low: relatively few failures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15,000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.0000667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.0005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3</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Low</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150,000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6.7 x 10</a:t>
                      </a:r>
                      <a:r>
                        <a:rPr kumimoji="0" lang="en-US" sz="1700" b="0" i="0" u="none" strike="noStrike" cap="none" normalizeH="0" baseline="30000">
                          <a:ln>
                            <a:noFill/>
                          </a:ln>
                          <a:solidFill>
                            <a:schemeClr val="tx1"/>
                          </a:solidFill>
                          <a:effectLst/>
                          <a:latin typeface="Times New Roman" pitchFamily="18" charset="0"/>
                          <a:cs typeface="Times New Roman" pitchFamily="18" charset="0"/>
                        </a:rPr>
                        <a:t>-6</a:t>
                      </a:r>
                      <a:r>
                        <a:rPr kumimoji="0" lang="en-US" sz="1700" b="0" i="0" u="none" strike="noStrike" cap="none" normalizeH="0" baseline="0">
                          <a:ln>
                            <a:noFill/>
                          </a:ln>
                          <a:solidFill>
                            <a:schemeClr val="tx1"/>
                          </a:solidFill>
                          <a:effectLst/>
                          <a:latin typeface="Times New Roman" pitchFamily="18" charset="0"/>
                          <a:cs typeface="Times New Roman" pitchFamily="18" charset="0"/>
                        </a:rPr>
                        <a:t>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6.67 x 10</a:t>
                      </a:r>
                      <a:r>
                        <a:rPr kumimoji="0" lang="en-US" sz="1700" b="0" i="0" u="none" strike="noStrike" cap="none" normalizeH="0" baseline="30000">
                          <a:ln>
                            <a:noFill/>
                          </a:ln>
                          <a:solidFill>
                            <a:schemeClr val="tx1"/>
                          </a:solidFill>
                          <a:effectLst/>
                          <a:latin typeface="Times New Roman" pitchFamily="18" charset="0"/>
                          <a:cs typeface="Times New Roman" pitchFamily="18" charset="0"/>
                          <a:sym typeface="Symbol" pitchFamily="18" charset="2"/>
                        </a:rPr>
                        <a:t>-5</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2</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49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dirty="0">
                          <a:ln>
                            <a:noFill/>
                          </a:ln>
                          <a:solidFill>
                            <a:schemeClr val="tx1"/>
                          </a:solidFill>
                          <a:effectLst/>
                          <a:latin typeface="Times New Roman" pitchFamily="18" charset="0"/>
                          <a:cs typeface="Times New Roman" pitchFamily="18" charset="0"/>
                        </a:rPr>
                        <a:t>Remote: failure is unlikely</a:t>
                      </a:r>
                      <a:endParaRPr kumimoji="0" lang="en-US" sz="3900" b="0" i="0" u="none" strike="noStrike" cap="none" normalizeH="0" baseline="0" dirty="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1 in 1,500,000</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6.7 x 10</a:t>
                      </a:r>
                      <a:r>
                        <a:rPr kumimoji="0" lang="en-US" sz="1700" b="0" i="0" u="none" strike="noStrike" cap="none" normalizeH="0" baseline="30000">
                          <a:ln>
                            <a:noFill/>
                          </a:ln>
                          <a:solidFill>
                            <a:schemeClr val="tx1"/>
                          </a:solidFill>
                          <a:effectLst/>
                          <a:latin typeface="Times New Roman" pitchFamily="18" charset="0"/>
                          <a:cs typeface="Times New Roman" pitchFamily="18" charset="0"/>
                        </a:rPr>
                        <a:t>-7</a:t>
                      </a:r>
                      <a:r>
                        <a:rPr kumimoji="0" lang="en-US" sz="1700" b="0" i="0" u="none" strike="noStrike" cap="none" normalizeH="0" baseline="0">
                          <a:ln>
                            <a:noFill/>
                          </a:ln>
                          <a:solidFill>
                            <a:schemeClr val="tx1"/>
                          </a:solidFill>
                          <a:effectLst/>
                          <a:latin typeface="Times New Roman" pitchFamily="18" charset="0"/>
                          <a:cs typeface="Times New Roman" pitchFamily="18" charset="0"/>
                        </a:rPr>
                        <a:t> </a:t>
                      </a:r>
                      <a:r>
                        <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a:t>
                      </a:r>
                      <a:r>
                        <a:rPr kumimoji="0" lang="en-US" sz="1700" b="0" i="0" u="none" strike="noStrike" cap="none" normalizeH="0" baseline="0">
                          <a:ln>
                            <a:noFill/>
                          </a:ln>
                          <a:solidFill>
                            <a:schemeClr val="tx1"/>
                          </a:solidFill>
                          <a:effectLst/>
                          <a:latin typeface="Times New Roman" pitchFamily="18" charset="0"/>
                          <a:cs typeface="Times New Roman" pitchFamily="18" charset="0"/>
                        </a:rPr>
                        <a:t> p &lt; 6.67 x 10</a:t>
                      </a:r>
                      <a:r>
                        <a:rPr kumimoji="0" lang="en-US" sz="1700" b="0" i="0" u="none" strike="noStrike" cap="none" normalizeH="0" baseline="30000">
                          <a:ln>
                            <a:noFill/>
                          </a:ln>
                          <a:solidFill>
                            <a:schemeClr val="tx1"/>
                          </a:solidFill>
                          <a:effectLst/>
                          <a:latin typeface="Times New Roman" pitchFamily="18" charset="0"/>
                          <a:cs typeface="Times New Roman" pitchFamily="18" charset="0"/>
                          <a:sym typeface="Symbol" pitchFamily="18" charset="2"/>
                        </a:rPr>
                        <a:t>-6</a:t>
                      </a:r>
                      <a:endParaRPr kumimoji="0" lang="en-US" sz="1700" b="0"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1</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447800" y="304800"/>
            <a:ext cx="7107238" cy="790575"/>
          </a:xfrm>
        </p:spPr>
        <p:txBody>
          <a:bodyPr/>
          <a:lstStyle/>
          <a:p>
            <a:r>
              <a:rPr lang="en-US" altLang="en-US"/>
              <a:t>Likelihood of Detection</a:t>
            </a:r>
          </a:p>
        </p:txBody>
      </p:sp>
      <p:sp>
        <p:nvSpPr>
          <p:cNvPr id="53" name="Date Placeholder 2"/>
          <p:cNvSpPr>
            <a:spLocks noGrp="1"/>
          </p:cNvSpPr>
          <p:nvPr>
            <p:ph type="dt" sz="quarter" idx="10"/>
          </p:nvPr>
        </p:nvSpPr>
        <p:spPr/>
        <p:txBody>
          <a:bodyPr/>
          <a:lstStyle/>
          <a:p>
            <a:pPr>
              <a:defRPr/>
            </a:pPr>
            <a:r>
              <a:rPr lang="en-US"/>
              <a:t>FMEA</a:t>
            </a:r>
            <a:endParaRPr lang="en-US" altLang="en-US"/>
          </a:p>
        </p:txBody>
      </p:sp>
      <p:sp>
        <p:nvSpPr>
          <p:cNvPr id="54"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55B29C-2BE6-4B61-A3FA-AE58FBE87D04}" type="slidenum">
              <a:rPr lang="en-US" altLang="en-US">
                <a:latin typeface="Tahoma" panose="020B0604030504040204" pitchFamily="34" charset="0"/>
              </a:rPr>
              <a:pPr eaLnBrk="1" hangingPunct="1"/>
              <a:t>34</a:t>
            </a:fld>
            <a:endParaRPr lang="en-US" altLang="en-US">
              <a:latin typeface="Tahoma" panose="020B0604030504040204" pitchFamily="34" charset="0"/>
            </a:endParaRPr>
          </a:p>
        </p:txBody>
      </p:sp>
      <p:graphicFrame>
        <p:nvGraphicFramePr>
          <p:cNvPr id="55" name="Table 54"/>
          <p:cNvGraphicFramePr>
            <a:graphicFrameLocks noGrp="1"/>
          </p:cNvGraphicFramePr>
          <p:nvPr/>
        </p:nvGraphicFramePr>
        <p:xfrm>
          <a:off x="533400" y="1828800"/>
          <a:ext cx="7772400" cy="4525963"/>
        </p:xfrm>
        <a:graphic>
          <a:graphicData uri="http://schemas.openxmlformats.org/drawingml/2006/table">
            <a:tbl>
              <a:tblPr/>
              <a:tblGrid>
                <a:gridCol w="1914221">
                  <a:extLst>
                    <a:ext uri="{9D8B030D-6E8A-4147-A177-3AD203B41FA5}">
                      <a16:colId xmlns:a16="http://schemas.microsoft.com/office/drawing/2014/main" val="20000"/>
                    </a:ext>
                  </a:extLst>
                </a:gridCol>
                <a:gridCol w="4868064">
                  <a:extLst>
                    <a:ext uri="{9D8B030D-6E8A-4147-A177-3AD203B41FA5}">
                      <a16:colId xmlns:a16="http://schemas.microsoft.com/office/drawing/2014/main" val="20001"/>
                    </a:ext>
                  </a:extLst>
                </a:gridCol>
                <a:gridCol w="990114">
                  <a:extLst>
                    <a:ext uri="{9D8B030D-6E8A-4147-A177-3AD203B41FA5}">
                      <a16:colId xmlns:a16="http://schemas.microsoft.com/office/drawing/2014/main" val="20002"/>
                    </a:ext>
                  </a:extLst>
                </a:gridCol>
              </a:tblGrid>
              <a:tr h="411451">
                <a:tc>
                  <a:txBody>
                    <a:bodyPr/>
                    <a:lstStyle/>
                    <a:p>
                      <a:pPr marL="0" marR="0" indent="0">
                        <a:lnSpc>
                          <a:spcPct val="150000"/>
                        </a:lnSpc>
                        <a:spcBef>
                          <a:spcPts val="0"/>
                        </a:spcBef>
                        <a:spcAft>
                          <a:spcPts val="0"/>
                        </a:spcAft>
                      </a:pPr>
                      <a:r>
                        <a:rPr lang="en-US" sz="1800" b="1">
                          <a:latin typeface="Times New Roman"/>
                          <a:ea typeface="Times New Roman"/>
                          <a:cs typeface="Times New Roman"/>
                        </a:rPr>
                        <a:t>Detection</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b="1">
                          <a:latin typeface="Times New Roman"/>
                          <a:ea typeface="Times New Roman"/>
                          <a:cs typeface="Times New Roman"/>
                        </a:rPr>
                        <a:t>Criteria</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b="1">
                          <a:latin typeface="Times New Roman"/>
                          <a:ea typeface="Times New Roman"/>
                          <a:cs typeface="Times New Roman"/>
                        </a:rPr>
                        <a:t>Ranking</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Almost impossible</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No known way to detect failure mode</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10</a:t>
                      </a:r>
                      <a:endParaRPr lang="en-US" sz="2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Very remote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Very unlikely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9</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Remote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Unlikely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8</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Very Low</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Very low chance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7</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Low</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Low chance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6</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Moderate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Moderate chance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5</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Moderately High</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Moderately high chance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4</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High</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Likely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3</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Very high</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Very likely to detect failure mode</a:t>
                      </a:r>
                      <a:endParaRPr lang="en-US" sz="28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2</a:t>
                      </a:r>
                      <a:endParaRPr lang="en-US" sz="28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411451">
                <a:tc>
                  <a:txBody>
                    <a:bodyPr/>
                    <a:lstStyle/>
                    <a:p>
                      <a:pPr marL="0" marR="0" indent="0">
                        <a:lnSpc>
                          <a:spcPct val="150000"/>
                        </a:lnSpc>
                        <a:spcBef>
                          <a:spcPts val="0"/>
                        </a:spcBef>
                        <a:spcAft>
                          <a:spcPts val="0"/>
                        </a:spcAft>
                      </a:pPr>
                      <a:r>
                        <a:rPr lang="en-US" sz="1800">
                          <a:latin typeface="Times New Roman"/>
                          <a:ea typeface="Times New Roman"/>
                          <a:cs typeface="Times New Roman"/>
                        </a:rPr>
                        <a:t>Almost certain</a:t>
                      </a:r>
                      <a:endParaRPr lang="en-US" sz="28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a:latin typeface="Times New Roman"/>
                          <a:ea typeface="Times New Roman"/>
                          <a:cs typeface="Times New Roman"/>
                        </a:rPr>
                        <a:t>Will almost certainly detect failure mode</a:t>
                      </a:r>
                      <a:endParaRPr lang="en-US" sz="28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dirty="0">
                          <a:latin typeface="Times New Roman"/>
                          <a:ea typeface="Times New Roman"/>
                          <a:cs typeface="Times New Roman"/>
                        </a:rPr>
                        <a:t>1</a:t>
                      </a:r>
                      <a:endParaRPr lang="en-US" sz="28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1219200" y="304800"/>
            <a:ext cx="6843713" cy="452438"/>
          </a:xfrm>
        </p:spPr>
        <p:txBody>
          <a:bodyPr/>
          <a:lstStyle/>
          <a:p>
            <a:r>
              <a:rPr lang="en-US" altLang="en-US" sz="3400"/>
              <a:t>Severity Rating</a:t>
            </a:r>
          </a:p>
        </p:txBody>
      </p:sp>
      <p:sp>
        <p:nvSpPr>
          <p:cNvPr id="33" name="Date Placeholder 2"/>
          <p:cNvSpPr>
            <a:spLocks noGrp="1"/>
          </p:cNvSpPr>
          <p:nvPr>
            <p:ph type="dt" sz="quarter" idx="10"/>
          </p:nvPr>
        </p:nvSpPr>
        <p:spPr/>
        <p:txBody>
          <a:bodyPr/>
          <a:lstStyle/>
          <a:p>
            <a:pPr>
              <a:defRPr/>
            </a:pPr>
            <a:r>
              <a:rPr lang="en-US"/>
              <a:t>FMEA</a:t>
            </a:r>
            <a:endParaRPr lang="en-US" altLang="en-US"/>
          </a:p>
        </p:txBody>
      </p:sp>
      <p:sp>
        <p:nvSpPr>
          <p:cNvPr id="34"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3D9C8E-2B58-4089-B530-C3189364A051}"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graphicFrame>
        <p:nvGraphicFramePr>
          <p:cNvPr id="98959" name="Group 655"/>
          <p:cNvGraphicFramePr>
            <a:graphicFrameLocks noGrp="1"/>
          </p:cNvGraphicFramePr>
          <p:nvPr/>
        </p:nvGraphicFramePr>
        <p:xfrm>
          <a:off x="381000" y="838200"/>
          <a:ext cx="8534400" cy="5394325"/>
        </p:xfrm>
        <a:graphic>
          <a:graphicData uri="http://schemas.openxmlformats.org/drawingml/2006/table">
            <a:tbl>
              <a:tblPr/>
              <a:tblGrid>
                <a:gridCol w="1828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53333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dirty="0">
                          <a:ln>
                            <a:noFill/>
                          </a:ln>
                          <a:solidFill>
                            <a:schemeClr val="tx1"/>
                          </a:solidFill>
                          <a:effectLst/>
                          <a:latin typeface="Times New Roman" pitchFamily="18" charset="0"/>
                          <a:cs typeface="Times New Roman" pitchFamily="18" charset="0"/>
                        </a:rPr>
                        <a:t>Severity</a:t>
                      </a:r>
                      <a:endParaRPr kumimoji="0" lang="en-US" sz="3900" b="0" i="0" u="none" strike="noStrike" cap="none" normalizeH="0" baseline="0" dirty="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Criteria</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Ranking</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857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Hazardous-without warning</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dirty="0">
                          <a:ln>
                            <a:noFill/>
                          </a:ln>
                          <a:solidFill>
                            <a:schemeClr val="tx1"/>
                          </a:solidFill>
                          <a:effectLst/>
                          <a:latin typeface="Times New Roman" pitchFamily="18" charset="0"/>
                          <a:cs typeface="Times New Roman" pitchFamily="18" charset="0"/>
                        </a:rPr>
                        <a:t>May endanger operator; noncompliance with regulations; affects the safe use of the product; failure will occur without warning.</a:t>
                      </a:r>
                      <a:endParaRPr kumimoji="0" lang="en-US" sz="3900" b="0" i="0" u="none" strike="noStrike" cap="none" normalizeH="0" baseline="0" dirty="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857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Hazardous-with warning</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dirty="0">
                          <a:ln>
                            <a:noFill/>
                          </a:ln>
                          <a:solidFill>
                            <a:schemeClr val="tx1"/>
                          </a:solidFill>
                          <a:effectLst/>
                          <a:latin typeface="Times New Roman" pitchFamily="18" charset="0"/>
                          <a:cs typeface="Times New Roman" pitchFamily="18" charset="0"/>
                        </a:rPr>
                        <a:t>May endanger operator; noncompliance with regulations; affects the safe use of the product; failure will occur with warning.</a:t>
                      </a:r>
                      <a:endParaRPr kumimoji="0" lang="en-US" sz="3900" b="0" i="0" u="none" strike="noStrike" cap="none" normalizeH="0" baseline="0" dirty="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9</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857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Very high</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Process or product inoperable with loss of primary function; major disruption to the production line; product may have to be scrapped; customer very dissatisfied.</a:t>
                      </a:r>
                      <a:endParaRPr kumimoji="0" lang="en-US" sz="3900" b="0" i="0" u="none" strike="noStrike" cap="none" normalizeH="0" baseline="0">
                        <a:ln>
                          <a:noFill/>
                        </a:ln>
                        <a:solidFill>
                          <a:schemeClr val="tx1"/>
                        </a:solidFill>
                        <a:effectLst/>
                        <a:latin typeface="Times New Roman" pitchFamily="18" charset="0"/>
                      </a:endParaRPr>
                    </a:p>
                  </a:txBody>
                  <a:tcPr marL="45720" marR="45720"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8</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762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High</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Process or product operable but at reduced level of performance; minor disruption to production line; the product may have to be sorted and a portion (less than 100%) scrapped; customer dissatisfied</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7</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2762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Moderate</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dirty="0">
                          <a:ln>
                            <a:noFill/>
                          </a:ln>
                          <a:solidFill>
                            <a:schemeClr val="tx1"/>
                          </a:solidFill>
                          <a:effectLst/>
                          <a:latin typeface="Times New Roman" pitchFamily="18" charset="0"/>
                          <a:cs typeface="Times New Roman" pitchFamily="18" charset="0"/>
                        </a:rPr>
                        <a:t>Process or product operable but comfort or convenience items inoperable; minor disruption to production line; a portion (less than 100%) of the product may have to be scrapped (no sorting); customer experience discomfort</a:t>
                      </a:r>
                      <a:endParaRPr kumimoji="0" lang="en-US" sz="3900" b="0" i="0" u="none" strike="noStrike" cap="none" normalizeH="0" baseline="0" dirty="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6</a:t>
                      </a:r>
                      <a:endParaRPr kumimoji="0" lang="en-US" sz="39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385763"/>
            <a:ext cx="6856413" cy="396875"/>
          </a:xfrm>
        </p:spPr>
        <p:txBody>
          <a:bodyPr/>
          <a:lstStyle/>
          <a:p>
            <a:r>
              <a:rPr lang="en-US" altLang="en-US" sz="3400"/>
              <a:t>Severity Rating</a:t>
            </a:r>
          </a:p>
        </p:txBody>
      </p:sp>
      <p:sp>
        <p:nvSpPr>
          <p:cNvPr id="33" name="Date Placeholder 2"/>
          <p:cNvSpPr>
            <a:spLocks noGrp="1"/>
          </p:cNvSpPr>
          <p:nvPr>
            <p:ph type="dt" sz="quarter" idx="10"/>
          </p:nvPr>
        </p:nvSpPr>
        <p:spPr/>
        <p:txBody>
          <a:bodyPr/>
          <a:lstStyle/>
          <a:p>
            <a:pPr>
              <a:defRPr/>
            </a:pPr>
            <a:r>
              <a:rPr lang="en-US"/>
              <a:t>FMEA</a:t>
            </a:r>
            <a:endParaRPr lang="en-US" altLang="en-US"/>
          </a:p>
        </p:txBody>
      </p:sp>
      <p:sp>
        <p:nvSpPr>
          <p:cNvPr id="34"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DA6C9E-FDDF-4693-9933-E71810A7DD72}" type="slidenum">
              <a:rPr lang="en-US" altLang="en-US">
                <a:latin typeface="Tahoma" panose="020B0604030504040204" pitchFamily="34" charset="0"/>
              </a:rPr>
              <a:pPr eaLnBrk="1" hangingPunct="1"/>
              <a:t>36</a:t>
            </a:fld>
            <a:endParaRPr lang="en-US" altLang="en-US">
              <a:latin typeface="Tahoma" panose="020B0604030504040204" pitchFamily="34" charset="0"/>
            </a:endParaRPr>
          </a:p>
        </p:txBody>
      </p:sp>
      <p:graphicFrame>
        <p:nvGraphicFramePr>
          <p:cNvPr id="117818" name="Group 58"/>
          <p:cNvGraphicFramePr>
            <a:graphicFrameLocks noGrp="1"/>
          </p:cNvGraphicFramePr>
          <p:nvPr/>
        </p:nvGraphicFramePr>
        <p:xfrm>
          <a:off x="381000" y="838200"/>
          <a:ext cx="8610600" cy="5303838"/>
        </p:xfrm>
        <a:graphic>
          <a:graphicData uri="http://schemas.openxmlformats.org/drawingml/2006/table">
            <a:tbl>
              <a:tblPr/>
              <a:tblGrid>
                <a:gridCol w="1524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42886">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Severity</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Criteria</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1" i="0" u="none" strike="noStrike" cap="none" normalizeH="0" baseline="0">
                          <a:ln>
                            <a:noFill/>
                          </a:ln>
                          <a:solidFill>
                            <a:schemeClr val="tx1"/>
                          </a:solidFill>
                          <a:effectLst/>
                          <a:latin typeface="Times New Roman" pitchFamily="18" charset="0"/>
                          <a:cs typeface="Times New Roman" pitchFamily="18" charset="0"/>
                        </a:rPr>
                        <a:t>Ranking</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692">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Low</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Process or product operable but comfort or convenience at reduced level of performance; minor disruption to production line; a 100% of the product may have to be reworked; customer experiences some dissatisfaction</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5</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498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Very low</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Minor disruption to production line; product may have to be sorted and a portion (less than 100%) reworked; cosmetic (fit and finish) defect (nonconformance) noticed by most customers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4</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7692">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Minor</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Minor disruption to production line; a portion of the product may have to be (less than 100%) reworked on-line but out-of-station; cosmetic (fit and finish) defect (nonconformance) noticed by average customer</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3</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7692">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Very minor</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Minor disruption to production line; a portion of the product may have to be (less than 100%) reworked on-line but in-station; cosmetic (fit and finish) defect (nonconformance) noticed by discriminating customers</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2</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886">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None</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No effect</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Pct val="65000"/>
                        <a:buFont typeface="Times New Roman" pitchFamily="18" charset="0"/>
                        <a:buNone/>
                        <a:tabLst/>
                      </a:pPr>
                      <a:r>
                        <a:rPr kumimoji="0" lang="en-US" sz="1700" b="0" i="0" u="none" strike="noStrike" cap="none" normalizeH="0" baseline="0">
                          <a:ln>
                            <a:noFill/>
                          </a:ln>
                          <a:solidFill>
                            <a:schemeClr val="tx1"/>
                          </a:solidFill>
                          <a:effectLst/>
                          <a:latin typeface="Times New Roman" pitchFamily="18" charset="0"/>
                          <a:cs typeface="Times New Roman" pitchFamily="18" charset="0"/>
                        </a:rPr>
                        <a:t>1</a:t>
                      </a:r>
                      <a:endParaRPr kumimoji="0" lang="en-US" sz="3900" b="0" i="0" u="none" strike="noStrike" cap="none" normalizeH="0" baseline="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5400" y="381000"/>
            <a:ext cx="7107238" cy="885825"/>
          </a:xfrm>
        </p:spPr>
        <p:txBody>
          <a:bodyPr/>
          <a:lstStyle/>
          <a:p>
            <a:r>
              <a:rPr lang="en-US" altLang="en-US"/>
              <a:t>Step 9. Corrective Action</a:t>
            </a:r>
          </a:p>
        </p:txBody>
      </p:sp>
      <p:sp>
        <p:nvSpPr>
          <p:cNvPr id="47107" name="Rectangle 3"/>
          <p:cNvSpPr>
            <a:spLocks noGrp="1" noChangeArrowheads="1"/>
          </p:cNvSpPr>
          <p:nvPr>
            <p:ph idx="1"/>
          </p:nvPr>
        </p:nvSpPr>
        <p:spPr>
          <a:xfrm>
            <a:off x="457200" y="1676400"/>
            <a:ext cx="8153400" cy="4114800"/>
          </a:xfrm>
        </p:spPr>
        <p:txBody>
          <a:bodyPr/>
          <a:lstStyle/>
          <a:p>
            <a:pPr eaLnBrk="0" hangingPunct="0">
              <a:spcBef>
                <a:spcPct val="0"/>
              </a:spcBef>
              <a:buFont typeface="Arial" panose="020B0604020202020204" pitchFamily="34" charset="0"/>
              <a:buChar char="•"/>
            </a:pPr>
            <a:r>
              <a:rPr lang="en-US" altLang="en-US"/>
              <a:t>Removing the cause of the failure,</a:t>
            </a:r>
          </a:p>
          <a:p>
            <a:pPr eaLnBrk="0" hangingPunct="0">
              <a:spcBef>
                <a:spcPct val="0"/>
              </a:spcBef>
              <a:buFont typeface="Arial" panose="020B0604020202020204" pitchFamily="34" charset="0"/>
              <a:buChar char="•"/>
            </a:pPr>
            <a:endParaRPr lang="en-US" altLang="en-US"/>
          </a:p>
          <a:p>
            <a:pPr eaLnBrk="0" hangingPunct="0">
              <a:spcBef>
                <a:spcPct val="0"/>
              </a:spcBef>
              <a:buFont typeface="Arial" panose="020B0604020202020204" pitchFamily="34" charset="0"/>
              <a:buChar char="•"/>
            </a:pPr>
            <a:r>
              <a:rPr lang="en-US" altLang="en-US"/>
              <a:t>Decreasing the probability of occurrence, or</a:t>
            </a:r>
          </a:p>
          <a:p>
            <a:pPr eaLnBrk="0" hangingPunct="0">
              <a:spcBef>
                <a:spcPct val="0"/>
              </a:spcBef>
              <a:buFont typeface="Arial" panose="020B0604020202020204" pitchFamily="34" charset="0"/>
              <a:buChar char="•"/>
            </a:pPr>
            <a:endParaRPr lang="en-US" altLang="en-US"/>
          </a:p>
          <a:p>
            <a:pPr eaLnBrk="0" hangingPunct="0">
              <a:spcBef>
                <a:spcPct val="0"/>
              </a:spcBef>
              <a:buFont typeface="Arial" panose="020B0604020202020204" pitchFamily="34" charset="0"/>
              <a:buChar char="•"/>
            </a:pPr>
            <a:r>
              <a:rPr lang="en-US" altLang="en-US"/>
              <a:t>Increase the likelihood of detection, or</a:t>
            </a:r>
          </a:p>
          <a:p>
            <a:pPr eaLnBrk="0" hangingPunct="0">
              <a:spcBef>
                <a:spcPct val="0"/>
              </a:spcBef>
              <a:buFont typeface="Arial" panose="020B0604020202020204" pitchFamily="34" charset="0"/>
              <a:buChar char="•"/>
            </a:pPr>
            <a:endParaRPr lang="en-US" altLang="en-US"/>
          </a:p>
          <a:p>
            <a:pPr eaLnBrk="0" hangingPunct="0">
              <a:spcBef>
                <a:spcPct val="0"/>
              </a:spcBef>
              <a:buFont typeface="Arial" panose="020B0604020202020204" pitchFamily="34" charset="0"/>
              <a:buChar char="•"/>
            </a:pPr>
            <a:r>
              <a:rPr lang="en-US" altLang="en-US"/>
              <a:t>Reducing the severity of the failure.</a:t>
            </a:r>
          </a:p>
          <a:p>
            <a:endParaRPr lang="en-US" altLang="en-US" sz="3200"/>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AC56E1-8112-41B0-B62A-4A6D20715B97}" type="slidenum">
              <a:rPr lang="en-US" altLang="en-US">
                <a:latin typeface="Tahoma" panose="020B0604030504040204" pitchFamily="34" charset="0"/>
              </a:rPr>
              <a:pPr eaLnBrk="1" hangingPunct="1"/>
              <a:t>37</a:t>
            </a:fld>
            <a:endParaRPr lang="en-US" altLang="en-US">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5"/>
          <p:cNvSpPr>
            <a:spLocks noGrp="1"/>
          </p:cNvSpPr>
          <p:nvPr>
            <p:ph type="title"/>
          </p:nvPr>
        </p:nvSpPr>
        <p:spPr>
          <a:xfrm>
            <a:off x="1371600" y="381000"/>
            <a:ext cx="7107238" cy="790575"/>
          </a:xfrm>
        </p:spPr>
        <p:txBody>
          <a:bodyPr/>
          <a:lstStyle/>
          <a:p>
            <a:r>
              <a:rPr lang="en-US" altLang="en-US"/>
              <a:t>FMECA worksheet</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4"/>
          <p:cNvSpPr>
            <a:spLocks noGrp="1"/>
          </p:cNvSpPr>
          <p:nvPr>
            <p:ph type="sldNum" sz="quarter" idx="11"/>
          </p:nvPr>
        </p:nvSpPr>
        <p:spPr>
          <a:xfrm>
            <a:off x="7010400" y="6172200"/>
            <a:ext cx="19050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9571E5-2EE1-45B2-9D0C-73947A938939}" type="slidenum">
              <a:rPr lang="en-US" altLang="en-US">
                <a:latin typeface="Tahoma" panose="020B0604030504040204" pitchFamily="34" charset="0"/>
              </a:rPr>
              <a:pPr eaLnBrk="1" hangingPunct="1"/>
              <a:t>38</a:t>
            </a:fld>
            <a:endParaRPr lang="en-US" altLang="en-US">
              <a:latin typeface="Tahoma" panose="020B0604030504040204" pitchFamily="34" charset="0"/>
            </a:endParaRPr>
          </a:p>
        </p:txBody>
      </p:sp>
      <p:graphicFrame>
        <p:nvGraphicFramePr>
          <p:cNvPr id="7" name="Table 6"/>
          <p:cNvGraphicFramePr>
            <a:graphicFrameLocks noGrp="1"/>
          </p:cNvGraphicFramePr>
          <p:nvPr/>
        </p:nvGraphicFramePr>
        <p:xfrm>
          <a:off x="228600" y="1828800"/>
          <a:ext cx="8458203" cy="3971925"/>
        </p:xfrm>
        <a:graphic>
          <a:graphicData uri="http://schemas.openxmlformats.org/drawingml/2006/table">
            <a:tbl>
              <a:tblPr/>
              <a:tblGrid>
                <a:gridCol w="1447800">
                  <a:extLst>
                    <a:ext uri="{9D8B030D-6E8A-4147-A177-3AD203B41FA5}">
                      <a16:colId xmlns:a16="http://schemas.microsoft.com/office/drawing/2014/main" val="20000"/>
                    </a:ext>
                  </a:extLst>
                </a:gridCol>
                <a:gridCol w="933436">
                  <a:extLst>
                    <a:ext uri="{9D8B030D-6E8A-4147-A177-3AD203B41FA5}">
                      <a16:colId xmlns:a16="http://schemas.microsoft.com/office/drawing/2014/main" val="20001"/>
                    </a:ext>
                  </a:extLst>
                </a:gridCol>
                <a:gridCol w="742964">
                  <a:extLst>
                    <a:ext uri="{9D8B030D-6E8A-4147-A177-3AD203B41FA5}">
                      <a16:colId xmlns:a16="http://schemas.microsoft.com/office/drawing/2014/main" val="20002"/>
                    </a:ext>
                  </a:extLst>
                </a:gridCol>
                <a:gridCol w="749386">
                  <a:extLst>
                    <a:ext uri="{9D8B030D-6E8A-4147-A177-3AD203B41FA5}">
                      <a16:colId xmlns:a16="http://schemas.microsoft.com/office/drawing/2014/main" val="20003"/>
                    </a:ext>
                  </a:extLst>
                </a:gridCol>
                <a:gridCol w="698414">
                  <a:extLst>
                    <a:ext uri="{9D8B030D-6E8A-4147-A177-3AD203B41FA5}">
                      <a16:colId xmlns:a16="http://schemas.microsoft.com/office/drawing/2014/main" val="20004"/>
                    </a:ext>
                  </a:extLst>
                </a:gridCol>
                <a:gridCol w="793936">
                  <a:extLst>
                    <a:ext uri="{9D8B030D-6E8A-4147-A177-3AD203B41FA5}">
                      <a16:colId xmlns:a16="http://schemas.microsoft.com/office/drawing/2014/main" val="20005"/>
                    </a:ext>
                  </a:extLst>
                </a:gridCol>
                <a:gridCol w="533951">
                  <a:extLst>
                    <a:ext uri="{9D8B030D-6E8A-4147-A177-3AD203B41FA5}">
                      <a16:colId xmlns:a16="http://schemas.microsoft.com/office/drawing/2014/main" val="20006"/>
                    </a:ext>
                  </a:extLst>
                </a:gridCol>
                <a:gridCol w="424713">
                  <a:extLst>
                    <a:ext uri="{9D8B030D-6E8A-4147-A177-3AD203B41FA5}">
                      <a16:colId xmlns:a16="http://schemas.microsoft.com/office/drawing/2014/main" val="20007"/>
                    </a:ext>
                  </a:extLst>
                </a:gridCol>
                <a:gridCol w="1067637">
                  <a:extLst>
                    <a:ext uri="{9D8B030D-6E8A-4147-A177-3AD203B41FA5}">
                      <a16:colId xmlns:a16="http://schemas.microsoft.com/office/drawing/2014/main" val="20008"/>
                    </a:ext>
                  </a:extLst>
                </a:gridCol>
                <a:gridCol w="1065966">
                  <a:extLst>
                    <a:ext uri="{9D8B030D-6E8A-4147-A177-3AD203B41FA5}">
                      <a16:colId xmlns:a16="http://schemas.microsoft.com/office/drawing/2014/main" val="20009"/>
                    </a:ext>
                  </a:extLst>
                </a:gridCol>
              </a:tblGrid>
              <a:tr h="313450">
                <a:tc>
                  <a:txBody>
                    <a:bodyPr/>
                    <a:lstStyle/>
                    <a:p>
                      <a:pPr marL="0" marR="0" indent="0">
                        <a:lnSpc>
                          <a:spcPct val="150000"/>
                        </a:lnSpc>
                        <a:spcBef>
                          <a:spcPts val="0"/>
                        </a:spcBef>
                        <a:spcAft>
                          <a:spcPts val="0"/>
                        </a:spcAft>
                      </a:pPr>
                      <a:r>
                        <a:rPr lang="en-US" sz="1600" b="1" dirty="0">
                          <a:latin typeface="Arial"/>
                          <a:ea typeface="Times New Roman"/>
                          <a:cs typeface="Times New Roman"/>
                        </a:rPr>
                        <a:t>Company:</a:t>
                      </a:r>
                      <a:endParaRPr lang="en-US" sz="2800" dirty="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indent="0">
                        <a:lnSpc>
                          <a:spcPct val="150000"/>
                        </a:lnSpc>
                        <a:spcBef>
                          <a:spcPts val="0"/>
                        </a:spcBef>
                        <a:spcAft>
                          <a:spcPts val="0"/>
                        </a:spcAft>
                      </a:pPr>
                      <a:r>
                        <a:rPr lang="en-US" sz="1600">
                          <a:latin typeface="Arial"/>
                          <a:ea typeface="Times New Roman"/>
                          <a:cs typeface="Times New Roman"/>
                        </a:rPr>
                        <a:t>The ABC Company</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b="1">
                          <a:latin typeface="Arial"/>
                          <a:ea typeface="Times New Roman"/>
                          <a:cs typeface="Times New Roman"/>
                        </a:rPr>
                        <a:t>FMECA</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600" b="1">
                          <a:latin typeface="Arial"/>
                          <a:ea typeface="Times New Roman"/>
                          <a:cs typeface="Times New Roman"/>
                        </a:rPr>
                        <a:t>Date:</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1/1/2009</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60">
                <a:tc>
                  <a:txBody>
                    <a:bodyPr/>
                    <a:lstStyle/>
                    <a:p>
                      <a:pPr marL="0" marR="0" indent="0">
                        <a:lnSpc>
                          <a:spcPct val="150000"/>
                        </a:lnSpc>
                        <a:spcBef>
                          <a:spcPts val="0"/>
                        </a:spcBef>
                        <a:spcAft>
                          <a:spcPts val="0"/>
                        </a:spcAft>
                      </a:pPr>
                      <a:r>
                        <a:rPr lang="en-US" sz="1600" b="1">
                          <a:latin typeface="Arial"/>
                          <a:ea typeface="Times New Roman"/>
                          <a:cs typeface="Times New Roman"/>
                        </a:rPr>
                        <a:t>Department:</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indent="0">
                        <a:lnSpc>
                          <a:spcPct val="150000"/>
                        </a:lnSpc>
                        <a:spcBef>
                          <a:spcPts val="0"/>
                        </a:spcBef>
                        <a:spcAft>
                          <a:spcPts val="0"/>
                        </a:spcAft>
                      </a:pPr>
                      <a:r>
                        <a:rPr lang="en-US" sz="1600">
                          <a:latin typeface="Arial"/>
                          <a:ea typeface="Times New Roman"/>
                          <a:cs typeface="Times New Roman"/>
                        </a:rPr>
                        <a:t>Design Engineering</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2460">
                <a:tc>
                  <a:txBody>
                    <a:bodyPr/>
                    <a:lstStyle/>
                    <a:p>
                      <a:pPr marL="0" marR="0" indent="0">
                        <a:lnSpc>
                          <a:spcPct val="150000"/>
                        </a:lnSpc>
                        <a:spcBef>
                          <a:spcPts val="0"/>
                        </a:spcBef>
                        <a:spcAft>
                          <a:spcPts val="0"/>
                        </a:spcAft>
                      </a:pPr>
                      <a:r>
                        <a:rPr lang="en-US" sz="1400" b="1" dirty="0">
                          <a:latin typeface="Arial"/>
                          <a:ea typeface="Times New Roman"/>
                          <a:cs typeface="Times New Roman"/>
                        </a:rPr>
                        <a:t>Author:</a:t>
                      </a:r>
                      <a:endParaRPr lang="en-US" sz="2400" dirty="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indent="0">
                        <a:lnSpc>
                          <a:spcPct val="150000"/>
                        </a:lnSpc>
                        <a:spcBef>
                          <a:spcPts val="0"/>
                        </a:spcBef>
                        <a:spcAft>
                          <a:spcPts val="0"/>
                        </a:spcAft>
                      </a:pPr>
                      <a:r>
                        <a:rPr lang="en-US" sz="1600">
                          <a:latin typeface="Arial"/>
                          <a:ea typeface="Times New Roman"/>
                          <a:cs typeface="Times New Roman"/>
                        </a:rPr>
                        <a:t>Mr. Facilitator</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latin typeface="Calibri"/>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600" b="1">
                          <a:latin typeface="Arial"/>
                          <a:ea typeface="Times New Roman"/>
                          <a:cs typeface="Times New Roman"/>
                        </a:rPr>
                        <a:t>Product</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b="1">
                          <a:latin typeface="Arial"/>
                          <a:ea typeface="Times New Roman"/>
                          <a:cs typeface="Times New Roman"/>
                        </a:rPr>
                        <a:t> XYZ</a:t>
                      </a:r>
                      <a:endParaRPr lang="en-US" sz="2800">
                        <a:latin typeface="Times New Roman"/>
                        <a:ea typeface="Times New Roman"/>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28294">
                <a:tc>
                  <a:txBody>
                    <a:bodyPr/>
                    <a:lstStyle/>
                    <a:p>
                      <a:pPr marL="0" marR="0" indent="0">
                        <a:lnSpc>
                          <a:spcPct val="150000"/>
                        </a:lnSpc>
                        <a:spcBef>
                          <a:spcPts val="0"/>
                        </a:spcBef>
                        <a:spcAft>
                          <a:spcPts val="0"/>
                        </a:spcAft>
                      </a:pPr>
                      <a:r>
                        <a:rPr lang="en-US" sz="1400" b="1" dirty="0">
                          <a:latin typeface="Arial"/>
                          <a:ea typeface="Times New Roman"/>
                          <a:cs typeface="Times New Roman"/>
                        </a:rPr>
                        <a:t>1. Part Description / Function</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2.  Failure Mode</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5. Occurrence </a:t>
                      </a:r>
                      <a:endParaRPr lang="en-US" sz="2400" dirty="0">
                        <a:latin typeface="Times New Roman"/>
                        <a:ea typeface="Times New Roman"/>
                        <a:cs typeface="Times New Roman"/>
                      </a:endParaRPr>
                    </a:p>
                  </a:txBody>
                  <a:tcPr marL="9525" marR="9525" marT="9525"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3.  Cause </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6.  Detection</a:t>
                      </a:r>
                      <a:endParaRPr lang="en-US" sz="2400" dirty="0">
                        <a:latin typeface="Times New Roman"/>
                        <a:ea typeface="Times New Roman"/>
                        <a:cs typeface="Times New Roman"/>
                      </a:endParaRPr>
                    </a:p>
                  </a:txBody>
                  <a:tcPr marL="9525" marR="9525" marT="9525"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 4. Effect </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7. Severity </a:t>
                      </a:r>
                      <a:endParaRPr lang="en-US" sz="2400" dirty="0">
                        <a:latin typeface="Times New Roman"/>
                        <a:ea typeface="Times New Roman"/>
                        <a:cs typeface="Times New Roman"/>
                      </a:endParaRPr>
                    </a:p>
                  </a:txBody>
                  <a:tcPr marL="9525" marR="9525" marT="9525"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400" b="1" dirty="0">
                          <a:latin typeface="Arial"/>
                          <a:ea typeface="Times New Roman"/>
                          <a:cs typeface="Times New Roman"/>
                        </a:rPr>
                        <a:t>R 8. RPN</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 9. Action</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b="1" dirty="0">
                          <a:latin typeface="Arial"/>
                          <a:ea typeface="Times New Roman"/>
                          <a:cs typeface="Times New Roman"/>
                        </a:rPr>
                        <a:t>OPR / Due Date</a:t>
                      </a:r>
                      <a:endParaRPr lang="en-US" sz="24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2460">
                <a:tc>
                  <a:txBody>
                    <a:bodyPr/>
                    <a:lstStyle/>
                    <a:p>
                      <a:pPr marL="0" marR="0" indent="0" algn="ctr">
                        <a:lnSpc>
                          <a:spcPct val="150000"/>
                        </a:lnSpc>
                        <a:spcBef>
                          <a:spcPts val="0"/>
                        </a:spcBef>
                        <a:spcAft>
                          <a:spcPts val="0"/>
                        </a:spcAft>
                      </a:pPr>
                      <a:r>
                        <a:rPr lang="en-US" sz="1600" dirty="0">
                          <a:latin typeface="Arial"/>
                          <a:ea typeface="Times New Roman"/>
                          <a:cs typeface="Times New Roman"/>
                        </a:rPr>
                        <a:t>Part 1</a:t>
                      </a:r>
                      <a:endParaRPr lang="en-US" sz="28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failure 1</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0959">
                <a:tc>
                  <a:txBody>
                    <a:bodyPr/>
                    <a:lstStyle/>
                    <a:p>
                      <a:endParaRPr lang="en-US" sz="2400">
                        <a:latin typeface="Calibri"/>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failure 2</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2460">
                <a:tc>
                  <a:txBody>
                    <a:bodyPr/>
                    <a:lstStyle/>
                    <a:p>
                      <a:pPr marL="0" marR="0" indent="0" algn="ctr">
                        <a:lnSpc>
                          <a:spcPct val="150000"/>
                        </a:lnSpc>
                        <a:spcBef>
                          <a:spcPts val="0"/>
                        </a:spcBef>
                        <a:spcAft>
                          <a:spcPts val="0"/>
                        </a:spcAft>
                      </a:pPr>
                      <a:r>
                        <a:rPr lang="en-US" sz="1600">
                          <a:latin typeface="Arial"/>
                          <a:ea typeface="Times New Roman"/>
                          <a:cs typeface="Times New Roman"/>
                        </a:rPr>
                        <a:t>Part 2</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failure 1</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60">
                <a:tc>
                  <a:txBody>
                    <a:bodyPr/>
                    <a:lstStyle/>
                    <a:p>
                      <a:endParaRPr lang="en-US" sz="2400">
                        <a:latin typeface="Calibri"/>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failure 1</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2460">
                <a:tc>
                  <a:txBody>
                    <a:bodyPr/>
                    <a:lstStyle/>
                    <a:p>
                      <a:endParaRPr lang="en-US" sz="2400">
                        <a:latin typeface="Calibri"/>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600">
                          <a:latin typeface="Arial"/>
                          <a:ea typeface="Times New Roman"/>
                          <a:cs typeface="Times New Roman"/>
                        </a:rPr>
                        <a:t>failure 2</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dirty="0">
                          <a:latin typeface="Arial"/>
                          <a:ea typeface="Times New Roman"/>
                          <a:cs typeface="Times New Roman"/>
                        </a:rPr>
                        <a:t> </a:t>
                      </a:r>
                      <a:endParaRPr lang="en-US" sz="28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a:latin typeface="Arial"/>
                          <a:ea typeface="Times New Roman"/>
                          <a:cs typeface="Times New Roman"/>
                        </a:rPr>
                        <a:t> </a:t>
                      </a:r>
                      <a:endParaRPr lang="en-US" sz="280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457200">
                        <a:lnSpc>
                          <a:spcPct val="150000"/>
                        </a:lnSpc>
                        <a:spcBef>
                          <a:spcPts val="0"/>
                        </a:spcBef>
                        <a:spcAft>
                          <a:spcPts val="0"/>
                        </a:spcAft>
                      </a:pPr>
                      <a:r>
                        <a:rPr lang="en-US" sz="1600" dirty="0">
                          <a:latin typeface="Arial"/>
                          <a:ea typeface="Times New Roman"/>
                          <a:cs typeface="Times New Roman"/>
                        </a:rPr>
                        <a:t> </a:t>
                      </a:r>
                      <a:endParaRPr lang="en-US" sz="2800" dirty="0">
                        <a:latin typeface="Times New Roman"/>
                        <a:ea typeface="Times New Roman"/>
                        <a:cs typeface="Times New Roman"/>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0" y="385763"/>
            <a:ext cx="6783388" cy="796925"/>
          </a:xfrm>
        </p:spPr>
        <p:txBody>
          <a:bodyPr/>
          <a:lstStyle/>
          <a:p>
            <a:r>
              <a:rPr lang="en-US" altLang="en-US"/>
              <a:t>Related Concepts</a:t>
            </a:r>
          </a:p>
        </p:txBody>
      </p:sp>
      <p:sp>
        <p:nvSpPr>
          <p:cNvPr id="49155" name="Rectangle 3"/>
          <p:cNvSpPr>
            <a:spLocks noGrp="1" noChangeArrowheads="1"/>
          </p:cNvSpPr>
          <p:nvPr>
            <p:ph idx="1"/>
          </p:nvPr>
        </p:nvSpPr>
        <p:spPr>
          <a:xfrm>
            <a:off x="762000" y="1371600"/>
            <a:ext cx="7772400" cy="4648200"/>
          </a:xfrm>
        </p:spPr>
        <p:txBody>
          <a:bodyPr/>
          <a:lstStyle/>
          <a:p>
            <a:pPr>
              <a:buFont typeface="Arial" panose="020B0604020202020204" pitchFamily="34" charset="0"/>
              <a:buChar char="•"/>
            </a:pPr>
            <a:r>
              <a:rPr lang="en-US" altLang="en-US" sz="2400"/>
              <a:t>Quality Functional Deployment (QFD)</a:t>
            </a:r>
          </a:p>
          <a:p>
            <a:pPr lvl="1">
              <a:buFont typeface="Arial" panose="020B0604020202020204" pitchFamily="34" charset="0"/>
              <a:buChar char="•"/>
            </a:pPr>
            <a:r>
              <a:rPr lang="en-US" altLang="en-US" sz="2000"/>
              <a:t>customer requirements</a:t>
            </a:r>
          </a:p>
          <a:p>
            <a:pPr>
              <a:buFont typeface="Arial" panose="020B0604020202020204" pitchFamily="34" charset="0"/>
              <a:buChar char="•"/>
            </a:pPr>
            <a:r>
              <a:rPr lang="en-US" altLang="en-US" sz="2400"/>
              <a:t>Total Quality Management (TQM)</a:t>
            </a:r>
          </a:p>
          <a:p>
            <a:pPr>
              <a:buFont typeface="Arial" panose="020B0604020202020204" pitchFamily="34" charset="0"/>
              <a:buChar char="•"/>
            </a:pPr>
            <a:r>
              <a:rPr lang="en-US" altLang="en-US" sz="2400"/>
              <a:t>Statistical Process Control (SPC)</a:t>
            </a:r>
          </a:p>
          <a:p>
            <a:pPr lvl="1">
              <a:buFont typeface="Arial" panose="020B0604020202020204" pitchFamily="34" charset="0"/>
              <a:buChar char="•"/>
            </a:pPr>
            <a:r>
              <a:rPr lang="en-US" altLang="en-US" sz="2000"/>
              <a:t>detection</a:t>
            </a:r>
          </a:p>
          <a:p>
            <a:pPr>
              <a:buFont typeface="Arial" panose="020B0604020202020204" pitchFamily="34" charset="0"/>
              <a:buChar char="•"/>
            </a:pPr>
            <a:r>
              <a:rPr lang="en-US" altLang="en-US" sz="2400"/>
              <a:t>Design of Experiments (DOE)</a:t>
            </a:r>
          </a:p>
          <a:p>
            <a:pPr lvl="1">
              <a:buFont typeface="Arial" panose="020B0604020202020204" pitchFamily="34" charset="0"/>
              <a:buChar char="•"/>
            </a:pPr>
            <a:r>
              <a:rPr lang="en-US" altLang="en-US" sz="2000"/>
              <a:t>root causes</a:t>
            </a:r>
          </a:p>
          <a:p>
            <a:pPr>
              <a:buFont typeface="Arial" panose="020B0604020202020204" pitchFamily="34" charset="0"/>
              <a:buChar char="•"/>
            </a:pPr>
            <a:r>
              <a:rPr lang="en-US" altLang="en-US" sz="2400"/>
              <a:t>Six Sigma </a:t>
            </a:r>
          </a:p>
          <a:p>
            <a:pPr lvl="1">
              <a:buFont typeface="Arial" panose="020B0604020202020204" pitchFamily="34" charset="0"/>
              <a:buChar char="•"/>
            </a:pPr>
            <a:r>
              <a:rPr lang="en-US" altLang="en-US" sz="2000"/>
              <a:t>process improvement</a:t>
            </a:r>
          </a:p>
          <a:p>
            <a:pPr>
              <a:buFont typeface="Arial" panose="020B0604020202020204" pitchFamily="34" charset="0"/>
              <a:buChar char="•"/>
            </a:pPr>
            <a:r>
              <a:rPr lang="en-US" altLang="en-US" sz="2400"/>
              <a:t>Fault Tree Analysis (FTA)</a:t>
            </a:r>
          </a:p>
          <a:p>
            <a:pPr>
              <a:buFont typeface="Arial" panose="020B0604020202020204" pitchFamily="34" charset="0"/>
              <a:buChar char="•"/>
            </a:pPr>
            <a:r>
              <a:rPr lang="en-US" altLang="en-US" sz="2400"/>
              <a:t>On-going Reliability Testing (ORT)</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EC515D-5135-438C-9769-BD842221DC32}"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Grp="1" noChangeArrowheads="1"/>
          </p:cNvSpPr>
          <p:nvPr>
            <p:ph type="title"/>
          </p:nvPr>
        </p:nvSpPr>
        <p:spPr>
          <a:xfrm>
            <a:off x="1219200" y="452438"/>
            <a:ext cx="7161213" cy="690562"/>
          </a:xfrm>
        </p:spPr>
        <p:txBody>
          <a:bodyPr/>
          <a:lstStyle/>
          <a:p>
            <a:r>
              <a:rPr lang="en-US" altLang="en-US"/>
              <a:t>Yet Another Definition</a:t>
            </a:r>
          </a:p>
        </p:txBody>
      </p:sp>
      <p:sp>
        <p:nvSpPr>
          <p:cNvPr id="13315" name="Rectangle 2051"/>
          <p:cNvSpPr>
            <a:spLocks noGrp="1" noChangeArrowheads="1"/>
          </p:cNvSpPr>
          <p:nvPr>
            <p:ph idx="1"/>
          </p:nvPr>
        </p:nvSpPr>
        <p:spPr>
          <a:xfrm>
            <a:off x="685800" y="1752600"/>
            <a:ext cx="7772400" cy="4572000"/>
          </a:xfrm>
        </p:spPr>
        <p:txBody>
          <a:bodyPr/>
          <a:lstStyle/>
          <a:p>
            <a:pPr>
              <a:lnSpc>
                <a:spcPct val="90000"/>
              </a:lnSpc>
            </a:pPr>
            <a:r>
              <a:rPr lang="en-US" altLang="en-US" sz="2400"/>
              <a:t>	A formal, structured process which is applied in developing something new to assure that as many potential problems as are reasonably possible to predict have been considered, analyzed, and their causes remedied before the item under development reaches the hands of the end user.</a:t>
            </a:r>
          </a:p>
          <a:p>
            <a:pPr>
              <a:lnSpc>
                <a:spcPct val="90000"/>
              </a:lnSpc>
            </a:pPr>
            <a:r>
              <a:rPr lang="en-US" altLang="en-US" sz="2400"/>
              <a:t>Applicable to</a:t>
            </a:r>
          </a:p>
          <a:p>
            <a:pPr lvl="1">
              <a:lnSpc>
                <a:spcPct val="90000"/>
              </a:lnSpc>
              <a:buFont typeface="Arial" panose="020B0604020202020204" pitchFamily="34" charset="0"/>
              <a:buChar char="•"/>
            </a:pPr>
            <a:r>
              <a:rPr lang="en-US" altLang="en-US" sz="2000"/>
              <a:t>product development</a:t>
            </a:r>
          </a:p>
          <a:p>
            <a:pPr lvl="1">
              <a:lnSpc>
                <a:spcPct val="90000"/>
              </a:lnSpc>
              <a:buFont typeface="Arial" panose="020B0604020202020204" pitchFamily="34" charset="0"/>
              <a:buChar char="•"/>
            </a:pPr>
            <a:r>
              <a:rPr lang="en-US" altLang="en-US" sz="2000"/>
              <a:t>idea development</a:t>
            </a:r>
          </a:p>
          <a:p>
            <a:pPr lvl="1">
              <a:lnSpc>
                <a:spcPct val="90000"/>
              </a:lnSpc>
              <a:buFont typeface="Arial" panose="020B0604020202020204" pitchFamily="34" charset="0"/>
              <a:buChar char="•"/>
            </a:pPr>
            <a:r>
              <a:rPr lang="en-US" altLang="en-US" sz="2000"/>
              <a:t>organization development</a:t>
            </a:r>
          </a:p>
          <a:p>
            <a:pPr lvl="1">
              <a:lnSpc>
                <a:spcPct val="90000"/>
              </a:lnSpc>
              <a:buFont typeface="Arial" panose="020B0604020202020204" pitchFamily="34" charset="0"/>
              <a:buChar char="•"/>
            </a:pPr>
            <a:r>
              <a:rPr lang="en-US" altLang="en-US" sz="2000"/>
              <a:t>process development</a:t>
            </a:r>
          </a:p>
          <a:p>
            <a:pPr lvl="1">
              <a:lnSpc>
                <a:spcPct val="90000"/>
              </a:lnSpc>
              <a:buFont typeface="Arial" panose="020B0604020202020204" pitchFamily="34" charset="0"/>
              <a:buChar char="•"/>
            </a:pPr>
            <a:r>
              <a:rPr lang="en-US" altLang="en-US" sz="2000"/>
              <a:t>software development</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1C9023-6E9C-413E-93D8-B29C6146868F}"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1600" y="304800"/>
            <a:ext cx="7107238" cy="885825"/>
          </a:xfrm>
        </p:spPr>
        <p:txBody>
          <a:bodyPr/>
          <a:lstStyle/>
          <a:p>
            <a:r>
              <a:rPr lang="en-US" altLang="en-US"/>
              <a:t>Difficulties in Implementation</a:t>
            </a:r>
          </a:p>
        </p:txBody>
      </p:sp>
      <p:sp>
        <p:nvSpPr>
          <p:cNvPr id="50179" name="Rectangle 3"/>
          <p:cNvSpPr>
            <a:spLocks noGrp="1" noChangeArrowheads="1"/>
          </p:cNvSpPr>
          <p:nvPr>
            <p:ph idx="1"/>
          </p:nvPr>
        </p:nvSpPr>
        <p:spPr/>
        <p:txBody>
          <a:bodyPr/>
          <a:lstStyle/>
          <a:p>
            <a:pPr>
              <a:buFont typeface="Arial" panose="020B0604020202020204" pitchFamily="34" charset="0"/>
              <a:buChar char="•"/>
            </a:pPr>
            <a:r>
              <a:rPr lang="en-US" altLang="en-US"/>
              <a:t>Time and resource constraints</a:t>
            </a:r>
          </a:p>
          <a:p>
            <a:pPr>
              <a:buFont typeface="Arial" panose="020B0604020202020204" pitchFamily="34" charset="0"/>
              <a:buChar char="•"/>
            </a:pPr>
            <a:r>
              <a:rPr lang="en-US" altLang="en-US"/>
              <a:t>Lack of understanding of the purpose of FMEA</a:t>
            </a:r>
          </a:p>
          <a:p>
            <a:pPr>
              <a:buFont typeface="Arial" panose="020B0604020202020204" pitchFamily="34" charset="0"/>
              <a:buChar char="•"/>
            </a:pPr>
            <a:r>
              <a:rPr lang="en-US" altLang="en-US"/>
              <a:t>Lack of training</a:t>
            </a:r>
          </a:p>
          <a:p>
            <a:pPr>
              <a:buFont typeface="Arial" panose="020B0604020202020204" pitchFamily="34" charset="0"/>
              <a:buChar char="•"/>
            </a:pPr>
            <a:r>
              <a:rPr lang="en-US" altLang="en-US"/>
              <a:t>Lack of management commitment</a:t>
            </a:r>
          </a:p>
          <a:p>
            <a:pPr lvl="3"/>
            <a:r>
              <a:rPr lang="en-US" altLang="en-US"/>
              <a:t>Dale and Shaw, 1990:  “Failure Mode and Effects Analysis in the Motor Industry,” </a:t>
            </a:r>
            <a:r>
              <a:rPr lang="en-US" altLang="en-US" i="1"/>
              <a:t>Quality and Reliability Engineering International</a:t>
            </a:r>
            <a:r>
              <a:rPr lang="en-US" altLang="en-US"/>
              <a:t>.</a:t>
            </a:r>
          </a:p>
          <a:p>
            <a:endParaRPr lang="en-US" altLang="en-US"/>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1DEB79-12E1-42AE-911B-3D980DAC3C04}" type="slidenum">
              <a:rPr lang="en-US" altLang="en-US">
                <a:latin typeface="Tahoma" panose="020B0604030504040204" pitchFamily="34" charset="0"/>
              </a:rPr>
              <a:pPr eaLnBrk="1" hangingPunct="1"/>
              <a:t>40</a:t>
            </a:fld>
            <a:endParaRPr lang="en-US" altLang="en-US">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1066800" y="1524000"/>
            <a:ext cx="7620000" cy="1143000"/>
          </a:xfrm>
        </p:spPr>
        <p:txBody>
          <a:bodyPr/>
          <a:lstStyle/>
          <a:p>
            <a:r>
              <a:rPr lang="en-US" altLang="en-US" sz="4800"/>
              <a:t>Conclusion &amp; Questions</a:t>
            </a:r>
            <a:endParaRPr lang="en-US" altLang="en-US" sz="3200"/>
          </a:p>
        </p:txBody>
      </p:sp>
      <p:sp>
        <p:nvSpPr>
          <p:cNvPr id="51203" name="AutoShape 11"/>
          <p:cNvSpPr>
            <a:spLocks noChangeArrowheads="1"/>
          </p:cNvSpPr>
          <p:nvPr/>
        </p:nvSpPr>
        <p:spPr bwMode="auto">
          <a:xfrm>
            <a:off x="1524000" y="3429000"/>
            <a:ext cx="2438400" cy="1066800"/>
          </a:xfrm>
          <a:prstGeom prst="wedgeRoundRectCallout">
            <a:avLst>
              <a:gd name="adj1" fmla="val -49750"/>
              <a:gd name="adj2" fmla="val 111278"/>
              <a:gd name="adj3" fmla="val 16667"/>
            </a:avLst>
          </a:prstGeom>
          <a:solidFill>
            <a:srgbClr val="DDDDDD"/>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Times New Roman" panose="02020603050405020304" pitchFamily="18" charset="0"/>
              </a:rPr>
              <a:t>What is a FMEA?</a:t>
            </a:r>
          </a:p>
        </p:txBody>
      </p:sp>
      <p:grpSp>
        <p:nvGrpSpPr>
          <p:cNvPr id="51204" name="Group 51"/>
          <p:cNvGrpSpPr>
            <a:grpSpLocks noChangeAspect="1"/>
          </p:cNvGrpSpPr>
          <p:nvPr/>
        </p:nvGrpSpPr>
        <p:grpSpPr bwMode="auto">
          <a:xfrm>
            <a:off x="6477000" y="3733800"/>
            <a:ext cx="2163763" cy="2819400"/>
            <a:chOff x="4176" y="1872"/>
            <a:chExt cx="1363" cy="1776"/>
          </a:xfrm>
        </p:grpSpPr>
        <p:sp>
          <p:nvSpPr>
            <p:cNvPr id="51206" name="AutoShape 50"/>
            <p:cNvSpPr>
              <a:spLocks noChangeAspect="1" noChangeArrowheads="1" noTextEdit="1"/>
            </p:cNvSpPr>
            <p:nvPr/>
          </p:nvSpPr>
          <p:spPr bwMode="auto">
            <a:xfrm>
              <a:off x="4176" y="1872"/>
              <a:ext cx="1363"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7" name="Freeform 52"/>
            <p:cNvSpPr>
              <a:spLocks/>
            </p:cNvSpPr>
            <p:nvPr/>
          </p:nvSpPr>
          <p:spPr bwMode="auto">
            <a:xfrm>
              <a:off x="4180" y="3297"/>
              <a:ext cx="1359" cy="351"/>
            </a:xfrm>
            <a:custGeom>
              <a:avLst/>
              <a:gdLst>
                <a:gd name="T0" fmla="*/ 187 w 2719"/>
                <a:gd name="T1" fmla="*/ 0 h 702"/>
                <a:gd name="T2" fmla="*/ 0 w 2719"/>
                <a:gd name="T3" fmla="*/ 48 h 702"/>
                <a:gd name="T4" fmla="*/ 469 w 2719"/>
                <a:gd name="T5" fmla="*/ 176 h 702"/>
                <a:gd name="T6" fmla="*/ 679 w 2719"/>
                <a:gd name="T7" fmla="*/ 46 h 702"/>
                <a:gd name="T8" fmla="*/ 187 w 2719"/>
                <a:gd name="T9" fmla="*/ 0 h 702"/>
                <a:gd name="T10" fmla="*/ 0 60000 65536"/>
                <a:gd name="T11" fmla="*/ 0 60000 65536"/>
                <a:gd name="T12" fmla="*/ 0 60000 65536"/>
                <a:gd name="T13" fmla="*/ 0 60000 65536"/>
                <a:gd name="T14" fmla="*/ 0 60000 65536"/>
                <a:gd name="T15" fmla="*/ 0 w 2719"/>
                <a:gd name="T16" fmla="*/ 0 h 702"/>
                <a:gd name="T17" fmla="*/ 2719 w 2719"/>
                <a:gd name="T18" fmla="*/ 702 h 702"/>
              </a:gdLst>
              <a:ahLst/>
              <a:cxnLst>
                <a:cxn ang="T10">
                  <a:pos x="T0" y="T1"/>
                </a:cxn>
                <a:cxn ang="T11">
                  <a:pos x="T2" y="T3"/>
                </a:cxn>
                <a:cxn ang="T12">
                  <a:pos x="T4" y="T5"/>
                </a:cxn>
                <a:cxn ang="T13">
                  <a:pos x="T6" y="T7"/>
                </a:cxn>
                <a:cxn ang="T14">
                  <a:pos x="T8" y="T9"/>
                </a:cxn>
              </a:cxnLst>
              <a:rect l="T15" t="T16" r="T17" b="T18"/>
              <a:pathLst>
                <a:path w="2719" h="702">
                  <a:moveTo>
                    <a:pt x="750" y="0"/>
                  </a:moveTo>
                  <a:lnTo>
                    <a:pt x="0" y="195"/>
                  </a:lnTo>
                  <a:lnTo>
                    <a:pt x="1879" y="702"/>
                  </a:lnTo>
                  <a:lnTo>
                    <a:pt x="2719" y="186"/>
                  </a:lnTo>
                  <a:lnTo>
                    <a:pt x="750" y="0"/>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8" name="Freeform 53"/>
            <p:cNvSpPr>
              <a:spLocks/>
            </p:cNvSpPr>
            <p:nvPr/>
          </p:nvSpPr>
          <p:spPr bwMode="auto">
            <a:xfrm>
              <a:off x="4176" y="1909"/>
              <a:ext cx="1044" cy="1122"/>
            </a:xfrm>
            <a:custGeom>
              <a:avLst/>
              <a:gdLst>
                <a:gd name="T0" fmla="*/ 0 w 2088"/>
                <a:gd name="T1" fmla="*/ 78 h 2244"/>
                <a:gd name="T2" fmla="*/ 160 w 2088"/>
                <a:gd name="T3" fmla="*/ 561 h 2244"/>
                <a:gd name="T4" fmla="*/ 522 w 2088"/>
                <a:gd name="T5" fmla="*/ 499 h 2244"/>
                <a:gd name="T6" fmla="*/ 495 w 2088"/>
                <a:gd name="T7" fmla="*/ 0 h 2244"/>
                <a:gd name="T8" fmla="*/ 0 w 2088"/>
                <a:gd name="T9" fmla="*/ 78 h 2244"/>
                <a:gd name="T10" fmla="*/ 0 60000 65536"/>
                <a:gd name="T11" fmla="*/ 0 60000 65536"/>
                <a:gd name="T12" fmla="*/ 0 60000 65536"/>
                <a:gd name="T13" fmla="*/ 0 60000 65536"/>
                <a:gd name="T14" fmla="*/ 0 60000 65536"/>
                <a:gd name="T15" fmla="*/ 0 w 2088"/>
                <a:gd name="T16" fmla="*/ 0 h 2244"/>
                <a:gd name="T17" fmla="*/ 2088 w 2088"/>
                <a:gd name="T18" fmla="*/ 2244 h 2244"/>
              </a:gdLst>
              <a:ahLst/>
              <a:cxnLst>
                <a:cxn ang="T10">
                  <a:pos x="T0" y="T1"/>
                </a:cxn>
                <a:cxn ang="T11">
                  <a:pos x="T2" y="T3"/>
                </a:cxn>
                <a:cxn ang="T12">
                  <a:pos x="T4" y="T5"/>
                </a:cxn>
                <a:cxn ang="T13">
                  <a:pos x="T6" y="T7"/>
                </a:cxn>
                <a:cxn ang="T14">
                  <a:pos x="T8" y="T9"/>
                </a:cxn>
              </a:cxnLst>
              <a:rect l="T15" t="T16" r="T17" b="T18"/>
              <a:pathLst>
                <a:path w="2088" h="2244">
                  <a:moveTo>
                    <a:pt x="0" y="312"/>
                  </a:moveTo>
                  <a:lnTo>
                    <a:pt x="640" y="2244"/>
                  </a:lnTo>
                  <a:lnTo>
                    <a:pt x="2088" y="1996"/>
                  </a:lnTo>
                  <a:lnTo>
                    <a:pt x="1980" y="0"/>
                  </a:lnTo>
                  <a:lnTo>
                    <a:pt x="0" y="3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9" name="Freeform 54"/>
            <p:cNvSpPr>
              <a:spLocks/>
            </p:cNvSpPr>
            <p:nvPr/>
          </p:nvSpPr>
          <p:spPr bwMode="auto">
            <a:xfrm>
              <a:off x="4423" y="2325"/>
              <a:ext cx="808" cy="818"/>
            </a:xfrm>
            <a:custGeom>
              <a:avLst/>
              <a:gdLst>
                <a:gd name="T0" fmla="*/ 121 w 1616"/>
                <a:gd name="T1" fmla="*/ 59 h 1636"/>
                <a:gd name="T2" fmla="*/ 107 w 1616"/>
                <a:gd name="T3" fmla="*/ 74 h 1636"/>
                <a:gd name="T4" fmla="*/ 94 w 1616"/>
                <a:gd name="T5" fmla="*/ 88 h 1636"/>
                <a:gd name="T6" fmla="*/ 86 w 1616"/>
                <a:gd name="T7" fmla="*/ 106 h 1636"/>
                <a:gd name="T8" fmla="*/ 80 w 1616"/>
                <a:gd name="T9" fmla="*/ 132 h 1636"/>
                <a:gd name="T10" fmla="*/ 76 w 1616"/>
                <a:gd name="T11" fmla="*/ 144 h 1636"/>
                <a:gd name="T12" fmla="*/ 67 w 1616"/>
                <a:gd name="T13" fmla="*/ 153 h 1636"/>
                <a:gd name="T14" fmla="*/ 60 w 1616"/>
                <a:gd name="T15" fmla="*/ 160 h 1636"/>
                <a:gd name="T16" fmla="*/ 43 w 1616"/>
                <a:gd name="T17" fmla="*/ 138 h 1636"/>
                <a:gd name="T18" fmla="*/ 37 w 1616"/>
                <a:gd name="T19" fmla="*/ 142 h 1636"/>
                <a:gd name="T20" fmla="*/ 27 w 1616"/>
                <a:gd name="T21" fmla="*/ 146 h 1636"/>
                <a:gd name="T22" fmla="*/ 21 w 1616"/>
                <a:gd name="T23" fmla="*/ 144 h 1636"/>
                <a:gd name="T24" fmla="*/ 13 w 1616"/>
                <a:gd name="T25" fmla="*/ 141 h 1636"/>
                <a:gd name="T26" fmla="*/ 7 w 1616"/>
                <a:gd name="T27" fmla="*/ 139 h 1636"/>
                <a:gd name="T28" fmla="*/ 1 w 1616"/>
                <a:gd name="T29" fmla="*/ 205 h 1636"/>
                <a:gd name="T30" fmla="*/ 3 w 1616"/>
                <a:gd name="T31" fmla="*/ 225 h 1636"/>
                <a:gd name="T32" fmla="*/ 13 w 1616"/>
                <a:gd name="T33" fmla="*/ 234 h 1636"/>
                <a:gd name="T34" fmla="*/ 28 w 1616"/>
                <a:gd name="T35" fmla="*/ 240 h 1636"/>
                <a:gd name="T36" fmla="*/ 43 w 1616"/>
                <a:gd name="T37" fmla="*/ 241 h 1636"/>
                <a:gd name="T38" fmla="*/ 51 w 1616"/>
                <a:gd name="T39" fmla="*/ 241 h 1636"/>
                <a:gd name="T40" fmla="*/ 129 w 1616"/>
                <a:gd name="T41" fmla="*/ 202 h 1636"/>
                <a:gd name="T42" fmla="*/ 170 w 1616"/>
                <a:gd name="T43" fmla="*/ 305 h 1636"/>
                <a:gd name="T44" fmla="*/ 174 w 1616"/>
                <a:gd name="T45" fmla="*/ 361 h 1636"/>
                <a:gd name="T46" fmla="*/ 177 w 1616"/>
                <a:gd name="T47" fmla="*/ 395 h 1636"/>
                <a:gd name="T48" fmla="*/ 237 w 1616"/>
                <a:gd name="T49" fmla="*/ 399 h 1636"/>
                <a:gd name="T50" fmla="*/ 347 w 1616"/>
                <a:gd name="T51" fmla="*/ 392 h 1636"/>
                <a:gd name="T52" fmla="*/ 352 w 1616"/>
                <a:gd name="T53" fmla="*/ 306 h 1636"/>
                <a:gd name="T54" fmla="*/ 349 w 1616"/>
                <a:gd name="T55" fmla="*/ 259 h 1636"/>
                <a:gd name="T56" fmla="*/ 368 w 1616"/>
                <a:gd name="T57" fmla="*/ 208 h 1636"/>
                <a:gd name="T58" fmla="*/ 380 w 1616"/>
                <a:gd name="T59" fmla="*/ 191 h 1636"/>
                <a:gd name="T60" fmla="*/ 399 w 1616"/>
                <a:gd name="T61" fmla="*/ 158 h 1636"/>
                <a:gd name="T62" fmla="*/ 403 w 1616"/>
                <a:gd name="T63" fmla="*/ 140 h 1636"/>
                <a:gd name="T64" fmla="*/ 395 w 1616"/>
                <a:gd name="T65" fmla="*/ 120 h 1636"/>
                <a:gd name="T66" fmla="*/ 373 w 1616"/>
                <a:gd name="T67" fmla="*/ 98 h 1636"/>
                <a:gd name="T68" fmla="*/ 352 w 1616"/>
                <a:gd name="T69" fmla="*/ 80 h 1636"/>
                <a:gd name="T70" fmla="*/ 334 w 1616"/>
                <a:gd name="T71" fmla="*/ 50 h 1636"/>
                <a:gd name="T72" fmla="*/ 325 w 1616"/>
                <a:gd name="T73" fmla="*/ 34 h 1636"/>
                <a:gd name="T74" fmla="*/ 315 w 1616"/>
                <a:gd name="T75" fmla="*/ 23 h 1636"/>
                <a:gd name="T76" fmla="*/ 296 w 1616"/>
                <a:gd name="T77" fmla="*/ 6 h 1636"/>
                <a:gd name="T78" fmla="*/ 280 w 1616"/>
                <a:gd name="T79" fmla="*/ 0 h 1636"/>
                <a:gd name="T80" fmla="*/ 264 w 1616"/>
                <a:gd name="T81" fmla="*/ 3 h 1636"/>
                <a:gd name="T82" fmla="*/ 252 w 1616"/>
                <a:gd name="T83" fmla="*/ 6 h 1636"/>
                <a:gd name="T84" fmla="*/ 176 w 1616"/>
                <a:gd name="T85" fmla="*/ 7 h 1636"/>
                <a:gd name="T86" fmla="*/ 174 w 1616"/>
                <a:gd name="T87" fmla="*/ 29 h 1636"/>
                <a:gd name="T88" fmla="*/ 165 w 1616"/>
                <a:gd name="T89" fmla="*/ 57 h 1636"/>
                <a:gd name="T90" fmla="*/ 149 w 1616"/>
                <a:gd name="T91" fmla="*/ 65 h 1636"/>
                <a:gd name="T92" fmla="*/ 134 w 1616"/>
                <a:gd name="T93" fmla="*/ 59 h 1636"/>
                <a:gd name="T94" fmla="*/ 125 w 1616"/>
                <a:gd name="T95" fmla="*/ 55 h 16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16"/>
                <a:gd name="T145" fmla="*/ 0 h 1636"/>
                <a:gd name="T146" fmla="*/ 1616 w 1616"/>
                <a:gd name="T147" fmla="*/ 1636 h 16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16" h="1636">
                  <a:moveTo>
                    <a:pt x="501" y="221"/>
                  </a:moveTo>
                  <a:lnTo>
                    <a:pt x="498" y="225"/>
                  </a:lnTo>
                  <a:lnTo>
                    <a:pt x="485" y="237"/>
                  </a:lnTo>
                  <a:lnTo>
                    <a:pt x="469" y="253"/>
                  </a:lnTo>
                  <a:lnTo>
                    <a:pt x="450" y="274"/>
                  </a:lnTo>
                  <a:lnTo>
                    <a:pt x="428" y="296"/>
                  </a:lnTo>
                  <a:lnTo>
                    <a:pt x="407" y="317"/>
                  </a:lnTo>
                  <a:lnTo>
                    <a:pt x="389" y="336"/>
                  </a:lnTo>
                  <a:lnTo>
                    <a:pt x="375" y="351"/>
                  </a:lnTo>
                  <a:lnTo>
                    <a:pt x="365" y="368"/>
                  </a:lnTo>
                  <a:lnTo>
                    <a:pt x="354" y="393"/>
                  </a:lnTo>
                  <a:lnTo>
                    <a:pt x="343" y="425"/>
                  </a:lnTo>
                  <a:lnTo>
                    <a:pt x="336" y="461"/>
                  </a:lnTo>
                  <a:lnTo>
                    <a:pt x="327" y="494"/>
                  </a:lnTo>
                  <a:lnTo>
                    <a:pt x="320" y="526"/>
                  </a:lnTo>
                  <a:lnTo>
                    <a:pt x="313" y="551"/>
                  </a:lnTo>
                  <a:lnTo>
                    <a:pt x="308" y="565"/>
                  </a:lnTo>
                  <a:lnTo>
                    <a:pt x="301" y="576"/>
                  </a:lnTo>
                  <a:lnTo>
                    <a:pt x="290" y="586"/>
                  </a:lnTo>
                  <a:lnTo>
                    <a:pt x="280" y="599"/>
                  </a:lnTo>
                  <a:lnTo>
                    <a:pt x="267" y="611"/>
                  </a:lnTo>
                  <a:lnTo>
                    <a:pt x="257" y="622"/>
                  </a:lnTo>
                  <a:lnTo>
                    <a:pt x="248" y="631"/>
                  </a:lnTo>
                  <a:lnTo>
                    <a:pt x="241" y="638"/>
                  </a:lnTo>
                  <a:lnTo>
                    <a:pt x="239" y="640"/>
                  </a:lnTo>
                  <a:lnTo>
                    <a:pt x="171" y="549"/>
                  </a:lnTo>
                  <a:lnTo>
                    <a:pt x="170" y="551"/>
                  </a:lnTo>
                  <a:lnTo>
                    <a:pt x="163" y="555"/>
                  </a:lnTo>
                  <a:lnTo>
                    <a:pt x="155" y="560"/>
                  </a:lnTo>
                  <a:lnTo>
                    <a:pt x="145" y="567"/>
                  </a:lnTo>
                  <a:lnTo>
                    <a:pt x="132" y="572"/>
                  </a:lnTo>
                  <a:lnTo>
                    <a:pt x="122" y="578"/>
                  </a:lnTo>
                  <a:lnTo>
                    <a:pt x="111" y="581"/>
                  </a:lnTo>
                  <a:lnTo>
                    <a:pt x="102" y="581"/>
                  </a:lnTo>
                  <a:lnTo>
                    <a:pt x="93" y="579"/>
                  </a:lnTo>
                  <a:lnTo>
                    <a:pt x="83" y="576"/>
                  </a:lnTo>
                  <a:lnTo>
                    <a:pt x="72" y="570"/>
                  </a:lnTo>
                  <a:lnTo>
                    <a:pt x="60" y="567"/>
                  </a:lnTo>
                  <a:lnTo>
                    <a:pt x="49" y="563"/>
                  </a:lnTo>
                  <a:lnTo>
                    <a:pt x="40" y="560"/>
                  </a:lnTo>
                  <a:lnTo>
                    <a:pt x="33" y="556"/>
                  </a:lnTo>
                  <a:lnTo>
                    <a:pt x="31" y="556"/>
                  </a:lnTo>
                  <a:lnTo>
                    <a:pt x="26" y="604"/>
                  </a:lnTo>
                  <a:lnTo>
                    <a:pt x="14" y="710"/>
                  </a:lnTo>
                  <a:lnTo>
                    <a:pt x="1" y="822"/>
                  </a:lnTo>
                  <a:lnTo>
                    <a:pt x="0" y="881"/>
                  </a:lnTo>
                  <a:lnTo>
                    <a:pt x="5" y="889"/>
                  </a:lnTo>
                  <a:lnTo>
                    <a:pt x="12" y="900"/>
                  </a:lnTo>
                  <a:lnTo>
                    <a:pt x="24" y="913"/>
                  </a:lnTo>
                  <a:lnTo>
                    <a:pt x="39" y="927"/>
                  </a:lnTo>
                  <a:lnTo>
                    <a:pt x="54" y="939"/>
                  </a:lnTo>
                  <a:lnTo>
                    <a:pt x="72" y="950"/>
                  </a:lnTo>
                  <a:lnTo>
                    <a:pt x="92" y="957"/>
                  </a:lnTo>
                  <a:lnTo>
                    <a:pt x="113" y="962"/>
                  </a:lnTo>
                  <a:lnTo>
                    <a:pt x="134" y="966"/>
                  </a:lnTo>
                  <a:lnTo>
                    <a:pt x="154" y="966"/>
                  </a:lnTo>
                  <a:lnTo>
                    <a:pt x="171" y="967"/>
                  </a:lnTo>
                  <a:lnTo>
                    <a:pt x="186" y="967"/>
                  </a:lnTo>
                  <a:lnTo>
                    <a:pt x="198" y="967"/>
                  </a:lnTo>
                  <a:lnTo>
                    <a:pt x="207" y="966"/>
                  </a:lnTo>
                  <a:lnTo>
                    <a:pt x="212" y="966"/>
                  </a:lnTo>
                  <a:lnTo>
                    <a:pt x="214" y="966"/>
                  </a:lnTo>
                  <a:lnTo>
                    <a:pt x="515" y="806"/>
                  </a:lnTo>
                  <a:lnTo>
                    <a:pt x="698" y="1109"/>
                  </a:lnTo>
                  <a:lnTo>
                    <a:pt x="678" y="1184"/>
                  </a:lnTo>
                  <a:lnTo>
                    <a:pt x="680" y="1217"/>
                  </a:lnTo>
                  <a:lnTo>
                    <a:pt x="684" y="1297"/>
                  </a:lnTo>
                  <a:lnTo>
                    <a:pt x="689" y="1384"/>
                  </a:lnTo>
                  <a:lnTo>
                    <a:pt x="694" y="1444"/>
                  </a:lnTo>
                  <a:lnTo>
                    <a:pt x="700" y="1487"/>
                  </a:lnTo>
                  <a:lnTo>
                    <a:pt x="705" y="1538"/>
                  </a:lnTo>
                  <a:lnTo>
                    <a:pt x="708" y="1579"/>
                  </a:lnTo>
                  <a:lnTo>
                    <a:pt x="710" y="1597"/>
                  </a:lnTo>
                  <a:lnTo>
                    <a:pt x="776" y="1636"/>
                  </a:lnTo>
                  <a:lnTo>
                    <a:pt x="951" y="1593"/>
                  </a:lnTo>
                  <a:lnTo>
                    <a:pt x="1012" y="1636"/>
                  </a:lnTo>
                  <a:lnTo>
                    <a:pt x="1290" y="1636"/>
                  </a:lnTo>
                  <a:lnTo>
                    <a:pt x="1387" y="1568"/>
                  </a:lnTo>
                  <a:lnTo>
                    <a:pt x="1391" y="1508"/>
                  </a:lnTo>
                  <a:lnTo>
                    <a:pt x="1398" y="1372"/>
                  </a:lnTo>
                  <a:lnTo>
                    <a:pt x="1405" y="1221"/>
                  </a:lnTo>
                  <a:lnTo>
                    <a:pt x="1407" y="1120"/>
                  </a:lnTo>
                  <a:lnTo>
                    <a:pt x="1402" y="1072"/>
                  </a:lnTo>
                  <a:lnTo>
                    <a:pt x="1394" y="1033"/>
                  </a:lnTo>
                  <a:lnTo>
                    <a:pt x="1389" y="1010"/>
                  </a:lnTo>
                  <a:lnTo>
                    <a:pt x="1387" y="1001"/>
                  </a:lnTo>
                  <a:lnTo>
                    <a:pt x="1472" y="835"/>
                  </a:lnTo>
                  <a:lnTo>
                    <a:pt x="1479" y="826"/>
                  </a:lnTo>
                  <a:lnTo>
                    <a:pt x="1495" y="799"/>
                  </a:lnTo>
                  <a:lnTo>
                    <a:pt x="1520" y="762"/>
                  </a:lnTo>
                  <a:lnTo>
                    <a:pt x="1547" y="718"/>
                  </a:lnTo>
                  <a:lnTo>
                    <a:pt x="1575" y="673"/>
                  </a:lnTo>
                  <a:lnTo>
                    <a:pt x="1596" y="631"/>
                  </a:lnTo>
                  <a:lnTo>
                    <a:pt x="1612" y="597"/>
                  </a:lnTo>
                  <a:lnTo>
                    <a:pt x="1616" y="576"/>
                  </a:lnTo>
                  <a:lnTo>
                    <a:pt x="1612" y="560"/>
                  </a:lnTo>
                  <a:lnTo>
                    <a:pt x="1605" y="537"/>
                  </a:lnTo>
                  <a:lnTo>
                    <a:pt x="1593" y="510"/>
                  </a:lnTo>
                  <a:lnTo>
                    <a:pt x="1577" y="480"/>
                  </a:lnTo>
                  <a:lnTo>
                    <a:pt x="1556" y="450"/>
                  </a:lnTo>
                  <a:lnTo>
                    <a:pt x="1527" y="420"/>
                  </a:lnTo>
                  <a:lnTo>
                    <a:pt x="1492" y="391"/>
                  </a:lnTo>
                  <a:lnTo>
                    <a:pt x="1449" y="367"/>
                  </a:lnTo>
                  <a:lnTo>
                    <a:pt x="1428" y="349"/>
                  </a:lnTo>
                  <a:lnTo>
                    <a:pt x="1405" y="319"/>
                  </a:lnTo>
                  <a:lnTo>
                    <a:pt x="1380" y="282"/>
                  </a:lnTo>
                  <a:lnTo>
                    <a:pt x="1355" y="241"/>
                  </a:lnTo>
                  <a:lnTo>
                    <a:pt x="1334" y="200"/>
                  </a:lnTo>
                  <a:lnTo>
                    <a:pt x="1316" y="166"/>
                  </a:lnTo>
                  <a:lnTo>
                    <a:pt x="1304" y="142"/>
                  </a:lnTo>
                  <a:lnTo>
                    <a:pt x="1300" y="133"/>
                  </a:lnTo>
                  <a:lnTo>
                    <a:pt x="1295" y="127"/>
                  </a:lnTo>
                  <a:lnTo>
                    <a:pt x="1281" y="113"/>
                  </a:lnTo>
                  <a:lnTo>
                    <a:pt x="1260" y="92"/>
                  </a:lnTo>
                  <a:lnTo>
                    <a:pt x="1235" y="67"/>
                  </a:lnTo>
                  <a:lnTo>
                    <a:pt x="1208" y="44"/>
                  </a:lnTo>
                  <a:lnTo>
                    <a:pt x="1182" y="23"/>
                  </a:lnTo>
                  <a:lnTo>
                    <a:pt x="1157" y="7"/>
                  </a:lnTo>
                  <a:lnTo>
                    <a:pt x="1137" y="0"/>
                  </a:lnTo>
                  <a:lnTo>
                    <a:pt x="1120" y="0"/>
                  </a:lnTo>
                  <a:lnTo>
                    <a:pt x="1098" y="1"/>
                  </a:lnTo>
                  <a:lnTo>
                    <a:pt x="1077" y="7"/>
                  </a:lnTo>
                  <a:lnTo>
                    <a:pt x="1056" y="12"/>
                  </a:lnTo>
                  <a:lnTo>
                    <a:pt x="1035" y="17"/>
                  </a:lnTo>
                  <a:lnTo>
                    <a:pt x="1019" y="21"/>
                  </a:lnTo>
                  <a:lnTo>
                    <a:pt x="1008" y="25"/>
                  </a:lnTo>
                  <a:lnTo>
                    <a:pt x="1004" y="26"/>
                  </a:lnTo>
                  <a:lnTo>
                    <a:pt x="701" y="19"/>
                  </a:lnTo>
                  <a:lnTo>
                    <a:pt x="701" y="28"/>
                  </a:lnTo>
                  <a:lnTo>
                    <a:pt x="701" y="49"/>
                  </a:lnTo>
                  <a:lnTo>
                    <a:pt x="700" y="81"/>
                  </a:lnTo>
                  <a:lnTo>
                    <a:pt x="694" y="118"/>
                  </a:lnTo>
                  <a:lnTo>
                    <a:pt x="687" y="157"/>
                  </a:lnTo>
                  <a:lnTo>
                    <a:pt x="675" y="196"/>
                  </a:lnTo>
                  <a:lnTo>
                    <a:pt x="657" y="230"/>
                  </a:lnTo>
                  <a:lnTo>
                    <a:pt x="632" y="253"/>
                  </a:lnTo>
                  <a:lnTo>
                    <a:pt x="616" y="259"/>
                  </a:lnTo>
                  <a:lnTo>
                    <a:pt x="595" y="259"/>
                  </a:lnTo>
                  <a:lnTo>
                    <a:pt x="574" y="253"/>
                  </a:lnTo>
                  <a:lnTo>
                    <a:pt x="553" y="246"/>
                  </a:lnTo>
                  <a:lnTo>
                    <a:pt x="533" y="237"/>
                  </a:lnTo>
                  <a:lnTo>
                    <a:pt x="515" y="230"/>
                  </a:lnTo>
                  <a:lnTo>
                    <a:pt x="505" y="223"/>
                  </a:lnTo>
                  <a:lnTo>
                    <a:pt x="501" y="22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0" name="Freeform 55"/>
            <p:cNvSpPr>
              <a:spLocks/>
            </p:cNvSpPr>
            <p:nvPr/>
          </p:nvSpPr>
          <p:spPr bwMode="auto">
            <a:xfrm>
              <a:off x="4696" y="2359"/>
              <a:ext cx="131" cy="345"/>
            </a:xfrm>
            <a:custGeom>
              <a:avLst/>
              <a:gdLst>
                <a:gd name="T0" fmla="*/ 0 w 263"/>
                <a:gd name="T1" fmla="*/ 46 h 689"/>
                <a:gd name="T2" fmla="*/ 0 w 263"/>
                <a:gd name="T3" fmla="*/ 48 h 689"/>
                <a:gd name="T4" fmla="*/ 0 w 263"/>
                <a:gd name="T5" fmla="*/ 53 h 689"/>
                <a:gd name="T6" fmla="*/ 1 w 263"/>
                <a:gd name="T7" fmla="*/ 61 h 689"/>
                <a:gd name="T8" fmla="*/ 2 w 263"/>
                <a:gd name="T9" fmla="*/ 70 h 689"/>
                <a:gd name="T10" fmla="*/ 4 w 263"/>
                <a:gd name="T11" fmla="*/ 75 h 689"/>
                <a:gd name="T12" fmla="*/ 7 w 263"/>
                <a:gd name="T13" fmla="*/ 81 h 689"/>
                <a:gd name="T14" fmla="*/ 10 w 263"/>
                <a:gd name="T15" fmla="*/ 88 h 689"/>
                <a:gd name="T16" fmla="*/ 14 w 263"/>
                <a:gd name="T17" fmla="*/ 94 h 689"/>
                <a:gd name="T18" fmla="*/ 18 w 263"/>
                <a:gd name="T19" fmla="*/ 101 h 689"/>
                <a:gd name="T20" fmla="*/ 22 w 263"/>
                <a:gd name="T21" fmla="*/ 107 h 689"/>
                <a:gd name="T22" fmla="*/ 25 w 263"/>
                <a:gd name="T23" fmla="*/ 112 h 689"/>
                <a:gd name="T24" fmla="*/ 28 w 263"/>
                <a:gd name="T25" fmla="*/ 116 h 689"/>
                <a:gd name="T26" fmla="*/ 32 w 263"/>
                <a:gd name="T27" fmla="*/ 121 h 689"/>
                <a:gd name="T28" fmla="*/ 37 w 263"/>
                <a:gd name="T29" fmla="*/ 128 h 689"/>
                <a:gd name="T30" fmla="*/ 42 w 263"/>
                <a:gd name="T31" fmla="*/ 136 h 689"/>
                <a:gd name="T32" fmla="*/ 48 w 263"/>
                <a:gd name="T33" fmla="*/ 145 h 689"/>
                <a:gd name="T34" fmla="*/ 53 w 263"/>
                <a:gd name="T35" fmla="*/ 153 h 689"/>
                <a:gd name="T36" fmla="*/ 58 w 263"/>
                <a:gd name="T37" fmla="*/ 162 h 689"/>
                <a:gd name="T38" fmla="*/ 61 w 263"/>
                <a:gd name="T39" fmla="*/ 168 h 689"/>
                <a:gd name="T40" fmla="*/ 63 w 263"/>
                <a:gd name="T41" fmla="*/ 172 h 689"/>
                <a:gd name="T42" fmla="*/ 64 w 263"/>
                <a:gd name="T43" fmla="*/ 173 h 689"/>
                <a:gd name="T44" fmla="*/ 65 w 263"/>
                <a:gd name="T45" fmla="*/ 165 h 689"/>
                <a:gd name="T46" fmla="*/ 65 w 263"/>
                <a:gd name="T47" fmla="*/ 154 h 689"/>
                <a:gd name="T48" fmla="*/ 64 w 263"/>
                <a:gd name="T49" fmla="*/ 143 h 689"/>
                <a:gd name="T50" fmla="*/ 64 w 263"/>
                <a:gd name="T51" fmla="*/ 127 h 689"/>
                <a:gd name="T52" fmla="*/ 64 w 263"/>
                <a:gd name="T53" fmla="*/ 102 h 689"/>
                <a:gd name="T54" fmla="*/ 64 w 263"/>
                <a:gd name="T55" fmla="*/ 78 h 689"/>
                <a:gd name="T56" fmla="*/ 62 w 263"/>
                <a:gd name="T57" fmla="*/ 63 h 689"/>
                <a:gd name="T58" fmla="*/ 60 w 263"/>
                <a:gd name="T59" fmla="*/ 57 h 689"/>
                <a:gd name="T60" fmla="*/ 58 w 263"/>
                <a:gd name="T61" fmla="*/ 49 h 689"/>
                <a:gd name="T62" fmla="*/ 54 w 263"/>
                <a:gd name="T63" fmla="*/ 38 h 689"/>
                <a:gd name="T64" fmla="*/ 51 w 263"/>
                <a:gd name="T65" fmla="*/ 27 h 689"/>
                <a:gd name="T66" fmla="*/ 47 w 263"/>
                <a:gd name="T67" fmla="*/ 17 h 689"/>
                <a:gd name="T68" fmla="*/ 44 w 263"/>
                <a:gd name="T69" fmla="*/ 9 h 689"/>
                <a:gd name="T70" fmla="*/ 42 w 263"/>
                <a:gd name="T71" fmla="*/ 3 h 689"/>
                <a:gd name="T72" fmla="*/ 41 w 263"/>
                <a:gd name="T73" fmla="*/ 0 h 689"/>
                <a:gd name="T74" fmla="*/ 40 w 263"/>
                <a:gd name="T75" fmla="*/ 2 h 689"/>
                <a:gd name="T76" fmla="*/ 40 w 263"/>
                <a:gd name="T77" fmla="*/ 6 h 689"/>
                <a:gd name="T78" fmla="*/ 38 w 263"/>
                <a:gd name="T79" fmla="*/ 11 h 689"/>
                <a:gd name="T80" fmla="*/ 37 w 263"/>
                <a:gd name="T81" fmla="*/ 18 h 689"/>
                <a:gd name="T82" fmla="*/ 34 w 263"/>
                <a:gd name="T83" fmla="*/ 25 h 689"/>
                <a:gd name="T84" fmla="*/ 32 w 263"/>
                <a:gd name="T85" fmla="*/ 31 h 689"/>
                <a:gd name="T86" fmla="*/ 29 w 263"/>
                <a:gd name="T87" fmla="*/ 37 h 689"/>
                <a:gd name="T88" fmla="*/ 25 w 263"/>
                <a:gd name="T89" fmla="*/ 41 h 689"/>
                <a:gd name="T90" fmla="*/ 22 w 263"/>
                <a:gd name="T91" fmla="*/ 43 h 689"/>
                <a:gd name="T92" fmla="*/ 19 w 263"/>
                <a:gd name="T93" fmla="*/ 45 h 689"/>
                <a:gd name="T94" fmla="*/ 16 w 263"/>
                <a:gd name="T95" fmla="*/ 47 h 689"/>
                <a:gd name="T96" fmla="*/ 14 w 263"/>
                <a:gd name="T97" fmla="*/ 48 h 689"/>
                <a:gd name="T98" fmla="*/ 12 w 263"/>
                <a:gd name="T99" fmla="*/ 49 h 689"/>
                <a:gd name="T100" fmla="*/ 11 w 263"/>
                <a:gd name="T101" fmla="*/ 50 h 689"/>
                <a:gd name="T102" fmla="*/ 10 w 263"/>
                <a:gd name="T103" fmla="*/ 50 h 689"/>
                <a:gd name="T104" fmla="*/ 9 w 263"/>
                <a:gd name="T105" fmla="*/ 50 h 689"/>
                <a:gd name="T106" fmla="*/ 0 w 263"/>
                <a:gd name="T107" fmla="*/ 46 h 6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
                <a:gd name="T163" fmla="*/ 0 h 689"/>
                <a:gd name="T164" fmla="*/ 263 w 263"/>
                <a:gd name="T165" fmla="*/ 689 h 6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 h="689">
                  <a:moveTo>
                    <a:pt x="0" y="181"/>
                  </a:moveTo>
                  <a:lnTo>
                    <a:pt x="0" y="190"/>
                  </a:lnTo>
                  <a:lnTo>
                    <a:pt x="0" y="211"/>
                  </a:lnTo>
                  <a:lnTo>
                    <a:pt x="4" y="243"/>
                  </a:lnTo>
                  <a:lnTo>
                    <a:pt x="11" y="278"/>
                  </a:lnTo>
                  <a:lnTo>
                    <a:pt x="18" y="299"/>
                  </a:lnTo>
                  <a:lnTo>
                    <a:pt x="29" y="322"/>
                  </a:lnTo>
                  <a:lnTo>
                    <a:pt x="43" y="349"/>
                  </a:lnTo>
                  <a:lnTo>
                    <a:pt x="57" y="376"/>
                  </a:lnTo>
                  <a:lnTo>
                    <a:pt x="73" y="402"/>
                  </a:lnTo>
                  <a:lnTo>
                    <a:pt x="89" y="427"/>
                  </a:lnTo>
                  <a:lnTo>
                    <a:pt x="103" y="448"/>
                  </a:lnTo>
                  <a:lnTo>
                    <a:pt x="114" y="464"/>
                  </a:lnTo>
                  <a:lnTo>
                    <a:pt x="128" y="482"/>
                  </a:lnTo>
                  <a:lnTo>
                    <a:pt x="148" y="510"/>
                  </a:lnTo>
                  <a:lnTo>
                    <a:pt x="169" y="542"/>
                  </a:lnTo>
                  <a:lnTo>
                    <a:pt x="192" y="578"/>
                  </a:lnTo>
                  <a:lnTo>
                    <a:pt x="213" y="611"/>
                  </a:lnTo>
                  <a:lnTo>
                    <a:pt x="233" y="645"/>
                  </a:lnTo>
                  <a:lnTo>
                    <a:pt x="247" y="670"/>
                  </a:lnTo>
                  <a:lnTo>
                    <a:pt x="254" y="688"/>
                  </a:lnTo>
                  <a:lnTo>
                    <a:pt x="259" y="689"/>
                  </a:lnTo>
                  <a:lnTo>
                    <a:pt x="263" y="657"/>
                  </a:lnTo>
                  <a:lnTo>
                    <a:pt x="263" y="613"/>
                  </a:lnTo>
                  <a:lnTo>
                    <a:pt x="259" y="571"/>
                  </a:lnTo>
                  <a:lnTo>
                    <a:pt x="256" y="507"/>
                  </a:lnTo>
                  <a:lnTo>
                    <a:pt x="256" y="408"/>
                  </a:lnTo>
                  <a:lnTo>
                    <a:pt x="256" y="312"/>
                  </a:lnTo>
                  <a:lnTo>
                    <a:pt x="250" y="250"/>
                  </a:lnTo>
                  <a:lnTo>
                    <a:pt x="243" y="227"/>
                  </a:lnTo>
                  <a:lnTo>
                    <a:pt x="233" y="193"/>
                  </a:lnTo>
                  <a:lnTo>
                    <a:pt x="218" y="152"/>
                  </a:lnTo>
                  <a:lnTo>
                    <a:pt x="204" y="108"/>
                  </a:lnTo>
                  <a:lnTo>
                    <a:pt x="190" y="67"/>
                  </a:lnTo>
                  <a:lnTo>
                    <a:pt x="178" y="34"/>
                  </a:lnTo>
                  <a:lnTo>
                    <a:pt x="169" y="9"/>
                  </a:lnTo>
                  <a:lnTo>
                    <a:pt x="165" y="0"/>
                  </a:lnTo>
                  <a:lnTo>
                    <a:pt x="163" y="5"/>
                  </a:lnTo>
                  <a:lnTo>
                    <a:pt x="160" y="21"/>
                  </a:lnTo>
                  <a:lnTo>
                    <a:pt x="155" y="44"/>
                  </a:lnTo>
                  <a:lnTo>
                    <a:pt x="148" y="69"/>
                  </a:lnTo>
                  <a:lnTo>
                    <a:pt x="139" y="97"/>
                  </a:lnTo>
                  <a:lnTo>
                    <a:pt x="128" y="124"/>
                  </a:lnTo>
                  <a:lnTo>
                    <a:pt x="117" y="145"/>
                  </a:lnTo>
                  <a:lnTo>
                    <a:pt x="103" y="161"/>
                  </a:lnTo>
                  <a:lnTo>
                    <a:pt x="89" y="170"/>
                  </a:lnTo>
                  <a:lnTo>
                    <a:pt x="77" y="179"/>
                  </a:lnTo>
                  <a:lnTo>
                    <a:pt x="66" y="186"/>
                  </a:lnTo>
                  <a:lnTo>
                    <a:pt x="57" y="191"/>
                  </a:lnTo>
                  <a:lnTo>
                    <a:pt x="50" y="195"/>
                  </a:lnTo>
                  <a:lnTo>
                    <a:pt x="45" y="198"/>
                  </a:lnTo>
                  <a:lnTo>
                    <a:pt x="41" y="200"/>
                  </a:lnTo>
                  <a:lnTo>
                    <a:pt x="39" y="200"/>
                  </a:lnTo>
                  <a:lnTo>
                    <a:pt x="0" y="18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1" name="Freeform 56"/>
            <p:cNvSpPr>
              <a:spLocks/>
            </p:cNvSpPr>
            <p:nvPr/>
          </p:nvSpPr>
          <p:spPr bwMode="auto">
            <a:xfrm>
              <a:off x="4771" y="2365"/>
              <a:ext cx="27" cy="88"/>
            </a:xfrm>
            <a:custGeom>
              <a:avLst/>
              <a:gdLst>
                <a:gd name="T0" fmla="*/ 3 w 55"/>
                <a:gd name="T1" fmla="*/ 4 h 178"/>
                <a:gd name="T2" fmla="*/ 0 w 55"/>
                <a:gd name="T3" fmla="*/ 18 h 178"/>
                <a:gd name="T4" fmla="*/ 0 w 55"/>
                <a:gd name="T5" fmla="*/ 20 h 178"/>
                <a:gd name="T6" fmla="*/ 0 w 55"/>
                <a:gd name="T7" fmla="*/ 25 h 178"/>
                <a:gd name="T8" fmla="*/ 0 w 55"/>
                <a:gd name="T9" fmla="*/ 31 h 178"/>
                <a:gd name="T10" fmla="*/ 0 w 55"/>
                <a:gd name="T11" fmla="*/ 37 h 178"/>
                <a:gd name="T12" fmla="*/ 1 w 55"/>
                <a:gd name="T13" fmla="*/ 41 h 178"/>
                <a:gd name="T14" fmla="*/ 2 w 55"/>
                <a:gd name="T15" fmla="*/ 43 h 178"/>
                <a:gd name="T16" fmla="*/ 3 w 55"/>
                <a:gd name="T17" fmla="*/ 44 h 178"/>
                <a:gd name="T18" fmla="*/ 4 w 55"/>
                <a:gd name="T19" fmla="*/ 44 h 178"/>
                <a:gd name="T20" fmla="*/ 5 w 55"/>
                <a:gd name="T21" fmla="*/ 43 h 178"/>
                <a:gd name="T22" fmla="*/ 9 w 55"/>
                <a:gd name="T23" fmla="*/ 40 h 178"/>
                <a:gd name="T24" fmla="*/ 12 w 55"/>
                <a:gd name="T25" fmla="*/ 36 h 178"/>
                <a:gd name="T26" fmla="*/ 13 w 55"/>
                <a:gd name="T27" fmla="*/ 31 h 178"/>
                <a:gd name="T28" fmla="*/ 13 w 55"/>
                <a:gd name="T29" fmla="*/ 24 h 178"/>
                <a:gd name="T30" fmla="*/ 11 w 55"/>
                <a:gd name="T31" fmla="*/ 14 h 178"/>
                <a:gd name="T32" fmla="*/ 9 w 55"/>
                <a:gd name="T33" fmla="*/ 6 h 178"/>
                <a:gd name="T34" fmla="*/ 8 w 55"/>
                <a:gd name="T35" fmla="*/ 3 h 178"/>
                <a:gd name="T36" fmla="*/ 4 w 55"/>
                <a:gd name="T37" fmla="*/ 0 h 178"/>
                <a:gd name="T38" fmla="*/ 3 w 55"/>
                <a:gd name="T39" fmla="*/ 4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
                <a:gd name="T61" fmla="*/ 0 h 178"/>
                <a:gd name="T62" fmla="*/ 55 w 55"/>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 h="178">
                  <a:moveTo>
                    <a:pt x="14" y="18"/>
                  </a:moveTo>
                  <a:lnTo>
                    <a:pt x="2" y="75"/>
                  </a:lnTo>
                  <a:lnTo>
                    <a:pt x="2" y="82"/>
                  </a:lnTo>
                  <a:lnTo>
                    <a:pt x="2" y="102"/>
                  </a:lnTo>
                  <a:lnTo>
                    <a:pt x="0" y="125"/>
                  </a:lnTo>
                  <a:lnTo>
                    <a:pt x="0" y="149"/>
                  </a:lnTo>
                  <a:lnTo>
                    <a:pt x="4" y="165"/>
                  </a:lnTo>
                  <a:lnTo>
                    <a:pt x="9" y="174"/>
                  </a:lnTo>
                  <a:lnTo>
                    <a:pt x="14" y="178"/>
                  </a:lnTo>
                  <a:lnTo>
                    <a:pt x="18" y="178"/>
                  </a:lnTo>
                  <a:lnTo>
                    <a:pt x="23" y="174"/>
                  </a:lnTo>
                  <a:lnTo>
                    <a:pt x="38" y="162"/>
                  </a:lnTo>
                  <a:lnTo>
                    <a:pt x="50" y="146"/>
                  </a:lnTo>
                  <a:lnTo>
                    <a:pt x="55" y="126"/>
                  </a:lnTo>
                  <a:lnTo>
                    <a:pt x="52" y="98"/>
                  </a:lnTo>
                  <a:lnTo>
                    <a:pt x="45" y="59"/>
                  </a:lnTo>
                  <a:lnTo>
                    <a:pt x="38" y="27"/>
                  </a:lnTo>
                  <a:lnTo>
                    <a:pt x="34" y="13"/>
                  </a:lnTo>
                  <a:lnTo>
                    <a:pt x="16" y="0"/>
                  </a:lnTo>
                  <a:lnTo>
                    <a:pt x="1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2" name="Freeform 57"/>
            <p:cNvSpPr>
              <a:spLocks/>
            </p:cNvSpPr>
            <p:nvPr/>
          </p:nvSpPr>
          <p:spPr bwMode="auto">
            <a:xfrm>
              <a:off x="4774" y="2328"/>
              <a:ext cx="433" cy="260"/>
            </a:xfrm>
            <a:custGeom>
              <a:avLst/>
              <a:gdLst>
                <a:gd name="T0" fmla="*/ 121 w 865"/>
                <a:gd name="T1" fmla="*/ 18 h 519"/>
                <a:gd name="T2" fmla="*/ 134 w 865"/>
                <a:gd name="T3" fmla="*/ 32 h 519"/>
                <a:gd name="T4" fmla="*/ 145 w 865"/>
                <a:gd name="T5" fmla="*/ 51 h 519"/>
                <a:gd name="T6" fmla="*/ 159 w 865"/>
                <a:gd name="T7" fmla="*/ 74 h 519"/>
                <a:gd name="T8" fmla="*/ 172 w 865"/>
                <a:gd name="T9" fmla="*/ 91 h 519"/>
                <a:gd name="T10" fmla="*/ 175 w 865"/>
                <a:gd name="T11" fmla="*/ 95 h 519"/>
                <a:gd name="T12" fmla="*/ 178 w 865"/>
                <a:gd name="T13" fmla="*/ 97 h 519"/>
                <a:gd name="T14" fmla="*/ 186 w 865"/>
                <a:gd name="T15" fmla="*/ 104 h 519"/>
                <a:gd name="T16" fmla="*/ 199 w 865"/>
                <a:gd name="T17" fmla="*/ 113 h 519"/>
                <a:gd name="T18" fmla="*/ 212 w 865"/>
                <a:gd name="T19" fmla="*/ 123 h 519"/>
                <a:gd name="T20" fmla="*/ 217 w 865"/>
                <a:gd name="T21" fmla="*/ 129 h 519"/>
                <a:gd name="T22" fmla="*/ 209 w 865"/>
                <a:gd name="T23" fmla="*/ 129 h 519"/>
                <a:gd name="T24" fmla="*/ 195 w 865"/>
                <a:gd name="T25" fmla="*/ 126 h 519"/>
                <a:gd name="T26" fmla="*/ 185 w 865"/>
                <a:gd name="T27" fmla="*/ 124 h 519"/>
                <a:gd name="T28" fmla="*/ 173 w 865"/>
                <a:gd name="T29" fmla="*/ 125 h 519"/>
                <a:gd name="T30" fmla="*/ 165 w 865"/>
                <a:gd name="T31" fmla="*/ 124 h 519"/>
                <a:gd name="T32" fmla="*/ 173 w 865"/>
                <a:gd name="T33" fmla="*/ 115 h 519"/>
                <a:gd name="T34" fmla="*/ 170 w 865"/>
                <a:gd name="T35" fmla="*/ 106 h 519"/>
                <a:gd name="T36" fmla="*/ 158 w 865"/>
                <a:gd name="T37" fmla="*/ 100 h 519"/>
                <a:gd name="T38" fmla="*/ 146 w 865"/>
                <a:gd name="T39" fmla="*/ 95 h 519"/>
                <a:gd name="T40" fmla="*/ 140 w 865"/>
                <a:gd name="T41" fmla="*/ 84 h 519"/>
                <a:gd name="T42" fmla="*/ 138 w 865"/>
                <a:gd name="T43" fmla="*/ 73 h 519"/>
                <a:gd name="T44" fmla="*/ 131 w 865"/>
                <a:gd name="T45" fmla="*/ 64 h 519"/>
                <a:gd name="T46" fmla="*/ 123 w 865"/>
                <a:gd name="T47" fmla="*/ 73 h 519"/>
                <a:gd name="T48" fmla="*/ 119 w 865"/>
                <a:gd name="T49" fmla="*/ 84 h 519"/>
                <a:gd name="T50" fmla="*/ 106 w 865"/>
                <a:gd name="T51" fmla="*/ 85 h 519"/>
                <a:gd name="T52" fmla="*/ 80 w 865"/>
                <a:gd name="T53" fmla="*/ 66 h 519"/>
                <a:gd name="T54" fmla="*/ 70 w 865"/>
                <a:gd name="T55" fmla="*/ 89 h 519"/>
                <a:gd name="T56" fmla="*/ 59 w 865"/>
                <a:gd name="T57" fmla="*/ 82 h 519"/>
                <a:gd name="T58" fmla="*/ 52 w 865"/>
                <a:gd name="T59" fmla="*/ 82 h 519"/>
                <a:gd name="T60" fmla="*/ 42 w 865"/>
                <a:gd name="T61" fmla="*/ 84 h 519"/>
                <a:gd name="T62" fmla="*/ 35 w 865"/>
                <a:gd name="T63" fmla="*/ 82 h 519"/>
                <a:gd name="T64" fmla="*/ 33 w 865"/>
                <a:gd name="T65" fmla="*/ 54 h 519"/>
                <a:gd name="T66" fmla="*/ 31 w 865"/>
                <a:gd name="T67" fmla="*/ 42 h 519"/>
                <a:gd name="T68" fmla="*/ 20 w 865"/>
                <a:gd name="T69" fmla="*/ 31 h 519"/>
                <a:gd name="T70" fmla="*/ 14 w 865"/>
                <a:gd name="T71" fmla="*/ 26 h 519"/>
                <a:gd name="T72" fmla="*/ 1 w 865"/>
                <a:gd name="T73" fmla="*/ 3 h 519"/>
                <a:gd name="T74" fmla="*/ 8 w 865"/>
                <a:gd name="T75" fmla="*/ 1 h 519"/>
                <a:gd name="T76" fmla="*/ 17 w 865"/>
                <a:gd name="T77" fmla="*/ 0 h 519"/>
                <a:gd name="T78" fmla="*/ 32 w 865"/>
                <a:gd name="T79" fmla="*/ 3 h 519"/>
                <a:gd name="T80" fmla="*/ 63 w 865"/>
                <a:gd name="T81" fmla="*/ 6 h 519"/>
                <a:gd name="T82" fmla="*/ 83 w 865"/>
                <a:gd name="T83" fmla="*/ 5 h 519"/>
                <a:gd name="T84" fmla="*/ 92 w 865"/>
                <a:gd name="T85" fmla="*/ 6 h 519"/>
                <a:gd name="T86" fmla="*/ 103 w 865"/>
                <a:gd name="T87" fmla="*/ 10 h 5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65"/>
                <a:gd name="T133" fmla="*/ 0 h 519"/>
                <a:gd name="T134" fmla="*/ 865 w 865"/>
                <a:gd name="T135" fmla="*/ 519 h 5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65" h="519">
                  <a:moveTo>
                    <a:pt x="440" y="48"/>
                  </a:moveTo>
                  <a:lnTo>
                    <a:pt x="461" y="57"/>
                  </a:lnTo>
                  <a:lnTo>
                    <a:pt x="482" y="69"/>
                  </a:lnTo>
                  <a:lnTo>
                    <a:pt x="500" y="85"/>
                  </a:lnTo>
                  <a:lnTo>
                    <a:pt x="518" y="104"/>
                  </a:lnTo>
                  <a:lnTo>
                    <a:pt x="534" y="126"/>
                  </a:lnTo>
                  <a:lnTo>
                    <a:pt x="548" y="149"/>
                  </a:lnTo>
                  <a:lnTo>
                    <a:pt x="564" y="175"/>
                  </a:lnTo>
                  <a:lnTo>
                    <a:pt x="580" y="204"/>
                  </a:lnTo>
                  <a:lnTo>
                    <a:pt x="598" y="234"/>
                  </a:lnTo>
                  <a:lnTo>
                    <a:pt x="615" y="264"/>
                  </a:lnTo>
                  <a:lnTo>
                    <a:pt x="635" y="294"/>
                  </a:lnTo>
                  <a:lnTo>
                    <a:pt x="654" y="321"/>
                  </a:lnTo>
                  <a:lnTo>
                    <a:pt x="670" y="344"/>
                  </a:lnTo>
                  <a:lnTo>
                    <a:pt x="685" y="363"/>
                  </a:lnTo>
                  <a:lnTo>
                    <a:pt x="693" y="376"/>
                  </a:lnTo>
                  <a:lnTo>
                    <a:pt x="697" y="379"/>
                  </a:lnTo>
                  <a:lnTo>
                    <a:pt x="701" y="381"/>
                  </a:lnTo>
                  <a:lnTo>
                    <a:pt x="704" y="384"/>
                  </a:lnTo>
                  <a:lnTo>
                    <a:pt x="711" y="388"/>
                  </a:lnTo>
                  <a:lnTo>
                    <a:pt x="720" y="395"/>
                  </a:lnTo>
                  <a:lnTo>
                    <a:pt x="731" y="402"/>
                  </a:lnTo>
                  <a:lnTo>
                    <a:pt x="743" y="413"/>
                  </a:lnTo>
                  <a:lnTo>
                    <a:pt x="759" y="425"/>
                  </a:lnTo>
                  <a:lnTo>
                    <a:pt x="777" y="439"/>
                  </a:lnTo>
                  <a:lnTo>
                    <a:pt x="796" y="452"/>
                  </a:lnTo>
                  <a:lnTo>
                    <a:pt x="814" y="466"/>
                  </a:lnTo>
                  <a:lnTo>
                    <a:pt x="832" y="478"/>
                  </a:lnTo>
                  <a:lnTo>
                    <a:pt x="846" y="489"/>
                  </a:lnTo>
                  <a:lnTo>
                    <a:pt x="856" y="500"/>
                  </a:lnTo>
                  <a:lnTo>
                    <a:pt x="864" y="509"/>
                  </a:lnTo>
                  <a:lnTo>
                    <a:pt x="865" y="516"/>
                  </a:lnTo>
                  <a:lnTo>
                    <a:pt x="860" y="519"/>
                  </a:lnTo>
                  <a:lnTo>
                    <a:pt x="849" y="519"/>
                  </a:lnTo>
                  <a:lnTo>
                    <a:pt x="833" y="516"/>
                  </a:lnTo>
                  <a:lnTo>
                    <a:pt x="814" y="510"/>
                  </a:lnTo>
                  <a:lnTo>
                    <a:pt x="794" y="507"/>
                  </a:lnTo>
                  <a:lnTo>
                    <a:pt x="777" y="501"/>
                  </a:lnTo>
                  <a:lnTo>
                    <a:pt x="759" y="498"/>
                  </a:lnTo>
                  <a:lnTo>
                    <a:pt x="748" y="496"/>
                  </a:lnTo>
                  <a:lnTo>
                    <a:pt x="738" y="496"/>
                  </a:lnTo>
                  <a:lnTo>
                    <a:pt x="724" y="496"/>
                  </a:lnTo>
                  <a:lnTo>
                    <a:pt x="708" y="498"/>
                  </a:lnTo>
                  <a:lnTo>
                    <a:pt x="692" y="498"/>
                  </a:lnTo>
                  <a:lnTo>
                    <a:pt x="677" y="498"/>
                  </a:lnTo>
                  <a:lnTo>
                    <a:pt x="665" y="496"/>
                  </a:lnTo>
                  <a:lnTo>
                    <a:pt x="660" y="493"/>
                  </a:lnTo>
                  <a:lnTo>
                    <a:pt x="662" y="487"/>
                  </a:lnTo>
                  <a:lnTo>
                    <a:pt x="676" y="473"/>
                  </a:lnTo>
                  <a:lnTo>
                    <a:pt x="690" y="457"/>
                  </a:lnTo>
                  <a:lnTo>
                    <a:pt x="695" y="443"/>
                  </a:lnTo>
                  <a:lnTo>
                    <a:pt x="690" y="429"/>
                  </a:lnTo>
                  <a:lnTo>
                    <a:pt x="679" y="422"/>
                  </a:lnTo>
                  <a:lnTo>
                    <a:pt x="665" y="415"/>
                  </a:lnTo>
                  <a:lnTo>
                    <a:pt x="649" y="406"/>
                  </a:lnTo>
                  <a:lnTo>
                    <a:pt x="631" y="397"/>
                  </a:lnTo>
                  <a:lnTo>
                    <a:pt x="612" y="390"/>
                  </a:lnTo>
                  <a:lnTo>
                    <a:pt x="596" y="383"/>
                  </a:lnTo>
                  <a:lnTo>
                    <a:pt x="584" y="377"/>
                  </a:lnTo>
                  <a:lnTo>
                    <a:pt x="576" y="374"/>
                  </a:lnTo>
                  <a:lnTo>
                    <a:pt x="568" y="360"/>
                  </a:lnTo>
                  <a:lnTo>
                    <a:pt x="559" y="333"/>
                  </a:lnTo>
                  <a:lnTo>
                    <a:pt x="552" y="308"/>
                  </a:lnTo>
                  <a:lnTo>
                    <a:pt x="550" y="296"/>
                  </a:lnTo>
                  <a:lnTo>
                    <a:pt x="550" y="289"/>
                  </a:lnTo>
                  <a:lnTo>
                    <a:pt x="546" y="275"/>
                  </a:lnTo>
                  <a:lnTo>
                    <a:pt x="537" y="260"/>
                  </a:lnTo>
                  <a:lnTo>
                    <a:pt x="521" y="253"/>
                  </a:lnTo>
                  <a:lnTo>
                    <a:pt x="506" y="260"/>
                  </a:lnTo>
                  <a:lnTo>
                    <a:pt x="497" y="275"/>
                  </a:lnTo>
                  <a:lnTo>
                    <a:pt x="490" y="292"/>
                  </a:lnTo>
                  <a:lnTo>
                    <a:pt x="486" y="305"/>
                  </a:lnTo>
                  <a:lnTo>
                    <a:pt x="481" y="317"/>
                  </a:lnTo>
                  <a:lnTo>
                    <a:pt x="474" y="333"/>
                  </a:lnTo>
                  <a:lnTo>
                    <a:pt x="467" y="347"/>
                  </a:lnTo>
                  <a:lnTo>
                    <a:pt x="463" y="354"/>
                  </a:lnTo>
                  <a:lnTo>
                    <a:pt x="424" y="340"/>
                  </a:lnTo>
                  <a:lnTo>
                    <a:pt x="380" y="243"/>
                  </a:lnTo>
                  <a:lnTo>
                    <a:pt x="350" y="269"/>
                  </a:lnTo>
                  <a:lnTo>
                    <a:pt x="319" y="262"/>
                  </a:lnTo>
                  <a:lnTo>
                    <a:pt x="280" y="328"/>
                  </a:lnTo>
                  <a:lnTo>
                    <a:pt x="280" y="337"/>
                  </a:lnTo>
                  <a:lnTo>
                    <a:pt x="279" y="353"/>
                  </a:lnTo>
                  <a:lnTo>
                    <a:pt x="272" y="361"/>
                  </a:lnTo>
                  <a:lnTo>
                    <a:pt x="254" y="347"/>
                  </a:lnTo>
                  <a:lnTo>
                    <a:pt x="234" y="326"/>
                  </a:lnTo>
                  <a:lnTo>
                    <a:pt x="220" y="321"/>
                  </a:lnTo>
                  <a:lnTo>
                    <a:pt x="211" y="324"/>
                  </a:lnTo>
                  <a:lnTo>
                    <a:pt x="208" y="328"/>
                  </a:lnTo>
                  <a:lnTo>
                    <a:pt x="192" y="438"/>
                  </a:lnTo>
                  <a:lnTo>
                    <a:pt x="169" y="331"/>
                  </a:lnTo>
                  <a:lnTo>
                    <a:pt x="165" y="333"/>
                  </a:lnTo>
                  <a:lnTo>
                    <a:pt x="158" y="337"/>
                  </a:lnTo>
                  <a:lnTo>
                    <a:pt x="149" y="337"/>
                  </a:lnTo>
                  <a:lnTo>
                    <a:pt x="137" y="328"/>
                  </a:lnTo>
                  <a:lnTo>
                    <a:pt x="130" y="301"/>
                  </a:lnTo>
                  <a:lnTo>
                    <a:pt x="130" y="259"/>
                  </a:lnTo>
                  <a:lnTo>
                    <a:pt x="132" y="216"/>
                  </a:lnTo>
                  <a:lnTo>
                    <a:pt x="133" y="188"/>
                  </a:lnTo>
                  <a:lnTo>
                    <a:pt x="130" y="177"/>
                  </a:lnTo>
                  <a:lnTo>
                    <a:pt x="121" y="165"/>
                  </a:lnTo>
                  <a:lnTo>
                    <a:pt x="109" y="150"/>
                  </a:lnTo>
                  <a:lnTo>
                    <a:pt x="94" y="136"/>
                  </a:lnTo>
                  <a:lnTo>
                    <a:pt x="80" y="122"/>
                  </a:lnTo>
                  <a:lnTo>
                    <a:pt x="68" y="111"/>
                  </a:lnTo>
                  <a:lnTo>
                    <a:pt x="59" y="104"/>
                  </a:lnTo>
                  <a:lnTo>
                    <a:pt x="55" y="101"/>
                  </a:lnTo>
                  <a:lnTo>
                    <a:pt x="6" y="51"/>
                  </a:lnTo>
                  <a:lnTo>
                    <a:pt x="0" y="12"/>
                  </a:lnTo>
                  <a:lnTo>
                    <a:pt x="2" y="12"/>
                  </a:lnTo>
                  <a:lnTo>
                    <a:pt x="9" y="9"/>
                  </a:lnTo>
                  <a:lnTo>
                    <a:pt x="18" y="7"/>
                  </a:lnTo>
                  <a:lnTo>
                    <a:pt x="29" y="3"/>
                  </a:lnTo>
                  <a:lnTo>
                    <a:pt x="41" y="2"/>
                  </a:lnTo>
                  <a:lnTo>
                    <a:pt x="55" y="0"/>
                  </a:lnTo>
                  <a:lnTo>
                    <a:pt x="68" y="0"/>
                  </a:lnTo>
                  <a:lnTo>
                    <a:pt x="78" y="3"/>
                  </a:lnTo>
                  <a:lnTo>
                    <a:pt x="96" y="9"/>
                  </a:lnTo>
                  <a:lnTo>
                    <a:pt x="126" y="12"/>
                  </a:lnTo>
                  <a:lnTo>
                    <a:pt x="165" y="16"/>
                  </a:lnTo>
                  <a:lnTo>
                    <a:pt x="206" y="19"/>
                  </a:lnTo>
                  <a:lnTo>
                    <a:pt x="249" y="21"/>
                  </a:lnTo>
                  <a:lnTo>
                    <a:pt x="286" y="23"/>
                  </a:lnTo>
                  <a:lnTo>
                    <a:pt x="314" y="21"/>
                  </a:lnTo>
                  <a:lnTo>
                    <a:pt x="330" y="19"/>
                  </a:lnTo>
                  <a:lnTo>
                    <a:pt x="341" y="18"/>
                  </a:lnTo>
                  <a:lnTo>
                    <a:pt x="353" y="19"/>
                  </a:lnTo>
                  <a:lnTo>
                    <a:pt x="366" y="21"/>
                  </a:lnTo>
                  <a:lnTo>
                    <a:pt x="381" y="26"/>
                  </a:lnTo>
                  <a:lnTo>
                    <a:pt x="396" y="32"/>
                  </a:lnTo>
                  <a:lnTo>
                    <a:pt x="412" y="37"/>
                  </a:lnTo>
                  <a:lnTo>
                    <a:pt x="426" y="42"/>
                  </a:lnTo>
                  <a:lnTo>
                    <a:pt x="4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3" name="Freeform 58"/>
            <p:cNvSpPr>
              <a:spLocks/>
            </p:cNvSpPr>
            <p:nvPr/>
          </p:nvSpPr>
          <p:spPr bwMode="auto">
            <a:xfrm>
              <a:off x="5113" y="2605"/>
              <a:ext cx="89" cy="74"/>
            </a:xfrm>
            <a:custGeom>
              <a:avLst/>
              <a:gdLst>
                <a:gd name="T0" fmla="*/ 38 w 179"/>
                <a:gd name="T1" fmla="*/ 0 h 149"/>
                <a:gd name="T2" fmla="*/ 36 w 179"/>
                <a:gd name="T3" fmla="*/ 0 h 149"/>
                <a:gd name="T4" fmla="*/ 33 w 179"/>
                <a:gd name="T5" fmla="*/ 0 h 149"/>
                <a:gd name="T6" fmla="*/ 28 w 179"/>
                <a:gd name="T7" fmla="*/ 0 h 149"/>
                <a:gd name="T8" fmla="*/ 25 w 179"/>
                <a:gd name="T9" fmla="*/ 0 h 149"/>
                <a:gd name="T10" fmla="*/ 22 w 179"/>
                <a:gd name="T11" fmla="*/ 2 h 149"/>
                <a:gd name="T12" fmla="*/ 19 w 179"/>
                <a:gd name="T13" fmla="*/ 5 h 149"/>
                <a:gd name="T14" fmla="*/ 17 w 179"/>
                <a:gd name="T15" fmla="*/ 8 h 149"/>
                <a:gd name="T16" fmla="*/ 15 w 179"/>
                <a:gd name="T17" fmla="*/ 10 h 149"/>
                <a:gd name="T18" fmla="*/ 0 w 179"/>
                <a:gd name="T19" fmla="*/ 35 h 149"/>
                <a:gd name="T20" fmla="*/ 0 w 179"/>
                <a:gd name="T21" fmla="*/ 36 h 149"/>
                <a:gd name="T22" fmla="*/ 1 w 179"/>
                <a:gd name="T23" fmla="*/ 36 h 149"/>
                <a:gd name="T24" fmla="*/ 3 w 179"/>
                <a:gd name="T25" fmla="*/ 37 h 149"/>
                <a:gd name="T26" fmla="*/ 6 w 179"/>
                <a:gd name="T27" fmla="*/ 37 h 149"/>
                <a:gd name="T28" fmla="*/ 9 w 179"/>
                <a:gd name="T29" fmla="*/ 36 h 149"/>
                <a:gd name="T30" fmla="*/ 12 w 179"/>
                <a:gd name="T31" fmla="*/ 35 h 149"/>
                <a:gd name="T32" fmla="*/ 16 w 179"/>
                <a:gd name="T33" fmla="*/ 35 h 149"/>
                <a:gd name="T34" fmla="*/ 19 w 179"/>
                <a:gd name="T35" fmla="*/ 33 h 149"/>
                <a:gd name="T36" fmla="*/ 24 w 179"/>
                <a:gd name="T37" fmla="*/ 28 h 149"/>
                <a:gd name="T38" fmla="*/ 27 w 179"/>
                <a:gd name="T39" fmla="*/ 22 h 149"/>
                <a:gd name="T40" fmla="*/ 29 w 179"/>
                <a:gd name="T41" fmla="*/ 17 h 149"/>
                <a:gd name="T42" fmla="*/ 32 w 179"/>
                <a:gd name="T43" fmla="*/ 15 h 149"/>
                <a:gd name="T44" fmla="*/ 36 w 179"/>
                <a:gd name="T45" fmla="*/ 15 h 149"/>
                <a:gd name="T46" fmla="*/ 40 w 179"/>
                <a:gd name="T47" fmla="*/ 15 h 149"/>
                <a:gd name="T48" fmla="*/ 43 w 179"/>
                <a:gd name="T49" fmla="*/ 14 h 149"/>
                <a:gd name="T50" fmla="*/ 44 w 179"/>
                <a:gd name="T51" fmla="*/ 10 h 149"/>
                <a:gd name="T52" fmla="*/ 44 w 179"/>
                <a:gd name="T53" fmla="*/ 4 h 149"/>
                <a:gd name="T54" fmla="*/ 43 w 179"/>
                <a:gd name="T55" fmla="*/ 1 h 149"/>
                <a:gd name="T56" fmla="*/ 41 w 179"/>
                <a:gd name="T57" fmla="*/ 0 h 149"/>
                <a:gd name="T58" fmla="*/ 38 w 179"/>
                <a:gd name="T59" fmla="*/ 0 h 1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9"/>
                <a:gd name="T91" fmla="*/ 0 h 149"/>
                <a:gd name="T92" fmla="*/ 179 w 179"/>
                <a:gd name="T93" fmla="*/ 149 h 1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9" h="149">
                  <a:moveTo>
                    <a:pt x="153" y="2"/>
                  </a:moveTo>
                  <a:lnTo>
                    <a:pt x="146" y="2"/>
                  </a:lnTo>
                  <a:lnTo>
                    <a:pt x="132" y="0"/>
                  </a:lnTo>
                  <a:lnTo>
                    <a:pt x="114" y="0"/>
                  </a:lnTo>
                  <a:lnTo>
                    <a:pt x="101" y="2"/>
                  </a:lnTo>
                  <a:lnTo>
                    <a:pt x="91" y="9"/>
                  </a:lnTo>
                  <a:lnTo>
                    <a:pt x="78" y="23"/>
                  </a:lnTo>
                  <a:lnTo>
                    <a:pt x="68" y="35"/>
                  </a:lnTo>
                  <a:lnTo>
                    <a:pt x="62" y="41"/>
                  </a:lnTo>
                  <a:lnTo>
                    <a:pt x="0" y="142"/>
                  </a:lnTo>
                  <a:lnTo>
                    <a:pt x="0" y="145"/>
                  </a:lnTo>
                  <a:lnTo>
                    <a:pt x="4" y="147"/>
                  </a:lnTo>
                  <a:lnTo>
                    <a:pt x="13" y="149"/>
                  </a:lnTo>
                  <a:lnTo>
                    <a:pt x="24" y="149"/>
                  </a:lnTo>
                  <a:lnTo>
                    <a:pt x="36" y="147"/>
                  </a:lnTo>
                  <a:lnTo>
                    <a:pt x="50" y="143"/>
                  </a:lnTo>
                  <a:lnTo>
                    <a:pt x="64" y="140"/>
                  </a:lnTo>
                  <a:lnTo>
                    <a:pt x="78" y="133"/>
                  </a:lnTo>
                  <a:lnTo>
                    <a:pt x="98" y="113"/>
                  </a:lnTo>
                  <a:lnTo>
                    <a:pt x="110" y="88"/>
                  </a:lnTo>
                  <a:lnTo>
                    <a:pt x="119" y="69"/>
                  </a:lnTo>
                  <a:lnTo>
                    <a:pt x="130" y="60"/>
                  </a:lnTo>
                  <a:lnTo>
                    <a:pt x="146" y="62"/>
                  </a:lnTo>
                  <a:lnTo>
                    <a:pt x="162" y="62"/>
                  </a:lnTo>
                  <a:lnTo>
                    <a:pt x="174" y="57"/>
                  </a:lnTo>
                  <a:lnTo>
                    <a:pt x="179" y="41"/>
                  </a:lnTo>
                  <a:lnTo>
                    <a:pt x="178" y="19"/>
                  </a:lnTo>
                  <a:lnTo>
                    <a:pt x="172" y="5"/>
                  </a:lnTo>
                  <a:lnTo>
                    <a:pt x="164" y="0"/>
                  </a:lnTo>
                  <a:lnTo>
                    <a:pt x="15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4" name="Freeform 59"/>
            <p:cNvSpPr>
              <a:spLocks/>
            </p:cNvSpPr>
            <p:nvPr/>
          </p:nvSpPr>
          <p:spPr bwMode="auto">
            <a:xfrm>
              <a:off x="5078" y="2678"/>
              <a:ext cx="20" cy="29"/>
            </a:xfrm>
            <a:custGeom>
              <a:avLst/>
              <a:gdLst>
                <a:gd name="T0" fmla="*/ 10 w 39"/>
                <a:gd name="T1" fmla="*/ 0 h 59"/>
                <a:gd name="T2" fmla="*/ 8 w 39"/>
                <a:gd name="T3" fmla="*/ 11 h 59"/>
                <a:gd name="T4" fmla="*/ 0 w 39"/>
                <a:gd name="T5" fmla="*/ 14 h 59"/>
                <a:gd name="T6" fmla="*/ 10 w 39"/>
                <a:gd name="T7" fmla="*/ 0 h 59"/>
                <a:gd name="T8" fmla="*/ 0 60000 65536"/>
                <a:gd name="T9" fmla="*/ 0 60000 65536"/>
                <a:gd name="T10" fmla="*/ 0 60000 65536"/>
                <a:gd name="T11" fmla="*/ 0 60000 65536"/>
                <a:gd name="T12" fmla="*/ 0 w 39"/>
                <a:gd name="T13" fmla="*/ 0 h 59"/>
                <a:gd name="T14" fmla="*/ 39 w 39"/>
                <a:gd name="T15" fmla="*/ 59 h 59"/>
              </a:gdLst>
              <a:ahLst/>
              <a:cxnLst>
                <a:cxn ang="T8">
                  <a:pos x="T0" y="T1"/>
                </a:cxn>
                <a:cxn ang="T9">
                  <a:pos x="T2" y="T3"/>
                </a:cxn>
                <a:cxn ang="T10">
                  <a:pos x="T4" y="T5"/>
                </a:cxn>
                <a:cxn ang="T11">
                  <a:pos x="T6" y="T7"/>
                </a:cxn>
              </a:cxnLst>
              <a:rect l="T12" t="T13" r="T14" b="T15"/>
              <a:pathLst>
                <a:path w="39" h="59">
                  <a:moveTo>
                    <a:pt x="39" y="0"/>
                  </a:moveTo>
                  <a:lnTo>
                    <a:pt x="30" y="46"/>
                  </a:lnTo>
                  <a:lnTo>
                    <a:pt x="0" y="59"/>
                  </a:ln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5" name="Freeform 60"/>
            <p:cNvSpPr>
              <a:spLocks/>
            </p:cNvSpPr>
            <p:nvPr/>
          </p:nvSpPr>
          <p:spPr bwMode="auto">
            <a:xfrm>
              <a:off x="4624" y="2436"/>
              <a:ext cx="67" cy="105"/>
            </a:xfrm>
            <a:custGeom>
              <a:avLst/>
              <a:gdLst>
                <a:gd name="T0" fmla="*/ 18 w 133"/>
                <a:gd name="T1" fmla="*/ 37 h 211"/>
                <a:gd name="T2" fmla="*/ 0 w 133"/>
                <a:gd name="T3" fmla="*/ 52 h 211"/>
                <a:gd name="T4" fmla="*/ 3 w 133"/>
                <a:gd name="T5" fmla="*/ 25 h 211"/>
                <a:gd name="T6" fmla="*/ 23 w 133"/>
                <a:gd name="T7" fmla="*/ 0 h 211"/>
                <a:gd name="T8" fmla="*/ 34 w 133"/>
                <a:gd name="T9" fmla="*/ 5 h 211"/>
                <a:gd name="T10" fmla="*/ 18 w 133"/>
                <a:gd name="T11" fmla="*/ 37 h 211"/>
                <a:gd name="T12" fmla="*/ 0 60000 65536"/>
                <a:gd name="T13" fmla="*/ 0 60000 65536"/>
                <a:gd name="T14" fmla="*/ 0 60000 65536"/>
                <a:gd name="T15" fmla="*/ 0 60000 65536"/>
                <a:gd name="T16" fmla="*/ 0 60000 65536"/>
                <a:gd name="T17" fmla="*/ 0 60000 65536"/>
                <a:gd name="T18" fmla="*/ 0 w 133"/>
                <a:gd name="T19" fmla="*/ 0 h 211"/>
                <a:gd name="T20" fmla="*/ 133 w 133"/>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33" h="211">
                  <a:moveTo>
                    <a:pt x="71" y="149"/>
                  </a:moveTo>
                  <a:lnTo>
                    <a:pt x="0" y="211"/>
                  </a:lnTo>
                  <a:lnTo>
                    <a:pt x="12" y="101"/>
                  </a:lnTo>
                  <a:lnTo>
                    <a:pt x="90" y="0"/>
                  </a:lnTo>
                  <a:lnTo>
                    <a:pt x="133" y="23"/>
                  </a:lnTo>
                  <a:lnTo>
                    <a:pt x="71"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6" name="Freeform 61"/>
            <p:cNvSpPr>
              <a:spLocks/>
            </p:cNvSpPr>
            <p:nvPr/>
          </p:nvSpPr>
          <p:spPr bwMode="auto">
            <a:xfrm>
              <a:off x="5028" y="2943"/>
              <a:ext cx="81" cy="173"/>
            </a:xfrm>
            <a:custGeom>
              <a:avLst/>
              <a:gdLst>
                <a:gd name="T0" fmla="*/ 37 w 163"/>
                <a:gd name="T1" fmla="*/ 0 h 346"/>
                <a:gd name="T2" fmla="*/ 1 w 163"/>
                <a:gd name="T3" fmla="*/ 22 h 346"/>
                <a:gd name="T4" fmla="*/ 0 w 163"/>
                <a:gd name="T5" fmla="*/ 29 h 346"/>
                <a:gd name="T6" fmla="*/ 0 w 163"/>
                <a:gd name="T7" fmla="*/ 45 h 346"/>
                <a:gd name="T8" fmla="*/ 0 w 163"/>
                <a:gd name="T9" fmla="*/ 63 h 346"/>
                <a:gd name="T10" fmla="*/ 2 w 163"/>
                <a:gd name="T11" fmla="*/ 75 h 346"/>
                <a:gd name="T12" fmla="*/ 5 w 163"/>
                <a:gd name="T13" fmla="*/ 77 h 346"/>
                <a:gd name="T14" fmla="*/ 7 w 163"/>
                <a:gd name="T15" fmla="*/ 79 h 346"/>
                <a:gd name="T16" fmla="*/ 10 w 163"/>
                <a:gd name="T17" fmla="*/ 81 h 346"/>
                <a:gd name="T18" fmla="*/ 13 w 163"/>
                <a:gd name="T19" fmla="*/ 82 h 346"/>
                <a:gd name="T20" fmla="*/ 16 w 163"/>
                <a:gd name="T21" fmla="*/ 84 h 346"/>
                <a:gd name="T22" fmla="*/ 18 w 163"/>
                <a:gd name="T23" fmla="*/ 85 h 346"/>
                <a:gd name="T24" fmla="*/ 21 w 163"/>
                <a:gd name="T25" fmla="*/ 86 h 346"/>
                <a:gd name="T26" fmla="*/ 22 w 163"/>
                <a:gd name="T27" fmla="*/ 86 h 346"/>
                <a:gd name="T28" fmla="*/ 25 w 163"/>
                <a:gd name="T29" fmla="*/ 87 h 346"/>
                <a:gd name="T30" fmla="*/ 29 w 163"/>
                <a:gd name="T31" fmla="*/ 86 h 346"/>
                <a:gd name="T32" fmla="*/ 32 w 163"/>
                <a:gd name="T33" fmla="*/ 86 h 346"/>
                <a:gd name="T34" fmla="*/ 33 w 163"/>
                <a:gd name="T35" fmla="*/ 85 h 346"/>
                <a:gd name="T36" fmla="*/ 35 w 163"/>
                <a:gd name="T37" fmla="*/ 76 h 346"/>
                <a:gd name="T38" fmla="*/ 39 w 163"/>
                <a:gd name="T39" fmla="*/ 52 h 346"/>
                <a:gd name="T40" fmla="*/ 40 w 163"/>
                <a:gd name="T41" fmla="*/ 24 h 346"/>
                <a:gd name="T42" fmla="*/ 37 w 163"/>
                <a:gd name="T43" fmla="*/ 0 h 3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3"/>
                <a:gd name="T67" fmla="*/ 0 h 346"/>
                <a:gd name="T68" fmla="*/ 163 w 163"/>
                <a:gd name="T69" fmla="*/ 346 h 3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3" h="346">
                  <a:moveTo>
                    <a:pt x="151" y="0"/>
                  </a:moveTo>
                  <a:lnTo>
                    <a:pt x="4" y="87"/>
                  </a:lnTo>
                  <a:lnTo>
                    <a:pt x="2" y="117"/>
                  </a:lnTo>
                  <a:lnTo>
                    <a:pt x="0" y="182"/>
                  </a:lnTo>
                  <a:lnTo>
                    <a:pt x="2" y="253"/>
                  </a:lnTo>
                  <a:lnTo>
                    <a:pt x="11" y="298"/>
                  </a:lnTo>
                  <a:lnTo>
                    <a:pt x="20" y="307"/>
                  </a:lnTo>
                  <a:lnTo>
                    <a:pt x="30" y="314"/>
                  </a:lnTo>
                  <a:lnTo>
                    <a:pt x="41" y="321"/>
                  </a:lnTo>
                  <a:lnTo>
                    <a:pt x="53" y="328"/>
                  </a:lnTo>
                  <a:lnTo>
                    <a:pt x="64" y="333"/>
                  </a:lnTo>
                  <a:lnTo>
                    <a:pt x="75" y="338"/>
                  </a:lnTo>
                  <a:lnTo>
                    <a:pt x="84" y="342"/>
                  </a:lnTo>
                  <a:lnTo>
                    <a:pt x="89" y="344"/>
                  </a:lnTo>
                  <a:lnTo>
                    <a:pt x="101" y="346"/>
                  </a:lnTo>
                  <a:lnTo>
                    <a:pt x="117" y="344"/>
                  </a:lnTo>
                  <a:lnTo>
                    <a:pt x="130" y="342"/>
                  </a:lnTo>
                  <a:lnTo>
                    <a:pt x="135" y="340"/>
                  </a:lnTo>
                  <a:lnTo>
                    <a:pt x="142" y="301"/>
                  </a:lnTo>
                  <a:lnTo>
                    <a:pt x="156" y="209"/>
                  </a:lnTo>
                  <a:lnTo>
                    <a:pt x="163" y="97"/>
                  </a:lnTo>
                  <a:lnTo>
                    <a:pt x="1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7" name="Freeform 62"/>
            <p:cNvSpPr>
              <a:spLocks/>
            </p:cNvSpPr>
            <p:nvPr/>
          </p:nvSpPr>
          <p:spPr bwMode="auto">
            <a:xfrm>
              <a:off x="4537" y="2143"/>
              <a:ext cx="237" cy="312"/>
            </a:xfrm>
            <a:custGeom>
              <a:avLst/>
              <a:gdLst>
                <a:gd name="T0" fmla="*/ 35 w 475"/>
                <a:gd name="T1" fmla="*/ 140 h 624"/>
                <a:gd name="T2" fmla="*/ 33 w 475"/>
                <a:gd name="T3" fmla="*/ 137 h 624"/>
                <a:gd name="T4" fmla="*/ 29 w 475"/>
                <a:gd name="T5" fmla="*/ 132 h 624"/>
                <a:gd name="T6" fmla="*/ 23 w 475"/>
                <a:gd name="T7" fmla="*/ 120 h 624"/>
                <a:gd name="T8" fmla="*/ 17 w 475"/>
                <a:gd name="T9" fmla="*/ 99 h 624"/>
                <a:gd name="T10" fmla="*/ 14 w 475"/>
                <a:gd name="T11" fmla="*/ 84 h 624"/>
                <a:gd name="T12" fmla="*/ 3 w 475"/>
                <a:gd name="T13" fmla="*/ 79 h 624"/>
                <a:gd name="T14" fmla="*/ 3 w 475"/>
                <a:gd name="T15" fmla="*/ 66 h 624"/>
                <a:gd name="T16" fmla="*/ 5 w 475"/>
                <a:gd name="T17" fmla="*/ 44 h 624"/>
                <a:gd name="T18" fmla="*/ 9 w 475"/>
                <a:gd name="T19" fmla="*/ 35 h 624"/>
                <a:gd name="T20" fmla="*/ 9 w 475"/>
                <a:gd name="T21" fmla="*/ 33 h 624"/>
                <a:gd name="T22" fmla="*/ 9 w 475"/>
                <a:gd name="T23" fmla="*/ 12 h 624"/>
                <a:gd name="T24" fmla="*/ 9 w 475"/>
                <a:gd name="T25" fmla="*/ 1 h 624"/>
                <a:gd name="T26" fmla="*/ 15 w 475"/>
                <a:gd name="T27" fmla="*/ 6 h 624"/>
                <a:gd name="T28" fmla="*/ 13 w 475"/>
                <a:gd name="T29" fmla="*/ 17 h 624"/>
                <a:gd name="T30" fmla="*/ 13 w 475"/>
                <a:gd name="T31" fmla="*/ 22 h 624"/>
                <a:gd name="T32" fmla="*/ 17 w 475"/>
                <a:gd name="T33" fmla="*/ 24 h 624"/>
                <a:gd name="T34" fmla="*/ 45 w 475"/>
                <a:gd name="T35" fmla="*/ 5 h 624"/>
                <a:gd name="T36" fmla="*/ 50 w 475"/>
                <a:gd name="T37" fmla="*/ 3 h 624"/>
                <a:gd name="T38" fmla="*/ 60 w 475"/>
                <a:gd name="T39" fmla="*/ 1 h 624"/>
                <a:gd name="T40" fmla="*/ 72 w 475"/>
                <a:gd name="T41" fmla="*/ 0 h 624"/>
                <a:gd name="T42" fmla="*/ 81 w 475"/>
                <a:gd name="T43" fmla="*/ 3 h 624"/>
                <a:gd name="T44" fmla="*/ 87 w 475"/>
                <a:gd name="T45" fmla="*/ 9 h 624"/>
                <a:gd name="T46" fmla="*/ 92 w 475"/>
                <a:gd name="T47" fmla="*/ 13 h 624"/>
                <a:gd name="T48" fmla="*/ 97 w 475"/>
                <a:gd name="T49" fmla="*/ 20 h 624"/>
                <a:gd name="T50" fmla="*/ 100 w 475"/>
                <a:gd name="T51" fmla="*/ 26 h 624"/>
                <a:gd name="T52" fmla="*/ 105 w 475"/>
                <a:gd name="T53" fmla="*/ 43 h 624"/>
                <a:gd name="T54" fmla="*/ 109 w 475"/>
                <a:gd name="T55" fmla="*/ 52 h 624"/>
                <a:gd name="T56" fmla="*/ 113 w 475"/>
                <a:gd name="T57" fmla="*/ 51 h 624"/>
                <a:gd name="T58" fmla="*/ 118 w 475"/>
                <a:gd name="T59" fmla="*/ 52 h 624"/>
                <a:gd name="T60" fmla="*/ 117 w 475"/>
                <a:gd name="T61" fmla="*/ 69 h 624"/>
                <a:gd name="T62" fmla="*/ 114 w 475"/>
                <a:gd name="T63" fmla="*/ 85 h 624"/>
                <a:gd name="T64" fmla="*/ 117 w 475"/>
                <a:gd name="T65" fmla="*/ 96 h 624"/>
                <a:gd name="T66" fmla="*/ 117 w 475"/>
                <a:gd name="T67" fmla="*/ 117 h 624"/>
                <a:gd name="T68" fmla="*/ 113 w 475"/>
                <a:gd name="T69" fmla="*/ 129 h 624"/>
                <a:gd name="T70" fmla="*/ 107 w 475"/>
                <a:gd name="T71" fmla="*/ 141 h 624"/>
                <a:gd name="T72" fmla="*/ 101 w 475"/>
                <a:gd name="T73" fmla="*/ 151 h 624"/>
                <a:gd name="T74" fmla="*/ 95 w 475"/>
                <a:gd name="T75" fmla="*/ 156 h 624"/>
                <a:gd name="T76" fmla="*/ 89 w 475"/>
                <a:gd name="T77" fmla="*/ 156 h 624"/>
                <a:gd name="T78" fmla="*/ 83 w 475"/>
                <a:gd name="T79" fmla="*/ 154 h 624"/>
                <a:gd name="T80" fmla="*/ 77 w 475"/>
                <a:gd name="T81" fmla="*/ 150 h 624"/>
                <a:gd name="T82" fmla="*/ 73 w 475"/>
                <a:gd name="T83" fmla="*/ 144 h 624"/>
                <a:gd name="T84" fmla="*/ 66 w 475"/>
                <a:gd name="T85" fmla="*/ 136 h 624"/>
                <a:gd name="T86" fmla="*/ 61 w 475"/>
                <a:gd name="T87" fmla="*/ 134 h 624"/>
                <a:gd name="T88" fmla="*/ 36 w 475"/>
                <a:gd name="T89" fmla="*/ 140 h 6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5"/>
                <a:gd name="T136" fmla="*/ 0 h 624"/>
                <a:gd name="T137" fmla="*/ 475 w 475"/>
                <a:gd name="T138" fmla="*/ 624 h 6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5" h="624">
                  <a:moveTo>
                    <a:pt x="144" y="559"/>
                  </a:moveTo>
                  <a:lnTo>
                    <a:pt x="142" y="557"/>
                  </a:lnTo>
                  <a:lnTo>
                    <a:pt x="139" y="555"/>
                  </a:lnTo>
                  <a:lnTo>
                    <a:pt x="132" y="548"/>
                  </a:lnTo>
                  <a:lnTo>
                    <a:pt x="124" y="537"/>
                  </a:lnTo>
                  <a:lnTo>
                    <a:pt x="116" y="525"/>
                  </a:lnTo>
                  <a:lnTo>
                    <a:pt x="105" y="506"/>
                  </a:lnTo>
                  <a:lnTo>
                    <a:pt x="94" y="482"/>
                  </a:lnTo>
                  <a:lnTo>
                    <a:pt x="85" y="452"/>
                  </a:lnTo>
                  <a:lnTo>
                    <a:pt x="71" y="397"/>
                  </a:lnTo>
                  <a:lnTo>
                    <a:pt x="62" y="360"/>
                  </a:lnTo>
                  <a:lnTo>
                    <a:pt x="57" y="339"/>
                  </a:lnTo>
                  <a:lnTo>
                    <a:pt x="55" y="332"/>
                  </a:lnTo>
                  <a:lnTo>
                    <a:pt x="13" y="316"/>
                  </a:lnTo>
                  <a:lnTo>
                    <a:pt x="13" y="300"/>
                  </a:lnTo>
                  <a:lnTo>
                    <a:pt x="13" y="264"/>
                  </a:lnTo>
                  <a:lnTo>
                    <a:pt x="15" y="220"/>
                  </a:lnTo>
                  <a:lnTo>
                    <a:pt x="23" y="179"/>
                  </a:lnTo>
                  <a:lnTo>
                    <a:pt x="32" y="153"/>
                  </a:lnTo>
                  <a:lnTo>
                    <a:pt x="36" y="139"/>
                  </a:lnTo>
                  <a:lnTo>
                    <a:pt x="36" y="132"/>
                  </a:lnTo>
                  <a:lnTo>
                    <a:pt x="36" y="130"/>
                  </a:lnTo>
                  <a:lnTo>
                    <a:pt x="0" y="101"/>
                  </a:lnTo>
                  <a:lnTo>
                    <a:pt x="36" y="48"/>
                  </a:lnTo>
                  <a:lnTo>
                    <a:pt x="32" y="0"/>
                  </a:lnTo>
                  <a:lnTo>
                    <a:pt x="38" y="4"/>
                  </a:lnTo>
                  <a:lnTo>
                    <a:pt x="50" y="13"/>
                  </a:lnTo>
                  <a:lnTo>
                    <a:pt x="61" y="27"/>
                  </a:lnTo>
                  <a:lnTo>
                    <a:pt x="59" y="48"/>
                  </a:lnTo>
                  <a:lnTo>
                    <a:pt x="54" y="68"/>
                  </a:lnTo>
                  <a:lnTo>
                    <a:pt x="52" y="82"/>
                  </a:lnTo>
                  <a:lnTo>
                    <a:pt x="54" y="91"/>
                  </a:lnTo>
                  <a:lnTo>
                    <a:pt x="55" y="94"/>
                  </a:lnTo>
                  <a:lnTo>
                    <a:pt x="70" y="96"/>
                  </a:lnTo>
                  <a:lnTo>
                    <a:pt x="94" y="82"/>
                  </a:lnTo>
                  <a:lnTo>
                    <a:pt x="183" y="20"/>
                  </a:lnTo>
                  <a:lnTo>
                    <a:pt x="188" y="18"/>
                  </a:lnTo>
                  <a:lnTo>
                    <a:pt x="201" y="15"/>
                  </a:lnTo>
                  <a:lnTo>
                    <a:pt x="220" y="9"/>
                  </a:lnTo>
                  <a:lnTo>
                    <a:pt x="243" y="4"/>
                  </a:lnTo>
                  <a:lnTo>
                    <a:pt x="268" y="0"/>
                  </a:lnTo>
                  <a:lnTo>
                    <a:pt x="291" y="0"/>
                  </a:lnTo>
                  <a:lnTo>
                    <a:pt x="311" y="4"/>
                  </a:lnTo>
                  <a:lnTo>
                    <a:pt x="325" y="13"/>
                  </a:lnTo>
                  <a:lnTo>
                    <a:pt x="335" y="23"/>
                  </a:lnTo>
                  <a:lnTo>
                    <a:pt x="348" y="34"/>
                  </a:lnTo>
                  <a:lnTo>
                    <a:pt x="358" y="45"/>
                  </a:lnTo>
                  <a:lnTo>
                    <a:pt x="371" y="54"/>
                  </a:lnTo>
                  <a:lnTo>
                    <a:pt x="381" y="66"/>
                  </a:lnTo>
                  <a:lnTo>
                    <a:pt x="390" y="78"/>
                  </a:lnTo>
                  <a:lnTo>
                    <a:pt x="397" y="91"/>
                  </a:lnTo>
                  <a:lnTo>
                    <a:pt x="403" y="107"/>
                  </a:lnTo>
                  <a:lnTo>
                    <a:pt x="412" y="140"/>
                  </a:lnTo>
                  <a:lnTo>
                    <a:pt x="422" y="174"/>
                  </a:lnTo>
                  <a:lnTo>
                    <a:pt x="433" y="201"/>
                  </a:lnTo>
                  <a:lnTo>
                    <a:pt x="436" y="211"/>
                  </a:lnTo>
                  <a:lnTo>
                    <a:pt x="442" y="210"/>
                  </a:lnTo>
                  <a:lnTo>
                    <a:pt x="454" y="206"/>
                  </a:lnTo>
                  <a:lnTo>
                    <a:pt x="467" y="204"/>
                  </a:lnTo>
                  <a:lnTo>
                    <a:pt x="475" y="211"/>
                  </a:lnTo>
                  <a:lnTo>
                    <a:pt x="475" y="236"/>
                  </a:lnTo>
                  <a:lnTo>
                    <a:pt x="468" y="275"/>
                  </a:lnTo>
                  <a:lnTo>
                    <a:pt x="459" y="316"/>
                  </a:lnTo>
                  <a:lnTo>
                    <a:pt x="456" y="341"/>
                  </a:lnTo>
                  <a:lnTo>
                    <a:pt x="459" y="358"/>
                  </a:lnTo>
                  <a:lnTo>
                    <a:pt x="468" y="387"/>
                  </a:lnTo>
                  <a:lnTo>
                    <a:pt x="474" y="424"/>
                  </a:lnTo>
                  <a:lnTo>
                    <a:pt x="468" y="468"/>
                  </a:lnTo>
                  <a:lnTo>
                    <a:pt x="461" y="491"/>
                  </a:lnTo>
                  <a:lnTo>
                    <a:pt x="452" y="516"/>
                  </a:lnTo>
                  <a:lnTo>
                    <a:pt x="442" y="541"/>
                  </a:lnTo>
                  <a:lnTo>
                    <a:pt x="431" y="562"/>
                  </a:lnTo>
                  <a:lnTo>
                    <a:pt x="419" y="584"/>
                  </a:lnTo>
                  <a:lnTo>
                    <a:pt x="406" y="601"/>
                  </a:lnTo>
                  <a:lnTo>
                    <a:pt x="396" y="614"/>
                  </a:lnTo>
                  <a:lnTo>
                    <a:pt x="383" y="621"/>
                  </a:lnTo>
                  <a:lnTo>
                    <a:pt x="371" y="624"/>
                  </a:lnTo>
                  <a:lnTo>
                    <a:pt x="358" y="623"/>
                  </a:lnTo>
                  <a:lnTo>
                    <a:pt x="344" y="621"/>
                  </a:lnTo>
                  <a:lnTo>
                    <a:pt x="332" y="614"/>
                  </a:lnTo>
                  <a:lnTo>
                    <a:pt x="319" y="607"/>
                  </a:lnTo>
                  <a:lnTo>
                    <a:pt x="309" y="598"/>
                  </a:lnTo>
                  <a:lnTo>
                    <a:pt x="300" y="587"/>
                  </a:lnTo>
                  <a:lnTo>
                    <a:pt x="293" y="575"/>
                  </a:lnTo>
                  <a:lnTo>
                    <a:pt x="280" y="555"/>
                  </a:lnTo>
                  <a:lnTo>
                    <a:pt x="264" y="543"/>
                  </a:lnTo>
                  <a:lnTo>
                    <a:pt x="252" y="537"/>
                  </a:lnTo>
                  <a:lnTo>
                    <a:pt x="247" y="536"/>
                  </a:lnTo>
                  <a:lnTo>
                    <a:pt x="195" y="562"/>
                  </a:lnTo>
                  <a:lnTo>
                    <a:pt x="144" y="559"/>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8" name="Freeform 63"/>
            <p:cNvSpPr>
              <a:spLocks/>
            </p:cNvSpPr>
            <p:nvPr/>
          </p:nvSpPr>
          <p:spPr bwMode="auto">
            <a:xfrm>
              <a:off x="4638" y="2171"/>
              <a:ext cx="139" cy="230"/>
            </a:xfrm>
            <a:custGeom>
              <a:avLst/>
              <a:gdLst>
                <a:gd name="T0" fmla="*/ 24 w 279"/>
                <a:gd name="T1" fmla="*/ 0 h 461"/>
                <a:gd name="T2" fmla="*/ 18 w 279"/>
                <a:gd name="T3" fmla="*/ 1 h 461"/>
                <a:gd name="T4" fmla="*/ 14 w 279"/>
                <a:gd name="T5" fmla="*/ 5 h 461"/>
                <a:gd name="T6" fmla="*/ 10 w 279"/>
                <a:gd name="T7" fmla="*/ 9 h 461"/>
                <a:gd name="T8" fmla="*/ 6 w 279"/>
                <a:gd name="T9" fmla="*/ 15 h 461"/>
                <a:gd name="T10" fmla="*/ 4 w 279"/>
                <a:gd name="T11" fmla="*/ 21 h 461"/>
                <a:gd name="T12" fmla="*/ 2 w 279"/>
                <a:gd name="T13" fmla="*/ 27 h 461"/>
                <a:gd name="T14" fmla="*/ 1 w 279"/>
                <a:gd name="T15" fmla="*/ 33 h 461"/>
                <a:gd name="T16" fmla="*/ 0 w 279"/>
                <a:gd name="T17" fmla="*/ 40 h 461"/>
                <a:gd name="T18" fmla="*/ 1 w 279"/>
                <a:gd name="T19" fmla="*/ 48 h 461"/>
                <a:gd name="T20" fmla="*/ 5 w 279"/>
                <a:gd name="T21" fmla="*/ 49 h 461"/>
                <a:gd name="T22" fmla="*/ 9 w 279"/>
                <a:gd name="T23" fmla="*/ 48 h 461"/>
                <a:gd name="T24" fmla="*/ 11 w 279"/>
                <a:gd name="T25" fmla="*/ 48 h 461"/>
                <a:gd name="T26" fmla="*/ 12 w 279"/>
                <a:gd name="T27" fmla="*/ 51 h 461"/>
                <a:gd name="T28" fmla="*/ 14 w 279"/>
                <a:gd name="T29" fmla="*/ 58 h 461"/>
                <a:gd name="T30" fmla="*/ 17 w 279"/>
                <a:gd name="T31" fmla="*/ 67 h 461"/>
                <a:gd name="T32" fmla="*/ 18 w 279"/>
                <a:gd name="T33" fmla="*/ 75 h 461"/>
                <a:gd name="T34" fmla="*/ 17 w 279"/>
                <a:gd name="T35" fmla="*/ 83 h 461"/>
                <a:gd name="T36" fmla="*/ 15 w 279"/>
                <a:gd name="T37" fmla="*/ 92 h 461"/>
                <a:gd name="T38" fmla="*/ 15 w 279"/>
                <a:gd name="T39" fmla="*/ 101 h 461"/>
                <a:gd name="T40" fmla="*/ 17 w 279"/>
                <a:gd name="T41" fmla="*/ 105 h 461"/>
                <a:gd name="T42" fmla="*/ 20 w 279"/>
                <a:gd name="T43" fmla="*/ 105 h 461"/>
                <a:gd name="T44" fmla="*/ 23 w 279"/>
                <a:gd name="T45" fmla="*/ 104 h 461"/>
                <a:gd name="T46" fmla="*/ 26 w 279"/>
                <a:gd name="T47" fmla="*/ 102 h 461"/>
                <a:gd name="T48" fmla="*/ 29 w 279"/>
                <a:gd name="T49" fmla="*/ 99 h 461"/>
                <a:gd name="T50" fmla="*/ 32 w 279"/>
                <a:gd name="T51" fmla="*/ 95 h 461"/>
                <a:gd name="T52" fmla="*/ 34 w 279"/>
                <a:gd name="T53" fmla="*/ 92 h 461"/>
                <a:gd name="T54" fmla="*/ 36 w 279"/>
                <a:gd name="T55" fmla="*/ 90 h 461"/>
                <a:gd name="T56" fmla="*/ 37 w 279"/>
                <a:gd name="T57" fmla="*/ 88 h 461"/>
                <a:gd name="T58" fmla="*/ 39 w 279"/>
                <a:gd name="T59" fmla="*/ 89 h 461"/>
                <a:gd name="T60" fmla="*/ 42 w 279"/>
                <a:gd name="T61" fmla="*/ 93 h 461"/>
                <a:gd name="T62" fmla="*/ 45 w 279"/>
                <a:gd name="T63" fmla="*/ 99 h 461"/>
                <a:gd name="T64" fmla="*/ 48 w 279"/>
                <a:gd name="T65" fmla="*/ 106 h 461"/>
                <a:gd name="T66" fmla="*/ 49 w 279"/>
                <a:gd name="T67" fmla="*/ 111 h 461"/>
                <a:gd name="T68" fmla="*/ 51 w 279"/>
                <a:gd name="T69" fmla="*/ 114 h 461"/>
                <a:gd name="T70" fmla="*/ 53 w 279"/>
                <a:gd name="T71" fmla="*/ 115 h 461"/>
                <a:gd name="T72" fmla="*/ 56 w 279"/>
                <a:gd name="T73" fmla="*/ 113 h 461"/>
                <a:gd name="T74" fmla="*/ 60 w 279"/>
                <a:gd name="T75" fmla="*/ 109 h 461"/>
                <a:gd name="T76" fmla="*/ 62 w 279"/>
                <a:gd name="T77" fmla="*/ 106 h 461"/>
                <a:gd name="T78" fmla="*/ 63 w 279"/>
                <a:gd name="T79" fmla="*/ 100 h 461"/>
                <a:gd name="T80" fmla="*/ 64 w 279"/>
                <a:gd name="T81" fmla="*/ 91 h 461"/>
                <a:gd name="T82" fmla="*/ 63 w 279"/>
                <a:gd name="T83" fmla="*/ 82 h 461"/>
                <a:gd name="T84" fmla="*/ 63 w 279"/>
                <a:gd name="T85" fmla="*/ 75 h 461"/>
                <a:gd name="T86" fmla="*/ 62 w 279"/>
                <a:gd name="T87" fmla="*/ 70 h 461"/>
                <a:gd name="T88" fmla="*/ 62 w 279"/>
                <a:gd name="T89" fmla="*/ 68 h 461"/>
                <a:gd name="T90" fmla="*/ 64 w 279"/>
                <a:gd name="T91" fmla="*/ 64 h 461"/>
                <a:gd name="T92" fmla="*/ 66 w 279"/>
                <a:gd name="T93" fmla="*/ 57 h 461"/>
                <a:gd name="T94" fmla="*/ 68 w 279"/>
                <a:gd name="T95" fmla="*/ 48 h 461"/>
                <a:gd name="T96" fmla="*/ 69 w 279"/>
                <a:gd name="T97" fmla="*/ 43 h 461"/>
                <a:gd name="T98" fmla="*/ 67 w 279"/>
                <a:gd name="T99" fmla="*/ 41 h 461"/>
                <a:gd name="T100" fmla="*/ 64 w 279"/>
                <a:gd name="T101" fmla="*/ 41 h 461"/>
                <a:gd name="T102" fmla="*/ 61 w 279"/>
                <a:gd name="T103" fmla="*/ 42 h 461"/>
                <a:gd name="T104" fmla="*/ 60 w 279"/>
                <a:gd name="T105" fmla="*/ 43 h 461"/>
                <a:gd name="T106" fmla="*/ 59 w 279"/>
                <a:gd name="T107" fmla="*/ 40 h 461"/>
                <a:gd name="T108" fmla="*/ 57 w 279"/>
                <a:gd name="T109" fmla="*/ 35 h 461"/>
                <a:gd name="T110" fmla="*/ 55 w 279"/>
                <a:gd name="T111" fmla="*/ 28 h 461"/>
                <a:gd name="T112" fmla="*/ 51 w 279"/>
                <a:gd name="T113" fmla="*/ 19 h 461"/>
                <a:gd name="T114" fmla="*/ 46 w 279"/>
                <a:gd name="T115" fmla="*/ 11 h 461"/>
                <a:gd name="T116" fmla="*/ 40 w 279"/>
                <a:gd name="T117" fmla="*/ 5 h 461"/>
                <a:gd name="T118" fmla="*/ 33 w 279"/>
                <a:gd name="T119" fmla="*/ 0 h 461"/>
                <a:gd name="T120" fmla="*/ 24 w 279"/>
                <a:gd name="T121" fmla="*/ 0 h 46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9"/>
                <a:gd name="T184" fmla="*/ 0 h 461"/>
                <a:gd name="T185" fmla="*/ 279 w 279"/>
                <a:gd name="T186" fmla="*/ 461 h 46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9" h="461">
                  <a:moveTo>
                    <a:pt x="98" y="0"/>
                  </a:moveTo>
                  <a:lnTo>
                    <a:pt x="75" y="7"/>
                  </a:lnTo>
                  <a:lnTo>
                    <a:pt x="57" y="22"/>
                  </a:lnTo>
                  <a:lnTo>
                    <a:pt x="41" y="39"/>
                  </a:lnTo>
                  <a:lnTo>
                    <a:pt x="27" y="61"/>
                  </a:lnTo>
                  <a:lnTo>
                    <a:pt x="16" y="85"/>
                  </a:lnTo>
                  <a:lnTo>
                    <a:pt x="9" y="110"/>
                  </a:lnTo>
                  <a:lnTo>
                    <a:pt x="4" y="135"/>
                  </a:lnTo>
                  <a:lnTo>
                    <a:pt x="0" y="160"/>
                  </a:lnTo>
                  <a:lnTo>
                    <a:pt x="6" y="192"/>
                  </a:lnTo>
                  <a:lnTo>
                    <a:pt x="22" y="199"/>
                  </a:lnTo>
                  <a:lnTo>
                    <a:pt x="38" y="195"/>
                  </a:lnTo>
                  <a:lnTo>
                    <a:pt x="45" y="192"/>
                  </a:lnTo>
                  <a:lnTo>
                    <a:pt x="50" y="204"/>
                  </a:lnTo>
                  <a:lnTo>
                    <a:pt x="59" y="234"/>
                  </a:lnTo>
                  <a:lnTo>
                    <a:pt x="70" y="270"/>
                  </a:lnTo>
                  <a:lnTo>
                    <a:pt x="73" y="302"/>
                  </a:lnTo>
                  <a:lnTo>
                    <a:pt x="68" y="334"/>
                  </a:lnTo>
                  <a:lnTo>
                    <a:pt x="62" y="371"/>
                  </a:lnTo>
                  <a:lnTo>
                    <a:pt x="61" y="404"/>
                  </a:lnTo>
                  <a:lnTo>
                    <a:pt x="71" y="422"/>
                  </a:lnTo>
                  <a:lnTo>
                    <a:pt x="82" y="422"/>
                  </a:lnTo>
                  <a:lnTo>
                    <a:pt x="94" y="417"/>
                  </a:lnTo>
                  <a:lnTo>
                    <a:pt x="105" y="408"/>
                  </a:lnTo>
                  <a:lnTo>
                    <a:pt x="117" y="396"/>
                  </a:lnTo>
                  <a:lnTo>
                    <a:pt x="128" y="383"/>
                  </a:lnTo>
                  <a:lnTo>
                    <a:pt x="139" y="371"/>
                  </a:lnTo>
                  <a:lnTo>
                    <a:pt x="146" y="362"/>
                  </a:lnTo>
                  <a:lnTo>
                    <a:pt x="149" y="355"/>
                  </a:lnTo>
                  <a:lnTo>
                    <a:pt x="158" y="357"/>
                  </a:lnTo>
                  <a:lnTo>
                    <a:pt x="171" y="374"/>
                  </a:lnTo>
                  <a:lnTo>
                    <a:pt x="183" y="399"/>
                  </a:lnTo>
                  <a:lnTo>
                    <a:pt x="192" y="426"/>
                  </a:lnTo>
                  <a:lnTo>
                    <a:pt x="197" y="445"/>
                  </a:lnTo>
                  <a:lnTo>
                    <a:pt x="204" y="458"/>
                  </a:lnTo>
                  <a:lnTo>
                    <a:pt x="213" y="461"/>
                  </a:lnTo>
                  <a:lnTo>
                    <a:pt x="227" y="452"/>
                  </a:lnTo>
                  <a:lnTo>
                    <a:pt x="241" y="438"/>
                  </a:lnTo>
                  <a:lnTo>
                    <a:pt x="250" y="424"/>
                  </a:lnTo>
                  <a:lnTo>
                    <a:pt x="254" y="401"/>
                  </a:lnTo>
                  <a:lnTo>
                    <a:pt x="256" y="367"/>
                  </a:lnTo>
                  <a:lnTo>
                    <a:pt x="254" y="330"/>
                  </a:lnTo>
                  <a:lnTo>
                    <a:pt x="252" y="300"/>
                  </a:lnTo>
                  <a:lnTo>
                    <a:pt x="250" y="280"/>
                  </a:lnTo>
                  <a:lnTo>
                    <a:pt x="250" y="273"/>
                  </a:lnTo>
                  <a:lnTo>
                    <a:pt x="256" y="259"/>
                  </a:lnTo>
                  <a:lnTo>
                    <a:pt x="266" y="229"/>
                  </a:lnTo>
                  <a:lnTo>
                    <a:pt x="275" y="195"/>
                  </a:lnTo>
                  <a:lnTo>
                    <a:pt x="279" y="172"/>
                  </a:lnTo>
                  <a:lnTo>
                    <a:pt x="270" y="165"/>
                  </a:lnTo>
                  <a:lnTo>
                    <a:pt x="257" y="167"/>
                  </a:lnTo>
                  <a:lnTo>
                    <a:pt x="245" y="170"/>
                  </a:lnTo>
                  <a:lnTo>
                    <a:pt x="240" y="172"/>
                  </a:lnTo>
                  <a:lnTo>
                    <a:pt x="238" y="163"/>
                  </a:lnTo>
                  <a:lnTo>
                    <a:pt x="231" y="142"/>
                  </a:lnTo>
                  <a:lnTo>
                    <a:pt x="220" y="112"/>
                  </a:lnTo>
                  <a:lnTo>
                    <a:pt x="206" y="78"/>
                  </a:lnTo>
                  <a:lnTo>
                    <a:pt x="185" y="46"/>
                  </a:lnTo>
                  <a:lnTo>
                    <a:pt x="162" y="20"/>
                  </a:lnTo>
                  <a:lnTo>
                    <a:pt x="132" y="2"/>
                  </a:lnTo>
                  <a:lnTo>
                    <a:pt x="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19" name="Freeform 64"/>
            <p:cNvSpPr>
              <a:spLocks/>
            </p:cNvSpPr>
            <p:nvPr/>
          </p:nvSpPr>
          <p:spPr bwMode="auto">
            <a:xfrm>
              <a:off x="4618" y="2327"/>
              <a:ext cx="22" cy="32"/>
            </a:xfrm>
            <a:custGeom>
              <a:avLst/>
              <a:gdLst>
                <a:gd name="T0" fmla="*/ 0 w 45"/>
                <a:gd name="T1" fmla="*/ 0 h 66"/>
                <a:gd name="T2" fmla="*/ 2 w 45"/>
                <a:gd name="T3" fmla="*/ 16 h 66"/>
                <a:gd name="T4" fmla="*/ 11 w 45"/>
                <a:gd name="T5" fmla="*/ 16 h 66"/>
                <a:gd name="T6" fmla="*/ 10 w 45"/>
                <a:gd name="T7" fmla="*/ 14 h 66"/>
                <a:gd name="T8" fmla="*/ 8 w 45"/>
                <a:gd name="T9" fmla="*/ 9 h 66"/>
                <a:gd name="T10" fmla="*/ 5 w 45"/>
                <a:gd name="T11" fmla="*/ 4 h 66"/>
                <a:gd name="T12" fmla="*/ 0 w 45"/>
                <a:gd name="T13" fmla="*/ 0 h 66"/>
                <a:gd name="T14" fmla="*/ 0 60000 65536"/>
                <a:gd name="T15" fmla="*/ 0 60000 65536"/>
                <a:gd name="T16" fmla="*/ 0 60000 65536"/>
                <a:gd name="T17" fmla="*/ 0 60000 65536"/>
                <a:gd name="T18" fmla="*/ 0 60000 65536"/>
                <a:gd name="T19" fmla="*/ 0 60000 65536"/>
                <a:gd name="T20" fmla="*/ 0 60000 65536"/>
                <a:gd name="T21" fmla="*/ 0 w 45"/>
                <a:gd name="T22" fmla="*/ 0 h 66"/>
                <a:gd name="T23" fmla="*/ 45 w 45"/>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66">
                  <a:moveTo>
                    <a:pt x="0" y="0"/>
                  </a:moveTo>
                  <a:lnTo>
                    <a:pt x="9" y="66"/>
                  </a:lnTo>
                  <a:lnTo>
                    <a:pt x="45" y="66"/>
                  </a:lnTo>
                  <a:lnTo>
                    <a:pt x="41" y="57"/>
                  </a:lnTo>
                  <a:lnTo>
                    <a:pt x="34" y="37"/>
                  </a:lnTo>
                  <a:lnTo>
                    <a:pt x="20" y="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0" name="Freeform 65"/>
            <p:cNvSpPr>
              <a:spLocks/>
            </p:cNvSpPr>
            <p:nvPr/>
          </p:nvSpPr>
          <p:spPr bwMode="auto">
            <a:xfrm>
              <a:off x="4434" y="2460"/>
              <a:ext cx="124" cy="152"/>
            </a:xfrm>
            <a:custGeom>
              <a:avLst/>
              <a:gdLst>
                <a:gd name="T0" fmla="*/ 7 w 248"/>
                <a:gd name="T1" fmla="*/ 71 h 305"/>
                <a:gd name="T2" fmla="*/ 8 w 248"/>
                <a:gd name="T3" fmla="*/ 72 h 305"/>
                <a:gd name="T4" fmla="*/ 10 w 248"/>
                <a:gd name="T5" fmla="*/ 72 h 305"/>
                <a:gd name="T6" fmla="*/ 13 w 248"/>
                <a:gd name="T7" fmla="*/ 73 h 305"/>
                <a:gd name="T8" fmla="*/ 16 w 248"/>
                <a:gd name="T9" fmla="*/ 75 h 305"/>
                <a:gd name="T10" fmla="*/ 20 w 248"/>
                <a:gd name="T11" fmla="*/ 75 h 305"/>
                <a:gd name="T12" fmla="*/ 24 w 248"/>
                <a:gd name="T13" fmla="*/ 76 h 305"/>
                <a:gd name="T14" fmla="*/ 28 w 248"/>
                <a:gd name="T15" fmla="*/ 76 h 305"/>
                <a:gd name="T16" fmla="*/ 31 w 248"/>
                <a:gd name="T17" fmla="*/ 75 h 305"/>
                <a:gd name="T18" fmla="*/ 35 w 248"/>
                <a:gd name="T19" fmla="*/ 74 h 305"/>
                <a:gd name="T20" fmla="*/ 38 w 248"/>
                <a:gd name="T21" fmla="*/ 72 h 305"/>
                <a:gd name="T22" fmla="*/ 38 w 248"/>
                <a:gd name="T23" fmla="*/ 70 h 305"/>
                <a:gd name="T24" fmla="*/ 38 w 248"/>
                <a:gd name="T25" fmla="*/ 70 h 305"/>
                <a:gd name="T26" fmla="*/ 38 w 248"/>
                <a:gd name="T27" fmla="*/ 60 h 305"/>
                <a:gd name="T28" fmla="*/ 38 w 248"/>
                <a:gd name="T29" fmla="*/ 59 h 305"/>
                <a:gd name="T30" fmla="*/ 39 w 248"/>
                <a:gd name="T31" fmla="*/ 58 h 305"/>
                <a:gd name="T32" fmla="*/ 41 w 248"/>
                <a:gd name="T33" fmla="*/ 56 h 305"/>
                <a:gd name="T34" fmla="*/ 42 w 248"/>
                <a:gd name="T35" fmla="*/ 55 h 305"/>
                <a:gd name="T36" fmla="*/ 45 w 248"/>
                <a:gd name="T37" fmla="*/ 53 h 305"/>
                <a:gd name="T38" fmla="*/ 48 w 248"/>
                <a:gd name="T39" fmla="*/ 48 h 305"/>
                <a:gd name="T40" fmla="*/ 51 w 248"/>
                <a:gd name="T41" fmla="*/ 43 h 305"/>
                <a:gd name="T42" fmla="*/ 55 w 248"/>
                <a:gd name="T43" fmla="*/ 36 h 305"/>
                <a:gd name="T44" fmla="*/ 58 w 248"/>
                <a:gd name="T45" fmla="*/ 28 h 305"/>
                <a:gd name="T46" fmla="*/ 61 w 248"/>
                <a:gd name="T47" fmla="*/ 23 h 305"/>
                <a:gd name="T48" fmla="*/ 62 w 248"/>
                <a:gd name="T49" fmla="*/ 19 h 305"/>
                <a:gd name="T50" fmla="*/ 62 w 248"/>
                <a:gd name="T51" fmla="*/ 18 h 305"/>
                <a:gd name="T52" fmla="*/ 60 w 248"/>
                <a:gd name="T53" fmla="*/ 14 h 305"/>
                <a:gd name="T54" fmla="*/ 61 w 248"/>
                <a:gd name="T55" fmla="*/ 9 h 305"/>
                <a:gd name="T56" fmla="*/ 61 w 248"/>
                <a:gd name="T57" fmla="*/ 9 h 305"/>
                <a:gd name="T58" fmla="*/ 58 w 248"/>
                <a:gd name="T59" fmla="*/ 8 h 305"/>
                <a:gd name="T60" fmla="*/ 55 w 248"/>
                <a:gd name="T61" fmla="*/ 6 h 305"/>
                <a:gd name="T62" fmla="*/ 51 w 248"/>
                <a:gd name="T63" fmla="*/ 4 h 305"/>
                <a:gd name="T64" fmla="*/ 47 w 248"/>
                <a:gd name="T65" fmla="*/ 2 h 305"/>
                <a:gd name="T66" fmla="*/ 43 w 248"/>
                <a:gd name="T67" fmla="*/ 1 h 305"/>
                <a:gd name="T68" fmla="*/ 40 w 248"/>
                <a:gd name="T69" fmla="*/ 0 h 305"/>
                <a:gd name="T70" fmla="*/ 37 w 248"/>
                <a:gd name="T71" fmla="*/ 0 h 305"/>
                <a:gd name="T72" fmla="*/ 34 w 248"/>
                <a:gd name="T73" fmla="*/ 1 h 305"/>
                <a:gd name="T74" fmla="*/ 30 w 248"/>
                <a:gd name="T75" fmla="*/ 4 h 305"/>
                <a:gd name="T76" fmla="*/ 26 w 248"/>
                <a:gd name="T77" fmla="*/ 7 h 305"/>
                <a:gd name="T78" fmla="*/ 21 w 248"/>
                <a:gd name="T79" fmla="*/ 11 h 305"/>
                <a:gd name="T80" fmla="*/ 16 w 248"/>
                <a:gd name="T81" fmla="*/ 15 h 305"/>
                <a:gd name="T82" fmla="*/ 12 w 248"/>
                <a:gd name="T83" fmla="*/ 19 h 305"/>
                <a:gd name="T84" fmla="*/ 9 w 248"/>
                <a:gd name="T85" fmla="*/ 22 h 305"/>
                <a:gd name="T86" fmla="*/ 7 w 248"/>
                <a:gd name="T87" fmla="*/ 25 h 305"/>
                <a:gd name="T88" fmla="*/ 4 w 248"/>
                <a:gd name="T89" fmla="*/ 31 h 305"/>
                <a:gd name="T90" fmla="*/ 2 w 248"/>
                <a:gd name="T91" fmla="*/ 40 h 305"/>
                <a:gd name="T92" fmla="*/ 0 w 248"/>
                <a:gd name="T93" fmla="*/ 49 h 305"/>
                <a:gd name="T94" fmla="*/ 1 w 248"/>
                <a:gd name="T95" fmla="*/ 57 h 305"/>
                <a:gd name="T96" fmla="*/ 3 w 248"/>
                <a:gd name="T97" fmla="*/ 63 h 305"/>
                <a:gd name="T98" fmla="*/ 5 w 248"/>
                <a:gd name="T99" fmla="*/ 67 h 305"/>
                <a:gd name="T100" fmla="*/ 7 w 248"/>
                <a:gd name="T101" fmla="*/ 70 h 305"/>
                <a:gd name="T102" fmla="*/ 7 w 248"/>
                <a:gd name="T103" fmla="*/ 71 h 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8"/>
                <a:gd name="T157" fmla="*/ 0 h 305"/>
                <a:gd name="T158" fmla="*/ 248 w 248"/>
                <a:gd name="T159" fmla="*/ 305 h 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8" h="305">
                  <a:moveTo>
                    <a:pt x="26" y="287"/>
                  </a:moveTo>
                  <a:lnTo>
                    <a:pt x="30" y="289"/>
                  </a:lnTo>
                  <a:lnTo>
                    <a:pt x="37" y="291"/>
                  </a:lnTo>
                  <a:lnTo>
                    <a:pt x="49" y="294"/>
                  </a:lnTo>
                  <a:lnTo>
                    <a:pt x="64" y="300"/>
                  </a:lnTo>
                  <a:lnTo>
                    <a:pt x="80" y="303"/>
                  </a:lnTo>
                  <a:lnTo>
                    <a:pt x="95" y="305"/>
                  </a:lnTo>
                  <a:lnTo>
                    <a:pt x="111" y="305"/>
                  </a:lnTo>
                  <a:lnTo>
                    <a:pt x="124" y="303"/>
                  </a:lnTo>
                  <a:lnTo>
                    <a:pt x="140" y="296"/>
                  </a:lnTo>
                  <a:lnTo>
                    <a:pt x="149" y="289"/>
                  </a:lnTo>
                  <a:lnTo>
                    <a:pt x="150" y="282"/>
                  </a:lnTo>
                  <a:lnTo>
                    <a:pt x="150" y="280"/>
                  </a:lnTo>
                  <a:lnTo>
                    <a:pt x="150" y="241"/>
                  </a:lnTo>
                  <a:lnTo>
                    <a:pt x="152" y="239"/>
                  </a:lnTo>
                  <a:lnTo>
                    <a:pt x="156" y="234"/>
                  </a:lnTo>
                  <a:lnTo>
                    <a:pt x="161" y="227"/>
                  </a:lnTo>
                  <a:lnTo>
                    <a:pt x="168" y="222"/>
                  </a:lnTo>
                  <a:lnTo>
                    <a:pt x="177" y="213"/>
                  </a:lnTo>
                  <a:lnTo>
                    <a:pt x="189" y="195"/>
                  </a:lnTo>
                  <a:lnTo>
                    <a:pt x="204" y="172"/>
                  </a:lnTo>
                  <a:lnTo>
                    <a:pt x="218" y="144"/>
                  </a:lnTo>
                  <a:lnTo>
                    <a:pt x="230" y="115"/>
                  </a:lnTo>
                  <a:lnTo>
                    <a:pt x="241" y="94"/>
                  </a:lnTo>
                  <a:lnTo>
                    <a:pt x="246" y="78"/>
                  </a:lnTo>
                  <a:lnTo>
                    <a:pt x="248" y="73"/>
                  </a:lnTo>
                  <a:lnTo>
                    <a:pt x="237" y="59"/>
                  </a:lnTo>
                  <a:lnTo>
                    <a:pt x="244" y="39"/>
                  </a:lnTo>
                  <a:lnTo>
                    <a:pt x="241" y="37"/>
                  </a:lnTo>
                  <a:lnTo>
                    <a:pt x="232" y="32"/>
                  </a:lnTo>
                  <a:lnTo>
                    <a:pt x="220" y="25"/>
                  </a:lnTo>
                  <a:lnTo>
                    <a:pt x="204" y="16"/>
                  </a:lnTo>
                  <a:lnTo>
                    <a:pt x="188" y="9"/>
                  </a:lnTo>
                  <a:lnTo>
                    <a:pt x="172" y="4"/>
                  </a:lnTo>
                  <a:lnTo>
                    <a:pt x="158" y="0"/>
                  </a:lnTo>
                  <a:lnTo>
                    <a:pt x="147" y="0"/>
                  </a:lnTo>
                  <a:lnTo>
                    <a:pt x="134" y="5"/>
                  </a:lnTo>
                  <a:lnTo>
                    <a:pt x="119" y="16"/>
                  </a:lnTo>
                  <a:lnTo>
                    <a:pt x="101" y="30"/>
                  </a:lnTo>
                  <a:lnTo>
                    <a:pt x="81" y="44"/>
                  </a:lnTo>
                  <a:lnTo>
                    <a:pt x="64" y="62"/>
                  </a:lnTo>
                  <a:lnTo>
                    <a:pt x="48" y="78"/>
                  </a:lnTo>
                  <a:lnTo>
                    <a:pt x="33" y="91"/>
                  </a:lnTo>
                  <a:lnTo>
                    <a:pt x="26" y="101"/>
                  </a:lnTo>
                  <a:lnTo>
                    <a:pt x="16" y="126"/>
                  </a:lnTo>
                  <a:lnTo>
                    <a:pt x="5" y="161"/>
                  </a:lnTo>
                  <a:lnTo>
                    <a:pt x="0" y="199"/>
                  </a:lnTo>
                  <a:lnTo>
                    <a:pt x="3" y="229"/>
                  </a:lnTo>
                  <a:lnTo>
                    <a:pt x="12" y="252"/>
                  </a:lnTo>
                  <a:lnTo>
                    <a:pt x="19" y="270"/>
                  </a:lnTo>
                  <a:lnTo>
                    <a:pt x="25" y="282"/>
                  </a:lnTo>
                  <a:lnTo>
                    <a:pt x="26" y="287"/>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1" name="Freeform 66"/>
            <p:cNvSpPr>
              <a:spLocks/>
            </p:cNvSpPr>
            <p:nvPr/>
          </p:nvSpPr>
          <p:spPr bwMode="auto">
            <a:xfrm>
              <a:off x="4539" y="1877"/>
              <a:ext cx="188" cy="180"/>
            </a:xfrm>
            <a:custGeom>
              <a:avLst/>
              <a:gdLst>
                <a:gd name="T0" fmla="*/ 94 w 375"/>
                <a:gd name="T1" fmla="*/ 17 h 359"/>
                <a:gd name="T2" fmla="*/ 93 w 375"/>
                <a:gd name="T3" fmla="*/ 27 h 359"/>
                <a:gd name="T4" fmla="*/ 89 w 375"/>
                <a:gd name="T5" fmla="*/ 36 h 359"/>
                <a:gd name="T6" fmla="*/ 82 w 375"/>
                <a:gd name="T7" fmla="*/ 45 h 359"/>
                <a:gd name="T8" fmla="*/ 74 w 375"/>
                <a:gd name="T9" fmla="*/ 52 h 359"/>
                <a:gd name="T10" fmla="*/ 65 w 375"/>
                <a:gd name="T11" fmla="*/ 59 h 359"/>
                <a:gd name="T12" fmla="*/ 56 w 375"/>
                <a:gd name="T13" fmla="*/ 66 h 359"/>
                <a:gd name="T14" fmla="*/ 48 w 375"/>
                <a:gd name="T15" fmla="*/ 74 h 359"/>
                <a:gd name="T16" fmla="*/ 44 w 375"/>
                <a:gd name="T17" fmla="*/ 80 h 359"/>
                <a:gd name="T18" fmla="*/ 45 w 375"/>
                <a:gd name="T19" fmla="*/ 83 h 359"/>
                <a:gd name="T20" fmla="*/ 49 w 375"/>
                <a:gd name="T21" fmla="*/ 83 h 359"/>
                <a:gd name="T22" fmla="*/ 55 w 375"/>
                <a:gd name="T23" fmla="*/ 80 h 359"/>
                <a:gd name="T24" fmla="*/ 56 w 375"/>
                <a:gd name="T25" fmla="*/ 85 h 359"/>
                <a:gd name="T26" fmla="*/ 52 w 375"/>
                <a:gd name="T27" fmla="*/ 88 h 359"/>
                <a:gd name="T28" fmla="*/ 46 w 375"/>
                <a:gd name="T29" fmla="*/ 89 h 359"/>
                <a:gd name="T30" fmla="*/ 41 w 375"/>
                <a:gd name="T31" fmla="*/ 90 h 359"/>
                <a:gd name="T32" fmla="*/ 35 w 375"/>
                <a:gd name="T33" fmla="*/ 89 h 359"/>
                <a:gd name="T34" fmla="*/ 28 w 375"/>
                <a:gd name="T35" fmla="*/ 85 h 359"/>
                <a:gd name="T36" fmla="*/ 26 w 375"/>
                <a:gd name="T37" fmla="*/ 73 h 359"/>
                <a:gd name="T38" fmla="*/ 32 w 375"/>
                <a:gd name="T39" fmla="*/ 61 h 359"/>
                <a:gd name="T40" fmla="*/ 45 w 375"/>
                <a:gd name="T41" fmla="*/ 49 h 359"/>
                <a:gd name="T42" fmla="*/ 57 w 375"/>
                <a:gd name="T43" fmla="*/ 39 h 359"/>
                <a:gd name="T44" fmla="*/ 65 w 375"/>
                <a:gd name="T45" fmla="*/ 30 h 359"/>
                <a:gd name="T46" fmla="*/ 68 w 375"/>
                <a:gd name="T47" fmla="*/ 21 h 359"/>
                <a:gd name="T48" fmla="*/ 64 w 375"/>
                <a:gd name="T49" fmla="*/ 14 h 359"/>
                <a:gd name="T50" fmla="*/ 59 w 375"/>
                <a:gd name="T51" fmla="*/ 12 h 359"/>
                <a:gd name="T52" fmla="*/ 54 w 375"/>
                <a:gd name="T53" fmla="*/ 12 h 359"/>
                <a:gd name="T54" fmla="*/ 49 w 375"/>
                <a:gd name="T55" fmla="*/ 12 h 359"/>
                <a:gd name="T56" fmla="*/ 44 w 375"/>
                <a:gd name="T57" fmla="*/ 13 h 359"/>
                <a:gd name="T58" fmla="*/ 38 w 375"/>
                <a:gd name="T59" fmla="*/ 15 h 359"/>
                <a:gd name="T60" fmla="*/ 32 w 375"/>
                <a:gd name="T61" fmla="*/ 18 h 359"/>
                <a:gd name="T62" fmla="*/ 28 w 375"/>
                <a:gd name="T63" fmla="*/ 23 h 359"/>
                <a:gd name="T64" fmla="*/ 29 w 375"/>
                <a:gd name="T65" fmla="*/ 30 h 359"/>
                <a:gd name="T66" fmla="*/ 30 w 375"/>
                <a:gd name="T67" fmla="*/ 38 h 359"/>
                <a:gd name="T68" fmla="*/ 26 w 375"/>
                <a:gd name="T69" fmla="*/ 45 h 359"/>
                <a:gd name="T70" fmla="*/ 21 w 375"/>
                <a:gd name="T71" fmla="*/ 49 h 359"/>
                <a:gd name="T72" fmla="*/ 14 w 375"/>
                <a:gd name="T73" fmla="*/ 50 h 359"/>
                <a:gd name="T74" fmla="*/ 9 w 375"/>
                <a:gd name="T75" fmla="*/ 50 h 359"/>
                <a:gd name="T76" fmla="*/ 4 w 375"/>
                <a:gd name="T77" fmla="*/ 47 h 359"/>
                <a:gd name="T78" fmla="*/ 0 w 375"/>
                <a:gd name="T79" fmla="*/ 38 h 359"/>
                <a:gd name="T80" fmla="*/ 3 w 375"/>
                <a:gd name="T81" fmla="*/ 28 h 359"/>
                <a:gd name="T82" fmla="*/ 8 w 375"/>
                <a:gd name="T83" fmla="*/ 20 h 359"/>
                <a:gd name="T84" fmla="*/ 15 w 375"/>
                <a:gd name="T85" fmla="*/ 13 h 359"/>
                <a:gd name="T86" fmla="*/ 24 w 375"/>
                <a:gd name="T87" fmla="*/ 7 h 359"/>
                <a:gd name="T88" fmla="*/ 36 w 375"/>
                <a:gd name="T89" fmla="*/ 4 h 359"/>
                <a:gd name="T90" fmla="*/ 51 w 375"/>
                <a:gd name="T91" fmla="*/ 1 h 359"/>
                <a:gd name="T92" fmla="*/ 65 w 375"/>
                <a:gd name="T93" fmla="*/ 0 h 359"/>
                <a:gd name="T94" fmla="*/ 80 w 375"/>
                <a:gd name="T95" fmla="*/ 2 h 359"/>
                <a:gd name="T96" fmla="*/ 93 w 375"/>
                <a:gd name="T97" fmla="*/ 11 h 3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359"/>
                <a:gd name="T149" fmla="*/ 375 w 375"/>
                <a:gd name="T150" fmla="*/ 359 h 3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359">
                  <a:moveTo>
                    <a:pt x="370" y="42"/>
                  </a:moveTo>
                  <a:lnTo>
                    <a:pt x="375" y="65"/>
                  </a:lnTo>
                  <a:lnTo>
                    <a:pt x="375" y="86"/>
                  </a:lnTo>
                  <a:lnTo>
                    <a:pt x="372" y="106"/>
                  </a:lnTo>
                  <a:lnTo>
                    <a:pt x="365" y="125"/>
                  </a:lnTo>
                  <a:lnTo>
                    <a:pt x="356" y="143"/>
                  </a:lnTo>
                  <a:lnTo>
                    <a:pt x="342" y="161"/>
                  </a:lnTo>
                  <a:lnTo>
                    <a:pt x="328" y="177"/>
                  </a:lnTo>
                  <a:lnTo>
                    <a:pt x="312" y="191"/>
                  </a:lnTo>
                  <a:lnTo>
                    <a:pt x="296" y="205"/>
                  </a:lnTo>
                  <a:lnTo>
                    <a:pt x="278" y="219"/>
                  </a:lnTo>
                  <a:lnTo>
                    <a:pt x="258" y="234"/>
                  </a:lnTo>
                  <a:lnTo>
                    <a:pt x="241" y="246"/>
                  </a:lnTo>
                  <a:lnTo>
                    <a:pt x="221" y="262"/>
                  </a:lnTo>
                  <a:lnTo>
                    <a:pt x="204" y="278"/>
                  </a:lnTo>
                  <a:lnTo>
                    <a:pt x="189" y="294"/>
                  </a:lnTo>
                  <a:lnTo>
                    <a:pt x="175" y="313"/>
                  </a:lnTo>
                  <a:lnTo>
                    <a:pt x="175" y="319"/>
                  </a:lnTo>
                  <a:lnTo>
                    <a:pt x="177" y="324"/>
                  </a:lnTo>
                  <a:lnTo>
                    <a:pt x="177" y="329"/>
                  </a:lnTo>
                  <a:lnTo>
                    <a:pt x="182" y="333"/>
                  </a:lnTo>
                  <a:lnTo>
                    <a:pt x="196" y="331"/>
                  </a:lnTo>
                  <a:lnTo>
                    <a:pt x="209" y="322"/>
                  </a:lnTo>
                  <a:lnTo>
                    <a:pt x="218" y="317"/>
                  </a:lnTo>
                  <a:lnTo>
                    <a:pt x="227" y="329"/>
                  </a:lnTo>
                  <a:lnTo>
                    <a:pt x="221" y="338"/>
                  </a:lnTo>
                  <a:lnTo>
                    <a:pt x="214" y="343"/>
                  </a:lnTo>
                  <a:lnTo>
                    <a:pt x="205" y="349"/>
                  </a:lnTo>
                  <a:lnTo>
                    <a:pt x="196" y="352"/>
                  </a:lnTo>
                  <a:lnTo>
                    <a:pt x="184" y="356"/>
                  </a:lnTo>
                  <a:lnTo>
                    <a:pt x="173" y="358"/>
                  </a:lnTo>
                  <a:lnTo>
                    <a:pt x="163" y="359"/>
                  </a:lnTo>
                  <a:lnTo>
                    <a:pt x="154" y="359"/>
                  </a:lnTo>
                  <a:lnTo>
                    <a:pt x="138" y="356"/>
                  </a:lnTo>
                  <a:lnTo>
                    <a:pt x="124" y="349"/>
                  </a:lnTo>
                  <a:lnTo>
                    <a:pt x="111" y="338"/>
                  </a:lnTo>
                  <a:lnTo>
                    <a:pt x="102" y="322"/>
                  </a:lnTo>
                  <a:lnTo>
                    <a:pt x="102" y="292"/>
                  </a:lnTo>
                  <a:lnTo>
                    <a:pt x="111" y="264"/>
                  </a:lnTo>
                  <a:lnTo>
                    <a:pt x="127" y="241"/>
                  </a:lnTo>
                  <a:lnTo>
                    <a:pt x="150" y="218"/>
                  </a:lnTo>
                  <a:lnTo>
                    <a:pt x="177" y="196"/>
                  </a:lnTo>
                  <a:lnTo>
                    <a:pt x="202" y="177"/>
                  </a:lnTo>
                  <a:lnTo>
                    <a:pt x="227" y="156"/>
                  </a:lnTo>
                  <a:lnTo>
                    <a:pt x="248" y="133"/>
                  </a:lnTo>
                  <a:lnTo>
                    <a:pt x="258" y="117"/>
                  </a:lnTo>
                  <a:lnTo>
                    <a:pt x="267" y="99"/>
                  </a:lnTo>
                  <a:lnTo>
                    <a:pt x="269" y="81"/>
                  </a:lnTo>
                  <a:lnTo>
                    <a:pt x="260" y="63"/>
                  </a:lnTo>
                  <a:lnTo>
                    <a:pt x="253" y="56"/>
                  </a:lnTo>
                  <a:lnTo>
                    <a:pt x="244" y="51"/>
                  </a:lnTo>
                  <a:lnTo>
                    <a:pt x="235" y="47"/>
                  </a:lnTo>
                  <a:lnTo>
                    <a:pt x="227" y="46"/>
                  </a:lnTo>
                  <a:lnTo>
                    <a:pt x="216" y="46"/>
                  </a:lnTo>
                  <a:lnTo>
                    <a:pt x="207" y="46"/>
                  </a:lnTo>
                  <a:lnTo>
                    <a:pt x="196" y="46"/>
                  </a:lnTo>
                  <a:lnTo>
                    <a:pt x="188" y="47"/>
                  </a:lnTo>
                  <a:lnTo>
                    <a:pt x="175" y="49"/>
                  </a:lnTo>
                  <a:lnTo>
                    <a:pt x="163" y="53"/>
                  </a:lnTo>
                  <a:lnTo>
                    <a:pt x="150" y="58"/>
                  </a:lnTo>
                  <a:lnTo>
                    <a:pt x="138" y="65"/>
                  </a:lnTo>
                  <a:lnTo>
                    <a:pt x="127" y="72"/>
                  </a:lnTo>
                  <a:lnTo>
                    <a:pt x="118" y="81"/>
                  </a:lnTo>
                  <a:lnTo>
                    <a:pt x="111" y="92"/>
                  </a:lnTo>
                  <a:lnTo>
                    <a:pt x="104" y="104"/>
                  </a:lnTo>
                  <a:lnTo>
                    <a:pt x="113" y="118"/>
                  </a:lnTo>
                  <a:lnTo>
                    <a:pt x="117" y="136"/>
                  </a:lnTo>
                  <a:lnTo>
                    <a:pt x="117" y="152"/>
                  </a:lnTo>
                  <a:lnTo>
                    <a:pt x="111" y="168"/>
                  </a:lnTo>
                  <a:lnTo>
                    <a:pt x="104" y="180"/>
                  </a:lnTo>
                  <a:lnTo>
                    <a:pt x="94" y="188"/>
                  </a:lnTo>
                  <a:lnTo>
                    <a:pt x="81" y="195"/>
                  </a:lnTo>
                  <a:lnTo>
                    <a:pt x="69" y="198"/>
                  </a:lnTo>
                  <a:lnTo>
                    <a:pt x="56" y="200"/>
                  </a:lnTo>
                  <a:lnTo>
                    <a:pt x="44" y="200"/>
                  </a:lnTo>
                  <a:lnTo>
                    <a:pt x="35" y="200"/>
                  </a:lnTo>
                  <a:lnTo>
                    <a:pt x="28" y="200"/>
                  </a:lnTo>
                  <a:lnTo>
                    <a:pt x="16" y="188"/>
                  </a:lnTo>
                  <a:lnTo>
                    <a:pt x="3" y="170"/>
                  </a:lnTo>
                  <a:lnTo>
                    <a:pt x="0" y="150"/>
                  </a:lnTo>
                  <a:lnTo>
                    <a:pt x="5" y="127"/>
                  </a:lnTo>
                  <a:lnTo>
                    <a:pt x="10" y="110"/>
                  </a:lnTo>
                  <a:lnTo>
                    <a:pt x="17" y="94"/>
                  </a:lnTo>
                  <a:lnTo>
                    <a:pt x="30" y="78"/>
                  </a:lnTo>
                  <a:lnTo>
                    <a:pt x="44" y="63"/>
                  </a:lnTo>
                  <a:lnTo>
                    <a:pt x="60" y="49"/>
                  </a:lnTo>
                  <a:lnTo>
                    <a:pt x="78" y="39"/>
                  </a:lnTo>
                  <a:lnTo>
                    <a:pt x="95" y="28"/>
                  </a:lnTo>
                  <a:lnTo>
                    <a:pt x="115" y="21"/>
                  </a:lnTo>
                  <a:lnTo>
                    <a:pt x="143" y="14"/>
                  </a:lnTo>
                  <a:lnTo>
                    <a:pt x="172" y="7"/>
                  </a:lnTo>
                  <a:lnTo>
                    <a:pt x="202" y="3"/>
                  </a:lnTo>
                  <a:lnTo>
                    <a:pt x="232" y="0"/>
                  </a:lnTo>
                  <a:lnTo>
                    <a:pt x="260" y="0"/>
                  </a:lnTo>
                  <a:lnTo>
                    <a:pt x="290" y="3"/>
                  </a:lnTo>
                  <a:lnTo>
                    <a:pt x="319" y="8"/>
                  </a:lnTo>
                  <a:lnTo>
                    <a:pt x="345" y="17"/>
                  </a:lnTo>
                  <a:lnTo>
                    <a:pt x="370" y="42"/>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2" name="Freeform 67"/>
            <p:cNvSpPr>
              <a:spLocks/>
            </p:cNvSpPr>
            <p:nvPr/>
          </p:nvSpPr>
          <p:spPr bwMode="auto">
            <a:xfrm>
              <a:off x="4603" y="1890"/>
              <a:ext cx="107" cy="153"/>
            </a:xfrm>
            <a:custGeom>
              <a:avLst/>
              <a:gdLst>
                <a:gd name="T0" fmla="*/ 53 w 215"/>
                <a:gd name="T1" fmla="*/ 12 h 307"/>
                <a:gd name="T2" fmla="*/ 53 w 215"/>
                <a:gd name="T3" fmla="*/ 17 h 307"/>
                <a:gd name="T4" fmla="*/ 52 w 215"/>
                <a:gd name="T5" fmla="*/ 21 h 307"/>
                <a:gd name="T6" fmla="*/ 50 w 215"/>
                <a:gd name="T7" fmla="*/ 25 h 307"/>
                <a:gd name="T8" fmla="*/ 48 w 215"/>
                <a:gd name="T9" fmla="*/ 29 h 307"/>
                <a:gd name="T10" fmla="*/ 45 w 215"/>
                <a:gd name="T11" fmla="*/ 32 h 307"/>
                <a:gd name="T12" fmla="*/ 43 w 215"/>
                <a:gd name="T13" fmla="*/ 36 h 307"/>
                <a:gd name="T14" fmla="*/ 40 w 215"/>
                <a:gd name="T15" fmla="*/ 39 h 307"/>
                <a:gd name="T16" fmla="*/ 37 w 215"/>
                <a:gd name="T17" fmla="*/ 43 h 307"/>
                <a:gd name="T18" fmla="*/ 32 w 215"/>
                <a:gd name="T19" fmla="*/ 45 h 307"/>
                <a:gd name="T20" fmla="*/ 27 w 215"/>
                <a:gd name="T21" fmla="*/ 48 h 307"/>
                <a:gd name="T22" fmla="*/ 22 w 215"/>
                <a:gd name="T23" fmla="*/ 52 h 307"/>
                <a:gd name="T24" fmla="*/ 18 w 215"/>
                <a:gd name="T25" fmla="*/ 55 h 307"/>
                <a:gd name="T26" fmla="*/ 14 w 215"/>
                <a:gd name="T27" fmla="*/ 58 h 307"/>
                <a:gd name="T28" fmla="*/ 10 w 215"/>
                <a:gd name="T29" fmla="*/ 62 h 307"/>
                <a:gd name="T30" fmla="*/ 6 w 215"/>
                <a:gd name="T31" fmla="*/ 67 h 307"/>
                <a:gd name="T32" fmla="*/ 2 w 215"/>
                <a:gd name="T33" fmla="*/ 71 h 307"/>
                <a:gd name="T34" fmla="*/ 2 w 215"/>
                <a:gd name="T35" fmla="*/ 76 h 307"/>
                <a:gd name="T36" fmla="*/ 1 w 215"/>
                <a:gd name="T37" fmla="*/ 74 h 307"/>
                <a:gd name="T38" fmla="*/ 1 w 215"/>
                <a:gd name="T39" fmla="*/ 72 h 307"/>
                <a:gd name="T40" fmla="*/ 1 w 215"/>
                <a:gd name="T41" fmla="*/ 71 h 307"/>
                <a:gd name="T42" fmla="*/ 0 w 215"/>
                <a:gd name="T43" fmla="*/ 68 h 307"/>
                <a:gd name="T44" fmla="*/ 3 w 215"/>
                <a:gd name="T45" fmla="*/ 61 h 307"/>
                <a:gd name="T46" fmla="*/ 9 w 215"/>
                <a:gd name="T47" fmla="*/ 56 h 307"/>
                <a:gd name="T48" fmla="*/ 14 w 215"/>
                <a:gd name="T49" fmla="*/ 51 h 307"/>
                <a:gd name="T50" fmla="*/ 19 w 215"/>
                <a:gd name="T51" fmla="*/ 46 h 307"/>
                <a:gd name="T52" fmla="*/ 25 w 215"/>
                <a:gd name="T53" fmla="*/ 41 h 307"/>
                <a:gd name="T54" fmla="*/ 30 w 215"/>
                <a:gd name="T55" fmla="*/ 37 h 307"/>
                <a:gd name="T56" fmla="*/ 35 w 215"/>
                <a:gd name="T57" fmla="*/ 31 h 307"/>
                <a:gd name="T58" fmla="*/ 40 w 215"/>
                <a:gd name="T59" fmla="*/ 26 h 307"/>
                <a:gd name="T60" fmla="*/ 44 w 215"/>
                <a:gd name="T61" fmla="*/ 21 h 307"/>
                <a:gd name="T62" fmla="*/ 45 w 215"/>
                <a:gd name="T63" fmla="*/ 16 h 307"/>
                <a:gd name="T64" fmla="*/ 46 w 215"/>
                <a:gd name="T65" fmla="*/ 16 h 307"/>
                <a:gd name="T66" fmla="*/ 44 w 215"/>
                <a:gd name="T67" fmla="*/ 12 h 307"/>
                <a:gd name="T68" fmla="*/ 43 w 215"/>
                <a:gd name="T69" fmla="*/ 9 h 307"/>
                <a:gd name="T70" fmla="*/ 41 w 215"/>
                <a:gd name="T71" fmla="*/ 5 h 307"/>
                <a:gd name="T72" fmla="*/ 37 w 215"/>
                <a:gd name="T73" fmla="*/ 3 h 307"/>
                <a:gd name="T74" fmla="*/ 35 w 215"/>
                <a:gd name="T75" fmla="*/ 2 h 307"/>
                <a:gd name="T76" fmla="*/ 32 w 215"/>
                <a:gd name="T77" fmla="*/ 1 h 307"/>
                <a:gd name="T78" fmla="*/ 30 w 215"/>
                <a:gd name="T79" fmla="*/ 1 h 307"/>
                <a:gd name="T80" fmla="*/ 27 w 215"/>
                <a:gd name="T81" fmla="*/ 0 h 307"/>
                <a:gd name="T82" fmla="*/ 29 w 215"/>
                <a:gd name="T83" fmla="*/ 0 h 307"/>
                <a:gd name="T84" fmla="*/ 30 w 215"/>
                <a:gd name="T85" fmla="*/ 0 h 307"/>
                <a:gd name="T86" fmla="*/ 32 w 215"/>
                <a:gd name="T87" fmla="*/ 0 h 307"/>
                <a:gd name="T88" fmla="*/ 34 w 215"/>
                <a:gd name="T89" fmla="*/ 0 h 307"/>
                <a:gd name="T90" fmla="*/ 36 w 215"/>
                <a:gd name="T91" fmla="*/ 1 h 307"/>
                <a:gd name="T92" fmla="*/ 38 w 215"/>
                <a:gd name="T93" fmla="*/ 1 h 307"/>
                <a:gd name="T94" fmla="*/ 40 w 215"/>
                <a:gd name="T95" fmla="*/ 2 h 307"/>
                <a:gd name="T96" fmla="*/ 42 w 215"/>
                <a:gd name="T97" fmla="*/ 2 h 307"/>
                <a:gd name="T98" fmla="*/ 46 w 215"/>
                <a:gd name="T99" fmla="*/ 3 h 307"/>
                <a:gd name="T100" fmla="*/ 50 w 215"/>
                <a:gd name="T101" fmla="*/ 5 h 307"/>
                <a:gd name="T102" fmla="*/ 52 w 215"/>
                <a:gd name="T103" fmla="*/ 8 h 307"/>
                <a:gd name="T104" fmla="*/ 53 w 215"/>
                <a:gd name="T105" fmla="*/ 12 h 3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5"/>
                <a:gd name="T160" fmla="*/ 0 h 307"/>
                <a:gd name="T161" fmla="*/ 215 w 215"/>
                <a:gd name="T162" fmla="*/ 307 h 3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5" h="307">
                  <a:moveTo>
                    <a:pt x="215" y="50"/>
                  </a:moveTo>
                  <a:lnTo>
                    <a:pt x="215" y="70"/>
                  </a:lnTo>
                  <a:lnTo>
                    <a:pt x="209" y="87"/>
                  </a:lnTo>
                  <a:lnTo>
                    <a:pt x="202" y="101"/>
                  </a:lnTo>
                  <a:lnTo>
                    <a:pt x="194" y="116"/>
                  </a:lnTo>
                  <a:lnTo>
                    <a:pt x="183" y="130"/>
                  </a:lnTo>
                  <a:lnTo>
                    <a:pt x="172" y="144"/>
                  </a:lnTo>
                  <a:lnTo>
                    <a:pt x="160" y="158"/>
                  </a:lnTo>
                  <a:lnTo>
                    <a:pt x="149" y="172"/>
                  </a:lnTo>
                  <a:lnTo>
                    <a:pt x="130" y="183"/>
                  </a:lnTo>
                  <a:lnTo>
                    <a:pt x="110" y="195"/>
                  </a:lnTo>
                  <a:lnTo>
                    <a:pt x="91" y="208"/>
                  </a:lnTo>
                  <a:lnTo>
                    <a:pt x="73" y="220"/>
                  </a:lnTo>
                  <a:lnTo>
                    <a:pt x="57" y="234"/>
                  </a:lnTo>
                  <a:lnTo>
                    <a:pt x="41" y="250"/>
                  </a:lnTo>
                  <a:lnTo>
                    <a:pt x="25" y="268"/>
                  </a:lnTo>
                  <a:lnTo>
                    <a:pt x="11" y="286"/>
                  </a:lnTo>
                  <a:lnTo>
                    <a:pt x="11" y="307"/>
                  </a:lnTo>
                  <a:lnTo>
                    <a:pt x="6" y="298"/>
                  </a:lnTo>
                  <a:lnTo>
                    <a:pt x="4" y="291"/>
                  </a:lnTo>
                  <a:lnTo>
                    <a:pt x="4" y="284"/>
                  </a:lnTo>
                  <a:lnTo>
                    <a:pt x="0" y="275"/>
                  </a:lnTo>
                  <a:lnTo>
                    <a:pt x="13" y="247"/>
                  </a:lnTo>
                  <a:lnTo>
                    <a:pt x="36" y="227"/>
                  </a:lnTo>
                  <a:lnTo>
                    <a:pt x="57" y="206"/>
                  </a:lnTo>
                  <a:lnTo>
                    <a:pt x="78" y="187"/>
                  </a:lnTo>
                  <a:lnTo>
                    <a:pt x="100" y="167"/>
                  </a:lnTo>
                  <a:lnTo>
                    <a:pt x="121" y="148"/>
                  </a:lnTo>
                  <a:lnTo>
                    <a:pt x="140" y="126"/>
                  </a:lnTo>
                  <a:lnTo>
                    <a:pt x="160" y="107"/>
                  </a:lnTo>
                  <a:lnTo>
                    <a:pt x="179" y="86"/>
                  </a:lnTo>
                  <a:lnTo>
                    <a:pt x="183" y="66"/>
                  </a:lnTo>
                  <a:lnTo>
                    <a:pt x="185" y="66"/>
                  </a:lnTo>
                  <a:lnTo>
                    <a:pt x="179" y="50"/>
                  </a:lnTo>
                  <a:lnTo>
                    <a:pt x="174" y="36"/>
                  </a:lnTo>
                  <a:lnTo>
                    <a:pt x="165" y="23"/>
                  </a:lnTo>
                  <a:lnTo>
                    <a:pt x="151" y="13"/>
                  </a:lnTo>
                  <a:lnTo>
                    <a:pt x="140" y="9"/>
                  </a:lnTo>
                  <a:lnTo>
                    <a:pt x="131" y="6"/>
                  </a:lnTo>
                  <a:lnTo>
                    <a:pt x="123" y="4"/>
                  </a:lnTo>
                  <a:lnTo>
                    <a:pt x="110" y="2"/>
                  </a:lnTo>
                  <a:lnTo>
                    <a:pt x="116" y="0"/>
                  </a:lnTo>
                  <a:lnTo>
                    <a:pt x="123" y="0"/>
                  </a:lnTo>
                  <a:lnTo>
                    <a:pt x="130" y="0"/>
                  </a:lnTo>
                  <a:lnTo>
                    <a:pt x="139" y="2"/>
                  </a:lnTo>
                  <a:lnTo>
                    <a:pt x="147" y="4"/>
                  </a:lnTo>
                  <a:lnTo>
                    <a:pt x="155" y="6"/>
                  </a:lnTo>
                  <a:lnTo>
                    <a:pt x="163" y="9"/>
                  </a:lnTo>
                  <a:lnTo>
                    <a:pt x="170" y="11"/>
                  </a:lnTo>
                  <a:lnTo>
                    <a:pt x="186" y="15"/>
                  </a:lnTo>
                  <a:lnTo>
                    <a:pt x="201" y="22"/>
                  </a:lnTo>
                  <a:lnTo>
                    <a:pt x="211" y="34"/>
                  </a:lnTo>
                  <a:lnTo>
                    <a:pt x="21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3" name="Freeform 68"/>
            <p:cNvSpPr>
              <a:spLocks/>
            </p:cNvSpPr>
            <p:nvPr/>
          </p:nvSpPr>
          <p:spPr bwMode="auto">
            <a:xfrm>
              <a:off x="4554" y="1902"/>
              <a:ext cx="46" cy="61"/>
            </a:xfrm>
            <a:custGeom>
              <a:avLst/>
              <a:gdLst>
                <a:gd name="T0" fmla="*/ 24 w 90"/>
                <a:gd name="T1" fmla="*/ 0 h 123"/>
                <a:gd name="T2" fmla="*/ 19 w 90"/>
                <a:gd name="T3" fmla="*/ 2 h 123"/>
                <a:gd name="T4" fmla="*/ 16 w 90"/>
                <a:gd name="T5" fmla="*/ 5 h 123"/>
                <a:gd name="T6" fmla="*/ 13 w 90"/>
                <a:gd name="T7" fmla="*/ 10 h 123"/>
                <a:gd name="T8" fmla="*/ 10 w 90"/>
                <a:gd name="T9" fmla="*/ 14 h 123"/>
                <a:gd name="T10" fmla="*/ 13 w 90"/>
                <a:gd name="T11" fmla="*/ 17 h 123"/>
                <a:gd name="T12" fmla="*/ 14 w 90"/>
                <a:gd name="T13" fmla="*/ 21 h 123"/>
                <a:gd name="T14" fmla="*/ 13 w 90"/>
                <a:gd name="T15" fmla="*/ 24 h 123"/>
                <a:gd name="T16" fmla="*/ 11 w 90"/>
                <a:gd name="T17" fmla="*/ 28 h 123"/>
                <a:gd name="T18" fmla="*/ 9 w 90"/>
                <a:gd name="T19" fmla="*/ 29 h 123"/>
                <a:gd name="T20" fmla="*/ 6 w 90"/>
                <a:gd name="T21" fmla="*/ 30 h 123"/>
                <a:gd name="T22" fmla="*/ 4 w 90"/>
                <a:gd name="T23" fmla="*/ 30 h 123"/>
                <a:gd name="T24" fmla="*/ 1 w 90"/>
                <a:gd name="T25" fmla="*/ 29 h 123"/>
                <a:gd name="T26" fmla="*/ 1 w 90"/>
                <a:gd name="T27" fmla="*/ 27 h 123"/>
                <a:gd name="T28" fmla="*/ 0 w 90"/>
                <a:gd name="T29" fmla="*/ 24 h 123"/>
                <a:gd name="T30" fmla="*/ 0 w 90"/>
                <a:gd name="T31" fmla="*/ 21 h 123"/>
                <a:gd name="T32" fmla="*/ 2 w 90"/>
                <a:gd name="T33" fmla="*/ 19 h 123"/>
                <a:gd name="T34" fmla="*/ 3 w 90"/>
                <a:gd name="T35" fmla="*/ 15 h 123"/>
                <a:gd name="T36" fmla="*/ 5 w 90"/>
                <a:gd name="T37" fmla="*/ 12 h 123"/>
                <a:gd name="T38" fmla="*/ 7 w 90"/>
                <a:gd name="T39" fmla="*/ 9 h 123"/>
                <a:gd name="T40" fmla="*/ 10 w 90"/>
                <a:gd name="T41" fmla="*/ 6 h 123"/>
                <a:gd name="T42" fmla="*/ 13 w 90"/>
                <a:gd name="T43" fmla="*/ 4 h 123"/>
                <a:gd name="T44" fmla="*/ 17 w 90"/>
                <a:gd name="T45" fmla="*/ 1 h 123"/>
                <a:gd name="T46" fmla="*/ 20 w 90"/>
                <a:gd name="T47" fmla="*/ 0 h 123"/>
                <a:gd name="T48" fmla="*/ 24 w 90"/>
                <a:gd name="T49" fmla="*/ 0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0"/>
                <a:gd name="T76" fmla="*/ 0 h 123"/>
                <a:gd name="T77" fmla="*/ 90 w 9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0" h="123">
                  <a:moveTo>
                    <a:pt x="90" y="0"/>
                  </a:moveTo>
                  <a:lnTo>
                    <a:pt x="74" y="9"/>
                  </a:lnTo>
                  <a:lnTo>
                    <a:pt x="60" y="23"/>
                  </a:lnTo>
                  <a:lnTo>
                    <a:pt x="48" y="41"/>
                  </a:lnTo>
                  <a:lnTo>
                    <a:pt x="39" y="59"/>
                  </a:lnTo>
                  <a:lnTo>
                    <a:pt x="49" y="69"/>
                  </a:lnTo>
                  <a:lnTo>
                    <a:pt x="55" y="84"/>
                  </a:lnTo>
                  <a:lnTo>
                    <a:pt x="51" y="98"/>
                  </a:lnTo>
                  <a:lnTo>
                    <a:pt x="42" y="112"/>
                  </a:lnTo>
                  <a:lnTo>
                    <a:pt x="34" y="119"/>
                  </a:lnTo>
                  <a:lnTo>
                    <a:pt x="23" y="123"/>
                  </a:lnTo>
                  <a:lnTo>
                    <a:pt x="14" y="121"/>
                  </a:lnTo>
                  <a:lnTo>
                    <a:pt x="3" y="117"/>
                  </a:lnTo>
                  <a:lnTo>
                    <a:pt x="2" y="108"/>
                  </a:lnTo>
                  <a:lnTo>
                    <a:pt x="0" y="96"/>
                  </a:lnTo>
                  <a:lnTo>
                    <a:pt x="0" y="85"/>
                  </a:lnTo>
                  <a:lnTo>
                    <a:pt x="7" y="76"/>
                  </a:lnTo>
                  <a:lnTo>
                    <a:pt x="12" y="62"/>
                  </a:lnTo>
                  <a:lnTo>
                    <a:pt x="19" y="50"/>
                  </a:lnTo>
                  <a:lnTo>
                    <a:pt x="28" y="36"/>
                  </a:lnTo>
                  <a:lnTo>
                    <a:pt x="39" y="25"/>
                  </a:lnTo>
                  <a:lnTo>
                    <a:pt x="51" y="16"/>
                  </a:lnTo>
                  <a:lnTo>
                    <a:pt x="64" y="7"/>
                  </a:lnTo>
                  <a:lnTo>
                    <a:pt x="76" y="2"/>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4" name="Freeform 69"/>
            <p:cNvSpPr>
              <a:spLocks/>
            </p:cNvSpPr>
            <p:nvPr/>
          </p:nvSpPr>
          <p:spPr bwMode="auto">
            <a:xfrm>
              <a:off x="4856" y="2017"/>
              <a:ext cx="104" cy="98"/>
            </a:xfrm>
            <a:custGeom>
              <a:avLst/>
              <a:gdLst>
                <a:gd name="T0" fmla="*/ 50 w 210"/>
                <a:gd name="T1" fmla="*/ 16 h 195"/>
                <a:gd name="T2" fmla="*/ 52 w 210"/>
                <a:gd name="T3" fmla="*/ 27 h 195"/>
                <a:gd name="T4" fmla="*/ 46 w 210"/>
                <a:gd name="T5" fmla="*/ 37 h 195"/>
                <a:gd name="T6" fmla="*/ 35 w 210"/>
                <a:gd name="T7" fmla="*/ 39 h 195"/>
                <a:gd name="T8" fmla="*/ 24 w 210"/>
                <a:gd name="T9" fmla="*/ 38 h 195"/>
                <a:gd name="T10" fmla="*/ 13 w 210"/>
                <a:gd name="T11" fmla="*/ 39 h 195"/>
                <a:gd name="T12" fmla="*/ 9 w 210"/>
                <a:gd name="T13" fmla="*/ 44 h 195"/>
                <a:gd name="T14" fmla="*/ 11 w 210"/>
                <a:gd name="T15" fmla="*/ 45 h 195"/>
                <a:gd name="T16" fmla="*/ 13 w 210"/>
                <a:gd name="T17" fmla="*/ 45 h 195"/>
                <a:gd name="T18" fmla="*/ 14 w 210"/>
                <a:gd name="T19" fmla="*/ 46 h 195"/>
                <a:gd name="T20" fmla="*/ 12 w 210"/>
                <a:gd name="T21" fmla="*/ 49 h 195"/>
                <a:gd name="T22" fmla="*/ 6 w 210"/>
                <a:gd name="T23" fmla="*/ 47 h 195"/>
                <a:gd name="T24" fmla="*/ 1 w 210"/>
                <a:gd name="T25" fmla="*/ 43 h 195"/>
                <a:gd name="T26" fmla="*/ 0 w 210"/>
                <a:gd name="T27" fmla="*/ 37 h 195"/>
                <a:gd name="T28" fmla="*/ 4 w 210"/>
                <a:gd name="T29" fmla="*/ 30 h 195"/>
                <a:gd name="T30" fmla="*/ 12 w 210"/>
                <a:gd name="T31" fmla="*/ 26 h 195"/>
                <a:gd name="T32" fmla="*/ 22 w 210"/>
                <a:gd name="T33" fmla="*/ 25 h 195"/>
                <a:gd name="T34" fmla="*/ 32 w 210"/>
                <a:gd name="T35" fmla="*/ 25 h 195"/>
                <a:gd name="T36" fmla="*/ 39 w 210"/>
                <a:gd name="T37" fmla="*/ 22 h 195"/>
                <a:gd name="T38" fmla="*/ 42 w 210"/>
                <a:gd name="T39" fmla="*/ 18 h 195"/>
                <a:gd name="T40" fmla="*/ 40 w 210"/>
                <a:gd name="T41" fmla="*/ 12 h 195"/>
                <a:gd name="T42" fmla="*/ 35 w 210"/>
                <a:gd name="T43" fmla="*/ 8 h 195"/>
                <a:gd name="T44" fmla="*/ 28 w 210"/>
                <a:gd name="T45" fmla="*/ 6 h 195"/>
                <a:gd name="T46" fmla="*/ 21 w 210"/>
                <a:gd name="T47" fmla="*/ 6 h 195"/>
                <a:gd name="T48" fmla="*/ 16 w 210"/>
                <a:gd name="T49" fmla="*/ 9 h 195"/>
                <a:gd name="T50" fmla="*/ 12 w 210"/>
                <a:gd name="T51" fmla="*/ 15 h 195"/>
                <a:gd name="T52" fmla="*/ 6 w 210"/>
                <a:gd name="T53" fmla="*/ 17 h 195"/>
                <a:gd name="T54" fmla="*/ 2 w 210"/>
                <a:gd name="T55" fmla="*/ 17 h 195"/>
                <a:gd name="T56" fmla="*/ 0 w 210"/>
                <a:gd name="T57" fmla="*/ 11 h 195"/>
                <a:gd name="T58" fmla="*/ 4 w 210"/>
                <a:gd name="T59" fmla="*/ 5 h 195"/>
                <a:gd name="T60" fmla="*/ 12 w 210"/>
                <a:gd name="T61" fmla="*/ 1 h 195"/>
                <a:gd name="T62" fmla="*/ 23 w 210"/>
                <a:gd name="T63" fmla="*/ 0 h 195"/>
                <a:gd name="T64" fmla="*/ 34 w 210"/>
                <a:gd name="T65" fmla="*/ 1 h 195"/>
                <a:gd name="T66" fmla="*/ 45 w 210"/>
                <a:gd name="T67" fmla="*/ 6 h 1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0"/>
                <a:gd name="T103" fmla="*/ 0 h 195"/>
                <a:gd name="T104" fmla="*/ 210 w 210"/>
                <a:gd name="T105" fmla="*/ 195 h 1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0" h="195">
                  <a:moveTo>
                    <a:pt x="195" y="44"/>
                  </a:moveTo>
                  <a:lnTo>
                    <a:pt x="203" y="63"/>
                  </a:lnTo>
                  <a:lnTo>
                    <a:pt x="208" y="85"/>
                  </a:lnTo>
                  <a:lnTo>
                    <a:pt x="210" y="106"/>
                  </a:lnTo>
                  <a:lnTo>
                    <a:pt x="204" y="127"/>
                  </a:lnTo>
                  <a:lnTo>
                    <a:pt x="187" y="145"/>
                  </a:lnTo>
                  <a:lnTo>
                    <a:pt x="165" y="152"/>
                  </a:lnTo>
                  <a:lnTo>
                    <a:pt x="144" y="154"/>
                  </a:lnTo>
                  <a:lnTo>
                    <a:pt x="121" y="150"/>
                  </a:lnTo>
                  <a:lnTo>
                    <a:pt x="98" y="149"/>
                  </a:lnTo>
                  <a:lnTo>
                    <a:pt x="75" y="149"/>
                  </a:lnTo>
                  <a:lnTo>
                    <a:pt x="52" y="154"/>
                  </a:lnTo>
                  <a:lnTo>
                    <a:pt x="32" y="170"/>
                  </a:lnTo>
                  <a:lnTo>
                    <a:pt x="36" y="173"/>
                  </a:lnTo>
                  <a:lnTo>
                    <a:pt x="41" y="177"/>
                  </a:lnTo>
                  <a:lnTo>
                    <a:pt x="45" y="179"/>
                  </a:lnTo>
                  <a:lnTo>
                    <a:pt x="50" y="180"/>
                  </a:lnTo>
                  <a:lnTo>
                    <a:pt x="54" y="179"/>
                  </a:lnTo>
                  <a:lnTo>
                    <a:pt x="57" y="180"/>
                  </a:lnTo>
                  <a:lnTo>
                    <a:pt x="59" y="184"/>
                  </a:lnTo>
                  <a:lnTo>
                    <a:pt x="61" y="189"/>
                  </a:lnTo>
                  <a:lnTo>
                    <a:pt x="50" y="195"/>
                  </a:lnTo>
                  <a:lnTo>
                    <a:pt x="38" y="191"/>
                  </a:lnTo>
                  <a:lnTo>
                    <a:pt x="25" y="186"/>
                  </a:lnTo>
                  <a:lnTo>
                    <a:pt x="13" y="182"/>
                  </a:lnTo>
                  <a:lnTo>
                    <a:pt x="4" y="170"/>
                  </a:lnTo>
                  <a:lnTo>
                    <a:pt x="0" y="159"/>
                  </a:lnTo>
                  <a:lnTo>
                    <a:pt x="0" y="147"/>
                  </a:lnTo>
                  <a:lnTo>
                    <a:pt x="2" y="134"/>
                  </a:lnTo>
                  <a:lnTo>
                    <a:pt x="16" y="118"/>
                  </a:lnTo>
                  <a:lnTo>
                    <a:pt x="32" y="108"/>
                  </a:lnTo>
                  <a:lnTo>
                    <a:pt x="50" y="102"/>
                  </a:lnTo>
                  <a:lnTo>
                    <a:pt x="70" y="99"/>
                  </a:lnTo>
                  <a:lnTo>
                    <a:pt x="91" y="99"/>
                  </a:lnTo>
                  <a:lnTo>
                    <a:pt x="110" y="97"/>
                  </a:lnTo>
                  <a:lnTo>
                    <a:pt x="130" y="97"/>
                  </a:lnTo>
                  <a:lnTo>
                    <a:pt x="148" y="95"/>
                  </a:lnTo>
                  <a:lnTo>
                    <a:pt x="158" y="88"/>
                  </a:lnTo>
                  <a:lnTo>
                    <a:pt x="164" y="79"/>
                  </a:lnTo>
                  <a:lnTo>
                    <a:pt x="169" y="69"/>
                  </a:lnTo>
                  <a:lnTo>
                    <a:pt x="172" y="56"/>
                  </a:lnTo>
                  <a:lnTo>
                    <a:pt x="164" y="46"/>
                  </a:lnTo>
                  <a:lnTo>
                    <a:pt x="153" y="37"/>
                  </a:lnTo>
                  <a:lnTo>
                    <a:pt x="142" y="30"/>
                  </a:lnTo>
                  <a:lnTo>
                    <a:pt x="130" y="26"/>
                  </a:lnTo>
                  <a:lnTo>
                    <a:pt x="116" y="24"/>
                  </a:lnTo>
                  <a:lnTo>
                    <a:pt x="101" y="23"/>
                  </a:lnTo>
                  <a:lnTo>
                    <a:pt x="87" y="23"/>
                  </a:lnTo>
                  <a:lnTo>
                    <a:pt x="75" y="24"/>
                  </a:lnTo>
                  <a:lnTo>
                    <a:pt x="64" y="35"/>
                  </a:lnTo>
                  <a:lnTo>
                    <a:pt x="57" y="48"/>
                  </a:lnTo>
                  <a:lnTo>
                    <a:pt x="48" y="60"/>
                  </a:lnTo>
                  <a:lnTo>
                    <a:pt x="34" y="65"/>
                  </a:lnTo>
                  <a:lnTo>
                    <a:pt x="25" y="67"/>
                  </a:lnTo>
                  <a:lnTo>
                    <a:pt x="16" y="67"/>
                  </a:lnTo>
                  <a:lnTo>
                    <a:pt x="9" y="65"/>
                  </a:lnTo>
                  <a:lnTo>
                    <a:pt x="4" y="58"/>
                  </a:lnTo>
                  <a:lnTo>
                    <a:pt x="2" y="42"/>
                  </a:lnTo>
                  <a:lnTo>
                    <a:pt x="8" y="28"/>
                  </a:lnTo>
                  <a:lnTo>
                    <a:pt x="16" y="17"/>
                  </a:lnTo>
                  <a:lnTo>
                    <a:pt x="29" y="9"/>
                  </a:lnTo>
                  <a:lnTo>
                    <a:pt x="48" y="3"/>
                  </a:lnTo>
                  <a:lnTo>
                    <a:pt x="71" y="1"/>
                  </a:lnTo>
                  <a:lnTo>
                    <a:pt x="94" y="0"/>
                  </a:lnTo>
                  <a:lnTo>
                    <a:pt x="117" y="0"/>
                  </a:lnTo>
                  <a:lnTo>
                    <a:pt x="140" y="3"/>
                  </a:lnTo>
                  <a:lnTo>
                    <a:pt x="162" y="12"/>
                  </a:lnTo>
                  <a:lnTo>
                    <a:pt x="181" y="24"/>
                  </a:lnTo>
                  <a:lnTo>
                    <a:pt x="195" y="44"/>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5" name="Freeform 70"/>
            <p:cNvSpPr>
              <a:spLocks/>
            </p:cNvSpPr>
            <p:nvPr/>
          </p:nvSpPr>
          <p:spPr bwMode="auto">
            <a:xfrm>
              <a:off x="4865" y="2028"/>
              <a:ext cx="14" cy="15"/>
            </a:xfrm>
            <a:custGeom>
              <a:avLst/>
              <a:gdLst>
                <a:gd name="T0" fmla="*/ 7 w 27"/>
                <a:gd name="T1" fmla="*/ 0 h 30"/>
                <a:gd name="T2" fmla="*/ 7 w 27"/>
                <a:gd name="T3" fmla="*/ 2 h 30"/>
                <a:gd name="T4" fmla="*/ 7 w 27"/>
                <a:gd name="T5" fmla="*/ 3 h 30"/>
                <a:gd name="T6" fmla="*/ 7 w 27"/>
                <a:gd name="T7" fmla="*/ 4 h 30"/>
                <a:gd name="T8" fmla="*/ 6 w 27"/>
                <a:gd name="T9" fmla="*/ 6 h 30"/>
                <a:gd name="T10" fmla="*/ 4 w 27"/>
                <a:gd name="T11" fmla="*/ 7 h 30"/>
                <a:gd name="T12" fmla="*/ 3 w 27"/>
                <a:gd name="T13" fmla="*/ 8 h 30"/>
                <a:gd name="T14" fmla="*/ 2 w 27"/>
                <a:gd name="T15" fmla="*/ 8 h 30"/>
                <a:gd name="T16" fmla="*/ 0 w 27"/>
                <a:gd name="T17" fmla="*/ 7 h 30"/>
                <a:gd name="T18" fmla="*/ 0 w 27"/>
                <a:gd name="T19" fmla="*/ 4 h 30"/>
                <a:gd name="T20" fmla="*/ 2 w 27"/>
                <a:gd name="T21" fmla="*/ 2 h 30"/>
                <a:gd name="T22" fmla="*/ 4 w 27"/>
                <a:gd name="T23" fmla="*/ 1 h 30"/>
                <a:gd name="T24" fmla="*/ 7 w 27"/>
                <a:gd name="T25" fmla="*/ 0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30"/>
                <a:gd name="T41" fmla="*/ 27 w 27"/>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30">
                  <a:moveTo>
                    <a:pt x="25" y="0"/>
                  </a:moveTo>
                  <a:lnTo>
                    <a:pt x="27" y="5"/>
                  </a:lnTo>
                  <a:lnTo>
                    <a:pt x="27" y="11"/>
                  </a:lnTo>
                  <a:lnTo>
                    <a:pt x="25" y="16"/>
                  </a:lnTo>
                  <a:lnTo>
                    <a:pt x="23" y="21"/>
                  </a:lnTo>
                  <a:lnTo>
                    <a:pt x="16" y="27"/>
                  </a:lnTo>
                  <a:lnTo>
                    <a:pt x="11" y="30"/>
                  </a:lnTo>
                  <a:lnTo>
                    <a:pt x="5" y="30"/>
                  </a:lnTo>
                  <a:lnTo>
                    <a:pt x="0" y="25"/>
                  </a:lnTo>
                  <a:lnTo>
                    <a:pt x="0" y="14"/>
                  </a:lnTo>
                  <a:lnTo>
                    <a:pt x="7" y="5"/>
                  </a:lnTo>
                  <a:lnTo>
                    <a:pt x="16"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6" name="Freeform 71"/>
            <p:cNvSpPr>
              <a:spLocks/>
            </p:cNvSpPr>
            <p:nvPr/>
          </p:nvSpPr>
          <p:spPr bwMode="auto">
            <a:xfrm>
              <a:off x="4603" y="2078"/>
              <a:ext cx="58" cy="32"/>
            </a:xfrm>
            <a:custGeom>
              <a:avLst/>
              <a:gdLst>
                <a:gd name="T0" fmla="*/ 29 w 116"/>
                <a:gd name="T1" fmla="*/ 2 h 66"/>
                <a:gd name="T2" fmla="*/ 29 w 116"/>
                <a:gd name="T3" fmla="*/ 5 h 66"/>
                <a:gd name="T4" fmla="*/ 29 w 116"/>
                <a:gd name="T5" fmla="*/ 6 h 66"/>
                <a:gd name="T6" fmla="*/ 28 w 116"/>
                <a:gd name="T7" fmla="*/ 8 h 66"/>
                <a:gd name="T8" fmla="*/ 27 w 116"/>
                <a:gd name="T9" fmla="*/ 10 h 66"/>
                <a:gd name="T10" fmla="*/ 25 w 116"/>
                <a:gd name="T11" fmla="*/ 12 h 66"/>
                <a:gd name="T12" fmla="*/ 22 w 116"/>
                <a:gd name="T13" fmla="*/ 13 h 66"/>
                <a:gd name="T14" fmla="*/ 20 w 116"/>
                <a:gd name="T15" fmla="*/ 14 h 66"/>
                <a:gd name="T16" fmla="*/ 17 w 116"/>
                <a:gd name="T17" fmla="*/ 15 h 66"/>
                <a:gd name="T18" fmla="*/ 14 w 116"/>
                <a:gd name="T19" fmla="*/ 16 h 66"/>
                <a:gd name="T20" fmla="*/ 11 w 116"/>
                <a:gd name="T21" fmla="*/ 16 h 66"/>
                <a:gd name="T22" fmla="*/ 7 w 116"/>
                <a:gd name="T23" fmla="*/ 16 h 66"/>
                <a:gd name="T24" fmla="*/ 5 w 116"/>
                <a:gd name="T25" fmla="*/ 16 h 66"/>
                <a:gd name="T26" fmla="*/ 4 w 116"/>
                <a:gd name="T27" fmla="*/ 15 h 66"/>
                <a:gd name="T28" fmla="*/ 3 w 116"/>
                <a:gd name="T29" fmla="*/ 14 h 66"/>
                <a:gd name="T30" fmla="*/ 2 w 116"/>
                <a:gd name="T31" fmla="*/ 13 h 66"/>
                <a:gd name="T32" fmla="*/ 0 w 116"/>
                <a:gd name="T33" fmla="*/ 12 h 66"/>
                <a:gd name="T34" fmla="*/ 1 w 116"/>
                <a:gd name="T35" fmla="*/ 9 h 66"/>
                <a:gd name="T36" fmla="*/ 4 w 116"/>
                <a:gd name="T37" fmla="*/ 6 h 66"/>
                <a:gd name="T38" fmla="*/ 7 w 116"/>
                <a:gd name="T39" fmla="*/ 3 h 66"/>
                <a:gd name="T40" fmla="*/ 11 w 116"/>
                <a:gd name="T41" fmla="*/ 1 h 66"/>
                <a:gd name="T42" fmla="*/ 13 w 116"/>
                <a:gd name="T43" fmla="*/ 1 h 66"/>
                <a:gd name="T44" fmla="*/ 15 w 116"/>
                <a:gd name="T45" fmla="*/ 1 h 66"/>
                <a:gd name="T46" fmla="*/ 18 w 116"/>
                <a:gd name="T47" fmla="*/ 0 h 66"/>
                <a:gd name="T48" fmla="*/ 20 w 116"/>
                <a:gd name="T49" fmla="*/ 0 h 66"/>
                <a:gd name="T50" fmla="*/ 23 w 116"/>
                <a:gd name="T51" fmla="*/ 0 h 66"/>
                <a:gd name="T52" fmla="*/ 24 w 116"/>
                <a:gd name="T53" fmla="*/ 0 h 66"/>
                <a:gd name="T54" fmla="*/ 27 w 116"/>
                <a:gd name="T55" fmla="*/ 1 h 66"/>
                <a:gd name="T56" fmla="*/ 29 w 116"/>
                <a:gd name="T57" fmla="*/ 2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66"/>
                <a:gd name="T89" fmla="*/ 116 w 116"/>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66">
                  <a:moveTo>
                    <a:pt x="114" y="9"/>
                  </a:moveTo>
                  <a:lnTo>
                    <a:pt x="116" y="20"/>
                  </a:lnTo>
                  <a:lnTo>
                    <a:pt x="114" y="27"/>
                  </a:lnTo>
                  <a:lnTo>
                    <a:pt x="110" y="32"/>
                  </a:lnTo>
                  <a:lnTo>
                    <a:pt x="108" y="41"/>
                  </a:lnTo>
                  <a:lnTo>
                    <a:pt x="98" y="50"/>
                  </a:lnTo>
                  <a:lnTo>
                    <a:pt x="87" y="55"/>
                  </a:lnTo>
                  <a:lnTo>
                    <a:pt x="77" y="60"/>
                  </a:lnTo>
                  <a:lnTo>
                    <a:pt x="66" y="64"/>
                  </a:lnTo>
                  <a:lnTo>
                    <a:pt x="53" y="66"/>
                  </a:lnTo>
                  <a:lnTo>
                    <a:pt x="41" y="66"/>
                  </a:lnTo>
                  <a:lnTo>
                    <a:pt x="30" y="66"/>
                  </a:lnTo>
                  <a:lnTo>
                    <a:pt x="18" y="66"/>
                  </a:lnTo>
                  <a:lnTo>
                    <a:pt x="13" y="64"/>
                  </a:lnTo>
                  <a:lnTo>
                    <a:pt x="9" y="60"/>
                  </a:lnTo>
                  <a:lnTo>
                    <a:pt x="6" y="55"/>
                  </a:lnTo>
                  <a:lnTo>
                    <a:pt x="0" y="50"/>
                  </a:lnTo>
                  <a:lnTo>
                    <a:pt x="4" y="39"/>
                  </a:lnTo>
                  <a:lnTo>
                    <a:pt x="14" y="27"/>
                  </a:lnTo>
                  <a:lnTo>
                    <a:pt x="27" y="14"/>
                  </a:lnTo>
                  <a:lnTo>
                    <a:pt x="43" y="7"/>
                  </a:lnTo>
                  <a:lnTo>
                    <a:pt x="52" y="6"/>
                  </a:lnTo>
                  <a:lnTo>
                    <a:pt x="62" y="4"/>
                  </a:lnTo>
                  <a:lnTo>
                    <a:pt x="71" y="2"/>
                  </a:lnTo>
                  <a:lnTo>
                    <a:pt x="80" y="0"/>
                  </a:lnTo>
                  <a:lnTo>
                    <a:pt x="89" y="0"/>
                  </a:lnTo>
                  <a:lnTo>
                    <a:pt x="96" y="2"/>
                  </a:lnTo>
                  <a:lnTo>
                    <a:pt x="105" y="4"/>
                  </a:lnTo>
                  <a:lnTo>
                    <a:pt x="114" y="9"/>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7" name="Freeform 72"/>
            <p:cNvSpPr>
              <a:spLocks/>
            </p:cNvSpPr>
            <p:nvPr/>
          </p:nvSpPr>
          <p:spPr bwMode="auto">
            <a:xfrm>
              <a:off x="4874" y="2062"/>
              <a:ext cx="73" cy="24"/>
            </a:xfrm>
            <a:custGeom>
              <a:avLst/>
              <a:gdLst>
                <a:gd name="T0" fmla="*/ 27 w 145"/>
                <a:gd name="T1" fmla="*/ 12 h 48"/>
                <a:gd name="T2" fmla="*/ 24 w 145"/>
                <a:gd name="T3" fmla="*/ 12 h 48"/>
                <a:gd name="T4" fmla="*/ 21 w 145"/>
                <a:gd name="T5" fmla="*/ 12 h 48"/>
                <a:gd name="T6" fmla="*/ 17 w 145"/>
                <a:gd name="T7" fmla="*/ 12 h 48"/>
                <a:gd name="T8" fmla="*/ 14 w 145"/>
                <a:gd name="T9" fmla="*/ 12 h 48"/>
                <a:gd name="T10" fmla="*/ 10 w 145"/>
                <a:gd name="T11" fmla="*/ 12 h 48"/>
                <a:gd name="T12" fmla="*/ 6 w 145"/>
                <a:gd name="T13" fmla="*/ 12 h 48"/>
                <a:gd name="T14" fmla="*/ 3 w 145"/>
                <a:gd name="T15" fmla="*/ 12 h 48"/>
                <a:gd name="T16" fmla="*/ 0 w 145"/>
                <a:gd name="T17" fmla="*/ 12 h 48"/>
                <a:gd name="T18" fmla="*/ 5 w 145"/>
                <a:gd name="T19" fmla="*/ 10 h 48"/>
                <a:gd name="T20" fmla="*/ 10 w 145"/>
                <a:gd name="T21" fmla="*/ 9 h 48"/>
                <a:gd name="T22" fmla="*/ 14 w 145"/>
                <a:gd name="T23" fmla="*/ 7 h 48"/>
                <a:gd name="T24" fmla="*/ 19 w 145"/>
                <a:gd name="T25" fmla="*/ 7 h 48"/>
                <a:gd name="T26" fmla="*/ 24 w 145"/>
                <a:gd name="T27" fmla="*/ 6 h 48"/>
                <a:gd name="T28" fmla="*/ 29 w 145"/>
                <a:gd name="T29" fmla="*/ 6 h 48"/>
                <a:gd name="T30" fmla="*/ 33 w 145"/>
                <a:gd name="T31" fmla="*/ 3 h 48"/>
                <a:gd name="T32" fmla="*/ 37 w 145"/>
                <a:gd name="T33" fmla="*/ 0 h 48"/>
                <a:gd name="T34" fmla="*/ 35 w 145"/>
                <a:gd name="T35" fmla="*/ 4 h 48"/>
                <a:gd name="T36" fmla="*/ 34 w 145"/>
                <a:gd name="T37" fmla="*/ 7 h 48"/>
                <a:gd name="T38" fmla="*/ 31 w 145"/>
                <a:gd name="T39" fmla="*/ 10 h 48"/>
                <a:gd name="T40" fmla="*/ 27 w 145"/>
                <a:gd name="T41" fmla="*/ 12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5"/>
                <a:gd name="T64" fmla="*/ 0 h 48"/>
                <a:gd name="T65" fmla="*/ 145 w 145"/>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5" h="48">
                  <a:moveTo>
                    <a:pt x="108" y="45"/>
                  </a:moveTo>
                  <a:lnTo>
                    <a:pt x="94" y="46"/>
                  </a:lnTo>
                  <a:lnTo>
                    <a:pt x="81" y="46"/>
                  </a:lnTo>
                  <a:lnTo>
                    <a:pt x="67" y="46"/>
                  </a:lnTo>
                  <a:lnTo>
                    <a:pt x="53" y="45"/>
                  </a:lnTo>
                  <a:lnTo>
                    <a:pt x="39" y="45"/>
                  </a:lnTo>
                  <a:lnTo>
                    <a:pt x="24" y="45"/>
                  </a:lnTo>
                  <a:lnTo>
                    <a:pt x="12" y="46"/>
                  </a:lnTo>
                  <a:lnTo>
                    <a:pt x="0" y="48"/>
                  </a:lnTo>
                  <a:lnTo>
                    <a:pt x="17" y="38"/>
                  </a:lnTo>
                  <a:lnTo>
                    <a:pt x="37" y="34"/>
                  </a:lnTo>
                  <a:lnTo>
                    <a:pt x="56" y="30"/>
                  </a:lnTo>
                  <a:lnTo>
                    <a:pt x="76" y="29"/>
                  </a:lnTo>
                  <a:lnTo>
                    <a:pt x="95" y="27"/>
                  </a:lnTo>
                  <a:lnTo>
                    <a:pt x="113" y="23"/>
                  </a:lnTo>
                  <a:lnTo>
                    <a:pt x="129" y="14"/>
                  </a:lnTo>
                  <a:lnTo>
                    <a:pt x="145" y="0"/>
                  </a:lnTo>
                  <a:lnTo>
                    <a:pt x="140" y="16"/>
                  </a:lnTo>
                  <a:lnTo>
                    <a:pt x="133" y="29"/>
                  </a:lnTo>
                  <a:lnTo>
                    <a:pt x="122" y="39"/>
                  </a:lnTo>
                  <a:lnTo>
                    <a:pt x="108"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8" name="Freeform 73"/>
            <p:cNvSpPr>
              <a:spLocks/>
            </p:cNvSpPr>
            <p:nvPr/>
          </p:nvSpPr>
          <p:spPr bwMode="auto">
            <a:xfrm>
              <a:off x="4618" y="2089"/>
              <a:ext cx="30" cy="13"/>
            </a:xfrm>
            <a:custGeom>
              <a:avLst/>
              <a:gdLst>
                <a:gd name="T0" fmla="*/ 15 w 61"/>
                <a:gd name="T1" fmla="*/ 1 h 25"/>
                <a:gd name="T2" fmla="*/ 13 w 61"/>
                <a:gd name="T3" fmla="*/ 3 h 25"/>
                <a:gd name="T4" fmla="*/ 9 w 61"/>
                <a:gd name="T5" fmla="*/ 4 h 25"/>
                <a:gd name="T6" fmla="*/ 6 w 61"/>
                <a:gd name="T7" fmla="*/ 6 h 25"/>
                <a:gd name="T8" fmla="*/ 3 w 61"/>
                <a:gd name="T9" fmla="*/ 7 h 25"/>
                <a:gd name="T10" fmla="*/ 0 w 61"/>
                <a:gd name="T11" fmla="*/ 7 h 25"/>
                <a:gd name="T12" fmla="*/ 0 w 61"/>
                <a:gd name="T13" fmla="*/ 5 h 25"/>
                <a:gd name="T14" fmla="*/ 2 w 61"/>
                <a:gd name="T15" fmla="*/ 3 h 25"/>
                <a:gd name="T16" fmla="*/ 4 w 61"/>
                <a:gd name="T17" fmla="*/ 2 h 25"/>
                <a:gd name="T18" fmla="*/ 6 w 61"/>
                <a:gd name="T19" fmla="*/ 1 h 25"/>
                <a:gd name="T20" fmla="*/ 9 w 61"/>
                <a:gd name="T21" fmla="*/ 1 h 25"/>
                <a:gd name="T22" fmla="*/ 11 w 61"/>
                <a:gd name="T23" fmla="*/ 0 h 25"/>
                <a:gd name="T24" fmla="*/ 13 w 61"/>
                <a:gd name="T25" fmla="*/ 0 h 25"/>
                <a:gd name="T26" fmla="*/ 15 w 61"/>
                <a:gd name="T27" fmla="*/ 1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25"/>
                <a:gd name="T44" fmla="*/ 61 w 61"/>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25">
                  <a:moveTo>
                    <a:pt x="61" y="2"/>
                  </a:moveTo>
                  <a:lnTo>
                    <a:pt x="52" y="9"/>
                  </a:lnTo>
                  <a:lnTo>
                    <a:pt x="39" y="16"/>
                  </a:lnTo>
                  <a:lnTo>
                    <a:pt x="27" y="23"/>
                  </a:lnTo>
                  <a:lnTo>
                    <a:pt x="13" y="25"/>
                  </a:lnTo>
                  <a:lnTo>
                    <a:pt x="0" y="25"/>
                  </a:lnTo>
                  <a:lnTo>
                    <a:pt x="2" y="18"/>
                  </a:lnTo>
                  <a:lnTo>
                    <a:pt x="8" y="11"/>
                  </a:lnTo>
                  <a:lnTo>
                    <a:pt x="16" y="7"/>
                  </a:lnTo>
                  <a:lnTo>
                    <a:pt x="25" y="4"/>
                  </a:lnTo>
                  <a:lnTo>
                    <a:pt x="36" y="2"/>
                  </a:lnTo>
                  <a:lnTo>
                    <a:pt x="45" y="0"/>
                  </a:lnTo>
                  <a:lnTo>
                    <a:pt x="54" y="0"/>
                  </a:lnTo>
                  <a:lnTo>
                    <a:pt x="6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9" name="Freeform 74"/>
            <p:cNvSpPr>
              <a:spLocks/>
            </p:cNvSpPr>
            <p:nvPr/>
          </p:nvSpPr>
          <p:spPr bwMode="auto">
            <a:xfrm>
              <a:off x="4845" y="2121"/>
              <a:ext cx="34" cy="25"/>
            </a:xfrm>
            <a:custGeom>
              <a:avLst/>
              <a:gdLst>
                <a:gd name="T0" fmla="*/ 17 w 68"/>
                <a:gd name="T1" fmla="*/ 6 h 50"/>
                <a:gd name="T2" fmla="*/ 17 w 68"/>
                <a:gd name="T3" fmla="*/ 7 h 50"/>
                <a:gd name="T4" fmla="*/ 17 w 68"/>
                <a:gd name="T5" fmla="*/ 10 h 50"/>
                <a:gd name="T6" fmla="*/ 15 w 68"/>
                <a:gd name="T7" fmla="*/ 11 h 50"/>
                <a:gd name="T8" fmla="*/ 13 w 68"/>
                <a:gd name="T9" fmla="*/ 13 h 50"/>
                <a:gd name="T10" fmla="*/ 11 w 68"/>
                <a:gd name="T11" fmla="*/ 13 h 50"/>
                <a:gd name="T12" fmla="*/ 9 w 68"/>
                <a:gd name="T13" fmla="*/ 13 h 50"/>
                <a:gd name="T14" fmla="*/ 8 w 68"/>
                <a:gd name="T15" fmla="*/ 12 h 50"/>
                <a:gd name="T16" fmla="*/ 6 w 68"/>
                <a:gd name="T17" fmla="*/ 12 h 50"/>
                <a:gd name="T18" fmla="*/ 4 w 68"/>
                <a:gd name="T19" fmla="*/ 11 h 50"/>
                <a:gd name="T20" fmla="*/ 2 w 68"/>
                <a:gd name="T21" fmla="*/ 11 h 50"/>
                <a:gd name="T22" fmla="*/ 1 w 68"/>
                <a:gd name="T23" fmla="*/ 9 h 50"/>
                <a:gd name="T24" fmla="*/ 0 w 68"/>
                <a:gd name="T25" fmla="*/ 8 h 50"/>
                <a:gd name="T26" fmla="*/ 0 w 68"/>
                <a:gd name="T27" fmla="*/ 6 h 50"/>
                <a:gd name="T28" fmla="*/ 1 w 68"/>
                <a:gd name="T29" fmla="*/ 3 h 50"/>
                <a:gd name="T30" fmla="*/ 1 w 68"/>
                <a:gd name="T31" fmla="*/ 2 h 50"/>
                <a:gd name="T32" fmla="*/ 4 w 68"/>
                <a:gd name="T33" fmla="*/ 1 h 50"/>
                <a:gd name="T34" fmla="*/ 8 w 68"/>
                <a:gd name="T35" fmla="*/ 0 h 50"/>
                <a:gd name="T36" fmla="*/ 11 w 68"/>
                <a:gd name="T37" fmla="*/ 2 h 50"/>
                <a:gd name="T38" fmla="*/ 14 w 68"/>
                <a:gd name="T39" fmla="*/ 3 h 50"/>
                <a:gd name="T40" fmla="*/ 17 w 68"/>
                <a:gd name="T41" fmla="*/ 6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50"/>
                <a:gd name="T65" fmla="*/ 68 w 68"/>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50">
                  <a:moveTo>
                    <a:pt x="68" y="21"/>
                  </a:moveTo>
                  <a:lnTo>
                    <a:pt x="68" y="30"/>
                  </a:lnTo>
                  <a:lnTo>
                    <a:pt x="66" y="37"/>
                  </a:lnTo>
                  <a:lnTo>
                    <a:pt x="60" y="44"/>
                  </a:lnTo>
                  <a:lnTo>
                    <a:pt x="53" y="50"/>
                  </a:lnTo>
                  <a:lnTo>
                    <a:pt x="46" y="50"/>
                  </a:lnTo>
                  <a:lnTo>
                    <a:pt x="39" y="50"/>
                  </a:lnTo>
                  <a:lnTo>
                    <a:pt x="32" y="48"/>
                  </a:lnTo>
                  <a:lnTo>
                    <a:pt x="25" y="46"/>
                  </a:lnTo>
                  <a:lnTo>
                    <a:pt x="18" y="44"/>
                  </a:lnTo>
                  <a:lnTo>
                    <a:pt x="11" y="41"/>
                  </a:lnTo>
                  <a:lnTo>
                    <a:pt x="6" y="36"/>
                  </a:lnTo>
                  <a:lnTo>
                    <a:pt x="0" y="32"/>
                  </a:lnTo>
                  <a:lnTo>
                    <a:pt x="0" y="23"/>
                  </a:lnTo>
                  <a:lnTo>
                    <a:pt x="2" y="14"/>
                  </a:lnTo>
                  <a:lnTo>
                    <a:pt x="7" y="5"/>
                  </a:lnTo>
                  <a:lnTo>
                    <a:pt x="16" y="2"/>
                  </a:lnTo>
                  <a:lnTo>
                    <a:pt x="32" y="0"/>
                  </a:lnTo>
                  <a:lnTo>
                    <a:pt x="44" y="5"/>
                  </a:lnTo>
                  <a:lnTo>
                    <a:pt x="57" y="12"/>
                  </a:lnTo>
                  <a:lnTo>
                    <a:pt x="68" y="2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0" name="Freeform 75"/>
            <p:cNvSpPr>
              <a:spLocks/>
            </p:cNvSpPr>
            <p:nvPr/>
          </p:nvSpPr>
          <p:spPr bwMode="auto">
            <a:xfrm>
              <a:off x="4853" y="2132"/>
              <a:ext cx="14" cy="5"/>
            </a:xfrm>
            <a:custGeom>
              <a:avLst/>
              <a:gdLst>
                <a:gd name="T0" fmla="*/ 7 w 28"/>
                <a:gd name="T1" fmla="*/ 2 h 11"/>
                <a:gd name="T2" fmla="*/ 6 w 28"/>
                <a:gd name="T3" fmla="*/ 2 h 11"/>
                <a:gd name="T4" fmla="*/ 4 w 28"/>
                <a:gd name="T5" fmla="*/ 2 h 11"/>
                <a:gd name="T6" fmla="*/ 2 w 28"/>
                <a:gd name="T7" fmla="*/ 1 h 11"/>
                <a:gd name="T8" fmla="*/ 0 w 28"/>
                <a:gd name="T9" fmla="*/ 1 h 11"/>
                <a:gd name="T10" fmla="*/ 2 w 28"/>
                <a:gd name="T11" fmla="*/ 0 h 11"/>
                <a:gd name="T12" fmla="*/ 4 w 28"/>
                <a:gd name="T13" fmla="*/ 0 h 11"/>
                <a:gd name="T14" fmla="*/ 6 w 28"/>
                <a:gd name="T15" fmla="*/ 1 h 11"/>
                <a:gd name="T16" fmla="*/ 7 w 28"/>
                <a:gd name="T17" fmla="*/ 2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1"/>
                <a:gd name="T29" fmla="*/ 28 w 28"/>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1">
                  <a:moveTo>
                    <a:pt x="28" y="9"/>
                  </a:moveTo>
                  <a:lnTo>
                    <a:pt x="21" y="11"/>
                  </a:lnTo>
                  <a:lnTo>
                    <a:pt x="14" y="9"/>
                  </a:lnTo>
                  <a:lnTo>
                    <a:pt x="7" y="7"/>
                  </a:lnTo>
                  <a:lnTo>
                    <a:pt x="0" y="4"/>
                  </a:lnTo>
                  <a:lnTo>
                    <a:pt x="7" y="0"/>
                  </a:lnTo>
                  <a:lnTo>
                    <a:pt x="16" y="0"/>
                  </a:lnTo>
                  <a:lnTo>
                    <a:pt x="23" y="4"/>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1" name="Freeform 76"/>
            <p:cNvSpPr>
              <a:spLocks/>
            </p:cNvSpPr>
            <p:nvPr/>
          </p:nvSpPr>
          <p:spPr bwMode="auto">
            <a:xfrm>
              <a:off x="4569" y="2136"/>
              <a:ext cx="187" cy="107"/>
            </a:xfrm>
            <a:custGeom>
              <a:avLst/>
              <a:gdLst>
                <a:gd name="T0" fmla="*/ 84 w 374"/>
                <a:gd name="T1" fmla="*/ 9 h 215"/>
                <a:gd name="T2" fmla="*/ 89 w 374"/>
                <a:gd name="T3" fmla="*/ 19 h 215"/>
                <a:gd name="T4" fmla="*/ 90 w 374"/>
                <a:gd name="T5" fmla="*/ 30 h 215"/>
                <a:gd name="T6" fmla="*/ 90 w 374"/>
                <a:gd name="T7" fmla="*/ 40 h 215"/>
                <a:gd name="T8" fmla="*/ 94 w 374"/>
                <a:gd name="T9" fmla="*/ 50 h 215"/>
                <a:gd name="T10" fmla="*/ 93 w 374"/>
                <a:gd name="T11" fmla="*/ 52 h 215"/>
                <a:gd name="T12" fmla="*/ 93 w 374"/>
                <a:gd name="T13" fmla="*/ 53 h 215"/>
                <a:gd name="T14" fmla="*/ 92 w 374"/>
                <a:gd name="T15" fmla="*/ 53 h 215"/>
                <a:gd name="T16" fmla="*/ 90 w 374"/>
                <a:gd name="T17" fmla="*/ 53 h 215"/>
                <a:gd name="T18" fmla="*/ 86 w 374"/>
                <a:gd name="T19" fmla="*/ 48 h 215"/>
                <a:gd name="T20" fmla="*/ 83 w 374"/>
                <a:gd name="T21" fmla="*/ 42 h 215"/>
                <a:gd name="T22" fmla="*/ 80 w 374"/>
                <a:gd name="T23" fmla="*/ 35 h 215"/>
                <a:gd name="T24" fmla="*/ 78 w 374"/>
                <a:gd name="T25" fmla="*/ 28 h 215"/>
                <a:gd name="T26" fmla="*/ 75 w 374"/>
                <a:gd name="T27" fmla="*/ 22 h 215"/>
                <a:gd name="T28" fmla="*/ 72 w 374"/>
                <a:gd name="T29" fmla="*/ 17 h 215"/>
                <a:gd name="T30" fmla="*/ 67 w 374"/>
                <a:gd name="T31" fmla="*/ 12 h 215"/>
                <a:gd name="T32" fmla="*/ 60 w 374"/>
                <a:gd name="T33" fmla="*/ 9 h 215"/>
                <a:gd name="T34" fmla="*/ 53 w 374"/>
                <a:gd name="T35" fmla="*/ 8 h 215"/>
                <a:gd name="T36" fmla="*/ 47 w 374"/>
                <a:gd name="T37" fmla="*/ 8 h 215"/>
                <a:gd name="T38" fmla="*/ 40 w 374"/>
                <a:gd name="T39" fmla="*/ 9 h 215"/>
                <a:gd name="T40" fmla="*/ 34 w 374"/>
                <a:gd name="T41" fmla="*/ 10 h 215"/>
                <a:gd name="T42" fmla="*/ 27 w 374"/>
                <a:gd name="T43" fmla="*/ 13 h 215"/>
                <a:gd name="T44" fmla="*/ 22 w 374"/>
                <a:gd name="T45" fmla="*/ 16 h 215"/>
                <a:gd name="T46" fmla="*/ 17 w 374"/>
                <a:gd name="T47" fmla="*/ 20 h 215"/>
                <a:gd name="T48" fmla="*/ 12 w 374"/>
                <a:gd name="T49" fmla="*/ 24 h 215"/>
                <a:gd name="T50" fmla="*/ 10 w 374"/>
                <a:gd name="T51" fmla="*/ 26 h 215"/>
                <a:gd name="T52" fmla="*/ 7 w 374"/>
                <a:gd name="T53" fmla="*/ 28 h 215"/>
                <a:gd name="T54" fmla="*/ 4 w 374"/>
                <a:gd name="T55" fmla="*/ 28 h 215"/>
                <a:gd name="T56" fmla="*/ 1 w 374"/>
                <a:gd name="T57" fmla="*/ 27 h 215"/>
                <a:gd name="T58" fmla="*/ 0 w 374"/>
                <a:gd name="T59" fmla="*/ 22 h 215"/>
                <a:gd name="T60" fmla="*/ 1 w 374"/>
                <a:gd name="T61" fmla="*/ 18 h 215"/>
                <a:gd name="T62" fmla="*/ 3 w 374"/>
                <a:gd name="T63" fmla="*/ 13 h 215"/>
                <a:gd name="T64" fmla="*/ 6 w 374"/>
                <a:gd name="T65" fmla="*/ 9 h 215"/>
                <a:gd name="T66" fmla="*/ 7 w 374"/>
                <a:gd name="T67" fmla="*/ 9 h 215"/>
                <a:gd name="T68" fmla="*/ 8 w 374"/>
                <a:gd name="T69" fmla="*/ 9 h 215"/>
                <a:gd name="T70" fmla="*/ 8 w 374"/>
                <a:gd name="T71" fmla="*/ 11 h 215"/>
                <a:gd name="T72" fmla="*/ 9 w 374"/>
                <a:gd name="T73" fmla="*/ 13 h 215"/>
                <a:gd name="T74" fmla="*/ 7 w 374"/>
                <a:gd name="T75" fmla="*/ 15 h 215"/>
                <a:gd name="T76" fmla="*/ 6 w 374"/>
                <a:gd name="T77" fmla="*/ 17 h 215"/>
                <a:gd name="T78" fmla="*/ 6 w 374"/>
                <a:gd name="T79" fmla="*/ 19 h 215"/>
                <a:gd name="T80" fmla="*/ 7 w 374"/>
                <a:gd name="T81" fmla="*/ 21 h 215"/>
                <a:gd name="T82" fmla="*/ 11 w 374"/>
                <a:gd name="T83" fmla="*/ 20 h 215"/>
                <a:gd name="T84" fmla="*/ 12 w 374"/>
                <a:gd name="T85" fmla="*/ 20 h 215"/>
                <a:gd name="T86" fmla="*/ 14 w 374"/>
                <a:gd name="T87" fmla="*/ 18 h 215"/>
                <a:gd name="T88" fmla="*/ 17 w 374"/>
                <a:gd name="T89" fmla="*/ 17 h 215"/>
                <a:gd name="T90" fmla="*/ 19 w 374"/>
                <a:gd name="T91" fmla="*/ 15 h 215"/>
                <a:gd name="T92" fmla="*/ 21 w 374"/>
                <a:gd name="T93" fmla="*/ 13 h 215"/>
                <a:gd name="T94" fmla="*/ 23 w 374"/>
                <a:gd name="T95" fmla="*/ 12 h 215"/>
                <a:gd name="T96" fmla="*/ 24 w 374"/>
                <a:gd name="T97" fmla="*/ 11 h 215"/>
                <a:gd name="T98" fmla="*/ 31 w 374"/>
                <a:gd name="T99" fmla="*/ 7 h 215"/>
                <a:gd name="T100" fmla="*/ 38 w 374"/>
                <a:gd name="T101" fmla="*/ 3 h 215"/>
                <a:gd name="T102" fmla="*/ 46 w 374"/>
                <a:gd name="T103" fmla="*/ 1 h 215"/>
                <a:gd name="T104" fmla="*/ 54 w 374"/>
                <a:gd name="T105" fmla="*/ 0 h 215"/>
                <a:gd name="T106" fmla="*/ 62 w 374"/>
                <a:gd name="T107" fmla="*/ 0 h 215"/>
                <a:gd name="T108" fmla="*/ 70 w 374"/>
                <a:gd name="T109" fmla="*/ 1 h 215"/>
                <a:gd name="T110" fmla="*/ 77 w 374"/>
                <a:gd name="T111" fmla="*/ 4 h 215"/>
                <a:gd name="T112" fmla="*/ 84 w 374"/>
                <a:gd name="T113" fmla="*/ 9 h 2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4"/>
                <a:gd name="T172" fmla="*/ 0 h 215"/>
                <a:gd name="T173" fmla="*/ 374 w 374"/>
                <a:gd name="T174" fmla="*/ 215 h 21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4" h="215">
                  <a:moveTo>
                    <a:pt x="333" y="37"/>
                  </a:moveTo>
                  <a:lnTo>
                    <a:pt x="356" y="78"/>
                  </a:lnTo>
                  <a:lnTo>
                    <a:pt x="360" y="121"/>
                  </a:lnTo>
                  <a:lnTo>
                    <a:pt x="360" y="163"/>
                  </a:lnTo>
                  <a:lnTo>
                    <a:pt x="374" y="202"/>
                  </a:lnTo>
                  <a:lnTo>
                    <a:pt x="372" y="208"/>
                  </a:lnTo>
                  <a:lnTo>
                    <a:pt x="369" y="213"/>
                  </a:lnTo>
                  <a:lnTo>
                    <a:pt x="365" y="215"/>
                  </a:lnTo>
                  <a:lnTo>
                    <a:pt x="358" y="213"/>
                  </a:lnTo>
                  <a:lnTo>
                    <a:pt x="342" y="193"/>
                  </a:lnTo>
                  <a:lnTo>
                    <a:pt x="330" y="169"/>
                  </a:lnTo>
                  <a:lnTo>
                    <a:pt x="319" y="142"/>
                  </a:lnTo>
                  <a:lnTo>
                    <a:pt x="310" y="115"/>
                  </a:lnTo>
                  <a:lnTo>
                    <a:pt x="300" y="91"/>
                  </a:lnTo>
                  <a:lnTo>
                    <a:pt x="285" y="68"/>
                  </a:lnTo>
                  <a:lnTo>
                    <a:pt x="266" y="48"/>
                  </a:lnTo>
                  <a:lnTo>
                    <a:pt x="241" y="36"/>
                  </a:lnTo>
                  <a:lnTo>
                    <a:pt x="213" y="32"/>
                  </a:lnTo>
                  <a:lnTo>
                    <a:pt x="186" y="32"/>
                  </a:lnTo>
                  <a:lnTo>
                    <a:pt x="159" y="36"/>
                  </a:lnTo>
                  <a:lnTo>
                    <a:pt x="133" y="43"/>
                  </a:lnTo>
                  <a:lnTo>
                    <a:pt x="110" y="53"/>
                  </a:lnTo>
                  <a:lnTo>
                    <a:pt x="87" y="66"/>
                  </a:lnTo>
                  <a:lnTo>
                    <a:pt x="66" y="82"/>
                  </a:lnTo>
                  <a:lnTo>
                    <a:pt x="46" y="99"/>
                  </a:lnTo>
                  <a:lnTo>
                    <a:pt x="39" y="107"/>
                  </a:lnTo>
                  <a:lnTo>
                    <a:pt x="28" y="112"/>
                  </a:lnTo>
                  <a:lnTo>
                    <a:pt x="16" y="112"/>
                  </a:lnTo>
                  <a:lnTo>
                    <a:pt x="4" y="110"/>
                  </a:lnTo>
                  <a:lnTo>
                    <a:pt x="0" y="91"/>
                  </a:lnTo>
                  <a:lnTo>
                    <a:pt x="5" y="73"/>
                  </a:lnTo>
                  <a:lnTo>
                    <a:pt x="14" y="55"/>
                  </a:lnTo>
                  <a:lnTo>
                    <a:pt x="21" y="37"/>
                  </a:lnTo>
                  <a:lnTo>
                    <a:pt x="28" y="36"/>
                  </a:lnTo>
                  <a:lnTo>
                    <a:pt x="32" y="39"/>
                  </a:lnTo>
                  <a:lnTo>
                    <a:pt x="32" y="46"/>
                  </a:lnTo>
                  <a:lnTo>
                    <a:pt x="34" y="52"/>
                  </a:lnTo>
                  <a:lnTo>
                    <a:pt x="30" y="60"/>
                  </a:lnTo>
                  <a:lnTo>
                    <a:pt x="25" y="69"/>
                  </a:lnTo>
                  <a:lnTo>
                    <a:pt x="21" y="78"/>
                  </a:lnTo>
                  <a:lnTo>
                    <a:pt x="30" y="85"/>
                  </a:lnTo>
                  <a:lnTo>
                    <a:pt x="41" y="83"/>
                  </a:lnTo>
                  <a:lnTo>
                    <a:pt x="50" y="80"/>
                  </a:lnTo>
                  <a:lnTo>
                    <a:pt x="58" y="75"/>
                  </a:lnTo>
                  <a:lnTo>
                    <a:pt x="66" y="69"/>
                  </a:lnTo>
                  <a:lnTo>
                    <a:pt x="73" y="62"/>
                  </a:lnTo>
                  <a:lnTo>
                    <a:pt x="81" y="55"/>
                  </a:lnTo>
                  <a:lnTo>
                    <a:pt x="89" y="50"/>
                  </a:lnTo>
                  <a:lnTo>
                    <a:pt x="97" y="45"/>
                  </a:lnTo>
                  <a:lnTo>
                    <a:pt x="124" y="29"/>
                  </a:lnTo>
                  <a:lnTo>
                    <a:pt x="152" y="14"/>
                  </a:lnTo>
                  <a:lnTo>
                    <a:pt x="183" y="6"/>
                  </a:lnTo>
                  <a:lnTo>
                    <a:pt x="216" y="0"/>
                  </a:lnTo>
                  <a:lnTo>
                    <a:pt x="248" y="0"/>
                  </a:lnTo>
                  <a:lnTo>
                    <a:pt x="278" y="6"/>
                  </a:lnTo>
                  <a:lnTo>
                    <a:pt x="307" y="18"/>
                  </a:lnTo>
                  <a:lnTo>
                    <a:pt x="33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2" name="Freeform 77"/>
            <p:cNvSpPr>
              <a:spLocks/>
            </p:cNvSpPr>
            <p:nvPr/>
          </p:nvSpPr>
          <p:spPr bwMode="auto">
            <a:xfrm>
              <a:off x="4416" y="2141"/>
              <a:ext cx="422" cy="687"/>
            </a:xfrm>
            <a:custGeom>
              <a:avLst/>
              <a:gdLst>
                <a:gd name="T0" fmla="*/ 75 w 844"/>
                <a:gd name="T1" fmla="*/ 176 h 1375"/>
                <a:gd name="T2" fmla="*/ 53 w 844"/>
                <a:gd name="T3" fmla="*/ 228 h 1375"/>
                <a:gd name="T4" fmla="*/ 85 w 844"/>
                <a:gd name="T5" fmla="*/ 191 h 1375"/>
                <a:gd name="T6" fmla="*/ 120 w 844"/>
                <a:gd name="T7" fmla="*/ 145 h 1375"/>
                <a:gd name="T8" fmla="*/ 100 w 844"/>
                <a:gd name="T9" fmla="*/ 149 h 1375"/>
                <a:gd name="T10" fmla="*/ 79 w 844"/>
                <a:gd name="T11" fmla="*/ 116 h 1375"/>
                <a:gd name="T12" fmla="*/ 59 w 844"/>
                <a:gd name="T13" fmla="*/ 104 h 1375"/>
                <a:gd name="T14" fmla="*/ 65 w 844"/>
                <a:gd name="T15" fmla="*/ 86 h 1375"/>
                <a:gd name="T16" fmla="*/ 56 w 844"/>
                <a:gd name="T17" fmla="*/ 31 h 1375"/>
                <a:gd name="T18" fmla="*/ 68 w 844"/>
                <a:gd name="T19" fmla="*/ 6 h 1375"/>
                <a:gd name="T20" fmla="*/ 72 w 844"/>
                <a:gd name="T21" fmla="*/ 15 h 1375"/>
                <a:gd name="T22" fmla="*/ 76 w 844"/>
                <a:gd name="T23" fmla="*/ 32 h 1375"/>
                <a:gd name="T24" fmla="*/ 78 w 844"/>
                <a:gd name="T25" fmla="*/ 79 h 1375"/>
                <a:gd name="T26" fmla="*/ 94 w 844"/>
                <a:gd name="T27" fmla="*/ 87 h 1375"/>
                <a:gd name="T28" fmla="*/ 133 w 844"/>
                <a:gd name="T29" fmla="*/ 70 h 1375"/>
                <a:gd name="T30" fmla="*/ 109 w 844"/>
                <a:gd name="T31" fmla="*/ 93 h 1375"/>
                <a:gd name="T32" fmla="*/ 90 w 844"/>
                <a:gd name="T33" fmla="*/ 125 h 1375"/>
                <a:gd name="T34" fmla="*/ 106 w 844"/>
                <a:gd name="T35" fmla="*/ 140 h 1375"/>
                <a:gd name="T36" fmla="*/ 143 w 844"/>
                <a:gd name="T37" fmla="*/ 120 h 1375"/>
                <a:gd name="T38" fmla="*/ 133 w 844"/>
                <a:gd name="T39" fmla="*/ 138 h 1375"/>
                <a:gd name="T40" fmla="*/ 156 w 844"/>
                <a:gd name="T41" fmla="*/ 156 h 1375"/>
                <a:gd name="T42" fmla="*/ 172 w 844"/>
                <a:gd name="T43" fmla="*/ 87 h 1375"/>
                <a:gd name="T44" fmla="*/ 164 w 844"/>
                <a:gd name="T45" fmla="*/ 62 h 1375"/>
                <a:gd name="T46" fmla="*/ 136 w 844"/>
                <a:gd name="T47" fmla="*/ 69 h 1375"/>
                <a:gd name="T48" fmla="*/ 165 w 844"/>
                <a:gd name="T49" fmla="*/ 58 h 1375"/>
                <a:gd name="T50" fmla="*/ 185 w 844"/>
                <a:gd name="T51" fmla="*/ 67 h 1375"/>
                <a:gd name="T52" fmla="*/ 178 w 844"/>
                <a:gd name="T53" fmla="*/ 136 h 1375"/>
                <a:gd name="T54" fmla="*/ 148 w 844"/>
                <a:gd name="T55" fmla="*/ 161 h 1375"/>
                <a:gd name="T56" fmla="*/ 147 w 844"/>
                <a:gd name="T57" fmla="*/ 182 h 1375"/>
                <a:gd name="T58" fmla="*/ 150 w 844"/>
                <a:gd name="T59" fmla="*/ 188 h 1375"/>
                <a:gd name="T60" fmla="*/ 176 w 844"/>
                <a:gd name="T61" fmla="*/ 232 h 1375"/>
                <a:gd name="T62" fmla="*/ 204 w 844"/>
                <a:gd name="T63" fmla="*/ 278 h 1375"/>
                <a:gd name="T64" fmla="*/ 202 w 844"/>
                <a:gd name="T65" fmla="*/ 284 h 1375"/>
                <a:gd name="T66" fmla="*/ 144 w 844"/>
                <a:gd name="T67" fmla="*/ 196 h 1375"/>
                <a:gd name="T68" fmla="*/ 132 w 844"/>
                <a:gd name="T69" fmla="*/ 149 h 1375"/>
                <a:gd name="T70" fmla="*/ 100 w 844"/>
                <a:gd name="T71" fmla="*/ 181 h 1375"/>
                <a:gd name="T72" fmla="*/ 74 w 844"/>
                <a:gd name="T73" fmla="*/ 248 h 1375"/>
                <a:gd name="T74" fmla="*/ 77 w 844"/>
                <a:gd name="T75" fmla="*/ 279 h 1375"/>
                <a:gd name="T76" fmla="*/ 70 w 844"/>
                <a:gd name="T77" fmla="*/ 274 h 1375"/>
                <a:gd name="T78" fmla="*/ 47 w 844"/>
                <a:gd name="T79" fmla="*/ 233 h 1375"/>
                <a:gd name="T80" fmla="*/ 18 w 844"/>
                <a:gd name="T81" fmla="*/ 238 h 1375"/>
                <a:gd name="T82" fmla="*/ 9 w 844"/>
                <a:gd name="T83" fmla="*/ 308 h 1375"/>
                <a:gd name="T84" fmla="*/ 56 w 844"/>
                <a:gd name="T85" fmla="*/ 330 h 1375"/>
                <a:gd name="T86" fmla="*/ 106 w 844"/>
                <a:gd name="T87" fmla="*/ 305 h 1375"/>
                <a:gd name="T88" fmla="*/ 103 w 844"/>
                <a:gd name="T89" fmla="*/ 314 h 1375"/>
                <a:gd name="T90" fmla="*/ 62 w 844"/>
                <a:gd name="T91" fmla="*/ 337 h 1375"/>
                <a:gd name="T92" fmla="*/ 27 w 844"/>
                <a:gd name="T93" fmla="*/ 337 h 1375"/>
                <a:gd name="T94" fmla="*/ 3 w 844"/>
                <a:gd name="T95" fmla="*/ 263 h 1375"/>
                <a:gd name="T96" fmla="*/ 13 w 844"/>
                <a:gd name="T97" fmla="*/ 190 h 1375"/>
                <a:gd name="T98" fmla="*/ 22 w 844"/>
                <a:gd name="T99" fmla="*/ 224 h 1375"/>
                <a:gd name="T100" fmla="*/ 41 w 844"/>
                <a:gd name="T101" fmla="*/ 219 h 1375"/>
                <a:gd name="T102" fmla="*/ 23 w 844"/>
                <a:gd name="T103" fmla="*/ 231 h 1375"/>
                <a:gd name="T104" fmla="*/ 44 w 844"/>
                <a:gd name="T105" fmla="*/ 222 h 1375"/>
                <a:gd name="T106" fmla="*/ 63 w 844"/>
                <a:gd name="T107" fmla="*/ 186 h 1375"/>
                <a:gd name="T108" fmla="*/ 61 w 844"/>
                <a:gd name="T109" fmla="*/ 168 h 1375"/>
                <a:gd name="T110" fmla="*/ 35 w 844"/>
                <a:gd name="T111" fmla="*/ 173 h 1375"/>
                <a:gd name="T112" fmla="*/ 38 w 844"/>
                <a:gd name="T113" fmla="*/ 163 h 1375"/>
                <a:gd name="T114" fmla="*/ 64 w 844"/>
                <a:gd name="T115" fmla="*/ 155 h 13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44"/>
                <a:gd name="T175" fmla="*/ 0 h 1375"/>
                <a:gd name="T176" fmla="*/ 844 w 844"/>
                <a:gd name="T177" fmla="*/ 1375 h 13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44" h="1375">
                  <a:moveTo>
                    <a:pt x="376" y="604"/>
                  </a:moveTo>
                  <a:lnTo>
                    <a:pt x="365" y="615"/>
                  </a:lnTo>
                  <a:lnTo>
                    <a:pt x="355" y="628"/>
                  </a:lnTo>
                  <a:lnTo>
                    <a:pt x="344" y="638"/>
                  </a:lnTo>
                  <a:lnTo>
                    <a:pt x="332" y="651"/>
                  </a:lnTo>
                  <a:lnTo>
                    <a:pt x="319" y="661"/>
                  </a:lnTo>
                  <a:lnTo>
                    <a:pt x="305" y="674"/>
                  </a:lnTo>
                  <a:lnTo>
                    <a:pt x="293" y="682"/>
                  </a:lnTo>
                  <a:lnTo>
                    <a:pt x="280" y="691"/>
                  </a:lnTo>
                  <a:lnTo>
                    <a:pt x="291" y="697"/>
                  </a:lnTo>
                  <a:lnTo>
                    <a:pt x="298" y="707"/>
                  </a:lnTo>
                  <a:lnTo>
                    <a:pt x="298" y="718"/>
                  </a:lnTo>
                  <a:lnTo>
                    <a:pt x="298" y="725"/>
                  </a:lnTo>
                  <a:lnTo>
                    <a:pt x="282" y="748"/>
                  </a:lnTo>
                  <a:lnTo>
                    <a:pt x="270" y="773"/>
                  </a:lnTo>
                  <a:lnTo>
                    <a:pt x="259" y="799"/>
                  </a:lnTo>
                  <a:lnTo>
                    <a:pt x="252" y="828"/>
                  </a:lnTo>
                  <a:lnTo>
                    <a:pt x="243" y="844"/>
                  </a:lnTo>
                  <a:lnTo>
                    <a:pt x="234" y="860"/>
                  </a:lnTo>
                  <a:lnTo>
                    <a:pt x="222" y="872"/>
                  </a:lnTo>
                  <a:lnTo>
                    <a:pt x="204" y="881"/>
                  </a:lnTo>
                  <a:lnTo>
                    <a:pt x="211" y="913"/>
                  </a:lnTo>
                  <a:lnTo>
                    <a:pt x="225" y="941"/>
                  </a:lnTo>
                  <a:lnTo>
                    <a:pt x="240" y="968"/>
                  </a:lnTo>
                  <a:lnTo>
                    <a:pt x="256" y="996"/>
                  </a:lnTo>
                  <a:lnTo>
                    <a:pt x="257" y="984"/>
                  </a:lnTo>
                  <a:lnTo>
                    <a:pt x="264" y="966"/>
                  </a:lnTo>
                  <a:lnTo>
                    <a:pt x="277" y="954"/>
                  </a:lnTo>
                  <a:lnTo>
                    <a:pt x="291" y="945"/>
                  </a:lnTo>
                  <a:lnTo>
                    <a:pt x="303" y="936"/>
                  </a:lnTo>
                  <a:lnTo>
                    <a:pt x="319" y="851"/>
                  </a:lnTo>
                  <a:lnTo>
                    <a:pt x="330" y="794"/>
                  </a:lnTo>
                  <a:lnTo>
                    <a:pt x="339" y="764"/>
                  </a:lnTo>
                  <a:lnTo>
                    <a:pt x="341" y="755"/>
                  </a:lnTo>
                  <a:lnTo>
                    <a:pt x="353" y="729"/>
                  </a:lnTo>
                  <a:lnTo>
                    <a:pt x="371" y="707"/>
                  </a:lnTo>
                  <a:lnTo>
                    <a:pt x="394" y="688"/>
                  </a:lnTo>
                  <a:lnTo>
                    <a:pt x="417" y="668"/>
                  </a:lnTo>
                  <a:lnTo>
                    <a:pt x="440" y="651"/>
                  </a:lnTo>
                  <a:lnTo>
                    <a:pt x="463" y="631"/>
                  </a:lnTo>
                  <a:lnTo>
                    <a:pt x="482" y="610"/>
                  </a:lnTo>
                  <a:lnTo>
                    <a:pt x="497" y="585"/>
                  </a:lnTo>
                  <a:lnTo>
                    <a:pt x="490" y="581"/>
                  </a:lnTo>
                  <a:lnTo>
                    <a:pt x="482" y="580"/>
                  </a:lnTo>
                  <a:lnTo>
                    <a:pt x="475" y="580"/>
                  </a:lnTo>
                  <a:lnTo>
                    <a:pt x="468" y="580"/>
                  </a:lnTo>
                  <a:lnTo>
                    <a:pt x="459" y="583"/>
                  </a:lnTo>
                  <a:lnTo>
                    <a:pt x="452" y="585"/>
                  </a:lnTo>
                  <a:lnTo>
                    <a:pt x="445" y="589"/>
                  </a:lnTo>
                  <a:lnTo>
                    <a:pt x="440" y="592"/>
                  </a:lnTo>
                  <a:lnTo>
                    <a:pt x="433" y="596"/>
                  </a:lnTo>
                  <a:lnTo>
                    <a:pt x="426" y="597"/>
                  </a:lnTo>
                  <a:lnTo>
                    <a:pt x="417" y="597"/>
                  </a:lnTo>
                  <a:lnTo>
                    <a:pt x="408" y="599"/>
                  </a:lnTo>
                  <a:lnTo>
                    <a:pt x="399" y="599"/>
                  </a:lnTo>
                  <a:lnTo>
                    <a:pt x="390" y="601"/>
                  </a:lnTo>
                  <a:lnTo>
                    <a:pt x="381" y="604"/>
                  </a:lnTo>
                  <a:lnTo>
                    <a:pt x="373" y="608"/>
                  </a:lnTo>
                  <a:lnTo>
                    <a:pt x="328" y="560"/>
                  </a:lnTo>
                  <a:lnTo>
                    <a:pt x="332" y="557"/>
                  </a:lnTo>
                  <a:lnTo>
                    <a:pt x="334" y="553"/>
                  </a:lnTo>
                  <a:lnTo>
                    <a:pt x="337" y="551"/>
                  </a:lnTo>
                  <a:lnTo>
                    <a:pt x="339" y="550"/>
                  </a:lnTo>
                  <a:lnTo>
                    <a:pt x="332" y="523"/>
                  </a:lnTo>
                  <a:lnTo>
                    <a:pt x="325" y="495"/>
                  </a:lnTo>
                  <a:lnTo>
                    <a:pt x="316" y="466"/>
                  </a:lnTo>
                  <a:lnTo>
                    <a:pt x="309" y="436"/>
                  </a:lnTo>
                  <a:lnTo>
                    <a:pt x="302" y="440"/>
                  </a:lnTo>
                  <a:lnTo>
                    <a:pt x="295" y="441"/>
                  </a:lnTo>
                  <a:lnTo>
                    <a:pt x="287" y="441"/>
                  </a:lnTo>
                  <a:lnTo>
                    <a:pt x="280" y="441"/>
                  </a:lnTo>
                  <a:lnTo>
                    <a:pt x="273" y="440"/>
                  </a:lnTo>
                  <a:lnTo>
                    <a:pt x="266" y="440"/>
                  </a:lnTo>
                  <a:lnTo>
                    <a:pt x="259" y="438"/>
                  </a:lnTo>
                  <a:lnTo>
                    <a:pt x="252" y="436"/>
                  </a:lnTo>
                  <a:lnTo>
                    <a:pt x="243" y="429"/>
                  </a:lnTo>
                  <a:lnTo>
                    <a:pt x="238" y="418"/>
                  </a:lnTo>
                  <a:lnTo>
                    <a:pt x="234" y="406"/>
                  </a:lnTo>
                  <a:lnTo>
                    <a:pt x="238" y="395"/>
                  </a:lnTo>
                  <a:lnTo>
                    <a:pt x="248" y="386"/>
                  </a:lnTo>
                  <a:lnTo>
                    <a:pt x="263" y="379"/>
                  </a:lnTo>
                  <a:lnTo>
                    <a:pt x="277" y="374"/>
                  </a:lnTo>
                  <a:lnTo>
                    <a:pt x="287" y="370"/>
                  </a:lnTo>
                  <a:lnTo>
                    <a:pt x="287" y="360"/>
                  </a:lnTo>
                  <a:lnTo>
                    <a:pt x="282" y="355"/>
                  </a:lnTo>
                  <a:lnTo>
                    <a:pt x="275" y="351"/>
                  </a:lnTo>
                  <a:lnTo>
                    <a:pt x="266" y="349"/>
                  </a:lnTo>
                  <a:lnTo>
                    <a:pt x="257" y="347"/>
                  </a:lnTo>
                  <a:lnTo>
                    <a:pt x="248" y="346"/>
                  </a:lnTo>
                  <a:lnTo>
                    <a:pt x="241" y="342"/>
                  </a:lnTo>
                  <a:lnTo>
                    <a:pt x="236" y="335"/>
                  </a:lnTo>
                  <a:lnTo>
                    <a:pt x="233" y="289"/>
                  </a:lnTo>
                  <a:lnTo>
                    <a:pt x="238" y="241"/>
                  </a:lnTo>
                  <a:lnTo>
                    <a:pt x="248" y="197"/>
                  </a:lnTo>
                  <a:lnTo>
                    <a:pt x="266" y="154"/>
                  </a:lnTo>
                  <a:lnTo>
                    <a:pt x="254" y="149"/>
                  </a:lnTo>
                  <a:lnTo>
                    <a:pt x="245" y="142"/>
                  </a:lnTo>
                  <a:lnTo>
                    <a:pt x="236" y="135"/>
                  </a:lnTo>
                  <a:lnTo>
                    <a:pt x="227" y="124"/>
                  </a:lnTo>
                  <a:lnTo>
                    <a:pt x="227" y="112"/>
                  </a:lnTo>
                  <a:lnTo>
                    <a:pt x="233" y="101"/>
                  </a:lnTo>
                  <a:lnTo>
                    <a:pt x="238" y="90"/>
                  </a:lnTo>
                  <a:lnTo>
                    <a:pt x="247" y="82"/>
                  </a:lnTo>
                  <a:lnTo>
                    <a:pt x="256" y="73"/>
                  </a:lnTo>
                  <a:lnTo>
                    <a:pt x="264" y="62"/>
                  </a:lnTo>
                  <a:lnTo>
                    <a:pt x="272" y="51"/>
                  </a:lnTo>
                  <a:lnTo>
                    <a:pt x="275" y="39"/>
                  </a:lnTo>
                  <a:lnTo>
                    <a:pt x="273" y="36"/>
                  </a:lnTo>
                  <a:lnTo>
                    <a:pt x="272" y="30"/>
                  </a:lnTo>
                  <a:lnTo>
                    <a:pt x="270" y="27"/>
                  </a:lnTo>
                  <a:lnTo>
                    <a:pt x="266" y="23"/>
                  </a:lnTo>
                  <a:lnTo>
                    <a:pt x="261" y="25"/>
                  </a:lnTo>
                  <a:lnTo>
                    <a:pt x="256" y="28"/>
                  </a:lnTo>
                  <a:lnTo>
                    <a:pt x="250" y="28"/>
                  </a:lnTo>
                  <a:lnTo>
                    <a:pt x="245" y="25"/>
                  </a:lnTo>
                  <a:lnTo>
                    <a:pt x="250" y="5"/>
                  </a:lnTo>
                  <a:lnTo>
                    <a:pt x="270" y="0"/>
                  </a:lnTo>
                  <a:lnTo>
                    <a:pt x="284" y="5"/>
                  </a:lnTo>
                  <a:lnTo>
                    <a:pt x="293" y="20"/>
                  </a:lnTo>
                  <a:lnTo>
                    <a:pt x="295" y="37"/>
                  </a:lnTo>
                  <a:lnTo>
                    <a:pt x="287" y="60"/>
                  </a:lnTo>
                  <a:lnTo>
                    <a:pt x="275" y="80"/>
                  </a:lnTo>
                  <a:lnTo>
                    <a:pt x="259" y="99"/>
                  </a:lnTo>
                  <a:lnTo>
                    <a:pt x="248" y="119"/>
                  </a:lnTo>
                  <a:lnTo>
                    <a:pt x="254" y="124"/>
                  </a:lnTo>
                  <a:lnTo>
                    <a:pt x="261" y="128"/>
                  </a:lnTo>
                  <a:lnTo>
                    <a:pt x="268" y="129"/>
                  </a:lnTo>
                  <a:lnTo>
                    <a:pt x="275" y="131"/>
                  </a:lnTo>
                  <a:lnTo>
                    <a:pt x="282" y="131"/>
                  </a:lnTo>
                  <a:lnTo>
                    <a:pt x="289" y="131"/>
                  </a:lnTo>
                  <a:lnTo>
                    <a:pt x="296" y="131"/>
                  </a:lnTo>
                  <a:lnTo>
                    <a:pt x="302" y="131"/>
                  </a:lnTo>
                  <a:lnTo>
                    <a:pt x="295" y="151"/>
                  </a:lnTo>
                  <a:lnTo>
                    <a:pt x="284" y="167"/>
                  </a:lnTo>
                  <a:lnTo>
                    <a:pt x="273" y="184"/>
                  </a:lnTo>
                  <a:lnTo>
                    <a:pt x="270" y="204"/>
                  </a:lnTo>
                  <a:lnTo>
                    <a:pt x="270" y="232"/>
                  </a:lnTo>
                  <a:lnTo>
                    <a:pt x="272" y="261"/>
                  </a:lnTo>
                  <a:lnTo>
                    <a:pt x="275" y="289"/>
                  </a:lnTo>
                  <a:lnTo>
                    <a:pt x="279" y="314"/>
                  </a:lnTo>
                  <a:lnTo>
                    <a:pt x="289" y="319"/>
                  </a:lnTo>
                  <a:lnTo>
                    <a:pt x="302" y="319"/>
                  </a:lnTo>
                  <a:lnTo>
                    <a:pt x="311" y="319"/>
                  </a:lnTo>
                  <a:lnTo>
                    <a:pt x="319" y="328"/>
                  </a:lnTo>
                  <a:lnTo>
                    <a:pt x="318" y="335"/>
                  </a:lnTo>
                  <a:lnTo>
                    <a:pt x="314" y="342"/>
                  </a:lnTo>
                  <a:lnTo>
                    <a:pt x="312" y="349"/>
                  </a:lnTo>
                  <a:lnTo>
                    <a:pt x="314" y="356"/>
                  </a:lnTo>
                  <a:lnTo>
                    <a:pt x="323" y="356"/>
                  </a:lnTo>
                  <a:lnTo>
                    <a:pt x="334" y="355"/>
                  </a:lnTo>
                  <a:lnTo>
                    <a:pt x="342" y="355"/>
                  </a:lnTo>
                  <a:lnTo>
                    <a:pt x="351" y="360"/>
                  </a:lnTo>
                  <a:lnTo>
                    <a:pt x="360" y="353"/>
                  </a:lnTo>
                  <a:lnTo>
                    <a:pt x="374" y="349"/>
                  </a:lnTo>
                  <a:lnTo>
                    <a:pt x="385" y="344"/>
                  </a:lnTo>
                  <a:lnTo>
                    <a:pt x="392" y="333"/>
                  </a:lnTo>
                  <a:lnTo>
                    <a:pt x="404" y="324"/>
                  </a:lnTo>
                  <a:lnTo>
                    <a:pt x="417" y="317"/>
                  </a:lnTo>
                  <a:lnTo>
                    <a:pt x="431" y="312"/>
                  </a:lnTo>
                  <a:lnTo>
                    <a:pt x="447" y="305"/>
                  </a:lnTo>
                  <a:lnTo>
                    <a:pt x="465" y="300"/>
                  </a:lnTo>
                  <a:lnTo>
                    <a:pt x="482" y="294"/>
                  </a:lnTo>
                  <a:lnTo>
                    <a:pt x="500" y="289"/>
                  </a:lnTo>
                  <a:lnTo>
                    <a:pt x="518" y="282"/>
                  </a:lnTo>
                  <a:lnTo>
                    <a:pt x="532" y="282"/>
                  </a:lnTo>
                  <a:lnTo>
                    <a:pt x="530" y="308"/>
                  </a:lnTo>
                  <a:lnTo>
                    <a:pt x="521" y="330"/>
                  </a:lnTo>
                  <a:lnTo>
                    <a:pt x="505" y="346"/>
                  </a:lnTo>
                  <a:lnTo>
                    <a:pt x="486" y="360"/>
                  </a:lnTo>
                  <a:lnTo>
                    <a:pt x="479" y="365"/>
                  </a:lnTo>
                  <a:lnTo>
                    <a:pt x="474" y="369"/>
                  </a:lnTo>
                  <a:lnTo>
                    <a:pt x="466" y="370"/>
                  </a:lnTo>
                  <a:lnTo>
                    <a:pt x="459" y="370"/>
                  </a:lnTo>
                  <a:lnTo>
                    <a:pt x="452" y="372"/>
                  </a:lnTo>
                  <a:lnTo>
                    <a:pt x="447" y="372"/>
                  </a:lnTo>
                  <a:lnTo>
                    <a:pt x="438" y="372"/>
                  </a:lnTo>
                  <a:lnTo>
                    <a:pt x="431" y="374"/>
                  </a:lnTo>
                  <a:lnTo>
                    <a:pt x="392" y="353"/>
                  </a:lnTo>
                  <a:lnTo>
                    <a:pt x="353" y="374"/>
                  </a:lnTo>
                  <a:lnTo>
                    <a:pt x="346" y="390"/>
                  </a:lnTo>
                  <a:lnTo>
                    <a:pt x="341" y="404"/>
                  </a:lnTo>
                  <a:lnTo>
                    <a:pt x="334" y="417"/>
                  </a:lnTo>
                  <a:lnTo>
                    <a:pt x="325" y="427"/>
                  </a:lnTo>
                  <a:lnTo>
                    <a:pt x="335" y="443"/>
                  </a:lnTo>
                  <a:lnTo>
                    <a:pt x="342" y="461"/>
                  </a:lnTo>
                  <a:lnTo>
                    <a:pt x="349" y="482"/>
                  </a:lnTo>
                  <a:lnTo>
                    <a:pt x="357" y="500"/>
                  </a:lnTo>
                  <a:lnTo>
                    <a:pt x="360" y="511"/>
                  </a:lnTo>
                  <a:lnTo>
                    <a:pt x="362" y="521"/>
                  </a:lnTo>
                  <a:lnTo>
                    <a:pt x="365" y="532"/>
                  </a:lnTo>
                  <a:lnTo>
                    <a:pt x="369" y="541"/>
                  </a:lnTo>
                  <a:lnTo>
                    <a:pt x="376" y="546"/>
                  </a:lnTo>
                  <a:lnTo>
                    <a:pt x="383" y="551"/>
                  </a:lnTo>
                  <a:lnTo>
                    <a:pt x="392" y="555"/>
                  </a:lnTo>
                  <a:lnTo>
                    <a:pt x="401" y="558"/>
                  </a:lnTo>
                  <a:lnTo>
                    <a:pt x="410" y="560"/>
                  </a:lnTo>
                  <a:lnTo>
                    <a:pt x="419" y="562"/>
                  </a:lnTo>
                  <a:lnTo>
                    <a:pt x="427" y="560"/>
                  </a:lnTo>
                  <a:lnTo>
                    <a:pt x="436" y="558"/>
                  </a:lnTo>
                  <a:lnTo>
                    <a:pt x="456" y="553"/>
                  </a:lnTo>
                  <a:lnTo>
                    <a:pt x="474" y="544"/>
                  </a:lnTo>
                  <a:lnTo>
                    <a:pt x="491" y="537"/>
                  </a:lnTo>
                  <a:lnTo>
                    <a:pt x="507" y="526"/>
                  </a:lnTo>
                  <a:lnTo>
                    <a:pt x="523" y="516"/>
                  </a:lnTo>
                  <a:lnTo>
                    <a:pt x="537" y="505"/>
                  </a:lnTo>
                  <a:lnTo>
                    <a:pt x="552" y="495"/>
                  </a:lnTo>
                  <a:lnTo>
                    <a:pt x="564" y="482"/>
                  </a:lnTo>
                  <a:lnTo>
                    <a:pt x="566" y="482"/>
                  </a:lnTo>
                  <a:lnTo>
                    <a:pt x="569" y="482"/>
                  </a:lnTo>
                  <a:lnTo>
                    <a:pt x="571" y="484"/>
                  </a:lnTo>
                  <a:lnTo>
                    <a:pt x="573" y="487"/>
                  </a:lnTo>
                  <a:lnTo>
                    <a:pt x="568" y="495"/>
                  </a:lnTo>
                  <a:lnTo>
                    <a:pt x="560" y="502"/>
                  </a:lnTo>
                  <a:lnTo>
                    <a:pt x="555" y="509"/>
                  </a:lnTo>
                  <a:lnTo>
                    <a:pt x="550" y="518"/>
                  </a:lnTo>
                  <a:lnTo>
                    <a:pt x="543" y="525"/>
                  </a:lnTo>
                  <a:lnTo>
                    <a:pt x="536" y="534"/>
                  </a:lnTo>
                  <a:lnTo>
                    <a:pt x="529" y="541"/>
                  </a:lnTo>
                  <a:lnTo>
                    <a:pt x="520" y="546"/>
                  </a:lnTo>
                  <a:lnTo>
                    <a:pt x="529" y="553"/>
                  </a:lnTo>
                  <a:lnTo>
                    <a:pt x="537" y="558"/>
                  </a:lnTo>
                  <a:lnTo>
                    <a:pt x="546" y="564"/>
                  </a:lnTo>
                  <a:lnTo>
                    <a:pt x="555" y="567"/>
                  </a:lnTo>
                  <a:lnTo>
                    <a:pt x="564" y="576"/>
                  </a:lnTo>
                  <a:lnTo>
                    <a:pt x="571" y="587"/>
                  </a:lnTo>
                  <a:lnTo>
                    <a:pt x="578" y="596"/>
                  </a:lnTo>
                  <a:lnTo>
                    <a:pt x="587" y="604"/>
                  </a:lnTo>
                  <a:lnTo>
                    <a:pt x="594" y="612"/>
                  </a:lnTo>
                  <a:lnTo>
                    <a:pt x="603" y="619"/>
                  </a:lnTo>
                  <a:lnTo>
                    <a:pt x="612" y="622"/>
                  </a:lnTo>
                  <a:lnTo>
                    <a:pt x="624" y="626"/>
                  </a:lnTo>
                  <a:lnTo>
                    <a:pt x="640" y="608"/>
                  </a:lnTo>
                  <a:lnTo>
                    <a:pt x="656" y="587"/>
                  </a:lnTo>
                  <a:lnTo>
                    <a:pt x="670" y="562"/>
                  </a:lnTo>
                  <a:lnTo>
                    <a:pt x="684" y="537"/>
                  </a:lnTo>
                  <a:lnTo>
                    <a:pt x="695" y="509"/>
                  </a:lnTo>
                  <a:lnTo>
                    <a:pt x="702" y="482"/>
                  </a:lnTo>
                  <a:lnTo>
                    <a:pt x="704" y="454"/>
                  </a:lnTo>
                  <a:lnTo>
                    <a:pt x="699" y="427"/>
                  </a:lnTo>
                  <a:lnTo>
                    <a:pt x="695" y="399"/>
                  </a:lnTo>
                  <a:lnTo>
                    <a:pt x="688" y="374"/>
                  </a:lnTo>
                  <a:lnTo>
                    <a:pt x="686" y="349"/>
                  </a:lnTo>
                  <a:lnTo>
                    <a:pt x="692" y="323"/>
                  </a:lnTo>
                  <a:lnTo>
                    <a:pt x="704" y="303"/>
                  </a:lnTo>
                  <a:lnTo>
                    <a:pt x="708" y="282"/>
                  </a:lnTo>
                  <a:lnTo>
                    <a:pt x="708" y="259"/>
                  </a:lnTo>
                  <a:lnTo>
                    <a:pt x="708" y="236"/>
                  </a:lnTo>
                  <a:lnTo>
                    <a:pt x="695" y="229"/>
                  </a:lnTo>
                  <a:lnTo>
                    <a:pt x="684" y="236"/>
                  </a:lnTo>
                  <a:lnTo>
                    <a:pt x="676" y="248"/>
                  </a:lnTo>
                  <a:lnTo>
                    <a:pt x="667" y="255"/>
                  </a:lnTo>
                  <a:lnTo>
                    <a:pt x="661" y="245"/>
                  </a:lnTo>
                  <a:lnTo>
                    <a:pt x="653" y="248"/>
                  </a:lnTo>
                  <a:lnTo>
                    <a:pt x="642" y="254"/>
                  </a:lnTo>
                  <a:lnTo>
                    <a:pt x="633" y="257"/>
                  </a:lnTo>
                  <a:lnTo>
                    <a:pt x="622" y="262"/>
                  </a:lnTo>
                  <a:lnTo>
                    <a:pt x="610" y="266"/>
                  </a:lnTo>
                  <a:lnTo>
                    <a:pt x="599" y="271"/>
                  </a:lnTo>
                  <a:lnTo>
                    <a:pt x="587" y="277"/>
                  </a:lnTo>
                  <a:lnTo>
                    <a:pt x="575" y="280"/>
                  </a:lnTo>
                  <a:lnTo>
                    <a:pt x="562" y="284"/>
                  </a:lnTo>
                  <a:lnTo>
                    <a:pt x="552" y="284"/>
                  </a:lnTo>
                  <a:lnTo>
                    <a:pt x="539" y="282"/>
                  </a:lnTo>
                  <a:lnTo>
                    <a:pt x="543" y="277"/>
                  </a:lnTo>
                  <a:lnTo>
                    <a:pt x="548" y="273"/>
                  </a:lnTo>
                  <a:lnTo>
                    <a:pt x="553" y="273"/>
                  </a:lnTo>
                  <a:lnTo>
                    <a:pt x="560" y="269"/>
                  </a:lnTo>
                  <a:lnTo>
                    <a:pt x="573" y="266"/>
                  </a:lnTo>
                  <a:lnTo>
                    <a:pt x="585" y="261"/>
                  </a:lnTo>
                  <a:lnTo>
                    <a:pt x="598" y="255"/>
                  </a:lnTo>
                  <a:lnTo>
                    <a:pt x="610" y="252"/>
                  </a:lnTo>
                  <a:lnTo>
                    <a:pt x="622" y="246"/>
                  </a:lnTo>
                  <a:lnTo>
                    <a:pt x="635" y="241"/>
                  </a:lnTo>
                  <a:lnTo>
                    <a:pt x="647" y="238"/>
                  </a:lnTo>
                  <a:lnTo>
                    <a:pt x="660" y="234"/>
                  </a:lnTo>
                  <a:lnTo>
                    <a:pt x="665" y="227"/>
                  </a:lnTo>
                  <a:lnTo>
                    <a:pt x="670" y="220"/>
                  </a:lnTo>
                  <a:lnTo>
                    <a:pt x="679" y="213"/>
                  </a:lnTo>
                  <a:lnTo>
                    <a:pt x="688" y="207"/>
                  </a:lnTo>
                  <a:lnTo>
                    <a:pt x="697" y="202"/>
                  </a:lnTo>
                  <a:lnTo>
                    <a:pt x="706" y="199"/>
                  </a:lnTo>
                  <a:lnTo>
                    <a:pt x="713" y="197"/>
                  </a:lnTo>
                  <a:lnTo>
                    <a:pt x="720" y="197"/>
                  </a:lnTo>
                  <a:lnTo>
                    <a:pt x="738" y="218"/>
                  </a:lnTo>
                  <a:lnTo>
                    <a:pt x="743" y="243"/>
                  </a:lnTo>
                  <a:lnTo>
                    <a:pt x="739" y="269"/>
                  </a:lnTo>
                  <a:lnTo>
                    <a:pt x="731" y="296"/>
                  </a:lnTo>
                  <a:lnTo>
                    <a:pt x="729" y="305"/>
                  </a:lnTo>
                  <a:lnTo>
                    <a:pt x="727" y="314"/>
                  </a:lnTo>
                  <a:lnTo>
                    <a:pt x="723" y="324"/>
                  </a:lnTo>
                  <a:lnTo>
                    <a:pt x="718" y="333"/>
                  </a:lnTo>
                  <a:lnTo>
                    <a:pt x="723" y="374"/>
                  </a:lnTo>
                  <a:lnTo>
                    <a:pt x="727" y="413"/>
                  </a:lnTo>
                  <a:lnTo>
                    <a:pt x="727" y="454"/>
                  </a:lnTo>
                  <a:lnTo>
                    <a:pt x="718" y="498"/>
                  </a:lnTo>
                  <a:lnTo>
                    <a:pt x="715" y="523"/>
                  </a:lnTo>
                  <a:lnTo>
                    <a:pt x="709" y="544"/>
                  </a:lnTo>
                  <a:lnTo>
                    <a:pt x="700" y="564"/>
                  </a:lnTo>
                  <a:lnTo>
                    <a:pt x="692" y="581"/>
                  </a:lnTo>
                  <a:lnTo>
                    <a:pt x="679" y="597"/>
                  </a:lnTo>
                  <a:lnTo>
                    <a:pt x="667" y="615"/>
                  </a:lnTo>
                  <a:lnTo>
                    <a:pt x="653" y="633"/>
                  </a:lnTo>
                  <a:lnTo>
                    <a:pt x="638" y="652"/>
                  </a:lnTo>
                  <a:lnTo>
                    <a:pt x="630" y="652"/>
                  </a:lnTo>
                  <a:lnTo>
                    <a:pt x="619" y="652"/>
                  </a:lnTo>
                  <a:lnTo>
                    <a:pt x="608" y="651"/>
                  </a:lnTo>
                  <a:lnTo>
                    <a:pt x="599" y="647"/>
                  </a:lnTo>
                  <a:lnTo>
                    <a:pt x="589" y="645"/>
                  </a:lnTo>
                  <a:lnTo>
                    <a:pt x="580" y="640"/>
                  </a:lnTo>
                  <a:lnTo>
                    <a:pt x="573" y="635"/>
                  </a:lnTo>
                  <a:lnTo>
                    <a:pt x="566" y="628"/>
                  </a:lnTo>
                  <a:lnTo>
                    <a:pt x="566" y="638"/>
                  </a:lnTo>
                  <a:lnTo>
                    <a:pt x="568" y="663"/>
                  </a:lnTo>
                  <a:lnTo>
                    <a:pt x="569" y="691"/>
                  </a:lnTo>
                  <a:lnTo>
                    <a:pt x="571" y="716"/>
                  </a:lnTo>
                  <a:lnTo>
                    <a:pt x="575" y="720"/>
                  </a:lnTo>
                  <a:lnTo>
                    <a:pt x="576" y="725"/>
                  </a:lnTo>
                  <a:lnTo>
                    <a:pt x="580" y="730"/>
                  </a:lnTo>
                  <a:lnTo>
                    <a:pt x="585" y="730"/>
                  </a:lnTo>
                  <a:lnTo>
                    <a:pt x="589" y="714"/>
                  </a:lnTo>
                  <a:lnTo>
                    <a:pt x="592" y="697"/>
                  </a:lnTo>
                  <a:lnTo>
                    <a:pt x="601" y="681"/>
                  </a:lnTo>
                  <a:lnTo>
                    <a:pt x="615" y="668"/>
                  </a:lnTo>
                  <a:lnTo>
                    <a:pt x="631" y="668"/>
                  </a:lnTo>
                  <a:lnTo>
                    <a:pt x="626" y="681"/>
                  </a:lnTo>
                  <a:lnTo>
                    <a:pt x="619" y="691"/>
                  </a:lnTo>
                  <a:lnTo>
                    <a:pt x="612" y="704"/>
                  </a:lnTo>
                  <a:lnTo>
                    <a:pt x="607" y="716"/>
                  </a:lnTo>
                  <a:lnTo>
                    <a:pt x="598" y="736"/>
                  </a:lnTo>
                  <a:lnTo>
                    <a:pt x="599" y="755"/>
                  </a:lnTo>
                  <a:lnTo>
                    <a:pt x="607" y="775"/>
                  </a:lnTo>
                  <a:lnTo>
                    <a:pt x="615" y="792"/>
                  </a:lnTo>
                  <a:lnTo>
                    <a:pt x="624" y="805"/>
                  </a:lnTo>
                  <a:lnTo>
                    <a:pt x="635" y="821"/>
                  </a:lnTo>
                  <a:lnTo>
                    <a:pt x="644" y="835"/>
                  </a:lnTo>
                  <a:lnTo>
                    <a:pt x="654" y="853"/>
                  </a:lnTo>
                  <a:lnTo>
                    <a:pt x="665" y="869"/>
                  </a:lnTo>
                  <a:lnTo>
                    <a:pt x="674" y="885"/>
                  </a:lnTo>
                  <a:lnTo>
                    <a:pt x="684" y="899"/>
                  </a:lnTo>
                  <a:lnTo>
                    <a:pt x="693" y="913"/>
                  </a:lnTo>
                  <a:lnTo>
                    <a:pt x="704" y="931"/>
                  </a:lnTo>
                  <a:lnTo>
                    <a:pt x="716" y="948"/>
                  </a:lnTo>
                  <a:lnTo>
                    <a:pt x="729" y="966"/>
                  </a:lnTo>
                  <a:lnTo>
                    <a:pt x="739" y="984"/>
                  </a:lnTo>
                  <a:lnTo>
                    <a:pt x="752" y="1001"/>
                  </a:lnTo>
                  <a:lnTo>
                    <a:pt x="762" y="1019"/>
                  </a:lnTo>
                  <a:lnTo>
                    <a:pt x="773" y="1037"/>
                  </a:lnTo>
                  <a:lnTo>
                    <a:pt x="784" y="1055"/>
                  </a:lnTo>
                  <a:lnTo>
                    <a:pt x="793" y="1069"/>
                  </a:lnTo>
                  <a:lnTo>
                    <a:pt x="801" y="1083"/>
                  </a:lnTo>
                  <a:lnTo>
                    <a:pt x="809" y="1099"/>
                  </a:lnTo>
                  <a:lnTo>
                    <a:pt x="814" y="1113"/>
                  </a:lnTo>
                  <a:lnTo>
                    <a:pt x="819" y="1131"/>
                  </a:lnTo>
                  <a:lnTo>
                    <a:pt x="825" y="1147"/>
                  </a:lnTo>
                  <a:lnTo>
                    <a:pt x="830" y="1163"/>
                  </a:lnTo>
                  <a:lnTo>
                    <a:pt x="837" y="1179"/>
                  </a:lnTo>
                  <a:lnTo>
                    <a:pt x="840" y="1182"/>
                  </a:lnTo>
                  <a:lnTo>
                    <a:pt x="842" y="1189"/>
                  </a:lnTo>
                  <a:lnTo>
                    <a:pt x="844" y="1200"/>
                  </a:lnTo>
                  <a:lnTo>
                    <a:pt x="844" y="1207"/>
                  </a:lnTo>
                  <a:lnTo>
                    <a:pt x="830" y="1184"/>
                  </a:lnTo>
                  <a:lnTo>
                    <a:pt x="817" y="1161"/>
                  </a:lnTo>
                  <a:lnTo>
                    <a:pt x="807" y="1138"/>
                  </a:lnTo>
                  <a:lnTo>
                    <a:pt x="796" y="1115"/>
                  </a:lnTo>
                  <a:lnTo>
                    <a:pt x="778" y="1076"/>
                  </a:lnTo>
                  <a:lnTo>
                    <a:pt x="757" y="1039"/>
                  </a:lnTo>
                  <a:lnTo>
                    <a:pt x="734" y="1001"/>
                  </a:lnTo>
                  <a:lnTo>
                    <a:pt x="709" y="966"/>
                  </a:lnTo>
                  <a:lnTo>
                    <a:pt x="681" y="931"/>
                  </a:lnTo>
                  <a:lnTo>
                    <a:pt x="654" y="897"/>
                  </a:lnTo>
                  <a:lnTo>
                    <a:pt x="626" y="861"/>
                  </a:lnTo>
                  <a:lnTo>
                    <a:pt x="599" y="828"/>
                  </a:lnTo>
                  <a:lnTo>
                    <a:pt x="587" y="807"/>
                  </a:lnTo>
                  <a:lnTo>
                    <a:pt x="575" y="785"/>
                  </a:lnTo>
                  <a:lnTo>
                    <a:pt x="562" y="764"/>
                  </a:lnTo>
                  <a:lnTo>
                    <a:pt x="553" y="743"/>
                  </a:lnTo>
                  <a:lnTo>
                    <a:pt x="548" y="721"/>
                  </a:lnTo>
                  <a:lnTo>
                    <a:pt x="544" y="698"/>
                  </a:lnTo>
                  <a:lnTo>
                    <a:pt x="546" y="677"/>
                  </a:lnTo>
                  <a:lnTo>
                    <a:pt x="553" y="654"/>
                  </a:lnTo>
                  <a:lnTo>
                    <a:pt x="552" y="638"/>
                  </a:lnTo>
                  <a:lnTo>
                    <a:pt x="553" y="622"/>
                  </a:lnTo>
                  <a:lnTo>
                    <a:pt x="548" y="606"/>
                  </a:lnTo>
                  <a:lnTo>
                    <a:pt x="532" y="597"/>
                  </a:lnTo>
                  <a:lnTo>
                    <a:pt x="527" y="596"/>
                  </a:lnTo>
                  <a:lnTo>
                    <a:pt x="523" y="594"/>
                  </a:lnTo>
                  <a:lnTo>
                    <a:pt x="520" y="592"/>
                  </a:lnTo>
                  <a:lnTo>
                    <a:pt x="516" y="590"/>
                  </a:lnTo>
                  <a:lnTo>
                    <a:pt x="504" y="610"/>
                  </a:lnTo>
                  <a:lnTo>
                    <a:pt x="490" y="628"/>
                  </a:lnTo>
                  <a:lnTo>
                    <a:pt x="475" y="643"/>
                  </a:lnTo>
                  <a:lnTo>
                    <a:pt x="459" y="659"/>
                  </a:lnTo>
                  <a:lnTo>
                    <a:pt x="445" y="675"/>
                  </a:lnTo>
                  <a:lnTo>
                    <a:pt x="429" y="691"/>
                  </a:lnTo>
                  <a:lnTo>
                    <a:pt x="413" y="707"/>
                  </a:lnTo>
                  <a:lnTo>
                    <a:pt x="397" y="725"/>
                  </a:lnTo>
                  <a:lnTo>
                    <a:pt x="376" y="768"/>
                  </a:lnTo>
                  <a:lnTo>
                    <a:pt x="365" y="812"/>
                  </a:lnTo>
                  <a:lnTo>
                    <a:pt x="358" y="858"/>
                  </a:lnTo>
                  <a:lnTo>
                    <a:pt x="349" y="902"/>
                  </a:lnTo>
                  <a:lnTo>
                    <a:pt x="346" y="915"/>
                  </a:lnTo>
                  <a:lnTo>
                    <a:pt x="342" y="929"/>
                  </a:lnTo>
                  <a:lnTo>
                    <a:pt x="337" y="943"/>
                  </a:lnTo>
                  <a:lnTo>
                    <a:pt x="330" y="957"/>
                  </a:lnTo>
                  <a:lnTo>
                    <a:pt x="321" y="971"/>
                  </a:lnTo>
                  <a:lnTo>
                    <a:pt x="311" y="982"/>
                  </a:lnTo>
                  <a:lnTo>
                    <a:pt x="296" y="993"/>
                  </a:lnTo>
                  <a:lnTo>
                    <a:pt x="279" y="998"/>
                  </a:lnTo>
                  <a:lnTo>
                    <a:pt x="270" y="1005"/>
                  </a:lnTo>
                  <a:lnTo>
                    <a:pt x="266" y="1012"/>
                  </a:lnTo>
                  <a:lnTo>
                    <a:pt x="268" y="1021"/>
                  </a:lnTo>
                  <a:lnTo>
                    <a:pt x="273" y="1030"/>
                  </a:lnTo>
                  <a:lnTo>
                    <a:pt x="279" y="1039"/>
                  </a:lnTo>
                  <a:lnTo>
                    <a:pt x="287" y="1048"/>
                  </a:lnTo>
                  <a:lnTo>
                    <a:pt x="295" y="1055"/>
                  </a:lnTo>
                  <a:lnTo>
                    <a:pt x="298" y="1064"/>
                  </a:lnTo>
                  <a:lnTo>
                    <a:pt x="307" y="1088"/>
                  </a:lnTo>
                  <a:lnTo>
                    <a:pt x="307" y="1118"/>
                  </a:lnTo>
                  <a:lnTo>
                    <a:pt x="303" y="1149"/>
                  </a:lnTo>
                  <a:lnTo>
                    <a:pt x="295" y="1179"/>
                  </a:lnTo>
                  <a:lnTo>
                    <a:pt x="291" y="1182"/>
                  </a:lnTo>
                  <a:lnTo>
                    <a:pt x="287" y="1186"/>
                  </a:lnTo>
                  <a:lnTo>
                    <a:pt x="282" y="1189"/>
                  </a:lnTo>
                  <a:lnTo>
                    <a:pt x="277" y="1189"/>
                  </a:lnTo>
                  <a:lnTo>
                    <a:pt x="273" y="1170"/>
                  </a:lnTo>
                  <a:lnTo>
                    <a:pt x="279" y="1147"/>
                  </a:lnTo>
                  <a:lnTo>
                    <a:pt x="282" y="1122"/>
                  </a:lnTo>
                  <a:lnTo>
                    <a:pt x="275" y="1101"/>
                  </a:lnTo>
                  <a:lnTo>
                    <a:pt x="279" y="1099"/>
                  </a:lnTo>
                  <a:lnTo>
                    <a:pt x="279" y="1094"/>
                  </a:lnTo>
                  <a:lnTo>
                    <a:pt x="277" y="1090"/>
                  </a:lnTo>
                  <a:lnTo>
                    <a:pt x="275" y="1087"/>
                  </a:lnTo>
                  <a:lnTo>
                    <a:pt x="261" y="1069"/>
                  </a:lnTo>
                  <a:lnTo>
                    <a:pt x="247" y="1049"/>
                  </a:lnTo>
                  <a:lnTo>
                    <a:pt x="233" y="1032"/>
                  </a:lnTo>
                  <a:lnTo>
                    <a:pt x="218" y="1014"/>
                  </a:lnTo>
                  <a:lnTo>
                    <a:pt x="208" y="994"/>
                  </a:lnTo>
                  <a:lnTo>
                    <a:pt x="199" y="975"/>
                  </a:lnTo>
                  <a:lnTo>
                    <a:pt x="192" y="954"/>
                  </a:lnTo>
                  <a:lnTo>
                    <a:pt x="188" y="932"/>
                  </a:lnTo>
                  <a:lnTo>
                    <a:pt x="183" y="934"/>
                  </a:lnTo>
                  <a:lnTo>
                    <a:pt x="178" y="939"/>
                  </a:lnTo>
                  <a:lnTo>
                    <a:pt x="172" y="943"/>
                  </a:lnTo>
                  <a:lnTo>
                    <a:pt x="169" y="947"/>
                  </a:lnTo>
                  <a:lnTo>
                    <a:pt x="156" y="954"/>
                  </a:lnTo>
                  <a:lnTo>
                    <a:pt x="144" y="959"/>
                  </a:lnTo>
                  <a:lnTo>
                    <a:pt x="130" y="962"/>
                  </a:lnTo>
                  <a:lnTo>
                    <a:pt x="116" y="962"/>
                  </a:lnTo>
                  <a:lnTo>
                    <a:pt x="100" y="961"/>
                  </a:lnTo>
                  <a:lnTo>
                    <a:pt x="85" y="959"/>
                  </a:lnTo>
                  <a:lnTo>
                    <a:pt x="71" y="954"/>
                  </a:lnTo>
                  <a:lnTo>
                    <a:pt x="57" y="948"/>
                  </a:lnTo>
                  <a:lnTo>
                    <a:pt x="52" y="959"/>
                  </a:lnTo>
                  <a:lnTo>
                    <a:pt x="50" y="968"/>
                  </a:lnTo>
                  <a:lnTo>
                    <a:pt x="50" y="978"/>
                  </a:lnTo>
                  <a:lnTo>
                    <a:pt x="46" y="987"/>
                  </a:lnTo>
                  <a:lnTo>
                    <a:pt x="45" y="1037"/>
                  </a:lnTo>
                  <a:lnTo>
                    <a:pt x="43" y="1085"/>
                  </a:lnTo>
                  <a:lnTo>
                    <a:pt x="41" y="1131"/>
                  </a:lnTo>
                  <a:lnTo>
                    <a:pt x="38" y="1177"/>
                  </a:lnTo>
                  <a:lnTo>
                    <a:pt x="39" y="1202"/>
                  </a:lnTo>
                  <a:lnTo>
                    <a:pt x="36" y="1232"/>
                  </a:lnTo>
                  <a:lnTo>
                    <a:pt x="39" y="1262"/>
                  </a:lnTo>
                  <a:lnTo>
                    <a:pt x="62" y="1283"/>
                  </a:lnTo>
                  <a:lnTo>
                    <a:pt x="80" y="1292"/>
                  </a:lnTo>
                  <a:lnTo>
                    <a:pt x="98" y="1299"/>
                  </a:lnTo>
                  <a:lnTo>
                    <a:pt x="116" y="1308"/>
                  </a:lnTo>
                  <a:lnTo>
                    <a:pt x="131" y="1313"/>
                  </a:lnTo>
                  <a:lnTo>
                    <a:pt x="149" y="1321"/>
                  </a:lnTo>
                  <a:lnTo>
                    <a:pt x="167" y="1326"/>
                  </a:lnTo>
                  <a:lnTo>
                    <a:pt x="186" y="1331"/>
                  </a:lnTo>
                  <a:lnTo>
                    <a:pt x="206" y="1335"/>
                  </a:lnTo>
                  <a:lnTo>
                    <a:pt x="225" y="1322"/>
                  </a:lnTo>
                  <a:lnTo>
                    <a:pt x="243" y="1312"/>
                  </a:lnTo>
                  <a:lnTo>
                    <a:pt x="263" y="1303"/>
                  </a:lnTo>
                  <a:lnTo>
                    <a:pt x="280" y="1292"/>
                  </a:lnTo>
                  <a:lnTo>
                    <a:pt x="298" y="1283"/>
                  </a:lnTo>
                  <a:lnTo>
                    <a:pt x="318" y="1274"/>
                  </a:lnTo>
                  <a:lnTo>
                    <a:pt x="335" y="1267"/>
                  </a:lnTo>
                  <a:lnTo>
                    <a:pt x="353" y="1258"/>
                  </a:lnTo>
                  <a:lnTo>
                    <a:pt x="373" y="1250"/>
                  </a:lnTo>
                  <a:lnTo>
                    <a:pt x="390" y="1241"/>
                  </a:lnTo>
                  <a:lnTo>
                    <a:pt x="408" y="1232"/>
                  </a:lnTo>
                  <a:lnTo>
                    <a:pt x="427" y="1223"/>
                  </a:lnTo>
                  <a:lnTo>
                    <a:pt x="445" y="1212"/>
                  </a:lnTo>
                  <a:lnTo>
                    <a:pt x="465" y="1202"/>
                  </a:lnTo>
                  <a:lnTo>
                    <a:pt x="484" y="1191"/>
                  </a:lnTo>
                  <a:lnTo>
                    <a:pt x="504" y="1179"/>
                  </a:lnTo>
                  <a:lnTo>
                    <a:pt x="511" y="1186"/>
                  </a:lnTo>
                  <a:lnTo>
                    <a:pt x="495" y="1196"/>
                  </a:lnTo>
                  <a:lnTo>
                    <a:pt x="477" y="1209"/>
                  </a:lnTo>
                  <a:lnTo>
                    <a:pt x="461" y="1221"/>
                  </a:lnTo>
                  <a:lnTo>
                    <a:pt x="443" y="1234"/>
                  </a:lnTo>
                  <a:lnTo>
                    <a:pt x="427" y="1246"/>
                  </a:lnTo>
                  <a:lnTo>
                    <a:pt x="410" y="1258"/>
                  </a:lnTo>
                  <a:lnTo>
                    <a:pt x="394" y="1271"/>
                  </a:lnTo>
                  <a:lnTo>
                    <a:pt x="378" y="1280"/>
                  </a:lnTo>
                  <a:lnTo>
                    <a:pt x="365" y="1289"/>
                  </a:lnTo>
                  <a:lnTo>
                    <a:pt x="351" y="1296"/>
                  </a:lnTo>
                  <a:lnTo>
                    <a:pt x="335" y="1305"/>
                  </a:lnTo>
                  <a:lnTo>
                    <a:pt x="319" y="1313"/>
                  </a:lnTo>
                  <a:lnTo>
                    <a:pt x="303" y="1321"/>
                  </a:lnTo>
                  <a:lnTo>
                    <a:pt x="287" y="1329"/>
                  </a:lnTo>
                  <a:lnTo>
                    <a:pt x="273" y="1340"/>
                  </a:lnTo>
                  <a:lnTo>
                    <a:pt x="259" y="1349"/>
                  </a:lnTo>
                  <a:lnTo>
                    <a:pt x="250" y="1351"/>
                  </a:lnTo>
                  <a:lnTo>
                    <a:pt x="241" y="1354"/>
                  </a:lnTo>
                  <a:lnTo>
                    <a:pt x="233" y="1360"/>
                  </a:lnTo>
                  <a:lnTo>
                    <a:pt x="224" y="1363"/>
                  </a:lnTo>
                  <a:lnTo>
                    <a:pt x="213" y="1368"/>
                  </a:lnTo>
                  <a:lnTo>
                    <a:pt x="204" y="1372"/>
                  </a:lnTo>
                  <a:lnTo>
                    <a:pt x="194" y="1374"/>
                  </a:lnTo>
                  <a:lnTo>
                    <a:pt x="183" y="1375"/>
                  </a:lnTo>
                  <a:lnTo>
                    <a:pt x="142" y="1363"/>
                  </a:lnTo>
                  <a:lnTo>
                    <a:pt x="144" y="1361"/>
                  </a:lnTo>
                  <a:lnTo>
                    <a:pt x="126" y="1356"/>
                  </a:lnTo>
                  <a:lnTo>
                    <a:pt x="108" y="1351"/>
                  </a:lnTo>
                  <a:lnTo>
                    <a:pt x="89" y="1345"/>
                  </a:lnTo>
                  <a:lnTo>
                    <a:pt x="71" y="1338"/>
                  </a:lnTo>
                  <a:lnTo>
                    <a:pt x="55" y="1329"/>
                  </a:lnTo>
                  <a:lnTo>
                    <a:pt x="39" y="1317"/>
                  </a:lnTo>
                  <a:lnTo>
                    <a:pt x="27" y="1303"/>
                  </a:lnTo>
                  <a:lnTo>
                    <a:pt x="18" y="1285"/>
                  </a:lnTo>
                  <a:lnTo>
                    <a:pt x="4" y="1239"/>
                  </a:lnTo>
                  <a:lnTo>
                    <a:pt x="0" y="1191"/>
                  </a:lnTo>
                  <a:lnTo>
                    <a:pt x="6" y="1145"/>
                  </a:lnTo>
                  <a:lnTo>
                    <a:pt x="13" y="1099"/>
                  </a:lnTo>
                  <a:lnTo>
                    <a:pt x="15" y="1055"/>
                  </a:lnTo>
                  <a:lnTo>
                    <a:pt x="16" y="1007"/>
                  </a:lnTo>
                  <a:lnTo>
                    <a:pt x="22" y="961"/>
                  </a:lnTo>
                  <a:lnTo>
                    <a:pt x="29" y="918"/>
                  </a:lnTo>
                  <a:lnTo>
                    <a:pt x="34" y="904"/>
                  </a:lnTo>
                  <a:lnTo>
                    <a:pt x="30" y="890"/>
                  </a:lnTo>
                  <a:lnTo>
                    <a:pt x="25" y="876"/>
                  </a:lnTo>
                  <a:lnTo>
                    <a:pt x="20" y="860"/>
                  </a:lnTo>
                  <a:lnTo>
                    <a:pt x="23" y="833"/>
                  </a:lnTo>
                  <a:lnTo>
                    <a:pt x="30" y="807"/>
                  </a:lnTo>
                  <a:lnTo>
                    <a:pt x="39" y="782"/>
                  </a:lnTo>
                  <a:lnTo>
                    <a:pt x="50" y="760"/>
                  </a:lnTo>
                  <a:lnTo>
                    <a:pt x="57" y="757"/>
                  </a:lnTo>
                  <a:lnTo>
                    <a:pt x="61" y="750"/>
                  </a:lnTo>
                  <a:lnTo>
                    <a:pt x="62" y="743"/>
                  </a:lnTo>
                  <a:lnTo>
                    <a:pt x="71" y="737"/>
                  </a:lnTo>
                  <a:lnTo>
                    <a:pt x="55" y="771"/>
                  </a:lnTo>
                  <a:lnTo>
                    <a:pt x="48" y="810"/>
                  </a:lnTo>
                  <a:lnTo>
                    <a:pt x="50" y="849"/>
                  </a:lnTo>
                  <a:lnTo>
                    <a:pt x="61" y="885"/>
                  </a:lnTo>
                  <a:lnTo>
                    <a:pt x="69" y="892"/>
                  </a:lnTo>
                  <a:lnTo>
                    <a:pt x="78" y="895"/>
                  </a:lnTo>
                  <a:lnTo>
                    <a:pt x="87" y="899"/>
                  </a:lnTo>
                  <a:lnTo>
                    <a:pt x="96" y="899"/>
                  </a:lnTo>
                  <a:lnTo>
                    <a:pt x="105" y="899"/>
                  </a:lnTo>
                  <a:lnTo>
                    <a:pt x="114" y="897"/>
                  </a:lnTo>
                  <a:lnTo>
                    <a:pt x="123" y="895"/>
                  </a:lnTo>
                  <a:lnTo>
                    <a:pt x="131" y="892"/>
                  </a:lnTo>
                  <a:lnTo>
                    <a:pt x="140" y="886"/>
                  </a:lnTo>
                  <a:lnTo>
                    <a:pt x="149" y="879"/>
                  </a:lnTo>
                  <a:lnTo>
                    <a:pt x="156" y="874"/>
                  </a:lnTo>
                  <a:lnTo>
                    <a:pt x="163" y="867"/>
                  </a:lnTo>
                  <a:lnTo>
                    <a:pt x="167" y="872"/>
                  </a:lnTo>
                  <a:lnTo>
                    <a:pt x="163" y="879"/>
                  </a:lnTo>
                  <a:lnTo>
                    <a:pt x="160" y="885"/>
                  </a:lnTo>
                  <a:lnTo>
                    <a:pt x="156" y="893"/>
                  </a:lnTo>
                  <a:lnTo>
                    <a:pt x="147" y="904"/>
                  </a:lnTo>
                  <a:lnTo>
                    <a:pt x="139" y="911"/>
                  </a:lnTo>
                  <a:lnTo>
                    <a:pt x="130" y="916"/>
                  </a:lnTo>
                  <a:lnTo>
                    <a:pt x="121" y="920"/>
                  </a:lnTo>
                  <a:lnTo>
                    <a:pt x="110" y="922"/>
                  </a:lnTo>
                  <a:lnTo>
                    <a:pt x="100" y="922"/>
                  </a:lnTo>
                  <a:lnTo>
                    <a:pt x="87" y="924"/>
                  </a:lnTo>
                  <a:lnTo>
                    <a:pt x="75" y="924"/>
                  </a:lnTo>
                  <a:lnTo>
                    <a:pt x="91" y="927"/>
                  </a:lnTo>
                  <a:lnTo>
                    <a:pt x="108" y="927"/>
                  </a:lnTo>
                  <a:lnTo>
                    <a:pt x="124" y="927"/>
                  </a:lnTo>
                  <a:lnTo>
                    <a:pt x="139" y="924"/>
                  </a:lnTo>
                  <a:lnTo>
                    <a:pt x="153" y="920"/>
                  </a:lnTo>
                  <a:lnTo>
                    <a:pt x="167" y="913"/>
                  </a:lnTo>
                  <a:lnTo>
                    <a:pt x="178" y="904"/>
                  </a:lnTo>
                  <a:lnTo>
                    <a:pt x="186" y="893"/>
                  </a:lnTo>
                  <a:lnTo>
                    <a:pt x="188" y="890"/>
                  </a:lnTo>
                  <a:lnTo>
                    <a:pt x="185" y="888"/>
                  </a:lnTo>
                  <a:lnTo>
                    <a:pt x="181" y="888"/>
                  </a:lnTo>
                  <a:lnTo>
                    <a:pt x="176" y="888"/>
                  </a:lnTo>
                  <a:lnTo>
                    <a:pt x="178" y="879"/>
                  </a:lnTo>
                  <a:lnTo>
                    <a:pt x="186" y="874"/>
                  </a:lnTo>
                  <a:lnTo>
                    <a:pt x="195" y="867"/>
                  </a:lnTo>
                  <a:lnTo>
                    <a:pt x="204" y="860"/>
                  </a:lnTo>
                  <a:lnTo>
                    <a:pt x="211" y="842"/>
                  </a:lnTo>
                  <a:lnTo>
                    <a:pt x="217" y="824"/>
                  </a:lnTo>
                  <a:lnTo>
                    <a:pt x="222" y="807"/>
                  </a:lnTo>
                  <a:lnTo>
                    <a:pt x="229" y="791"/>
                  </a:lnTo>
                  <a:lnTo>
                    <a:pt x="234" y="775"/>
                  </a:lnTo>
                  <a:lnTo>
                    <a:pt x="243" y="760"/>
                  </a:lnTo>
                  <a:lnTo>
                    <a:pt x="254" y="746"/>
                  </a:lnTo>
                  <a:lnTo>
                    <a:pt x="268" y="732"/>
                  </a:lnTo>
                  <a:lnTo>
                    <a:pt x="275" y="723"/>
                  </a:lnTo>
                  <a:lnTo>
                    <a:pt x="270" y="718"/>
                  </a:lnTo>
                  <a:lnTo>
                    <a:pt x="266" y="714"/>
                  </a:lnTo>
                  <a:lnTo>
                    <a:pt x="263" y="711"/>
                  </a:lnTo>
                  <a:lnTo>
                    <a:pt x="261" y="704"/>
                  </a:lnTo>
                  <a:lnTo>
                    <a:pt x="264" y="698"/>
                  </a:lnTo>
                  <a:lnTo>
                    <a:pt x="266" y="691"/>
                  </a:lnTo>
                  <a:lnTo>
                    <a:pt x="264" y="684"/>
                  </a:lnTo>
                  <a:lnTo>
                    <a:pt x="256" y="677"/>
                  </a:lnTo>
                  <a:lnTo>
                    <a:pt x="245" y="675"/>
                  </a:lnTo>
                  <a:lnTo>
                    <a:pt x="236" y="672"/>
                  </a:lnTo>
                  <a:lnTo>
                    <a:pt x="225" y="668"/>
                  </a:lnTo>
                  <a:lnTo>
                    <a:pt x="215" y="663"/>
                  </a:lnTo>
                  <a:lnTo>
                    <a:pt x="206" y="659"/>
                  </a:lnTo>
                  <a:lnTo>
                    <a:pt x="195" y="656"/>
                  </a:lnTo>
                  <a:lnTo>
                    <a:pt x="185" y="656"/>
                  </a:lnTo>
                  <a:lnTo>
                    <a:pt x="174" y="658"/>
                  </a:lnTo>
                  <a:lnTo>
                    <a:pt x="165" y="665"/>
                  </a:lnTo>
                  <a:lnTo>
                    <a:pt x="156" y="674"/>
                  </a:lnTo>
                  <a:lnTo>
                    <a:pt x="147" y="684"/>
                  </a:lnTo>
                  <a:lnTo>
                    <a:pt x="137" y="693"/>
                  </a:lnTo>
                  <a:lnTo>
                    <a:pt x="128" y="702"/>
                  </a:lnTo>
                  <a:lnTo>
                    <a:pt x="117" y="709"/>
                  </a:lnTo>
                  <a:lnTo>
                    <a:pt x="107" y="716"/>
                  </a:lnTo>
                  <a:lnTo>
                    <a:pt x="96" y="720"/>
                  </a:lnTo>
                  <a:lnTo>
                    <a:pt x="100" y="709"/>
                  </a:lnTo>
                  <a:lnTo>
                    <a:pt x="107" y="700"/>
                  </a:lnTo>
                  <a:lnTo>
                    <a:pt x="114" y="690"/>
                  </a:lnTo>
                  <a:lnTo>
                    <a:pt x="123" y="681"/>
                  </a:lnTo>
                  <a:lnTo>
                    <a:pt x="131" y="672"/>
                  </a:lnTo>
                  <a:lnTo>
                    <a:pt x="140" y="663"/>
                  </a:lnTo>
                  <a:lnTo>
                    <a:pt x="149" y="654"/>
                  </a:lnTo>
                  <a:lnTo>
                    <a:pt x="158" y="645"/>
                  </a:lnTo>
                  <a:lnTo>
                    <a:pt x="169" y="638"/>
                  </a:lnTo>
                  <a:lnTo>
                    <a:pt x="178" y="633"/>
                  </a:lnTo>
                  <a:lnTo>
                    <a:pt x="186" y="631"/>
                  </a:lnTo>
                  <a:lnTo>
                    <a:pt x="195" y="631"/>
                  </a:lnTo>
                  <a:lnTo>
                    <a:pt x="204" y="633"/>
                  </a:lnTo>
                  <a:lnTo>
                    <a:pt x="213" y="636"/>
                  </a:lnTo>
                  <a:lnTo>
                    <a:pt x="222" y="640"/>
                  </a:lnTo>
                  <a:lnTo>
                    <a:pt x="231" y="643"/>
                  </a:lnTo>
                  <a:lnTo>
                    <a:pt x="243" y="631"/>
                  </a:lnTo>
                  <a:lnTo>
                    <a:pt x="256" y="620"/>
                  </a:lnTo>
                  <a:lnTo>
                    <a:pt x="268" y="610"/>
                  </a:lnTo>
                  <a:lnTo>
                    <a:pt x="280" y="599"/>
                  </a:lnTo>
                  <a:lnTo>
                    <a:pt x="293" y="589"/>
                  </a:lnTo>
                  <a:lnTo>
                    <a:pt x="307" y="578"/>
                  </a:lnTo>
                  <a:lnTo>
                    <a:pt x="319" y="567"/>
                  </a:lnTo>
                  <a:lnTo>
                    <a:pt x="332" y="557"/>
                  </a:lnTo>
                  <a:lnTo>
                    <a:pt x="376"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3" name="Freeform 78"/>
            <p:cNvSpPr>
              <a:spLocks/>
            </p:cNvSpPr>
            <p:nvPr/>
          </p:nvSpPr>
          <p:spPr bwMode="auto">
            <a:xfrm>
              <a:off x="4320" y="2205"/>
              <a:ext cx="78" cy="80"/>
            </a:xfrm>
            <a:custGeom>
              <a:avLst/>
              <a:gdLst>
                <a:gd name="T0" fmla="*/ 39 w 158"/>
                <a:gd name="T1" fmla="*/ 7 h 160"/>
                <a:gd name="T2" fmla="*/ 36 w 158"/>
                <a:gd name="T3" fmla="*/ 15 h 160"/>
                <a:gd name="T4" fmla="*/ 30 w 158"/>
                <a:gd name="T5" fmla="*/ 21 h 160"/>
                <a:gd name="T6" fmla="*/ 25 w 158"/>
                <a:gd name="T7" fmla="*/ 28 h 160"/>
                <a:gd name="T8" fmla="*/ 23 w 158"/>
                <a:gd name="T9" fmla="*/ 33 h 160"/>
                <a:gd name="T10" fmla="*/ 25 w 158"/>
                <a:gd name="T11" fmla="*/ 35 h 160"/>
                <a:gd name="T12" fmla="*/ 28 w 158"/>
                <a:gd name="T13" fmla="*/ 34 h 160"/>
                <a:gd name="T14" fmla="*/ 31 w 158"/>
                <a:gd name="T15" fmla="*/ 33 h 160"/>
                <a:gd name="T16" fmla="*/ 34 w 158"/>
                <a:gd name="T17" fmla="*/ 35 h 160"/>
                <a:gd name="T18" fmla="*/ 30 w 158"/>
                <a:gd name="T19" fmla="*/ 39 h 160"/>
                <a:gd name="T20" fmla="*/ 25 w 158"/>
                <a:gd name="T21" fmla="*/ 40 h 160"/>
                <a:gd name="T22" fmla="*/ 19 w 158"/>
                <a:gd name="T23" fmla="*/ 39 h 160"/>
                <a:gd name="T24" fmla="*/ 17 w 158"/>
                <a:gd name="T25" fmla="*/ 33 h 160"/>
                <a:gd name="T26" fmla="*/ 20 w 158"/>
                <a:gd name="T27" fmla="*/ 25 h 160"/>
                <a:gd name="T28" fmla="*/ 24 w 158"/>
                <a:gd name="T29" fmla="*/ 20 h 160"/>
                <a:gd name="T30" fmla="*/ 25 w 158"/>
                <a:gd name="T31" fmla="*/ 12 h 160"/>
                <a:gd name="T32" fmla="*/ 20 w 158"/>
                <a:gd name="T33" fmla="*/ 10 h 160"/>
                <a:gd name="T34" fmla="*/ 14 w 158"/>
                <a:gd name="T35" fmla="*/ 14 h 160"/>
                <a:gd name="T36" fmla="*/ 13 w 158"/>
                <a:gd name="T37" fmla="*/ 19 h 160"/>
                <a:gd name="T38" fmla="*/ 14 w 158"/>
                <a:gd name="T39" fmla="*/ 21 h 160"/>
                <a:gd name="T40" fmla="*/ 13 w 158"/>
                <a:gd name="T41" fmla="*/ 25 h 160"/>
                <a:gd name="T42" fmla="*/ 10 w 158"/>
                <a:gd name="T43" fmla="*/ 28 h 160"/>
                <a:gd name="T44" fmla="*/ 5 w 158"/>
                <a:gd name="T45" fmla="*/ 29 h 160"/>
                <a:gd name="T46" fmla="*/ 1 w 158"/>
                <a:gd name="T47" fmla="*/ 27 h 160"/>
                <a:gd name="T48" fmla="*/ 0 w 158"/>
                <a:gd name="T49" fmla="*/ 23 h 160"/>
                <a:gd name="T50" fmla="*/ 2 w 158"/>
                <a:gd name="T51" fmla="*/ 18 h 160"/>
                <a:gd name="T52" fmla="*/ 6 w 158"/>
                <a:gd name="T53" fmla="*/ 13 h 160"/>
                <a:gd name="T54" fmla="*/ 11 w 158"/>
                <a:gd name="T55" fmla="*/ 10 h 160"/>
                <a:gd name="T56" fmla="*/ 16 w 158"/>
                <a:gd name="T57" fmla="*/ 5 h 160"/>
                <a:gd name="T58" fmla="*/ 22 w 158"/>
                <a:gd name="T59" fmla="*/ 3 h 160"/>
                <a:gd name="T60" fmla="*/ 29 w 158"/>
                <a:gd name="T61" fmla="*/ 0 h 160"/>
                <a:gd name="T62" fmla="*/ 35 w 158"/>
                <a:gd name="T63" fmla="*/ 1 h 1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8"/>
                <a:gd name="T97" fmla="*/ 0 h 160"/>
                <a:gd name="T98" fmla="*/ 158 w 158"/>
                <a:gd name="T99" fmla="*/ 160 h 1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8" h="160">
                  <a:moveTo>
                    <a:pt x="156" y="11"/>
                  </a:moveTo>
                  <a:lnTo>
                    <a:pt x="158" y="29"/>
                  </a:lnTo>
                  <a:lnTo>
                    <a:pt x="154" y="45"/>
                  </a:lnTo>
                  <a:lnTo>
                    <a:pt x="145" y="61"/>
                  </a:lnTo>
                  <a:lnTo>
                    <a:pt x="135" y="73"/>
                  </a:lnTo>
                  <a:lnTo>
                    <a:pt x="122" y="86"/>
                  </a:lnTo>
                  <a:lnTo>
                    <a:pt x="112" y="100"/>
                  </a:lnTo>
                  <a:lnTo>
                    <a:pt x="101" y="112"/>
                  </a:lnTo>
                  <a:lnTo>
                    <a:pt x="94" y="126"/>
                  </a:lnTo>
                  <a:lnTo>
                    <a:pt x="94" y="132"/>
                  </a:lnTo>
                  <a:lnTo>
                    <a:pt x="96" y="137"/>
                  </a:lnTo>
                  <a:lnTo>
                    <a:pt x="101" y="139"/>
                  </a:lnTo>
                  <a:lnTo>
                    <a:pt x="108" y="140"/>
                  </a:lnTo>
                  <a:lnTo>
                    <a:pt x="114" y="135"/>
                  </a:lnTo>
                  <a:lnTo>
                    <a:pt x="121" y="132"/>
                  </a:lnTo>
                  <a:lnTo>
                    <a:pt x="128" y="130"/>
                  </a:lnTo>
                  <a:lnTo>
                    <a:pt x="137" y="130"/>
                  </a:lnTo>
                  <a:lnTo>
                    <a:pt x="137" y="140"/>
                  </a:lnTo>
                  <a:lnTo>
                    <a:pt x="131" y="148"/>
                  </a:lnTo>
                  <a:lnTo>
                    <a:pt x="121" y="155"/>
                  </a:lnTo>
                  <a:lnTo>
                    <a:pt x="112" y="160"/>
                  </a:lnTo>
                  <a:lnTo>
                    <a:pt x="101" y="160"/>
                  </a:lnTo>
                  <a:lnTo>
                    <a:pt x="91" y="158"/>
                  </a:lnTo>
                  <a:lnTo>
                    <a:pt x="80" y="155"/>
                  </a:lnTo>
                  <a:lnTo>
                    <a:pt x="73" y="146"/>
                  </a:lnTo>
                  <a:lnTo>
                    <a:pt x="71" y="130"/>
                  </a:lnTo>
                  <a:lnTo>
                    <a:pt x="75" y="116"/>
                  </a:lnTo>
                  <a:lnTo>
                    <a:pt x="82" y="103"/>
                  </a:lnTo>
                  <a:lnTo>
                    <a:pt x="89" y="89"/>
                  </a:lnTo>
                  <a:lnTo>
                    <a:pt x="98" y="77"/>
                  </a:lnTo>
                  <a:lnTo>
                    <a:pt x="101" y="64"/>
                  </a:lnTo>
                  <a:lnTo>
                    <a:pt x="101" y="50"/>
                  </a:lnTo>
                  <a:lnTo>
                    <a:pt x="94" y="36"/>
                  </a:lnTo>
                  <a:lnTo>
                    <a:pt x="82" y="39"/>
                  </a:lnTo>
                  <a:lnTo>
                    <a:pt x="69" y="47"/>
                  </a:lnTo>
                  <a:lnTo>
                    <a:pt x="57" y="57"/>
                  </a:lnTo>
                  <a:lnTo>
                    <a:pt x="48" y="70"/>
                  </a:lnTo>
                  <a:lnTo>
                    <a:pt x="53" y="73"/>
                  </a:lnTo>
                  <a:lnTo>
                    <a:pt x="55" y="77"/>
                  </a:lnTo>
                  <a:lnTo>
                    <a:pt x="57" y="84"/>
                  </a:lnTo>
                  <a:lnTo>
                    <a:pt x="57" y="91"/>
                  </a:lnTo>
                  <a:lnTo>
                    <a:pt x="55" y="101"/>
                  </a:lnTo>
                  <a:lnTo>
                    <a:pt x="50" y="109"/>
                  </a:lnTo>
                  <a:lnTo>
                    <a:pt x="41" y="114"/>
                  </a:lnTo>
                  <a:lnTo>
                    <a:pt x="32" y="117"/>
                  </a:lnTo>
                  <a:lnTo>
                    <a:pt x="21" y="119"/>
                  </a:lnTo>
                  <a:lnTo>
                    <a:pt x="11" y="116"/>
                  </a:lnTo>
                  <a:lnTo>
                    <a:pt x="4" y="110"/>
                  </a:lnTo>
                  <a:lnTo>
                    <a:pt x="0" y="103"/>
                  </a:lnTo>
                  <a:lnTo>
                    <a:pt x="0" y="93"/>
                  </a:lnTo>
                  <a:lnTo>
                    <a:pt x="2" y="82"/>
                  </a:lnTo>
                  <a:lnTo>
                    <a:pt x="9" y="71"/>
                  </a:lnTo>
                  <a:lnTo>
                    <a:pt x="16" y="62"/>
                  </a:lnTo>
                  <a:lnTo>
                    <a:pt x="25" y="54"/>
                  </a:lnTo>
                  <a:lnTo>
                    <a:pt x="36" y="45"/>
                  </a:lnTo>
                  <a:lnTo>
                    <a:pt x="46" y="38"/>
                  </a:lnTo>
                  <a:lnTo>
                    <a:pt x="55" y="29"/>
                  </a:lnTo>
                  <a:lnTo>
                    <a:pt x="64" y="23"/>
                  </a:lnTo>
                  <a:lnTo>
                    <a:pt x="76" y="16"/>
                  </a:lnTo>
                  <a:lnTo>
                    <a:pt x="89" y="9"/>
                  </a:lnTo>
                  <a:lnTo>
                    <a:pt x="103" y="4"/>
                  </a:lnTo>
                  <a:lnTo>
                    <a:pt x="117" y="0"/>
                  </a:lnTo>
                  <a:lnTo>
                    <a:pt x="131" y="0"/>
                  </a:lnTo>
                  <a:lnTo>
                    <a:pt x="144" y="4"/>
                  </a:lnTo>
                  <a:lnTo>
                    <a:pt x="156" y="1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4" name="Freeform 79"/>
            <p:cNvSpPr>
              <a:spLocks/>
            </p:cNvSpPr>
            <p:nvPr/>
          </p:nvSpPr>
          <p:spPr bwMode="auto">
            <a:xfrm>
              <a:off x="4376" y="2215"/>
              <a:ext cx="10" cy="19"/>
            </a:xfrm>
            <a:custGeom>
              <a:avLst/>
              <a:gdLst>
                <a:gd name="T0" fmla="*/ 5 w 19"/>
                <a:gd name="T1" fmla="*/ 3 h 37"/>
                <a:gd name="T2" fmla="*/ 5 w 19"/>
                <a:gd name="T3" fmla="*/ 6 h 37"/>
                <a:gd name="T4" fmla="*/ 4 w 19"/>
                <a:gd name="T5" fmla="*/ 7 h 37"/>
                <a:gd name="T6" fmla="*/ 3 w 19"/>
                <a:gd name="T7" fmla="*/ 8 h 37"/>
                <a:gd name="T8" fmla="*/ 2 w 19"/>
                <a:gd name="T9" fmla="*/ 10 h 37"/>
                <a:gd name="T10" fmla="*/ 2 w 19"/>
                <a:gd name="T11" fmla="*/ 7 h 37"/>
                <a:gd name="T12" fmla="*/ 2 w 19"/>
                <a:gd name="T13" fmla="*/ 5 h 37"/>
                <a:gd name="T14" fmla="*/ 2 w 19"/>
                <a:gd name="T15" fmla="*/ 3 h 37"/>
                <a:gd name="T16" fmla="*/ 0 w 19"/>
                <a:gd name="T17" fmla="*/ 1 h 37"/>
                <a:gd name="T18" fmla="*/ 2 w 19"/>
                <a:gd name="T19" fmla="*/ 0 h 37"/>
                <a:gd name="T20" fmla="*/ 4 w 19"/>
                <a:gd name="T21" fmla="*/ 1 h 37"/>
                <a:gd name="T22" fmla="*/ 5 w 19"/>
                <a:gd name="T23" fmla="*/ 2 h 37"/>
                <a:gd name="T24" fmla="*/ 5 w 19"/>
                <a:gd name="T25" fmla="*/ 3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37"/>
                <a:gd name="T41" fmla="*/ 19 w 19"/>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37">
                  <a:moveTo>
                    <a:pt x="19" y="11"/>
                  </a:moveTo>
                  <a:lnTo>
                    <a:pt x="17" y="21"/>
                  </a:lnTo>
                  <a:lnTo>
                    <a:pt x="14" y="27"/>
                  </a:lnTo>
                  <a:lnTo>
                    <a:pt x="12" y="30"/>
                  </a:lnTo>
                  <a:lnTo>
                    <a:pt x="8" y="37"/>
                  </a:lnTo>
                  <a:lnTo>
                    <a:pt x="8" y="28"/>
                  </a:lnTo>
                  <a:lnTo>
                    <a:pt x="7" y="18"/>
                  </a:lnTo>
                  <a:lnTo>
                    <a:pt x="5" y="11"/>
                  </a:lnTo>
                  <a:lnTo>
                    <a:pt x="0" y="3"/>
                  </a:lnTo>
                  <a:lnTo>
                    <a:pt x="7" y="0"/>
                  </a:lnTo>
                  <a:lnTo>
                    <a:pt x="14" y="2"/>
                  </a:lnTo>
                  <a:lnTo>
                    <a:pt x="19" y="5"/>
                  </a:lnTo>
                  <a:lnTo>
                    <a:pt x="1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5" name="Freeform 80"/>
            <p:cNvSpPr>
              <a:spLocks/>
            </p:cNvSpPr>
            <p:nvPr/>
          </p:nvSpPr>
          <p:spPr bwMode="auto">
            <a:xfrm>
              <a:off x="4626" y="2218"/>
              <a:ext cx="43" cy="60"/>
            </a:xfrm>
            <a:custGeom>
              <a:avLst/>
              <a:gdLst>
                <a:gd name="T0" fmla="*/ 10 w 85"/>
                <a:gd name="T1" fmla="*/ 1 h 121"/>
                <a:gd name="T2" fmla="*/ 10 w 85"/>
                <a:gd name="T3" fmla="*/ 4 h 121"/>
                <a:gd name="T4" fmla="*/ 10 w 85"/>
                <a:gd name="T5" fmla="*/ 8 h 121"/>
                <a:gd name="T6" fmla="*/ 10 w 85"/>
                <a:gd name="T7" fmla="*/ 12 h 121"/>
                <a:gd name="T8" fmla="*/ 10 w 85"/>
                <a:gd name="T9" fmla="*/ 16 h 121"/>
                <a:gd name="T10" fmla="*/ 10 w 85"/>
                <a:gd name="T11" fmla="*/ 16 h 121"/>
                <a:gd name="T12" fmla="*/ 9 w 85"/>
                <a:gd name="T13" fmla="*/ 18 h 121"/>
                <a:gd name="T14" fmla="*/ 10 w 85"/>
                <a:gd name="T15" fmla="*/ 20 h 121"/>
                <a:gd name="T16" fmla="*/ 12 w 85"/>
                <a:gd name="T17" fmla="*/ 21 h 121"/>
                <a:gd name="T18" fmla="*/ 15 w 85"/>
                <a:gd name="T19" fmla="*/ 21 h 121"/>
                <a:gd name="T20" fmla="*/ 17 w 85"/>
                <a:gd name="T21" fmla="*/ 21 h 121"/>
                <a:gd name="T22" fmla="*/ 20 w 85"/>
                <a:gd name="T23" fmla="*/ 22 h 121"/>
                <a:gd name="T24" fmla="*/ 21 w 85"/>
                <a:gd name="T25" fmla="*/ 23 h 121"/>
                <a:gd name="T26" fmla="*/ 22 w 85"/>
                <a:gd name="T27" fmla="*/ 25 h 121"/>
                <a:gd name="T28" fmla="*/ 20 w 85"/>
                <a:gd name="T29" fmla="*/ 26 h 121"/>
                <a:gd name="T30" fmla="*/ 19 w 85"/>
                <a:gd name="T31" fmla="*/ 27 h 121"/>
                <a:gd name="T32" fmla="*/ 17 w 85"/>
                <a:gd name="T33" fmla="*/ 28 h 121"/>
                <a:gd name="T34" fmla="*/ 15 w 85"/>
                <a:gd name="T35" fmla="*/ 28 h 121"/>
                <a:gd name="T36" fmla="*/ 13 w 85"/>
                <a:gd name="T37" fmla="*/ 29 h 121"/>
                <a:gd name="T38" fmla="*/ 11 w 85"/>
                <a:gd name="T39" fmla="*/ 29 h 121"/>
                <a:gd name="T40" fmla="*/ 9 w 85"/>
                <a:gd name="T41" fmla="*/ 30 h 121"/>
                <a:gd name="T42" fmla="*/ 8 w 85"/>
                <a:gd name="T43" fmla="*/ 30 h 121"/>
                <a:gd name="T44" fmla="*/ 6 w 85"/>
                <a:gd name="T45" fmla="*/ 29 h 121"/>
                <a:gd name="T46" fmla="*/ 4 w 85"/>
                <a:gd name="T47" fmla="*/ 28 h 121"/>
                <a:gd name="T48" fmla="*/ 2 w 85"/>
                <a:gd name="T49" fmla="*/ 26 h 121"/>
                <a:gd name="T50" fmla="*/ 0 w 85"/>
                <a:gd name="T51" fmla="*/ 25 h 121"/>
                <a:gd name="T52" fmla="*/ 2 w 85"/>
                <a:gd name="T53" fmla="*/ 18 h 121"/>
                <a:gd name="T54" fmla="*/ 3 w 85"/>
                <a:gd name="T55" fmla="*/ 12 h 121"/>
                <a:gd name="T56" fmla="*/ 5 w 85"/>
                <a:gd name="T57" fmla="*/ 6 h 121"/>
                <a:gd name="T58" fmla="*/ 8 w 85"/>
                <a:gd name="T59" fmla="*/ 0 h 121"/>
                <a:gd name="T60" fmla="*/ 9 w 85"/>
                <a:gd name="T61" fmla="*/ 0 h 121"/>
                <a:gd name="T62" fmla="*/ 9 w 85"/>
                <a:gd name="T63" fmla="*/ 0 h 121"/>
                <a:gd name="T64" fmla="*/ 10 w 85"/>
                <a:gd name="T65" fmla="*/ 1 h 121"/>
                <a:gd name="T66" fmla="*/ 10 w 85"/>
                <a:gd name="T67" fmla="*/ 1 h 1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5"/>
                <a:gd name="T103" fmla="*/ 0 h 121"/>
                <a:gd name="T104" fmla="*/ 85 w 85"/>
                <a:gd name="T105" fmla="*/ 121 h 12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5" h="121">
                  <a:moveTo>
                    <a:pt x="39" y="6"/>
                  </a:moveTo>
                  <a:lnTo>
                    <a:pt x="38" y="18"/>
                  </a:lnTo>
                  <a:lnTo>
                    <a:pt x="38" y="32"/>
                  </a:lnTo>
                  <a:lnTo>
                    <a:pt x="38" y="48"/>
                  </a:lnTo>
                  <a:lnTo>
                    <a:pt x="38" y="64"/>
                  </a:lnTo>
                  <a:lnTo>
                    <a:pt x="36" y="75"/>
                  </a:lnTo>
                  <a:lnTo>
                    <a:pt x="39" y="80"/>
                  </a:lnTo>
                  <a:lnTo>
                    <a:pt x="46" y="84"/>
                  </a:lnTo>
                  <a:lnTo>
                    <a:pt x="57" y="85"/>
                  </a:lnTo>
                  <a:lnTo>
                    <a:pt x="68" y="87"/>
                  </a:lnTo>
                  <a:lnTo>
                    <a:pt x="77" y="89"/>
                  </a:lnTo>
                  <a:lnTo>
                    <a:pt x="84" y="94"/>
                  </a:lnTo>
                  <a:lnTo>
                    <a:pt x="85" y="103"/>
                  </a:lnTo>
                  <a:lnTo>
                    <a:pt x="80" y="107"/>
                  </a:lnTo>
                  <a:lnTo>
                    <a:pt x="73" y="110"/>
                  </a:lnTo>
                  <a:lnTo>
                    <a:pt x="66" y="114"/>
                  </a:lnTo>
                  <a:lnTo>
                    <a:pt x="59" y="115"/>
                  </a:lnTo>
                  <a:lnTo>
                    <a:pt x="52" y="117"/>
                  </a:lnTo>
                  <a:lnTo>
                    <a:pt x="43" y="119"/>
                  </a:lnTo>
                  <a:lnTo>
                    <a:pt x="36" y="121"/>
                  </a:lnTo>
                  <a:lnTo>
                    <a:pt x="29" y="121"/>
                  </a:lnTo>
                  <a:lnTo>
                    <a:pt x="22" y="117"/>
                  </a:lnTo>
                  <a:lnTo>
                    <a:pt x="13" y="112"/>
                  </a:lnTo>
                  <a:lnTo>
                    <a:pt x="6" y="107"/>
                  </a:lnTo>
                  <a:lnTo>
                    <a:pt x="0" y="100"/>
                  </a:lnTo>
                  <a:lnTo>
                    <a:pt x="6" y="73"/>
                  </a:lnTo>
                  <a:lnTo>
                    <a:pt x="11" y="50"/>
                  </a:lnTo>
                  <a:lnTo>
                    <a:pt x="20" y="27"/>
                  </a:lnTo>
                  <a:lnTo>
                    <a:pt x="31" y="0"/>
                  </a:lnTo>
                  <a:lnTo>
                    <a:pt x="34" y="0"/>
                  </a:lnTo>
                  <a:lnTo>
                    <a:pt x="36" y="2"/>
                  </a:lnTo>
                  <a:lnTo>
                    <a:pt x="38" y="4"/>
                  </a:lnTo>
                  <a:lnTo>
                    <a:pt x="3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6" name="Freeform 81"/>
            <p:cNvSpPr>
              <a:spLocks/>
            </p:cNvSpPr>
            <p:nvPr/>
          </p:nvSpPr>
          <p:spPr bwMode="auto">
            <a:xfrm>
              <a:off x="4329" y="2249"/>
              <a:ext cx="7" cy="7"/>
            </a:xfrm>
            <a:custGeom>
              <a:avLst/>
              <a:gdLst>
                <a:gd name="T0" fmla="*/ 4 w 12"/>
                <a:gd name="T1" fmla="*/ 0 h 14"/>
                <a:gd name="T2" fmla="*/ 4 w 12"/>
                <a:gd name="T3" fmla="*/ 1 h 14"/>
                <a:gd name="T4" fmla="*/ 4 w 12"/>
                <a:gd name="T5" fmla="*/ 3 h 14"/>
                <a:gd name="T6" fmla="*/ 4 w 12"/>
                <a:gd name="T7" fmla="*/ 4 h 14"/>
                <a:gd name="T8" fmla="*/ 2 w 12"/>
                <a:gd name="T9" fmla="*/ 4 h 14"/>
                <a:gd name="T10" fmla="*/ 1 w 12"/>
                <a:gd name="T11" fmla="*/ 4 h 14"/>
                <a:gd name="T12" fmla="*/ 0 w 12"/>
                <a:gd name="T13" fmla="*/ 2 h 14"/>
                <a:gd name="T14" fmla="*/ 1 w 12"/>
                <a:gd name="T15" fmla="*/ 1 h 14"/>
                <a:gd name="T16" fmla="*/ 2 w 12"/>
                <a:gd name="T17" fmla="*/ 0 h 14"/>
                <a:gd name="T18" fmla="*/ 4 w 12"/>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
                <a:gd name="T32" fmla="*/ 12 w 1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
                  <a:moveTo>
                    <a:pt x="12" y="0"/>
                  </a:moveTo>
                  <a:lnTo>
                    <a:pt x="12" y="4"/>
                  </a:lnTo>
                  <a:lnTo>
                    <a:pt x="12" y="9"/>
                  </a:lnTo>
                  <a:lnTo>
                    <a:pt x="10" y="13"/>
                  </a:lnTo>
                  <a:lnTo>
                    <a:pt x="5" y="14"/>
                  </a:lnTo>
                  <a:lnTo>
                    <a:pt x="1" y="14"/>
                  </a:lnTo>
                  <a:lnTo>
                    <a:pt x="0" y="7"/>
                  </a:lnTo>
                  <a:lnTo>
                    <a:pt x="1" y="4"/>
                  </a:lnTo>
                  <a:lnTo>
                    <a:pt x="5"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7" name="Freeform 82"/>
            <p:cNvSpPr>
              <a:spLocks/>
            </p:cNvSpPr>
            <p:nvPr/>
          </p:nvSpPr>
          <p:spPr bwMode="auto">
            <a:xfrm>
              <a:off x="4379" y="2294"/>
              <a:ext cx="21" cy="18"/>
            </a:xfrm>
            <a:custGeom>
              <a:avLst/>
              <a:gdLst>
                <a:gd name="T0" fmla="*/ 11 w 42"/>
                <a:gd name="T1" fmla="*/ 4 h 35"/>
                <a:gd name="T2" fmla="*/ 10 w 42"/>
                <a:gd name="T3" fmla="*/ 6 h 35"/>
                <a:gd name="T4" fmla="*/ 7 w 42"/>
                <a:gd name="T5" fmla="*/ 7 h 35"/>
                <a:gd name="T6" fmla="*/ 5 w 42"/>
                <a:gd name="T7" fmla="*/ 9 h 35"/>
                <a:gd name="T8" fmla="*/ 3 w 42"/>
                <a:gd name="T9" fmla="*/ 9 h 35"/>
                <a:gd name="T10" fmla="*/ 3 w 42"/>
                <a:gd name="T11" fmla="*/ 9 h 35"/>
                <a:gd name="T12" fmla="*/ 1 w 42"/>
                <a:gd name="T13" fmla="*/ 8 h 35"/>
                <a:gd name="T14" fmla="*/ 1 w 42"/>
                <a:gd name="T15" fmla="*/ 7 h 35"/>
                <a:gd name="T16" fmla="*/ 0 w 42"/>
                <a:gd name="T17" fmla="*/ 7 h 35"/>
                <a:gd name="T18" fmla="*/ 1 w 42"/>
                <a:gd name="T19" fmla="*/ 5 h 35"/>
                <a:gd name="T20" fmla="*/ 3 w 42"/>
                <a:gd name="T21" fmla="*/ 3 h 35"/>
                <a:gd name="T22" fmla="*/ 5 w 42"/>
                <a:gd name="T23" fmla="*/ 2 h 35"/>
                <a:gd name="T24" fmla="*/ 6 w 42"/>
                <a:gd name="T25" fmla="*/ 1 h 35"/>
                <a:gd name="T26" fmla="*/ 8 w 42"/>
                <a:gd name="T27" fmla="*/ 0 h 35"/>
                <a:gd name="T28" fmla="*/ 10 w 42"/>
                <a:gd name="T29" fmla="*/ 1 h 35"/>
                <a:gd name="T30" fmla="*/ 11 w 42"/>
                <a:gd name="T31" fmla="*/ 2 h 35"/>
                <a:gd name="T32" fmla="*/ 11 w 42"/>
                <a:gd name="T33" fmla="*/ 4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35"/>
                <a:gd name="T53" fmla="*/ 42 w 42"/>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35">
                  <a:moveTo>
                    <a:pt x="42" y="14"/>
                  </a:moveTo>
                  <a:lnTo>
                    <a:pt x="37" y="23"/>
                  </a:lnTo>
                  <a:lnTo>
                    <a:pt x="30" y="28"/>
                  </a:lnTo>
                  <a:lnTo>
                    <a:pt x="19" y="33"/>
                  </a:lnTo>
                  <a:lnTo>
                    <a:pt x="12" y="35"/>
                  </a:lnTo>
                  <a:lnTo>
                    <a:pt x="9" y="35"/>
                  </a:lnTo>
                  <a:lnTo>
                    <a:pt x="5" y="32"/>
                  </a:lnTo>
                  <a:lnTo>
                    <a:pt x="2" y="28"/>
                  </a:lnTo>
                  <a:lnTo>
                    <a:pt x="0" y="25"/>
                  </a:lnTo>
                  <a:lnTo>
                    <a:pt x="3" y="17"/>
                  </a:lnTo>
                  <a:lnTo>
                    <a:pt x="11" y="10"/>
                  </a:lnTo>
                  <a:lnTo>
                    <a:pt x="19" y="5"/>
                  </a:lnTo>
                  <a:lnTo>
                    <a:pt x="25" y="1"/>
                  </a:lnTo>
                  <a:lnTo>
                    <a:pt x="32" y="0"/>
                  </a:lnTo>
                  <a:lnTo>
                    <a:pt x="37" y="1"/>
                  </a:lnTo>
                  <a:lnTo>
                    <a:pt x="41" y="7"/>
                  </a:lnTo>
                  <a:lnTo>
                    <a:pt x="42" y="14"/>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8" name="Freeform 83"/>
            <p:cNvSpPr>
              <a:spLocks/>
            </p:cNvSpPr>
            <p:nvPr/>
          </p:nvSpPr>
          <p:spPr bwMode="auto">
            <a:xfrm>
              <a:off x="4622" y="2295"/>
              <a:ext cx="47" cy="23"/>
            </a:xfrm>
            <a:custGeom>
              <a:avLst/>
              <a:gdLst>
                <a:gd name="T0" fmla="*/ 24 w 93"/>
                <a:gd name="T1" fmla="*/ 0 h 47"/>
                <a:gd name="T2" fmla="*/ 23 w 93"/>
                <a:gd name="T3" fmla="*/ 3 h 47"/>
                <a:gd name="T4" fmla="*/ 22 w 93"/>
                <a:gd name="T5" fmla="*/ 5 h 47"/>
                <a:gd name="T6" fmla="*/ 21 w 93"/>
                <a:gd name="T7" fmla="*/ 6 h 47"/>
                <a:gd name="T8" fmla="*/ 19 w 93"/>
                <a:gd name="T9" fmla="*/ 8 h 47"/>
                <a:gd name="T10" fmla="*/ 17 w 93"/>
                <a:gd name="T11" fmla="*/ 9 h 47"/>
                <a:gd name="T12" fmla="*/ 14 w 93"/>
                <a:gd name="T13" fmla="*/ 10 h 47"/>
                <a:gd name="T14" fmla="*/ 13 w 93"/>
                <a:gd name="T15" fmla="*/ 10 h 47"/>
                <a:gd name="T16" fmla="*/ 10 w 93"/>
                <a:gd name="T17" fmla="*/ 11 h 47"/>
                <a:gd name="T18" fmla="*/ 0 w 93"/>
                <a:gd name="T19" fmla="*/ 8 h 47"/>
                <a:gd name="T20" fmla="*/ 3 w 93"/>
                <a:gd name="T21" fmla="*/ 6 h 47"/>
                <a:gd name="T22" fmla="*/ 5 w 93"/>
                <a:gd name="T23" fmla="*/ 5 h 47"/>
                <a:gd name="T24" fmla="*/ 8 w 93"/>
                <a:gd name="T25" fmla="*/ 3 h 47"/>
                <a:gd name="T26" fmla="*/ 10 w 93"/>
                <a:gd name="T27" fmla="*/ 2 h 47"/>
                <a:gd name="T28" fmla="*/ 14 w 93"/>
                <a:gd name="T29" fmla="*/ 2 h 47"/>
                <a:gd name="T30" fmla="*/ 17 w 93"/>
                <a:gd name="T31" fmla="*/ 1 h 47"/>
                <a:gd name="T32" fmla="*/ 20 w 93"/>
                <a:gd name="T33" fmla="*/ 0 h 47"/>
                <a:gd name="T34" fmla="*/ 23 w 93"/>
                <a:gd name="T35" fmla="*/ 0 h 47"/>
                <a:gd name="T36" fmla="*/ 24 w 9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3"/>
                <a:gd name="T58" fmla="*/ 0 h 47"/>
                <a:gd name="T59" fmla="*/ 93 w 93"/>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3" h="47">
                  <a:moveTo>
                    <a:pt x="93" y="2"/>
                  </a:moveTo>
                  <a:lnTo>
                    <a:pt x="92" y="13"/>
                  </a:lnTo>
                  <a:lnTo>
                    <a:pt x="86" y="22"/>
                  </a:lnTo>
                  <a:lnTo>
                    <a:pt x="81" y="27"/>
                  </a:lnTo>
                  <a:lnTo>
                    <a:pt x="74" y="32"/>
                  </a:lnTo>
                  <a:lnTo>
                    <a:pt x="65" y="38"/>
                  </a:lnTo>
                  <a:lnTo>
                    <a:pt x="56" y="41"/>
                  </a:lnTo>
                  <a:lnTo>
                    <a:pt x="49" y="43"/>
                  </a:lnTo>
                  <a:lnTo>
                    <a:pt x="40" y="47"/>
                  </a:lnTo>
                  <a:lnTo>
                    <a:pt x="0" y="32"/>
                  </a:lnTo>
                  <a:lnTo>
                    <a:pt x="10" y="25"/>
                  </a:lnTo>
                  <a:lnTo>
                    <a:pt x="19" y="20"/>
                  </a:lnTo>
                  <a:lnTo>
                    <a:pt x="30" y="15"/>
                  </a:lnTo>
                  <a:lnTo>
                    <a:pt x="40" y="11"/>
                  </a:lnTo>
                  <a:lnTo>
                    <a:pt x="53" y="8"/>
                  </a:lnTo>
                  <a:lnTo>
                    <a:pt x="65" y="4"/>
                  </a:lnTo>
                  <a:lnTo>
                    <a:pt x="78" y="2"/>
                  </a:lnTo>
                  <a:lnTo>
                    <a:pt x="92" y="0"/>
                  </a:lnTo>
                  <a:lnTo>
                    <a:pt x="93" y="2"/>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39" name="Freeform 84"/>
            <p:cNvSpPr>
              <a:spLocks/>
            </p:cNvSpPr>
            <p:nvPr/>
          </p:nvSpPr>
          <p:spPr bwMode="auto">
            <a:xfrm>
              <a:off x="4386" y="2299"/>
              <a:ext cx="8" cy="5"/>
            </a:xfrm>
            <a:custGeom>
              <a:avLst/>
              <a:gdLst>
                <a:gd name="T0" fmla="*/ 4 w 16"/>
                <a:gd name="T1" fmla="*/ 0 h 11"/>
                <a:gd name="T2" fmla="*/ 3 w 16"/>
                <a:gd name="T3" fmla="*/ 1 h 11"/>
                <a:gd name="T4" fmla="*/ 2 w 16"/>
                <a:gd name="T5" fmla="*/ 1 h 11"/>
                <a:gd name="T6" fmla="*/ 1 w 16"/>
                <a:gd name="T7" fmla="*/ 2 h 11"/>
                <a:gd name="T8" fmla="*/ 0 w 16"/>
                <a:gd name="T9" fmla="*/ 2 h 11"/>
                <a:gd name="T10" fmla="*/ 1 w 16"/>
                <a:gd name="T11" fmla="*/ 1 h 11"/>
                <a:gd name="T12" fmla="*/ 1 w 16"/>
                <a:gd name="T13" fmla="*/ 0 h 11"/>
                <a:gd name="T14" fmla="*/ 3 w 16"/>
                <a:gd name="T15" fmla="*/ 0 h 11"/>
                <a:gd name="T16" fmla="*/ 4 w 16"/>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1"/>
                <a:gd name="T29" fmla="*/ 16 w 16"/>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1">
                  <a:moveTo>
                    <a:pt x="16" y="0"/>
                  </a:moveTo>
                  <a:lnTo>
                    <a:pt x="14" y="4"/>
                  </a:lnTo>
                  <a:lnTo>
                    <a:pt x="11" y="7"/>
                  </a:lnTo>
                  <a:lnTo>
                    <a:pt x="5" y="9"/>
                  </a:lnTo>
                  <a:lnTo>
                    <a:pt x="0" y="11"/>
                  </a:lnTo>
                  <a:lnTo>
                    <a:pt x="4" y="6"/>
                  </a:lnTo>
                  <a:lnTo>
                    <a:pt x="7" y="2"/>
                  </a:lnTo>
                  <a:lnTo>
                    <a:pt x="12"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0" name="Freeform 85"/>
            <p:cNvSpPr>
              <a:spLocks/>
            </p:cNvSpPr>
            <p:nvPr/>
          </p:nvSpPr>
          <p:spPr bwMode="auto">
            <a:xfrm>
              <a:off x="4781" y="2316"/>
              <a:ext cx="306" cy="95"/>
            </a:xfrm>
            <a:custGeom>
              <a:avLst/>
              <a:gdLst>
                <a:gd name="T0" fmla="*/ 140 w 611"/>
                <a:gd name="T1" fmla="*/ 24 h 190"/>
                <a:gd name="T2" fmla="*/ 144 w 611"/>
                <a:gd name="T3" fmla="*/ 30 h 190"/>
                <a:gd name="T4" fmla="*/ 148 w 611"/>
                <a:gd name="T5" fmla="*/ 37 h 190"/>
                <a:gd name="T6" fmla="*/ 152 w 611"/>
                <a:gd name="T7" fmla="*/ 44 h 190"/>
                <a:gd name="T8" fmla="*/ 152 w 611"/>
                <a:gd name="T9" fmla="*/ 48 h 190"/>
                <a:gd name="T10" fmla="*/ 150 w 611"/>
                <a:gd name="T11" fmla="*/ 47 h 190"/>
                <a:gd name="T12" fmla="*/ 142 w 611"/>
                <a:gd name="T13" fmla="*/ 41 h 190"/>
                <a:gd name="T14" fmla="*/ 130 w 611"/>
                <a:gd name="T15" fmla="*/ 27 h 190"/>
                <a:gd name="T16" fmla="*/ 118 w 611"/>
                <a:gd name="T17" fmla="*/ 16 h 190"/>
                <a:gd name="T18" fmla="*/ 103 w 611"/>
                <a:gd name="T19" fmla="*/ 11 h 190"/>
                <a:gd name="T20" fmla="*/ 90 w 611"/>
                <a:gd name="T21" fmla="*/ 12 h 190"/>
                <a:gd name="T22" fmla="*/ 81 w 611"/>
                <a:gd name="T23" fmla="*/ 14 h 190"/>
                <a:gd name="T24" fmla="*/ 72 w 611"/>
                <a:gd name="T25" fmla="*/ 15 h 190"/>
                <a:gd name="T26" fmla="*/ 64 w 611"/>
                <a:gd name="T27" fmla="*/ 16 h 190"/>
                <a:gd name="T28" fmla="*/ 53 w 611"/>
                <a:gd name="T29" fmla="*/ 15 h 190"/>
                <a:gd name="T30" fmla="*/ 38 w 611"/>
                <a:gd name="T31" fmla="*/ 14 h 190"/>
                <a:gd name="T32" fmla="*/ 23 w 611"/>
                <a:gd name="T33" fmla="*/ 13 h 190"/>
                <a:gd name="T34" fmla="*/ 9 w 611"/>
                <a:gd name="T35" fmla="*/ 12 h 190"/>
                <a:gd name="T36" fmla="*/ 2 w 611"/>
                <a:gd name="T37" fmla="*/ 11 h 190"/>
                <a:gd name="T38" fmla="*/ 1 w 611"/>
                <a:gd name="T39" fmla="*/ 9 h 190"/>
                <a:gd name="T40" fmla="*/ 2 w 611"/>
                <a:gd name="T41" fmla="*/ 6 h 190"/>
                <a:gd name="T42" fmla="*/ 7 w 611"/>
                <a:gd name="T43" fmla="*/ 6 h 190"/>
                <a:gd name="T44" fmla="*/ 15 w 611"/>
                <a:gd name="T45" fmla="*/ 4 h 190"/>
                <a:gd name="T46" fmla="*/ 25 w 611"/>
                <a:gd name="T47" fmla="*/ 4 h 190"/>
                <a:gd name="T48" fmla="*/ 35 w 611"/>
                <a:gd name="T49" fmla="*/ 5 h 190"/>
                <a:gd name="T50" fmla="*/ 45 w 611"/>
                <a:gd name="T51" fmla="*/ 6 h 190"/>
                <a:gd name="T52" fmla="*/ 56 w 611"/>
                <a:gd name="T53" fmla="*/ 6 h 190"/>
                <a:gd name="T54" fmla="*/ 66 w 611"/>
                <a:gd name="T55" fmla="*/ 6 h 190"/>
                <a:gd name="T56" fmla="*/ 76 w 611"/>
                <a:gd name="T57" fmla="*/ 5 h 190"/>
                <a:gd name="T58" fmla="*/ 86 w 611"/>
                <a:gd name="T59" fmla="*/ 3 h 190"/>
                <a:gd name="T60" fmla="*/ 98 w 611"/>
                <a:gd name="T61" fmla="*/ 0 h 190"/>
                <a:gd name="T62" fmla="*/ 111 w 611"/>
                <a:gd name="T63" fmla="*/ 1 h 190"/>
                <a:gd name="T64" fmla="*/ 122 w 611"/>
                <a:gd name="T65" fmla="*/ 6 h 190"/>
                <a:gd name="T66" fmla="*/ 132 w 611"/>
                <a:gd name="T67" fmla="*/ 13 h 190"/>
                <a:gd name="T68" fmla="*/ 138 w 611"/>
                <a:gd name="T69" fmla="*/ 22 h 1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1"/>
                <a:gd name="T106" fmla="*/ 0 h 190"/>
                <a:gd name="T107" fmla="*/ 611 w 611"/>
                <a:gd name="T108" fmla="*/ 190 h 1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1" h="190">
                  <a:moveTo>
                    <a:pt x="551" y="87"/>
                  </a:moveTo>
                  <a:lnTo>
                    <a:pt x="560" y="99"/>
                  </a:lnTo>
                  <a:lnTo>
                    <a:pt x="567" y="112"/>
                  </a:lnTo>
                  <a:lnTo>
                    <a:pt x="576" y="122"/>
                  </a:lnTo>
                  <a:lnTo>
                    <a:pt x="584" y="135"/>
                  </a:lnTo>
                  <a:lnTo>
                    <a:pt x="592" y="147"/>
                  </a:lnTo>
                  <a:lnTo>
                    <a:pt x="599" y="160"/>
                  </a:lnTo>
                  <a:lnTo>
                    <a:pt x="606" y="174"/>
                  </a:lnTo>
                  <a:lnTo>
                    <a:pt x="611" y="186"/>
                  </a:lnTo>
                  <a:lnTo>
                    <a:pt x="608" y="190"/>
                  </a:lnTo>
                  <a:lnTo>
                    <a:pt x="602" y="190"/>
                  </a:lnTo>
                  <a:lnTo>
                    <a:pt x="599" y="188"/>
                  </a:lnTo>
                  <a:lnTo>
                    <a:pt x="593" y="186"/>
                  </a:lnTo>
                  <a:lnTo>
                    <a:pt x="567" y="161"/>
                  </a:lnTo>
                  <a:lnTo>
                    <a:pt x="542" y="135"/>
                  </a:lnTo>
                  <a:lnTo>
                    <a:pt x="519" y="110"/>
                  </a:lnTo>
                  <a:lnTo>
                    <a:pt x="494" y="85"/>
                  </a:lnTo>
                  <a:lnTo>
                    <a:pt x="469" y="64"/>
                  </a:lnTo>
                  <a:lnTo>
                    <a:pt x="441" y="48"/>
                  </a:lnTo>
                  <a:lnTo>
                    <a:pt x="411" y="41"/>
                  </a:lnTo>
                  <a:lnTo>
                    <a:pt x="374" y="43"/>
                  </a:lnTo>
                  <a:lnTo>
                    <a:pt x="358" y="50"/>
                  </a:lnTo>
                  <a:lnTo>
                    <a:pt x="342" y="55"/>
                  </a:lnTo>
                  <a:lnTo>
                    <a:pt x="324" y="58"/>
                  </a:lnTo>
                  <a:lnTo>
                    <a:pt x="306" y="60"/>
                  </a:lnTo>
                  <a:lnTo>
                    <a:pt x="288" y="62"/>
                  </a:lnTo>
                  <a:lnTo>
                    <a:pt x="271" y="62"/>
                  </a:lnTo>
                  <a:lnTo>
                    <a:pt x="255" y="64"/>
                  </a:lnTo>
                  <a:lnTo>
                    <a:pt x="237" y="64"/>
                  </a:lnTo>
                  <a:lnTo>
                    <a:pt x="209" y="60"/>
                  </a:lnTo>
                  <a:lnTo>
                    <a:pt x="180" y="58"/>
                  </a:lnTo>
                  <a:lnTo>
                    <a:pt x="150" y="57"/>
                  </a:lnTo>
                  <a:lnTo>
                    <a:pt x="120" y="55"/>
                  </a:lnTo>
                  <a:lnTo>
                    <a:pt x="92" y="53"/>
                  </a:lnTo>
                  <a:lnTo>
                    <a:pt x="63" y="50"/>
                  </a:lnTo>
                  <a:lnTo>
                    <a:pt x="35" y="46"/>
                  </a:lnTo>
                  <a:lnTo>
                    <a:pt x="8" y="43"/>
                  </a:lnTo>
                  <a:lnTo>
                    <a:pt x="7" y="41"/>
                  </a:lnTo>
                  <a:lnTo>
                    <a:pt x="3" y="37"/>
                  </a:lnTo>
                  <a:lnTo>
                    <a:pt x="1" y="35"/>
                  </a:lnTo>
                  <a:lnTo>
                    <a:pt x="0" y="34"/>
                  </a:lnTo>
                  <a:lnTo>
                    <a:pt x="7" y="27"/>
                  </a:lnTo>
                  <a:lnTo>
                    <a:pt x="16" y="23"/>
                  </a:lnTo>
                  <a:lnTo>
                    <a:pt x="26" y="21"/>
                  </a:lnTo>
                  <a:lnTo>
                    <a:pt x="37" y="18"/>
                  </a:lnTo>
                  <a:lnTo>
                    <a:pt x="58" y="16"/>
                  </a:lnTo>
                  <a:lnTo>
                    <a:pt x="78" y="16"/>
                  </a:lnTo>
                  <a:lnTo>
                    <a:pt x="99" y="16"/>
                  </a:lnTo>
                  <a:lnTo>
                    <a:pt x="120" y="18"/>
                  </a:lnTo>
                  <a:lnTo>
                    <a:pt x="140" y="18"/>
                  </a:lnTo>
                  <a:lnTo>
                    <a:pt x="161" y="19"/>
                  </a:lnTo>
                  <a:lnTo>
                    <a:pt x="180" y="21"/>
                  </a:lnTo>
                  <a:lnTo>
                    <a:pt x="200" y="23"/>
                  </a:lnTo>
                  <a:lnTo>
                    <a:pt x="221" y="25"/>
                  </a:lnTo>
                  <a:lnTo>
                    <a:pt x="241" y="25"/>
                  </a:lnTo>
                  <a:lnTo>
                    <a:pt x="262" y="23"/>
                  </a:lnTo>
                  <a:lnTo>
                    <a:pt x="281" y="23"/>
                  </a:lnTo>
                  <a:lnTo>
                    <a:pt x="301" y="19"/>
                  </a:lnTo>
                  <a:lnTo>
                    <a:pt x="322" y="16"/>
                  </a:lnTo>
                  <a:lnTo>
                    <a:pt x="342" y="9"/>
                  </a:lnTo>
                  <a:lnTo>
                    <a:pt x="363" y="2"/>
                  </a:lnTo>
                  <a:lnTo>
                    <a:pt x="390" y="0"/>
                  </a:lnTo>
                  <a:lnTo>
                    <a:pt x="416" y="2"/>
                  </a:lnTo>
                  <a:lnTo>
                    <a:pt x="441" y="7"/>
                  </a:lnTo>
                  <a:lnTo>
                    <a:pt x="466" y="16"/>
                  </a:lnTo>
                  <a:lnTo>
                    <a:pt x="487" y="27"/>
                  </a:lnTo>
                  <a:lnTo>
                    <a:pt x="508" y="41"/>
                  </a:lnTo>
                  <a:lnTo>
                    <a:pt x="526" y="55"/>
                  </a:lnTo>
                  <a:lnTo>
                    <a:pt x="542" y="71"/>
                  </a:lnTo>
                  <a:lnTo>
                    <a:pt x="551"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1" name="Freeform 86"/>
            <p:cNvSpPr>
              <a:spLocks/>
            </p:cNvSpPr>
            <p:nvPr/>
          </p:nvSpPr>
          <p:spPr bwMode="auto">
            <a:xfrm>
              <a:off x="4665" y="2320"/>
              <a:ext cx="12" cy="59"/>
            </a:xfrm>
            <a:custGeom>
              <a:avLst/>
              <a:gdLst>
                <a:gd name="T0" fmla="*/ 6 w 23"/>
                <a:gd name="T1" fmla="*/ 19 h 117"/>
                <a:gd name="T2" fmla="*/ 6 w 23"/>
                <a:gd name="T3" fmla="*/ 22 h 117"/>
                <a:gd name="T4" fmla="*/ 5 w 23"/>
                <a:gd name="T5" fmla="*/ 24 h 117"/>
                <a:gd name="T6" fmla="*/ 4 w 23"/>
                <a:gd name="T7" fmla="*/ 27 h 117"/>
                <a:gd name="T8" fmla="*/ 2 w 23"/>
                <a:gd name="T9" fmla="*/ 30 h 117"/>
                <a:gd name="T10" fmla="*/ 0 w 23"/>
                <a:gd name="T11" fmla="*/ 23 h 117"/>
                <a:gd name="T12" fmla="*/ 1 w 23"/>
                <a:gd name="T13" fmla="*/ 16 h 117"/>
                <a:gd name="T14" fmla="*/ 2 w 23"/>
                <a:gd name="T15" fmla="*/ 9 h 117"/>
                <a:gd name="T16" fmla="*/ 1 w 23"/>
                <a:gd name="T17" fmla="*/ 2 h 117"/>
                <a:gd name="T18" fmla="*/ 2 w 23"/>
                <a:gd name="T19" fmla="*/ 2 h 117"/>
                <a:gd name="T20" fmla="*/ 3 w 23"/>
                <a:gd name="T21" fmla="*/ 1 h 117"/>
                <a:gd name="T22" fmla="*/ 4 w 23"/>
                <a:gd name="T23" fmla="*/ 0 h 117"/>
                <a:gd name="T24" fmla="*/ 5 w 23"/>
                <a:gd name="T25" fmla="*/ 1 h 117"/>
                <a:gd name="T26" fmla="*/ 6 w 23"/>
                <a:gd name="T27" fmla="*/ 5 h 117"/>
                <a:gd name="T28" fmla="*/ 6 w 23"/>
                <a:gd name="T29" fmla="*/ 10 h 117"/>
                <a:gd name="T30" fmla="*/ 6 w 23"/>
                <a:gd name="T31" fmla="*/ 15 h 117"/>
                <a:gd name="T32" fmla="*/ 6 w 23"/>
                <a:gd name="T33" fmla="*/ 19 h 1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117"/>
                <a:gd name="T53" fmla="*/ 23 w 23"/>
                <a:gd name="T54" fmla="*/ 117 h 1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117">
                  <a:moveTo>
                    <a:pt x="22" y="76"/>
                  </a:moveTo>
                  <a:lnTo>
                    <a:pt x="22" y="85"/>
                  </a:lnTo>
                  <a:lnTo>
                    <a:pt x="20" y="96"/>
                  </a:lnTo>
                  <a:lnTo>
                    <a:pt x="16" y="106"/>
                  </a:lnTo>
                  <a:lnTo>
                    <a:pt x="7" y="117"/>
                  </a:lnTo>
                  <a:lnTo>
                    <a:pt x="0" y="92"/>
                  </a:lnTo>
                  <a:lnTo>
                    <a:pt x="2" y="64"/>
                  </a:lnTo>
                  <a:lnTo>
                    <a:pt x="6" y="35"/>
                  </a:lnTo>
                  <a:lnTo>
                    <a:pt x="4" y="7"/>
                  </a:lnTo>
                  <a:lnTo>
                    <a:pt x="7" y="5"/>
                  </a:lnTo>
                  <a:lnTo>
                    <a:pt x="11" y="2"/>
                  </a:lnTo>
                  <a:lnTo>
                    <a:pt x="15" y="0"/>
                  </a:lnTo>
                  <a:lnTo>
                    <a:pt x="18" y="2"/>
                  </a:lnTo>
                  <a:lnTo>
                    <a:pt x="22" y="19"/>
                  </a:lnTo>
                  <a:lnTo>
                    <a:pt x="23" y="39"/>
                  </a:lnTo>
                  <a:lnTo>
                    <a:pt x="23" y="57"/>
                  </a:lnTo>
                  <a:lnTo>
                    <a:pt x="2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2" name="Freeform 87"/>
            <p:cNvSpPr>
              <a:spLocks/>
            </p:cNvSpPr>
            <p:nvPr/>
          </p:nvSpPr>
          <p:spPr bwMode="auto">
            <a:xfrm>
              <a:off x="4543" y="2325"/>
              <a:ext cx="39" cy="26"/>
            </a:xfrm>
            <a:custGeom>
              <a:avLst/>
              <a:gdLst>
                <a:gd name="T0" fmla="*/ 20 w 78"/>
                <a:gd name="T1" fmla="*/ 4 h 51"/>
                <a:gd name="T2" fmla="*/ 18 w 78"/>
                <a:gd name="T3" fmla="*/ 7 h 51"/>
                <a:gd name="T4" fmla="*/ 16 w 78"/>
                <a:gd name="T5" fmla="*/ 9 h 51"/>
                <a:gd name="T6" fmla="*/ 13 w 78"/>
                <a:gd name="T7" fmla="*/ 11 h 51"/>
                <a:gd name="T8" fmla="*/ 10 w 78"/>
                <a:gd name="T9" fmla="*/ 13 h 51"/>
                <a:gd name="T10" fmla="*/ 7 w 78"/>
                <a:gd name="T11" fmla="*/ 12 h 51"/>
                <a:gd name="T12" fmla="*/ 5 w 78"/>
                <a:gd name="T13" fmla="*/ 12 h 51"/>
                <a:gd name="T14" fmla="*/ 2 w 78"/>
                <a:gd name="T15" fmla="*/ 11 h 51"/>
                <a:gd name="T16" fmla="*/ 0 w 78"/>
                <a:gd name="T17" fmla="*/ 10 h 51"/>
                <a:gd name="T18" fmla="*/ 2 w 78"/>
                <a:gd name="T19" fmla="*/ 9 h 51"/>
                <a:gd name="T20" fmla="*/ 5 w 78"/>
                <a:gd name="T21" fmla="*/ 7 h 51"/>
                <a:gd name="T22" fmla="*/ 7 w 78"/>
                <a:gd name="T23" fmla="*/ 6 h 51"/>
                <a:gd name="T24" fmla="*/ 10 w 78"/>
                <a:gd name="T25" fmla="*/ 4 h 51"/>
                <a:gd name="T26" fmla="*/ 12 w 78"/>
                <a:gd name="T27" fmla="*/ 3 h 51"/>
                <a:gd name="T28" fmla="*/ 17 w 78"/>
                <a:gd name="T29" fmla="*/ 1 h 51"/>
                <a:gd name="T30" fmla="*/ 20 w 78"/>
                <a:gd name="T31" fmla="*/ 0 h 51"/>
                <a:gd name="T32" fmla="*/ 20 w 78"/>
                <a:gd name="T33" fmla="*/ 4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8"/>
                <a:gd name="T52" fmla="*/ 0 h 51"/>
                <a:gd name="T53" fmla="*/ 78 w 78"/>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8" h="51">
                  <a:moveTo>
                    <a:pt x="78" y="14"/>
                  </a:moveTo>
                  <a:lnTo>
                    <a:pt x="72" y="26"/>
                  </a:lnTo>
                  <a:lnTo>
                    <a:pt x="64" y="35"/>
                  </a:lnTo>
                  <a:lnTo>
                    <a:pt x="53" y="44"/>
                  </a:lnTo>
                  <a:lnTo>
                    <a:pt x="41" y="51"/>
                  </a:lnTo>
                  <a:lnTo>
                    <a:pt x="30" y="48"/>
                  </a:lnTo>
                  <a:lnTo>
                    <a:pt x="19" y="48"/>
                  </a:lnTo>
                  <a:lnTo>
                    <a:pt x="9" y="44"/>
                  </a:lnTo>
                  <a:lnTo>
                    <a:pt x="0" y="37"/>
                  </a:lnTo>
                  <a:lnTo>
                    <a:pt x="9" y="33"/>
                  </a:lnTo>
                  <a:lnTo>
                    <a:pt x="19" y="28"/>
                  </a:lnTo>
                  <a:lnTo>
                    <a:pt x="30" y="23"/>
                  </a:lnTo>
                  <a:lnTo>
                    <a:pt x="37" y="16"/>
                  </a:lnTo>
                  <a:lnTo>
                    <a:pt x="51" y="12"/>
                  </a:lnTo>
                  <a:lnTo>
                    <a:pt x="67" y="1"/>
                  </a:lnTo>
                  <a:lnTo>
                    <a:pt x="78" y="0"/>
                  </a:lnTo>
                  <a:lnTo>
                    <a:pt x="78" y="14"/>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3" name="Freeform 88"/>
            <p:cNvSpPr>
              <a:spLocks/>
            </p:cNvSpPr>
            <p:nvPr/>
          </p:nvSpPr>
          <p:spPr bwMode="auto">
            <a:xfrm>
              <a:off x="4794" y="2351"/>
              <a:ext cx="88" cy="232"/>
            </a:xfrm>
            <a:custGeom>
              <a:avLst/>
              <a:gdLst>
                <a:gd name="T0" fmla="*/ 17 w 178"/>
                <a:gd name="T1" fmla="*/ 10 h 463"/>
                <a:gd name="T2" fmla="*/ 19 w 178"/>
                <a:gd name="T3" fmla="*/ 13 h 463"/>
                <a:gd name="T4" fmla="*/ 22 w 178"/>
                <a:gd name="T5" fmla="*/ 15 h 463"/>
                <a:gd name="T6" fmla="*/ 25 w 178"/>
                <a:gd name="T7" fmla="*/ 18 h 463"/>
                <a:gd name="T8" fmla="*/ 28 w 178"/>
                <a:gd name="T9" fmla="*/ 21 h 463"/>
                <a:gd name="T10" fmla="*/ 30 w 178"/>
                <a:gd name="T11" fmla="*/ 24 h 463"/>
                <a:gd name="T12" fmla="*/ 32 w 178"/>
                <a:gd name="T13" fmla="*/ 27 h 463"/>
                <a:gd name="T14" fmla="*/ 34 w 178"/>
                <a:gd name="T15" fmla="*/ 30 h 463"/>
                <a:gd name="T16" fmla="*/ 35 w 178"/>
                <a:gd name="T17" fmla="*/ 34 h 463"/>
                <a:gd name="T18" fmla="*/ 36 w 178"/>
                <a:gd name="T19" fmla="*/ 38 h 463"/>
                <a:gd name="T20" fmla="*/ 36 w 178"/>
                <a:gd name="T21" fmla="*/ 45 h 463"/>
                <a:gd name="T22" fmla="*/ 35 w 178"/>
                <a:gd name="T23" fmla="*/ 51 h 463"/>
                <a:gd name="T24" fmla="*/ 34 w 178"/>
                <a:gd name="T25" fmla="*/ 57 h 463"/>
                <a:gd name="T26" fmla="*/ 36 w 178"/>
                <a:gd name="T27" fmla="*/ 57 h 463"/>
                <a:gd name="T28" fmla="*/ 38 w 178"/>
                <a:gd name="T29" fmla="*/ 57 h 463"/>
                <a:gd name="T30" fmla="*/ 39 w 178"/>
                <a:gd name="T31" fmla="*/ 57 h 463"/>
                <a:gd name="T32" fmla="*/ 41 w 178"/>
                <a:gd name="T33" fmla="*/ 57 h 463"/>
                <a:gd name="T34" fmla="*/ 43 w 178"/>
                <a:gd name="T35" fmla="*/ 69 h 463"/>
                <a:gd name="T36" fmla="*/ 44 w 178"/>
                <a:gd name="T37" fmla="*/ 81 h 463"/>
                <a:gd name="T38" fmla="*/ 42 w 178"/>
                <a:gd name="T39" fmla="*/ 93 h 463"/>
                <a:gd name="T40" fmla="*/ 41 w 178"/>
                <a:gd name="T41" fmla="*/ 105 h 463"/>
                <a:gd name="T42" fmla="*/ 41 w 178"/>
                <a:gd name="T43" fmla="*/ 108 h 463"/>
                <a:gd name="T44" fmla="*/ 41 w 178"/>
                <a:gd name="T45" fmla="*/ 110 h 463"/>
                <a:gd name="T46" fmla="*/ 40 w 178"/>
                <a:gd name="T47" fmla="*/ 113 h 463"/>
                <a:gd name="T48" fmla="*/ 37 w 178"/>
                <a:gd name="T49" fmla="*/ 116 h 463"/>
                <a:gd name="T50" fmla="*/ 35 w 178"/>
                <a:gd name="T51" fmla="*/ 114 h 463"/>
                <a:gd name="T52" fmla="*/ 35 w 178"/>
                <a:gd name="T53" fmla="*/ 112 h 463"/>
                <a:gd name="T54" fmla="*/ 35 w 178"/>
                <a:gd name="T55" fmla="*/ 108 h 463"/>
                <a:gd name="T56" fmla="*/ 35 w 178"/>
                <a:gd name="T57" fmla="*/ 105 h 463"/>
                <a:gd name="T58" fmla="*/ 36 w 178"/>
                <a:gd name="T59" fmla="*/ 95 h 463"/>
                <a:gd name="T60" fmla="*/ 36 w 178"/>
                <a:gd name="T61" fmla="*/ 85 h 463"/>
                <a:gd name="T62" fmla="*/ 36 w 178"/>
                <a:gd name="T63" fmla="*/ 75 h 463"/>
                <a:gd name="T64" fmla="*/ 35 w 178"/>
                <a:gd name="T65" fmla="*/ 65 h 463"/>
                <a:gd name="T66" fmla="*/ 33 w 178"/>
                <a:gd name="T67" fmla="*/ 64 h 463"/>
                <a:gd name="T68" fmla="*/ 30 w 178"/>
                <a:gd name="T69" fmla="*/ 65 h 463"/>
                <a:gd name="T70" fmla="*/ 27 w 178"/>
                <a:gd name="T71" fmla="*/ 65 h 463"/>
                <a:gd name="T72" fmla="*/ 25 w 178"/>
                <a:gd name="T73" fmla="*/ 66 h 463"/>
                <a:gd name="T74" fmla="*/ 25 w 178"/>
                <a:gd name="T75" fmla="*/ 58 h 463"/>
                <a:gd name="T76" fmla="*/ 27 w 178"/>
                <a:gd name="T77" fmla="*/ 50 h 463"/>
                <a:gd name="T78" fmla="*/ 28 w 178"/>
                <a:gd name="T79" fmla="*/ 41 h 463"/>
                <a:gd name="T80" fmla="*/ 29 w 178"/>
                <a:gd name="T81" fmla="*/ 33 h 463"/>
                <a:gd name="T82" fmla="*/ 27 w 178"/>
                <a:gd name="T83" fmla="*/ 29 h 463"/>
                <a:gd name="T84" fmla="*/ 23 w 178"/>
                <a:gd name="T85" fmla="*/ 26 h 463"/>
                <a:gd name="T86" fmla="*/ 20 w 178"/>
                <a:gd name="T87" fmla="*/ 23 h 463"/>
                <a:gd name="T88" fmla="*/ 17 w 178"/>
                <a:gd name="T89" fmla="*/ 21 h 463"/>
                <a:gd name="T90" fmla="*/ 13 w 178"/>
                <a:gd name="T91" fmla="*/ 18 h 463"/>
                <a:gd name="T92" fmla="*/ 10 w 178"/>
                <a:gd name="T93" fmla="*/ 15 h 463"/>
                <a:gd name="T94" fmla="*/ 7 w 178"/>
                <a:gd name="T95" fmla="*/ 12 h 463"/>
                <a:gd name="T96" fmla="*/ 5 w 178"/>
                <a:gd name="T97" fmla="*/ 8 h 463"/>
                <a:gd name="T98" fmla="*/ 2 w 178"/>
                <a:gd name="T99" fmla="*/ 4 h 463"/>
                <a:gd name="T100" fmla="*/ 1 w 178"/>
                <a:gd name="T101" fmla="*/ 3 h 463"/>
                <a:gd name="T102" fmla="*/ 0 w 178"/>
                <a:gd name="T103" fmla="*/ 3 h 463"/>
                <a:gd name="T104" fmla="*/ 0 w 178"/>
                <a:gd name="T105" fmla="*/ 1 h 463"/>
                <a:gd name="T106" fmla="*/ 0 w 178"/>
                <a:gd name="T107" fmla="*/ 0 h 463"/>
                <a:gd name="T108" fmla="*/ 2 w 178"/>
                <a:gd name="T109" fmla="*/ 1 h 463"/>
                <a:gd name="T110" fmla="*/ 5 w 178"/>
                <a:gd name="T111" fmla="*/ 2 h 463"/>
                <a:gd name="T112" fmla="*/ 7 w 178"/>
                <a:gd name="T113" fmla="*/ 3 h 463"/>
                <a:gd name="T114" fmla="*/ 9 w 178"/>
                <a:gd name="T115" fmla="*/ 4 h 463"/>
                <a:gd name="T116" fmla="*/ 11 w 178"/>
                <a:gd name="T117" fmla="*/ 6 h 463"/>
                <a:gd name="T118" fmla="*/ 13 w 178"/>
                <a:gd name="T119" fmla="*/ 7 h 463"/>
                <a:gd name="T120" fmla="*/ 15 w 178"/>
                <a:gd name="T121" fmla="*/ 9 h 463"/>
                <a:gd name="T122" fmla="*/ 17 w 178"/>
                <a:gd name="T123" fmla="*/ 10 h 4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8"/>
                <a:gd name="T187" fmla="*/ 0 h 463"/>
                <a:gd name="T188" fmla="*/ 178 w 178"/>
                <a:gd name="T189" fmla="*/ 463 h 4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8" h="463">
                  <a:moveTo>
                    <a:pt x="68" y="39"/>
                  </a:moveTo>
                  <a:lnTo>
                    <a:pt x="78" y="50"/>
                  </a:lnTo>
                  <a:lnTo>
                    <a:pt x="91" y="60"/>
                  </a:lnTo>
                  <a:lnTo>
                    <a:pt x="101" y="71"/>
                  </a:lnTo>
                  <a:lnTo>
                    <a:pt x="114" y="83"/>
                  </a:lnTo>
                  <a:lnTo>
                    <a:pt x="123" y="94"/>
                  </a:lnTo>
                  <a:lnTo>
                    <a:pt x="132" y="106"/>
                  </a:lnTo>
                  <a:lnTo>
                    <a:pt x="139" y="119"/>
                  </a:lnTo>
                  <a:lnTo>
                    <a:pt x="144" y="133"/>
                  </a:lnTo>
                  <a:lnTo>
                    <a:pt x="147" y="152"/>
                  </a:lnTo>
                  <a:lnTo>
                    <a:pt x="147" y="179"/>
                  </a:lnTo>
                  <a:lnTo>
                    <a:pt x="144" y="204"/>
                  </a:lnTo>
                  <a:lnTo>
                    <a:pt x="140" y="225"/>
                  </a:lnTo>
                  <a:lnTo>
                    <a:pt x="146" y="225"/>
                  </a:lnTo>
                  <a:lnTo>
                    <a:pt x="153" y="225"/>
                  </a:lnTo>
                  <a:lnTo>
                    <a:pt x="160" y="225"/>
                  </a:lnTo>
                  <a:lnTo>
                    <a:pt x="167" y="225"/>
                  </a:lnTo>
                  <a:lnTo>
                    <a:pt x="176" y="275"/>
                  </a:lnTo>
                  <a:lnTo>
                    <a:pt x="178" y="322"/>
                  </a:lnTo>
                  <a:lnTo>
                    <a:pt x="172" y="370"/>
                  </a:lnTo>
                  <a:lnTo>
                    <a:pt x="165" y="418"/>
                  </a:lnTo>
                  <a:lnTo>
                    <a:pt x="165" y="429"/>
                  </a:lnTo>
                  <a:lnTo>
                    <a:pt x="165" y="439"/>
                  </a:lnTo>
                  <a:lnTo>
                    <a:pt x="162" y="450"/>
                  </a:lnTo>
                  <a:lnTo>
                    <a:pt x="151" y="463"/>
                  </a:lnTo>
                  <a:lnTo>
                    <a:pt x="144" y="455"/>
                  </a:lnTo>
                  <a:lnTo>
                    <a:pt x="142" y="445"/>
                  </a:lnTo>
                  <a:lnTo>
                    <a:pt x="144" y="431"/>
                  </a:lnTo>
                  <a:lnTo>
                    <a:pt x="144" y="420"/>
                  </a:lnTo>
                  <a:lnTo>
                    <a:pt x="146" y="379"/>
                  </a:lnTo>
                  <a:lnTo>
                    <a:pt x="147" y="338"/>
                  </a:lnTo>
                  <a:lnTo>
                    <a:pt x="147" y="299"/>
                  </a:lnTo>
                  <a:lnTo>
                    <a:pt x="144" y="259"/>
                  </a:lnTo>
                  <a:lnTo>
                    <a:pt x="133" y="253"/>
                  </a:lnTo>
                  <a:lnTo>
                    <a:pt x="123" y="257"/>
                  </a:lnTo>
                  <a:lnTo>
                    <a:pt x="112" y="260"/>
                  </a:lnTo>
                  <a:lnTo>
                    <a:pt x="101" y="262"/>
                  </a:lnTo>
                  <a:lnTo>
                    <a:pt x="103" y="232"/>
                  </a:lnTo>
                  <a:lnTo>
                    <a:pt x="110" y="198"/>
                  </a:lnTo>
                  <a:lnTo>
                    <a:pt x="116" y="163"/>
                  </a:lnTo>
                  <a:lnTo>
                    <a:pt x="117" y="129"/>
                  </a:lnTo>
                  <a:lnTo>
                    <a:pt x="112" y="115"/>
                  </a:lnTo>
                  <a:lnTo>
                    <a:pt x="96" y="103"/>
                  </a:lnTo>
                  <a:lnTo>
                    <a:pt x="82" y="92"/>
                  </a:lnTo>
                  <a:lnTo>
                    <a:pt x="68" y="81"/>
                  </a:lnTo>
                  <a:lnTo>
                    <a:pt x="55" y="71"/>
                  </a:lnTo>
                  <a:lnTo>
                    <a:pt x="43" y="58"/>
                  </a:lnTo>
                  <a:lnTo>
                    <a:pt x="31" y="46"/>
                  </a:lnTo>
                  <a:lnTo>
                    <a:pt x="20" y="32"/>
                  </a:lnTo>
                  <a:lnTo>
                    <a:pt x="9" y="16"/>
                  </a:lnTo>
                  <a:lnTo>
                    <a:pt x="4" y="12"/>
                  </a:lnTo>
                  <a:lnTo>
                    <a:pt x="0" y="9"/>
                  </a:lnTo>
                  <a:lnTo>
                    <a:pt x="0" y="3"/>
                  </a:lnTo>
                  <a:lnTo>
                    <a:pt x="2" y="0"/>
                  </a:lnTo>
                  <a:lnTo>
                    <a:pt x="11" y="2"/>
                  </a:lnTo>
                  <a:lnTo>
                    <a:pt x="20" y="5"/>
                  </a:lnTo>
                  <a:lnTo>
                    <a:pt x="29" y="9"/>
                  </a:lnTo>
                  <a:lnTo>
                    <a:pt x="38" y="14"/>
                  </a:lnTo>
                  <a:lnTo>
                    <a:pt x="46" y="21"/>
                  </a:lnTo>
                  <a:lnTo>
                    <a:pt x="54" y="26"/>
                  </a:lnTo>
                  <a:lnTo>
                    <a:pt x="61" y="34"/>
                  </a:lnTo>
                  <a:lnTo>
                    <a:pt x="68"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4" name="Freeform 89"/>
            <p:cNvSpPr>
              <a:spLocks/>
            </p:cNvSpPr>
            <p:nvPr/>
          </p:nvSpPr>
          <p:spPr bwMode="auto">
            <a:xfrm>
              <a:off x="4733" y="2371"/>
              <a:ext cx="101" cy="320"/>
            </a:xfrm>
            <a:custGeom>
              <a:avLst/>
              <a:gdLst>
                <a:gd name="T0" fmla="*/ 38 w 202"/>
                <a:gd name="T1" fmla="*/ 15 h 640"/>
                <a:gd name="T2" fmla="*/ 43 w 202"/>
                <a:gd name="T3" fmla="*/ 33 h 640"/>
                <a:gd name="T4" fmla="*/ 47 w 202"/>
                <a:gd name="T5" fmla="*/ 51 h 640"/>
                <a:gd name="T6" fmla="*/ 49 w 202"/>
                <a:gd name="T7" fmla="*/ 70 h 640"/>
                <a:gd name="T8" fmla="*/ 50 w 202"/>
                <a:gd name="T9" fmla="*/ 88 h 640"/>
                <a:gd name="T10" fmla="*/ 50 w 202"/>
                <a:gd name="T11" fmla="*/ 99 h 640"/>
                <a:gd name="T12" fmla="*/ 50 w 202"/>
                <a:gd name="T13" fmla="*/ 110 h 640"/>
                <a:gd name="T14" fmla="*/ 50 w 202"/>
                <a:gd name="T15" fmla="*/ 121 h 640"/>
                <a:gd name="T16" fmla="*/ 49 w 202"/>
                <a:gd name="T17" fmla="*/ 133 h 640"/>
                <a:gd name="T18" fmla="*/ 49 w 202"/>
                <a:gd name="T19" fmla="*/ 138 h 640"/>
                <a:gd name="T20" fmla="*/ 49 w 202"/>
                <a:gd name="T21" fmla="*/ 143 h 640"/>
                <a:gd name="T22" fmla="*/ 50 w 202"/>
                <a:gd name="T23" fmla="*/ 148 h 640"/>
                <a:gd name="T24" fmla="*/ 50 w 202"/>
                <a:gd name="T25" fmla="*/ 153 h 640"/>
                <a:gd name="T26" fmla="*/ 50 w 202"/>
                <a:gd name="T27" fmla="*/ 155 h 640"/>
                <a:gd name="T28" fmla="*/ 51 w 202"/>
                <a:gd name="T29" fmla="*/ 157 h 640"/>
                <a:gd name="T30" fmla="*/ 51 w 202"/>
                <a:gd name="T31" fmla="*/ 159 h 640"/>
                <a:gd name="T32" fmla="*/ 49 w 202"/>
                <a:gd name="T33" fmla="*/ 160 h 640"/>
                <a:gd name="T34" fmla="*/ 46 w 202"/>
                <a:gd name="T35" fmla="*/ 148 h 640"/>
                <a:gd name="T36" fmla="*/ 43 w 202"/>
                <a:gd name="T37" fmla="*/ 135 h 640"/>
                <a:gd name="T38" fmla="*/ 42 w 202"/>
                <a:gd name="T39" fmla="*/ 122 h 640"/>
                <a:gd name="T40" fmla="*/ 41 w 202"/>
                <a:gd name="T41" fmla="*/ 110 h 640"/>
                <a:gd name="T42" fmla="*/ 39 w 202"/>
                <a:gd name="T43" fmla="*/ 95 h 640"/>
                <a:gd name="T44" fmla="*/ 37 w 202"/>
                <a:gd name="T45" fmla="*/ 79 h 640"/>
                <a:gd name="T46" fmla="*/ 35 w 202"/>
                <a:gd name="T47" fmla="*/ 62 h 640"/>
                <a:gd name="T48" fmla="*/ 34 w 202"/>
                <a:gd name="T49" fmla="*/ 46 h 640"/>
                <a:gd name="T50" fmla="*/ 31 w 202"/>
                <a:gd name="T51" fmla="*/ 50 h 640"/>
                <a:gd name="T52" fmla="*/ 29 w 202"/>
                <a:gd name="T53" fmla="*/ 54 h 640"/>
                <a:gd name="T54" fmla="*/ 27 w 202"/>
                <a:gd name="T55" fmla="*/ 58 h 640"/>
                <a:gd name="T56" fmla="*/ 25 w 202"/>
                <a:gd name="T57" fmla="*/ 63 h 640"/>
                <a:gd name="T58" fmla="*/ 21 w 202"/>
                <a:gd name="T59" fmla="*/ 63 h 640"/>
                <a:gd name="T60" fmla="*/ 18 w 202"/>
                <a:gd name="T61" fmla="*/ 61 h 640"/>
                <a:gd name="T62" fmla="*/ 15 w 202"/>
                <a:gd name="T63" fmla="*/ 59 h 640"/>
                <a:gd name="T64" fmla="*/ 13 w 202"/>
                <a:gd name="T65" fmla="*/ 57 h 640"/>
                <a:gd name="T66" fmla="*/ 10 w 202"/>
                <a:gd name="T67" fmla="*/ 55 h 640"/>
                <a:gd name="T68" fmla="*/ 7 w 202"/>
                <a:gd name="T69" fmla="*/ 54 h 640"/>
                <a:gd name="T70" fmla="*/ 4 w 202"/>
                <a:gd name="T71" fmla="*/ 53 h 640"/>
                <a:gd name="T72" fmla="*/ 0 w 202"/>
                <a:gd name="T73" fmla="*/ 54 h 640"/>
                <a:gd name="T74" fmla="*/ 3 w 202"/>
                <a:gd name="T75" fmla="*/ 52 h 640"/>
                <a:gd name="T76" fmla="*/ 6 w 202"/>
                <a:gd name="T77" fmla="*/ 51 h 640"/>
                <a:gd name="T78" fmla="*/ 7 w 202"/>
                <a:gd name="T79" fmla="*/ 51 h 640"/>
                <a:gd name="T80" fmla="*/ 11 w 202"/>
                <a:gd name="T81" fmla="*/ 51 h 640"/>
                <a:gd name="T82" fmla="*/ 13 w 202"/>
                <a:gd name="T83" fmla="*/ 51 h 640"/>
                <a:gd name="T84" fmla="*/ 15 w 202"/>
                <a:gd name="T85" fmla="*/ 52 h 640"/>
                <a:gd name="T86" fmla="*/ 19 w 202"/>
                <a:gd name="T87" fmla="*/ 53 h 640"/>
                <a:gd name="T88" fmla="*/ 21 w 202"/>
                <a:gd name="T89" fmla="*/ 55 h 640"/>
                <a:gd name="T90" fmla="*/ 24 w 202"/>
                <a:gd name="T91" fmla="*/ 50 h 640"/>
                <a:gd name="T92" fmla="*/ 26 w 202"/>
                <a:gd name="T93" fmla="*/ 44 h 640"/>
                <a:gd name="T94" fmla="*/ 28 w 202"/>
                <a:gd name="T95" fmla="*/ 38 h 640"/>
                <a:gd name="T96" fmla="*/ 30 w 202"/>
                <a:gd name="T97" fmla="*/ 33 h 640"/>
                <a:gd name="T98" fmla="*/ 30 w 202"/>
                <a:gd name="T99" fmla="*/ 24 h 640"/>
                <a:gd name="T100" fmla="*/ 29 w 202"/>
                <a:gd name="T101" fmla="*/ 18 h 640"/>
                <a:gd name="T102" fmla="*/ 28 w 202"/>
                <a:gd name="T103" fmla="*/ 10 h 640"/>
                <a:gd name="T104" fmla="*/ 26 w 202"/>
                <a:gd name="T105" fmla="*/ 3 h 640"/>
                <a:gd name="T106" fmla="*/ 27 w 202"/>
                <a:gd name="T107" fmla="*/ 0 h 640"/>
                <a:gd name="T108" fmla="*/ 31 w 202"/>
                <a:gd name="T109" fmla="*/ 3 h 640"/>
                <a:gd name="T110" fmla="*/ 34 w 202"/>
                <a:gd name="T111" fmla="*/ 6 h 640"/>
                <a:gd name="T112" fmla="*/ 35 w 202"/>
                <a:gd name="T113" fmla="*/ 11 h 640"/>
                <a:gd name="T114" fmla="*/ 38 w 202"/>
                <a:gd name="T115" fmla="*/ 15 h 6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2"/>
                <a:gd name="T175" fmla="*/ 0 h 640"/>
                <a:gd name="T176" fmla="*/ 202 w 202"/>
                <a:gd name="T177" fmla="*/ 640 h 6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2" h="640">
                  <a:moveTo>
                    <a:pt x="149" y="60"/>
                  </a:moveTo>
                  <a:lnTo>
                    <a:pt x="172" y="131"/>
                  </a:lnTo>
                  <a:lnTo>
                    <a:pt x="186" y="204"/>
                  </a:lnTo>
                  <a:lnTo>
                    <a:pt x="195" y="278"/>
                  </a:lnTo>
                  <a:lnTo>
                    <a:pt x="198" y="354"/>
                  </a:lnTo>
                  <a:lnTo>
                    <a:pt x="197" y="397"/>
                  </a:lnTo>
                  <a:lnTo>
                    <a:pt x="198" y="441"/>
                  </a:lnTo>
                  <a:lnTo>
                    <a:pt x="198" y="486"/>
                  </a:lnTo>
                  <a:lnTo>
                    <a:pt x="193" y="530"/>
                  </a:lnTo>
                  <a:lnTo>
                    <a:pt x="193" y="551"/>
                  </a:lnTo>
                  <a:lnTo>
                    <a:pt x="195" y="571"/>
                  </a:lnTo>
                  <a:lnTo>
                    <a:pt x="197" y="590"/>
                  </a:lnTo>
                  <a:lnTo>
                    <a:pt x="198" y="611"/>
                  </a:lnTo>
                  <a:lnTo>
                    <a:pt x="200" y="618"/>
                  </a:lnTo>
                  <a:lnTo>
                    <a:pt x="202" y="627"/>
                  </a:lnTo>
                  <a:lnTo>
                    <a:pt x="202" y="634"/>
                  </a:lnTo>
                  <a:lnTo>
                    <a:pt x="195" y="640"/>
                  </a:lnTo>
                  <a:lnTo>
                    <a:pt x="181" y="592"/>
                  </a:lnTo>
                  <a:lnTo>
                    <a:pt x="170" y="540"/>
                  </a:lnTo>
                  <a:lnTo>
                    <a:pt x="165" y="491"/>
                  </a:lnTo>
                  <a:lnTo>
                    <a:pt x="163" y="443"/>
                  </a:lnTo>
                  <a:lnTo>
                    <a:pt x="154" y="381"/>
                  </a:lnTo>
                  <a:lnTo>
                    <a:pt x="145" y="315"/>
                  </a:lnTo>
                  <a:lnTo>
                    <a:pt x="138" y="250"/>
                  </a:lnTo>
                  <a:lnTo>
                    <a:pt x="133" y="186"/>
                  </a:lnTo>
                  <a:lnTo>
                    <a:pt x="126" y="200"/>
                  </a:lnTo>
                  <a:lnTo>
                    <a:pt x="119" y="216"/>
                  </a:lnTo>
                  <a:lnTo>
                    <a:pt x="110" y="234"/>
                  </a:lnTo>
                  <a:lnTo>
                    <a:pt x="97" y="252"/>
                  </a:lnTo>
                  <a:lnTo>
                    <a:pt x="83" y="252"/>
                  </a:lnTo>
                  <a:lnTo>
                    <a:pt x="71" y="246"/>
                  </a:lnTo>
                  <a:lnTo>
                    <a:pt x="60" y="239"/>
                  </a:lnTo>
                  <a:lnTo>
                    <a:pt x="49" y="230"/>
                  </a:lnTo>
                  <a:lnTo>
                    <a:pt x="39" y="223"/>
                  </a:lnTo>
                  <a:lnTo>
                    <a:pt x="28" y="218"/>
                  </a:lnTo>
                  <a:lnTo>
                    <a:pt x="16" y="214"/>
                  </a:lnTo>
                  <a:lnTo>
                    <a:pt x="0" y="216"/>
                  </a:lnTo>
                  <a:lnTo>
                    <a:pt x="10" y="209"/>
                  </a:lnTo>
                  <a:lnTo>
                    <a:pt x="21" y="205"/>
                  </a:lnTo>
                  <a:lnTo>
                    <a:pt x="30" y="204"/>
                  </a:lnTo>
                  <a:lnTo>
                    <a:pt x="41" y="204"/>
                  </a:lnTo>
                  <a:lnTo>
                    <a:pt x="51" y="207"/>
                  </a:lnTo>
                  <a:lnTo>
                    <a:pt x="62" y="211"/>
                  </a:lnTo>
                  <a:lnTo>
                    <a:pt x="73" y="214"/>
                  </a:lnTo>
                  <a:lnTo>
                    <a:pt x="81" y="220"/>
                  </a:lnTo>
                  <a:lnTo>
                    <a:pt x="94" y="200"/>
                  </a:lnTo>
                  <a:lnTo>
                    <a:pt x="104" y="177"/>
                  </a:lnTo>
                  <a:lnTo>
                    <a:pt x="113" y="152"/>
                  </a:lnTo>
                  <a:lnTo>
                    <a:pt x="122" y="129"/>
                  </a:lnTo>
                  <a:lnTo>
                    <a:pt x="120" y="99"/>
                  </a:lnTo>
                  <a:lnTo>
                    <a:pt x="119" y="69"/>
                  </a:lnTo>
                  <a:lnTo>
                    <a:pt x="115" y="39"/>
                  </a:lnTo>
                  <a:lnTo>
                    <a:pt x="104" y="11"/>
                  </a:lnTo>
                  <a:lnTo>
                    <a:pt x="108" y="0"/>
                  </a:lnTo>
                  <a:lnTo>
                    <a:pt x="124" y="11"/>
                  </a:lnTo>
                  <a:lnTo>
                    <a:pt x="135" y="26"/>
                  </a:lnTo>
                  <a:lnTo>
                    <a:pt x="140" y="44"/>
                  </a:lnTo>
                  <a:lnTo>
                    <a:pt x="149"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5" name="Freeform 90"/>
            <p:cNvSpPr>
              <a:spLocks/>
            </p:cNvSpPr>
            <p:nvPr/>
          </p:nvSpPr>
          <p:spPr bwMode="auto">
            <a:xfrm>
              <a:off x="4567" y="2422"/>
              <a:ext cx="673" cy="1135"/>
            </a:xfrm>
            <a:custGeom>
              <a:avLst/>
              <a:gdLst>
                <a:gd name="T0" fmla="*/ 138 w 1347"/>
                <a:gd name="T1" fmla="*/ 123 h 2268"/>
                <a:gd name="T2" fmla="*/ 161 w 1347"/>
                <a:gd name="T3" fmla="*/ 98 h 2268"/>
                <a:gd name="T4" fmla="*/ 183 w 1347"/>
                <a:gd name="T5" fmla="*/ 70 h 2268"/>
                <a:gd name="T6" fmla="*/ 217 w 1347"/>
                <a:gd name="T7" fmla="*/ 63 h 2268"/>
                <a:gd name="T8" fmla="*/ 252 w 1347"/>
                <a:gd name="T9" fmla="*/ 69 h 2268"/>
                <a:gd name="T10" fmla="*/ 276 w 1347"/>
                <a:gd name="T11" fmla="*/ 96 h 2268"/>
                <a:gd name="T12" fmla="*/ 275 w 1347"/>
                <a:gd name="T13" fmla="*/ 106 h 2268"/>
                <a:gd name="T14" fmla="*/ 249 w 1347"/>
                <a:gd name="T15" fmla="*/ 134 h 2268"/>
                <a:gd name="T16" fmla="*/ 222 w 1347"/>
                <a:gd name="T17" fmla="*/ 166 h 2268"/>
                <a:gd name="T18" fmla="*/ 254 w 1347"/>
                <a:gd name="T19" fmla="*/ 178 h 2268"/>
                <a:gd name="T20" fmla="*/ 309 w 1347"/>
                <a:gd name="T21" fmla="*/ 137 h 2268"/>
                <a:gd name="T22" fmla="*/ 329 w 1347"/>
                <a:gd name="T23" fmla="*/ 94 h 2268"/>
                <a:gd name="T24" fmla="*/ 310 w 1347"/>
                <a:gd name="T25" fmla="*/ 62 h 2268"/>
                <a:gd name="T26" fmla="*/ 272 w 1347"/>
                <a:gd name="T27" fmla="*/ 25 h 2268"/>
                <a:gd name="T28" fmla="*/ 268 w 1347"/>
                <a:gd name="T29" fmla="*/ 6 h 2268"/>
                <a:gd name="T30" fmla="*/ 290 w 1347"/>
                <a:gd name="T31" fmla="*/ 35 h 2268"/>
                <a:gd name="T32" fmla="*/ 327 w 1347"/>
                <a:gd name="T33" fmla="*/ 65 h 2268"/>
                <a:gd name="T34" fmla="*/ 321 w 1347"/>
                <a:gd name="T35" fmla="*/ 139 h 2268"/>
                <a:gd name="T36" fmla="*/ 300 w 1347"/>
                <a:gd name="T37" fmla="*/ 181 h 2268"/>
                <a:gd name="T38" fmla="*/ 278 w 1347"/>
                <a:gd name="T39" fmla="*/ 201 h 2268"/>
                <a:gd name="T40" fmla="*/ 274 w 1347"/>
                <a:gd name="T41" fmla="*/ 361 h 2268"/>
                <a:gd name="T42" fmla="*/ 272 w 1347"/>
                <a:gd name="T43" fmla="*/ 445 h 2268"/>
                <a:gd name="T44" fmla="*/ 266 w 1347"/>
                <a:gd name="T45" fmla="*/ 511 h 2268"/>
                <a:gd name="T46" fmla="*/ 285 w 1347"/>
                <a:gd name="T47" fmla="*/ 545 h 2268"/>
                <a:gd name="T48" fmla="*/ 286 w 1347"/>
                <a:gd name="T49" fmla="*/ 568 h 2268"/>
                <a:gd name="T50" fmla="*/ 242 w 1347"/>
                <a:gd name="T51" fmla="*/ 546 h 2268"/>
                <a:gd name="T52" fmla="*/ 236 w 1347"/>
                <a:gd name="T53" fmla="*/ 532 h 2268"/>
                <a:gd name="T54" fmla="*/ 231 w 1347"/>
                <a:gd name="T55" fmla="*/ 513 h 2268"/>
                <a:gd name="T56" fmla="*/ 198 w 1347"/>
                <a:gd name="T57" fmla="*/ 370 h 2268"/>
                <a:gd name="T58" fmla="*/ 179 w 1347"/>
                <a:gd name="T59" fmla="*/ 457 h 2268"/>
                <a:gd name="T60" fmla="*/ 170 w 1347"/>
                <a:gd name="T61" fmla="*/ 504 h 2268"/>
                <a:gd name="T62" fmla="*/ 230 w 1347"/>
                <a:gd name="T63" fmla="*/ 530 h 2268"/>
                <a:gd name="T64" fmla="*/ 156 w 1347"/>
                <a:gd name="T65" fmla="*/ 534 h 2268"/>
                <a:gd name="T66" fmla="*/ 120 w 1347"/>
                <a:gd name="T67" fmla="*/ 535 h 2268"/>
                <a:gd name="T68" fmla="*/ 104 w 1347"/>
                <a:gd name="T69" fmla="*/ 519 h 2268"/>
                <a:gd name="T70" fmla="*/ 53 w 1347"/>
                <a:gd name="T71" fmla="*/ 507 h 2268"/>
                <a:gd name="T72" fmla="*/ 2 w 1347"/>
                <a:gd name="T73" fmla="*/ 489 h 2268"/>
                <a:gd name="T74" fmla="*/ 36 w 1347"/>
                <a:gd name="T75" fmla="*/ 492 h 2268"/>
                <a:gd name="T76" fmla="*/ 129 w 1347"/>
                <a:gd name="T77" fmla="*/ 506 h 2268"/>
                <a:gd name="T78" fmla="*/ 138 w 1347"/>
                <a:gd name="T79" fmla="*/ 490 h 2268"/>
                <a:gd name="T80" fmla="*/ 117 w 1347"/>
                <a:gd name="T81" fmla="*/ 363 h 2268"/>
                <a:gd name="T82" fmla="*/ 101 w 1347"/>
                <a:gd name="T83" fmla="*/ 347 h 2268"/>
                <a:gd name="T84" fmla="*/ 95 w 1347"/>
                <a:gd name="T85" fmla="*/ 222 h 2268"/>
                <a:gd name="T86" fmla="*/ 72 w 1347"/>
                <a:gd name="T87" fmla="*/ 179 h 2268"/>
                <a:gd name="T88" fmla="*/ 33 w 1347"/>
                <a:gd name="T89" fmla="*/ 154 h 2268"/>
                <a:gd name="T90" fmla="*/ 33 w 1347"/>
                <a:gd name="T91" fmla="*/ 147 h 2268"/>
                <a:gd name="T92" fmla="*/ 46 w 1347"/>
                <a:gd name="T93" fmla="*/ 129 h 2268"/>
                <a:gd name="T94" fmla="*/ 71 w 1347"/>
                <a:gd name="T95" fmla="*/ 164 h 2268"/>
                <a:gd name="T96" fmla="*/ 104 w 1347"/>
                <a:gd name="T97" fmla="*/ 225 h 2268"/>
                <a:gd name="T98" fmla="*/ 103 w 1347"/>
                <a:gd name="T99" fmla="*/ 249 h 2268"/>
                <a:gd name="T100" fmla="*/ 109 w 1347"/>
                <a:gd name="T101" fmla="*/ 352 h 2268"/>
                <a:gd name="T102" fmla="*/ 166 w 1347"/>
                <a:gd name="T103" fmla="*/ 315 h 2268"/>
                <a:gd name="T104" fmla="*/ 180 w 1347"/>
                <a:gd name="T105" fmla="*/ 315 h 2268"/>
                <a:gd name="T106" fmla="*/ 235 w 1347"/>
                <a:gd name="T107" fmla="*/ 359 h 2268"/>
                <a:gd name="T108" fmla="*/ 271 w 1347"/>
                <a:gd name="T109" fmla="*/ 340 h 2268"/>
                <a:gd name="T110" fmla="*/ 271 w 1347"/>
                <a:gd name="T111" fmla="*/ 205 h 2268"/>
                <a:gd name="T112" fmla="*/ 257 w 1347"/>
                <a:gd name="T113" fmla="*/ 232 h 2268"/>
                <a:gd name="T114" fmla="*/ 237 w 1347"/>
                <a:gd name="T115" fmla="*/ 225 h 2268"/>
                <a:gd name="T116" fmla="*/ 197 w 1347"/>
                <a:gd name="T117" fmla="*/ 238 h 2268"/>
                <a:gd name="T118" fmla="*/ 182 w 1347"/>
                <a:gd name="T119" fmla="*/ 232 h 2268"/>
                <a:gd name="T120" fmla="*/ 152 w 1347"/>
                <a:gd name="T121" fmla="*/ 207 h 2268"/>
                <a:gd name="T122" fmla="*/ 164 w 1347"/>
                <a:gd name="T123" fmla="*/ 173 h 226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7"/>
                <a:gd name="T187" fmla="*/ 0 h 2268"/>
                <a:gd name="T188" fmla="*/ 1347 w 1347"/>
                <a:gd name="T189" fmla="*/ 2268 h 226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7" h="2268">
                  <a:moveTo>
                    <a:pt x="641" y="656"/>
                  </a:moveTo>
                  <a:lnTo>
                    <a:pt x="634" y="640"/>
                  </a:lnTo>
                  <a:lnTo>
                    <a:pt x="624" y="620"/>
                  </a:lnTo>
                  <a:lnTo>
                    <a:pt x="613" y="599"/>
                  </a:lnTo>
                  <a:lnTo>
                    <a:pt x="600" y="576"/>
                  </a:lnTo>
                  <a:lnTo>
                    <a:pt x="590" y="554"/>
                  </a:lnTo>
                  <a:lnTo>
                    <a:pt x="577" y="535"/>
                  </a:lnTo>
                  <a:lnTo>
                    <a:pt x="569" y="517"/>
                  </a:lnTo>
                  <a:lnTo>
                    <a:pt x="560" y="503"/>
                  </a:lnTo>
                  <a:lnTo>
                    <a:pt x="554" y="489"/>
                  </a:lnTo>
                  <a:lnTo>
                    <a:pt x="553" y="475"/>
                  </a:lnTo>
                  <a:lnTo>
                    <a:pt x="556" y="461"/>
                  </a:lnTo>
                  <a:lnTo>
                    <a:pt x="569" y="446"/>
                  </a:lnTo>
                  <a:lnTo>
                    <a:pt x="579" y="439"/>
                  </a:lnTo>
                  <a:lnTo>
                    <a:pt x="590" y="432"/>
                  </a:lnTo>
                  <a:lnTo>
                    <a:pt x="600" y="423"/>
                  </a:lnTo>
                  <a:lnTo>
                    <a:pt x="613" y="416"/>
                  </a:lnTo>
                  <a:lnTo>
                    <a:pt x="625" y="407"/>
                  </a:lnTo>
                  <a:lnTo>
                    <a:pt x="636" y="400"/>
                  </a:lnTo>
                  <a:lnTo>
                    <a:pt x="647" y="391"/>
                  </a:lnTo>
                  <a:lnTo>
                    <a:pt x="657" y="384"/>
                  </a:lnTo>
                  <a:lnTo>
                    <a:pt x="659" y="370"/>
                  </a:lnTo>
                  <a:lnTo>
                    <a:pt x="663" y="356"/>
                  </a:lnTo>
                  <a:lnTo>
                    <a:pt x="668" y="342"/>
                  </a:lnTo>
                  <a:lnTo>
                    <a:pt x="675" y="328"/>
                  </a:lnTo>
                  <a:lnTo>
                    <a:pt x="684" y="315"/>
                  </a:lnTo>
                  <a:lnTo>
                    <a:pt x="696" y="303"/>
                  </a:lnTo>
                  <a:lnTo>
                    <a:pt x="709" y="292"/>
                  </a:lnTo>
                  <a:lnTo>
                    <a:pt x="725" y="283"/>
                  </a:lnTo>
                  <a:lnTo>
                    <a:pt x="735" y="278"/>
                  </a:lnTo>
                  <a:lnTo>
                    <a:pt x="746" y="273"/>
                  </a:lnTo>
                  <a:lnTo>
                    <a:pt x="758" y="271"/>
                  </a:lnTo>
                  <a:lnTo>
                    <a:pt x="771" y="269"/>
                  </a:lnTo>
                  <a:lnTo>
                    <a:pt x="781" y="269"/>
                  </a:lnTo>
                  <a:lnTo>
                    <a:pt x="794" y="271"/>
                  </a:lnTo>
                  <a:lnTo>
                    <a:pt x="806" y="273"/>
                  </a:lnTo>
                  <a:lnTo>
                    <a:pt x="817" y="278"/>
                  </a:lnTo>
                  <a:lnTo>
                    <a:pt x="834" y="271"/>
                  </a:lnTo>
                  <a:lnTo>
                    <a:pt x="852" y="260"/>
                  </a:lnTo>
                  <a:lnTo>
                    <a:pt x="870" y="251"/>
                  </a:lnTo>
                  <a:lnTo>
                    <a:pt x="886" y="241"/>
                  </a:lnTo>
                  <a:lnTo>
                    <a:pt x="902" y="230"/>
                  </a:lnTo>
                  <a:lnTo>
                    <a:pt x="918" y="219"/>
                  </a:lnTo>
                  <a:lnTo>
                    <a:pt x="935" y="209"/>
                  </a:lnTo>
                  <a:lnTo>
                    <a:pt x="953" y="200"/>
                  </a:lnTo>
                  <a:lnTo>
                    <a:pt x="959" y="200"/>
                  </a:lnTo>
                  <a:lnTo>
                    <a:pt x="973" y="218"/>
                  </a:lnTo>
                  <a:lnTo>
                    <a:pt x="985" y="237"/>
                  </a:lnTo>
                  <a:lnTo>
                    <a:pt x="998" y="257"/>
                  </a:lnTo>
                  <a:lnTo>
                    <a:pt x="1010" y="276"/>
                  </a:lnTo>
                  <a:lnTo>
                    <a:pt x="1021" y="297"/>
                  </a:lnTo>
                  <a:lnTo>
                    <a:pt x="1029" y="317"/>
                  </a:lnTo>
                  <a:lnTo>
                    <a:pt x="1038" y="333"/>
                  </a:lnTo>
                  <a:lnTo>
                    <a:pt x="1045" y="349"/>
                  </a:lnTo>
                  <a:lnTo>
                    <a:pt x="1044" y="349"/>
                  </a:lnTo>
                  <a:lnTo>
                    <a:pt x="1074" y="406"/>
                  </a:lnTo>
                  <a:lnTo>
                    <a:pt x="1081" y="402"/>
                  </a:lnTo>
                  <a:lnTo>
                    <a:pt x="1088" y="397"/>
                  </a:lnTo>
                  <a:lnTo>
                    <a:pt x="1095" y="390"/>
                  </a:lnTo>
                  <a:lnTo>
                    <a:pt x="1104" y="383"/>
                  </a:lnTo>
                  <a:lnTo>
                    <a:pt x="1113" y="377"/>
                  </a:lnTo>
                  <a:lnTo>
                    <a:pt x="1122" y="374"/>
                  </a:lnTo>
                  <a:lnTo>
                    <a:pt x="1130" y="374"/>
                  </a:lnTo>
                  <a:lnTo>
                    <a:pt x="1141" y="381"/>
                  </a:lnTo>
                  <a:lnTo>
                    <a:pt x="1139" y="388"/>
                  </a:lnTo>
                  <a:lnTo>
                    <a:pt x="1134" y="395"/>
                  </a:lnTo>
                  <a:lnTo>
                    <a:pt x="1127" y="402"/>
                  </a:lnTo>
                  <a:lnTo>
                    <a:pt x="1118" y="409"/>
                  </a:lnTo>
                  <a:lnTo>
                    <a:pt x="1109" y="414"/>
                  </a:lnTo>
                  <a:lnTo>
                    <a:pt x="1100" y="422"/>
                  </a:lnTo>
                  <a:lnTo>
                    <a:pt x="1093" y="427"/>
                  </a:lnTo>
                  <a:lnTo>
                    <a:pt x="1086" y="434"/>
                  </a:lnTo>
                  <a:lnTo>
                    <a:pt x="1072" y="445"/>
                  </a:lnTo>
                  <a:lnTo>
                    <a:pt x="1058" y="457"/>
                  </a:lnTo>
                  <a:lnTo>
                    <a:pt x="1045" y="469"/>
                  </a:lnTo>
                  <a:lnTo>
                    <a:pt x="1035" y="482"/>
                  </a:lnTo>
                  <a:lnTo>
                    <a:pt x="1024" y="496"/>
                  </a:lnTo>
                  <a:lnTo>
                    <a:pt x="1013" y="508"/>
                  </a:lnTo>
                  <a:lnTo>
                    <a:pt x="1005" y="523"/>
                  </a:lnTo>
                  <a:lnTo>
                    <a:pt x="996" y="535"/>
                  </a:lnTo>
                  <a:lnTo>
                    <a:pt x="982" y="549"/>
                  </a:lnTo>
                  <a:lnTo>
                    <a:pt x="969" y="563"/>
                  </a:lnTo>
                  <a:lnTo>
                    <a:pt x="957" y="579"/>
                  </a:lnTo>
                  <a:lnTo>
                    <a:pt x="944" y="595"/>
                  </a:lnTo>
                  <a:lnTo>
                    <a:pt x="932" y="611"/>
                  </a:lnTo>
                  <a:lnTo>
                    <a:pt x="918" y="625"/>
                  </a:lnTo>
                  <a:lnTo>
                    <a:pt x="902" y="638"/>
                  </a:lnTo>
                  <a:lnTo>
                    <a:pt x="884" y="647"/>
                  </a:lnTo>
                  <a:lnTo>
                    <a:pt x="882" y="656"/>
                  </a:lnTo>
                  <a:lnTo>
                    <a:pt x="888" y="664"/>
                  </a:lnTo>
                  <a:lnTo>
                    <a:pt x="896" y="673"/>
                  </a:lnTo>
                  <a:lnTo>
                    <a:pt x="902" y="684"/>
                  </a:lnTo>
                  <a:lnTo>
                    <a:pt x="909" y="705"/>
                  </a:lnTo>
                  <a:lnTo>
                    <a:pt x="914" y="723"/>
                  </a:lnTo>
                  <a:lnTo>
                    <a:pt x="918" y="741"/>
                  </a:lnTo>
                  <a:lnTo>
                    <a:pt x="918" y="765"/>
                  </a:lnTo>
                  <a:lnTo>
                    <a:pt x="943" y="751"/>
                  </a:lnTo>
                  <a:lnTo>
                    <a:pt x="967" y="737"/>
                  </a:lnTo>
                  <a:lnTo>
                    <a:pt x="992" y="723"/>
                  </a:lnTo>
                  <a:lnTo>
                    <a:pt x="1019" y="710"/>
                  </a:lnTo>
                  <a:lnTo>
                    <a:pt x="1044" y="696"/>
                  </a:lnTo>
                  <a:lnTo>
                    <a:pt x="1068" y="682"/>
                  </a:lnTo>
                  <a:lnTo>
                    <a:pt x="1093" y="668"/>
                  </a:lnTo>
                  <a:lnTo>
                    <a:pt x="1118" y="652"/>
                  </a:lnTo>
                  <a:lnTo>
                    <a:pt x="1141" y="638"/>
                  </a:lnTo>
                  <a:lnTo>
                    <a:pt x="1164" y="622"/>
                  </a:lnTo>
                  <a:lnTo>
                    <a:pt x="1184" y="604"/>
                  </a:lnTo>
                  <a:lnTo>
                    <a:pt x="1203" y="585"/>
                  </a:lnTo>
                  <a:lnTo>
                    <a:pt x="1221" y="565"/>
                  </a:lnTo>
                  <a:lnTo>
                    <a:pt x="1237" y="546"/>
                  </a:lnTo>
                  <a:lnTo>
                    <a:pt x="1249" y="523"/>
                  </a:lnTo>
                  <a:lnTo>
                    <a:pt x="1260" y="498"/>
                  </a:lnTo>
                  <a:lnTo>
                    <a:pt x="1269" y="484"/>
                  </a:lnTo>
                  <a:lnTo>
                    <a:pt x="1278" y="469"/>
                  </a:lnTo>
                  <a:lnTo>
                    <a:pt x="1285" y="453"/>
                  </a:lnTo>
                  <a:lnTo>
                    <a:pt x="1292" y="439"/>
                  </a:lnTo>
                  <a:lnTo>
                    <a:pt x="1299" y="423"/>
                  </a:lnTo>
                  <a:lnTo>
                    <a:pt x="1306" y="409"/>
                  </a:lnTo>
                  <a:lnTo>
                    <a:pt x="1311" y="393"/>
                  </a:lnTo>
                  <a:lnTo>
                    <a:pt x="1318" y="375"/>
                  </a:lnTo>
                  <a:lnTo>
                    <a:pt x="1313" y="363"/>
                  </a:lnTo>
                  <a:lnTo>
                    <a:pt x="1308" y="349"/>
                  </a:lnTo>
                  <a:lnTo>
                    <a:pt x="1301" y="336"/>
                  </a:lnTo>
                  <a:lnTo>
                    <a:pt x="1294" y="322"/>
                  </a:lnTo>
                  <a:lnTo>
                    <a:pt x="1286" y="310"/>
                  </a:lnTo>
                  <a:lnTo>
                    <a:pt x="1279" y="297"/>
                  </a:lnTo>
                  <a:lnTo>
                    <a:pt x="1272" y="285"/>
                  </a:lnTo>
                  <a:lnTo>
                    <a:pt x="1265" y="274"/>
                  </a:lnTo>
                  <a:lnTo>
                    <a:pt x="1255" y="258"/>
                  </a:lnTo>
                  <a:lnTo>
                    <a:pt x="1242" y="246"/>
                  </a:lnTo>
                  <a:lnTo>
                    <a:pt x="1228" y="234"/>
                  </a:lnTo>
                  <a:lnTo>
                    <a:pt x="1214" y="225"/>
                  </a:lnTo>
                  <a:lnTo>
                    <a:pt x="1198" y="216"/>
                  </a:lnTo>
                  <a:lnTo>
                    <a:pt x="1182" y="207"/>
                  </a:lnTo>
                  <a:lnTo>
                    <a:pt x="1166" y="200"/>
                  </a:lnTo>
                  <a:lnTo>
                    <a:pt x="1152" y="193"/>
                  </a:lnTo>
                  <a:lnTo>
                    <a:pt x="1138" y="168"/>
                  </a:lnTo>
                  <a:lnTo>
                    <a:pt x="1122" y="143"/>
                  </a:lnTo>
                  <a:lnTo>
                    <a:pt x="1106" y="120"/>
                  </a:lnTo>
                  <a:lnTo>
                    <a:pt x="1090" y="99"/>
                  </a:lnTo>
                  <a:lnTo>
                    <a:pt x="1072" y="76"/>
                  </a:lnTo>
                  <a:lnTo>
                    <a:pt x="1056" y="53"/>
                  </a:lnTo>
                  <a:lnTo>
                    <a:pt x="1040" y="30"/>
                  </a:lnTo>
                  <a:lnTo>
                    <a:pt x="1026" y="3"/>
                  </a:lnTo>
                  <a:lnTo>
                    <a:pt x="1031" y="0"/>
                  </a:lnTo>
                  <a:lnTo>
                    <a:pt x="1037" y="0"/>
                  </a:lnTo>
                  <a:lnTo>
                    <a:pt x="1042" y="1"/>
                  </a:lnTo>
                  <a:lnTo>
                    <a:pt x="1049" y="3"/>
                  </a:lnTo>
                  <a:lnTo>
                    <a:pt x="1061" y="12"/>
                  </a:lnTo>
                  <a:lnTo>
                    <a:pt x="1074" y="23"/>
                  </a:lnTo>
                  <a:lnTo>
                    <a:pt x="1084" y="35"/>
                  </a:lnTo>
                  <a:lnTo>
                    <a:pt x="1095" y="49"/>
                  </a:lnTo>
                  <a:lnTo>
                    <a:pt x="1106" y="62"/>
                  </a:lnTo>
                  <a:lnTo>
                    <a:pt x="1116" y="76"/>
                  </a:lnTo>
                  <a:lnTo>
                    <a:pt x="1125" y="87"/>
                  </a:lnTo>
                  <a:lnTo>
                    <a:pt x="1134" y="97"/>
                  </a:lnTo>
                  <a:lnTo>
                    <a:pt x="1139" y="106"/>
                  </a:lnTo>
                  <a:lnTo>
                    <a:pt x="1145" y="117"/>
                  </a:lnTo>
                  <a:lnTo>
                    <a:pt x="1153" y="127"/>
                  </a:lnTo>
                  <a:lnTo>
                    <a:pt x="1161" y="138"/>
                  </a:lnTo>
                  <a:lnTo>
                    <a:pt x="1169" y="149"/>
                  </a:lnTo>
                  <a:lnTo>
                    <a:pt x="1178" y="159"/>
                  </a:lnTo>
                  <a:lnTo>
                    <a:pt x="1187" y="166"/>
                  </a:lnTo>
                  <a:lnTo>
                    <a:pt x="1198" y="172"/>
                  </a:lnTo>
                  <a:lnTo>
                    <a:pt x="1224" y="179"/>
                  </a:lnTo>
                  <a:lnTo>
                    <a:pt x="1246" y="189"/>
                  </a:lnTo>
                  <a:lnTo>
                    <a:pt x="1265" y="204"/>
                  </a:lnTo>
                  <a:lnTo>
                    <a:pt x="1281" y="219"/>
                  </a:lnTo>
                  <a:lnTo>
                    <a:pt x="1295" y="239"/>
                  </a:lnTo>
                  <a:lnTo>
                    <a:pt x="1309" y="260"/>
                  </a:lnTo>
                  <a:lnTo>
                    <a:pt x="1324" y="282"/>
                  </a:lnTo>
                  <a:lnTo>
                    <a:pt x="1338" y="303"/>
                  </a:lnTo>
                  <a:lnTo>
                    <a:pt x="1345" y="336"/>
                  </a:lnTo>
                  <a:lnTo>
                    <a:pt x="1347" y="372"/>
                  </a:lnTo>
                  <a:lnTo>
                    <a:pt x="1341" y="406"/>
                  </a:lnTo>
                  <a:lnTo>
                    <a:pt x="1329" y="436"/>
                  </a:lnTo>
                  <a:lnTo>
                    <a:pt x="1320" y="469"/>
                  </a:lnTo>
                  <a:lnTo>
                    <a:pt x="1311" y="500"/>
                  </a:lnTo>
                  <a:lnTo>
                    <a:pt x="1299" y="528"/>
                  </a:lnTo>
                  <a:lnTo>
                    <a:pt x="1285" y="554"/>
                  </a:lnTo>
                  <a:lnTo>
                    <a:pt x="1267" y="581"/>
                  </a:lnTo>
                  <a:lnTo>
                    <a:pt x="1247" y="604"/>
                  </a:lnTo>
                  <a:lnTo>
                    <a:pt x="1224" y="627"/>
                  </a:lnTo>
                  <a:lnTo>
                    <a:pt x="1196" y="648"/>
                  </a:lnTo>
                  <a:lnTo>
                    <a:pt x="1185" y="663"/>
                  </a:lnTo>
                  <a:lnTo>
                    <a:pt x="1189" y="677"/>
                  </a:lnTo>
                  <a:lnTo>
                    <a:pt x="1196" y="689"/>
                  </a:lnTo>
                  <a:lnTo>
                    <a:pt x="1198" y="705"/>
                  </a:lnTo>
                  <a:lnTo>
                    <a:pt x="1200" y="714"/>
                  </a:lnTo>
                  <a:lnTo>
                    <a:pt x="1201" y="723"/>
                  </a:lnTo>
                  <a:lnTo>
                    <a:pt x="1201" y="733"/>
                  </a:lnTo>
                  <a:lnTo>
                    <a:pt x="1198" y="744"/>
                  </a:lnTo>
                  <a:lnTo>
                    <a:pt x="1189" y="755"/>
                  </a:lnTo>
                  <a:lnTo>
                    <a:pt x="1178" y="764"/>
                  </a:lnTo>
                  <a:lnTo>
                    <a:pt x="1168" y="772"/>
                  </a:lnTo>
                  <a:lnTo>
                    <a:pt x="1159" y="778"/>
                  </a:lnTo>
                  <a:lnTo>
                    <a:pt x="1148" y="785"/>
                  </a:lnTo>
                  <a:lnTo>
                    <a:pt x="1138" y="790"/>
                  </a:lnTo>
                  <a:lnTo>
                    <a:pt x="1125" y="797"/>
                  </a:lnTo>
                  <a:lnTo>
                    <a:pt x="1115" y="804"/>
                  </a:lnTo>
                  <a:lnTo>
                    <a:pt x="1136" y="927"/>
                  </a:lnTo>
                  <a:lnTo>
                    <a:pt x="1138" y="1047"/>
                  </a:lnTo>
                  <a:lnTo>
                    <a:pt x="1132" y="1171"/>
                  </a:lnTo>
                  <a:lnTo>
                    <a:pt x="1129" y="1302"/>
                  </a:lnTo>
                  <a:lnTo>
                    <a:pt x="1129" y="1329"/>
                  </a:lnTo>
                  <a:lnTo>
                    <a:pt x="1127" y="1357"/>
                  </a:lnTo>
                  <a:lnTo>
                    <a:pt x="1125" y="1389"/>
                  </a:lnTo>
                  <a:lnTo>
                    <a:pt x="1123" y="1425"/>
                  </a:lnTo>
                  <a:lnTo>
                    <a:pt x="1111" y="1434"/>
                  </a:lnTo>
                  <a:lnTo>
                    <a:pt x="1099" y="1441"/>
                  </a:lnTo>
                  <a:lnTo>
                    <a:pt x="1084" y="1448"/>
                  </a:lnTo>
                  <a:lnTo>
                    <a:pt x="1072" y="1455"/>
                  </a:lnTo>
                  <a:lnTo>
                    <a:pt x="1077" y="1513"/>
                  </a:lnTo>
                  <a:lnTo>
                    <a:pt x="1081" y="1559"/>
                  </a:lnTo>
                  <a:lnTo>
                    <a:pt x="1083" y="1604"/>
                  </a:lnTo>
                  <a:lnTo>
                    <a:pt x="1088" y="1655"/>
                  </a:lnTo>
                  <a:lnTo>
                    <a:pt x="1086" y="1655"/>
                  </a:lnTo>
                  <a:lnTo>
                    <a:pt x="1086" y="1698"/>
                  </a:lnTo>
                  <a:lnTo>
                    <a:pt x="1088" y="1737"/>
                  </a:lnTo>
                  <a:lnTo>
                    <a:pt x="1090" y="1776"/>
                  </a:lnTo>
                  <a:lnTo>
                    <a:pt x="1090" y="1813"/>
                  </a:lnTo>
                  <a:lnTo>
                    <a:pt x="1088" y="1813"/>
                  </a:lnTo>
                  <a:lnTo>
                    <a:pt x="1083" y="1864"/>
                  </a:lnTo>
                  <a:lnTo>
                    <a:pt x="1081" y="1910"/>
                  </a:lnTo>
                  <a:lnTo>
                    <a:pt x="1083" y="1958"/>
                  </a:lnTo>
                  <a:lnTo>
                    <a:pt x="1088" y="2010"/>
                  </a:lnTo>
                  <a:lnTo>
                    <a:pt x="1090" y="2022"/>
                  </a:lnTo>
                  <a:lnTo>
                    <a:pt x="1084" y="2031"/>
                  </a:lnTo>
                  <a:lnTo>
                    <a:pt x="1076" y="2038"/>
                  </a:lnTo>
                  <a:lnTo>
                    <a:pt x="1065" y="2043"/>
                  </a:lnTo>
                  <a:lnTo>
                    <a:pt x="1072" y="2058"/>
                  </a:lnTo>
                  <a:lnTo>
                    <a:pt x="1079" y="2072"/>
                  </a:lnTo>
                  <a:lnTo>
                    <a:pt x="1086" y="2086"/>
                  </a:lnTo>
                  <a:lnTo>
                    <a:pt x="1093" y="2098"/>
                  </a:lnTo>
                  <a:lnTo>
                    <a:pt x="1100" y="2112"/>
                  </a:lnTo>
                  <a:lnTo>
                    <a:pt x="1109" y="2125"/>
                  </a:lnTo>
                  <a:lnTo>
                    <a:pt x="1116" y="2139"/>
                  </a:lnTo>
                  <a:lnTo>
                    <a:pt x="1125" y="2151"/>
                  </a:lnTo>
                  <a:lnTo>
                    <a:pt x="1132" y="2164"/>
                  </a:lnTo>
                  <a:lnTo>
                    <a:pt x="1141" y="2176"/>
                  </a:lnTo>
                  <a:lnTo>
                    <a:pt x="1152" y="2189"/>
                  </a:lnTo>
                  <a:lnTo>
                    <a:pt x="1159" y="2201"/>
                  </a:lnTo>
                  <a:lnTo>
                    <a:pt x="1168" y="2213"/>
                  </a:lnTo>
                  <a:lnTo>
                    <a:pt x="1173" y="2226"/>
                  </a:lnTo>
                  <a:lnTo>
                    <a:pt x="1177" y="2238"/>
                  </a:lnTo>
                  <a:lnTo>
                    <a:pt x="1177" y="2252"/>
                  </a:lnTo>
                  <a:lnTo>
                    <a:pt x="1169" y="2260"/>
                  </a:lnTo>
                  <a:lnTo>
                    <a:pt x="1164" y="2265"/>
                  </a:lnTo>
                  <a:lnTo>
                    <a:pt x="1155" y="2268"/>
                  </a:lnTo>
                  <a:lnTo>
                    <a:pt x="1146" y="2268"/>
                  </a:lnTo>
                  <a:lnTo>
                    <a:pt x="1129" y="2258"/>
                  </a:lnTo>
                  <a:lnTo>
                    <a:pt x="1109" y="2247"/>
                  </a:lnTo>
                  <a:lnTo>
                    <a:pt x="1090" y="2240"/>
                  </a:lnTo>
                  <a:lnTo>
                    <a:pt x="1068" y="2231"/>
                  </a:lnTo>
                  <a:lnTo>
                    <a:pt x="1047" y="2222"/>
                  </a:lnTo>
                  <a:lnTo>
                    <a:pt x="1028" y="2212"/>
                  </a:lnTo>
                  <a:lnTo>
                    <a:pt x="1008" y="2199"/>
                  </a:lnTo>
                  <a:lnTo>
                    <a:pt x="990" y="2182"/>
                  </a:lnTo>
                  <a:lnTo>
                    <a:pt x="980" y="2182"/>
                  </a:lnTo>
                  <a:lnTo>
                    <a:pt x="971" y="2180"/>
                  </a:lnTo>
                  <a:lnTo>
                    <a:pt x="960" y="2180"/>
                  </a:lnTo>
                  <a:lnTo>
                    <a:pt x="951" y="2178"/>
                  </a:lnTo>
                  <a:lnTo>
                    <a:pt x="941" y="2178"/>
                  </a:lnTo>
                  <a:lnTo>
                    <a:pt x="930" y="2176"/>
                  </a:lnTo>
                  <a:lnTo>
                    <a:pt x="921" y="2176"/>
                  </a:lnTo>
                  <a:lnTo>
                    <a:pt x="911" y="2174"/>
                  </a:lnTo>
                  <a:lnTo>
                    <a:pt x="916" y="2116"/>
                  </a:lnTo>
                  <a:lnTo>
                    <a:pt x="927" y="2120"/>
                  </a:lnTo>
                  <a:lnTo>
                    <a:pt x="937" y="2121"/>
                  </a:lnTo>
                  <a:lnTo>
                    <a:pt x="946" y="2125"/>
                  </a:lnTo>
                  <a:lnTo>
                    <a:pt x="955" y="2127"/>
                  </a:lnTo>
                  <a:lnTo>
                    <a:pt x="960" y="2130"/>
                  </a:lnTo>
                  <a:lnTo>
                    <a:pt x="967" y="2132"/>
                  </a:lnTo>
                  <a:lnTo>
                    <a:pt x="971" y="2134"/>
                  </a:lnTo>
                  <a:lnTo>
                    <a:pt x="973" y="2136"/>
                  </a:lnTo>
                  <a:lnTo>
                    <a:pt x="978" y="2068"/>
                  </a:lnTo>
                  <a:lnTo>
                    <a:pt x="964" y="2066"/>
                  </a:lnTo>
                  <a:lnTo>
                    <a:pt x="950" y="2066"/>
                  </a:lnTo>
                  <a:lnTo>
                    <a:pt x="937" y="2063"/>
                  </a:lnTo>
                  <a:lnTo>
                    <a:pt x="927" y="2049"/>
                  </a:lnTo>
                  <a:lnTo>
                    <a:pt x="911" y="1976"/>
                  </a:lnTo>
                  <a:lnTo>
                    <a:pt x="895" y="1905"/>
                  </a:lnTo>
                  <a:lnTo>
                    <a:pt x="881" y="1838"/>
                  </a:lnTo>
                  <a:lnTo>
                    <a:pt x="866" y="1772"/>
                  </a:lnTo>
                  <a:lnTo>
                    <a:pt x="852" y="1707"/>
                  </a:lnTo>
                  <a:lnTo>
                    <a:pt x="836" y="1639"/>
                  </a:lnTo>
                  <a:lnTo>
                    <a:pt x="819" y="1572"/>
                  </a:lnTo>
                  <a:lnTo>
                    <a:pt x="799" y="1503"/>
                  </a:lnTo>
                  <a:lnTo>
                    <a:pt x="797" y="1492"/>
                  </a:lnTo>
                  <a:lnTo>
                    <a:pt x="794" y="1478"/>
                  </a:lnTo>
                  <a:lnTo>
                    <a:pt x="788" y="1466"/>
                  </a:lnTo>
                  <a:lnTo>
                    <a:pt x="778" y="1457"/>
                  </a:lnTo>
                  <a:lnTo>
                    <a:pt x="774" y="1505"/>
                  </a:lnTo>
                  <a:lnTo>
                    <a:pt x="769" y="1551"/>
                  </a:lnTo>
                  <a:lnTo>
                    <a:pt x="762" y="1595"/>
                  </a:lnTo>
                  <a:lnTo>
                    <a:pt x="753" y="1637"/>
                  </a:lnTo>
                  <a:lnTo>
                    <a:pt x="744" y="1682"/>
                  </a:lnTo>
                  <a:lnTo>
                    <a:pt x="735" y="1728"/>
                  </a:lnTo>
                  <a:lnTo>
                    <a:pt x="725" y="1776"/>
                  </a:lnTo>
                  <a:lnTo>
                    <a:pt x="716" y="1825"/>
                  </a:lnTo>
                  <a:lnTo>
                    <a:pt x="712" y="1847"/>
                  </a:lnTo>
                  <a:lnTo>
                    <a:pt x="709" y="1870"/>
                  </a:lnTo>
                  <a:lnTo>
                    <a:pt x="703" y="1891"/>
                  </a:lnTo>
                  <a:lnTo>
                    <a:pt x="700" y="1916"/>
                  </a:lnTo>
                  <a:lnTo>
                    <a:pt x="694" y="1932"/>
                  </a:lnTo>
                  <a:lnTo>
                    <a:pt x="693" y="1953"/>
                  </a:lnTo>
                  <a:lnTo>
                    <a:pt x="687" y="1971"/>
                  </a:lnTo>
                  <a:lnTo>
                    <a:pt x="671" y="1980"/>
                  </a:lnTo>
                  <a:lnTo>
                    <a:pt x="675" y="1997"/>
                  </a:lnTo>
                  <a:lnTo>
                    <a:pt x="680" y="2015"/>
                  </a:lnTo>
                  <a:lnTo>
                    <a:pt x="686" y="2034"/>
                  </a:lnTo>
                  <a:lnTo>
                    <a:pt x="691" y="2059"/>
                  </a:lnTo>
                  <a:lnTo>
                    <a:pt x="698" y="2061"/>
                  </a:lnTo>
                  <a:lnTo>
                    <a:pt x="714" y="2065"/>
                  </a:lnTo>
                  <a:lnTo>
                    <a:pt x="741" y="2070"/>
                  </a:lnTo>
                  <a:lnTo>
                    <a:pt x="772" y="2079"/>
                  </a:lnTo>
                  <a:lnTo>
                    <a:pt x="810" y="2088"/>
                  </a:lnTo>
                  <a:lnTo>
                    <a:pt x="847" y="2097"/>
                  </a:lnTo>
                  <a:lnTo>
                    <a:pt x="884" y="2107"/>
                  </a:lnTo>
                  <a:lnTo>
                    <a:pt x="920" y="2116"/>
                  </a:lnTo>
                  <a:lnTo>
                    <a:pt x="914" y="2174"/>
                  </a:lnTo>
                  <a:lnTo>
                    <a:pt x="879" y="2169"/>
                  </a:lnTo>
                  <a:lnTo>
                    <a:pt x="843" y="2164"/>
                  </a:lnTo>
                  <a:lnTo>
                    <a:pt x="810" y="2157"/>
                  </a:lnTo>
                  <a:lnTo>
                    <a:pt x="774" y="2150"/>
                  </a:lnTo>
                  <a:lnTo>
                    <a:pt x="741" y="2143"/>
                  </a:lnTo>
                  <a:lnTo>
                    <a:pt x="707" y="2136"/>
                  </a:lnTo>
                  <a:lnTo>
                    <a:pt x="673" y="2130"/>
                  </a:lnTo>
                  <a:lnTo>
                    <a:pt x="639" y="2123"/>
                  </a:lnTo>
                  <a:lnTo>
                    <a:pt x="624" y="2134"/>
                  </a:lnTo>
                  <a:lnTo>
                    <a:pt x="608" y="2143"/>
                  </a:lnTo>
                  <a:lnTo>
                    <a:pt x="590" y="2150"/>
                  </a:lnTo>
                  <a:lnTo>
                    <a:pt x="570" y="2153"/>
                  </a:lnTo>
                  <a:lnTo>
                    <a:pt x="551" y="2157"/>
                  </a:lnTo>
                  <a:lnTo>
                    <a:pt x="530" y="2157"/>
                  </a:lnTo>
                  <a:lnTo>
                    <a:pt x="507" y="2157"/>
                  </a:lnTo>
                  <a:lnTo>
                    <a:pt x="484" y="2155"/>
                  </a:lnTo>
                  <a:lnTo>
                    <a:pt x="478" y="2150"/>
                  </a:lnTo>
                  <a:lnTo>
                    <a:pt x="478" y="2144"/>
                  </a:lnTo>
                  <a:lnTo>
                    <a:pt x="480" y="2139"/>
                  </a:lnTo>
                  <a:lnTo>
                    <a:pt x="482" y="2134"/>
                  </a:lnTo>
                  <a:lnTo>
                    <a:pt x="487" y="2125"/>
                  </a:lnTo>
                  <a:lnTo>
                    <a:pt x="496" y="2116"/>
                  </a:lnTo>
                  <a:lnTo>
                    <a:pt x="505" y="2105"/>
                  </a:lnTo>
                  <a:lnTo>
                    <a:pt x="510" y="2095"/>
                  </a:lnTo>
                  <a:lnTo>
                    <a:pt x="492" y="2089"/>
                  </a:lnTo>
                  <a:lnTo>
                    <a:pt x="475" y="2086"/>
                  </a:lnTo>
                  <a:lnTo>
                    <a:pt x="457" y="2081"/>
                  </a:lnTo>
                  <a:lnTo>
                    <a:pt x="437" y="2077"/>
                  </a:lnTo>
                  <a:lnTo>
                    <a:pt x="418" y="2072"/>
                  </a:lnTo>
                  <a:lnTo>
                    <a:pt x="398" y="2066"/>
                  </a:lnTo>
                  <a:lnTo>
                    <a:pt x="377" y="2063"/>
                  </a:lnTo>
                  <a:lnTo>
                    <a:pt x="358" y="2058"/>
                  </a:lnTo>
                  <a:lnTo>
                    <a:pt x="336" y="2054"/>
                  </a:lnTo>
                  <a:lnTo>
                    <a:pt x="315" y="2049"/>
                  </a:lnTo>
                  <a:lnTo>
                    <a:pt x="294" y="2045"/>
                  </a:lnTo>
                  <a:lnTo>
                    <a:pt x="274" y="2040"/>
                  </a:lnTo>
                  <a:lnTo>
                    <a:pt x="253" y="2036"/>
                  </a:lnTo>
                  <a:lnTo>
                    <a:pt x="234" y="2033"/>
                  </a:lnTo>
                  <a:lnTo>
                    <a:pt x="212" y="2027"/>
                  </a:lnTo>
                  <a:lnTo>
                    <a:pt x="193" y="2024"/>
                  </a:lnTo>
                  <a:lnTo>
                    <a:pt x="170" y="2019"/>
                  </a:lnTo>
                  <a:lnTo>
                    <a:pt x="140" y="2011"/>
                  </a:lnTo>
                  <a:lnTo>
                    <a:pt x="106" y="2003"/>
                  </a:lnTo>
                  <a:lnTo>
                    <a:pt x="71" y="1994"/>
                  </a:lnTo>
                  <a:lnTo>
                    <a:pt x="40" y="1983"/>
                  </a:lnTo>
                  <a:lnTo>
                    <a:pt x="16" y="1974"/>
                  </a:lnTo>
                  <a:lnTo>
                    <a:pt x="0" y="1967"/>
                  </a:lnTo>
                  <a:lnTo>
                    <a:pt x="0" y="1960"/>
                  </a:lnTo>
                  <a:lnTo>
                    <a:pt x="10" y="1955"/>
                  </a:lnTo>
                  <a:lnTo>
                    <a:pt x="21" y="1951"/>
                  </a:lnTo>
                  <a:lnTo>
                    <a:pt x="32" y="1949"/>
                  </a:lnTo>
                  <a:lnTo>
                    <a:pt x="46" y="1949"/>
                  </a:lnTo>
                  <a:lnTo>
                    <a:pt x="58" y="1951"/>
                  </a:lnTo>
                  <a:lnTo>
                    <a:pt x="71" y="1953"/>
                  </a:lnTo>
                  <a:lnTo>
                    <a:pt x="83" y="1953"/>
                  </a:lnTo>
                  <a:lnTo>
                    <a:pt x="95" y="1955"/>
                  </a:lnTo>
                  <a:lnTo>
                    <a:pt x="104" y="1956"/>
                  </a:lnTo>
                  <a:lnTo>
                    <a:pt x="122" y="1960"/>
                  </a:lnTo>
                  <a:lnTo>
                    <a:pt x="145" y="1965"/>
                  </a:lnTo>
                  <a:lnTo>
                    <a:pt x="177" y="1971"/>
                  </a:lnTo>
                  <a:lnTo>
                    <a:pt x="212" y="1976"/>
                  </a:lnTo>
                  <a:lnTo>
                    <a:pt x="251" y="1981"/>
                  </a:lnTo>
                  <a:lnTo>
                    <a:pt x="292" y="1988"/>
                  </a:lnTo>
                  <a:lnTo>
                    <a:pt x="335" y="1994"/>
                  </a:lnTo>
                  <a:lnTo>
                    <a:pt x="377" y="2001"/>
                  </a:lnTo>
                  <a:lnTo>
                    <a:pt x="418" y="2006"/>
                  </a:lnTo>
                  <a:lnTo>
                    <a:pt x="455" y="2011"/>
                  </a:lnTo>
                  <a:lnTo>
                    <a:pt x="491" y="2017"/>
                  </a:lnTo>
                  <a:lnTo>
                    <a:pt x="519" y="2022"/>
                  </a:lnTo>
                  <a:lnTo>
                    <a:pt x="542" y="2024"/>
                  </a:lnTo>
                  <a:lnTo>
                    <a:pt x="558" y="2027"/>
                  </a:lnTo>
                  <a:lnTo>
                    <a:pt x="565" y="2027"/>
                  </a:lnTo>
                  <a:lnTo>
                    <a:pt x="574" y="2017"/>
                  </a:lnTo>
                  <a:lnTo>
                    <a:pt x="581" y="2003"/>
                  </a:lnTo>
                  <a:lnTo>
                    <a:pt x="586" y="1990"/>
                  </a:lnTo>
                  <a:lnTo>
                    <a:pt x="590" y="1978"/>
                  </a:lnTo>
                  <a:lnTo>
                    <a:pt x="577" y="1974"/>
                  </a:lnTo>
                  <a:lnTo>
                    <a:pt x="567" y="1969"/>
                  </a:lnTo>
                  <a:lnTo>
                    <a:pt x="554" y="1958"/>
                  </a:lnTo>
                  <a:lnTo>
                    <a:pt x="544" y="1949"/>
                  </a:lnTo>
                  <a:lnTo>
                    <a:pt x="533" y="1889"/>
                  </a:lnTo>
                  <a:lnTo>
                    <a:pt x="524" y="1827"/>
                  </a:lnTo>
                  <a:lnTo>
                    <a:pt x="517" y="1763"/>
                  </a:lnTo>
                  <a:lnTo>
                    <a:pt x="510" y="1701"/>
                  </a:lnTo>
                  <a:lnTo>
                    <a:pt x="503" y="1639"/>
                  </a:lnTo>
                  <a:lnTo>
                    <a:pt x="496" y="1575"/>
                  </a:lnTo>
                  <a:lnTo>
                    <a:pt x="487" y="1513"/>
                  </a:lnTo>
                  <a:lnTo>
                    <a:pt x="475" y="1453"/>
                  </a:lnTo>
                  <a:lnTo>
                    <a:pt x="468" y="1450"/>
                  </a:lnTo>
                  <a:lnTo>
                    <a:pt x="460" y="1448"/>
                  </a:lnTo>
                  <a:lnTo>
                    <a:pt x="453" y="1448"/>
                  </a:lnTo>
                  <a:lnTo>
                    <a:pt x="446" y="1446"/>
                  </a:lnTo>
                  <a:lnTo>
                    <a:pt x="439" y="1446"/>
                  </a:lnTo>
                  <a:lnTo>
                    <a:pt x="432" y="1444"/>
                  </a:lnTo>
                  <a:lnTo>
                    <a:pt x="425" y="1442"/>
                  </a:lnTo>
                  <a:lnTo>
                    <a:pt x="418" y="1439"/>
                  </a:lnTo>
                  <a:lnTo>
                    <a:pt x="413" y="1419"/>
                  </a:lnTo>
                  <a:lnTo>
                    <a:pt x="409" y="1402"/>
                  </a:lnTo>
                  <a:lnTo>
                    <a:pt x="406" y="1386"/>
                  </a:lnTo>
                  <a:lnTo>
                    <a:pt x="398" y="1368"/>
                  </a:lnTo>
                  <a:lnTo>
                    <a:pt x="393" y="1279"/>
                  </a:lnTo>
                  <a:lnTo>
                    <a:pt x="390" y="1184"/>
                  </a:lnTo>
                  <a:lnTo>
                    <a:pt x="382" y="1088"/>
                  </a:lnTo>
                  <a:lnTo>
                    <a:pt x="374" y="996"/>
                  </a:lnTo>
                  <a:lnTo>
                    <a:pt x="374" y="973"/>
                  </a:lnTo>
                  <a:lnTo>
                    <a:pt x="377" y="950"/>
                  </a:lnTo>
                  <a:lnTo>
                    <a:pt x="381" y="925"/>
                  </a:lnTo>
                  <a:lnTo>
                    <a:pt x="386" y="898"/>
                  </a:lnTo>
                  <a:lnTo>
                    <a:pt x="381" y="886"/>
                  </a:lnTo>
                  <a:lnTo>
                    <a:pt x="374" y="872"/>
                  </a:lnTo>
                  <a:lnTo>
                    <a:pt x="367" y="859"/>
                  </a:lnTo>
                  <a:lnTo>
                    <a:pt x="359" y="845"/>
                  </a:lnTo>
                  <a:lnTo>
                    <a:pt x="352" y="833"/>
                  </a:lnTo>
                  <a:lnTo>
                    <a:pt x="345" y="820"/>
                  </a:lnTo>
                  <a:lnTo>
                    <a:pt x="338" y="806"/>
                  </a:lnTo>
                  <a:lnTo>
                    <a:pt x="331" y="794"/>
                  </a:lnTo>
                  <a:lnTo>
                    <a:pt x="317" y="767"/>
                  </a:lnTo>
                  <a:lnTo>
                    <a:pt x="303" y="741"/>
                  </a:lnTo>
                  <a:lnTo>
                    <a:pt x="289" y="716"/>
                  </a:lnTo>
                  <a:lnTo>
                    <a:pt x="274" y="691"/>
                  </a:lnTo>
                  <a:lnTo>
                    <a:pt x="258" y="666"/>
                  </a:lnTo>
                  <a:lnTo>
                    <a:pt x="242" y="643"/>
                  </a:lnTo>
                  <a:lnTo>
                    <a:pt x="225" y="618"/>
                  </a:lnTo>
                  <a:lnTo>
                    <a:pt x="207" y="595"/>
                  </a:lnTo>
                  <a:lnTo>
                    <a:pt x="195" y="602"/>
                  </a:lnTo>
                  <a:lnTo>
                    <a:pt x="180" y="606"/>
                  </a:lnTo>
                  <a:lnTo>
                    <a:pt x="166" y="609"/>
                  </a:lnTo>
                  <a:lnTo>
                    <a:pt x="150" y="611"/>
                  </a:lnTo>
                  <a:lnTo>
                    <a:pt x="134" y="613"/>
                  </a:lnTo>
                  <a:lnTo>
                    <a:pt x="120" y="615"/>
                  </a:lnTo>
                  <a:lnTo>
                    <a:pt x="106" y="617"/>
                  </a:lnTo>
                  <a:lnTo>
                    <a:pt x="92" y="620"/>
                  </a:lnTo>
                  <a:lnTo>
                    <a:pt x="90" y="617"/>
                  </a:lnTo>
                  <a:lnTo>
                    <a:pt x="92" y="613"/>
                  </a:lnTo>
                  <a:lnTo>
                    <a:pt x="94" y="609"/>
                  </a:lnTo>
                  <a:lnTo>
                    <a:pt x="97" y="606"/>
                  </a:lnTo>
                  <a:lnTo>
                    <a:pt x="110" y="599"/>
                  </a:lnTo>
                  <a:lnTo>
                    <a:pt x="122" y="593"/>
                  </a:lnTo>
                  <a:lnTo>
                    <a:pt x="134" y="588"/>
                  </a:lnTo>
                  <a:lnTo>
                    <a:pt x="147" y="585"/>
                  </a:lnTo>
                  <a:lnTo>
                    <a:pt x="159" y="579"/>
                  </a:lnTo>
                  <a:lnTo>
                    <a:pt x="172" y="578"/>
                  </a:lnTo>
                  <a:lnTo>
                    <a:pt x="184" y="576"/>
                  </a:lnTo>
                  <a:lnTo>
                    <a:pt x="195" y="574"/>
                  </a:lnTo>
                  <a:lnTo>
                    <a:pt x="184" y="558"/>
                  </a:lnTo>
                  <a:lnTo>
                    <a:pt x="172" y="546"/>
                  </a:lnTo>
                  <a:lnTo>
                    <a:pt x="164" y="533"/>
                  </a:lnTo>
                  <a:lnTo>
                    <a:pt x="168" y="515"/>
                  </a:lnTo>
                  <a:lnTo>
                    <a:pt x="184" y="514"/>
                  </a:lnTo>
                  <a:lnTo>
                    <a:pt x="198" y="517"/>
                  </a:lnTo>
                  <a:lnTo>
                    <a:pt x="209" y="524"/>
                  </a:lnTo>
                  <a:lnTo>
                    <a:pt x="218" y="537"/>
                  </a:lnTo>
                  <a:lnTo>
                    <a:pt x="227" y="549"/>
                  </a:lnTo>
                  <a:lnTo>
                    <a:pt x="234" y="563"/>
                  </a:lnTo>
                  <a:lnTo>
                    <a:pt x="239" y="576"/>
                  </a:lnTo>
                  <a:lnTo>
                    <a:pt x="246" y="586"/>
                  </a:lnTo>
                  <a:lnTo>
                    <a:pt x="255" y="599"/>
                  </a:lnTo>
                  <a:lnTo>
                    <a:pt x="269" y="622"/>
                  </a:lnTo>
                  <a:lnTo>
                    <a:pt x="287" y="654"/>
                  </a:lnTo>
                  <a:lnTo>
                    <a:pt x="306" y="689"/>
                  </a:lnTo>
                  <a:lnTo>
                    <a:pt x="326" y="726"/>
                  </a:lnTo>
                  <a:lnTo>
                    <a:pt x="345" y="762"/>
                  </a:lnTo>
                  <a:lnTo>
                    <a:pt x="361" y="790"/>
                  </a:lnTo>
                  <a:lnTo>
                    <a:pt x="372" y="811"/>
                  </a:lnTo>
                  <a:lnTo>
                    <a:pt x="375" y="819"/>
                  </a:lnTo>
                  <a:lnTo>
                    <a:pt x="382" y="833"/>
                  </a:lnTo>
                  <a:lnTo>
                    <a:pt x="393" y="852"/>
                  </a:lnTo>
                  <a:lnTo>
                    <a:pt x="406" y="875"/>
                  </a:lnTo>
                  <a:lnTo>
                    <a:pt x="418" y="900"/>
                  </a:lnTo>
                  <a:lnTo>
                    <a:pt x="429" y="927"/>
                  </a:lnTo>
                  <a:lnTo>
                    <a:pt x="437" y="952"/>
                  </a:lnTo>
                  <a:lnTo>
                    <a:pt x="441" y="976"/>
                  </a:lnTo>
                  <a:lnTo>
                    <a:pt x="441" y="1006"/>
                  </a:lnTo>
                  <a:lnTo>
                    <a:pt x="436" y="1005"/>
                  </a:lnTo>
                  <a:lnTo>
                    <a:pt x="427" y="998"/>
                  </a:lnTo>
                  <a:lnTo>
                    <a:pt x="418" y="990"/>
                  </a:lnTo>
                  <a:lnTo>
                    <a:pt x="414" y="987"/>
                  </a:lnTo>
                  <a:lnTo>
                    <a:pt x="413" y="992"/>
                  </a:lnTo>
                  <a:lnTo>
                    <a:pt x="413" y="996"/>
                  </a:lnTo>
                  <a:lnTo>
                    <a:pt x="413" y="1001"/>
                  </a:lnTo>
                  <a:lnTo>
                    <a:pt x="414" y="1006"/>
                  </a:lnTo>
                  <a:lnTo>
                    <a:pt x="421" y="1086"/>
                  </a:lnTo>
                  <a:lnTo>
                    <a:pt x="429" y="1170"/>
                  </a:lnTo>
                  <a:lnTo>
                    <a:pt x="432" y="1255"/>
                  </a:lnTo>
                  <a:lnTo>
                    <a:pt x="429" y="1343"/>
                  </a:lnTo>
                  <a:lnTo>
                    <a:pt x="429" y="1359"/>
                  </a:lnTo>
                  <a:lnTo>
                    <a:pt x="430" y="1377"/>
                  </a:lnTo>
                  <a:lnTo>
                    <a:pt x="434" y="1393"/>
                  </a:lnTo>
                  <a:lnTo>
                    <a:pt x="439" y="1407"/>
                  </a:lnTo>
                  <a:lnTo>
                    <a:pt x="464" y="1411"/>
                  </a:lnTo>
                  <a:lnTo>
                    <a:pt x="489" y="1412"/>
                  </a:lnTo>
                  <a:lnTo>
                    <a:pt x="512" y="1414"/>
                  </a:lnTo>
                  <a:lnTo>
                    <a:pt x="535" y="1414"/>
                  </a:lnTo>
                  <a:lnTo>
                    <a:pt x="560" y="1412"/>
                  </a:lnTo>
                  <a:lnTo>
                    <a:pt x="583" y="1409"/>
                  </a:lnTo>
                  <a:lnTo>
                    <a:pt x="609" y="1403"/>
                  </a:lnTo>
                  <a:lnTo>
                    <a:pt x="636" y="1395"/>
                  </a:lnTo>
                  <a:lnTo>
                    <a:pt x="657" y="1334"/>
                  </a:lnTo>
                  <a:lnTo>
                    <a:pt x="666" y="1256"/>
                  </a:lnTo>
                  <a:lnTo>
                    <a:pt x="666" y="1178"/>
                  </a:lnTo>
                  <a:lnTo>
                    <a:pt x="663" y="1113"/>
                  </a:lnTo>
                  <a:lnTo>
                    <a:pt x="664" y="1109"/>
                  </a:lnTo>
                  <a:lnTo>
                    <a:pt x="666" y="1107"/>
                  </a:lnTo>
                  <a:lnTo>
                    <a:pt x="668" y="1107"/>
                  </a:lnTo>
                  <a:lnTo>
                    <a:pt x="671" y="1106"/>
                  </a:lnTo>
                  <a:lnTo>
                    <a:pt x="680" y="1123"/>
                  </a:lnTo>
                  <a:lnTo>
                    <a:pt x="693" y="1157"/>
                  </a:lnTo>
                  <a:lnTo>
                    <a:pt x="707" y="1205"/>
                  </a:lnTo>
                  <a:lnTo>
                    <a:pt x="721" y="1256"/>
                  </a:lnTo>
                  <a:lnTo>
                    <a:pt x="733" y="1311"/>
                  </a:lnTo>
                  <a:lnTo>
                    <a:pt x="744" y="1359"/>
                  </a:lnTo>
                  <a:lnTo>
                    <a:pt x="751" y="1395"/>
                  </a:lnTo>
                  <a:lnTo>
                    <a:pt x="755" y="1414"/>
                  </a:lnTo>
                  <a:lnTo>
                    <a:pt x="769" y="1421"/>
                  </a:lnTo>
                  <a:lnTo>
                    <a:pt x="792" y="1427"/>
                  </a:lnTo>
                  <a:lnTo>
                    <a:pt x="824" y="1430"/>
                  </a:lnTo>
                  <a:lnTo>
                    <a:pt x="861" y="1432"/>
                  </a:lnTo>
                  <a:lnTo>
                    <a:pt x="900" y="1434"/>
                  </a:lnTo>
                  <a:lnTo>
                    <a:pt x="941" y="1434"/>
                  </a:lnTo>
                  <a:lnTo>
                    <a:pt x="980" y="1432"/>
                  </a:lnTo>
                  <a:lnTo>
                    <a:pt x="1015" y="1428"/>
                  </a:lnTo>
                  <a:lnTo>
                    <a:pt x="1028" y="1423"/>
                  </a:lnTo>
                  <a:lnTo>
                    <a:pt x="1038" y="1418"/>
                  </a:lnTo>
                  <a:lnTo>
                    <a:pt x="1049" y="1411"/>
                  </a:lnTo>
                  <a:lnTo>
                    <a:pt x="1058" y="1403"/>
                  </a:lnTo>
                  <a:lnTo>
                    <a:pt x="1067" y="1393"/>
                  </a:lnTo>
                  <a:lnTo>
                    <a:pt x="1074" y="1384"/>
                  </a:lnTo>
                  <a:lnTo>
                    <a:pt x="1079" y="1372"/>
                  </a:lnTo>
                  <a:lnTo>
                    <a:pt x="1084" y="1357"/>
                  </a:lnTo>
                  <a:lnTo>
                    <a:pt x="1093" y="1294"/>
                  </a:lnTo>
                  <a:lnTo>
                    <a:pt x="1097" y="1239"/>
                  </a:lnTo>
                  <a:lnTo>
                    <a:pt x="1099" y="1182"/>
                  </a:lnTo>
                  <a:lnTo>
                    <a:pt x="1102" y="1113"/>
                  </a:lnTo>
                  <a:lnTo>
                    <a:pt x="1104" y="1047"/>
                  </a:lnTo>
                  <a:lnTo>
                    <a:pt x="1107" y="973"/>
                  </a:lnTo>
                  <a:lnTo>
                    <a:pt x="1104" y="897"/>
                  </a:lnTo>
                  <a:lnTo>
                    <a:pt x="1095" y="831"/>
                  </a:lnTo>
                  <a:lnTo>
                    <a:pt x="1090" y="826"/>
                  </a:lnTo>
                  <a:lnTo>
                    <a:pt x="1084" y="820"/>
                  </a:lnTo>
                  <a:lnTo>
                    <a:pt x="1077" y="820"/>
                  </a:lnTo>
                  <a:lnTo>
                    <a:pt x="1070" y="826"/>
                  </a:lnTo>
                  <a:lnTo>
                    <a:pt x="1058" y="854"/>
                  </a:lnTo>
                  <a:lnTo>
                    <a:pt x="1058" y="884"/>
                  </a:lnTo>
                  <a:lnTo>
                    <a:pt x="1063" y="913"/>
                  </a:lnTo>
                  <a:lnTo>
                    <a:pt x="1067" y="937"/>
                  </a:lnTo>
                  <a:lnTo>
                    <a:pt x="1058" y="934"/>
                  </a:lnTo>
                  <a:lnTo>
                    <a:pt x="1049" y="932"/>
                  </a:lnTo>
                  <a:lnTo>
                    <a:pt x="1040" y="928"/>
                  </a:lnTo>
                  <a:lnTo>
                    <a:pt x="1031" y="925"/>
                  </a:lnTo>
                  <a:lnTo>
                    <a:pt x="1022" y="921"/>
                  </a:lnTo>
                  <a:lnTo>
                    <a:pt x="1013" y="916"/>
                  </a:lnTo>
                  <a:lnTo>
                    <a:pt x="1006" y="913"/>
                  </a:lnTo>
                  <a:lnTo>
                    <a:pt x="998" y="909"/>
                  </a:lnTo>
                  <a:lnTo>
                    <a:pt x="989" y="907"/>
                  </a:lnTo>
                  <a:lnTo>
                    <a:pt x="980" y="904"/>
                  </a:lnTo>
                  <a:lnTo>
                    <a:pt x="973" y="902"/>
                  </a:lnTo>
                  <a:lnTo>
                    <a:pt x="966" y="900"/>
                  </a:lnTo>
                  <a:lnTo>
                    <a:pt x="959" y="898"/>
                  </a:lnTo>
                  <a:lnTo>
                    <a:pt x="951" y="897"/>
                  </a:lnTo>
                  <a:lnTo>
                    <a:pt x="943" y="895"/>
                  </a:lnTo>
                  <a:lnTo>
                    <a:pt x="932" y="895"/>
                  </a:lnTo>
                  <a:lnTo>
                    <a:pt x="912" y="902"/>
                  </a:lnTo>
                  <a:lnTo>
                    <a:pt x="895" y="909"/>
                  </a:lnTo>
                  <a:lnTo>
                    <a:pt x="879" y="918"/>
                  </a:lnTo>
                  <a:lnTo>
                    <a:pt x="861" y="925"/>
                  </a:lnTo>
                  <a:lnTo>
                    <a:pt x="845" y="932"/>
                  </a:lnTo>
                  <a:lnTo>
                    <a:pt x="827" y="939"/>
                  </a:lnTo>
                  <a:lnTo>
                    <a:pt x="810" y="946"/>
                  </a:lnTo>
                  <a:lnTo>
                    <a:pt x="790" y="952"/>
                  </a:lnTo>
                  <a:lnTo>
                    <a:pt x="781" y="952"/>
                  </a:lnTo>
                  <a:lnTo>
                    <a:pt x="776" y="944"/>
                  </a:lnTo>
                  <a:lnTo>
                    <a:pt x="772" y="936"/>
                  </a:lnTo>
                  <a:lnTo>
                    <a:pt x="771" y="928"/>
                  </a:lnTo>
                  <a:lnTo>
                    <a:pt x="771" y="916"/>
                  </a:lnTo>
                  <a:lnTo>
                    <a:pt x="762" y="920"/>
                  </a:lnTo>
                  <a:lnTo>
                    <a:pt x="753" y="921"/>
                  </a:lnTo>
                  <a:lnTo>
                    <a:pt x="744" y="923"/>
                  </a:lnTo>
                  <a:lnTo>
                    <a:pt x="737" y="923"/>
                  </a:lnTo>
                  <a:lnTo>
                    <a:pt x="728" y="925"/>
                  </a:lnTo>
                  <a:lnTo>
                    <a:pt x="719" y="925"/>
                  </a:lnTo>
                  <a:lnTo>
                    <a:pt x="709" y="925"/>
                  </a:lnTo>
                  <a:lnTo>
                    <a:pt x="698" y="925"/>
                  </a:lnTo>
                  <a:lnTo>
                    <a:pt x="691" y="914"/>
                  </a:lnTo>
                  <a:lnTo>
                    <a:pt x="686" y="904"/>
                  </a:lnTo>
                  <a:lnTo>
                    <a:pt x="680" y="893"/>
                  </a:lnTo>
                  <a:lnTo>
                    <a:pt x="677" y="882"/>
                  </a:lnTo>
                  <a:lnTo>
                    <a:pt x="636" y="827"/>
                  </a:lnTo>
                  <a:lnTo>
                    <a:pt x="622" y="829"/>
                  </a:lnTo>
                  <a:lnTo>
                    <a:pt x="609" y="827"/>
                  </a:lnTo>
                  <a:lnTo>
                    <a:pt x="597" y="822"/>
                  </a:lnTo>
                  <a:lnTo>
                    <a:pt x="585" y="819"/>
                  </a:lnTo>
                  <a:lnTo>
                    <a:pt x="585" y="797"/>
                  </a:lnTo>
                  <a:lnTo>
                    <a:pt x="592" y="776"/>
                  </a:lnTo>
                  <a:lnTo>
                    <a:pt x="600" y="758"/>
                  </a:lnTo>
                  <a:lnTo>
                    <a:pt x="611" y="741"/>
                  </a:lnTo>
                  <a:lnTo>
                    <a:pt x="625" y="725"/>
                  </a:lnTo>
                  <a:lnTo>
                    <a:pt x="638" y="710"/>
                  </a:lnTo>
                  <a:lnTo>
                    <a:pt x="650" y="698"/>
                  </a:lnTo>
                  <a:lnTo>
                    <a:pt x="659" y="689"/>
                  </a:lnTo>
                  <a:lnTo>
                    <a:pt x="641"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6" name="Freeform 91"/>
            <p:cNvSpPr>
              <a:spLocks/>
            </p:cNvSpPr>
            <p:nvPr/>
          </p:nvSpPr>
          <p:spPr bwMode="auto">
            <a:xfrm>
              <a:off x="4542" y="2437"/>
              <a:ext cx="47" cy="36"/>
            </a:xfrm>
            <a:custGeom>
              <a:avLst/>
              <a:gdLst>
                <a:gd name="T0" fmla="*/ 24 w 94"/>
                <a:gd name="T1" fmla="*/ 3 h 71"/>
                <a:gd name="T2" fmla="*/ 22 w 94"/>
                <a:gd name="T3" fmla="*/ 5 h 71"/>
                <a:gd name="T4" fmla="*/ 19 w 94"/>
                <a:gd name="T5" fmla="*/ 7 h 71"/>
                <a:gd name="T6" fmla="*/ 17 w 94"/>
                <a:gd name="T7" fmla="*/ 8 h 71"/>
                <a:gd name="T8" fmla="*/ 14 w 94"/>
                <a:gd name="T9" fmla="*/ 10 h 71"/>
                <a:gd name="T10" fmla="*/ 12 w 94"/>
                <a:gd name="T11" fmla="*/ 12 h 71"/>
                <a:gd name="T12" fmla="*/ 10 w 94"/>
                <a:gd name="T13" fmla="*/ 14 h 71"/>
                <a:gd name="T14" fmla="*/ 7 w 94"/>
                <a:gd name="T15" fmla="*/ 15 h 71"/>
                <a:gd name="T16" fmla="*/ 6 w 94"/>
                <a:gd name="T17" fmla="*/ 17 h 71"/>
                <a:gd name="T18" fmla="*/ 3 w 94"/>
                <a:gd name="T19" fmla="*/ 18 h 71"/>
                <a:gd name="T20" fmla="*/ 3 w 94"/>
                <a:gd name="T21" fmla="*/ 18 h 71"/>
                <a:gd name="T22" fmla="*/ 1 w 94"/>
                <a:gd name="T23" fmla="*/ 17 h 71"/>
                <a:gd name="T24" fmla="*/ 0 w 94"/>
                <a:gd name="T25" fmla="*/ 16 h 71"/>
                <a:gd name="T26" fmla="*/ 3 w 94"/>
                <a:gd name="T27" fmla="*/ 14 h 71"/>
                <a:gd name="T28" fmla="*/ 6 w 94"/>
                <a:gd name="T29" fmla="*/ 12 h 71"/>
                <a:gd name="T30" fmla="*/ 8 w 94"/>
                <a:gd name="T31" fmla="*/ 10 h 71"/>
                <a:gd name="T32" fmla="*/ 11 w 94"/>
                <a:gd name="T33" fmla="*/ 7 h 71"/>
                <a:gd name="T34" fmla="*/ 13 w 94"/>
                <a:gd name="T35" fmla="*/ 5 h 71"/>
                <a:gd name="T36" fmla="*/ 17 w 94"/>
                <a:gd name="T37" fmla="*/ 3 h 71"/>
                <a:gd name="T38" fmla="*/ 19 w 94"/>
                <a:gd name="T39" fmla="*/ 2 h 71"/>
                <a:gd name="T40" fmla="*/ 22 w 94"/>
                <a:gd name="T41" fmla="*/ 0 h 71"/>
                <a:gd name="T42" fmla="*/ 24 w 94"/>
                <a:gd name="T43" fmla="*/ 3 h 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4"/>
                <a:gd name="T67" fmla="*/ 0 h 71"/>
                <a:gd name="T68" fmla="*/ 94 w 94"/>
                <a:gd name="T69" fmla="*/ 71 h 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4" h="71">
                  <a:moveTo>
                    <a:pt x="94" y="9"/>
                  </a:moveTo>
                  <a:lnTo>
                    <a:pt x="85" y="18"/>
                  </a:lnTo>
                  <a:lnTo>
                    <a:pt x="76" y="25"/>
                  </a:lnTo>
                  <a:lnTo>
                    <a:pt x="66" y="32"/>
                  </a:lnTo>
                  <a:lnTo>
                    <a:pt x="57" y="39"/>
                  </a:lnTo>
                  <a:lnTo>
                    <a:pt x="48" y="46"/>
                  </a:lnTo>
                  <a:lnTo>
                    <a:pt x="39" y="53"/>
                  </a:lnTo>
                  <a:lnTo>
                    <a:pt x="30" y="60"/>
                  </a:lnTo>
                  <a:lnTo>
                    <a:pt x="21" y="67"/>
                  </a:lnTo>
                  <a:lnTo>
                    <a:pt x="14" y="71"/>
                  </a:lnTo>
                  <a:lnTo>
                    <a:pt x="9" y="69"/>
                  </a:lnTo>
                  <a:lnTo>
                    <a:pt x="5" y="65"/>
                  </a:lnTo>
                  <a:lnTo>
                    <a:pt x="0" y="64"/>
                  </a:lnTo>
                  <a:lnTo>
                    <a:pt x="11" y="55"/>
                  </a:lnTo>
                  <a:lnTo>
                    <a:pt x="21" y="46"/>
                  </a:lnTo>
                  <a:lnTo>
                    <a:pt x="32" y="37"/>
                  </a:lnTo>
                  <a:lnTo>
                    <a:pt x="44" y="28"/>
                  </a:lnTo>
                  <a:lnTo>
                    <a:pt x="55" y="19"/>
                  </a:lnTo>
                  <a:lnTo>
                    <a:pt x="66" y="12"/>
                  </a:lnTo>
                  <a:lnTo>
                    <a:pt x="76" y="5"/>
                  </a:lnTo>
                  <a:lnTo>
                    <a:pt x="87" y="0"/>
                  </a:lnTo>
                  <a:lnTo>
                    <a:pt x="94" y="9"/>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7" name="Freeform 92"/>
            <p:cNvSpPr>
              <a:spLocks/>
            </p:cNvSpPr>
            <p:nvPr/>
          </p:nvSpPr>
          <p:spPr bwMode="auto">
            <a:xfrm>
              <a:off x="4900" y="2443"/>
              <a:ext cx="86" cy="90"/>
            </a:xfrm>
            <a:custGeom>
              <a:avLst/>
              <a:gdLst>
                <a:gd name="T0" fmla="*/ 40 w 172"/>
                <a:gd name="T1" fmla="*/ 2 h 181"/>
                <a:gd name="T2" fmla="*/ 38 w 172"/>
                <a:gd name="T3" fmla="*/ 2 h 181"/>
                <a:gd name="T4" fmla="*/ 32 w 172"/>
                <a:gd name="T5" fmla="*/ 3 h 181"/>
                <a:gd name="T6" fmla="*/ 38 w 172"/>
                <a:gd name="T7" fmla="*/ 4 h 181"/>
                <a:gd name="T8" fmla="*/ 42 w 172"/>
                <a:gd name="T9" fmla="*/ 6 h 181"/>
                <a:gd name="T10" fmla="*/ 42 w 172"/>
                <a:gd name="T11" fmla="*/ 17 h 181"/>
                <a:gd name="T12" fmla="*/ 43 w 172"/>
                <a:gd name="T13" fmla="*/ 28 h 181"/>
                <a:gd name="T14" fmla="*/ 38 w 172"/>
                <a:gd name="T15" fmla="*/ 31 h 181"/>
                <a:gd name="T16" fmla="*/ 30 w 172"/>
                <a:gd name="T17" fmla="*/ 33 h 181"/>
                <a:gd name="T18" fmla="*/ 25 w 172"/>
                <a:gd name="T19" fmla="*/ 37 h 181"/>
                <a:gd name="T20" fmla="*/ 24 w 172"/>
                <a:gd name="T21" fmla="*/ 45 h 181"/>
                <a:gd name="T22" fmla="*/ 22 w 172"/>
                <a:gd name="T23" fmla="*/ 31 h 181"/>
                <a:gd name="T24" fmla="*/ 24 w 172"/>
                <a:gd name="T25" fmla="*/ 26 h 181"/>
                <a:gd name="T26" fmla="*/ 23 w 172"/>
                <a:gd name="T27" fmla="*/ 20 h 181"/>
                <a:gd name="T28" fmla="*/ 21 w 172"/>
                <a:gd name="T29" fmla="*/ 19 h 181"/>
                <a:gd name="T30" fmla="*/ 20 w 172"/>
                <a:gd name="T31" fmla="*/ 21 h 181"/>
                <a:gd name="T32" fmla="*/ 19 w 172"/>
                <a:gd name="T33" fmla="*/ 29 h 181"/>
                <a:gd name="T34" fmla="*/ 19 w 172"/>
                <a:gd name="T35" fmla="*/ 37 h 181"/>
                <a:gd name="T36" fmla="*/ 14 w 172"/>
                <a:gd name="T37" fmla="*/ 39 h 181"/>
                <a:gd name="T38" fmla="*/ 10 w 172"/>
                <a:gd name="T39" fmla="*/ 40 h 181"/>
                <a:gd name="T40" fmla="*/ 5 w 172"/>
                <a:gd name="T41" fmla="*/ 41 h 181"/>
                <a:gd name="T42" fmla="*/ 1 w 172"/>
                <a:gd name="T43" fmla="*/ 41 h 181"/>
                <a:gd name="T44" fmla="*/ 1 w 172"/>
                <a:gd name="T45" fmla="*/ 39 h 181"/>
                <a:gd name="T46" fmla="*/ 1 w 172"/>
                <a:gd name="T47" fmla="*/ 37 h 181"/>
                <a:gd name="T48" fmla="*/ 14 w 172"/>
                <a:gd name="T49" fmla="*/ 27 h 181"/>
                <a:gd name="T50" fmla="*/ 17 w 172"/>
                <a:gd name="T51" fmla="*/ 17 h 181"/>
                <a:gd name="T52" fmla="*/ 18 w 172"/>
                <a:gd name="T53" fmla="*/ 8 h 181"/>
                <a:gd name="T54" fmla="*/ 21 w 172"/>
                <a:gd name="T55" fmla="*/ 7 h 181"/>
                <a:gd name="T56" fmla="*/ 24 w 172"/>
                <a:gd name="T57" fmla="*/ 11 h 181"/>
                <a:gd name="T58" fmla="*/ 26 w 172"/>
                <a:gd name="T59" fmla="*/ 19 h 181"/>
                <a:gd name="T60" fmla="*/ 29 w 172"/>
                <a:gd name="T61" fmla="*/ 16 h 181"/>
                <a:gd name="T62" fmla="*/ 29 w 172"/>
                <a:gd name="T63" fmla="*/ 7 h 181"/>
                <a:gd name="T64" fmla="*/ 32 w 172"/>
                <a:gd name="T65" fmla="*/ 0 h 181"/>
                <a:gd name="T66" fmla="*/ 38 w 172"/>
                <a:gd name="T67" fmla="*/ 0 h 1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2"/>
                <a:gd name="T103" fmla="*/ 0 h 181"/>
                <a:gd name="T104" fmla="*/ 172 w 172"/>
                <a:gd name="T105" fmla="*/ 181 h 1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2" h="181">
                  <a:moveTo>
                    <a:pt x="160" y="4"/>
                  </a:moveTo>
                  <a:lnTo>
                    <a:pt x="160" y="9"/>
                  </a:lnTo>
                  <a:lnTo>
                    <a:pt x="156" y="9"/>
                  </a:lnTo>
                  <a:lnTo>
                    <a:pt x="151" y="8"/>
                  </a:lnTo>
                  <a:lnTo>
                    <a:pt x="145" y="8"/>
                  </a:lnTo>
                  <a:lnTo>
                    <a:pt x="128" y="15"/>
                  </a:lnTo>
                  <a:lnTo>
                    <a:pt x="137" y="20"/>
                  </a:lnTo>
                  <a:lnTo>
                    <a:pt x="149" y="18"/>
                  </a:lnTo>
                  <a:lnTo>
                    <a:pt x="160" y="18"/>
                  </a:lnTo>
                  <a:lnTo>
                    <a:pt x="167" y="25"/>
                  </a:lnTo>
                  <a:lnTo>
                    <a:pt x="168" y="48"/>
                  </a:lnTo>
                  <a:lnTo>
                    <a:pt x="167" y="70"/>
                  </a:lnTo>
                  <a:lnTo>
                    <a:pt x="168" y="91"/>
                  </a:lnTo>
                  <a:lnTo>
                    <a:pt x="172" y="112"/>
                  </a:lnTo>
                  <a:lnTo>
                    <a:pt x="161" y="119"/>
                  </a:lnTo>
                  <a:lnTo>
                    <a:pt x="149" y="125"/>
                  </a:lnTo>
                  <a:lnTo>
                    <a:pt x="135" y="128"/>
                  </a:lnTo>
                  <a:lnTo>
                    <a:pt x="122" y="133"/>
                  </a:lnTo>
                  <a:lnTo>
                    <a:pt x="110" y="139"/>
                  </a:lnTo>
                  <a:lnTo>
                    <a:pt x="101" y="149"/>
                  </a:lnTo>
                  <a:lnTo>
                    <a:pt x="96" y="162"/>
                  </a:lnTo>
                  <a:lnTo>
                    <a:pt x="98" y="181"/>
                  </a:lnTo>
                  <a:lnTo>
                    <a:pt x="87" y="181"/>
                  </a:lnTo>
                  <a:lnTo>
                    <a:pt x="85" y="126"/>
                  </a:lnTo>
                  <a:lnTo>
                    <a:pt x="99" y="121"/>
                  </a:lnTo>
                  <a:lnTo>
                    <a:pt x="99" y="107"/>
                  </a:lnTo>
                  <a:lnTo>
                    <a:pt x="94" y="93"/>
                  </a:lnTo>
                  <a:lnTo>
                    <a:pt x="94" y="82"/>
                  </a:lnTo>
                  <a:lnTo>
                    <a:pt x="89" y="78"/>
                  </a:lnTo>
                  <a:lnTo>
                    <a:pt x="83" y="78"/>
                  </a:lnTo>
                  <a:lnTo>
                    <a:pt x="80" y="82"/>
                  </a:lnTo>
                  <a:lnTo>
                    <a:pt x="78" y="84"/>
                  </a:lnTo>
                  <a:lnTo>
                    <a:pt x="76" y="103"/>
                  </a:lnTo>
                  <a:lnTo>
                    <a:pt x="75" y="119"/>
                  </a:lnTo>
                  <a:lnTo>
                    <a:pt x="73" y="133"/>
                  </a:lnTo>
                  <a:lnTo>
                    <a:pt x="73" y="149"/>
                  </a:lnTo>
                  <a:lnTo>
                    <a:pt x="66" y="153"/>
                  </a:lnTo>
                  <a:lnTo>
                    <a:pt x="59" y="156"/>
                  </a:lnTo>
                  <a:lnTo>
                    <a:pt x="48" y="158"/>
                  </a:lnTo>
                  <a:lnTo>
                    <a:pt x="39" y="162"/>
                  </a:lnTo>
                  <a:lnTo>
                    <a:pt x="30" y="165"/>
                  </a:lnTo>
                  <a:lnTo>
                    <a:pt x="20" y="167"/>
                  </a:lnTo>
                  <a:lnTo>
                    <a:pt x="12" y="167"/>
                  </a:lnTo>
                  <a:lnTo>
                    <a:pt x="5" y="167"/>
                  </a:lnTo>
                  <a:lnTo>
                    <a:pt x="4" y="162"/>
                  </a:lnTo>
                  <a:lnTo>
                    <a:pt x="2" y="158"/>
                  </a:lnTo>
                  <a:lnTo>
                    <a:pt x="0" y="155"/>
                  </a:lnTo>
                  <a:lnTo>
                    <a:pt x="2" y="149"/>
                  </a:lnTo>
                  <a:lnTo>
                    <a:pt x="59" y="133"/>
                  </a:lnTo>
                  <a:lnTo>
                    <a:pt x="57" y="109"/>
                  </a:lnTo>
                  <a:lnTo>
                    <a:pt x="60" y="87"/>
                  </a:lnTo>
                  <a:lnTo>
                    <a:pt x="66" y="68"/>
                  </a:lnTo>
                  <a:lnTo>
                    <a:pt x="62" y="43"/>
                  </a:lnTo>
                  <a:lnTo>
                    <a:pt x="69" y="34"/>
                  </a:lnTo>
                  <a:lnTo>
                    <a:pt x="76" y="32"/>
                  </a:lnTo>
                  <a:lnTo>
                    <a:pt x="83" y="31"/>
                  </a:lnTo>
                  <a:lnTo>
                    <a:pt x="92" y="29"/>
                  </a:lnTo>
                  <a:lnTo>
                    <a:pt x="96" y="45"/>
                  </a:lnTo>
                  <a:lnTo>
                    <a:pt x="99" y="61"/>
                  </a:lnTo>
                  <a:lnTo>
                    <a:pt x="105" y="78"/>
                  </a:lnTo>
                  <a:lnTo>
                    <a:pt x="114" y="89"/>
                  </a:lnTo>
                  <a:lnTo>
                    <a:pt x="117" y="66"/>
                  </a:lnTo>
                  <a:lnTo>
                    <a:pt x="117" y="47"/>
                  </a:lnTo>
                  <a:lnTo>
                    <a:pt x="117" y="29"/>
                  </a:lnTo>
                  <a:lnTo>
                    <a:pt x="119" y="6"/>
                  </a:lnTo>
                  <a:lnTo>
                    <a:pt x="128" y="2"/>
                  </a:lnTo>
                  <a:lnTo>
                    <a:pt x="138" y="0"/>
                  </a:lnTo>
                  <a:lnTo>
                    <a:pt x="149" y="0"/>
                  </a:lnTo>
                  <a:lnTo>
                    <a:pt x="16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8" name="Freeform 93"/>
            <p:cNvSpPr>
              <a:spLocks/>
            </p:cNvSpPr>
            <p:nvPr/>
          </p:nvSpPr>
          <p:spPr bwMode="auto">
            <a:xfrm>
              <a:off x="4653" y="2450"/>
              <a:ext cx="144" cy="241"/>
            </a:xfrm>
            <a:custGeom>
              <a:avLst/>
              <a:gdLst>
                <a:gd name="T0" fmla="*/ 11 w 288"/>
                <a:gd name="T1" fmla="*/ 10 h 482"/>
                <a:gd name="T2" fmla="*/ 7 w 288"/>
                <a:gd name="T3" fmla="*/ 30 h 482"/>
                <a:gd name="T4" fmla="*/ 9 w 288"/>
                <a:gd name="T5" fmla="*/ 41 h 482"/>
                <a:gd name="T6" fmla="*/ 12 w 288"/>
                <a:gd name="T7" fmla="*/ 43 h 482"/>
                <a:gd name="T8" fmla="*/ 17 w 288"/>
                <a:gd name="T9" fmla="*/ 45 h 482"/>
                <a:gd name="T10" fmla="*/ 20 w 288"/>
                <a:gd name="T11" fmla="*/ 48 h 482"/>
                <a:gd name="T12" fmla="*/ 19 w 288"/>
                <a:gd name="T13" fmla="*/ 52 h 482"/>
                <a:gd name="T14" fmla="*/ 18 w 288"/>
                <a:gd name="T15" fmla="*/ 57 h 482"/>
                <a:gd name="T16" fmla="*/ 18 w 288"/>
                <a:gd name="T17" fmla="*/ 65 h 482"/>
                <a:gd name="T18" fmla="*/ 22 w 288"/>
                <a:gd name="T19" fmla="*/ 69 h 482"/>
                <a:gd name="T20" fmla="*/ 27 w 288"/>
                <a:gd name="T21" fmla="*/ 74 h 482"/>
                <a:gd name="T22" fmla="*/ 34 w 288"/>
                <a:gd name="T23" fmla="*/ 78 h 482"/>
                <a:gd name="T24" fmla="*/ 41 w 288"/>
                <a:gd name="T25" fmla="*/ 84 h 482"/>
                <a:gd name="T26" fmla="*/ 52 w 288"/>
                <a:gd name="T27" fmla="*/ 92 h 482"/>
                <a:gd name="T28" fmla="*/ 62 w 288"/>
                <a:gd name="T29" fmla="*/ 102 h 482"/>
                <a:gd name="T30" fmla="*/ 70 w 288"/>
                <a:gd name="T31" fmla="*/ 113 h 482"/>
                <a:gd name="T32" fmla="*/ 71 w 288"/>
                <a:gd name="T33" fmla="*/ 121 h 482"/>
                <a:gd name="T34" fmla="*/ 63 w 288"/>
                <a:gd name="T35" fmla="*/ 112 h 482"/>
                <a:gd name="T36" fmla="*/ 55 w 288"/>
                <a:gd name="T37" fmla="*/ 103 h 482"/>
                <a:gd name="T38" fmla="*/ 46 w 288"/>
                <a:gd name="T39" fmla="*/ 95 h 482"/>
                <a:gd name="T40" fmla="*/ 36 w 288"/>
                <a:gd name="T41" fmla="*/ 88 h 482"/>
                <a:gd name="T42" fmla="*/ 29 w 288"/>
                <a:gd name="T43" fmla="*/ 84 h 482"/>
                <a:gd name="T44" fmla="*/ 22 w 288"/>
                <a:gd name="T45" fmla="*/ 79 h 482"/>
                <a:gd name="T46" fmla="*/ 15 w 288"/>
                <a:gd name="T47" fmla="*/ 74 h 482"/>
                <a:gd name="T48" fmla="*/ 10 w 288"/>
                <a:gd name="T49" fmla="*/ 68 h 482"/>
                <a:gd name="T50" fmla="*/ 11 w 288"/>
                <a:gd name="T51" fmla="*/ 60 h 482"/>
                <a:gd name="T52" fmla="*/ 15 w 288"/>
                <a:gd name="T53" fmla="*/ 53 h 482"/>
                <a:gd name="T54" fmla="*/ 11 w 288"/>
                <a:gd name="T55" fmla="*/ 52 h 482"/>
                <a:gd name="T56" fmla="*/ 7 w 288"/>
                <a:gd name="T57" fmla="*/ 50 h 482"/>
                <a:gd name="T58" fmla="*/ 3 w 288"/>
                <a:gd name="T59" fmla="*/ 47 h 482"/>
                <a:gd name="T60" fmla="*/ 0 w 288"/>
                <a:gd name="T61" fmla="*/ 43 h 482"/>
                <a:gd name="T62" fmla="*/ 1 w 288"/>
                <a:gd name="T63" fmla="*/ 29 h 482"/>
                <a:gd name="T64" fmla="*/ 5 w 288"/>
                <a:gd name="T65" fmla="*/ 15 h 482"/>
                <a:gd name="T66" fmla="*/ 9 w 288"/>
                <a:gd name="T67" fmla="*/ 8 h 482"/>
                <a:gd name="T68" fmla="*/ 14 w 288"/>
                <a:gd name="T69" fmla="*/ 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8"/>
                <a:gd name="T106" fmla="*/ 0 h 482"/>
                <a:gd name="T107" fmla="*/ 288 w 288"/>
                <a:gd name="T108" fmla="*/ 482 h 4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8" h="482">
                  <a:moveTo>
                    <a:pt x="62" y="0"/>
                  </a:moveTo>
                  <a:lnTo>
                    <a:pt x="46" y="39"/>
                  </a:lnTo>
                  <a:lnTo>
                    <a:pt x="37" y="79"/>
                  </a:lnTo>
                  <a:lnTo>
                    <a:pt x="30" y="118"/>
                  </a:lnTo>
                  <a:lnTo>
                    <a:pt x="26" y="157"/>
                  </a:lnTo>
                  <a:lnTo>
                    <a:pt x="33" y="163"/>
                  </a:lnTo>
                  <a:lnTo>
                    <a:pt x="40" y="168"/>
                  </a:lnTo>
                  <a:lnTo>
                    <a:pt x="49" y="172"/>
                  </a:lnTo>
                  <a:lnTo>
                    <a:pt x="56" y="177"/>
                  </a:lnTo>
                  <a:lnTo>
                    <a:pt x="65" y="180"/>
                  </a:lnTo>
                  <a:lnTo>
                    <a:pt x="74" y="184"/>
                  </a:lnTo>
                  <a:lnTo>
                    <a:pt x="81" y="189"/>
                  </a:lnTo>
                  <a:lnTo>
                    <a:pt x="86" y="196"/>
                  </a:lnTo>
                  <a:lnTo>
                    <a:pt x="79" y="205"/>
                  </a:lnTo>
                  <a:lnTo>
                    <a:pt x="74" y="216"/>
                  </a:lnTo>
                  <a:lnTo>
                    <a:pt x="69" y="228"/>
                  </a:lnTo>
                  <a:lnTo>
                    <a:pt x="62" y="242"/>
                  </a:lnTo>
                  <a:lnTo>
                    <a:pt x="70" y="257"/>
                  </a:lnTo>
                  <a:lnTo>
                    <a:pt x="79" y="267"/>
                  </a:lnTo>
                  <a:lnTo>
                    <a:pt x="90" y="276"/>
                  </a:lnTo>
                  <a:lnTo>
                    <a:pt x="101" y="285"/>
                  </a:lnTo>
                  <a:lnTo>
                    <a:pt x="111" y="294"/>
                  </a:lnTo>
                  <a:lnTo>
                    <a:pt x="122" y="301"/>
                  </a:lnTo>
                  <a:lnTo>
                    <a:pt x="133" y="310"/>
                  </a:lnTo>
                  <a:lnTo>
                    <a:pt x="143" y="320"/>
                  </a:lnTo>
                  <a:lnTo>
                    <a:pt x="164" y="335"/>
                  </a:lnTo>
                  <a:lnTo>
                    <a:pt x="187" y="351"/>
                  </a:lnTo>
                  <a:lnTo>
                    <a:pt x="209" y="368"/>
                  </a:lnTo>
                  <a:lnTo>
                    <a:pt x="230" y="388"/>
                  </a:lnTo>
                  <a:lnTo>
                    <a:pt x="248" y="407"/>
                  </a:lnTo>
                  <a:lnTo>
                    <a:pt x="264" y="429"/>
                  </a:lnTo>
                  <a:lnTo>
                    <a:pt x="278" y="452"/>
                  </a:lnTo>
                  <a:lnTo>
                    <a:pt x="288" y="476"/>
                  </a:lnTo>
                  <a:lnTo>
                    <a:pt x="283" y="482"/>
                  </a:lnTo>
                  <a:lnTo>
                    <a:pt x="269" y="462"/>
                  </a:lnTo>
                  <a:lnTo>
                    <a:pt x="255" y="445"/>
                  </a:lnTo>
                  <a:lnTo>
                    <a:pt x="239" y="427"/>
                  </a:lnTo>
                  <a:lnTo>
                    <a:pt x="221" y="409"/>
                  </a:lnTo>
                  <a:lnTo>
                    <a:pt x="203" y="393"/>
                  </a:lnTo>
                  <a:lnTo>
                    <a:pt x="184" y="379"/>
                  </a:lnTo>
                  <a:lnTo>
                    <a:pt x="164" y="365"/>
                  </a:lnTo>
                  <a:lnTo>
                    <a:pt x="143" y="352"/>
                  </a:lnTo>
                  <a:lnTo>
                    <a:pt x="131" y="343"/>
                  </a:lnTo>
                  <a:lnTo>
                    <a:pt x="118" y="335"/>
                  </a:lnTo>
                  <a:lnTo>
                    <a:pt x="104" y="326"/>
                  </a:lnTo>
                  <a:lnTo>
                    <a:pt x="90" y="315"/>
                  </a:lnTo>
                  <a:lnTo>
                    <a:pt x="76" y="306"/>
                  </a:lnTo>
                  <a:lnTo>
                    <a:pt x="63" y="296"/>
                  </a:lnTo>
                  <a:lnTo>
                    <a:pt x="51" y="283"/>
                  </a:lnTo>
                  <a:lnTo>
                    <a:pt x="40" y="269"/>
                  </a:lnTo>
                  <a:lnTo>
                    <a:pt x="40" y="255"/>
                  </a:lnTo>
                  <a:lnTo>
                    <a:pt x="46" y="241"/>
                  </a:lnTo>
                  <a:lnTo>
                    <a:pt x="51" y="227"/>
                  </a:lnTo>
                  <a:lnTo>
                    <a:pt x="60" y="211"/>
                  </a:lnTo>
                  <a:lnTo>
                    <a:pt x="51" y="209"/>
                  </a:lnTo>
                  <a:lnTo>
                    <a:pt x="44" y="207"/>
                  </a:lnTo>
                  <a:lnTo>
                    <a:pt x="35" y="203"/>
                  </a:lnTo>
                  <a:lnTo>
                    <a:pt x="28" y="198"/>
                  </a:lnTo>
                  <a:lnTo>
                    <a:pt x="19" y="193"/>
                  </a:lnTo>
                  <a:lnTo>
                    <a:pt x="12" y="186"/>
                  </a:lnTo>
                  <a:lnTo>
                    <a:pt x="5" y="179"/>
                  </a:lnTo>
                  <a:lnTo>
                    <a:pt x="0" y="172"/>
                  </a:lnTo>
                  <a:lnTo>
                    <a:pt x="1" y="143"/>
                  </a:lnTo>
                  <a:lnTo>
                    <a:pt x="5" y="115"/>
                  </a:lnTo>
                  <a:lnTo>
                    <a:pt x="12" y="86"/>
                  </a:lnTo>
                  <a:lnTo>
                    <a:pt x="19" y="62"/>
                  </a:lnTo>
                  <a:lnTo>
                    <a:pt x="24" y="46"/>
                  </a:lnTo>
                  <a:lnTo>
                    <a:pt x="33" y="30"/>
                  </a:lnTo>
                  <a:lnTo>
                    <a:pt x="46" y="12"/>
                  </a:lnTo>
                  <a:lnTo>
                    <a:pt x="58" y="0"/>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9" name="Freeform 94"/>
            <p:cNvSpPr>
              <a:spLocks/>
            </p:cNvSpPr>
            <p:nvPr/>
          </p:nvSpPr>
          <p:spPr bwMode="auto">
            <a:xfrm>
              <a:off x="4966" y="2457"/>
              <a:ext cx="8" cy="38"/>
            </a:xfrm>
            <a:custGeom>
              <a:avLst/>
              <a:gdLst>
                <a:gd name="T0" fmla="*/ 3 w 18"/>
                <a:gd name="T1" fmla="*/ 0 h 76"/>
                <a:gd name="T2" fmla="*/ 3 w 18"/>
                <a:gd name="T3" fmla="*/ 4 h 76"/>
                <a:gd name="T4" fmla="*/ 3 w 18"/>
                <a:gd name="T5" fmla="*/ 9 h 76"/>
                <a:gd name="T6" fmla="*/ 4 w 18"/>
                <a:gd name="T7" fmla="*/ 13 h 76"/>
                <a:gd name="T8" fmla="*/ 3 w 18"/>
                <a:gd name="T9" fmla="*/ 18 h 76"/>
                <a:gd name="T10" fmla="*/ 3 w 18"/>
                <a:gd name="T11" fmla="*/ 18 h 76"/>
                <a:gd name="T12" fmla="*/ 2 w 18"/>
                <a:gd name="T13" fmla="*/ 19 h 76"/>
                <a:gd name="T14" fmla="*/ 1 w 18"/>
                <a:gd name="T15" fmla="*/ 19 h 76"/>
                <a:gd name="T16" fmla="*/ 0 w 18"/>
                <a:gd name="T17" fmla="*/ 19 h 76"/>
                <a:gd name="T18" fmla="*/ 0 w 18"/>
                <a:gd name="T19" fmla="*/ 17 h 76"/>
                <a:gd name="T20" fmla="*/ 0 w 18"/>
                <a:gd name="T21" fmla="*/ 14 h 76"/>
                <a:gd name="T22" fmla="*/ 0 w 18"/>
                <a:gd name="T23" fmla="*/ 12 h 76"/>
                <a:gd name="T24" fmla="*/ 1 w 18"/>
                <a:gd name="T25" fmla="*/ 10 h 76"/>
                <a:gd name="T26" fmla="*/ 1 w 18"/>
                <a:gd name="T27" fmla="*/ 7 h 76"/>
                <a:gd name="T28" fmla="*/ 1 w 18"/>
                <a:gd name="T29" fmla="*/ 5 h 76"/>
                <a:gd name="T30" fmla="*/ 1 w 18"/>
                <a:gd name="T31" fmla="*/ 3 h 76"/>
                <a:gd name="T32" fmla="*/ 1 w 18"/>
                <a:gd name="T33" fmla="*/ 1 h 76"/>
                <a:gd name="T34" fmla="*/ 1 w 18"/>
                <a:gd name="T35" fmla="*/ 1 h 76"/>
                <a:gd name="T36" fmla="*/ 2 w 18"/>
                <a:gd name="T37" fmla="*/ 0 h 76"/>
                <a:gd name="T38" fmla="*/ 3 w 18"/>
                <a:gd name="T39" fmla="*/ 0 h 76"/>
                <a:gd name="T40" fmla="*/ 3 w 18"/>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
                <a:gd name="T64" fmla="*/ 0 h 76"/>
                <a:gd name="T65" fmla="*/ 18 w 18"/>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 h="76">
                  <a:moveTo>
                    <a:pt x="16" y="0"/>
                  </a:moveTo>
                  <a:lnTo>
                    <a:pt x="16" y="16"/>
                  </a:lnTo>
                  <a:lnTo>
                    <a:pt x="16" y="35"/>
                  </a:lnTo>
                  <a:lnTo>
                    <a:pt x="18" y="55"/>
                  </a:lnTo>
                  <a:lnTo>
                    <a:pt x="16" y="71"/>
                  </a:lnTo>
                  <a:lnTo>
                    <a:pt x="13" y="72"/>
                  </a:lnTo>
                  <a:lnTo>
                    <a:pt x="9" y="74"/>
                  </a:lnTo>
                  <a:lnTo>
                    <a:pt x="6" y="76"/>
                  </a:lnTo>
                  <a:lnTo>
                    <a:pt x="2" y="76"/>
                  </a:lnTo>
                  <a:lnTo>
                    <a:pt x="2" y="65"/>
                  </a:lnTo>
                  <a:lnTo>
                    <a:pt x="0" y="57"/>
                  </a:lnTo>
                  <a:lnTo>
                    <a:pt x="2" y="48"/>
                  </a:lnTo>
                  <a:lnTo>
                    <a:pt x="4" y="39"/>
                  </a:lnTo>
                  <a:lnTo>
                    <a:pt x="4" y="30"/>
                  </a:lnTo>
                  <a:lnTo>
                    <a:pt x="4" y="21"/>
                  </a:lnTo>
                  <a:lnTo>
                    <a:pt x="4" y="12"/>
                  </a:lnTo>
                  <a:lnTo>
                    <a:pt x="4" y="3"/>
                  </a:lnTo>
                  <a:lnTo>
                    <a:pt x="6" y="2"/>
                  </a:lnTo>
                  <a:lnTo>
                    <a:pt x="9" y="0"/>
                  </a:lnTo>
                  <a:lnTo>
                    <a:pt x="13" y="0"/>
                  </a:lnTo>
                  <a:lnTo>
                    <a:pt x="16" y="0"/>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0" name="Freeform 95"/>
            <p:cNvSpPr>
              <a:spLocks/>
            </p:cNvSpPr>
            <p:nvPr/>
          </p:nvSpPr>
          <p:spPr bwMode="auto">
            <a:xfrm>
              <a:off x="4938" y="2466"/>
              <a:ext cx="4" cy="8"/>
            </a:xfrm>
            <a:custGeom>
              <a:avLst/>
              <a:gdLst>
                <a:gd name="T0" fmla="*/ 2 w 7"/>
                <a:gd name="T1" fmla="*/ 4 h 15"/>
                <a:gd name="T2" fmla="*/ 0 w 7"/>
                <a:gd name="T3" fmla="*/ 0 h 15"/>
                <a:gd name="T4" fmla="*/ 2 w 7"/>
                <a:gd name="T5" fmla="*/ 2 h 15"/>
                <a:gd name="T6" fmla="*/ 2 w 7"/>
                <a:gd name="T7" fmla="*/ 4 h 15"/>
                <a:gd name="T8" fmla="*/ 0 60000 65536"/>
                <a:gd name="T9" fmla="*/ 0 60000 65536"/>
                <a:gd name="T10" fmla="*/ 0 60000 65536"/>
                <a:gd name="T11" fmla="*/ 0 60000 65536"/>
                <a:gd name="T12" fmla="*/ 0 w 7"/>
                <a:gd name="T13" fmla="*/ 0 h 15"/>
                <a:gd name="T14" fmla="*/ 7 w 7"/>
                <a:gd name="T15" fmla="*/ 15 h 15"/>
              </a:gdLst>
              <a:ahLst/>
              <a:cxnLst>
                <a:cxn ang="T8">
                  <a:pos x="T0" y="T1"/>
                </a:cxn>
                <a:cxn ang="T9">
                  <a:pos x="T2" y="T3"/>
                </a:cxn>
                <a:cxn ang="T10">
                  <a:pos x="T4" y="T5"/>
                </a:cxn>
                <a:cxn ang="T11">
                  <a:pos x="T6" y="T7"/>
                </a:cxn>
              </a:cxnLst>
              <a:rect l="T12" t="T13" r="T14" b="T15"/>
              <a:pathLst>
                <a:path w="7" h="15">
                  <a:moveTo>
                    <a:pt x="6" y="15"/>
                  </a:moveTo>
                  <a:lnTo>
                    <a:pt x="0" y="0"/>
                  </a:lnTo>
                  <a:lnTo>
                    <a:pt x="7" y="8"/>
                  </a:lnTo>
                  <a:lnTo>
                    <a:pt x="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1" name="Freeform 96"/>
            <p:cNvSpPr>
              <a:spLocks/>
            </p:cNvSpPr>
            <p:nvPr/>
          </p:nvSpPr>
          <p:spPr bwMode="auto">
            <a:xfrm>
              <a:off x="4484" y="2498"/>
              <a:ext cx="55" cy="58"/>
            </a:xfrm>
            <a:custGeom>
              <a:avLst/>
              <a:gdLst>
                <a:gd name="T0" fmla="*/ 25 w 110"/>
                <a:gd name="T1" fmla="*/ 6 h 117"/>
                <a:gd name="T2" fmla="*/ 21 w 110"/>
                <a:gd name="T3" fmla="*/ 9 h 117"/>
                <a:gd name="T4" fmla="*/ 19 w 110"/>
                <a:gd name="T5" fmla="*/ 13 h 117"/>
                <a:gd name="T6" fmla="*/ 18 w 110"/>
                <a:gd name="T7" fmla="*/ 17 h 117"/>
                <a:gd name="T8" fmla="*/ 14 w 110"/>
                <a:gd name="T9" fmla="*/ 21 h 117"/>
                <a:gd name="T10" fmla="*/ 13 w 110"/>
                <a:gd name="T11" fmla="*/ 24 h 117"/>
                <a:gd name="T12" fmla="*/ 11 w 110"/>
                <a:gd name="T13" fmla="*/ 27 h 117"/>
                <a:gd name="T14" fmla="*/ 9 w 110"/>
                <a:gd name="T15" fmla="*/ 29 h 117"/>
                <a:gd name="T16" fmla="*/ 6 w 110"/>
                <a:gd name="T17" fmla="*/ 29 h 117"/>
                <a:gd name="T18" fmla="*/ 3 w 110"/>
                <a:gd name="T19" fmla="*/ 29 h 117"/>
                <a:gd name="T20" fmla="*/ 2 w 110"/>
                <a:gd name="T21" fmla="*/ 27 h 117"/>
                <a:gd name="T22" fmla="*/ 1 w 110"/>
                <a:gd name="T23" fmla="*/ 24 h 117"/>
                <a:gd name="T24" fmla="*/ 0 w 110"/>
                <a:gd name="T25" fmla="*/ 22 h 117"/>
                <a:gd name="T26" fmla="*/ 4 w 110"/>
                <a:gd name="T27" fmla="*/ 21 h 117"/>
                <a:gd name="T28" fmla="*/ 7 w 110"/>
                <a:gd name="T29" fmla="*/ 20 h 117"/>
                <a:gd name="T30" fmla="*/ 11 w 110"/>
                <a:gd name="T31" fmla="*/ 18 h 117"/>
                <a:gd name="T32" fmla="*/ 13 w 110"/>
                <a:gd name="T33" fmla="*/ 14 h 117"/>
                <a:gd name="T34" fmla="*/ 13 w 110"/>
                <a:gd name="T35" fmla="*/ 12 h 117"/>
                <a:gd name="T36" fmla="*/ 14 w 110"/>
                <a:gd name="T37" fmla="*/ 9 h 117"/>
                <a:gd name="T38" fmla="*/ 16 w 110"/>
                <a:gd name="T39" fmla="*/ 8 h 117"/>
                <a:gd name="T40" fmla="*/ 19 w 110"/>
                <a:gd name="T41" fmla="*/ 7 h 117"/>
                <a:gd name="T42" fmla="*/ 22 w 110"/>
                <a:gd name="T43" fmla="*/ 6 h 117"/>
                <a:gd name="T44" fmla="*/ 24 w 110"/>
                <a:gd name="T45" fmla="*/ 5 h 117"/>
                <a:gd name="T46" fmla="*/ 26 w 110"/>
                <a:gd name="T47" fmla="*/ 3 h 117"/>
                <a:gd name="T48" fmla="*/ 28 w 110"/>
                <a:gd name="T49" fmla="*/ 0 h 117"/>
                <a:gd name="T50" fmla="*/ 28 w 110"/>
                <a:gd name="T51" fmla="*/ 1 h 117"/>
                <a:gd name="T52" fmla="*/ 27 w 110"/>
                <a:gd name="T53" fmla="*/ 3 h 117"/>
                <a:gd name="T54" fmla="*/ 26 w 110"/>
                <a:gd name="T55" fmla="*/ 5 h 117"/>
                <a:gd name="T56" fmla="*/ 25 w 110"/>
                <a:gd name="T57" fmla="*/ 6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0"/>
                <a:gd name="T88" fmla="*/ 0 h 117"/>
                <a:gd name="T89" fmla="*/ 110 w 11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0" h="117">
                  <a:moveTo>
                    <a:pt x="99" y="27"/>
                  </a:moveTo>
                  <a:lnTo>
                    <a:pt x="83" y="39"/>
                  </a:lnTo>
                  <a:lnTo>
                    <a:pt x="76" y="55"/>
                  </a:lnTo>
                  <a:lnTo>
                    <a:pt x="69" y="71"/>
                  </a:lnTo>
                  <a:lnTo>
                    <a:pt x="57" y="85"/>
                  </a:lnTo>
                  <a:lnTo>
                    <a:pt x="49" y="98"/>
                  </a:lnTo>
                  <a:lnTo>
                    <a:pt x="44" y="108"/>
                  </a:lnTo>
                  <a:lnTo>
                    <a:pt x="35" y="116"/>
                  </a:lnTo>
                  <a:lnTo>
                    <a:pt x="23" y="117"/>
                  </a:lnTo>
                  <a:lnTo>
                    <a:pt x="14" y="117"/>
                  </a:lnTo>
                  <a:lnTo>
                    <a:pt x="7" y="108"/>
                  </a:lnTo>
                  <a:lnTo>
                    <a:pt x="3" y="98"/>
                  </a:lnTo>
                  <a:lnTo>
                    <a:pt x="0" y="89"/>
                  </a:lnTo>
                  <a:lnTo>
                    <a:pt x="16" y="85"/>
                  </a:lnTo>
                  <a:lnTo>
                    <a:pt x="28" y="82"/>
                  </a:lnTo>
                  <a:lnTo>
                    <a:pt x="41" y="73"/>
                  </a:lnTo>
                  <a:lnTo>
                    <a:pt x="51" y="59"/>
                  </a:lnTo>
                  <a:lnTo>
                    <a:pt x="51" y="48"/>
                  </a:lnTo>
                  <a:lnTo>
                    <a:pt x="55" y="39"/>
                  </a:lnTo>
                  <a:lnTo>
                    <a:pt x="64" y="34"/>
                  </a:lnTo>
                  <a:lnTo>
                    <a:pt x="74" y="30"/>
                  </a:lnTo>
                  <a:lnTo>
                    <a:pt x="85" y="25"/>
                  </a:lnTo>
                  <a:lnTo>
                    <a:pt x="96" y="20"/>
                  </a:lnTo>
                  <a:lnTo>
                    <a:pt x="104" y="13"/>
                  </a:lnTo>
                  <a:lnTo>
                    <a:pt x="110" y="0"/>
                  </a:lnTo>
                  <a:lnTo>
                    <a:pt x="110" y="7"/>
                  </a:lnTo>
                  <a:lnTo>
                    <a:pt x="108" y="15"/>
                  </a:lnTo>
                  <a:lnTo>
                    <a:pt x="104" y="20"/>
                  </a:lnTo>
                  <a:lnTo>
                    <a:pt x="9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2" name="Freeform 97"/>
            <p:cNvSpPr>
              <a:spLocks/>
            </p:cNvSpPr>
            <p:nvPr/>
          </p:nvSpPr>
          <p:spPr bwMode="auto">
            <a:xfrm>
              <a:off x="4751" y="2515"/>
              <a:ext cx="13" cy="17"/>
            </a:xfrm>
            <a:custGeom>
              <a:avLst/>
              <a:gdLst>
                <a:gd name="T0" fmla="*/ 7 w 25"/>
                <a:gd name="T1" fmla="*/ 1 h 33"/>
                <a:gd name="T2" fmla="*/ 7 w 25"/>
                <a:gd name="T3" fmla="*/ 3 h 33"/>
                <a:gd name="T4" fmla="*/ 6 w 25"/>
                <a:gd name="T5" fmla="*/ 6 h 33"/>
                <a:gd name="T6" fmla="*/ 5 w 25"/>
                <a:gd name="T7" fmla="*/ 8 h 33"/>
                <a:gd name="T8" fmla="*/ 2 w 25"/>
                <a:gd name="T9" fmla="*/ 9 h 33"/>
                <a:gd name="T10" fmla="*/ 1 w 25"/>
                <a:gd name="T11" fmla="*/ 7 h 33"/>
                <a:gd name="T12" fmla="*/ 0 w 25"/>
                <a:gd name="T13" fmla="*/ 6 h 33"/>
                <a:gd name="T14" fmla="*/ 0 w 25"/>
                <a:gd name="T15" fmla="*/ 3 h 33"/>
                <a:gd name="T16" fmla="*/ 0 w 25"/>
                <a:gd name="T17" fmla="*/ 1 h 33"/>
                <a:gd name="T18" fmla="*/ 2 w 25"/>
                <a:gd name="T19" fmla="*/ 0 h 33"/>
                <a:gd name="T20" fmla="*/ 4 w 25"/>
                <a:gd name="T21" fmla="*/ 0 h 33"/>
                <a:gd name="T22" fmla="*/ 5 w 25"/>
                <a:gd name="T23" fmla="*/ 0 h 33"/>
                <a:gd name="T24" fmla="*/ 7 w 25"/>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3"/>
                <a:gd name="T41" fmla="*/ 25 w 25"/>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3">
                  <a:moveTo>
                    <a:pt x="25" y="2"/>
                  </a:moveTo>
                  <a:lnTo>
                    <a:pt x="25" y="12"/>
                  </a:lnTo>
                  <a:lnTo>
                    <a:pt x="23" y="23"/>
                  </a:lnTo>
                  <a:lnTo>
                    <a:pt x="18" y="30"/>
                  </a:lnTo>
                  <a:lnTo>
                    <a:pt x="7" y="33"/>
                  </a:lnTo>
                  <a:lnTo>
                    <a:pt x="2" y="28"/>
                  </a:lnTo>
                  <a:lnTo>
                    <a:pt x="0" y="21"/>
                  </a:lnTo>
                  <a:lnTo>
                    <a:pt x="0" y="12"/>
                  </a:lnTo>
                  <a:lnTo>
                    <a:pt x="0" y="3"/>
                  </a:lnTo>
                  <a:lnTo>
                    <a:pt x="6" y="0"/>
                  </a:lnTo>
                  <a:lnTo>
                    <a:pt x="13" y="0"/>
                  </a:lnTo>
                  <a:lnTo>
                    <a:pt x="20" y="0"/>
                  </a:lnTo>
                  <a:lnTo>
                    <a:pt x="2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3" name="Freeform 98"/>
            <p:cNvSpPr>
              <a:spLocks/>
            </p:cNvSpPr>
            <p:nvPr/>
          </p:nvSpPr>
          <p:spPr bwMode="auto">
            <a:xfrm>
              <a:off x="4906" y="2570"/>
              <a:ext cx="55" cy="38"/>
            </a:xfrm>
            <a:custGeom>
              <a:avLst/>
              <a:gdLst>
                <a:gd name="T0" fmla="*/ 28 w 110"/>
                <a:gd name="T1" fmla="*/ 1 h 74"/>
                <a:gd name="T2" fmla="*/ 24 w 110"/>
                <a:gd name="T3" fmla="*/ 3 h 74"/>
                <a:gd name="T4" fmla="*/ 20 w 110"/>
                <a:gd name="T5" fmla="*/ 5 h 74"/>
                <a:gd name="T6" fmla="*/ 17 w 110"/>
                <a:gd name="T7" fmla="*/ 7 h 74"/>
                <a:gd name="T8" fmla="*/ 14 w 110"/>
                <a:gd name="T9" fmla="*/ 9 h 74"/>
                <a:gd name="T10" fmla="*/ 11 w 110"/>
                <a:gd name="T11" fmla="*/ 12 h 74"/>
                <a:gd name="T12" fmla="*/ 7 w 110"/>
                <a:gd name="T13" fmla="*/ 14 h 74"/>
                <a:gd name="T14" fmla="*/ 3 w 110"/>
                <a:gd name="T15" fmla="*/ 17 h 74"/>
                <a:gd name="T16" fmla="*/ 0 w 110"/>
                <a:gd name="T17" fmla="*/ 20 h 74"/>
                <a:gd name="T18" fmla="*/ 1 w 110"/>
                <a:gd name="T19" fmla="*/ 17 h 74"/>
                <a:gd name="T20" fmla="*/ 3 w 110"/>
                <a:gd name="T21" fmla="*/ 14 h 74"/>
                <a:gd name="T22" fmla="*/ 4 w 110"/>
                <a:gd name="T23" fmla="*/ 12 h 74"/>
                <a:gd name="T24" fmla="*/ 6 w 110"/>
                <a:gd name="T25" fmla="*/ 9 h 74"/>
                <a:gd name="T26" fmla="*/ 7 w 110"/>
                <a:gd name="T27" fmla="*/ 7 h 74"/>
                <a:gd name="T28" fmla="*/ 10 w 110"/>
                <a:gd name="T29" fmla="*/ 5 h 74"/>
                <a:gd name="T30" fmla="*/ 13 w 110"/>
                <a:gd name="T31" fmla="*/ 3 h 74"/>
                <a:gd name="T32" fmla="*/ 15 w 110"/>
                <a:gd name="T33" fmla="*/ 2 h 74"/>
                <a:gd name="T34" fmla="*/ 19 w 110"/>
                <a:gd name="T35" fmla="*/ 2 h 74"/>
                <a:gd name="T36" fmla="*/ 22 w 110"/>
                <a:gd name="T37" fmla="*/ 1 h 74"/>
                <a:gd name="T38" fmla="*/ 25 w 110"/>
                <a:gd name="T39" fmla="*/ 0 h 74"/>
                <a:gd name="T40" fmla="*/ 28 w 110"/>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74"/>
                <a:gd name="T65" fmla="*/ 110 w 110"/>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74">
                  <a:moveTo>
                    <a:pt x="110" y="3"/>
                  </a:moveTo>
                  <a:lnTo>
                    <a:pt x="94" y="12"/>
                  </a:lnTo>
                  <a:lnTo>
                    <a:pt x="80" y="19"/>
                  </a:lnTo>
                  <a:lnTo>
                    <a:pt x="68" y="28"/>
                  </a:lnTo>
                  <a:lnTo>
                    <a:pt x="55" y="35"/>
                  </a:lnTo>
                  <a:lnTo>
                    <a:pt x="41" y="44"/>
                  </a:lnTo>
                  <a:lnTo>
                    <a:pt x="29" y="55"/>
                  </a:lnTo>
                  <a:lnTo>
                    <a:pt x="15" y="64"/>
                  </a:lnTo>
                  <a:lnTo>
                    <a:pt x="0" y="74"/>
                  </a:lnTo>
                  <a:lnTo>
                    <a:pt x="4" y="64"/>
                  </a:lnTo>
                  <a:lnTo>
                    <a:pt x="9" y="53"/>
                  </a:lnTo>
                  <a:lnTo>
                    <a:pt x="16" y="44"/>
                  </a:lnTo>
                  <a:lnTo>
                    <a:pt x="24" y="35"/>
                  </a:lnTo>
                  <a:lnTo>
                    <a:pt x="31" y="26"/>
                  </a:lnTo>
                  <a:lnTo>
                    <a:pt x="39" y="19"/>
                  </a:lnTo>
                  <a:lnTo>
                    <a:pt x="50" y="12"/>
                  </a:lnTo>
                  <a:lnTo>
                    <a:pt x="61" y="7"/>
                  </a:lnTo>
                  <a:lnTo>
                    <a:pt x="73" y="5"/>
                  </a:lnTo>
                  <a:lnTo>
                    <a:pt x="86" y="1"/>
                  </a:lnTo>
                  <a:lnTo>
                    <a:pt x="98" y="0"/>
                  </a:lnTo>
                  <a:lnTo>
                    <a:pt x="110" y="3"/>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4" name="Freeform 99"/>
            <p:cNvSpPr>
              <a:spLocks/>
            </p:cNvSpPr>
            <p:nvPr/>
          </p:nvSpPr>
          <p:spPr bwMode="auto">
            <a:xfrm>
              <a:off x="4789" y="2602"/>
              <a:ext cx="15" cy="16"/>
            </a:xfrm>
            <a:custGeom>
              <a:avLst/>
              <a:gdLst>
                <a:gd name="T0" fmla="*/ 8 w 30"/>
                <a:gd name="T1" fmla="*/ 6 h 31"/>
                <a:gd name="T2" fmla="*/ 6 w 30"/>
                <a:gd name="T3" fmla="*/ 7 h 31"/>
                <a:gd name="T4" fmla="*/ 5 w 30"/>
                <a:gd name="T5" fmla="*/ 8 h 31"/>
                <a:gd name="T6" fmla="*/ 3 w 30"/>
                <a:gd name="T7" fmla="*/ 8 h 31"/>
                <a:gd name="T8" fmla="*/ 1 w 30"/>
                <a:gd name="T9" fmla="*/ 8 h 31"/>
                <a:gd name="T10" fmla="*/ 0 w 30"/>
                <a:gd name="T11" fmla="*/ 6 h 31"/>
                <a:gd name="T12" fmla="*/ 0 w 30"/>
                <a:gd name="T13" fmla="*/ 4 h 31"/>
                <a:gd name="T14" fmla="*/ 1 w 30"/>
                <a:gd name="T15" fmla="*/ 3 h 31"/>
                <a:gd name="T16" fmla="*/ 2 w 30"/>
                <a:gd name="T17" fmla="*/ 2 h 31"/>
                <a:gd name="T18" fmla="*/ 5 w 30"/>
                <a:gd name="T19" fmla="*/ 0 h 31"/>
                <a:gd name="T20" fmla="*/ 7 w 30"/>
                <a:gd name="T21" fmla="*/ 1 h 31"/>
                <a:gd name="T22" fmla="*/ 8 w 30"/>
                <a:gd name="T23" fmla="*/ 3 h 31"/>
                <a:gd name="T24" fmla="*/ 8 w 30"/>
                <a:gd name="T25" fmla="*/ 6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1"/>
                <a:gd name="T41" fmla="*/ 30 w 3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1">
                  <a:moveTo>
                    <a:pt x="30" y="21"/>
                  </a:moveTo>
                  <a:lnTo>
                    <a:pt x="24" y="28"/>
                  </a:lnTo>
                  <a:lnTo>
                    <a:pt x="17" y="31"/>
                  </a:lnTo>
                  <a:lnTo>
                    <a:pt x="10" y="31"/>
                  </a:lnTo>
                  <a:lnTo>
                    <a:pt x="3" y="31"/>
                  </a:lnTo>
                  <a:lnTo>
                    <a:pt x="0" y="23"/>
                  </a:lnTo>
                  <a:lnTo>
                    <a:pt x="0" y="15"/>
                  </a:lnTo>
                  <a:lnTo>
                    <a:pt x="3" y="10"/>
                  </a:lnTo>
                  <a:lnTo>
                    <a:pt x="5" y="5"/>
                  </a:lnTo>
                  <a:lnTo>
                    <a:pt x="17" y="0"/>
                  </a:lnTo>
                  <a:lnTo>
                    <a:pt x="26" y="1"/>
                  </a:lnTo>
                  <a:lnTo>
                    <a:pt x="30" y="10"/>
                  </a:lnTo>
                  <a:lnTo>
                    <a:pt x="3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5" name="Freeform 100"/>
            <p:cNvSpPr>
              <a:spLocks/>
            </p:cNvSpPr>
            <p:nvPr/>
          </p:nvSpPr>
          <p:spPr bwMode="auto">
            <a:xfrm>
              <a:off x="5133" y="2691"/>
              <a:ext cx="28" cy="28"/>
            </a:xfrm>
            <a:custGeom>
              <a:avLst/>
              <a:gdLst>
                <a:gd name="T0" fmla="*/ 13 w 57"/>
                <a:gd name="T1" fmla="*/ 6 h 56"/>
                <a:gd name="T2" fmla="*/ 9 w 57"/>
                <a:gd name="T3" fmla="*/ 9 h 56"/>
                <a:gd name="T4" fmla="*/ 7 w 57"/>
                <a:gd name="T5" fmla="*/ 11 h 56"/>
                <a:gd name="T6" fmla="*/ 4 w 57"/>
                <a:gd name="T7" fmla="*/ 13 h 56"/>
                <a:gd name="T8" fmla="*/ 0 w 57"/>
                <a:gd name="T9" fmla="*/ 14 h 56"/>
                <a:gd name="T10" fmla="*/ 0 w 57"/>
                <a:gd name="T11" fmla="*/ 11 h 56"/>
                <a:gd name="T12" fmla="*/ 2 w 57"/>
                <a:gd name="T13" fmla="*/ 9 h 56"/>
                <a:gd name="T14" fmla="*/ 5 w 57"/>
                <a:gd name="T15" fmla="*/ 6 h 56"/>
                <a:gd name="T16" fmla="*/ 7 w 57"/>
                <a:gd name="T17" fmla="*/ 3 h 56"/>
                <a:gd name="T18" fmla="*/ 9 w 57"/>
                <a:gd name="T19" fmla="*/ 1 h 56"/>
                <a:gd name="T20" fmla="*/ 12 w 57"/>
                <a:gd name="T21" fmla="*/ 0 h 56"/>
                <a:gd name="T22" fmla="*/ 14 w 57"/>
                <a:gd name="T23" fmla="*/ 2 h 56"/>
                <a:gd name="T24" fmla="*/ 13 w 57"/>
                <a:gd name="T25" fmla="*/ 6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6"/>
                <a:gd name="T41" fmla="*/ 57 w 57"/>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6">
                  <a:moveTo>
                    <a:pt x="52" y="21"/>
                  </a:moveTo>
                  <a:lnTo>
                    <a:pt x="39" y="33"/>
                  </a:lnTo>
                  <a:lnTo>
                    <a:pt x="29" y="44"/>
                  </a:lnTo>
                  <a:lnTo>
                    <a:pt x="16" y="51"/>
                  </a:lnTo>
                  <a:lnTo>
                    <a:pt x="0" y="56"/>
                  </a:lnTo>
                  <a:lnTo>
                    <a:pt x="0" y="44"/>
                  </a:lnTo>
                  <a:lnTo>
                    <a:pt x="9" y="33"/>
                  </a:lnTo>
                  <a:lnTo>
                    <a:pt x="20" y="23"/>
                  </a:lnTo>
                  <a:lnTo>
                    <a:pt x="30" y="12"/>
                  </a:lnTo>
                  <a:lnTo>
                    <a:pt x="39" y="2"/>
                  </a:lnTo>
                  <a:lnTo>
                    <a:pt x="50" y="0"/>
                  </a:lnTo>
                  <a:lnTo>
                    <a:pt x="57" y="7"/>
                  </a:lnTo>
                  <a:lnTo>
                    <a:pt x="5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6" name="Freeform 101"/>
            <p:cNvSpPr>
              <a:spLocks/>
            </p:cNvSpPr>
            <p:nvPr/>
          </p:nvSpPr>
          <p:spPr bwMode="auto">
            <a:xfrm>
              <a:off x="4593" y="2713"/>
              <a:ext cx="27" cy="17"/>
            </a:xfrm>
            <a:custGeom>
              <a:avLst/>
              <a:gdLst>
                <a:gd name="T0" fmla="*/ 13 w 55"/>
                <a:gd name="T1" fmla="*/ 2 h 34"/>
                <a:gd name="T2" fmla="*/ 12 w 55"/>
                <a:gd name="T3" fmla="*/ 3 h 34"/>
                <a:gd name="T4" fmla="*/ 10 w 55"/>
                <a:gd name="T5" fmla="*/ 5 h 34"/>
                <a:gd name="T6" fmla="*/ 9 w 55"/>
                <a:gd name="T7" fmla="*/ 5 h 34"/>
                <a:gd name="T8" fmla="*/ 7 w 55"/>
                <a:gd name="T9" fmla="*/ 6 h 34"/>
                <a:gd name="T10" fmla="*/ 5 w 55"/>
                <a:gd name="T11" fmla="*/ 7 h 34"/>
                <a:gd name="T12" fmla="*/ 3 w 55"/>
                <a:gd name="T13" fmla="*/ 8 h 34"/>
                <a:gd name="T14" fmla="*/ 1 w 55"/>
                <a:gd name="T15" fmla="*/ 9 h 34"/>
                <a:gd name="T16" fmla="*/ 0 w 55"/>
                <a:gd name="T17" fmla="*/ 9 h 34"/>
                <a:gd name="T18" fmla="*/ 1 w 55"/>
                <a:gd name="T19" fmla="*/ 5 h 34"/>
                <a:gd name="T20" fmla="*/ 3 w 55"/>
                <a:gd name="T21" fmla="*/ 3 h 34"/>
                <a:gd name="T22" fmla="*/ 6 w 55"/>
                <a:gd name="T23" fmla="*/ 1 h 34"/>
                <a:gd name="T24" fmla="*/ 9 w 55"/>
                <a:gd name="T25" fmla="*/ 1 h 34"/>
                <a:gd name="T26" fmla="*/ 11 w 55"/>
                <a:gd name="T27" fmla="*/ 0 h 34"/>
                <a:gd name="T28" fmla="*/ 12 w 55"/>
                <a:gd name="T29" fmla="*/ 1 h 34"/>
                <a:gd name="T30" fmla="*/ 13 w 55"/>
                <a:gd name="T31" fmla="*/ 1 h 34"/>
                <a:gd name="T32" fmla="*/ 13 w 55"/>
                <a:gd name="T33" fmla="*/ 2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34"/>
                <a:gd name="T53" fmla="*/ 55 w 5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34">
                  <a:moveTo>
                    <a:pt x="55" y="9"/>
                  </a:moveTo>
                  <a:lnTo>
                    <a:pt x="50" y="14"/>
                  </a:lnTo>
                  <a:lnTo>
                    <a:pt x="43" y="20"/>
                  </a:lnTo>
                  <a:lnTo>
                    <a:pt x="37" y="23"/>
                  </a:lnTo>
                  <a:lnTo>
                    <a:pt x="30" y="27"/>
                  </a:lnTo>
                  <a:lnTo>
                    <a:pt x="23" y="30"/>
                  </a:lnTo>
                  <a:lnTo>
                    <a:pt x="14" y="32"/>
                  </a:lnTo>
                  <a:lnTo>
                    <a:pt x="7" y="34"/>
                  </a:lnTo>
                  <a:lnTo>
                    <a:pt x="0" y="34"/>
                  </a:lnTo>
                  <a:lnTo>
                    <a:pt x="4" y="21"/>
                  </a:lnTo>
                  <a:lnTo>
                    <a:pt x="14" y="12"/>
                  </a:lnTo>
                  <a:lnTo>
                    <a:pt x="27" y="7"/>
                  </a:lnTo>
                  <a:lnTo>
                    <a:pt x="39" y="2"/>
                  </a:lnTo>
                  <a:lnTo>
                    <a:pt x="44" y="0"/>
                  </a:lnTo>
                  <a:lnTo>
                    <a:pt x="50" y="2"/>
                  </a:lnTo>
                  <a:lnTo>
                    <a:pt x="53" y="4"/>
                  </a:lnTo>
                  <a:lnTo>
                    <a:pt x="5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7" name="Freeform 102"/>
            <p:cNvSpPr>
              <a:spLocks/>
            </p:cNvSpPr>
            <p:nvPr/>
          </p:nvSpPr>
          <p:spPr bwMode="auto">
            <a:xfrm>
              <a:off x="5039" y="2717"/>
              <a:ext cx="91" cy="63"/>
            </a:xfrm>
            <a:custGeom>
              <a:avLst/>
              <a:gdLst>
                <a:gd name="T0" fmla="*/ 45 w 181"/>
                <a:gd name="T1" fmla="*/ 0 h 126"/>
                <a:gd name="T2" fmla="*/ 45 w 181"/>
                <a:gd name="T3" fmla="*/ 1 h 126"/>
                <a:gd name="T4" fmla="*/ 45 w 181"/>
                <a:gd name="T5" fmla="*/ 1 h 126"/>
                <a:gd name="T6" fmla="*/ 45 w 181"/>
                <a:gd name="T7" fmla="*/ 1 h 126"/>
                <a:gd name="T8" fmla="*/ 46 w 181"/>
                <a:gd name="T9" fmla="*/ 2 h 126"/>
                <a:gd name="T10" fmla="*/ 41 w 181"/>
                <a:gd name="T11" fmla="*/ 6 h 126"/>
                <a:gd name="T12" fmla="*/ 36 w 181"/>
                <a:gd name="T13" fmla="*/ 11 h 126"/>
                <a:gd name="T14" fmla="*/ 31 w 181"/>
                <a:gd name="T15" fmla="*/ 15 h 126"/>
                <a:gd name="T16" fmla="*/ 27 w 181"/>
                <a:gd name="T17" fmla="*/ 19 h 126"/>
                <a:gd name="T18" fmla="*/ 21 w 181"/>
                <a:gd name="T19" fmla="*/ 23 h 126"/>
                <a:gd name="T20" fmla="*/ 16 w 181"/>
                <a:gd name="T21" fmla="*/ 26 h 126"/>
                <a:gd name="T22" fmla="*/ 9 w 181"/>
                <a:gd name="T23" fmla="*/ 29 h 126"/>
                <a:gd name="T24" fmla="*/ 2 w 181"/>
                <a:gd name="T25" fmla="*/ 32 h 126"/>
                <a:gd name="T26" fmla="*/ 0 w 181"/>
                <a:gd name="T27" fmla="*/ 31 h 126"/>
                <a:gd name="T28" fmla="*/ 2 w 181"/>
                <a:gd name="T29" fmla="*/ 29 h 126"/>
                <a:gd name="T30" fmla="*/ 4 w 181"/>
                <a:gd name="T31" fmla="*/ 26 h 126"/>
                <a:gd name="T32" fmla="*/ 6 w 181"/>
                <a:gd name="T33" fmla="*/ 24 h 126"/>
                <a:gd name="T34" fmla="*/ 8 w 181"/>
                <a:gd name="T35" fmla="*/ 23 h 126"/>
                <a:gd name="T36" fmla="*/ 10 w 181"/>
                <a:gd name="T37" fmla="*/ 22 h 126"/>
                <a:gd name="T38" fmla="*/ 13 w 181"/>
                <a:gd name="T39" fmla="*/ 20 h 126"/>
                <a:gd name="T40" fmla="*/ 16 w 181"/>
                <a:gd name="T41" fmla="*/ 19 h 126"/>
                <a:gd name="T42" fmla="*/ 18 w 181"/>
                <a:gd name="T43" fmla="*/ 17 h 126"/>
                <a:gd name="T44" fmla="*/ 21 w 181"/>
                <a:gd name="T45" fmla="*/ 15 h 126"/>
                <a:gd name="T46" fmla="*/ 24 w 181"/>
                <a:gd name="T47" fmla="*/ 12 h 126"/>
                <a:gd name="T48" fmla="*/ 27 w 181"/>
                <a:gd name="T49" fmla="*/ 11 h 126"/>
                <a:gd name="T50" fmla="*/ 31 w 181"/>
                <a:gd name="T51" fmla="*/ 8 h 126"/>
                <a:gd name="T52" fmla="*/ 33 w 181"/>
                <a:gd name="T53" fmla="*/ 7 h 126"/>
                <a:gd name="T54" fmla="*/ 36 w 181"/>
                <a:gd name="T55" fmla="*/ 5 h 126"/>
                <a:gd name="T56" fmla="*/ 39 w 181"/>
                <a:gd name="T57" fmla="*/ 3 h 126"/>
                <a:gd name="T58" fmla="*/ 42 w 181"/>
                <a:gd name="T59" fmla="*/ 0 h 126"/>
                <a:gd name="T60" fmla="*/ 45 w 181"/>
                <a:gd name="T61" fmla="*/ 0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1"/>
                <a:gd name="T94" fmla="*/ 0 h 126"/>
                <a:gd name="T95" fmla="*/ 181 w 181"/>
                <a:gd name="T96" fmla="*/ 126 h 1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1" h="126">
                  <a:moveTo>
                    <a:pt x="178" y="0"/>
                  </a:moveTo>
                  <a:lnTo>
                    <a:pt x="178" y="2"/>
                  </a:lnTo>
                  <a:lnTo>
                    <a:pt x="178" y="3"/>
                  </a:lnTo>
                  <a:lnTo>
                    <a:pt x="179" y="3"/>
                  </a:lnTo>
                  <a:lnTo>
                    <a:pt x="181" y="5"/>
                  </a:lnTo>
                  <a:lnTo>
                    <a:pt x="163" y="23"/>
                  </a:lnTo>
                  <a:lnTo>
                    <a:pt x="144" y="41"/>
                  </a:lnTo>
                  <a:lnTo>
                    <a:pt x="124" y="58"/>
                  </a:lnTo>
                  <a:lnTo>
                    <a:pt x="105" y="74"/>
                  </a:lnTo>
                  <a:lnTo>
                    <a:pt x="84" y="90"/>
                  </a:lnTo>
                  <a:lnTo>
                    <a:pt x="61" y="104"/>
                  </a:lnTo>
                  <a:lnTo>
                    <a:pt x="34" y="115"/>
                  </a:lnTo>
                  <a:lnTo>
                    <a:pt x="7" y="126"/>
                  </a:lnTo>
                  <a:lnTo>
                    <a:pt x="0" y="124"/>
                  </a:lnTo>
                  <a:lnTo>
                    <a:pt x="6" y="113"/>
                  </a:lnTo>
                  <a:lnTo>
                    <a:pt x="13" y="103"/>
                  </a:lnTo>
                  <a:lnTo>
                    <a:pt x="22" y="96"/>
                  </a:lnTo>
                  <a:lnTo>
                    <a:pt x="30" y="90"/>
                  </a:lnTo>
                  <a:lnTo>
                    <a:pt x="39" y="85"/>
                  </a:lnTo>
                  <a:lnTo>
                    <a:pt x="50" y="80"/>
                  </a:lnTo>
                  <a:lnTo>
                    <a:pt x="61" y="73"/>
                  </a:lnTo>
                  <a:lnTo>
                    <a:pt x="71" y="67"/>
                  </a:lnTo>
                  <a:lnTo>
                    <a:pt x="84" y="57"/>
                  </a:lnTo>
                  <a:lnTo>
                    <a:pt x="96" y="48"/>
                  </a:lnTo>
                  <a:lnTo>
                    <a:pt x="108" y="41"/>
                  </a:lnTo>
                  <a:lnTo>
                    <a:pt x="121" y="32"/>
                  </a:lnTo>
                  <a:lnTo>
                    <a:pt x="132" y="25"/>
                  </a:lnTo>
                  <a:lnTo>
                    <a:pt x="142" y="18"/>
                  </a:lnTo>
                  <a:lnTo>
                    <a:pt x="155" y="9"/>
                  </a:lnTo>
                  <a:lnTo>
                    <a:pt x="165"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8" name="Freeform 103"/>
            <p:cNvSpPr>
              <a:spLocks/>
            </p:cNvSpPr>
            <p:nvPr/>
          </p:nvSpPr>
          <p:spPr bwMode="auto">
            <a:xfrm>
              <a:off x="4955" y="2787"/>
              <a:ext cx="190" cy="93"/>
            </a:xfrm>
            <a:custGeom>
              <a:avLst/>
              <a:gdLst>
                <a:gd name="T0" fmla="*/ 95 w 379"/>
                <a:gd name="T1" fmla="*/ 0 h 186"/>
                <a:gd name="T2" fmla="*/ 89 w 379"/>
                <a:gd name="T3" fmla="*/ 6 h 186"/>
                <a:gd name="T4" fmla="*/ 82 w 379"/>
                <a:gd name="T5" fmla="*/ 10 h 186"/>
                <a:gd name="T6" fmla="*/ 75 w 379"/>
                <a:gd name="T7" fmla="*/ 13 h 186"/>
                <a:gd name="T8" fmla="*/ 69 w 379"/>
                <a:gd name="T9" fmla="*/ 18 h 186"/>
                <a:gd name="T10" fmla="*/ 62 w 379"/>
                <a:gd name="T11" fmla="*/ 21 h 186"/>
                <a:gd name="T12" fmla="*/ 56 w 379"/>
                <a:gd name="T13" fmla="*/ 24 h 186"/>
                <a:gd name="T14" fmla="*/ 49 w 379"/>
                <a:gd name="T15" fmla="*/ 27 h 186"/>
                <a:gd name="T16" fmla="*/ 42 w 379"/>
                <a:gd name="T17" fmla="*/ 31 h 186"/>
                <a:gd name="T18" fmla="*/ 38 w 379"/>
                <a:gd name="T19" fmla="*/ 34 h 186"/>
                <a:gd name="T20" fmla="*/ 34 w 379"/>
                <a:gd name="T21" fmla="*/ 36 h 186"/>
                <a:gd name="T22" fmla="*/ 29 w 379"/>
                <a:gd name="T23" fmla="*/ 39 h 186"/>
                <a:gd name="T24" fmla="*/ 24 w 379"/>
                <a:gd name="T25" fmla="*/ 41 h 186"/>
                <a:gd name="T26" fmla="*/ 19 w 379"/>
                <a:gd name="T27" fmla="*/ 43 h 186"/>
                <a:gd name="T28" fmla="*/ 15 w 379"/>
                <a:gd name="T29" fmla="*/ 45 h 186"/>
                <a:gd name="T30" fmla="*/ 11 w 379"/>
                <a:gd name="T31" fmla="*/ 47 h 186"/>
                <a:gd name="T32" fmla="*/ 7 w 379"/>
                <a:gd name="T33" fmla="*/ 47 h 186"/>
                <a:gd name="T34" fmla="*/ 5 w 379"/>
                <a:gd name="T35" fmla="*/ 46 h 186"/>
                <a:gd name="T36" fmla="*/ 3 w 379"/>
                <a:gd name="T37" fmla="*/ 45 h 186"/>
                <a:gd name="T38" fmla="*/ 1 w 379"/>
                <a:gd name="T39" fmla="*/ 43 h 186"/>
                <a:gd name="T40" fmla="*/ 0 w 379"/>
                <a:gd name="T41" fmla="*/ 41 h 186"/>
                <a:gd name="T42" fmla="*/ 1 w 379"/>
                <a:gd name="T43" fmla="*/ 39 h 186"/>
                <a:gd name="T44" fmla="*/ 3 w 379"/>
                <a:gd name="T45" fmla="*/ 40 h 186"/>
                <a:gd name="T46" fmla="*/ 4 w 379"/>
                <a:gd name="T47" fmla="*/ 42 h 186"/>
                <a:gd name="T48" fmla="*/ 6 w 379"/>
                <a:gd name="T49" fmla="*/ 43 h 186"/>
                <a:gd name="T50" fmla="*/ 7 w 379"/>
                <a:gd name="T51" fmla="*/ 44 h 186"/>
                <a:gd name="T52" fmla="*/ 16 w 379"/>
                <a:gd name="T53" fmla="*/ 41 h 186"/>
                <a:gd name="T54" fmla="*/ 25 w 379"/>
                <a:gd name="T55" fmla="*/ 37 h 186"/>
                <a:gd name="T56" fmla="*/ 33 w 379"/>
                <a:gd name="T57" fmla="*/ 33 h 186"/>
                <a:gd name="T58" fmla="*/ 42 w 379"/>
                <a:gd name="T59" fmla="*/ 28 h 186"/>
                <a:gd name="T60" fmla="*/ 50 w 379"/>
                <a:gd name="T61" fmla="*/ 23 h 186"/>
                <a:gd name="T62" fmla="*/ 58 w 379"/>
                <a:gd name="T63" fmla="*/ 19 h 186"/>
                <a:gd name="T64" fmla="*/ 66 w 379"/>
                <a:gd name="T65" fmla="*/ 14 h 186"/>
                <a:gd name="T66" fmla="*/ 74 w 379"/>
                <a:gd name="T67" fmla="*/ 11 h 186"/>
                <a:gd name="T68" fmla="*/ 77 w 379"/>
                <a:gd name="T69" fmla="*/ 10 h 186"/>
                <a:gd name="T70" fmla="*/ 80 w 379"/>
                <a:gd name="T71" fmla="*/ 8 h 186"/>
                <a:gd name="T72" fmla="*/ 82 w 379"/>
                <a:gd name="T73" fmla="*/ 6 h 186"/>
                <a:gd name="T74" fmla="*/ 85 w 379"/>
                <a:gd name="T75" fmla="*/ 6 h 186"/>
                <a:gd name="T76" fmla="*/ 88 w 379"/>
                <a:gd name="T77" fmla="*/ 4 h 186"/>
                <a:gd name="T78" fmla="*/ 90 w 379"/>
                <a:gd name="T79" fmla="*/ 3 h 186"/>
                <a:gd name="T80" fmla="*/ 93 w 379"/>
                <a:gd name="T81" fmla="*/ 1 h 186"/>
                <a:gd name="T82" fmla="*/ 95 w 379"/>
                <a:gd name="T83" fmla="*/ 0 h 18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9"/>
                <a:gd name="T127" fmla="*/ 0 h 186"/>
                <a:gd name="T128" fmla="*/ 379 w 379"/>
                <a:gd name="T129" fmla="*/ 186 h 18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9" h="186">
                  <a:moveTo>
                    <a:pt x="379" y="0"/>
                  </a:moveTo>
                  <a:lnTo>
                    <a:pt x="353" y="21"/>
                  </a:lnTo>
                  <a:lnTo>
                    <a:pt x="326" y="39"/>
                  </a:lnTo>
                  <a:lnTo>
                    <a:pt x="300" y="55"/>
                  </a:lnTo>
                  <a:lnTo>
                    <a:pt x="273" y="69"/>
                  </a:lnTo>
                  <a:lnTo>
                    <a:pt x="248" y="82"/>
                  </a:lnTo>
                  <a:lnTo>
                    <a:pt x="222" y="96"/>
                  </a:lnTo>
                  <a:lnTo>
                    <a:pt x="195" y="110"/>
                  </a:lnTo>
                  <a:lnTo>
                    <a:pt x="167" y="126"/>
                  </a:lnTo>
                  <a:lnTo>
                    <a:pt x="151" y="135"/>
                  </a:lnTo>
                  <a:lnTo>
                    <a:pt x="133" y="144"/>
                  </a:lnTo>
                  <a:lnTo>
                    <a:pt x="113" y="153"/>
                  </a:lnTo>
                  <a:lnTo>
                    <a:pt x="96" y="163"/>
                  </a:lnTo>
                  <a:lnTo>
                    <a:pt x="76" y="172"/>
                  </a:lnTo>
                  <a:lnTo>
                    <a:pt x="58" y="179"/>
                  </a:lnTo>
                  <a:lnTo>
                    <a:pt x="43" y="185"/>
                  </a:lnTo>
                  <a:lnTo>
                    <a:pt x="27" y="186"/>
                  </a:lnTo>
                  <a:lnTo>
                    <a:pt x="18" y="183"/>
                  </a:lnTo>
                  <a:lnTo>
                    <a:pt x="9" y="177"/>
                  </a:lnTo>
                  <a:lnTo>
                    <a:pt x="4" y="170"/>
                  </a:lnTo>
                  <a:lnTo>
                    <a:pt x="0" y="161"/>
                  </a:lnTo>
                  <a:lnTo>
                    <a:pt x="4" y="154"/>
                  </a:lnTo>
                  <a:lnTo>
                    <a:pt x="9" y="160"/>
                  </a:lnTo>
                  <a:lnTo>
                    <a:pt x="14" y="165"/>
                  </a:lnTo>
                  <a:lnTo>
                    <a:pt x="21" y="170"/>
                  </a:lnTo>
                  <a:lnTo>
                    <a:pt x="28" y="174"/>
                  </a:lnTo>
                  <a:lnTo>
                    <a:pt x="64" y="161"/>
                  </a:lnTo>
                  <a:lnTo>
                    <a:pt x="97" y="147"/>
                  </a:lnTo>
                  <a:lnTo>
                    <a:pt x="131" y="131"/>
                  </a:lnTo>
                  <a:lnTo>
                    <a:pt x="165" y="112"/>
                  </a:lnTo>
                  <a:lnTo>
                    <a:pt x="197" y="94"/>
                  </a:lnTo>
                  <a:lnTo>
                    <a:pt x="229" y="75"/>
                  </a:lnTo>
                  <a:lnTo>
                    <a:pt x="262" y="59"/>
                  </a:lnTo>
                  <a:lnTo>
                    <a:pt x="296" y="43"/>
                  </a:lnTo>
                  <a:lnTo>
                    <a:pt x="307" y="37"/>
                  </a:lnTo>
                  <a:lnTo>
                    <a:pt x="317" y="32"/>
                  </a:lnTo>
                  <a:lnTo>
                    <a:pt x="328" y="27"/>
                  </a:lnTo>
                  <a:lnTo>
                    <a:pt x="339" y="21"/>
                  </a:lnTo>
                  <a:lnTo>
                    <a:pt x="349" y="16"/>
                  </a:lnTo>
                  <a:lnTo>
                    <a:pt x="358" y="11"/>
                  </a:lnTo>
                  <a:lnTo>
                    <a:pt x="369" y="5"/>
                  </a:lnTo>
                  <a:lnTo>
                    <a:pt x="379" y="0"/>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9" name="Freeform 104"/>
            <p:cNvSpPr>
              <a:spLocks/>
            </p:cNvSpPr>
            <p:nvPr/>
          </p:nvSpPr>
          <p:spPr bwMode="auto">
            <a:xfrm>
              <a:off x="5078" y="2898"/>
              <a:ext cx="26" cy="26"/>
            </a:xfrm>
            <a:custGeom>
              <a:avLst/>
              <a:gdLst>
                <a:gd name="T0" fmla="*/ 12 w 52"/>
                <a:gd name="T1" fmla="*/ 4 h 51"/>
                <a:gd name="T2" fmla="*/ 12 w 52"/>
                <a:gd name="T3" fmla="*/ 6 h 51"/>
                <a:gd name="T4" fmla="*/ 13 w 52"/>
                <a:gd name="T5" fmla="*/ 8 h 51"/>
                <a:gd name="T6" fmla="*/ 13 w 52"/>
                <a:gd name="T7" fmla="*/ 10 h 51"/>
                <a:gd name="T8" fmla="*/ 13 w 52"/>
                <a:gd name="T9" fmla="*/ 12 h 51"/>
                <a:gd name="T10" fmla="*/ 13 w 52"/>
                <a:gd name="T11" fmla="*/ 13 h 51"/>
                <a:gd name="T12" fmla="*/ 12 w 52"/>
                <a:gd name="T13" fmla="*/ 13 h 51"/>
                <a:gd name="T14" fmla="*/ 12 w 52"/>
                <a:gd name="T15" fmla="*/ 13 h 51"/>
                <a:gd name="T16" fmla="*/ 11 w 52"/>
                <a:gd name="T17" fmla="*/ 13 h 51"/>
                <a:gd name="T18" fmla="*/ 8 w 52"/>
                <a:gd name="T19" fmla="*/ 10 h 51"/>
                <a:gd name="T20" fmla="*/ 6 w 52"/>
                <a:gd name="T21" fmla="*/ 7 h 51"/>
                <a:gd name="T22" fmla="*/ 3 w 52"/>
                <a:gd name="T23" fmla="*/ 5 h 51"/>
                <a:gd name="T24" fmla="*/ 1 w 52"/>
                <a:gd name="T25" fmla="*/ 3 h 51"/>
                <a:gd name="T26" fmla="*/ 1 w 52"/>
                <a:gd name="T27" fmla="*/ 2 h 51"/>
                <a:gd name="T28" fmla="*/ 0 w 52"/>
                <a:gd name="T29" fmla="*/ 1 h 51"/>
                <a:gd name="T30" fmla="*/ 0 w 52"/>
                <a:gd name="T31" fmla="*/ 1 h 51"/>
                <a:gd name="T32" fmla="*/ 1 w 52"/>
                <a:gd name="T33" fmla="*/ 0 h 51"/>
                <a:gd name="T34" fmla="*/ 4 w 52"/>
                <a:gd name="T35" fmla="*/ 1 h 51"/>
                <a:gd name="T36" fmla="*/ 7 w 52"/>
                <a:gd name="T37" fmla="*/ 1 h 51"/>
                <a:gd name="T38" fmla="*/ 9 w 52"/>
                <a:gd name="T39" fmla="*/ 2 h 51"/>
                <a:gd name="T40" fmla="*/ 12 w 52"/>
                <a:gd name="T41" fmla="*/ 4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51"/>
                <a:gd name="T65" fmla="*/ 52 w 52"/>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51">
                  <a:moveTo>
                    <a:pt x="45" y="15"/>
                  </a:moveTo>
                  <a:lnTo>
                    <a:pt x="48" y="23"/>
                  </a:lnTo>
                  <a:lnTo>
                    <a:pt x="50" y="31"/>
                  </a:lnTo>
                  <a:lnTo>
                    <a:pt x="52" y="38"/>
                  </a:lnTo>
                  <a:lnTo>
                    <a:pt x="52" y="47"/>
                  </a:lnTo>
                  <a:lnTo>
                    <a:pt x="50" y="49"/>
                  </a:lnTo>
                  <a:lnTo>
                    <a:pt x="46" y="49"/>
                  </a:lnTo>
                  <a:lnTo>
                    <a:pt x="45" y="51"/>
                  </a:lnTo>
                  <a:lnTo>
                    <a:pt x="41" y="51"/>
                  </a:lnTo>
                  <a:lnTo>
                    <a:pt x="32" y="37"/>
                  </a:lnTo>
                  <a:lnTo>
                    <a:pt x="23" y="26"/>
                  </a:lnTo>
                  <a:lnTo>
                    <a:pt x="15" y="17"/>
                  </a:lnTo>
                  <a:lnTo>
                    <a:pt x="2" y="10"/>
                  </a:lnTo>
                  <a:lnTo>
                    <a:pt x="4" y="7"/>
                  </a:lnTo>
                  <a:lnTo>
                    <a:pt x="0" y="3"/>
                  </a:lnTo>
                  <a:lnTo>
                    <a:pt x="0" y="1"/>
                  </a:lnTo>
                  <a:lnTo>
                    <a:pt x="4" y="0"/>
                  </a:lnTo>
                  <a:lnTo>
                    <a:pt x="16" y="1"/>
                  </a:lnTo>
                  <a:lnTo>
                    <a:pt x="25" y="3"/>
                  </a:lnTo>
                  <a:lnTo>
                    <a:pt x="34" y="7"/>
                  </a:lnTo>
                  <a:lnTo>
                    <a:pt x="4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0" name="Freeform 105"/>
            <p:cNvSpPr>
              <a:spLocks/>
            </p:cNvSpPr>
            <p:nvPr/>
          </p:nvSpPr>
          <p:spPr bwMode="auto">
            <a:xfrm>
              <a:off x="4830" y="3133"/>
              <a:ext cx="69" cy="81"/>
            </a:xfrm>
            <a:custGeom>
              <a:avLst/>
              <a:gdLst>
                <a:gd name="T0" fmla="*/ 35 w 138"/>
                <a:gd name="T1" fmla="*/ 13 h 161"/>
                <a:gd name="T2" fmla="*/ 33 w 138"/>
                <a:gd name="T3" fmla="*/ 13 h 161"/>
                <a:gd name="T4" fmla="*/ 31 w 138"/>
                <a:gd name="T5" fmla="*/ 12 h 161"/>
                <a:gd name="T6" fmla="*/ 29 w 138"/>
                <a:gd name="T7" fmla="*/ 10 h 161"/>
                <a:gd name="T8" fmla="*/ 27 w 138"/>
                <a:gd name="T9" fmla="*/ 10 h 161"/>
                <a:gd name="T10" fmla="*/ 28 w 138"/>
                <a:gd name="T11" fmla="*/ 18 h 161"/>
                <a:gd name="T12" fmla="*/ 28 w 138"/>
                <a:gd name="T13" fmla="*/ 25 h 161"/>
                <a:gd name="T14" fmla="*/ 29 w 138"/>
                <a:gd name="T15" fmla="*/ 32 h 161"/>
                <a:gd name="T16" fmla="*/ 30 w 138"/>
                <a:gd name="T17" fmla="*/ 40 h 161"/>
                <a:gd name="T18" fmla="*/ 29 w 138"/>
                <a:gd name="T19" fmla="*/ 40 h 161"/>
                <a:gd name="T20" fmla="*/ 28 w 138"/>
                <a:gd name="T21" fmla="*/ 41 h 161"/>
                <a:gd name="T22" fmla="*/ 28 w 138"/>
                <a:gd name="T23" fmla="*/ 40 h 161"/>
                <a:gd name="T24" fmla="*/ 27 w 138"/>
                <a:gd name="T25" fmla="*/ 39 h 161"/>
                <a:gd name="T26" fmla="*/ 26 w 138"/>
                <a:gd name="T27" fmla="*/ 35 h 161"/>
                <a:gd name="T28" fmla="*/ 25 w 138"/>
                <a:gd name="T29" fmla="*/ 32 h 161"/>
                <a:gd name="T30" fmla="*/ 24 w 138"/>
                <a:gd name="T31" fmla="*/ 28 h 161"/>
                <a:gd name="T32" fmla="*/ 22 w 138"/>
                <a:gd name="T33" fmla="*/ 25 h 161"/>
                <a:gd name="T34" fmla="*/ 20 w 138"/>
                <a:gd name="T35" fmla="*/ 22 h 161"/>
                <a:gd name="T36" fmla="*/ 18 w 138"/>
                <a:gd name="T37" fmla="*/ 18 h 161"/>
                <a:gd name="T38" fmla="*/ 16 w 138"/>
                <a:gd name="T39" fmla="*/ 15 h 161"/>
                <a:gd name="T40" fmla="*/ 13 w 138"/>
                <a:gd name="T41" fmla="*/ 12 h 161"/>
                <a:gd name="T42" fmla="*/ 12 w 138"/>
                <a:gd name="T43" fmla="*/ 12 h 161"/>
                <a:gd name="T44" fmla="*/ 12 w 138"/>
                <a:gd name="T45" fmla="*/ 13 h 161"/>
                <a:gd name="T46" fmla="*/ 11 w 138"/>
                <a:gd name="T47" fmla="*/ 13 h 161"/>
                <a:gd name="T48" fmla="*/ 11 w 138"/>
                <a:gd name="T49" fmla="*/ 14 h 161"/>
                <a:gd name="T50" fmla="*/ 11 w 138"/>
                <a:gd name="T51" fmla="*/ 18 h 161"/>
                <a:gd name="T52" fmla="*/ 12 w 138"/>
                <a:gd name="T53" fmla="*/ 22 h 161"/>
                <a:gd name="T54" fmla="*/ 12 w 138"/>
                <a:gd name="T55" fmla="*/ 26 h 161"/>
                <a:gd name="T56" fmla="*/ 12 w 138"/>
                <a:gd name="T57" fmla="*/ 30 h 161"/>
                <a:gd name="T58" fmla="*/ 1 w 138"/>
                <a:gd name="T59" fmla="*/ 30 h 161"/>
                <a:gd name="T60" fmla="*/ 0 w 138"/>
                <a:gd name="T61" fmla="*/ 24 h 161"/>
                <a:gd name="T62" fmla="*/ 1 w 138"/>
                <a:gd name="T63" fmla="*/ 19 h 161"/>
                <a:gd name="T64" fmla="*/ 4 w 138"/>
                <a:gd name="T65" fmla="*/ 15 h 161"/>
                <a:gd name="T66" fmla="*/ 8 w 138"/>
                <a:gd name="T67" fmla="*/ 12 h 161"/>
                <a:gd name="T68" fmla="*/ 11 w 138"/>
                <a:gd name="T69" fmla="*/ 9 h 161"/>
                <a:gd name="T70" fmla="*/ 14 w 138"/>
                <a:gd name="T71" fmla="*/ 8 h 161"/>
                <a:gd name="T72" fmla="*/ 17 w 138"/>
                <a:gd name="T73" fmla="*/ 6 h 161"/>
                <a:gd name="T74" fmla="*/ 20 w 138"/>
                <a:gd name="T75" fmla="*/ 5 h 161"/>
                <a:gd name="T76" fmla="*/ 24 w 138"/>
                <a:gd name="T77" fmla="*/ 5 h 161"/>
                <a:gd name="T78" fmla="*/ 27 w 138"/>
                <a:gd name="T79" fmla="*/ 4 h 161"/>
                <a:gd name="T80" fmla="*/ 30 w 138"/>
                <a:gd name="T81" fmla="*/ 2 h 161"/>
                <a:gd name="T82" fmla="*/ 35 w 138"/>
                <a:gd name="T83" fmla="*/ 0 h 161"/>
                <a:gd name="T84" fmla="*/ 35 w 138"/>
                <a:gd name="T85" fmla="*/ 13 h 1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161"/>
                <a:gd name="T131" fmla="*/ 138 w 138"/>
                <a:gd name="T132" fmla="*/ 161 h 1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161">
                  <a:moveTo>
                    <a:pt x="138" y="52"/>
                  </a:moveTo>
                  <a:lnTo>
                    <a:pt x="131" y="50"/>
                  </a:lnTo>
                  <a:lnTo>
                    <a:pt x="124" y="45"/>
                  </a:lnTo>
                  <a:lnTo>
                    <a:pt x="117" y="39"/>
                  </a:lnTo>
                  <a:lnTo>
                    <a:pt x="108" y="39"/>
                  </a:lnTo>
                  <a:lnTo>
                    <a:pt x="112" y="69"/>
                  </a:lnTo>
                  <a:lnTo>
                    <a:pt x="113" y="98"/>
                  </a:lnTo>
                  <a:lnTo>
                    <a:pt x="117" y="128"/>
                  </a:lnTo>
                  <a:lnTo>
                    <a:pt x="122" y="158"/>
                  </a:lnTo>
                  <a:lnTo>
                    <a:pt x="117" y="160"/>
                  </a:lnTo>
                  <a:lnTo>
                    <a:pt x="113" y="161"/>
                  </a:lnTo>
                  <a:lnTo>
                    <a:pt x="112" y="160"/>
                  </a:lnTo>
                  <a:lnTo>
                    <a:pt x="108" y="154"/>
                  </a:lnTo>
                  <a:lnTo>
                    <a:pt x="106" y="140"/>
                  </a:lnTo>
                  <a:lnTo>
                    <a:pt x="101" y="126"/>
                  </a:lnTo>
                  <a:lnTo>
                    <a:pt x="96" y="112"/>
                  </a:lnTo>
                  <a:lnTo>
                    <a:pt x="89" y="98"/>
                  </a:lnTo>
                  <a:lnTo>
                    <a:pt x="82" y="85"/>
                  </a:lnTo>
                  <a:lnTo>
                    <a:pt x="73" y="71"/>
                  </a:lnTo>
                  <a:lnTo>
                    <a:pt x="64" y="60"/>
                  </a:lnTo>
                  <a:lnTo>
                    <a:pt x="55" y="48"/>
                  </a:lnTo>
                  <a:lnTo>
                    <a:pt x="50" y="48"/>
                  </a:lnTo>
                  <a:lnTo>
                    <a:pt x="48" y="50"/>
                  </a:lnTo>
                  <a:lnTo>
                    <a:pt x="44" y="52"/>
                  </a:lnTo>
                  <a:lnTo>
                    <a:pt x="44" y="55"/>
                  </a:lnTo>
                  <a:lnTo>
                    <a:pt x="46" y="71"/>
                  </a:lnTo>
                  <a:lnTo>
                    <a:pt x="48" y="87"/>
                  </a:lnTo>
                  <a:lnTo>
                    <a:pt x="48" y="103"/>
                  </a:lnTo>
                  <a:lnTo>
                    <a:pt x="51" y="119"/>
                  </a:lnTo>
                  <a:lnTo>
                    <a:pt x="7" y="119"/>
                  </a:lnTo>
                  <a:lnTo>
                    <a:pt x="0" y="94"/>
                  </a:lnTo>
                  <a:lnTo>
                    <a:pt x="5" y="76"/>
                  </a:lnTo>
                  <a:lnTo>
                    <a:pt x="18" y="60"/>
                  </a:lnTo>
                  <a:lnTo>
                    <a:pt x="32" y="45"/>
                  </a:lnTo>
                  <a:lnTo>
                    <a:pt x="44" y="36"/>
                  </a:lnTo>
                  <a:lnTo>
                    <a:pt x="57" y="29"/>
                  </a:lnTo>
                  <a:lnTo>
                    <a:pt x="69" y="23"/>
                  </a:lnTo>
                  <a:lnTo>
                    <a:pt x="82" y="20"/>
                  </a:lnTo>
                  <a:lnTo>
                    <a:pt x="96" y="18"/>
                  </a:lnTo>
                  <a:lnTo>
                    <a:pt x="108" y="13"/>
                  </a:lnTo>
                  <a:lnTo>
                    <a:pt x="122" y="7"/>
                  </a:lnTo>
                  <a:lnTo>
                    <a:pt x="137" y="0"/>
                  </a:lnTo>
                  <a:lnTo>
                    <a:pt x="138" y="52"/>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1" name="Freeform 106"/>
            <p:cNvSpPr>
              <a:spLocks/>
            </p:cNvSpPr>
            <p:nvPr/>
          </p:nvSpPr>
          <p:spPr bwMode="auto">
            <a:xfrm>
              <a:off x="5022" y="3153"/>
              <a:ext cx="77" cy="181"/>
            </a:xfrm>
            <a:custGeom>
              <a:avLst/>
              <a:gdLst>
                <a:gd name="T0" fmla="*/ 34 w 152"/>
                <a:gd name="T1" fmla="*/ 3 h 362"/>
                <a:gd name="T2" fmla="*/ 36 w 152"/>
                <a:gd name="T3" fmla="*/ 17 h 362"/>
                <a:gd name="T4" fmla="*/ 36 w 152"/>
                <a:gd name="T5" fmla="*/ 33 h 362"/>
                <a:gd name="T6" fmla="*/ 36 w 152"/>
                <a:gd name="T7" fmla="*/ 48 h 362"/>
                <a:gd name="T8" fmla="*/ 37 w 152"/>
                <a:gd name="T9" fmla="*/ 62 h 362"/>
                <a:gd name="T10" fmla="*/ 38 w 152"/>
                <a:gd name="T11" fmla="*/ 69 h 362"/>
                <a:gd name="T12" fmla="*/ 39 w 152"/>
                <a:gd name="T13" fmla="*/ 77 h 362"/>
                <a:gd name="T14" fmla="*/ 39 w 152"/>
                <a:gd name="T15" fmla="*/ 85 h 362"/>
                <a:gd name="T16" fmla="*/ 37 w 152"/>
                <a:gd name="T17" fmla="*/ 91 h 362"/>
                <a:gd name="T18" fmla="*/ 36 w 152"/>
                <a:gd name="T19" fmla="*/ 91 h 362"/>
                <a:gd name="T20" fmla="*/ 35 w 152"/>
                <a:gd name="T21" fmla="*/ 91 h 362"/>
                <a:gd name="T22" fmla="*/ 34 w 152"/>
                <a:gd name="T23" fmla="*/ 90 h 362"/>
                <a:gd name="T24" fmla="*/ 34 w 152"/>
                <a:gd name="T25" fmla="*/ 89 h 362"/>
                <a:gd name="T26" fmla="*/ 33 w 152"/>
                <a:gd name="T27" fmla="*/ 82 h 362"/>
                <a:gd name="T28" fmla="*/ 32 w 152"/>
                <a:gd name="T29" fmla="*/ 76 h 362"/>
                <a:gd name="T30" fmla="*/ 31 w 152"/>
                <a:gd name="T31" fmla="*/ 69 h 362"/>
                <a:gd name="T32" fmla="*/ 30 w 152"/>
                <a:gd name="T33" fmla="*/ 61 h 362"/>
                <a:gd name="T34" fmla="*/ 28 w 152"/>
                <a:gd name="T35" fmla="*/ 55 h 362"/>
                <a:gd name="T36" fmla="*/ 26 w 152"/>
                <a:gd name="T37" fmla="*/ 47 h 362"/>
                <a:gd name="T38" fmla="*/ 23 w 152"/>
                <a:gd name="T39" fmla="*/ 41 h 362"/>
                <a:gd name="T40" fmla="*/ 20 w 152"/>
                <a:gd name="T41" fmla="*/ 33 h 362"/>
                <a:gd name="T42" fmla="*/ 18 w 152"/>
                <a:gd name="T43" fmla="*/ 25 h 362"/>
                <a:gd name="T44" fmla="*/ 16 w 152"/>
                <a:gd name="T45" fmla="*/ 20 h 362"/>
                <a:gd name="T46" fmla="*/ 13 w 152"/>
                <a:gd name="T47" fmla="*/ 13 h 362"/>
                <a:gd name="T48" fmla="*/ 9 w 152"/>
                <a:gd name="T49" fmla="*/ 8 h 362"/>
                <a:gd name="T50" fmla="*/ 8 w 152"/>
                <a:gd name="T51" fmla="*/ 7 h 362"/>
                <a:gd name="T52" fmla="*/ 7 w 152"/>
                <a:gd name="T53" fmla="*/ 6 h 362"/>
                <a:gd name="T54" fmla="*/ 6 w 152"/>
                <a:gd name="T55" fmla="*/ 7 h 362"/>
                <a:gd name="T56" fmla="*/ 6 w 152"/>
                <a:gd name="T57" fmla="*/ 9 h 362"/>
                <a:gd name="T58" fmla="*/ 6 w 152"/>
                <a:gd name="T59" fmla="*/ 13 h 362"/>
                <a:gd name="T60" fmla="*/ 7 w 152"/>
                <a:gd name="T61" fmla="*/ 19 h 362"/>
                <a:gd name="T62" fmla="*/ 8 w 152"/>
                <a:gd name="T63" fmla="*/ 24 h 362"/>
                <a:gd name="T64" fmla="*/ 8 w 152"/>
                <a:gd name="T65" fmla="*/ 27 h 362"/>
                <a:gd name="T66" fmla="*/ 6 w 152"/>
                <a:gd name="T67" fmla="*/ 23 h 362"/>
                <a:gd name="T68" fmla="*/ 4 w 152"/>
                <a:gd name="T69" fmla="*/ 19 h 362"/>
                <a:gd name="T70" fmla="*/ 3 w 152"/>
                <a:gd name="T71" fmla="*/ 13 h 362"/>
                <a:gd name="T72" fmla="*/ 0 w 152"/>
                <a:gd name="T73" fmla="*/ 9 h 362"/>
                <a:gd name="T74" fmla="*/ 3 w 152"/>
                <a:gd name="T75" fmla="*/ 6 h 362"/>
                <a:gd name="T76" fmla="*/ 6 w 152"/>
                <a:gd name="T77" fmla="*/ 4 h 362"/>
                <a:gd name="T78" fmla="*/ 10 w 152"/>
                <a:gd name="T79" fmla="*/ 3 h 362"/>
                <a:gd name="T80" fmla="*/ 13 w 152"/>
                <a:gd name="T81" fmla="*/ 3 h 362"/>
                <a:gd name="T82" fmla="*/ 17 w 152"/>
                <a:gd name="T83" fmla="*/ 3 h 362"/>
                <a:gd name="T84" fmla="*/ 20 w 152"/>
                <a:gd name="T85" fmla="*/ 3 h 362"/>
                <a:gd name="T86" fmla="*/ 24 w 152"/>
                <a:gd name="T87" fmla="*/ 1 h 362"/>
                <a:gd name="T88" fmla="*/ 28 w 152"/>
                <a:gd name="T89" fmla="*/ 0 h 362"/>
                <a:gd name="T90" fmla="*/ 30 w 152"/>
                <a:gd name="T91" fmla="*/ 0 h 362"/>
                <a:gd name="T92" fmla="*/ 32 w 152"/>
                <a:gd name="T93" fmla="*/ 0 h 362"/>
                <a:gd name="T94" fmla="*/ 33 w 152"/>
                <a:gd name="T95" fmla="*/ 1 h 362"/>
                <a:gd name="T96" fmla="*/ 34 w 152"/>
                <a:gd name="T97" fmla="*/ 3 h 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362"/>
                <a:gd name="T149" fmla="*/ 152 w 152"/>
                <a:gd name="T150" fmla="*/ 362 h 3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362">
                  <a:moveTo>
                    <a:pt x="133" y="11"/>
                  </a:moveTo>
                  <a:lnTo>
                    <a:pt x="140" y="67"/>
                  </a:lnTo>
                  <a:lnTo>
                    <a:pt x="143" y="131"/>
                  </a:lnTo>
                  <a:lnTo>
                    <a:pt x="143" y="193"/>
                  </a:lnTo>
                  <a:lnTo>
                    <a:pt x="147" y="250"/>
                  </a:lnTo>
                  <a:lnTo>
                    <a:pt x="149" y="275"/>
                  </a:lnTo>
                  <a:lnTo>
                    <a:pt x="150" y="307"/>
                  </a:lnTo>
                  <a:lnTo>
                    <a:pt x="152" y="337"/>
                  </a:lnTo>
                  <a:lnTo>
                    <a:pt x="147" y="362"/>
                  </a:lnTo>
                  <a:lnTo>
                    <a:pt x="143" y="362"/>
                  </a:lnTo>
                  <a:lnTo>
                    <a:pt x="138" y="362"/>
                  </a:lnTo>
                  <a:lnTo>
                    <a:pt x="134" y="360"/>
                  </a:lnTo>
                  <a:lnTo>
                    <a:pt x="134" y="356"/>
                  </a:lnTo>
                  <a:lnTo>
                    <a:pt x="131" y="328"/>
                  </a:lnTo>
                  <a:lnTo>
                    <a:pt x="127" y="301"/>
                  </a:lnTo>
                  <a:lnTo>
                    <a:pt x="122" y="275"/>
                  </a:lnTo>
                  <a:lnTo>
                    <a:pt x="117" y="246"/>
                  </a:lnTo>
                  <a:lnTo>
                    <a:pt x="110" y="220"/>
                  </a:lnTo>
                  <a:lnTo>
                    <a:pt x="101" y="190"/>
                  </a:lnTo>
                  <a:lnTo>
                    <a:pt x="90" y="161"/>
                  </a:lnTo>
                  <a:lnTo>
                    <a:pt x="78" y="129"/>
                  </a:lnTo>
                  <a:lnTo>
                    <a:pt x="69" y="103"/>
                  </a:lnTo>
                  <a:lnTo>
                    <a:pt x="62" y="78"/>
                  </a:lnTo>
                  <a:lnTo>
                    <a:pt x="51" y="55"/>
                  </a:lnTo>
                  <a:lnTo>
                    <a:pt x="35" y="32"/>
                  </a:lnTo>
                  <a:lnTo>
                    <a:pt x="32" y="28"/>
                  </a:lnTo>
                  <a:lnTo>
                    <a:pt x="28" y="27"/>
                  </a:lnTo>
                  <a:lnTo>
                    <a:pt x="24" y="30"/>
                  </a:lnTo>
                  <a:lnTo>
                    <a:pt x="21" y="34"/>
                  </a:lnTo>
                  <a:lnTo>
                    <a:pt x="23" y="53"/>
                  </a:lnTo>
                  <a:lnTo>
                    <a:pt x="28" y="74"/>
                  </a:lnTo>
                  <a:lnTo>
                    <a:pt x="32" y="96"/>
                  </a:lnTo>
                  <a:lnTo>
                    <a:pt x="32" y="110"/>
                  </a:lnTo>
                  <a:lnTo>
                    <a:pt x="24" y="94"/>
                  </a:lnTo>
                  <a:lnTo>
                    <a:pt x="16" y="74"/>
                  </a:lnTo>
                  <a:lnTo>
                    <a:pt x="9" y="55"/>
                  </a:lnTo>
                  <a:lnTo>
                    <a:pt x="0" y="35"/>
                  </a:lnTo>
                  <a:lnTo>
                    <a:pt x="12" y="23"/>
                  </a:lnTo>
                  <a:lnTo>
                    <a:pt x="24" y="16"/>
                  </a:lnTo>
                  <a:lnTo>
                    <a:pt x="37" y="12"/>
                  </a:lnTo>
                  <a:lnTo>
                    <a:pt x="51" y="12"/>
                  </a:lnTo>
                  <a:lnTo>
                    <a:pt x="65" y="11"/>
                  </a:lnTo>
                  <a:lnTo>
                    <a:pt x="79" y="11"/>
                  </a:lnTo>
                  <a:lnTo>
                    <a:pt x="94" y="7"/>
                  </a:lnTo>
                  <a:lnTo>
                    <a:pt x="108" y="0"/>
                  </a:lnTo>
                  <a:lnTo>
                    <a:pt x="117" y="0"/>
                  </a:lnTo>
                  <a:lnTo>
                    <a:pt x="126" y="0"/>
                  </a:lnTo>
                  <a:lnTo>
                    <a:pt x="131" y="4"/>
                  </a:lnTo>
                  <a:lnTo>
                    <a:pt x="133" y="1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2" name="Freeform 107"/>
            <p:cNvSpPr>
              <a:spLocks/>
            </p:cNvSpPr>
            <p:nvPr/>
          </p:nvSpPr>
          <p:spPr bwMode="auto">
            <a:xfrm>
              <a:off x="4871" y="3243"/>
              <a:ext cx="10" cy="39"/>
            </a:xfrm>
            <a:custGeom>
              <a:avLst/>
              <a:gdLst>
                <a:gd name="T0" fmla="*/ 5 w 21"/>
                <a:gd name="T1" fmla="*/ 20 h 78"/>
                <a:gd name="T2" fmla="*/ 4 w 21"/>
                <a:gd name="T3" fmla="*/ 20 h 78"/>
                <a:gd name="T4" fmla="*/ 2 w 21"/>
                <a:gd name="T5" fmla="*/ 15 h 78"/>
                <a:gd name="T6" fmla="*/ 1 w 21"/>
                <a:gd name="T7" fmla="*/ 10 h 78"/>
                <a:gd name="T8" fmla="*/ 0 w 21"/>
                <a:gd name="T9" fmla="*/ 5 h 78"/>
                <a:gd name="T10" fmla="*/ 0 w 21"/>
                <a:gd name="T11" fmla="*/ 0 h 78"/>
                <a:gd name="T12" fmla="*/ 1 w 21"/>
                <a:gd name="T13" fmla="*/ 5 h 78"/>
                <a:gd name="T14" fmla="*/ 3 w 21"/>
                <a:gd name="T15" fmla="*/ 10 h 78"/>
                <a:gd name="T16" fmla="*/ 4 w 21"/>
                <a:gd name="T17" fmla="*/ 15 h 78"/>
                <a:gd name="T18" fmla="*/ 5 w 21"/>
                <a:gd name="T19" fmla="*/ 2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78"/>
                <a:gd name="T32" fmla="*/ 21 w 21"/>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78">
                  <a:moveTo>
                    <a:pt x="21" y="78"/>
                  </a:moveTo>
                  <a:lnTo>
                    <a:pt x="16" y="78"/>
                  </a:lnTo>
                  <a:lnTo>
                    <a:pt x="10" y="62"/>
                  </a:lnTo>
                  <a:lnTo>
                    <a:pt x="5" y="43"/>
                  </a:lnTo>
                  <a:lnTo>
                    <a:pt x="1" y="21"/>
                  </a:lnTo>
                  <a:lnTo>
                    <a:pt x="0" y="0"/>
                  </a:lnTo>
                  <a:lnTo>
                    <a:pt x="7" y="19"/>
                  </a:lnTo>
                  <a:lnTo>
                    <a:pt x="12" y="41"/>
                  </a:lnTo>
                  <a:lnTo>
                    <a:pt x="17" y="62"/>
                  </a:lnTo>
                  <a:lnTo>
                    <a:pt x="21" y="78"/>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3" name="Freeform 108"/>
            <p:cNvSpPr>
              <a:spLocks/>
            </p:cNvSpPr>
            <p:nvPr/>
          </p:nvSpPr>
          <p:spPr bwMode="auto">
            <a:xfrm>
              <a:off x="4509" y="3359"/>
              <a:ext cx="110" cy="20"/>
            </a:xfrm>
            <a:custGeom>
              <a:avLst/>
              <a:gdLst>
                <a:gd name="T0" fmla="*/ 55 w 220"/>
                <a:gd name="T1" fmla="*/ 7 h 41"/>
                <a:gd name="T2" fmla="*/ 55 w 220"/>
                <a:gd name="T3" fmla="*/ 8 h 41"/>
                <a:gd name="T4" fmla="*/ 52 w 220"/>
                <a:gd name="T5" fmla="*/ 9 h 41"/>
                <a:gd name="T6" fmla="*/ 50 w 220"/>
                <a:gd name="T7" fmla="*/ 9 h 41"/>
                <a:gd name="T8" fmla="*/ 47 w 220"/>
                <a:gd name="T9" fmla="*/ 9 h 41"/>
                <a:gd name="T10" fmla="*/ 43 w 220"/>
                <a:gd name="T11" fmla="*/ 9 h 41"/>
                <a:gd name="T12" fmla="*/ 40 w 220"/>
                <a:gd name="T13" fmla="*/ 9 h 41"/>
                <a:gd name="T14" fmla="*/ 37 w 220"/>
                <a:gd name="T15" fmla="*/ 9 h 41"/>
                <a:gd name="T16" fmla="*/ 34 w 220"/>
                <a:gd name="T17" fmla="*/ 9 h 41"/>
                <a:gd name="T18" fmla="*/ 30 w 220"/>
                <a:gd name="T19" fmla="*/ 10 h 41"/>
                <a:gd name="T20" fmla="*/ 27 w 220"/>
                <a:gd name="T21" fmla="*/ 9 h 41"/>
                <a:gd name="T22" fmla="*/ 23 w 220"/>
                <a:gd name="T23" fmla="*/ 9 h 41"/>
                <a:gd name="T24" fmla="*/ 19 w 220"/>
                <a:gd name="T25" fmla="*/ 8 h 41"/>
                <a:gd name="T26" fmla="*/ 14 w 220"/>
                <a:gd name="T27" fmla="*/ 7 h 41"/>
                <a:gd name="T28" fmla="*/ 11 w 220"/>
                <a:gd name="T29" fmla="*/ 6 h 41"/>
                <a:gd name="T30" fmla="*/ 7 w 220"/>
                <a:gd name="T31" fmla="*/ 5 h 41"/>
                <a:gd name="T32" fmla="*/ 3 w 220"/>
                <a:gd name="T33" fmla="*/ 4 h 41"/>
                <a:gd name="T34" fmla="*/ 0 w 220"/>
                <a:gd name="T35" fmla="*/ 3 h 41"/>
                <a:gd name="T36" fmla="*/ 1 w 220"/>
                <a:gd name="T37" fmla="*/ 1 h 41"/>
                <a:gd name="T38" fmla="*/ 2 w 220"/>
                <a:gd name="T39" fmla="*/ 1 h 41"/>
                <a:gd name="T40" fmla="*/ 3 w 220"/>
                <a:gd name="T41" fmla="*/ 1 h 41"/>
                <a:gd name="T42" fmla="*/ 5 w 220"/>
                <a:gd name="T43" fmla="*/ 0 h 41"/>
                <a:gd name="T44" fmla="*/ 12 w 220"/>
                <a:gd name="T45" fmla="*/ 0 h 41"/>
                <a:gd name="T46" fmla="*/ 19 w 220"/>
                <a:gd name="T47" fmla="*/ 0 h 41"/>
                <a:gd name="T48" fmla="*/ 25 w 220"/>
                <a:gd name="T49" fmla="*/ 0 h 41"/>
                <a:gd name="T50" fmla="*/ 31 w 220"/>
                <a:gd name="T51" fmla="*/ 1 h 41"/>
                <a:gd name="T52" fmla="*/ 39 w 220"/>
                <a:gd name="T53" fmla="*/ 1 h 41"/>
                <a:gd name="T54" fmla="*/ 44 w 220"/>
                <a:gd name="T55" fmla="*/ 3 h 41"/>
                <a:gd name="T56" fmla="*/ 50 w 220"/>
                <a:gd name="T57" fmla="*/ 5 h 41"/>
                <a:gd name="T58" fmla="*/ 55 w 220"/>
                <a:gd name="T59" fmla="*/ 7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0"/>
                <a:gd name="T91" fmla="*/ 0 h 41"/>
                <a:gd name="T92" fmla="*/ 220 w 220"/>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0" h="41">
                  <a:moveTo>
                    <a:pt x="217" y="29"/>
                  </a:moveTo>
                  <a:lnTo>
                    <a:pt x="220" y="34"/>
                  </a:lnTo>
                  <a:lnTo>
                    <a:pt x="208" y="37"/>
                  </a:lnTo>
                  <a:lnTo>
                    <a:pt x="197" y="39"/>
                  </a:lnTo>
                  <a:lnTo>
                    <a:pt x="185" y="39"/>
                  </a:lnTo>
                  <a:lnTo>
                    <a:pt x="172" y="39"/>
                  </a:lnTo>
                  <a:lnTo>
                    <a:pt x="160" y="39"/>
                  </a:lnTo>
                  <a:lnTo>
                    <a:pt x="146" y="39"/>
                  </a:lnTo>
                  <a:lnTo>
                    <a:pt x="133" y="39"/>
                  </a:lnTo>
                  <a:lnTo>
                    <a:pt x="121" y="41"/>
                  </a:lnTo>
                  <a:lnTo>
                    <a:pt x="105" y="39"/>
                  </a:lnTo>
                  <a:lnTo>
                    <a:pt x="89" y="37"/>
                  </a:lnTo>
                  <a:lnTo>
                    <a:pt x="73" y="34"/>
                  </a:lnTo>
                  <a:lnTo>
                    <a:pt x="59" y="30"/>
                  </a:lnTo>
                  <a:lnTo>
                    <a:pt x="43" y="27"/>
                  </a:lnTo>
                  <a:lnTo>
                    <a:pt x="29" y="23"/>
                  </a:lnTo>
                  <a:lnTo>
                    <a:pt x="15" y="18"/>
                  </a:lnTo>
                  <a:lnTo>
                    <a:pt x="0" y="13"/>
                  </a:lnTo>
                  <a:lnTo>
                    <a:pt x="2" y="7"/>
                  </a:lnTo>
                  <a:lnTo>
                    <a:pt x="8" y="4"/>
                  </a:lnTo>
                  <a:lnTo>
                    <a:pt x="13" y="4"/>
                  </a:lnTo>
                  <a:lnTo>
                    <a:pt x="18" y="2"/>
                  </a:lnTo>
                  <a:lnTo>
                    <a:pt x="45" y="0"/>
                  </a:lnTo>
                  <a:lnTo>
                    <a:pt x="73" y="0"/>
                  </a:lnTo>
                  <a:lnTo>
                    <a:pt x="100" y="2"/>
                  </a:lnTo>
                  <a:lnTo>
                    <a:pt x="126" y="4"/>
                  </a:lnTo>
                  <a:lnTo>
                    <a:pt x="153" y="7"/>
                  </a:lnTo>
                  <a:lnTo>
                    <a:pt x="176" y="13"/>
                  </a:lnTo>
                  <a:lnTo>
                    <a:pt x="197" y="20"/>
                  </a:lnTo>
                  <a:lnTo>
                    <a:pt x="217"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4" name="Freeform 109"/>
            <p:cNvSpPr>
              <a:spLocks/>
            </p:cNvSpPr>
            <p:nvPr/>
          </p:nvSpPr>
          <p:spPr bwMode="auto">
            <a:xfrm>
              <a:off x="4870" y="2760"/>
              <a:ext cx="144" cy="103"/>
            </a:xfrm>
            <a:custGeom>
              <a:avLst/>
              <a:gdLst>
                <a:gd name="T0" fmla="*/ 27 w 289"/>
                <a:gd name="T1" fmla="*/ 2 h 206"/>
                <a:gd name="T2" fmla="*/ 37 w 289"/>
                <a:gd name="T3" fmla="*/ 1 h 206"/>
                <a:gd name="T4" fmla="*/ 48 w 289"/>
                <a:gd name="T5" fmla="*/ 1 h 206"/>
                <a:gd name="T6" fmla="*/ 60 w 289"/>
                <a:gd name="T7" fmla="*/ 1 h 206"/>
                <a:gd name="T8" fmla="*/ 67 w 289"/>
                <a:gd name="T9" fmla="*/ 4 h 206"/>
                <a:gd name="T10" fmla="*/ 71 w 289"/>
                <a:gd name="T11" fmla="*/ 13 h 206"/>
                <a:gd name="T12" fmla="*/ 70 w 289"/>
                <a:gd name="T13" fmla="*/ 19 h 206"/>
                <a:gd name="T14" fmla="*/ 66 w 289"/>
                <a:gd name="T15" fmla="*/ 23 h 206"/>
                <a:gd name="T16" fmla="*/ 61 w 289"/>
                <a:gd name="T17" fmla="*/ 27 h 206"/>
                <a:gd name="T18" fmla="*/ 55 w 289"/>
                <a:gd name="T19" fmla="*/ 33 h 206"/>
                <a:gd name="T20" fmla="*/ 49 w 289"/>
                <a:gd name="T21" fmla="*/ 35 h 206"/>
                <a:gd name="T22" fmla="*/ 44 w 289"/>
                <a:gd name="T23" fmla="*/ 36 h 206"/>
                <a:gd name="T24" fmla="*/ 39 w 289"/>
                <a:gd name="T25" fmla="*/ 37 h 206"/>
                <a:gd name="T26" fmla="*/ 36 w 289"/>
                <a:gd name="T27" fmla="*/ 40 h 206"/>
                <a:gd name="T28" fmla="*/ 38 w 289"/>
                <a:gd name="T29" fmla="*/ 44 h 206"/>
                <a:gd name="T30" fmla="*/ 39 w 289"/>
                <a:gd name="T31" fmla="*/ 47 h 206"/>
                <a:gd name="T32" fmla="*/ 37 w 289"/>
                <a:gd name="T33" fmla="*/ 50 h 206"/>
                <a:gd name="T34" fmla="*/ 31 w 289"/>
                <a:gd name="T35" fmla="*/ 52 h 206"/>
                <a:gd name="T36" fmla="*/ 26 w 289"/>
                <a:gd name="T37" fmla="*/ 51 h 206"/>
                <a:gd name="T38" fmla="*/ 22 w 289"/>
                <a:gd name="T39" fmla="*/ 46 h 206"/>
                <a:gd name="T40" fmla="*/ 21 w 289"/>
                <a:gd name="T41" fmla="*/ 39 h 206"/>
                <a:gd name="T42" fmla="*/ 20 w 289"/>
                <a:gd name="T43" fmla="*/ 40 h 206"/>
                <a:gd name="T44" fmla="*/ 19 w 289"/>
                <a:gd name="T45" fmla="*/ 42 h 206"/>
                <a:gd name="T46" fmla="*/ 16 w 289"/>
                <a:gd name="T47" fmla="*/ 38 h 206"/>
                <a:gd name="T48" fmla="*/ 14 w 289"/>
                <a:gd name="T49" fmla="*/ 34 h 206"/>
                <a:gd name="T50" fmla="*/ 17 w 289"/>
                <a:gd name="T51" fmla="*/ 25 h 206"/>
                <a:gd name="T52" fmla="*/ 16 w 289"/>
                <a:gd name="T53" fmla="*/ 17 h 206"/>
                <a:gd name="T54" fmla="*/ 14 w 289"/>
                <a:gd name="T55" fmla="*/ 16 h 206"/>
                <a:gd name="T56" fmla="*/ 13 w 289"/>
                <a:gd name="T57" fmla="*/ 17 h 206"/>
                <a:gd name="T58" fmla="*/ 13 w 289"/>
                <a:gd name="T59" fmla="*/ 24 h 206"/>
                <a:gd name="T60" fmla="*/ 10 w 289"/>
                <a:gd name="T61" fmla="*/ 30 h 206"/>
                <a:gd name="T62" fmla="*/ 6 w 289"/>
                <a:gd name="T63" fmla="*/ 31 h 206"/>
                <a:gd name="T64" fmla="*/ 1 w 289"/>
                <a:gd name="T65" fmla="*/ 31 h 206"/>
                <a:gd name="T66" fmla="*/ 0 w 289"/>
                <a:gd name="T67" fmla="*/ 29 h 206"/>
                <a:gd name="T68" fmla="*/ 0 w 289"/>
                <a:gd name="T69" fmla="*/ 26 h 206"/>
                <a:gd name="T70" fmla="*/ 4 w 289"/>
                <a:gd name="T71" fmla="*/ 22 h 206"/>
                <a:gd name="T72" fmla="*/ 7 w 289"/>
                <a:gd name="T73" fmla="*/ 15 h 206"/>
                <a:gd name="T74" fmla="*/ 11 w 289"/>
                <a:gd name="T75" fmla="*/ 10 h 206"/>
                <a:gd name="T76" fmla="*/ 15 w 289"/>
                <a:gd name="T77" fmla="*/ 5 h 2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9"/>
                <a:gd name="T118" fmla="*/ 0 h 206"/>
                <a:gd name="T119" fmla="*/ 289 w 289"/>
                <a:gd name="T120" fmla="*/ 206 h 2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9" h="206">
                  <a:moveTo>
                    <a:pt x="87" y="11"/>
                  </a:moveTo>
                  <a:lnTo>
                    <a:pt x="108" y="7"/>
                  </a:lnTo>
                  <a:lnTo>
                    <a:pt x="129" y="5"/>
                  </a:lnTo>
                  <a:lnTo>
                    <a:pt x="150" y="4"/>
                  </a:lnTo>
                  <a:lnTo>
                    <a:pt x="174" y="4"/>
                  </a:lnTo>
                  <a:lnTo>
                    <a:pt x="195" y="4"/>
                  </a:lnTo>
                  <a:lnTo>
                    <a:pt x="218" y="2"/>
                  </a:lnTo>
                  <a:lnTo>
                    <a:pt x="241" y="2"/>
                  </a:lnTo>
                  <a:lnTo>
                    <a:pt x="262" y="0"/>
                  </a:lnTo>
                  <a:lnTo>
                    <a:pt x="271" y="16"/>
                  </a:lnTo>
                  <a:lnTo>
                    <a:pt x="280" y="34"/>
                  </a:lnTo>
                  <a:lnTo>
                    <a:pt x="287" y="51"/>
                  </a:lnTo>
                  <a:lnTo>
                    <a:pt x="289" y="67"/>
                  </a:lnTo>
                  <a:lnTo>
                    <a:pt x="282" y="74"/>
                  </a:lnTo>
                  <a:lnTo>
                    <a:pt x="273" y="83"/>
                  </a:lnTo>
                  <a:lnTo>
                    <a:pt x="264" y="90"/>
                  </a:lnTo>
                  <a:lnTo>
                    <a:pt x="259" y="97"/>
                  </a:lnTo>
                  <a:lnTo>
                    <a:pt x="246" y="108"/>
                  </a:lnTo>
                  <a:lnTo>
                    <a:pt x="234" y="121"/>
                  </a:lnTo>
                  <a:lnTo>
                    <a:pt x="221" y="129"/>
                  </a:lnTo>
                  <a:lnTo>
                    <a:pt x="207" y="135"/>
                  </a:lnTo>
                  <a:lnTo>
                    <a:pt x="198" y="138"/>
                  </a:lnTo>
                  <a:lnTo>
                    <a:pt x="188" y="140"/>
                  </a:lnTo>
                  <a:lnTo>
                    <a:pt x="179" y="142"/>
                  </a:lnTo>
                  <a:lnTo>
                    <a:pt x="168" y="144"/>
                  </a:lnTo>
                  <a:lnTo>
                    <a:pt x="159" y="147"/>
                  </a:lnTo>
                  <a:lnTo>
                    <a:pt x="150" y="152"/>
                  </a:lnTo>
                  <a:lnTo>
                    <a:pt x="145" y="160"/>
                  </a:lnTo>
                  <a:lnTo>
                    <a:pt x="143" y="170"/>
                  </a:lnTo>
                  <a:lnTo>
                    <a:pt x="154" y="175"/>
                  </a:lnTo>
                  <a:lnTo>
                    <a:pt x="154" y="181"/>
                  </a:lnTo>
                  <a:lnTo>
                    <a:pt x="156" y="186"/>
                  </a:lnTo>
                  <a:lnTo>
                    <a:pt x="154" y="191"/>
                  </a:lnTo>
                  <a:lnTo>
                    <a:pt x="150" y="197"/>
                  </a:lnTo>
                  <a:lnTo>
                    <a:pt x="138" y="202"/>
                  </a:lnTo>
                  <a:lnTo>
                    <a:pt x="126" y="206"/>
                  </a:lnTo>
                  <a:lnTo>
                    <a:pt x="115" y="206"/>
                  </a:lnTo>
                  <a:lnTo>
                    <a:pt x="106" y="204"/>
                  </a:lnTo>
                  <a:lnTo>
                    <a:pt x="94" y="193"/>
                  </a:lnTo>
                  <a:lnTo>
                    <a:pt x="90" y="181"/>
                  </a:lnTo>
                  <a:lnTo>
                    <a:pt x="88" y="168"/>
                  </a:lnTo>
                  <a:lnTo>
                    <a:pt x="87" y="154"/>
                  </a:lnTo>
                  <a:lnTo>
                    <a:pt x="81" y="154"/>
                  </a:lnTo>
                  <a:lnTo>
                    <a:pt x="80" y="158"/>
                  </a:lnTo>
                  <a:lnTo>
                    <a:pt x="78" y="165"/>
                  </a:lnTo>
                  <a:lnTo>
                    <a:pt x="76" y="168"/>
                  </a:lnTo>
                  <a:lnTo>
                    <a:pt x="71" y="160"/>
                  </a:lnTo>
                  <a:lnTo>
                    <a:pt x="67" y="151"/>
                  </a:lnTo>
                  <a:lnTo>
                    <a:pt x="64" y="144"/>
                  </a:lnTo>
                  <a:lnTo>
                    <a:pt x="58" y="135"/>
                  </a:lnTo>
                  <a:lnTo>
                    <a:pt x="65" y="117"/>
                  </a:lnTo>
                  <a:lnTo>
                    <a:pt x="71" y="97"/>
                  </a:lnTo>
                  <a:lnTo>
                    <a:pt x="72" y="82"/>
                  </a:lnTo>
                  <a:lnTo>
                    <a:pt x="67" y="66"/>
                  </a:lnTo>
                  <a:lnTo>
                    <a:pt x="62" y="64"/>
                  </a:lnTo>
                  <a:lnTo>
                    <a:pt x="58" y="64"/>
                  </a:lnTo>
                  <a:lnTo>
                    <a:pt x="57" y="64"/>
                  </a:lnTo>
                  <a:lnTo>
                    <a:pt x="55" y="67"/>
                  </a:lnTo>
                  <a:lnTo>
                    <a:pt x="55" y="82"/>
                  </a:lnTo>
                  <a:lnTo>
                    <a:pt x="53" y="94"/>
                  </a:lnTo>
                  <a:lnTo>
                    <a:pt x="49" y="106"/>
                  </a:lnTo>
                  <a:lnTo>
                    <a:pt x="41" y="121"/>
                  </a:lnTo>
                  <a:lnTo>
                    <a:pt x="32" y="124"/>
                  </a:lnTo>
                  <a:lnTo>
                    <a:pt x="25" y="126"/>
                  </a:lnTo>
                  <a:lnTo>
                    <a:pt x="18" y="126"/>
                  </a:lnTo>
                  <a:lnTo>
                    <a:pt x="7" y="126"/>
                  </a:lnTo>
                  <a:lnTo>
                    <a:pt x="2" y="122"/>
                  </a:lnTo>
                  <a:lnTo>
                    <a:pt x="0" y="117"/>
                  </a:lnTo>
                  <a:lnTo>
                    <a:pt x="2" y="112"/>
                  </a:lnTo>
                  <a:lnTo>
                    <a:pt x="3" y="106"/>
                  </a:lnTo>
                  <a:lnTo>
                    <a:pt x="9" y="96"/>
                  </a:lnTo>
                  <a:lnTo>
                    <a:pt x="16" y="85"/>
                  </a:lnTo>
                  <a:lnTo>
                    <a:pt x="21" y="73"/>
                  </a:lnTo>
                  <a:lnTo>
                    <a:pt x="28" y="62"/>
                  </a:lnTo>
                  <a:lnTo>
                    <a:pt x="35" y="50"/>
                  </a:lnTo>
                  <a:lnTo>
                    <a:pt x="44" y="39"/>
                  </a:lnTo>
                  <a:lnTo>
                    <a:pt x="51" y="28"/>
                  </a:lnTo>
                  <a:lnTo>
                    <a:pt x="60" y="18"/>
                  </a:lnTo>
                  <a:lnTo>
                    <a:pt x="87" y="11"/>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5" name="Freeform 110"/>
            <p:cNvSpPr>
              <a:spLocks/>
            </p:cNvSpPr>
            <p:nvPr/>
          </p:nvSpPr>
          <p:spPr bwMode="auto">
            <a:xfrm>
              <a:off x="4859" y="2541"/>
              <a:ext cx="228" cy="223"/>
            </a:xfrm>
            <a:custGeom>
              <a:avLst/>
              <a:gdLst>
                <a:gd name="T0" fmla="*/ 25 w 455"/>
                <a:gd name="T1" fmla="*/ 111 h 445"/>
                <a:gd name="T2" fmla="*/ 19 w 455"/>
                <a:gd name="T3" fmla="*/ 99 h 445"/>
                <a:gd name="T4" fmla="*/ 13 w 455"/>
                <a:gd name="T5" fmla="*/ 86 h 445"/>
                <a:gd name="T6" fmla="*/ 8 w 455"/>
                <a:gd name="T7" fmla="*/ 74 h 445"/>
                <a:gd name="T8" fmla="*/ 4 w 455"/>
                <a:gd name="T9" fmla="*/ 63 h 445"/>
                <a:gd name="T10" fmla="*/ 12 w 455"/>
                <a:gd name="T11" fmla="*/ 55 h 445"/>
                <a:gd name="T12" fmla="*/ 22 w 455"/>
                <a:gd name="T13" fmla="*/ 49 h 445"/>
                <a:gd name="T14" fmla="*/ 32 w 455"/>
                <a:gd name="T15" fmla="*/ 44 h 445"/>
                <a:gd name="T16" fmla="*/ 41 w 455"/>
                <a:gd name="T17" fmla="*/ 38 h 445"/>
                <a:gd name="T18" fmla="*/ 53 w 455"/>
                <a:gd name="T19" fmla="*/ 31 h 445"/>
                <a:gd name="T20" fmla="*/ 64 w 455"/>
                <a:gd name="T21" fmla="*/ 24 h 445"/>
                <a:gd name="T22" fmla="*/ 75 w 455"/>
                <a:gd name="T23" fmla="*/ 16 h 445"/>
                <a:gd name="T24" fmla="*/ 85 w 455"/>
                <a:gd name="T25" fmla="*/ 11 h 445"/>
                <a:gd name="T26" fmla="*/ 90 w 455"/>
                <a:gd name="T27" fmla="*/ 8 h 445"/>
                <a:gd name="T28" fmla="*/ 94 w 455"/>
                <a:gd name="T29" fmla="*/ 7 h 445"/>
                <a:gd name="T30" fmla="*/ 100 w 455"/>
                <a:gd name="T31" fmla="*/ 16 h 445"/>
                <a:gd name="T32" fmla="*/ 104 w 455"/>
                <a:gd name="T33" fmla="*/ 24 h 445"/>
                <a:gd name="T34" fmla="*/ 109 w 455"/>
                <a:gd name="T35" fmla="*/ 32 h 445"/>
                <a:gd name="T36" fmla="*/ 114 w 455"/>
                <a:gd name="T37" fmla="*/ 41 h 445"/>
                <a:gd name="T38" fmla="*/ 108 w 455"/>
                <a:gd name="T39" fmla="*/ 27 h 445"/>
                <a:gd name="T40" fmla="*/ 101 w 455"/>
                <a:gd name="T41" fmla="*/ 13 h 445"/>
                <a:gd name="T42" fmla="*/ 98 w 455"/>
                <a:gd name="T43" fmla="*/ 6 h 445"/>
                <a:gd name="T44" fmla="*/ 91 w 455"/>
                <a:gd name="T45" fmla="*/ 0 h 445"/>
                <a:gd name="T46" fmla="*/ 80 w 455"/>
                <a:gd name="T47" fmla="*/ 7 h 445"/>
                <a:gd name="T48" fmla="*/ 70 w 455"/>
                <a:gd name="T49" fmla="*/ 14 h 445"/>
                <a:gd name="T50" fmla="*/ 60 w 455"/>
                <a:gd name="T51" fmla="*/ 21 h 445"/>
                <a:gd name="T52" fmla="*/ 50 w 455"/>
                <a:gd name="T53" fmla="*/ 28 h 445"/>
                <a:gd name="T54" fmla="*/ 40 w 455"/>
                <a:gd name="T55" fmla="*/ 35 h 445"/>
                <a:gd name="T56" fmla="*/ 30 w 455"/>
                <a:gd name="T57" fmla="*/ 42 h 445"/>
                <a:gd name="T58" fmla="*/ 19 w 455"/>
                <a:gd name="T59" fmla="*/ 48 h 445"/>
                <a:gd name="T60" fmla="*/ 8 w 455"/>
                <a:gd name="T61" fmla="*/ 54 h 445"/>
                <a:gd name="T62" fmla="*/ 3 w 455"/>
                <a:gd name="T63" fmla="*/ 56 h 445"/>
                <a:gd name="T64" fmla="*/ 0 w 455"/>
                <a:gd name="T65" fmla="*/ 60 h 445"/>
                <a:gd name="T66" fmla="*/ 2 w 455"/>
                <a:gd name="T67" fmla="*/ 68 h 445"/>
                <a:gd name="T68" fmla="*/ 7 w 455"/>
                <a:gd name="T69" fmla="*/ 81 h 445"/>
                <a:gd name="T70" fmla="*/ 13 w 455"/>
                <a:gd name="T71" fmla="*/ 94 h 445"/>
                <a:gd name="T72" fmla="*/ 18 w 455"/>
                <a:gd name="T73" fmla="*/ 104 h 4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445"/>
                <a:gd name="T113" fmla="*/ 455 w 455"/>
                <a:gd name="T114" fmla="*/ 445 h 4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445">
                  <a:moveTo>
                    <a:pt x="88" y="445"/>
                  </a:moveTo>
                  <a:lnTo>
                    <a:pt x="97" y="442"/>
                  </a:lnTo>
                  <a:lnTo>
                    <a:pt x="86" y="419"/>
                  </a:lnTo>
                  <a:lnTo>
                    <a:pt x="74" y="394"/>
                  </a:lnTo>
                  <a:lnTo>
                    <a:pt x="63" y="369"/>
                  </a:lnTo>
                  <a:lnTo>
                    <a:pt x="51" y="344"/>
                  </a:lnTo>
                  <a:lnTo>
                    <a:pt x="40" y="319"/>
                  </a:lnTo>
                  <a:lnTo>
                    <a:pt x="30" y="296"/>
                  </a:lnTo>
                  <a:lnTo>
                    <a:pt x="21" y="273"/>
                  </a:lnTo>
                  <a:lnTo>
                    <a:pt x="15" y="250"/>
                  </a:lnTo>
                  <a:lnTo>
                    <a:pt x="30" y="234"/>
                  </a:lnTo>
                  <a:lnTo>
                    <a:pt x="47" y="220"/>
                  </a:lnTo>
                  <a:lnTo>
                    <a:pt x="67" y="208"/>
                  </a:lnTo>
                  <a:lnTo>
                    <a:pt x="86" y="195"/>
                  </a:lnTo>
                  <a:lnTo>
                    <a:pt x="106" y="185"/>
                  </a:lnTo>
                  <a:lnTo>
                    <a:pt x="127" y="174"/>
                  </a:lnTo>
                  <a:lnTo>
                    <a:pt x="147" y="163"/>
                  </a:lnTo>
                  <a:lnTo>
                    <a:pt x="164" y="151"/>
                  </a:lnTo>
                  <a:lnTo>
                    <a:pt x="186" y="138"/>
                  </a:lnTo>
                  <a:lnTo>
                    <a:pt x="209" y="124"/>
                  </a:lnTo>
                  <a:lnTo>
                    <a:pt x="230" y="110"/>
                  </a:lnTo>
                  <a:lnTo>
                    <a:pt x="253" y="94"/>
                  </a:lnTo>
                  <a:lnTo>
                    <a:pt x="274" y="78"/>
                  </a:lnTo>
                  <a:lnTo>
                    <a:pt x="297" y="64"/>
                  </a:lnTo>
                  <a:lnTo>
                    <a:pt x="319" y="52"/>
                  </a:lnTo>
                  <a:lnTo>
                    <a:pt x="340" y="41"/>
                  </a:lnTo>
                  <a:lnTo>
                    <a:pt x="350" y="36"/>
                  </a:lnTo>
                  <a:lnTo>
                    <a:pt x="359" y="30"/>
                  </a:lnTo>
                  <a:lnTo>
                    <a:pt x="366" y="27"/>
                  </a:lnTo>
                  <a:lnTo>
                    <a:pt x="375" y="27"/>
                  </a:lnTo>
                  <a:lnTo>
                    <a:pt x="388" y="45"/>
                  </a:lnTo>
                  <a:lnTo>
                    <a:pt x="398" y="62"/>
                  </a:lnTo>
                  <a:lnTo>
                    <a:pt x="407" y="78"/>
                  </a:lnTo>
                  <a:lnTo>
                    <a:pt x="416" y="94"/>
                  </a:lnTo>
                  <a:lnTo>
                    <a:pt x="425" y="110"/>
                  </a:lnTo>
                  <a:lnTo>
                    <a:pt x="434" y="126"/>
                  </a:lnTo>
                  <a:lnTo>
                    <a:pt x="444" y="144"/>
                  </a:lnTo>
                  <a:lnTo>
                    <a:pt x="455" y="161"/>
                  </a:lnTo>
                  <a:lnTo>
                    <a:pt x="444" y="131"/>
                  </a:lnTo>
                  <a:lnTo>
                    <a:pt x="432" y="107"/>
                  </a:lnTo>
                  <a:lnTo>
                    <a:pt x="420" y="80"/>
                  </a:lnTo>
                  <a:lnTo>
                    <a:pt x="404" y="52"/>
                  </a:lnTo>
                  <a:lnTo>
                    <a:pt x="400" y="37"/>
                  </a:lnTo>
                  <a:lnTo>
                    <a:pt x="391" y="21"/>
                  </a:lnTo>
                  <a:lnTo>
                    <a:pt x="379" y="9"/>
                  </a:lnTo>
                  <a:lnTo>
                    <a:pt x="363" y="0"/>
                  </a:lnTo>
                  <a:lnTo>
                    <a:pt x="342" y="14"/>
                  </a:lnTo>
                  <a:lnTo>
                    <a:pt x="320" y="27"/>
                  </a:lnTo>
                  <a:lnTo>
                    <a:pt x="299" y="41"/>
                  </a:lnTo>
                  <a:lnTo>
                    <a:pt x="280" y="55"/>
                  </a:lnTo>
                  <a:lnTo>
                    <a:pt x="258" y="69"/>
                  </a:lnTo>
                  <a:lnTo>
                    <a:pt x="239" y="84"/>
                  </a:lnTo>
                  <a:lnTo>
                    <a:pt x="219" y="96"/>
                  </a:lnTo>
                  <a:lnTo>
                    <a:pt x="200" y="110"/>
                  </a:lnTo>
                  <a:lnTo>
                    <a:pt x="180" y="124"/>
                  </a:lnTo>
                  <a:lnTo>
                    <a:pt x="159" y="138"/>
                  </a:lnTo>
                  <a:lnTo>
                    <a:pt x="140" y="151"/>
                  </a:lnTo>
                  <a:lnTo>
                    <a:pt x="118" y="165"/>
                  </a:lnTo>
                  <a:lnTo>
                    <a:pt x="97" y="177"/>
                  </a:lnTo>
                  <a:lnTo>
                    <a:pt x="76" y="190"/>
                  </a:lnTo>
                  <a:lnTo>
                    <a:pt x="53" y="200"/>
                  </a:lnTo>
                  <a:lnTo>
                    <a:pt x="30" y="213"/>
                  </a:lnTo>
                  <a:lnTo>
                    <a:pt x="21" y="218"/>
                  </a:lnTo>
                  <a:lnTo>
                    <a:pt x="12" y="222"/>
                  </a:lnTo>
                  <a:lnTo>
                    <a:pt x="3" y="229"/>
                  </a:lnTo>
                  <a:lnTo>
                    <a:pt x="0" y="238"/>
                  </a:lnTo>
                  <a:lnTo>
                    <a:pt x="1" y="252"/>
                  </a:lnTo>
                  <a:lnTo>
                    <a:pt x="8" y="271"/>
                  </a:lnTo>
                  <a:lnTo>
                    <a:pt x="17" y="296"/>
                  </a:lnTo>
                  <a:lnTo>
                    <a:pt x="28" y="323"/>
                  </a:lnTo>
                  <a:lnTo>
                    <a:pt x="39" y="349"/>
                  </a:lnTo>
                  <a:lnTo>
                    <a:pt x="51" y="374"/>
                  </a:lnTo>
                  <a:lnTo>
                    <a:pt x="60" y="397"/>
                  </a:lnTo>
                  <a:lnTo>
                    <a:pt x="69" y="415"/>
                  </a:lnTo>
                  <a:lnTo>
                    <a:pt x="88" y="445"/>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6" name="Freeform 111"/>
            <p:cNvSpPr>
              <a:spLocks/>
            </p:cNvSpPr>
            <p:nvPr/>
          </p:nvSpPr>
          <p:spPr bwMode="auto">
            <a:xfrm>
              <a:off x="4906" y="2772"/>
              <a:ext cx="27" cy="47"/>
            </a:xfrm>
            <a:custGeom>
              <a:avLst/>
              <a:gdLst>
                <a:gd name="T0" fmla="*/ 11 w 54"/>
                <a:gd name="T1" fmla="*/ 14 h 94"/>
                <a:gd name="T2" fmla="*/ 12 w 54"/>
                <a:gd name="T3" fmla="*/ 17 h 94"/>
                <a:gd name="T4" fmla="*/ 13 w 54"/>
                <a:gd name="T5" fmla="*/ 19 h 94"/>
                <a:gd name="T6" fmla="*/ 14 w 54"/>
                <a:gd name="T7" fmla="*/ 21 h 94"/>
                <a:gd name="T8" fmla="*/ 13 w 54"/>
                <a:gd name="T9" fmla="*/ 24 h 94"/>
                <a:gd name="T10" fmla="*/ 12 w 54"/>
                <a:gd name="T11" fmla="*/ 24 h 94"/>
                <a:gd name="T12" fmla="*/ 10 w 54"/>
                <a:gd name="T13" fmla="*/ 18 h 94"/>
                <a:gd name="T14" fmla="*/ 7 w 54"/>
                <a:gd name="T15" fmla="*/ 12 h 94"/>
                <a:gd name="T16" fmla="*/ 3 w 54"/>
                <a:gd name="T17" fmla="*/ 7 h 94"/>
                <a:gd name="T18" fmla="*/ 0 w 54"/>
                <a:gd name="T19" fmla="*/ 1 h 94"/>
                <a:gd name="T20" fmla="*/ 1 w 54"/>
                <a:gd name="T21" fmla="*/ 0 h 94"/>
                <a:gd name="T22" fmla="*/ 5 w 54"/>
                <a:gd name="T23" fmla="*/ 3 h 94"/>
                <a:gd name="T24" fmla="*/ 7 w 54"/>
                <a:gd name="T25" fmla="*/ 6 h 94"/>
                <a:gd name="T26" fmla="*/ 8 w 54"/>
                <a:gd name="T27" fmla="*/ 11 h 94"/>
                <a:gd name="T28" fmla="*/ 11 w 54"/>
                <a:gd name="T29" fmla="*/ 14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94"/>
                <a:gd name="T47" fmla="*/ 54 w 54"/>
                <a:gd name="T48" fmla="*/ 94 h 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94">
                  <a:moveTo>
                    <a:pt x="41" y="58"/>
                  </a:moveTo>
                  <a:lnTo>
                    <a:pt x="45" y="67"/>
                  </a:lnTo>
                  <a:lnTo>
                    <a:pt x="50" y="76"/>
                  </a:lnTo>
                  <a:lnTo>
                    <a:pt x="54" y="83"/>
                  </a:lnTo>
                  <a:lnTo>
                    <a:pt x="52" y="94"/>
                  </a:lnTo>
                  <a:lnTo>
                    <a:pt x="47" y="94"/>
                  </a:lnTo>
                  <a:lnTo>
                    <a:pt x="38" y="69"/>
                  </a:lnTo>
                  <a:lnTo>
                    <a:pt x="27" y="48"/>
                  </a:lnTo>
                  <a:lnTo>
                    <a:pt x="15" y="28"/>
                  </a:lnTo>
                  <a:lnTo>
                    <a:pt x="0" y="7"/>
                  </a:lnTo>
                  <a:lnTo>
                    <a:pt x="4" y="0"/>
                  </a:lnTo>
                  <a:lnTo>
                    <a:pt x="18" y="10"/>
                  </a:lnTo>
                  <a:lnTo>
                    <a:pt x="27" y="26"/>
                  </a:lnTo>
                  <a:lnTo>
                    <a:pt x="32" y="42"/>
                  </a:lnTo>
                  <a:lnTo>
                    <a:pt x="4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7" name="Freeform 112"/>
            <p:cNvSpPr>
              <a:spLocks/>
            </p:cNvSpPr>
            <p:nvPr/>
          </p:nvSpPr>
          <p:spPr bwMode="auto">
            <a:xfrm>
              <a:off x="4479" y="2473"/>
              <a:ext cx="67" cy="38"/>
            </a:xfrm>
            <a:custGeom>
              <a:avLst/>
              <a:gdLst>
                <a:gd name="T0" fmla="*/ 14 w 133"/>
                <a:gd name="T1" fmla="*/ 0 h 76"/>
                <a:gd name="T2" fmla="*/ 15 w 133"/>
                <a:gd name="T3" fmla="*/ 1 h 76"/>
                <a:gd name="T4" fmla="*/ 17 w 133"/>
                <a:gd name="T5" fmla="*/ 1 h 76"/>
                <a:gd name="T6" fmla="*/ 20 w 133"/>
                <a:gd name="T7" fmla="*/ 1 h 76"/>
                <a:gd name="T8" fmla="*/ 23 w 133"/>
                <a:gd name="T9" fmla="*/ 2 h 76"/>
                <a:gd name="T10" fmla="*/ 27 w 133"/>
                <a:gd name="T11" fmla="*/ 4 h 76"/>
                <a:gd name="T12" fmla="*/ 30 w 133"/>
                <a:gd name="T13" fmla="*/ 5 h 76"/>
                <a:gd name="T14" fmla="*/ 32 w 133"/>
                <a:gd name="T15" fmla="*/ 5 h 76"/>
                <a:gd name="T16" fmla="*/ 33 w 133"/>
                <a:gd name="T17" fmla="*/ 6 h 76"/>
                <a:gd name="T18" fmla="*/ 34 w 133"/>
                <a:gd name="T19" fmla="*/ 7 h 76"/>
                <a:gd name="T20" fmla="*/ 33 w 133"/>
                <a:gd name="T21" fmla="*/ 9 h 76"/>
                <a:gd name="T22" fmla="*/ 31 w 133"/>
                <a:gd name="T23" fmla="*/ 10 h 76"/>
                <a:gd name="T24" fmla="*/ 28 w 133"/>
                <a:gd name="T25" fmla="*/ 11 h 76"/>
                <a:gd name="T26" fmla="*/ 27 w 133"/>
                <a:gd name="T27" fmla="*/ 11 h 76"/>
                <a:gd name="T28" fmla="*/ 27 w 133"/>
                <a:gd name="T29" fmla="*/ 12 h 76"/>
                <a:gd name="T30" fmla="*/ 28 w 133"/>
                <a:gd name="T31" fmla="*/ 13 h 76"/>
                <a:gd name="T32" fmla="*/ 28 w 133"/>
                <a:gd name="T33" fmla="*/ 15 h 76"/>
                <a:gd name="T34" fmla="*/ 26 w 133"/>
                <a:gd name="T35" fmla="*/ 17 h 76"/>
                <a:gd name="T36" fmla="*/ 23 w 133"/>
                <a:gd name="T37" fmla="*/ 18 h 76"/>
                <a:gd name="T38" fmla="*/ 20 w 133"/>
                <a:gd name="T39" fmla="*/ 19 h 76"/>
                <a:gd name="T40" fmla="*/ 17 w 133"/>
                <a:gd name="T41" fmla="*/ 19 h 76"/>
                <a:gd name="T42" fmla="*/ 15 w 133"/>
                <a:gd name="T43" fmla="*/ 18 h 76"/>
                <a:gd name="T44" fmla="*/ 13 w 133"/>
                <a:gd name="T45" fmla="*/ 18 h 76"/>
                <a:gd name="T46" fmla="*/ 11 w 133"/>
                <a:gd name="T47" fmla="*/ 18 h 76"/>
                <a:gd name="T48" fmla="*/ 8 w 133"/>
                <a:gd name="T49" fmla="*/ 17 h 76"/>
                <a:gd name="T50" fmla="*/ 6 w 133"/>
                <a:gd name="T51" fmla="*/ 16 h 76"/>
                <a:gd name="T52" fmla="*/ 4 w 133"/>
                <a:gd name="T53" fmla="*/ 15 h 76"/>
                <a:gd name="T54" fmla="*/ 3 w 133"/>
                <a:gd name="T55" fmla="*/ 15 h 76"/>
                <a:gd name="T56" fmla="*/ 1 w 133"/>
                <a:gd name="T57" fmla="*/ 14 h 76"/>
                <a:gd name="T58" fmla="*/ 0 w 133"/>
                <a:gd name="T59" fmla="*/ 13 h 76"/>
                <a:gd name="T60" fmla="*/ 2 w 133"/>
                <a:gd name="T61" fmla="*/ 11 h 76"/>
                <a:gd name="T62" fmla="*/ 4 w 133"/>
                <a:gd name="T63" fmla="*/ 10 h 76"/>
                <a:gd name="T64" fmla="*/ 7 w 133"/>
                <a:gd name="T65" fmla="*/ 9 h 76"/>
                <a:gd name="T66" fmla="*/ 9 w 133"/>
                <a:gd name="T67" fmla="*/ 7 h 76"/>
                <a:gd name="T68" fmla="*/ 10 w 133"/>
                <a:gd name="T69" fmla="*/ 5 h 76"/>
                <a:gd name="T70" fmla="*/ 11 w 133"/>
                <a:gd name="T71" fmla="*/ 1 h 76"/>
                <a:gd name="T72" fmla="*/ 14 w 133"/>
                <a:gd name="T73" fmla="*/ 0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3"/>
                <a:gd name="T112" fmla="*/ 0 h 76"/>
                <a:gd name="T113" fmla="*/ 133 w 133"/>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3" h="76">
                  <a:moveTo>
                    <a:pt x="55" y="0"/>
                  </a:moveTo>
                  <a:lnTo>
                    <a:pt x="59" y="1"/>
                  </a:lnTo>
                  <a:lnTo>
                    <a:pt x="66" y="3"/>
                  </a:lnTo>
                  <a:lnTo>
                    <a:pt x="78" y="7"/>
                  </a:lnTo>
                  <a:lnTo>
                    <a:pt x="92" y="10"/>
                  </a:lnTo>
                  <a:lnTo>
                    <a:pt x="107" y="16"/>
                  </a:lnTo>
                  <a:lnTo>
                    <a:pt x="117" y="19"/>
                  </a:lnTo>
                  <a:lnTo>
                    <a:pt x="128" y="23"/>
                  </a:lnTo>
                  <a:lnTo>
                    <a:pt x="131" y="25"/>
                  </a:lnTo>
                  <a:lnTo>
                    <a:pt x="133" y="30"/>
                  </a:lnTo>
                  <a:lnTo>
                    <a:pt x="131" y="35"/>
                  </a:lnTo>
                  <a:lnTo>
                    <a:pt x="124" y="42"/>
                  </a:lnTo>
                  <a:lnTo>
                    <a:pt x="112" y="44"/>
                  </a:lnTo>
                  <a:lnTo>
                    <a:pt x="105" y="46"/>
                  </a:lnTo>
                  <a:lnTo>
                    <a:pt x="108" y="49"/>
                  </a:lnTo>
                  <a:lnTo>
                    <a:pt x="112" y="53"/>
                  </a:lnTo>
                  <a:lnTo>
                    <a:pt x="110" y="60"/>
                  </a:lnTo>
                  <a:lnTo>
                    <a:pt x="101" y="65"/>
                  </a:lnTo>
                  <a:lnTo>
                    <a:pt x="92" y="72"/>
                  </a:lnTo>
                  <a:lnTo>
                    <a:pt x="80" y="76"/>
                  </a:lnTo>
                  <a:lnTo>
                    <a:pt x="68" y="74"/>
                  </a:lnTo>
                  <a:lnTo>
                    <a:pt x="60" y="72"/>
                  </a:lnTo>
                  <a:lnTo>
                    <a:pt x="50" y="71"/>
                  </a:lnTo>
                  <a:lnTo>
                    <a:pt x="41" y="69"/>
                  </a:lnTo>
                  <a:lnTo>
                    <a:pt x="32" y="65"/>
                  </a:lnTo>
                  <a:lnTo>
                    <a:pt x="23" y="64"/>
                  </a:lnTo>
                  <a:lnTo>
                    <a:pt x="14" y="62"/>
                  </a:lnTo>
                  <a:lnTo>
                    <a:pt x="9" y="60"/>
                  </a:lnTo>
                  <a:lnTo>
                    <a:pt x="4" y="58"/>
                  </a:lnTo>
                  <a:lnTo>
                    <a:pt x="0" y="53"/>
                  </a:lnTo>
                  <a:lnTo>
                    <a:pt x="5" y="44"/>
                  </a:lnTo>
                  <a:lnTo>
                    <a:pt x="14" y="37"/>
                  </a:lnTo>
                  <a:lnTo>
                    <a:pt x="27" y="33"/>
                  </a:lnTo>
                  <a:lnTo>
                    <a:pt x="36" y="28"/>
                  </a:lnTo>
                  <a:lnTo>
                    <a:pt x="39" y="17"/>
                  </a:lnTo>
                  <a:lnTo>
                    <a:pt x="44" y="5"/>
                  </a:lnTo>
                  <a:lnTo>
                    <a:pt x="5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8" name="Freeform 113"/>
            <p:cNvSpPr>
              <a:spLocks/>
            </p:cNvSpPr>
            <p:nvPr/>
          </p:nvSpPr>
          <p:spPr bwMode="auto">
            <a:xfrm>
              <a:off x="4476" y="2510"/>
              <a:ext cx="29" cy="12"/>
            </a:xfrm>
            <a:custGeom>
              <a:avLst/>
              <a:gdLst>
                <a:gd name="T0" fmla="*/ 3 w 59"/>
                <a:gd name="T1" fmla="*/ 0 h 25"/>
                <a:gd name="T2" fmla="*/ 8 w 59"/>
                <a:gd name="T3" fmla="*/ 1 h 25"/>
                <a:gd name="T4" fmla="*/ 12 w 59"/>
                <a:gd name="T5" fmla="*/ 2 h 25"/>
                <a:gd name="T6" fmla="*/ 14 w 59"/>
                <a:gd name="T7" fmla="*/ 3 h 25"/>
                <a:gd name="T8" fmla="*/ 14 w 59"/>
                <a:gd name="T9" fmla="*/ 4 h 25"/>
                <a:gd name="T10" fmla="*/ 13 w 59"/>
                <a:gd name="T11" fmla="*/ 5 h 25"/>
                <a:gd name="T12" fmla="*/ 11 w 59"/>
                <a:gd name="T13" fmla="*/ 5 h 25"/>
                <a:gd name="T14" fmla="*/ 9 w 59"/>
                <a:gd name="T15" fmla="*/ 6 h 25"/>
                <a:gd name="T16" fmla="*/ 5 w 59"/>
                <a:gd name="T17" fmla="*/ 6 h 25"/>
                <a:gd name="T18" fmla="*/ 2 w 59"/>
                <a:gd name="T19" fmla="*/ 5 h 25"/>
                <a:gd name="T20" fmla="*/ 0 w 59"/>
                <a:gd name="T21" fmla="*/ 2 h 25"/>
                <a:gd name="T22" fmla="*/ 0 w 59"/>
                <a:gd name="T23" fmla="*/ 0 h 25"/>
                <a:gd name="T24" fmla="*/ 3 w 59"/>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25"/>
                <a:gd name="T41" fmla="*/ 59 w 59"/>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25">
                  <a:moveTo>
                    <a:pt x="14" y="0"/>
                  </a:moveTo>
                  <a:lnTo>
                    <a:pt x="32" y="4"/>
                  </a:lnTo>
                  <a:lnTo>
                    <a:pt x="48" y="9"/>
                  </a:lnTo>
                  <a:lnTo>
                    <a:pt x="59" y="14"/>
                  </a:lnTo>
                  <a:lnTo>
                    <a:pt x="59" y="18"/>
                  </a:lnTo>
                  <a:lnTo>
                    <a:pt x="53" y="21"/>
                  </a:lnTo>
                  <a:lnTo>
                    <a:pt x="46" y="23"/>
                  </a:lnTo>
                  <a:lnTo>
                    <a:pt x="37" y="25"/>
                  </a:lnTo>
                  <a:lnTo>
                    <a:pt x="23" y="25"/>
                  </a:lnTo>
                  <a:lnTo>
                    <a:pt x="9" y="20"/>
                  </a:lnTo>
                  <a:lnTo>
                    <a:pt x="0" y="9"/>
                  </a:lnTo>
                  <a:lnTo>
                    <a:pt x="0" y="2"/>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69" name="Freeform 114"/>
            <p:cNvSpPr>
              <a:spLocks/>
            </p:cNvSpPr>
            <p:nvPr/>
          </p:nvSpPr>
          <p:spPr bwMode="auto">
            <a:xfrm>
              <a:off x="4468" y="2525"/>
              <a:ext cx="26" cy="8"/>
            </a:xfrm>
            <a:custGeom>
              <a:avLst/>
              <a:gdLst>
                <a:gd name="T0" fmla="*/ 4 w 51"/>
                <a:gd name="T1" fmla="*/ 1 h 16"/>
                <a:gd name="T2" fmla="*/ 7 w 51"/>
                <a:gd name="T3" fmla="*/ 1 h 16"/>
                <a:gd name="T4" fmla="*/ 11 w 51"/>
                <a:gd name="T5" fmla="*/ 1 h 16"/>
                <a:gd name="T6" fmla="*/ 13 w 51"/>
                <a:gd name="T7" fmla="*/ 2 h 16"/>
                <a:gd name="T8" fmla="*/ 13 w 51"/>
                <a:gd name="T9" fmla="*/ 3 h 16"/>
                <a:gd name="T10" fmla="*/ 11 w 51"/>
                <a:gd name="T11" fmla="*/ 3 h 16"/>
                <a:gd name="T12" fmla="*/ 9 w 51"/>
                <a:gd name="T13" fmla="*/ 4 h 16"/>
                <a:gd name="T14" fmla="*/ 7 w 51"/>
                <a:gd name="T15" fmla="*/ 4 h 16"/>
                <a:gd name="T16" fmla="*/ 4 w 51"/>
                <a:gd name="T17" fmla="*/ 3 h 16"/>
                <a:gd name="T18" fmla="*/ 2 w 51"/>
                <a:gd name="T19" fmla="*/ 2 h 16"/>
                <a:gd name="T20" fmla="*/ 0 w 51"/>
                <a:gd name="T21" fmla="*/ 1 h 16"/>
                <a:gd name="T22" fmla="*/ 1 w 51"/>
                <a:gd name="T23" fmla="*/ 0 h 16"/>
                <a:gd name="T24" fmla="*/ 4 w 51"/>
                <a:gd name="T25" fmla="*/ 1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16"/>
                <a:gd name="T41" fmla="*/ 51 w 51"/>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16">
                  <a:moveTo>
                    <a:pt x="16" y="2"/>
                  </a:moveTo>
                  <a:lnTo>
                    <a:pt x="28" y="4"/>
                  </a:lnTo>
                  <a:lnTo>
                    <a:pt x="42" y="7"/>
                  </a:lnTo>
                  <a:lnTo>
                    <a:pt x="51" y="9"/>
                  </a:lnTo>
                  <a:lnTo>
                    <a:pt x="51" y="13"/>
                  </a:lnTo>
                  <a:lnTo>
                    <a:pt x="44" y="14"/>
                  </a:lnTo>
                  <a:lnTo>
                    <a:pt x="35" y="16"/>
                  </a:lnTo>
                  <a:lnTo>
                    <a:pt x="25" y="16"/>
                  </a:lnTo>
                  <a:lnTo>
                    <a:pt x="14" y="14"/>
                  </a:lnTo>
                  <a:lnTo>
                    <a:pt x="5" y="9"/>
                  </a:lnTo>
                  <a:lnTo>
                    <a:pt x="0" y="4"/>
                  </a:lnTo>
                  <a:lnTo>
                    <a:pt x="2" y="0"/>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pic>
        <p:nvPicPr>
          <p:cNvPr id="51205" name="Picture 116" descr="C:\Program Files\Microsoft Office\Media\CntCD1\ClipArt8\j0343343.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00600"/>
            <a:ext cx="1649413"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a:xfrm>
            <a:off x="1295400" y="381000"/>
            <a:ext cx="7107238" cy="885825"/>
          </a:xfrm>
        </p:spPr>
        <p:txBody>
          <a:bodyPr/>
          <a:lstStyle/>
          <a:p>
            <a:br>
              <a:rPr lang="en-US" altLang="en-US" sz="3600"/>
            </a:br>
            <a:r>
              <a:rPr lang="en-US" altLang="en-US" sz="3600"/>
              <a:t>Objective</a:t>
            </a:r>
          </a:p>
        </p:txBody>
      </p:sp>
      <p:sp>
        <p:nvSpPr>
          <p:cNvPr id="14339" name="Rectangle 2051"/>
          <p:cNvSpPr>
            <a:spLocks noGrp="1" noChangeArrowheads="1"/>
          </p:cNvSpPr>
          <p:nvPr>
            <p:ph idx="1"/>
          </p:nvPr>
        </p:nvSpPr>
        <p:spPr>
          <a:xfrm>
            <a:off x="685800" y="1828800"/>
            <a:ext cx="7772400" cy="3276600"/>
          </a:xfrm>
        </p:spPr>
        <p:txBody>
          <a:bodyPr/>
          <a:lstStyle/>
          <a:p>
            <a:r>
              <a:rPr lang="en-US" altLang="en-US" sz="2400"/>
              <a:t>   </a:t>
            </a:r>
            <a:r>
              <a:rPr lang="en-US" altLang="en-US" sz="3200"/>
              <a:t>…to identify early in the product or process design all manner of failures so they can be eliminated or their impact reduced through redesign at the earliest possible time.</a:t>
            </a:r>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5D16AD-E14A-485C-98B8-A43545A2EF01}"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1143000" y="381000"/>
            <a:ext cx="7772400" cy="914400"/>
          </a:xfrm>
        </p:spPr>
        <p:txBody>
          <a:bodyPr/>
          <a:lstStyle/>
          <a:p>
            <a:r>
              <a:rPr lang="en-US" altLang="en-US"/>
              <a:t>Failure Mode, Effects, and Criticality Analysis (FMECA)</a:t>
            </a:r>
          </a:p>
        </p:txBody>
      </p:sp>
      <p:sp>
        <p:nvSpPr>
          <p:cNvPr id="107" name="Date Placeholder 2"/>
          <p:cNvSpPr>
            <a:spLocks noGrp="1"/>
          </p:cNvSpPr>
          <p:nvPr>
            <p:ph type="dt" sz="quarter" idx="10"/>
          </p:nvPr>
        </p:nvSpPr>
        <p:spPr/>
        <p:txBody>
          <a:bodyPr/>
          <a:lstStyle/>
          <a:p>
            <a:pPr>
              <a:defRPr/>
            </a:pPr>
            <a:r>
              <a:rPr lang="en-US"/>
              <a:t>FMEA</a:t>
            </a:r>
            <a:endParaRPr lang="en-US" altLang="en-US"/>
          </a:p>
        </p:txBody>
      </p:sp>
      <p:sp>
        <p:nvSpPr>
          <p:cNvPr id="108" name="Slide Number Placeholder 4"/>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AD76FF-A648-4F25-8146-D1B8166E8211}"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
        <p:nvSpPr>
          <p:cNvPr id="15365" name="AutoShape 1028"/>
          <p:cNvSpPr>
            <a:spLocks noChangeArrowheads="1"/>
          </p:cNvSpPr>
          <p:nvPr/>
        </p:nvSpPr>
        <p:spPr bwMode="auto">
          <a:xfrm>
            <a:off x="4419600" y="1981200"/>
            <a:ext cx="2971800" cy="1524000"/>
          </a:xfrm>
          <a:prstGeom prst="wedgeEllipseCallout">
            <a:avLst>
              <a:gd name="adj1" fmla="val -72384"/>
              <a:gd name="adj2" fmla="val 33750"/>
            </a:avLst>
          </a:prstGeom>
          <a:solidFill>
            <a:srgbClr val="DDDDDD"/>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Times New Roman" panose="02020603050405020304" pitchFamily="18" charset="0"/>
              </a:rPr>
              <a:t>What’s a FMECA?</a:t>
            </a:r>
          </a:p>
        </p:txBody>
      </p:sp>
      <p:grpSp>
        <p:nvGrpSpPr>
          <p:cNvPr id="15366" name="Group 2053"/>
          <p:cNvGrpSpPr>
            <a:grpSpLocks noChangeAspect="1"/>
          </p:cNvGrpSpPr>
          <p:nvPr/>
        </p:nvGrpSpPr>
        <p:grpSpPr bwMode="auto">
          <a:xfrm>
            <a:off x="1905000" y="2438400"/>
            <a:ext cx="2300288" cy="2438400"/>
            <a:chOff x="1104" y="2064"/>
            <a:chExt cx="1449" cy="1536"/>
          </a:xfrm>
        </p:grpSpPr>
        <p:sp>
          <p:nvSpPr>
            <p:cNvPr id="15367" name="AutoShape 2052"/>
            <p:cNvSpPr>
              <a:spLocks noChangeAspect="1" noChangeArrowheads="1" noTextEdit="1"/>
            </p:cNvSpPr>
            <p:nvPr/>
          </p:nvSpPr>
          <p:spPr bwMode="auto">
            <a:xfrm>
              <a:off x="1104" y="2064"/>
              <a:ext cx="144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68" name="Freeform 2054"/>
            <p:cNvSpPr>
              <a:spLocks/>
            </p:cNvSpPr>
            <p:nvPr/>
          </p:nvSpPr>
          <p:spPr bwMode="auto">
            <a:xfrm>
              <a:off x="1104" y="2725"/>
              <a:ext cx="1338" cy="875"/>
            </a:xfrm>
            <a:custGeom>
              <a:avLst/>
              <a:gdLst>
                <a:gd name="T0" fmla="*/ 0 w 1338"/>
                <a:gd name="T1" fmla="*/ 875 h 875"/>
                <a:gd name="T2" fmla="*/ 16 w 1338"/>
                <a:gd name="T3" fmla="*/ 764 h 875"/>
                <a:gd name="T4" fmla="*/ 48 w 1338"/>
                <a:gd name="T5" fmla="*/ 630 h 875"/>
                <a:gd name="T6" fmla="*/ 83 w 1338"/>
                <a:gd name="T7" fmla="*/ 515 h 875"/>
                <a:gd name="T8" fmla="*/ 131 w 1338"/>
                <a:gd name="T9" fmla="*/ 388 h 875"/>
                <a:gd name="T10" fmla="*/ 194 w 1338"/>
                <a:gd name="T11" fmla="*/ 289 h 875"/>
                <a:gd name="T12" fmla="*/ 257 w 1338"/>
                <a:gd name="T13" fmla="*/ 218 h 875"/>
                <a:gd name="T14" fmla="*/ 333 w 1338"/>
                <a:gd name="T15" fmla="*/ 139 h 875"/>
                <a:gd name="T16" fmla="*/ 388 w 1338"/>
                <a:gd name="T17" fmla="*/ 87 h 875"/>
                <a:gd name="T18" fmla="*/ 463 w 1338"/>
                <a:gd name="T19" fmla="*/ 48 h 875"/>
                <a:gd name="T20" fmla="*/ 507 w 1338"/>
                <a:gd name="T21" fmla="*/ 24 h 875"/>
                <a:gd name="T22" fmla="*/ 542 w 1338"/>
                <a:gd name="T23" fmla="*/ 12 h 875"/>
                <a:gd name="T24" fmla="*/ 1061 w 1338"/>
                <a:gd name="T25" fmla="*/ 0 h 875"/>
                <a:gd name="T26" fmla="*/ 1200 w 1338"/>
                <a:gd name="T27" fmla="*/ 162 h 875"/>
                <a:gd name="T28" fmla="*/ 1279 w 1338"/>
                <a:gd name="T29" fmla="*/ 364 h 875"/>
                <a:gd name="T30" fmla="*/ 1310 w 1338"/>
                <a:gd name="T31" fmla="*/ 677 h 875"/>
                <a:gd name="T32" fmla="*/ 1338 w 1338"/>
                <a:gd name="T33" fmla="*/ 875 h 875"/>
                <a:gd name="T34" fmla="*/ 0 w 1338"/>
                <a:gd name="T35" fmla="*/ 875 h 8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38"/>
                <a:gd name="T55" fmla="*/ 0 h 875"/>
                <a:gd name="T56" fmla="*/ 1338 w 1338"/>
                <a:gd name="T57" fmla="*/ 875 h 8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38" h="875">
                  <a:moveTo>
                    <a:pt x="0" y="875"/>
                  </a:moveTo>
                  <a:lnTo>
                    <a:pt x="16" y="764"/>
                  </a:lnTo>
                  <a:lnTo>
                    <a:pt x="48" y="630"/>
                  </a:lnTo>
                  <a:lnTo>
                    <a:pt x="83" y="515"/>
                  </a:lnTo>
                  <a:lnTo>
                    <a:pt x="131" y="388"/>
                  </a:lnTo>
                  <a:lnTo>
                    <a:pt x="194" y="289"/>
                  </a:lnTo>
                  <a:lnTo>
                    <a:pt x="257" y="218"/>
                  </a:lnTo>
                  <a:lnTo>
                    <a:pt x="333" y="139"/>
                  </a:lnTo>
                  <a:lnTo>
                    <a:pt x="388" y="87"/>
                  </a:lnTo>
                  <a:lnTo>
                    <a:pt x="463" y="48"/>
                  </a:lnTo>
                  <a:lnTo>
                    <a:pt x="507" y="24"/>
                  </a:lnTo>
                  <a:lnTo>
                    <a:pt x="542" y="12"/>
                  </a:lnTo>
                  <a:lnTo>
                    <a:pt x="1061" y="0"/>
                  </a:lnTo>
                  <a:lnTo>
                    <a:pt x="1200" y="162"/>
                  </a:lnTo>
                  <a:lnTo>
                    <a:pt x="1279" y="364"/>
                  </a:lnTo>
                  <a:lnTo>
                    <a:pt x="1310" y="677"/>
                  </a:lnTo>
                  <a:lnTo>
                    <a:pt x="1338" y="875"/>
                  </a:lnTo>
                  <a:lnTo>
                    <a:pt x="0" y="8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9" name="Freeform 2055"/>
            <p:cNvSpPr>
              <a:spLocks/>
            </p:cNvSpPr>
            <p:nvPr/>
          </p:nvSpPr>
          <p:spPr bwMode="auto">
            <a:xfrm>
              <a:off x="1104" y="2725"/>
              <a:ext cx="1338" cy="875"/>
            </a:xfrm>
            <a:custGeom>
              <a:avLst/>
              <a:gdLst>
                <a:gd name="T0" fmla="*/ 0 w 1338"/>
                <a:gd name="T1" fmla="*/ 875 h 875"/>
                <a:gd name="T2" fmla="*/ 16 w 1338"/>
                <a:gd name="T3" fmla="*/ 764 h 875"/>
                <a:gd name="T4" fmla="*/ 48 w 1338"/>
                <a:gd name="T5" fmla="*/ 630 h 875"/>
                <a:gd name="T6" fmla="*/ 83 w 1338"/>
                <a:gd name="T7" fmla="*/ 515 h 875"/>
                <a:gd name="T8" fmla="*/ 131 w 1338"/>
                <a:gd name="T9" fmla="*/ 388 h 875"/>
                <a:gd name="T10" fmla="*/ 194 w 1338"/>
                <a:gd name="T11" fmla="*/ 289 h 875"/>
                <a:gd name="T12" fmla="*/ 257 w 1338"/>
                <a:gd name="T13" fmla="*/ 218 h 875"/>
                <a:gd name="T14" fmla="*/ 333 w 1338"/>
                <a:gd name="T15" fmla="*/ 139 h 875"/>
                <a:gd name="T16" fmla="*/ 388 w 1338"/>
                <a:gd name="T17" fmla="*/ 87 h 875"/>
                <a:gd name="T18" fmla="*/ 463 w 1338"/>
                <a:gd name="T19" fmla="*/ 48 h 875"/>
                <a:gd name="T20" fmla="*/ 507 w 1338"/>
                <a:gd name="T21" fmla="*/ 24 h 875"/>
                <a:gd name="T22" fmla="*/ 542 w 1338"/>
                <a:gd name="T23" fmla="*/ 12 h 875"/>
                <a:gd name="T24" fmla="*/ 1061 w 1338"/>
                <a:gd name="T25" fmla="*/ 0 h 875"/>
                <a:gd name="T26" fmla="*/ 1200 w 1338"/>
                <a:gd name="T27" fmla="*/ 162 h 875"/>
                <a:gd name="T28" fmla="*/ 1279 w 1338"/>
                <a:gd name="T29" fmla="*/ 364 h 875"/>
                <a:gd name="T30" fmla="*/ 1310 w 1338"/>
                <a:gd name="T31" fmla="*/ 677 h 875"/>
                <a:gd name="T32" fmla="*/ 1338 w 1338"/>
                <a:gd name="T33" fmla="*/ 875 h 875"/>
                <a:gd name="T34" fmla="*/ 0 w 1338"/>
                <a:gd name="T35" fmla="*/ 875 h 8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38"/>
                <a:gd name="T55" fmla="*/ 0 h 875"/>
                <a:gd name="T56" fmla="*/ 1338 w 1338"/>
                <a:gd name="T57" fmla="*/ 875 h 8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38" h="875">
                  <a:moveTo>
                    <a:pt x="0" y="875"/>
                  </a:moveTo>
                  <a:lnTo>
                    <a:pt x="16" y="764"/>
                  </a:lnTo>
                  <a:lnTo>
                    <a:pt x="48" y="630"/>
                  </a:lnTo>
                  <a:lnTo>
                    <a:pt x="83" y="515"/>
                  </a:lnTo>
                  <a:lnTo>
                    <a:pt x="131" y="388"/>
                  </a:lnTo>
                  <a:lnTo>
                    <a:pt x="194" y="289"/>
                  </a:lnTo>
                  <a:lnTo>
                    <a:pt x="257" y="218"/>
                  </a:lnTo>
                  <a:lnTo>
                    <a:pt x="333" y="139"/>
                  </a:lnTo>
                  <a:lnTo>
                    <a:pt x="388" y="87"/>
                  </a:lnTo>
                  <a:lnTo>
                    <a:pt x="463" y="48"/>
                  </a:lnTo>
                  <a:lnTo>
                    <a:pt x="507" y="24"/>
                  </a:lnTo>
                  <a:lnTo>
                    <a:pt x="542" y="12"/>
                  </a:lnTo>
                  <a:lnTo>
                    <a:pt x="1061" y="0"/>
                  </a:lnTo>
                  <a:lnTo>
                    <a:pt x="1200" y="162"/>
                  </a:lnTo>
                  <a:lnTo>
                    <a:pt x="1279" y="364"/>
                  </a:lnTo>
                  <a:lnTo>
                    <a:pt x="1310" y="677"/>
                  </a:lnTo>
                  <a:lnTo>
                    <a:pt x="1338" y="875"/>
                  </a:lnTo>
                  <a:lnTo>
                    <a:pt x="0" y="87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0" name="Freeform 2056"/>
            <p:cNvSpPr>
              <a:spLocks/>
            </p:cNvSpPr>
            <p:nvPr/>
          </p:nvSpPr>
          <p:spPr bwMode="auto">
            <a:xfrm>
              <a:off x="2181" y="3054"/>
              <a:ext cx="372" cy="253"/>
            </a:xfrm>
            <a:custGeom>
              <a:avLst/>
              <a:gdLst>
                <a:gd name="T0" fmla="*/ 253 w 372"/>
                <a:gd name="T1" fmla="*/ 0 h 253"/>
                <a:gd name="T2" fmla="*/ 289 w 372"/>
                <a:gd name="T3" fmla="*/ 8 h 253"/>
                <a:gd name="T4" fmla="*/ 317 w 372"/>
                <a:gd name="T5" fmla="*/ 16 h 253"/>
                <a:gd name="T6" fmla="*/ 340 w 372"/>
                <a:gd name="T7" fmla="*/ 23 h 253"/>
                <a:gd name="T8" fmla="*/ 344 w 372"/>
                <a:gd name="T9" fmla="*/ 47 h 253"/>
                <a:gd name="T10" fmla="*/ 348 w 372"/>
                <a:gd name="T11" fmla="*/ 79 h 253"/>
                <a:gd name="T12" fmla="*/ 348 w 372"/>
                <a:gd name="T13" fmla="*/ 130 h 253"/>
                <a:gd name="T14" fmla="*/ 348 w 372"/>
                <a:gd name="T15" fmla="*/ 170 h 253"/>
                <a:gd name="T16" fmla="*/ 360 w 372"/>
                <a:gd name="T17" fmla="*/ 213 h 253"/>
                <a:gd name="T18" fmla="*/ 368 w 372"/>
                <a:gd name="T19" fmla="*/ 241 h 253"/>
                <a:gd name="T20" fmla="*/ 372 w 372"/>
                <a:gd name="T21" fmla="*/ 249 h 253"/>
                <a:gd name="T22" fmla="*/ 352 w 372"/>
                <a:gd name="T23" fmla="*/ 253 h 253"/>
                <a:gd name="T24" fmla="*/ 301 w 372"/>
                <a:gd name="T25" fmla="*/ 249 h 253"/>
                <a:gd name="T26" fmla="*/ 241 w 372"/>
                <a:gd name="T27" fmla="*/ 237 h 253"/>
                <a:gd name="T28" fmla="*/ 210 w 372"/>
                <a:gd name="T29" fmla="*/ 225 h 253"/>
                <a:gd name="T30" fmla="*/ 182 w 372"/>
                <a:gd name="T31" fmla="*/ 198 h 253"/>
                <a:gd name="T32" fmla="*/ 154 w 372"/>
                <a:gd name="T33" fmla="*/ 170 h 253"/>
                <a:gd name="T34" fmla="*/ 107 w 372"/>
                <a:gd name="T35" fmla="*/ 202 h 253"/>
                <a:gd name="T36" fmla="*/ 63 w 372"/>
                <a:gd name="T37" fmla="*/ 225 h 253"/>
                <a:gd name="T38" fmla="*/ 43 w 372"/>
                <a:gd name="T39" fmla="*/ 237 h 253"/>
                <a:gd name="T40" fmla="*/ 32 w 372"/>
                <a:gd name="T41" fmla="*/ 245 h 253"/>
                <a:gd name="T42" fmla="*/ 16 w 372"/>
                <a:gd name="T43" fmla="*/ 249 h 253"/>
                <a:gd name="T44" fmla="*/ 4 w 372"/>
                <a:gd name="T45" fmla="*/ 245 h 253"/>
                <a:gd name="T46" fmla="*/ 0 w 372"/>
                <a:gd name="T47" fmla="*/ 237 h 253"/>
                <a:gd name="T48" fmla="*/ 16 w 372"/>
                <a:gd name="T49" fmla="*/ 190 h 253"/>
                <a:gd name="T50" fmla="*/ 24 w 372"/>
                <a:gd name="T51" fmla="*/ 146 h 253"/>
                <a:gd name="T52" fmla="*/ 20 w 372"/>
                <a:gd name="T53" fmla="*/ 91 h 253"/>
                <a:gd name="T54" fmla="*/ 24 w 372"/>
                <a:gd name="T55" fmla="*/ 43 h 253"/>
                <a:gd name="T56" fmla="*/ 32 w 372"/>
                <a:gd name="T57" fmla="*/ 19 h 253"/>
                <a:gd name="T58" fmla="*/ 47 w 372"/>
                <a:gd name="T59" fmla="*/ 12 h 253"/>
                <a:gd name="T60" fmla="*/ 95 w 372"/>
                <a:gd name="T61" fmla="*/ 0 h 253"/>
                <a:gd name="T62" fmla="*/ 115 w 372"/>
                <a:gd name="T63" fmla="*/ 0 h 253"/>
                <a:gd name="T64" fmla="*/ 115 w 372"/>
                <a:gd name="T65" fmla="*/ 16 h 253"/>
                <a:gd name="T66" fmla="*/ 95 w 372"/>
                <a:gd name="T67" fmla="*/ 23 h 253"/>
                <a:gd name="T68" fmla="*/ 83 w 372"/>
                <a:gd name="T69" fmla="*/ 35 h 253"/>
                <a:gd name="T70" fmla="*/ 79 w 372"/>
                <a:gd name="T71" fmla="*/ 51 h 253"/>
                <a:gd name="T72" fmla="*/ 79 w 372"/>
                <a:gd name="T73" fmla="*/ 67 h 253"/>
                <a:gd name="T74" fmla="*/ 87 w 372"/>
                <a:gd name="T75" fmla="*/ 79 h 253"/>
                <a:gd name="T76" fmla="*/ 95 w 372"/>
                <a:gd name="T77" fmla="*/ 91 h 253"/>
                <a:gd name="T78" fmla="*/ 127 w 372"/>
                <a:gd name="T79" fmla="*/ 107 h 253"/>
                <a:gd name="T80" fmla="*/ 154 w 372"/>
                <a:gd name="T81" fmla="*/ 118 h 253"/>
                <a:gd name="T82" fmla="*/ 186 w 372"/>
                <a:gd name="T83" fmla="*/ 122 h 253"/>
                <a:gd name="T84" fmla="*/ 218 w 372"/>
                <a:gd name="T85" fmla="*/ 126 h 253"/>
                <a:gd name="T86" fmla="*/ 265 w 372"/>
                <a:gd name="T87" fmla="*/ 126 h 253"/>
                <a:gd name="T88" fmla="*/ 289 w 372"/>
                <a:gd name="T89" fmla="*/ 122 h 253"/>
                <a:gd name="T90" fmla="*/ 305 w 372"/>
                <a:gd name="T91" fmla="*/ 111 h 253"/>
                <a:gd name="T92" fmla="*/ 317 w 372"/>
                <a:gd name="T93" fmla="*/ 103 h 253"/>
                <a:gd name="T94" fmla="*/ 324 w 372"/>
                <a:gd name="T95" fmla="*/ 91 h 253"/>
                <a:gd name="T96" fmla="*/ 321 w 372"/>
                <a:gd name="T97" fmla="*/ 75 h 253"/>
                <a:gd name="T98" fmla="*/ 317 w 372"/>
                <a:gd name="T99" fmla="*/ 55 h 253"/>
                <a:gd name="T100" fmla="*/ 309 w 372"/>
                <a:gd name="T101" fmla="*/ 43 h 253"/>
                <a:gd name="T102" fmla="*/ 301 w 372"/>
                <a:gd name="T103" fmla="*/ 35 h 253"/>
                <a:gd name="T104" fmla="*/ 273 w 372"/>
                <a:gd name="T105" fmla="*/ 23 h 253"/>
                <a:gd name="T106" fmla="*/ 257 w 372"/>
                <a:gd name="T107" fmla="*/ 23 h 253"/>
                <a:gd name="T108" fmla="*/ 257 w 372"/>
                <a:gd name="T109" fmla="*/ 23 h 253"/>
                <a:gd name="T110" fmla="*/ 253 w 372"/>
                <a:gd name="T111" fmla="*/ 0 h 2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253"/>
                <a:gd name="T170" fmla="*/ 372 w 372"/>
                <a:gd name="T171" fmla="*/ 253 h 2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253">
                  <a:moveTo>
                    <a:pt x="253" y="0"/>
                  </a:moveTo>
                  <a:lnTo>
                    <a:pt x="289" y="8"/>
                  </a:lnTo>
                  <a:lnTo>
                    <a:pt x="317" y="16"/>
                  </a:lnTo>
                  <a:lnTo>
                    <a:pt x="340" y="23"/>
                  </a:lnTo>
                  <a:lnTo>
                    <a:pt x="344" y="47"/>
                  </a:lnTo>
                  <a:lnTo>
                    <a:pt x="348" y="79"/>
                  </a:lnTo>
                  <a:lnTo>
                    <a:pt x="348" y="130"/>
                  </a:lnTo>
                  <a:lnTo>
                    <a:pt x="348" y="170"/>
                  </a:lnTo>
                  <a:lnTo>
                    <a:pt x="360" y="213"/>
                  </a:lnTo>
                  <a:lnTo>
                    <a:pt x="368" y="241"/>
                  </a:lnTo>
                  <a:lnTo>
                    <a:pt x="372" y="249"/>
                  </a:lnTo>
                  <a:lnTo>
                    <a:pt x="352" y="253"/>
                  </a:lnTo>
                  <a:lnTo>
                    <a:pt x="301" y="249"/>
                  </a:lnTo>
                  <a:lnTo>
                    <a:pt x="241" y="237"/>
                  </a:lnTo>
                  <a:lnTo>
                    <a:pt x="210" y="225"/>
                  </a:lnTo>
                  <a:lnTo>
                    <a:pt x="182" y="198"/>
                  </a:lnTo>
                  <a:lnTo>
                    <a:pt x="154" y="170"/>
                  </a:lnTo>
                  <a:lnTo>
                    <a:pt x="107" y="202"/>
                  </a:lnTo>
                  <a:lnTo>
                    <a:pt x="63" y="225"/>
                  </a:lnTo>
                  <a:lnTo>
                    <a:pt x="43" y="237"/>
                  </a:lnTo>
                  <a:lnTo>
                    <a:pt x="32" y="245"/>
                  </a:lnTo>
                  <a:lnTo>
                    <a:pt x="16" y="249"/>
                  </a:lnTo>
                  <a:lnTo>
                    <a:pt x="4" y="245"/>
                  </a:lnTo>
                  <a:lnTo>
                    <a:pt x="0" y="237"/>
                  </a:lnTo>
                  <a:lnTo>
                    <a:pt x="16" y="190"/>
                  </a:lnTo>
                  <a:lnTo>
                    <a:pt x="24" y="146"/>
                  </a:lnTo>
                  <a:lnTo>
                    <a:pt x="20" y="91"/>
                  </a:lnTo>
                  <a:lnTo>
                    <a:pt x="24" y="43"/>
                  </a:lnTo>
                  <a:lnTo>
                    <a:pt x="32" y="19"/>
                  </a:lnTo>
                  <a:lnTo>
                    <a:pt x="47" y="12"/>
                  </a:lnTo>
                  <a:lnTo>
                    <a:pt x="95" y="0"/>
                  </a:lnTo>
                  <a:lnTo>
                    <a:pt x="115" y="0"/>
                  </a:lnTo>
                  <a:lnTo>
                    <a:pt x="115" y="16"/>
                  </a:lnTo>
                  <a:lnTo>
                    <a:pt x="95" y="23"/>
                  </a:lnTo>
                  <a:lnTo>
                    <a:pt x="83" y="35"/>
                  </a:lnTo>
                  <a:lnTo>
                    <a:pt x="79" y="51"/>
                  </a:lnTo>
                  <a:lnTo>
                    <a:pt x="79" y="67"/>
                  </a:lnTo>
                  <a:lnTo>
                    <a:pt x="87" y="79"/>
                  </a:lnTo>
                  <a:lnTo>
                    <a:pt x="95" y="91"/>
                  </a:lnTo>
                  <a:lnTo>
                    <a:pt x="127" y="107"/>
                  </a:lnTo>
                  <a:lnTo>
                    <a:pt x="154" y="118"/>
                  </a:lnTo>
                  <a:lnTo>
                    <a:pt x="186" y="122"/>
                  </a:lnTo>
                  <a:lnTo>
                    <a:pt x="218" y="126"/>
                  </a:lnTo>
                  <a:lnTo>
                    <a:pt x="265" y="126"/>
                  </a:lnTo>
                  <a:lnTo>
                    <a:pt x="289" y="122"/>
                  </a:lnTo>
                  <a:lnTo>
                    <a:pt x="305" y="111"/>
                  </a:lnTo>
                  <a:lnTo>
                    <a:pt x="317" y="103"/>
                  </a:lnTo>
                  <a:lnTo>
                    <a:pt x="324" y="91"/>
                  </a:lnTo>
                  <a:lnTo>
                    <a:pt x="321" y="75"/>
                  </a:lnTo>
                  <a:lnTo>
                    <a:pt x="317" y="55"/>
                  </a:lnTo>
                  <a:lnTo>
                    <a:pt x="309" y="43"/>
                  </a:lnTo>
                  <a:lnTo>
                    <a:pt x="301" y="35"/>
                  </a:lnTo>
                  <a:lnTo>
                    <a:pt x="273" y="23"/>
                  </a:lnTo>
                  <a:lnTo>
                    <a:pt x="257" y="23"/>
                  </a:lnTo>
                  <a:lnTo>
                    <a:pt x="2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1" name="Freeform 2057"/>
            <p:cNvSpPr>
              <a:spLocks/>
            </p:cNvSpPr>
            <p:nvPr/>
          </p:nvSpPr>
          <p:spPr bwMode="auto">
            <a:xfrm>
              <a:off x="2181" y="3054"/>
              <a:ext cx="372" cy="253"/>
            </a:xfrm>
            <a:custGeom>
              <a:avLst/>
              <a:gdLst>
                <a:gd name="T0" fmla="*/ 253 w 372"/>
                <a:gd name="T1" fmla="*/ 0 h 253"/>
                <a:gd name="T2" fmla="*/ 285 w 372"/>
                <a:gd name="T3" fmla="*/ 8 h 253"/>
                <a:gd name="T4" fmla="*/ 317 w 372"/>
                <a:gd name="T5" fmla="*/ 16 h 253"/>
                <a:gd name="T6" fmla="*/ 336 w 372"/>
                <a:gd name="T7" fmla="*/ 23 h 253"/>
                <a:gd name="T8" fmla="*/ 344 w 372"/>
                <a:gd name="T9" fmla="*/ 47 h 253"/>
                <a:gd name="T10" fmla="*/ 348 w 372"/>
                <a:gd name="T11" fmla="*/ 79 h 253"/>
                <a:gd name="T12" fmla="*/ 348 w 372"/>
                <a:gd name="T13" fmla="*/ 130 h 253"/>
                <a:gd name="T14" fmla="*/ 344 w 372"/>
                <a:gd name="T15" fmla="*/ 170 h 253"/>
                <a:gd name="T16" fmla="*/ 356 w 372"/>
                <a:gd name="T17" fmla="*/ 213 h 253"/>
                <a:gd name="T18" fmla="*/ 368 w 372"/>
                <a:gd name="T19" fmla="*/ 241 h 253"/>
                <a:gd name="T20" fmla="*/ 372 w 372"/>
                <a:gd name="T21" fmla="*/ 253 h 253"/>
                <a:gd name="T22" fmla="*/ 348 w 372"/>
                <a:gd name="T23" fmla="*/ 253 h 253"/>
                <a:gd name="T24" fmla="*/ 297 w 372"/>
                <a:gd name="T25" fmla="*/ 249 h 253"/>
                <a:gd name="T26" fmla="*/ 241 w 372"/>
                <a:gd name="T27" fmla="*/ 237 h 253"/>
                <a:gd name="T28" fmla="*/ 210 w 372"/>
                <a:gd name="T29" fmla="*/ 225 h 253"/>
                <a:gd name="T30" fmla="*/ 182 w 372"/>
                <a:gd name="T31" fmla="*/ 198 h 253"/>
                <a:gd name="T32" fmla="*/ 150 w 372"/>
                <a:gd name="T33" fmla="*/ 170 h 253"/>
                <a:gd name="T34" fmla="*/ 103 w 372"/>
                <a:gd name="T35" fmla="*/ 202 h 253"/>
                <a:gd name="T36" fmla="*/ 63 w 372"/>
                <a:gd name="T37" fmla="*/ 225 h 253"/>
                <a:gd name="T38" fmla="*/ 39 w 372"/>
                <a:gd name="T39" fmla="*/ 241 h 253"/>
                <a:gd name="T40" fmla="*/ 28 w 372"/>
                <a:gd name="T41" fmla="*/ 245 h 253"/>
                <a:gd name="T42" fmla="*/ 16 w 372"/>
                <a:gd name="T43" fmla="*/ 249 h 253"/>
                <a:gd name="T44" fmla="*/ 4 w 372"/>
                <a:gd name="T45" fmla="*/ 245 h 253"/>
                <a:gd name="T46" fmla="*/ 0 w 372"/>
                <a:gd name="T47" fmla="*/ 237 h 253"/>
                <a:gd name="T48" fmla="*/ 16 w 372"/>
                <a:gd name="T49" fmla="*/ 194 h 253"/>
                <a:gd name="T50" fmla="*/ 24 w 372"/>
                <a:gd name="T51" fmla="*/ 146 h 253"/>
                <a:gd name="T52" fmla="*/ 20 w 372"/>
                <a:gd name="T53" fmla="*/ 91 h 253"/>
                <a:gd name="T54" fmla="*/ 24 w 372"/>
                <a:gd name="T55" fmla="*/ 47 h 253"/>
                <a:gd name="T56" fmla="*/ 32 w 372"/>
                <a:gd name="T57" fmla="*/ 23 h 253"/>
                <a:gd name="T58" fmla="*/ 47 w 372"/>
                <a:gd name="T59" fmla="*/ 12 h 253"/>
                <a:gd name="T60" fmla="*/ 95 w 372"/>
                <a:gd name="T61" fmla="*/ 0 h 253"/>
                <a:gd name="T62" fmla="*/ 111 w 372"/>
                <a:gd name="T63" fmla="*/ 0 h 253"/>
                <a:gd name="T64" fmla="*/ 115 w 372"/>
                <a:gd name="T65" fmla="*/ 16 h 253"/>
                <a:gd name="T66" fmla="*/ 95 w 372"/>
                <a:gd name="T67" fmla="*/ 23 h 253"/>
                <a:gd name="T68" fmla="*/ 79 w 372"/>
                <a:gd name="T69" fmla="*/ 35 h 253"/>
                <a:gd name="T70" fmla="*/ 75 w 372"/>
                <a:gd name="T71" fmla="*/ 51 h 253"/>
                <a:gd name="T72" fmla="*/ 79 w 372"/>
                <a:gd name="T73" fmla="*/ 71 h 253"/>
                <a:gd name="T74" fmla="*/ 83 w 372"/>
                <a:gd name="T75" fmla="*/ 83 h 253"/>
                <a:gd name="T76" fmla="*/ 95 w 372"/>
                <a:gd name="T77" fmla="*/ 91 h 253"/>
                <a:gd name="T78" fmla="*/ 127 w 372"/>
                <a:gd name="T79" fmla="*/ 107 h 253"/>
                <a:gd name="T80" fmla="*/ 154 w 372"/>
                <a:gd name="T81" fmla="*/ 118 h 253"/>
                <a:gd name="T82" fmla="*/ 182 w 372"/>
                <a:gd name="T83" fmla="*/ 122 h 253"/>
                <a:gd name="T84" fmla="*/ 218 w 372"/>
                <a:gd name="T85" fmla="*/ 126 h 253"/>
                <a:gd name="T86" fmla="*/ 265 w 372"/>
                <a:gd name="T87" fmla="*/ 130 h 253"/>
                <a:gd name="T88" fmla="*/ 289 w 372"/>
                <a:gd name="T89" fmla="*/ 122 h 253"/>
                <a:gd name="T90" fmla="*/ 305 w 372"/>
                <a:gd name="T91" fmla="*/ 114 h 253"/>
                <a:gd name="T92" fmla="*/ 317 w 372"/>
                <a:gd name="T93" fmla="*/ 103 h 253"/>
                <a:gd name="T94" fmla="*/ 321 w 372"/>
                <a:gd name="T95" fmla="*/ 91 h 253"/>
                <a:gd name="T96" fmla="*/ 321 w 372"/>
                <a:gd name="T97" fmla="*/ 75 h 253"/>
                <a:gd name="T98" fmla="*/ 313 w 372"/>
                <a:gd name="T99" fmla="*/ 59 h 253"/>
                <a:gd name="T100" fmla="*/ 305 w 372"/>
                <a:gd name="T101" fmla="*/ 43 h 253"/>
                <a:gd name="T102" fmla="*/ 297 w 372"/>
                <a:gd name="T103" fmla="*/ 35 h 253"/>
                <a:gd name="T104" fmla="*/ 273 w 372"/>
                <a:gd name="T105" fmla="*/ 23 h 253"/>
                <a:gd name="T106" fmla="*/ 257 w 372"/>
                <a:gd name="T107" fmla="*/ 23 h 253"/>
                <a:gd name="T108" fmla="*/ 257 w 372"/>
                <a:gd name="T109" fmla="*/ 23 h 253"/>
                <a:gd name="T110" fmla="*/ 253 w 372"/>
                <a:gd name="T111" fmla="*/ 0 h 2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253"/>
                <a:gd name="T170" fmla="*/ 372 w 372"/>
                <a:gd name="T171" fmla="*/ 253 h 2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253">
                  <a:moveTo>
                    <a:pt x="253" y="0"/>
                  </a:moveTo>
                  <a:lnTo>
                    <a:pt x="285" y="8"/>
                  </a:lnTo>
                  <a:lnTo>
                    <a:pt x="317" y="16"/>
                  </a:lnTo>
                  <a:lnTo>
                    <a:pt x="336" y="23"/>
                  </a:lnTo>
                  <a:lnTo>
                    <a:pt x="344" y="47"/>
                  </a:lnTo>
                  <a:lnTo>
                    <a:pt x="348" y="79"/>
                  </a:lnTo>
                  <a:lnTo>
                    <a:pt x="348" y="130"/>
                  </a:lnTo>
                  <a:lnTo>
                    <a:pt x="344" y="170"/>
                  </a:lnTo>
                  <a:lnTo>
                    <a:pt x="356" y="213"/>
                  </a:lnTo>
                  <a:lnTo>
                    <a:pt x="368" y="241"/>
                  </a:lnTo>
                  <a:lnTo>
                    <a:pt x="372" y="253"/>
                  </a:lnTo>
                  <a:lnTo>
                    <a:pt x="348" y="253"/>
                  </a:lnTo>
                  <a:lnTo>
                    <a:pt x="297" y="249"/>
                  </a:lnTo>
                  <a:lnTo>
                    <a:pt x="241" y="237"/>
                  </a:lnTo>
                  <a:lnTo>
                    <a:pt x="210" y="225"/>
                  </a:lnTo>
                  <a:lnTo>
                    <a:pt x="182" y="198"/>
                  </a:lnTo>
                  <a:lnTo>
                    <a:pt x="150" y="170"/>
                  </a:lnTo>
                  <a:lnTo>
                    <a:pt x="103" y="202"/>
                  </a:lnTo>
                  <a:lnTo>
                    <a:pt x="63" y="225"/>
                  </a:lnTo>
                  <a:lnTo>
                    <a:pt x="39" y="241"/>
                  </a:lnTo>
                  <a:lnTo>
                    <a:pt x="28" y="245"/>
                  </a:lnTo>
                  <a:lnTo>
                    <a:pt x="16" y="249"/>
                  </a:lnTo>
                  <a:lnTo>
                    <a:pt x="4" y="245"/>
                  </a:lnTo>
                  <a:lnTo>
                    <a:pt x="0" y="237"/>
                  </a:lnTo>
                  <a:lnTo>
                    <a:pt x="16" y="194"/>
                  </a:lnTo>
                  <a:lnTo>
                    <a:pt x="24" y="146"/>
                  </a:lnTo>
                  <a:lnTo>
                    <a:pt x="20" y="91"/>
                  </a:lnTo>
                  <a:lnTo>
                    <a:pt x="24" y="47"/>
                  </a:lnTo>
                  <a:lnTo>
                    <a:pt x="32" y="23"/>
                  </a:lnTo>
                  <a:lnTo>
                    <a:pt x="47" y="12"/>
                  </a:lnTo>
                  <a:lnTo>
                    <a:pt x="95" y="0"/>
                  </a:lnTo>
                  <a:lnTo>
                    <a:pt x="111" y="0"/>
                  </a:lnTo>
                  <a:lnTo>
                    <a:pt x="115" y="16"/>
                  </a:lnTo>
                  <a:lnTo>
                    <a:pt x="95" y="23"/>
                  </a:lnTo>
                  <a:lnTo>
                    <a:pt x="79" y="35"/>
                  </a:lnTo>
                  <a:lnTo>
                    <a:pt x="75" y="51"/>
                  </a:lnTo>
                  <a:lnTo>
                    <a:pt x="79" y="71"/>
                  </a:lnTo>
                  <a:lnTo>
                    <a:pt x="83" y="83"/>
                  </a:lnTo>
                  <a:lnTo>
                    <a:pt x="95" y="91"/>
                  </a:lnTo>
                  <a:lnTo>
                    <a:pt x="127" y="107"/>
                  </a:lnTo>
                  <a:lnTo>
                    <a:pt x="154" y="118"/>
                  </a:lnTo>
                  <a:lnTo>
                    <a:pt x="182" y="122"/>
                  </a:lnTo>
                  <a:lnTo>
                    <a:pt x="218" y="126"/>
                  </a:lnTo>
                  <a:lnTo>
                    <a:pt x="265" y="130"/>
                  </a:lnTo>
                  <a:lnTo>
                    <a:pt x="289" y="122"/>
                  </a:lnTo>
                  <a:lnTo>
                    <a:pt x="305" y="114"/>
                  </a:lnTo>
                  <a:lnTo>
                    <a:pt x="317" y="103"/>
                  </a:lnTo>
                  <a:lnTo>
                    <a:pt x="321" y="91"/>
                  </a:lnTo>
                  <a:lnTo>
                    <a:pt x="321" y="75"/>
                  </a:lnTo>
                  <a:lnTo>
                    <a:pt x="313" y="59"/>
                  </a:lnTo>
                  <a:lnTo>
                    <a:pt x="305" y="43"/>
                  </a:lnTo>
                  <a:lnTo>
                    <a:pt x="297" y="35"/>
                  </a:lnTo>
                  <a:lnTo>
                    <a:pt x="273" y="23"/>
                  </a:lnTo>
                  <a:lnTo>
                    <a:pt x="257" y="23"/>
                  </a:lnTo>
                  <a:lnTo>
                    <a:pt x="253"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2" name="Freeform 2058"/>
            <p:cNvSpPr>
              <a:spLocks/>
            </p:cNvSpPr>
            <p:nvPr/>
          </p:nvSpPr>
          <p:spPr bwMode="auto">
            <a:xfrm>
              <a:off x="1559" y="2222"/>
              <a:ext cx="574" cy="745"/>
            </a:xfrm>
            <a:custGeom>
              <a:avLst/>
              <a:gdLst>
                <a:gd name="T0" fmla="*/ 155 w 574"/>
                <a:gd name="T1" fmla="*/ 622 h 745"/>
                <a:gd name="T2" fmla="*/ 167 w 574"/>
                <a:gd name="T3" fmla="*/ 598 h 745"/>
                <a:gd name="T4" fmla="*/ 167 w 574"/>
                <a:gd name="T5" fmla="*/ 574 h 745"/>
                <a:gd name="T6" fmla="*/ 151 w 574"/>
                <a:gd name="T7" fmla="*/ 562 h 745"/>
                <a:gd name="T8" fmla="*/ 143 w 574"/>
                <a:gd name="T9" fmla="*/ 574 h 745"/>
                <a:gd name="T10" fmla="*/ 111 w 574"/>
                <a:gd name="T11" fmla="*/ 566 h 745"/>
                <a:gd name="T12" fmla="*/ 95 w 574"/>
                <a:gd name="T13" fmla="*/ 551 h 745"/>
                <a:gd name="T14" fmla="*/ 87 w 574"/>
                <a:gd name="T15" fmla="*/ 519 h 745"/>
                <a:gd name="T16" fmla="*/ 64 w 574"/>
                <a:gd name="T17" fmla="*/ 471 h 745"/>
                <a:gd name="T18" fmla="*/ 16 w 574"/>
                <a:gd name="T19" fmla="*/ 416 h 745"/>
                <a:gd name="T20" fmla="*/ 0 w 574"/>
                <a:gd name="T21" fmla="*/ 349 h 745"/>
                <a:gd name="T22" fmla="*/ 64 w 574"/>
                <a:gd name="T23" fmla="*/ 329 h 745"/>
                <a:gd name="T24" fmla="*/ 103 w 574"/>
                <a:gd name="T25" fmla="*/ 384 h 745"/>
                <a:gd name="T26" fmla="*/ 119 w 574"/>
                <a:gd name="T27" fmla="*/ 329 h 745"/>
                <a:gd name="T28" fmla="*/ 64 w 574"/>
                <a:gd name="T29" fmla="*/ 171 h 745"/>
                <a:gd name="T30" fmla="*/ 305 w 574"/>
                <a:gd name="T31" fmla="*/ 12 h 745"/>
                <a:gd name="T32" fmla="*/ 463 w 574"/>
                <a:gd name="T33" fmla="*/ 0 h 745"/>
                <a:gd name="T34" fmla="*/ 515 w 574"/>
                <a:gd name="T35" fmla="*/ 123 h 745"/>
                <a:gd name="T36" fmla="*/ 531 w 574"/>
                <a:gd name="T37" fmla="*/ 226 h 745"/>
                <a:gd name="T38" fmla="*/ 531 w 574"/>
                <a:gd name="T39" fmla="*/ 293 h 745"/>
                <a:gd name="T40" fmla="*/ 566 w 574"/>
                <a:gd name="T41" fmla="*/ 369 h 745"/>
                <a:gd name="T42" fmla="*/ 574 w 574"/>
                <a:gd name="T43" fmla="*/ 452 h 745"/>
                <a:gd name="T44" fmla="*/ 551 w 574"/>
                <a:gd name="T45" fmla="*/ 519 h 745"/>
                <a:gd name="T46" fmla="*/ 527 w 574"/>
                <a:gd name="T47" fmla="*/ 574 h 745"/>
                <a:gd name="T48" fmla="*/ 507 w 574"/>
                <a:gd name="T49" fmla="*/ 642 h 745"/>
                <a:gd name="T50" fmla="*/ 491 w 574"/>
                <a:gd name="T51" fmla="*/ 673 h 745"/>
                <a:gd name="T52" fmla="*/ 440 w 574"/>
                <a:gd name="T53" fmla="*/ 689 h 745"/>
                <a:gd name="T54" fmla="*/ 404 w 574"/>
                <a:gd name="T55" fmla="*/ 677 h 745"/>
                <a:gd name="T56" fmla="*/ 376 w 574"/>
                <a:gd name="T57" fmla="*/ 677 h 745"/>
                <a:gd name="T58" fmla="*/ 365 w 574"/>
                <a:gd name="T59" fmla="*/ 721 h 745"/>
                <a:gd name="T60" fmla="*/ 329 w 574"/>
                <a:gd name="T61" fmla="*/ 721 h 745"/>
                <a:gd name="T62" fmla="*/ 289 w 574"/>
                <a:gd name="T63" fmla="*/ 705 h 745"/>
                <a:gd name="T64" fmla="*/ 222 w 574"/>
                <a:gd name="T65" fmla="*/ 677 h 745"/>
                <a:gd name="T66" fmla="*/ 178 w 574"/>
                <a:gd name="T67" fmla="*/ 654 h 745"/>
                <a:gd name="T68" fmla="*/ 151 w 574"/>
                <a:gd name="T69" fmla="*/ 638 h 7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745"/>
                <a:gd name="T107" fmla="*/ 574 w 574"/>
                <a:gd name="T108" fmla="*/ 745 h 7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745">
                  <a:moveTo>
                    <a:pt x="151" y="638"/>
                  </a:moveTo>
                  <a:lnTo>
                    <a:pt x="155" y="622"/>
                  </a:lnTo>
                  <a:lnTo>
                    <a:pt x="163" y="610"/>
                  </a:lnTo>
                  <a:lnTo>
                    <a:pt x="167" y="598"/>
                  </a:lnTo>
                  <a:lnTo>
                    <a:pt x="171" y="586"/>
                  </a:lnTo>
                  <a:lnTo>
                    <a:pt x="167" y="574"/>
                  </a:lnTo>
                  <a:lnTo>
                    <a:pt x="163" y="566"/>
                  </a:lnTo>
                  <a:lnTo>
                    <a:pt x="151" y="562"/>
                  </a:lnTo>
                  <a:lnTo>
                    <a:pt x="147" y="566"/>
                  </a:lnTo>
                  <a:lnTo>
                    <a:pt x="143" y="574"/>
                  </a:lnTo>
                  <a:lnTo>
                    <a:pt x="127" y="574"/>
                  </a:lnTo>
                  <a:lnTo>
                    <a:pt x="111" y="566"/>
                  </a:lnTo>
                  <a:lnTo>
                    <a:pt x="103" y="562"/>
                  </a:lnTo>
                  <a:lnTo>
                    <a:pt x="95" y="551"/>
                  </a:lnTo>
                  <a:lnTo>
                    <a:pt x="91" y="535"/>
                  </a:lnTo>
                  <a:lnTo>
                    <a:pt x="87" y="519"/>
                  </a:lnTo>
                  <a:lnTo>
                    <a:pt x="76" y="487"/>
                  </a:lnTo>
                  <a:lnTo>
                    <a:pt x="64" y="471"/>
                  </a:lnTo>
                  <a:lnTo>
                    <a:pt x="32" y="444"/>
                  </a:lnTo>
                  <a:lnTo>
                    <a:pt x="16" y="416"/>
                  </a:lnTo>
                  <a:lnTo>
                    <a:pt x="0" y="384"/>
                  </a:lnTo>
                  <a:lnTo>
                    <a:pt x="0" y="349"/>
                  </a:lnTo>
                  <a:lnTo>
                    <a:pt x="32" y="325"/>
                  </a:lnTo>
                  <a:lnTo>
                    <a:pt x="64" y="329"/>
                  </a:lnTo>
                  <a:lnTo>
                    <a:pt x="79" y="349"/>
                  </a:lnTo>
                  <a:lnTo>
                    <a:pt x="103" y="384"/>
                  </a:lnTo>
                  <a:lnTo>
                    <a:pt x="111" y="349"/>
                  </a:lnTo>
                  <a:lnTo>
                    <a:pt x="119" y="329"/>
                  </a:lnTo>
                  <a:lnTo>
                    <a:pt x="103" y="270"/>
                  </a:lnTo>
                  <a:lnTo>
                    <a:pt x="64" y="171"/>
                  </a:lnTo>
                  <a:lnTo>
                    <a:pt x="159" y="91"/>
                  </a:lnTo>
                  <a:lnTo>
                    <a:pt x="305" y="12"/>
                  </a:lnTo>
                  <a:lnTo>
                    <a:pt x="396" y="12"/>
                  </a:lnTo>
                  <a:lnTo>
                    <a:pt x="463" y="0"/>
                  </a:lnTo>
                  <a:lnTo>
                    <a:pt x="499" y="91"/>
                  </a:lnTo>
                  <a:lnTo>
                    <a:pt x="515" y="123"/>
                  </a:lnTo>
                  <a:lnTo>
                    <a:pt x="523" y="171"/>
                  </a:lnTo>
                  <a:lnTo>
                    <a:pt x="531" y="226"/>
                  </a:lnTo>
                  <a:lnTo>
                    <a:pt x="531" y="258"/>
                  </a:lnTo>
                  <a:lnTo>
                    <a:pt x="531" y="293"/>
                  </a:lnTo>
                  <a:lnTo>
                    <a:pt x="539" y="317"/>
                  </a:lnTo>
                  <a:lnTo>
                    <a:pt x="566" y="369"/>
                  </a:lnTo>
                  <a:lnTo>
                    <a:pt x="574" y="416"/>
                  </a:lnTo>
                  <a:lnTo>
                    <a:pt x="574" y="452"/>
                  </a:lnTo>
                  <a:lnTo>
                    <a:pt x="562" y="483"/>
                  </a:lnTo>
                  <a:lnTo>
                    <a:pt x="551" y="519"/>
                  </a:lnTo>
                  <a:lnTo>
                    <a:pt x="535" y="539"/>
                  </a:lnTo>
                  <a:lnTo>
                    <a:pt x="527" y="574"/>
                  </a:lnTo>
                  <a:lnTo>
                    <a:pt x="523" y="598"/>
                  </a:lnTo>
                  <a:lnTo>
                    <a:pt x="507" y="642"/>
                  </a:lnTo>
                  <a:lnTo>
                    <a:pt x="499" y="665"/>
                  </a:lnTo>
                  <a:lnTo>
                    <a:pt x="491" y="673"/>
                  </a:lnTo>
                  <a:lnTo>
                    <a:pt x="460" y="685"/>
                  </a:lnTo>
                  <a:lnTo>
                    <a:pt x="440" y="689"/>
                  </a:lnTo>
                  <a:lnTo>
                    <a:pt x="420" y="685"/>
                  </a:lnTo>
                  <a:lnTo>
                    <a:pt x="404" y="677"/>
                  </a:lnTo>
                  <a:lnTo>
                    <a:pt x="388" y="673"/>
                  </a:lnTo>
                  <a:lnTo>
                    <a:pt x="376" y="677"/>
                  </a:lnTo>
                  <a:lnTo>
                    <a:pt x="372" y="685"/>
                  </a:lnTo>
                  <a:lnTo>
                    <a:pt x="365" y="721"/>
                  </a:lnTo>
                  <a:lnTo>
                    <a:pt x="361" y="745"/>
                  </a:lnTo>
                  <a:lnTo>
                    <a:pt x="329" y="721"/>
                  </a:lnTo>
                  <a:lnTo>
                    <a:pt x="313" y="713"/>
                  </a:lnTo>
                  <a:lnTo>
                    <a:pt x="289" y="705"/>
                  </a:lnTo>
                  <a:lnTo>
                    <a:pt x="262" y="701"/>
                  </a:lnTo>
                  <a:lnTo>
                    <a:pt x="222" y="677"/>
                  </a:lnTo>
                  <a:lnTo>
                    <a:pt x="202" y="665"/>
                  </a:lnTo>
                  <a:lnTo>
                    <a:pt x="178" y="654"/>
                  </a:lnTo>
                  <a:lnTo>
                    <a:pt x="163" y="646"/>
                  </a:lnTo>
                  <a:lnTo>
                    <a:pt x="151" y="638"/>
                  </a:lnTo>
                  <a:close/>
                </a:path>
              </a:pathLst>
            </a:custGeom>
            <a:solidFill>
              <a:srgbClr val="FFD6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3" name="Freeform 2059"/>
            <p:cNvSpPr>
              <a:spLocks/>
            </p:cNvSpPr>
            <p:nvPr/>
          </p:nvSpPr>
          <p:spPr bwMode="auto">
            <a:xfrm>
              <a:off x="1365" y="2820"/>
              <a:ext cx="135" cy="131"/>
            </a:xfrm>
            <a:custGeom>
              <a:avLst/>
              <a:gdLst>
                <a:gd name="T0" fmla="*/ 135 w 135"/>
                <a:gd name="T1" fmla="*/ 0 h 131"/>
                <a:gd name="T2" fmla="*/ 68 w 135"/>
                <a:gd name="T3" fmla="*/ 119 h 131"/>
                <a:gd name="T4" fmla="*/ 32 w 135"/>
                <a:gd name="T5" fmla="*/ 119 h 131"/>
                <a:gd name="T6" fmla="*/ 0 w 135"/>
                <a:gd name="T7" fmla="*/ 131 h 131"/>
                <a:gd name="T8" fmla="*/ 0 60000 65536"/>
                <a:gd name="T9" fmla="*/ 0 60000 65536"/>
                <a:gd name="T10" fmla="*/ 0 60000 65536"/>
                <a:gd name="T11" fmla="*/ 0 60000 65536"/>
                <a:gd name="T12" fmla="*/ 0 w 135"/>
                <a:gd name="T13" fmla="*/ 0 h 131"/>
                <a:gd name="T14" fmla="*/ 135 w 135"/>
                <a:gd name="T15" fmla="*/ 131 h 131"/>
              </a:gdLst>
              <a:ahLst/>
              <a:cxnLst>
                <a:cxn ang="T8">
                  <a:pos x="T0" y="T1"/>
                </a:cxn>
                <a:cxn ang="T9">
                  <a:pos x="T2" y="T3"/>
                </a:cxn>
                <a:cxn ang="T10">
                  <a:pos x="T4" y="T5"/>
                </a:cxn>
                <a:cxn ang="T11">
                  <a:pos x="T6" y="T7"/>
                </a:cxn>
              </a:cxnLst>
              <a:rect l="T12" t="T13" r="T14" b="T15"/>
              <a:pathLst>
                <a:path w="135" h="131">
                  <a:moveTo>
                    <a:pt x="135" y="0"/>
                  </a:moveTo>
                  <a:lnTo>
                    <a:pt x="68" y="119"/>
                  </a:lnTo>
                  <a:lnTo>
                    <a:pt x="32" y="119"/>
                  </a:lnTo>
                  <a:lnTo>
                    <a:pt x="0" y="13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4" name="Freeform 2060"/>
            <p:cNvSpPr>
              <a:spLocks/>
            </p:cNvSpPr>
            <p:nvPr/>
          </p:nvSpPr>
          <p:spPr bwMode="auto">
            <a:xfrm>
              <a:off x="1437" y="2943"/>
              <a:ext cx="110" cy="657"/>
            </a:xfrm>
            <a:custGeom>
              <a:avLst/>
              <a:gdLst>
                <a:gd name="T0" fmla="*/ 0 w 110"/>
                <a:gd name="T1" fmla="*/ 0 h 657"/>
                <a:gd name="T2" fmla="*/ 31 w 110"/>
                <a:gd name="T3" fmla="*/ 12 h 657"/>
                <a:gd name="T4" fmla="*/ 63 w 110"/>
                <a:gd name="T5" fmla="*/ 32 h 657"/>
                <a:gd name="T6" fmla="*/ 79 w 110"/>
                <a:gd name="T7" fmla="*/ 55 h 657"/>
                <a:gd name="T8" fmla="*/ 102 w 110"/>
                <a:gd name="T9" fmla="*/ 99 h 657"/>
                <a:gd name="T10" fmla="*/ 110 w 110"/>
                <a:gd name="T11" fmla="*/ 123 h 657"/>
                <a:gd name="T12" fmla="*/ 110 w 110"/>
                <a:gd name="T13" fmla="*/ 146 h 657"/>
                <a:gd name="T14" fmla="*/ 110 w 110"/>
                <a:gd name="T15" fmla="*/ 178 h 657"/>
                <a:gd name="T16" fmla="*/ 106 w 110"/>
                <a:gd name="T17" fmla="*/ 233 h 657"/>
                <a:gd name="T18" fmla="*/ 102 w 110"/>
                <a:gd name="T19" fmla="*/ 313 h 657"/>
                <a:gd name="T20" fmla="*/ 102 w 110"/>
                <a:gd name="T21" fmla="*/ 372 h 657"/>
                <a:gd name="T22" fmla="*/ 99 w 110"/>
                <a:gd name="T23" fmla="*/ 455 h 657"/>
                <a:gd name="T24" fmla="*/ 87 w 110"/>
                <a:gd name="T25" fmla="*/ 526 h 657"/>
                <a:gd name="T26" fmla="*/ 75 w 110"/>
                <a:gd name="T27" fmla="*/ 590 h 657"/>
                <a:gd name="T28" fmla="*/ 55 w 110"/>
                <a:gd name="T29" fmla="*/ 657 h 6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657"/>
                <a:gd name="T47" fmla="*/ 110 w 110"/>
                <a:gd name="T48" fmla="*/ 657 h 6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657">
                  <a:moveTo>
                    <a:pt x="0" y="0"/>
                  </a:moveTo>
                  <a:lnTo>
                    <a:pt x="31" y="12"/>
                  </a:lnTo>
                  <a:lnTo>
                    <a:pt x="63" y="32"/>
                  </a:lnTo>
                  <a:lnTo>
                    <a:pt x="79" y="55"/>
                  </a:lnTo>
                  <a:lnTo>
                    <a:pt x="102" y="99"/>
                  </a:lnTo>
                  <a:lnTo>
                    <a:pt x="110" y="123"/>
                  </a:lnTo>
                  <a:lnTo>
                    <a:pt x="110" y="146"/>
                  </a:lnTo>
                  <a:lnTo>
                    <a:pt x="110" y="178"/>
                  </a:lnTo>
                  <a:lnTo>
                    <a:pt x="106" y="233"/>
                  </a:lnTo>
                  <a:lnTo>
                    <a:pt x="102" y="313"/>
                  </a:lnTo>
                  <a:lnTo>
                    <a:pt x="102" y="372"/>
                  </a:lnTo>
                  <a:lnTo>
                    <a:pt x="99" y="455"/>
                  </a:lnTo>
                  <a:lnTo>
                    <a:pt x="87" y="526"/>
                  </a:lnTo>
                  <a:lnTo>
                    <a:pt x="75" y="590"/>
                  </a:lnTo>
                  <a:lnTo>
                    <a:pt x="55" y="65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5" name="Freeform 2061"/>
            <p:cNvSpPr>
              <a:spLocks/>
            </p:cNvSpPr>
            <p:nvPr/>
          </p:nvSpPr>
          <p:spPr bwMode="auto">
            <a:xfrm>
              <a:off x="1607" y="2761"/>
              <a:ext cx="348" cy="415"/>
            </a:xfrm>
            <a:custGeom>
              <a:avLst/>
              <a:gdLst>
                <a:gd name="T0" fmla="*/ 47 w 348"/>
                <a:gd name="T1" fmla="*/ 20 h 415"/>
                <a:gd name="T2" fmla="*/ 39 w 348"/>
                <a:gd name="T3" fmla="*/ 0 h 415"/>
                <a:gd name="T4" fmla="*/ 24 w 348"/>
                <a:gd name="T5" fmla="*/ 27 h 415"/>
                <a:gd name="T6" fmla="*/ 8 w 348"/>
                <a:gd name="T7" fmla="*/ 59 h 415"/>
                <a:gd name="T8" fmla="*/ 0 w 348"/>
                <a:gd name="T9" fmla="*/ 79 h 415"/>
                <a:gd name="T10" fmla="*/ 4 w 348"/>
                <a:gd name="T11" fmla="*/ 119 h 415"/>
                <a:gd name="T12" fmla="*/ 12 w 348"/>
                <a:gd name="T13" fmla="*/ 154 h 415"/>
                <a:gd name="T14" fmla="*/ 24 w 348"/>
                <a:gd name="T15" fmla="*/ 194 h 415"/>
                <a:gd name="T16" fmla="*/ 111 w 348"/>
                <a:gd name="T17" fmla="*/ 415 h 415"/>
                <a:gd name="T18" fmla="*/ 123 w 348"/>
                <a:gd name="T19" fmla="*/ 368 h 415"/>
                <a:gd name="T20" fmla="*/ 138 w 348"/>
                <a:gd name="T21" fmla="*/ 305 h 415"/>
                <a:gd name="T22" fmla="*/ 162 w 348"/>
                <a:gd name="T23" fmla="*/ 225 h 415"/>
                <a:gd name="T24" fmla="*/ 186 w 348"/>
                <a:gd name="T25" fmla="*/ 210 h 415"/>
                <a:gd name="T26" fmla="*/ 198 w 348"/>
                <a:gd name="T27" fmla="*/ 206 h 415"/>
                <a:gd name="T28" fmla="*/ 210 w 348"/>
                <a:gd name="T29" fmla="*/ 202 h 415"/>
                <a:gd name="T30" fmla="*/ 225 w 348"/>
                <a:gd name="T31" fmla="*/ 202 h 415"/>
                <a:gd name="T32" fmla="*/ 241 w 348"/>
                <a:gd name="T33" fmla="*/ 202 h 415"/>
                <a:gd name="T34" fmla="*/ 265 w 348"/>
                <a:gd name="T35" fmla="*/ 206 h 415"/>
                <a:gd name="T36" fmla="*/ 289 w 348"/>
                <a:gd name="T37" fmla="*/ 214 h 415"/>
                <a:gd name="T38" fmla="*/ 313 w 348"/>
                <a:gd name="T39" fmla="*/ 229 h 415"/>
                <a:gd name="T40" fmla="*/ 348 w 348"/>
                <a:gd name="T41" fmla="*/ 249 h 415"/>
                <a:gd name="T42" fmla="*/ 297 w 348"/>
                <a:gd name="T43" fmla="*/ 202 h 415"/>
                <a:gd name="T44" fmla="*/ 261 w 348"/>
                <a:gd name="T45" fmla="*/ 178 h 415"/>
                <a:gd name="T46" fmla="*/ 218 w 348"/>
                <a:gd name="T47" fmla="*/ 170 h 415"/>
                <a:gd name="T48" fmla="*/ 166 w 348"/>
                <a:gd name="T49" fmla="*/ 142 h 415"/>
                <a:gd name="T50" fmla="*/ 142 w 348"/>
                <a:gd name="T51" fmla="*/ 126 h 415"/>
                <a:gd name="T52" fmla="*/ 115 w 348"/>
                <a:gd name="T53" fmla="*/ 111 h 415"/>
                <a:gd name="T54" fmla="*/ 95 w 348"/>
                <a:gd name="T55" fmla="*/ 99 h 415"/>
                <a:gd name="T56" fmla="*/ 79 w 348"/>
                <a:gd name="T57" fmla="*/ 87 h 415"/>
                <a:gd name="T58" fmla="*/ 63 w 348"/>
                <a:gd name="T59" fmla="*/ 67 h 415"/>
                <a:gd name="T60" fmla="*/ 59 w 348"/>
                <a:gd name="T61" fmla="*/ 47 h 415"/>
                <a:gd name="T62" fmla="*/ 59 w 348"/>
                <a:gd name="T63" fmla="*/ 31 h 415"/>
                <a:gd name="T64" fmla="*/ 47 w 348"/>
                <a:gd name="T65" fmla="*/ 20 h 4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15"/>
                <a:gd name="T101" fmla="*/ 348 w 348"/>
                <a:gd name="T102" fmla="*/ 415 h 4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15">
                  <a:moveTo>
                    <a:pt x="47" y="20"/>
                  </a:moveTo>
                  <a:lnTo>
                    <a:pt x="39" y="0"/>
                  </a:lnTo>
                  <a:lnTo>
                    <a:pt x="24" y="27"/>
                  </a:lnTo>
                  <a:lnTo>
                    <a:pt x="8" y="59"/>
                  </a:lnTo>
                  <a:lnTo>
                    <a:pt x="0" y="79"/>
                  </a:lnTo>
                  <a:lnTo>
                    <a:pt x="4" y="119"/>
                  </a:lnTo>
                  <a:lnTo>
                    <a:pt x="12" y="154"/>
                  </a:lnTo>
                  <a:lnTo>
                    <a:pt x="24" y="194"/>
                  </a:lnTo>
                  <a:lnTo>
                    <a:pt x="111" y="415"/>
                  </a:lnTo>
                  <a:lnTo>
                    <a:pt x="123" y="368"/>
                  </a:lnTo>
                  <a:lnTo>
                    <a:pt x="138" y="305"/>
                  </a:lnTo>
                  <a:lnTo>
                    <a:pt x="162" y="225"/>
                  </a:lnTo>
                  <a:lnTo>
                    <a:pt x="186" y="210"/>
                  </a:lnTo>
                  <a:lnTo>
                    <a:pt x="198" y="206"/>
                  </a:lnTo>
                  <a:lnTo>
                    <a:pt x="210" y="202"/>
                  </a:lnTo>
                  <a:lnTo>
                    <a:pt x="225" y="202"/>
                  </a:lnTo>
                  <a:lnTo>
                    <a:pt x="241" y="202"/>
                  </a:lnTo>
                  <a:lnTo>
                    <a:pt x="265" y="206"/>
                  </a:lnTo>
                  <a:lnTo>
                    <a:pt x="289" y="214"/>
                  </a:lnTo>
                  <a:lnTo>
                    <a:pt x="313" y="229"/>
                  </a:lnTo>
                  <a:lnTo>
                    <a:pt x="348" y="249"/>
                  </a:lnTo>
                  <a:lnTo>
                    <a:pt x="297" y="202"/>
                  </a:lnTo>
                  <a:lnTo>
                    <a:pt x="261" y="178"/>
                  </a:lnTo>
                  <a:lnTo>
                    <a:pt x="218" y="170"/>
                  </a:lnTo>
                  <a:lnTo>
                    <a:pt x="166" y="142"/>
                  </a:lnTo>
                  <a:lnTo>
                    <a:pt x="142" y="126"/>
                  </a:lnTo>
                  <a:lnTo>
                    <a:pt x="115" y="111"/>
                  </a:lnTo>
                  <a:lnTo>
                    <a:pt x="95" y="99"/>
                  </a:lnTo>
                  <a:lnTo>
                    <a:pt x="79" y="87"/>
                  </a:lnTo>
                  <a:lnTo>
                    <a:pt x="63" y="67"/>
                  </a:lnTo>
                  <a:lnTo>
                    <a:pt x="59" y="47"/>
                  </a:lnTo>
                  <a:lnTo>
                    <a:pt x="59" y="31"/>
                  </a:lnTo>
                  <a:lnTo>
                    <a:pt x="47" y="2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6" name="Freeform 2062"/>
            <p:cNvSpPr>
              <a:spLocks/>
            </p:cNvSpPr>
            <p:nvPr/>
          </p:nvSpPr>
          <p:spPr bwMode="auto">
            <a:xfrm>
              <a:off x="1809" y="2967"/>
              <a:ext cx="233" cy="633"/>
            </a:xfrm>
            <a:custGeom>
              <a:avLst/>
              <a:gdLst>
                <a:gd name="T0" fmla="*/ 198 w 233"/>
                <a:gd name="T1" fmla="*/ 39 h 633"/>
                <a:gd name="T2" fmla="*/ 202 w 233"/>
                <a:gd name="T3" fmla="*/ 43 h 633"/>
                <a:gd name="T4" fmla="*/ 190 w 233"/>
                <a:gd name="T5" fmla="*/ 87 h 633"/>
                <a:gd name="T6" fmla="*/ 170 w 233"/>
                <a:gd name="T7" fmla="*/ 146 h 633"/>
                <a:gd name="T8" fmla="*/ 154 w 233"/>
                <a:gd name="T9" fmla="*/ 213 h 633"/>
                <a:gd name="T10" fmla="*/ 146 w 233"/>
                <a:gd name="T11" fmla="*/ 245 h 633"/>
                <a:gd name="T12" fmla="*/ 170 w 233"/>
                <a:gd name="T13" fmla="*/ 304 h 633"/>
                <a:gd name="T14" fmla="*/ 186 w 233"/>
                <a:gd name="T15" fmla="*/ 336 h 633"/>
                <a:gd name="T16" fmla="*/ 206 w 233"/>
                <a:gd name="T17" fmla="*/ 392 h 633"/>
                <a:gd name="T18" fmla="*/ 213 w 233"/>
                <a:gd name="T19" fmla="*/ 451 h 633"/>
                <a:gd name="T20" fmla="*/ 229 w 233"/>
                <a:gd name="T21" fmla="*/ 518 h 633"/>
                <a:gd name="T22" fmla="*/ 225 w 233"/>
                <a:gd name="T23" fmla="*/ 566 h 633"/>
                <a:gd name="T24" fmla="*/ 233 w 233"/>
                <a:gd name="T25" fmla="*/ 633 h 633"/>
                <a:gd name="T26" fmla="*/ 0 w 233"/>
                <a:gd name="T27" fmla="*/ 633 h 633"/>
                <a:gd name="T28" fmla="*/ 31 w 233"/>
                <a:gd name="T29" fmla="*/ 542 h 633"/>
                <a:gd name="T30" fmla="*/ 39 w 233"/>
                <a:gd name="T31" fmla="*/ 506 h 633"/>
                <a:gd name="T32" fmla="*/ 63 w 233"/>
                <a:gd name="T33" fmla="*/ 395 h 633"/>
                <a:gd name="T34" fmla="*/ 71 w 233"/>
                <a:gd name="T35" fmla="*/ 324 h 633"/>
                <a:gd name="T36" fmla="*/ 91 w 233"/>
                <a:gd name="T37" fmla="*/ 257 h 633"/>
                <a:gd name="T38" fmla="*/ 103 w 233"/>
                <a:gd name="T39" fmla="*/ 237 h 633"/>
                <a:gd name="T40" fmla="*/ 71 w 233"/>
                <a:gd name="T41" fmla="*/ 146 h 633"/>
                <a:gd name="T42" fmla="*/ 55 w 233"/>
                <a:gd name="T43" fmla="*/ 99 h 633"/>
                <a:gd name="T44" fmla="*/ 55 w 233"/>
                <a:gd name="T45" fmla="*/ 75 h 633"/>
                <a:gd name="T46" fmla="*/ 79 w 233"/>
                <a:gd name="T47" fmla="*/ 75 h 633"/>
                <a:gd name="T48" fmla="*/ 111 w 233"/>
                <a:gd name="T49" fmla="*/ 67 h 633"/>
                <a:gd name="T50" fmla="*/ 162 w 233"/>
                <a:gd name="T51" fmla="*/ 43 h 633"/>
                <a:gd name="T52" fmla="*/ 186 w 233"/>
                <a:gd name="T53" fmla="*/ 19 h 633"/>
                <a:gd name="T54" fmla="*/ 190 w 233"/>
                <a:gd name="T55" fmla="*/ 0 h 633"/>
                <a:gd name="T56" fmla="*/ 198 w 233"/>
                <a:gd name="T57" fmla="*/ 39 h 63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3"/>
                <a:gd name="T88" fmla="*/ 0 h 633"/>
                <a:gd name="T89" fmla="*/ 233 w 233"/>
                <a:gd name="T90" fmla="*/ 633 h 63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3" h="633">
                  <a:moveTo>
                    <a:pt x="198" y="39"/>
                  </a:moveTo>
                  <a:lnTo>
                    <a:pt x="202" y="43"/>
                  </a:lnTo>
                  <a:lnTo>
                    <a:pt x="190" y="87"/>
                  </a:lnTo>
                  <a:lnTo>
                    <a:pt x="170" y="146"/>
                  </a:lnTo>
                  <a:lnTo>
                    <a:pt x="154" y="213"/>
                  </a:lnTo>
                  <a:lnTo>
                    <a:pt x="146" y="245"/>
                  </a:lnTo>
                  <a:lnTo>
                    <a:pt x="170" y="304"/>
                  </a:lnTo>
                  <a:lnTo>
                    <a:pt x="186" y="336"/>
                  </a:lnTo>
                  <a:lnTo>
                    <a:pt x="206" y="392"/>
                  </a:lnTo>
                  <a:lnTo>
                    <a:pt x="213" y="451"/>
                  </a:lnTo>
                  <a:lnTo>
                    <a:pt x="229" y="518"/>
                  </a:lnTo>
                  <a:lnTo>
                    <a:pt x="225" y="566"/>
                  </a:lnTo>
                  <a:lnTo>
                    <a:pt x="233" y="633"/>
                  </a:lnTo>
                  <a:lnTo>
                    <a:pt x="0" y="633"/>
                  </a:lnTo>
                  <a:lnTo>
                    <a:pt x="31" y="542"/>
                  </a:lnTo>
                  <a:lnTo>
                    <a:pt x="39" y="506"/>
                  </a:lnTo>
                  <a:lnTo>
                    <a:pt x="63" y="395"/>
                  </a:lnTo>
                  <a:lnTo>
                    <a:pt x="71" y="324"/>
                  </a:lnTo>
                  <a:lnTo>
                    <a:pt x="91" y="257"/>
                  </a:lnTo>
                  <a:lnTo>
                    <a:pt x="103" y="237"/>
                  </a:lnTo>
                  <a:lnTo>
                    <a:pt x="71" y="146"/>
                  </a:lnTo>
                  <a:lnTo>
                    <a:pt x="55" y="99"/>
                  </a:lnTo>
                  <a:lnTo>
                    <a:pt x="55" y="75"/>
                  </a:lnTo>
                  <a:lnTo>
                    <a:pt x="79" y="75"/>
                  </a:lnTo>
                  <a:lnTo>
                    <a:pt x="111" y="67"/>
                  </a:lnTo>
                  <a:lnTo>
                    <a:pt x="162" y="43"/>
                  </a:lnTo>
                  <a:lnTo>
                    <a:pt x="186" y="19"/>
                  </a:lnTo>
                  <a:lnTo>
                    <a:pt x="190" y="0"/>
                  </a:lnTo>
                  <a:lnTo>
                    <a:pt x="198" y="39"/>
                  </a:lnTo>
                  <a:close/>
                </a:path>
              </a:pathLst>
            </a:custGeom>
            <a:solidFill>
              <a:srgbClr val="00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7" name="Freeform 2063"/>
            <p:cNvSpPr>
              <a:spLocks/>
            </p:cNvSpPr>
            <p:nvPr/>
          </p:nvSpPr>
          <p:spPr bwMode="auto">
            <a:xfrm>
              <a:off x="1781" y="2967"/>
              <a:ext cx="135" cy="71"/>
            </a:xfrm>
            <a:custGeom>
              <a:avLst/>
              <a:gdLst>
                <a:gd name="T0" fmla="*/ 135 w 135"/>
                <a:gd name="T1" fmla="*/ 67 h 71"/>
                <a:gd name="T2" fmla="*/ 107 w 135"/>
                <a:gd name="T3" fmla="*/ 39 h 71"/>
                <a:gd name="T4" fmla="*/ 79 w 135"/>
                <a:gd name="T5" fmla="*/ 15 h 71"/>
                <a:gd name="T6" fmla="*/ 48 w 135"/>
                <a:gd name="T7" fmla="*/ 0 h 71"/>
                <a:gd name="T8" fmla="*/ 36 w 135"/>
                <a:gd name="T9" fmla="*/ 0 h 71"/>
                <a:gd name="T10" fmla="*/ 0 w 135"/>
                <a:gd name="T11" fmla="*/ 11 h 71"/>
                <a:gd name="T12" fmla="*/ 32 w 135"/>
                <a:gd name="T13" fmla="*/ 27 h 71"/>
                <a:gd name="T14" fmla="*/ 55 w 135"/>
                <a:gd name="T15" fmla="*/ 39 h 71"/>
                <a:gd name="T16" fmla="*/ 79 w 135"/>
                <a:gd name="T17" fmla="*/ 51 h 71"/>
                <a:gd name="T18" fmla="*/ 91 w 135"/>
                <a:gd name="T19" fmla="*/ 59 h 71"/>
                <a:gd name="T20" fmla="*/ 107 w 135"/>
                <a:gd name="T21" fmla="*/ 71 h 71"/>
                <a:gd name="T22" fmla="*/ 135 w 135"/>
                <a:gd name="T23" fmla="*/ 67 h 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
                <a:gd name="T37" fmla="*/ 0 h 71"/>
                <a:gd name="T38" fmla="*/ 135 w 135"/>
                <a:gd name="T39" fmla="*/ 71 h 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 h="71">
                  <a:moveTo>
                    <a:pt x="135" y="67"/>
                  </a:moveTo>
                  <a:lnTo>
                    <a:pt x="107" y="39"/>
                  </a:lnTo>
                  <a:lnTo>
                    <a:pt x="79" y="15"/>
                  </a:lnTo>
                  <a:lnTo>
                    <a:pt x="48" y="0"/>
                  </a:lnTo>
                  <a:lnTo>
                    <a:pt x="36" y="0"/>
                  </a:lnTo>
                  <a:lnTo>
                    <a:pt x="0" y="11"/>
                  </a:lnTo>
                  <a:lnTo>
                    <a:pt x="32" y="27"/>
                  </a:lnTo>
                  <a:lnTo>
                    <a:pt x="55" y="39"/>
                  </a:lnTo>
                  <a:lnTo>
                    <a:pt x="79" y="51"/>
                  </a:lnTo>
                  <a:lnTo>
                    <a:pt x="91" y="59"/>
                  </a:lnTo>
                  <a:lnTo>
                    <a:pt x="107" y="71"/>
                  </a:lnTo>
                  <a:lnTo>
                    <a:pt x="135" y="67"/>
                  </a:lnTo>
                  <a:close/>
                </a:path>
              </a:pathLst>
            </a:custGeom>
            <a:solidFill>
              <a:srgbClr val="00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8" name="Freeform 2064"/>
            <p:cNvSpPr>
              <a:spLocks/>
            </p:cNvSpPr>
            <p:nvPr/>
          </p:nvSpPr>
          <p:spPr bwMode="auto">
            <a:xfrm>
              <a:off x="1591" y="2606"/>
              <a:ext cx="103" cy="111"/>
            </a:xfrm>
            <a:custGeom>
              <a:avLst/>
              <a:gdLst>
                <a:gd name="T0" fmla="*/ 24 w 103"/>
                <a:gd name="T1" fmla="*/ 44 h 111"/>
                <a:gd name="T2" fmla="*/ 16 w 103"/>
                <a:gd name="T3" fmla="*/ 44 h 111"/>
                <a:gd name="T4" fmla="*/ 0 w 103"/>
                <a:gd name="T5" fmla="*/ 32 h 111"/>
                <a:gd name="T6" fmla="*/ 0 w 103"/>
                <a:gd name="T7" fmla="*/ 8 h 111"/>
                <a:gd name="T8" fmla="*/ 0 w 103"/>
                <a:gd name="T9" fmla="*/ 0 h 111"/>
                <a:gd name="T10" fmla="*/ 24 w 103"/>
                <a:gd name="T11" fmla="*/ 0 h 111"/>
                <a:gd name="T12" fmla="*/ 40 w 103"/>
                <a:gd name="T13" fmla="*/ 8 h 111"/>
                <a:gd name="T14" fmla="*/ 47 w 103"/>
                <a:gd name="T15" fmla="*/ 20 h 111"/>
                <a:gd name="T16" fmla="*/ 55 w 103"/>
                <a:gd name="T17" fmla="*/ 44 h 111"/>
                <a:gd name="T18" fmla="*/ 63 w 103"/>
                <a:gd name="T19" fmla="*/ 56 h 111"/>
                <a:gd name="T20" fmla="*/ 79 w 103"/>
                <a:gd name="T21" fmla="*/ 68 h 111"/>
                <a:gd name="T22" fmla="*/ 103 w 103"/>
                <a:gd name="T23" fmla="*/ 87 h 111"/>
                <a:gd name="T24" fmla="*/ 87 w 103"/>
                <a:gd name="T25" fmla="*/ 111 h 111"/>
                <a:gd name="T26" fmla="*/ 71 w 103"/>
                <a:gd name="T27" fmla="*/ 111 h 111"/>
                <a:gd name="T28" fmla="*/ 55 w 103"/>
                <a:gd name="T29" fmla="*/ 80 h 111"/>
                <a:gd name="T30" fmla="*/ 47 w 103"/>
                <a:gd name="T31" fmla="*/ 56 h 111"/>
                <a:gd name="T32" fmla="*/ 40 w 103"/>
                <a:gd name="T33" fmla="*/ 32 h 111"/>
                <a:gd name="T34" fmla="*/ 32 w 103"/>
                <a:gd name="T35" fmla="*/ 8 h 111"/>
                <a:gd name="T36" fmla="*/ 24 w 103"/>
                <a:gd name="T37" fmla="*/ 8 h 111"/>
                <a:gd name="T38" fmla="*/ 24 w 103"/>
                <a:gd name="T39" fmla="*/ 32 h 111"/>
                <a:gd name="T40" fmla="*/ 32 w 103"/>
                <a:gd name="T41" fmla="*/ 44 h 111"/>
                <a:gd name="T42" fmla="*/ 24 w 103"/>
                <a:gd name="T43" fmla="*/ 44 h 1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3"/>
                <a:gd name="T67" fmla="*/ 0 h 111"/>
                <a:gd name="T68" fmla="*/ 103 w 103"/>
                <a:gd name="T69" fmla="*/ 111 h 1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3" h="111">
                  <a:moveTo>
                    <a:pt x="24" y="44"/>
                  </a:moveTo>
                  <a:lnTo>
                    <a:pt x="16" y="44"/>
                  </a:lnTo>
                  <a:lnTo>
                    <a:pt x="0" y="32"/>
                  </a:lnTo>
                  <a:lnTo>
                    <a:pt x="0" y="8"/>
                  </a:lnTo>
                  <a:lnTo>
                    <a:pt x="0" y="0"/>
                  </a:lnTo>
                  <a:lnTo>
                    <a:pt x="24" y="0"/>
                  </a:lnTo>
                  <a:lnTo>
                    <a:pt x="40" y="8"/>
                  </a:lnTo>
                  <a:lnTo>
                    <a:pt x="47" y="20"/>
                  </a:lnTo>
                  <a:lnTo>
                    <a:pt x="55" y="44"/>
                  </a:lnTo>
                  <a:lnTo>
                    <a:pt x="63" y="56"/>
                  </a:lnTo>
                  <a:lnTo>
                    <a:pt x="79" y="68"/>
                  </a:lnTo>
                  <a:lnTo>
                    <a:pt x="103" y="87"/>
                  </a:lnTo>
                  <a:lnTo>
                    <a:pt x="87" y="111"/>
                  </a:lnTo>
                  <a:lnTo>
                    <a:pt x="71" y="111"/>
                  </a:lnTo>
                  <a:lnTo>
                    <a:pt x="55" y="80"/>
                  </a:lnTo>
                  <a:lnTo>
                    <a:pt x="47" y="56"/>
                  </a:lnTo>
                  <a:lnTo>
                    <a:pt x="40" y="32"/>
                  </a:lnTo>
                  <a:lnTo>
                    <a:pt x="32" y="8"/>
                  </a:lnTo>
                  <a:lnTo>
                    <a:pt x="24" y="8"/>
                  </a:lnTo>
                  <a:lnTo>
                    <a:pt x="24" y="32"/>
                  </a:lnTo>
                  <a:lnTo>
                    <a:pt x="32" y="44"/>
                  </a:lnTo>
                  <a:lnTo>
                    <a:pt x="24" y="44"/>
                  </a:lnTo>
                  <a:close/>
                </a:path>
              </a:pathLst>
            </a:custGeom>
            <a:solidFill>
              <a:srgbClr val="B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9" name="Freeform 2065"/>
            <p:cNvSpPr>
              <a:spLocks/>
            </p:cNvSpPr>
            <p:nvPr/>
          </p:nvSpPr>
          <p:spPr bwMode="auto">
            <a:xfrm>
              <a:off x="1591" y="2606"/>
              <a:ext cx="103" cy="111"/>
            </a:xfrm>
            <a:custGeom>
              <a:avLst/>
              <a:gdLst>
                <a:gd name="T0" fmla="*/ 24 w 103"/>
                <a:gd name="T1" fmla="*/ 44 h 111"/>
                <a:gd name="T2" fmla="*/ 16 w 103"/>
                <a:gd name="T3" fmla="*/ 44 h 111"/>
                <a:gd name="T4" fmla="*/ 0 w 103"/>
                <a:gd name="T5" fmla="*/ 32 h 111"/>
                <a:gd name="T6" fmla="*/ 0 w 103"/>
                <a:gd name="T7" fmla="*/ 8 h 111"/>
                <a:gd name="T8" fmla="*/ 0 w 103"/>
                <a:gd name="T9" fmla="*/ 0 h 111"/>
                <a:gd name="T10" fmla="*/ 24 w 103"/>
                <a:gd name="T11" fmla="*/ 0 h 111"/>
                <a:gd name="T12" fmla="*/ 40 w 103"/>
                <a:gd name="T13" fmla="*/ 8 h 111"/>
                <a:gd name="T14" fmla="*/ 47 w 103"/>
                <a:gd name="T15" fmla="*/ 20 h 111"/>
                <a:gd name="T16" fmla="*/ 55 w 103"/>
                <a:gd name="T17" fmla="*/ 44 h 111"/>
                <a:gd name="T18" fmla="*/ 63 w 103"/>
                <a:gd name="T19" fmla="*/ 56 h 111"/>
                <a:gd name="T20" fmla="*/ 79 w 103"/>
                <a:gd name="T21" fmla="*/ 68 h 111"/>
                <a:gd name="T22" fmla="*/ 103 w 103"/>
                <a:gd name="T23" fmla="*/ 87 h 111"/>
                <a:gd name="T24" fmla="*/ 87 w 103"/>
                <a:gd name="T25" fmla="*/ 111 h 111"/>
                <a:gd name="T26" fmla="*/ 71 w 103"/>
                <a:gd name="T27" fmla="*/ 111 h 111"/>
                <a:gd name="T28" fmla="*/ 55 w 103"/>
                <a:gd name="T29" fmla="*/ 80 h 111"/>
                <a:gd name="T30" fmla="*/ 47 w 103"/>
                <a:gd name="T31" fmla="*/ 56 h 111"/>
                <a:gd name="T32" fmla="*/ 40 w 103"/>
                <a:gd name="T33" fmla="*/ 32 h 111"/>
                <a:gd name="T34" fmla="*/ 32 w 103"/>
                <a:gd name="T35" fmla="*/ 8 h 111"/>
                <a:gd name="T36" fmla="*/ 24 w 103"/>
                <a:gd name="T37" fmla="*/ 8 h 111"/>
                <a:gd name="T38" fmla="*/ 24 w 103"/>
                <a:gd name="T39" fmla="*/ 32 h 111"/>
                <a:gd name="T40" fmla="*/ 32 w 103"/>
                <a:gd name="T41" fmla="*/ 44 h 111"/>
                <a:gd name="T42" fmla="*/ 24 w 103"/>
                <a:gd name="T43" fmla="*/ 44 h 1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3"/>
                <a:gd name="T67" fmla="*/ 0 h 111"/>
                <a:gd name="T68" fmla="*/ 103 w 103"/>
                <a:gd name="T69" fmla="*/ 111 h 1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3" h="111">
                  <a:moveTo>
                    <a:pt x="24" y="44"/>
                  </a:moveTo>
                  <a:lnTo>
                    <a:pt x="16" y="44"/>
                  </a:lnTo>
                  <a:lnTo>
                    <a:pt x="0" y="32"/>
                  </a:lnTo>
                  <a:lnTo>
                    <a:pt x="0" y="8"/>
                  </a:lnTo>
                  <a:lnTo>
                    <a:pt x="0" y="0"/>
                  </a:lnTo>
                  <a:lnTo>
                    <a:pt x="24" y="0"/>
                  </a:lnTo>
                  <a:lnTo>
                    <a:pt x="40" y="8"/>
                  </a:lnTo>
                  <a:lnTo>
                    <a:pt x="47" y="20"/>
                  </a:lnTo>
                  <a:lnTo>
                    <a:pt x="55" y="44"/>
                  </a:lnTo>
                  <a:lnTo>
                    <a:pt x="63" y="56"/>
                  </a:lnTo>
                  <a:lnTo>
                    <a:pt x="79" y="68"/>
                  </a:lnTo>
                  <a:lnTo>
                    <a:pt x="103" y="87"/>
                  </a:lnTo>
                  <a:lnTo>
                    <a:pt x="87" y="111"/>
                  </a:lnTo>
                  <a:lnTo>
                    <a:pt x="71" y="111"/>
                  </a:lnTo>
                  <a:lnTo>
                    <a:pt x="55" y="80"/>
                  </a:lnTo>
                  <a:lnTo>
                    <a:pt x="47" y="56"/>
                  </a:lnTo>
                  <a:lnTo>
                    <a:pt x="40" y="32"/>
                  </a:lnTo>
                  <a:lnTo>
                    <a:pt x="32" y="8"/>
                  </a:lnTo>
                  <a:lnTo>
                    <a:pt x="24" y="8"/>
                  </a:lnTo>
                  <a:lnTo>
                    <a:pt x="24" y="32"/>
                  </a:lnTo>
                  <a:lnTo>
                    <a:pt x="32" y="44"/>
                  </a:lnTo>
                  <a:lnTo>
                    <a:pt x="24" y="44"/>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0" name="Freeform 2066"/>
            <p:cNvSpPr>
              <a:spLocks/>
            </p:cNvSpPr>
            <p:nvPr/>
          </p:nvSpPr>
          <p:spPr bwMode="auto">
            <a:xfrm>
              <a:off x="1832" y="2499"/>
              <a:ext cx="107" cy="111"/>
            </a:xfrm>
            <a:custGeom>
              <a:avLst/>
              <a:gdLst>
                <a:gd name="T0" fmla="*/ 103 w 107"/>
                <a:gd name="T1" fmla="*/ 84 h 111"/>
                <a:gd name="T2" fmla="*/ 107 w 107"/>
                <a:gd name="T3" fmla="*/ 72 h 111"/>
                <a:gd name="T4" fmla="*/ 107 w 107"/>
                <a:gd name="T5" fmla="*/ 60 h 111"/>
                <a:gd name="T6" fmla="*/ 99 w 107"/>
                <a:gd name="T7" fmla="*/ 48 h 111"/>
                <a:gd name="T8" fmla="*/ 92 w 107"/>
                <a:gd name="T9" fmla="*/ 32 h 111"/>
                <a:gd name="T10" fmla="*/ 80 w 107"/>
                <a:gd name="T11" fmla="*/ 16 h 111"/>
                <a:gd name="T12" fmla="*/ 72 w 107"/>
                <a:gd name="T13" fmla="*/ 4 h 111"/>
                <a:gd name="T14" fmla="*/ 56 w 107"/>
                <a:gd name="T15" fmla="*/ 0 h 111"/>
                <a:gd name="T16" fmla="*/ 40 w 107"/>
                <a:gd name="T17" fmla="*/ 0 h 111"/>
                <a:gd name="T18" fmla="*/ 28 w 107"/>
                <a:gd name="T19" fmla="*/ 0 h 111"/>
                <a:gd name="T20" fmla="*/ 16 w 107"/>
                <a:gd name="T21" fmla="*/ 4 h 111"/>
                <a:gd name="T22" fmla="*/ 8 w 107"/>
                <a:gd name="T23" fmla="*/ 16 h 111"/>
                <a:gd name="T24" fmla="*/ 0 w 107"/>
                <a:gd name="T25" fmla="*/ 28 h 111"/>
                <a:gd name="T26" fmla="*/ 0 w 107"/>
                <a:gd name="T27" fmla="*/ 44 h 111"/>
                <a:gd name="T28" fmla="*/ 0 w 107"/>
                <a:gd name="T29" fmla="*/ 60 h 111"/>
                <a:gd name="T30" fmla="*/ 4 w 107"/>
                <a:gd name="T31" fmla="*/ 72 h 111"/>
                <a:gd name="T32" fmla="*/ 8 w 107"/>
                <a:gd name="T33" fmla="*/ 84 h 111"/>
                <a:gd name="T34" fmla="*/ 12 w 107"/>
                <a:gd name="T35" fmla="*/ 92 h 111"/>
                <a:gd name="T36" fmla="*/ 20 w 107"/>
                <a:gd name="T37" fmla="*/ 95 h 111"/>
                <a:gd name="T38" fmla="*/ 32 w 107"/>
                <a:gd name="T39" fmla="*/ 107 h 111"/>
                <a:gd name="T40" fmla="*/ 44 w 107"/>
                <a:gd name="T41" fmla="*/ 111 h 111"/>
                <a:gd name="T42" fmla="*/ 64 w 107"/>
                <a:gd name="T43" fmla="*/ 111 h 111"/>
                <a:gd name="T44" fmla="*/ 72 w 107"/>
                <a:gd name="T45" fmla="*/ 111 h 111"/>
                <a:gd name="T46" fmla="*/ 80 w 107"/>
                <a:gd name="T47" fmla="*/ 111 h 111"/>
                <a:gd name="T48" fmla="*/ 92 w 107"/>
                <a:gd name="T49" fmla="*/ 107 h 111"/>
                <a:gd name="T50" fmla="*/ 95 w 107"/>
                <a:gd name="T51" fmla="*/ 99 h 111"/>
                <a:gd name="T52" fmla="*/ 99 w 107"/>
                <a:gd name="T53" fmla="*/ 92 h 111"/>
                <a:gd name="T54" fmla="*/ 103 w 107"/>
                <a:gd name="T55" fmla="*/ 84 h 1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7"/>
                <a:gd name="T85" fmla="*/ 0 h 111"/>
                <a:gd name="T86" fmla="*/ 107 w 107"/>
                <a:gd name="T87" fmla="*/ 111 h 11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7" h="111">
                  <a:moveTo>
                    <a:pt x="103" y="84"/>
                  </a:moveTo>
                  <a:lnTo>
                    <a:pt x="107" y="72"/>
                  </a:lnTo>
                  <a:lnTo>
                    <a:pt x="107" y="60"/>
                  </a:lnTo>
                  <a:lnTo>
                    <a:pt x="99" y="48"/>
                  </a:lnTo>
                  <a:lnTo>
                    <a:pt x="92" y="32"/>
                  </a:lnTo>
                  <a:lnTo>
                    <a:pt x="80" y="16"/>
                  </a:lnTo>
                  <a:lnTo>
                    <a:pt x="72" y="4"/>
                  </a:lnTo>
                  <a:lnTo>
                    <a:pt x="56" y="0"/>
                  </a:lnTo>
                  <a:lnTo>
                    <a:pt x="40" y="0"/>
                  </a:lnTo>
                  <a:lnTo>
                    <a:pt x="28" y="0"/>
                  </a:lnTo>
                  <a:lnTo>
                    <a:pt x="16" y="4"/>
                  </a:lnTo>
                  <a:lnTo>
                    <a:pt x="8" y="16"/>
                  </a:lnTo>
                  <a:lnTo>
                    <a:pt x="0" y="28"/>
                  </a:lnTo>
                  <a:lnTo>
                    <a:pt x="0" y="44"/>
                  </a:lnTo>
                  <a:lnTo>
                    <a:pt x="0" y="60"/>
                  </a:lnTo>
                  <a:lnTo>
                    <a:pt x="4" y="72"/>
                  </a:lnTo>
                  <a:lnTo>
                    <a:pt x="8" y="84"/>
                  </a:lnTo>
                  <a:lnTo>
                    <a:pt x="12" y="92"/>
                  </a:lnTo>
                  <a:lnTo>
                    <a:pt x="20" y="95"/>
                  </a:lnTo>
                  <a:lnTo>
                    <a:pt x="32" y="107"/>
                  </a:lnTo>
                  <a:lnTo>
                    <a:pt x="44" y="111"/>
                  </a:lnTo>
                  <a:lnTo>
                    <a:pt x="64" y="111"/>
                  </a:lnTo>
                  <a:lnTo>
                    <a:pt x="72" y="111"/>
                  </a:lnTo>
                  <a:lnTo>
                    <a:pt x="80" y="111"/>
                  </a:lnTo>
                  <a:lnTo>
                    <a:pt x="92" y="107"/>
                  </a:lnTo>
                  <a:lnTo>
                    <a:pt x="95" y="99"/>
                  </a:lnTo>
                  <a:lnTo>
                    <a:pt x="99" y="92"/>
                  </a:lnTo>
                  <a:lnTo>
                    <a:pt x="103"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1" name="Freeform 2067"/>
            <p:cNvSpPr>
              <a:spLocks/>
            </p:cNvSpPr>
            <p:nvPr/>
          </p:nvSpPr>
          <p:spPr bwMode="auto">
            <a:xfrm>
              <a:off x="1912" y="2515"/>
              <a:ext cx="198" cy="190"/>
            </a:xfrm>
            <a:custGeom>
              <a:avLst/>
              <a:gdLst>
                <a:gd name="T0" fmla="*/ 87 w 198"/>
                <a:gd name="T1" fmla="*/ 0 h 190"/>
                <a:gd name="T2" fmla="*/ 95 w 198"/>
                <a:gd name="T3" fmla="*/ 12 h 190"/>
                <a:gd name="T4" fmla="*/ 99 w 198"/>
                <a:gd name="T5" fmla="*/ 24 h 190"/>
                <a:gd name="T6" fmla="*/ 110 w 198"/>
                <a:gd name="T7" fmla="*/ 40 h 190"/>
                <a:gd name="T8" fmla="*/ 126 w 198"/>
                <a:gd name="T9" fmla="*/ 56 h 190"/>
                <a:gd name="T10" fmla="*/ 142 w 198"/>
                <a:gd name="T11" fmla="*/ 72 h 190"/>
                <a:gd name="T12" fmla="*/ 162 w 198"/>
                <a:gd name="T13" fmla="*/ 91 h 190"/>
                <a:gd name="T14" fmla="*/ 178 w 198"/>
                <a:gd name="T15" fmla="*/ 103 h 190"/>
                <a:gd name="T16" fmla="*/ 186 w 198"/>
                <a:gd name="T17" fmla="*/ 111 h 190"/>
                <a:gd name="T18" fmla="*/ 194 w 198"/>
                <a:gd name="T19" fmla="*/ 123 h 190"/>
                <a:gd name="T20" fmla="*/ 198 w 198"/>
                <a:gd name="T21" fmla="*/ 139 h 190"/>
                <a:gd name="T22" fmla="*/ 198 w 198"/>
                <a:gd name="T23" fmla="*/ 147 h 190"/>
                <a:gd name="T24" fmla="*/ 190 w 198"/>
                <a:gd name="T25" fmla="*/ 159 h 190"/>
                <a:gd name="T26" fmla="*/ 178 w 198"/>
                <a:gd name="T27" fmla="*/ 167 h 190"/>
                <a:gd name="T28" fmla="*/ 154 w 198"/>
                <a:gd name="T29" fmla="*/ 178 h 190"/>
                <a:gd name="T30" fmla="*/ 130 w 198"/>
                <a:gd name="T31" fmla="*/ 186 h 190"/>
                <a:gd name="T32" fmla="*/ 103 w 198"/>
                <a:gd name="T33" fmla="*/ 190 h 190"/>
                <a:gd name="T34" fmla="*/ 87 w 198"/>
                <a:gd name="T35" fmla="*/ 190 h 190"/>
                <a:gd name="T36" fmla="*/ 75 w 198"/>
                <a:gd name="T37" fmla="*/ 186 h 190"/>
                <a:gd name="T38" fmla="*/ 63 w 198"/>
                <a:gd name="T39" fmla="*/ 178 h 190"/>
                <a:gd name="T40" fmla="*/ 51 w 198"/>
                <a:gd name="T41" fmla="*/ 171 h 190"/>
                <a:gd name="T42" fmla="*/ 43 w 198"/>
                <a:gd name="T43" fmla="*/ 159 h 190"/>
                <a:gd name="T44" fmla="*/ 43 w 198"/>
                <a:gd name="T45" fmla="*/ 147 h 190"/>
                <a:gd name="T46" fmla="*/ 35 w 198"/>
                <a:gd name="T47" fmla="*/ 159 h 190"/>
                <a:gd name="T48" fmla="*/ 23 w 198"/>
                <a:gd name="T49" fmla="*/ 171 h 190"/>
                <a:gd name="T50" fmla="*/ 12 w 198"/>
                <a:gd name="T51" fmla="*/ 182 h 190"/>
                <a:gd name="T52" fmla="*/ 0 w 198"/>
                <a:gd name="T53" fmla="*/ 190 h 19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8"/>
                <a:gd name="T82" fmla="*/ 0 h 190"/>
                <a:gd name="T83" fmla="*/ 198 w 198"/>
                <a:gd name="T84" fmla="*/ 190 h 19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8" h="190">
                  <a:moveTo>
                    <a:pt x="87" y="0"/>
                  </a:moveTo>
                  <a:lnTo>
                    <a:pt x="95" y="12"/>
                  </a:lnTo>
                  <a:lnTo>
                    <a:pt x="99" y="24"/>
                  </a:lnTo>
                  <a:lnTo>
                    <a:pt x="110" y="40"/>
                  </a:lnTo>
                  <a:lnTo>
                    <a:pt x="126" y="56"/>
                  </a:lnTo>
                  <a:lnTo>
                    <a:pt x="142" y="72"/>
                  </a:lnTo>
                  <a:lnTo>
                    <a:pt x="162" y="91"/>
                  </a:lnTo>
                  <a:lnTo>
                    <a:pt x="178" y="103"/>
                  </a:lnTo>
                  <a:lnTo>
                    <a:pt x="186" y="111"/>
                  </a:lnTo>
                  <a:lnTo>
                    <a:pt x="194" y="123"/>
                  </a:lnTo>
                  <a:lnTo>
                    <a:pt x="198" y="139"/>
                  </a:lnTo>
                  <a:lnTo>
                    <a:pt x="198" y="147"/>
                  </a:lnTo>
                  <a:lnTo>
                    <a:pt x="190" y="159"/>
                  </a:lnTo>
                  <a:lnTo>
                    <a:pt x="178" y="167"/>
                  </a:lnTo>
                  <a:lnTo>
                    <a:pt x="154" y="178"/>
                  </a:lnTo>
                  <a:lnTo>
                    <a:pt x="130" y="186"/>
                  </a:lnTo>
                  <a:lnTo>
                    <a:pt x="103" y="190"/>
                  </a:lnTo>
                  <a:lnTo>
                    <a:pt x="87" y="190"/>
                  </a:lnTo>
                  <a:lnTo>
                    <a:pt x="75" y="186"/>
                  </a:lnTo>
                  <a:lnTo>
                    <a:pt x="63" y="178"/>
                  </a:lnTo>
                  <a:lnTo>
                    <a:pt x="51" y="171"/>
                  </a:lnTo>
                  <a:lnTo>
                    <a:pt x="43" y="159"/>
                  </a:lnTo>
                  <a:lnTo>
                    <a:pt x="43" y="147"/>
                  </a:lnTo>
                  <a:lnTo>
                    <a:pt x="35" y="159"/>
                  </a:lnTo>
                  <a:lnTo>
                    <a:pt x="23" y="171"/>
                  </a:lnTo>
                  <a:lnTo>
                    <a:pt x="12" y="182"/>
                  </a:lnTo>
                  <a:lnTo>
                    <a:pt x="0" y="190"/>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2" name="Freeform 2068"/>
            <p:cNvSpPr>
              <a:spLocks/>
            </p:cNvSpPr>
            <p:nvPr/>
          </p:nvSpPr>
          <p:spPr bwMode="auto">
            <a:xfrm>
              <a:off x="1801" y="2345"/>
              <a:ext cx="170" cy="24"/>
            </a:xfrm>
            <a:custGeom>
              <a:avLst/>
              <a:gdLst>
                <a:gd name="T0" fmla="*/ 170 w 170"/>
                <a:gd name="T1" fmla="*/ 12 h 24"/>
                <a:gd name="T2" fmla="*/ 166 w 170"/>
                <a:gd name="T3" fmla="*/ 4 h 24"/>
                <a:gd name="T4" fmla="*/ 162 w 170"/>
                <a:gd name="T5" fmla="*/ 0 h 24"/>
                <a:gd name="T6" fmla="*/ 154 w 170"/>
                <a:gd name="T7" fmla="*/ 0 h 24"/>
                <a:gd name="T8" fmla="*/ 146 w 170"/>
                <a:gd name="T9" fmla="*/ 0 h 24"/>
                <a:gd name="T10" fmla="*/ 138 w 170"/>
                <a:gd name="T11" fmla="*/ 0 h 24"/>
                <a:gd name="T12" fmla="*/ 130 w 170"/>
                <a:gd name="T13" fmla="*/ 12 h 24"/>
                <a:gd name="T14" fmla="*/ 123 w 170"/>
                <a:gd name="T15" fmla="*/ 12 h 24"/>
                <a:gd name="T16" fmla="*/ 119 w 170"/>
                <a:gd name="T17" fmla="*/ 16 h 24"/>
                <a:gd name="T18" fmla="*/ 111 w 170"/>
                <a:gd name="T19" fmla="*/ 16 h 24"/>
                <a:gd name="T20" fmla="*/ 103 w 170"/>
                <a:gd name="T21" fmla="*/ 8 h 24"/>
                <a:gd name="T22" fmla="*/ 95 w 170"/>
                <a:gd name="T23" fmla="*/ 4 h 24"/>
                <a:gd name="T24" fmla="*/ 91 w 170"/>
                <a:gd name="T25" fmla="*/ 0 h 24"/>
                <a:gd name="T26" fmla="*/ 79 w 170"/>
                <a:gd name="T27" fmla="*/ 0 h 24"/>
                <a:gd name="T28" fmla="*/ 75 w 170"/>
                <a:gd name="T29" fmla="*/ 0 h 24"/>
                <a:gd name="T30" fmla="*/ 71 w 170"/>
                <a:gd name="T31" fmla="*/ 4 h 24"/>
                <a:gd name="T32" fmla="*/ 67 w 170"/>
                <a:gd name="T33" fmla="*/ 8 h 24"/>
                <a:gd name="T34" fmla="*/ 63 w 170"/>
                <a:gd name="T35" fmla="*/ 12 h 24"/>
                <a:gd name="T36" fmla="*/ 55 w 170"/>
                <a:gd name="T37" fmla="*/ 16 h 24"/>
                <a:gd name="T38" fmla="*/ 51 w 170"/>
                <a:gd name="T39" fmla="*/ 20 h 24"/>
                <a:gd name="T40" fmla="*/ 47 w 170"/>
                <a:gd name="T41" fmla="*/ 24 h 24"/>
                <a:gd name="T42" fmla="*/ 39 w 170"/>
                <a:gd name="T43" fmla="*/ 24 h 24"/>
                <a:gd name="T44" fmla="*/ 31 w 170"/>
                <a:gd name="T45" fmla="*/ 24 h 24"/>
                <a:gd name="T46" fmla="*/ 24 w 170"/>
                <a:gd name="T47" fmla="*/ 16 h 24"/>
                <a:gd name="T48" fmla="*/ 20 w 170"/>
                <a:gd name="T49" fmla="*/ 12 h 24"/>
                <a:gd name="T50" fmla="*/ 16 w 170"/>
                <a:gd name="T51" fmla="*/ 12 h 24"/>
                <a:gd name="T52" fmla="*/ 4 w 170"/>
                <a:gd name="T53" fmla="*/ 12 h 24"/>
                <a:gd name="T54" fmla="*/ 0 w 170"/>
                <a:gd name="T55" fmla="*/ 12 h 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0"/>
                <a:gd name="T85" fmla="*/ 0 h 24"/>
                <a:gd name="T86" fmla="*/ 170 w 170"/>
                <a:gd name="T87" fmla="*/ 24 h 2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0" h="24">
                  <a:moveTo>
                    <a:pt x="170" y="12"/>
                  </a:moveTo>
                  <a:lnTo>
                    <a:pt x="166" y="4"/>
                  </a:lnTo>
                  <a:lnTo>
                    <a:pt x="162" y="0"/>
                  </a:lnTo>
                  <a:lnTo>
                    <a:pt x="154" y="0"/>
                  </a:lnTo>
                  <a:lnTo>
                    <a:pt x="146" y="0"/>
                  </a:lnTo>
                  <a:lnTo>
                    <a:pt x="138" y="0"/>
                  </a:lnTo>
                  <a:lnTo>
                    <a:pt x="130" y="12"/>
                  </a:lnTo>
                  <a:lnTo>
                    <a:pt x="123" y="12"/>
                  </a:lnTo>
                  <a:lnTo>
                    <a:pt x="119" y="16"/>
                  </a:lnTo>
                  <a:lnTo>
                    <a:pt x="111" y="16"/>
                  </a:lnTo>
                  <a:lnTo>
                    <a:pt x="103" y="8"/>
                  </a:lnTo>
                  <a:lnTo>
                    <a:pt x="95" y="4"/>
                  </a:lnTo>
                  <a:lnTo>
                    <a:pt x="91" y="0"/>
                  </a:lnTo>
                  <a:lnTo>
                    <a:pt x="79" y="0"/>
                  </a:lnTo>
                  <a:lnTo>
                    <a:pt x="75" y="0"/>
                  </a:lnTo>
                  <a:lnTo>
                    <a:pt x="71" y="4"/>
                  </a:lnTo>
                  <a:lnTo>
                    <a:pt x="67" y="8"/>
                  </a:lnTo>
                  <a:lnTo>
                    <a:pt x="63" y="12"/>
                  </a:lnTo>
                  <a:lnTo>
                    <a:pt x="55" y="16"/>
                  </a:lnTo>
                  <a:lnTo>
                    <a:pt x="51" y="20"/>
                  </a:lnTo>
                  <a:lnTo>
                    <a:pt x="47" y="24"/>
                  </a:lnTo>
                  <a:lnTo>
                    <a:pt x="39" y="24"/>
                  </a:lnTo>
                  <a:lnTo>
                    <a:pt x="31" y="24"/>
                  </a:lnTo>
                  <a:lnTo>
                    <a:pt x="24" y="16"/>
                  </a:lnTo>
                  <a:lnTo>
                    <a:pt x="20" y="12"/>
                  </a:lnTo>
                  <a:lnTo>
                    <a:pt x="16" y="12"/>
                  </a:lnTo>
                  <a:lnTo>
                    <a:pt x="4" y="12"/>
                  </a:lnTo>
                  <a:lnTo>
                    <a:pt x="0" y="12"/>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3" name="Freeform 2069"/>
            <p:cNvSpPr>
              <a:spLocks/>
            </p:cNvSpPr>
            <p:nvPr/>
          </p:nvSpPr>
          <p:spPr bwMode="auto">
            <a:xfrm>
              <a:off x="1801" y="2389"/>
              <a:ext cx="218" cy="23"/>
            </a:xfrm>
            <a:custGeom>
              <a:avLst/>
              <a:gdLst>
                <a:gd name="T0" fmla="*/ 218 w 218"/>
                <a:gd name="T1" fmla="*/ 4 h 23"/>
                <a:gd name="T2" fmla="*/ 214 w 218"/>
                <a:gd name="T3" fmla="*/ 11 h 23"/>
                <a:gd name="T4" fmla="*/ 210 w 218"/>
                <a:gd name="T5" fmla="*/ 15 h 23"/>
                <a:gd name="T6" fmla="*/ 206 w 218"/>
                <a:gd name="T7" fmla="*/ 15 h 23"/>
                <a:gd name="T8" fmla="*/ 202 w 218"/>
                <a:gd name="T9" fmla="*/ 11 h 23"/>
                <a:gd name="T10" fmla="*/ 194 w 218"/>
                <a:gd name="T11" fmla="*/ 8 h 23"/>
                <a:gd name="T12" fmla="*/ 190 w 218"/>
                <a:gd name="T13" fmla="*/ 4 h 23"/>
                <a:gd name="T14" fmla="*/ 186 w 218"/>
                <a:gd name="T15" fmla="*/ 4 h 23"/>
                <a:gd name="T16" fmla="*/ 170 w 218"/>
                <a:gd name="T17" fmla="*/ 0 h 23"/>
                <a:gd name="T18" fmla="*/ 154 w 218"/>
                <a:gd name="T19" fmla="*/ 4 h 23"/>
                <a:gd name="T20" fmla="*/ 146 w 218"/>
                <a:gd name="T21" fmla="*/ 4 h 23"/>
                <a:gd name="T22" fmla="*/ 138 w 218"/>
                <a:gd name="T23" fmla="*/ 8 h 23"/>
                <a:gd name="T24" fmla="*/ 134 w 218"/>
                <a:gd name="T25" fmla="*/ 11 h 23"/>
                <a:gd name="T26" fmla="*/ 130 w 218"/>
                <a:gd name="T27" fmla="*/ 15 h 23"/>
                <a:gd name="T28" fmla="*/ 111 w 218"/>
                <a:gd name="T29" fmla="*/ 11 h 23"/>
                <a:gd name="T30" fmla="*/ 103 w 218"/>
                <a:gd name="T31" fmla="*/ 11 h 23"/>
                <a:gd name="T32" fmla="*/ 95 w 218"/>
                <a:gd name="T33" fmla="*/ 15 h 23"/>
                <a:gd name="T34" fmla="*/ 87 w 218"/>
                <a:gd name="T35" fmla="*/ 15 h 23"/>
                <a:gd name="T36" fmla="*/ 79 w 218"/>
                <a:gd name="T37" fmla="*/ 19 h 23"/>
                <a:gd name="T38" fmla="*/ 71 w 218"/>
                <a:gd name="T39" fmla="*/ 23 h 23"/>
                <a:gd name="T40" fmla="*/ 63 w 218"/>
                <a:gd name="T41" fmla="*/ 19 h 23"/>
                <a:gd name="T42" fmla="*/ 55 w 218"/>
                <a:gd name="T43" fmla="*/ 15 h 23"/>
                <a:gd name="T44" fmla="*/ 47 w 218"/>
                <a:gd name="T45" fmla="*/ 15 h 23"/>
                <a:gd name="T46" fmla="*/ 35 w 218"/>
                <a:gd name="T47" fmla="*/ 11 h 23"/>
                <a:gd name="T48" fmla="*/ 24 w 218"/>
                <a:gd name="T49" fmla="*/ 15 h 23"/>
                <a:gd name="T50" fmla="*/ 16 w 218"/>
                <a:gd name="T51" fmla="*/ 19 h 23"/>
                <a:gd name="T52" fmla="*/ 12 w 218"/>
                <a:gd name="T53" fmla="*/ 23 h 23"/>
                <a:gd name="T54" fmla="*/ 0 w 218"/>
                <a:gd name="T55" fmla="*/ 23 h 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23"/>
                <a:gd name="T86" fmla="*/ 218 w 218"/>
                <a:gd name="T87" fmla="*/ 23 h 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23">
                  <a:moveTo>
                    <a:pt x="218" y="4"/>
                  </a:moveTo>
                  <a:lnTo>
                    <a:pt x="214" y="11"/>
                  </a:lnTo>
                  <a:lnTo>
                    <a:pt x="210" y="15"/>
                  </a:lnTo>
                  <a:lnTo>
                    <a:pt x="206" y="15"/>
                  </a:lnTo>
                  <a:lnTo>
                    <a:pt x="202" y="11"/>
                  </a:lnTo>
                  <a:lnTo>
                    <a:pt x="194" y="8"/>
                  </a:lnTo>
                  <a:lnTo>
                    <a:pt x="190" y="4"/>
                  </a:lnTo>
                  <a:lnTo>
                    <a:pt x="186" y="4"/>
                  </a:lnTo>
                  <a:lnTo>
                    <a:pt x="170" y="0"/>
                  </a:lnTo>
                  <a:lnTo>
                    <a:pt x="154" y="4"/>
                  </a:lnTo>
                  <a:lnTo>
                    <a:pt x="146" y="4"/>
                  </a:lnTo>
                  <a:lnTo>
                    <a:pt x="138" y="8"/>
                  </a:lnTo>
                  <a:lnTo>
                    <a:pt x="134" y="11"/>
                  </a:lnTo>
                  <a:lnTo>
                    <a:pt x="130" y="15"/>
                  </a:lnTo>
                  <a:lnTo>
                    <a:pt x="111" y="11"/>
                  </a:lnTo>
                  <a:lnTo>
                    <a:pt x="103" y="11"/>
                  </a:lnTo>
                  <a:lnTo>
                    <a:pt x="95" y="15"/>
                  </a:lnTo>
                  <a:lnTo>
                    <a:pt x="87" y="15"/>
                  </a:lnTo>
                  <a:lnTo>
                    <a:pt x="79" y="19"/>
                  </a:lnTo>
                  <a:lnTo>
                    <a:pt x="71" y="23"/>
                  </a:lnTo>
                  <a:lnTo>
                    <a:pt x="63" y="19"/>
                  </a:lnTo>
                  <a:lnTo>
                    <a:pt x="55" y="15"/>
                  </a:lnTo>
                  <a:lnTo>
                    <a:pt x="47" y="15"/>
                  </a:lnTo>
                  <a:lnTo>
                    <a:pt x="35" y="11"/>
                  </a:lnTo>
                  <a:lnTo>
                    <a:pt x="24" y="15"/>
                  </a:lnTo>
                  <a:lnTo>
                    <a:pt x="16" y="19"/>
                  </a:lnTo>
                  <a:lnTo>
                    <a:pt x="12" y="23"/>
                  </a:lnTo>
                  <a:lnTo>
                    <a:pt x="0" y="23"/>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4" name="Freeform 2070"/>
            <p:cNvSpPr>
              <a:spLocks/>
            </p:cNvSpPr>
            <p:nvPr/>
          </p:nvSpPr>
          <p:spPr bwMode="auto">
            <a:xfrm>
              <a:off x="1559" y="3390"/>
              <a:ext cx="258" cy="182"/>
            </a:xfrm>
            <a:custGeom>
              <a:avLst/>
              <a:gdLst>
                <a:gd name="T0" fmla="*/ 72 w 258"/>
                <a:gd name="T1" fmla="*/ 91 h 182"/>
                <a:gd name="T2" fmla="*/ 111 w 258"/>
                <a:gd name="T3" fmla="*/ 91 h 182"/>
                <a:gd name="T4" fmla="*/ 143 w 258"/>
                <a:gd name="T5" fmla="*/ 91 h 182"/>
                <a:gd name="T6" fmla="*/ 186 w 258"/>
                <a:gd name="T7" fmla="*/ 91 h 182"/>
                <a:gd name="T8" fmla="*/ 210 w 258"/>
                <a:gd name="T9" fmla="*/ 103 h 182"/>
                <a:gd name="T10" fmla="*/ 234 w 258"/>
                <a:gd name="T11" fmla="*/ 103 h 182"/>
                <a:gd name="T12" fmla="*/ 242 w 258"/>
                <a:gd name="T13" fmla="*/ 91 h 182"/>
                <a:gd name="T14" fmla="*/ 250 w 258"/>
                <a:gd name="T15" fmla="*/ 67 h 182"/>
                <a:gd name="T16" fmla="*/ 258 w 258"/>
                <a:gd name="T17" fmla="*/ 24 h 182"/>
                <a:gd name="T18" fmla="*/ 174 w 258"/>
                <a:gd name="T19" fmla="*/ 12 h 182"/>
                <a:gd name="T20" fmla="*/ 103 w 258"/>
                <a:gd name="T21" fmla="*/ 12 h 182"/>
                <a:gd name="T22" fmla="*/ 48 w 258"/>
                <a:gd name="T23" fmla="*/ 0 h 182"/>
                <a:gd name="T24" fmla="*/ 24 w 258"/>
                <a:gd name="T25" fmla="*/ 0 h 182"/>
                <a:gd name="T26" fmla="*/ 24 w 258"/>
                <a:gd name="T27" fmla="*/ 56 h 182"/>
                <a:gd name="T28" fmla="*/ 16 w 258"/>
                <a:gd name="T29" fmla="*/ 103 h 182"/>
                <a:gd name="T30" fmla="*/ 8 w 258"/>
                <a:gd name="T31" fmla="*/ 139 h 182"/>
                <a:gd name="T32" fmla="*/ 0 w 258"/>
                <a:gd name="T33" fmla="*/ 182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82"/>
                <a:gd name="T53" fmla="*/ 258 w 258"/>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82">
                  <a:moveTo>
                    <a:pt x="72" y="91"/>
                  </a:moveTo>
                  <a:lnTo>
                    <a:pt x="111" y="91"/>
                  </a:lnTo>
                  <a:lnTo>
                    <a:pt x="143" y="91"/>
                  </a:lnTo>
                  <a:lnTo>
                    <a:pt x="186" y="91"/>
                  </a:lnTo>
                  <a:lnTo>
                    <a:pt x="210" y="103"/>
                  </a:lnTo>
                  <a:lnTo>
                    <a:pt x="234" y="103"/>
                  </a:lnTo>
                  <a:lnTo>
                    <a:pt x="242" y="91"/>
                  </a:lnTo>
                  <a:lnTo>
                    <a:pt x="250" y="67"/>
                  </a:lnTo>
                  <a:lnTo>
                    <a:pt x="258" y="24"/>
                  </a:lnTo>
                  <a:lnTo>
                    <a:pt x="174" y="12"/>
                  </a:lnTo>
                  <a:lnTo>
                    <a:pt x="103" y="12"/>
                  </a:lnTo>
                  <a:lnTo>
                    <a:pt x="48" y="0"/>
                  </a:lnTo>
                  <a:lnTo>
                    <a:pt x="24" y="0"/>
                  </a:lnTo>
                  <a:lnTo>
                    <a:pt x="24" y="56"/>
                  </a:lnTo>
                  <a:lnTo>
                    <a:pt x="16" y="103"/>
                  </a:lnTo>
                  <a:lnTo>
                    <a:pt x="8" y="139"/>
                  </a:lnTo>
                  <a:lnTo>
                    <a:pt x="0" y="18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5" name="Freeform 2071"/>
            <p:cNvSpPr>
              <a:spLocks/>
            </p:cNvSpPr>
            <p:nvPr/>
          </p:nvSpPr>
          <p:spPr bwMode="auto">
            <a:xfrm>
              <a:off x="1749" y="3176"/>
              <a:ext cx="52" cy="175"/>
            </a:xfrm>
            <a:custGeom>
              <a:avLst/>
              <a:gdLst>
                <a:gd name="T0" fmla="*/ 44 w 52"/>
                <a:gd name="T1" fmla="*/ 0 h 175"/>
                <a:gd name="T2" fmla="*/ 52 w 52"/>
                <a:gd name="T3" fmla="*/ 32 h 175"/>
                <a:gd name="T4" fmla="*/ 52 w 52"/>
                <a:gd name="T5" fmla="*/ 80 h 175"/>
                <a:gd name="T6" fmla="*/ 48 w 52"/>
                <a:gd name="T7" fmla="*/ 107 h 175"/>
                <a:gd name="T8" fmla="*/ 48 w 52"/>
                <a:gd name="T9" fmla="*/ 127 h 175"/>
                <a:gd name="T10" fmla="*/ 44 w 52"/>
                <a:gd name="T11" fmla="*/ 127 h 175"/>
                <a:gd name="T12" fmla="*/ 20 w 52"/>
                <a:gd name="T13" fmla="*/ 123 h 175"/>
                <a:gd name="T14" fmla="*/ 16 w 52"/>
                <a:gd name="T15" fmla="*/ 143 h 175"/>
                <a:gd name="T16" fmla="*/ 8 w 52"/>
                <a:gd name="T17" fmla="*/ 159 h 175"/>
                <a:gd name="T18" fmla="*/ 0 w 52"/>
                <a:gd name="T19" fmla="*/ 175 h 175"/>
                <a:gd name="T20" fmla="*/ 4 w 52"/>
                <a:gd name="T21" fmla="*/ 135 h 175"/>
                <a:gd name="T22" fmla="*/ 8 w 52"/>
                <a:gd name="T23" fmla="*/ 103 h 175"/>
                <a:gd name="T24" fmla="*/ 16 w 52"/>
                <a:gd name="T25" fmla="*/ 72 h 175"/>
                <a:gd name="T26" fmla="*/ 16 w 52"/>
                <a:gd name="T27" fmla="*/ 52 h 175"/>
                <a:gd name="T28" fmla="*/ 20 w 52"/>
                <a:gd name="T29" fmla="*/ 36 h 175"/>
                <a:gd name="T30" fmla="*/ 28 w 52"/>
                <a:gd name="T31" fmla="*/ 20 h 175"/>
                <a:gd name="T32" fmla="*/ 44 w 52"/>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175"/>
                <a:gd name="T53" fmla="*/ 52 w 52"/>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175">
                  <a:moveTo>
                    <a:pt x="44" y="0"/>
                  </a:moveTo>
                  <a:lnTo>
                    <a:pt x="52" y="32"/>
                  </a:lnTo>
                  <a:lnTo>
                    <a:pt x="52" y="80"/>
                  </a:lnTo>
                  <a:lnTo>
                    <a:pt x="48" y="107"/>
                  </a:lnTo>
                  <a:lnTo>
                    <a:pt x="48" y="127"/>
                  </a:lnTo>
                  <a:lnTo>
                    <a:pt x="44" y="127"/>
                  </a:lnTo>
                  <a:lnTo>
                    <a:pt x="20" y="123"/>
                  </a:lnTo>
                  <a:lnTo>
                    <a:pt x="16" y="143"/>
                  </a:lnTo>
                  <a:lnTo>
                    <a:pt x="8" y="159"/>
                  </a:lnTo>
                  <a:lnTo>
                    <a:pt x="0" y="175"/>
                  </a:lnTo>
                  <a:lnTo>
                    <a:pt x="4" y="135"/>
                  </a:lnTo>
                  <a:lnTo>
                    <a:pt x="8" y="103"/>
                  </a:lnTo>
                  <a:lnTo>
                    <a:pt x="16" y="72"/>
                  </a:lnTo>
                  <a:lnTo>
                    <a:pt x="16" y="52"/>
                  </a:lnTo>
                  <a:lnTo>
                    <a:pt x="20" y="36"/>
                  </a:lnTo>
                  <a:lnTo>
                    <a:pt x="28" y="2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6" name="Freeform 2072"/>
            <p:cNvSpPr>
              <a:spLocks/>
            </p:cNvSpPr>
            <p:nvPr/>
          </p:nvSpPr>
          <p:spPr bwMode="auto">
            <a:xfrm>
              <a:off x="1670" y="2792"/>
              <a:ext cx="56" cy="64"/>
            </a:xfrm>
            <a:custGeom>
              <a:avLst/>
              <a:gdLst>
                <a:gd name="T0" fmla="*/ 36 w 56"/>
                <a:gd name="T1" fmla="*/ 4 h 64"/>
                <a:gd name="T2" fmla="*/ 40 w 56"/>
                <a:gd name="T3" fmla="*/ 0 h 64"/>
                <a:gd name="T4" fmla="*/ 48 w 56"/>
                <a:gd name="T5" fmla="*/ 4 h 64"/>
                <a:gd name="T6" fmla="*/ 52 w 56"/>
                <a:gd name="T7" fmla="*/ 8 h 64"/>
                <a:gd name="T8" fmla="*/ 56 w 56"/>
                <a:gd name="T9" fmla="*/ 24 h 64"/>
                <a:gd name="T10" fmla="*/ 48 w 56"/>
                <a:gd name="T11" fmla="*/ 40 h 64"/>
                <a:gd name="T12" fmla="*/ 40 w 56"/>
                <a:gd name="T13" fmla="*/ 52 h 64"/>
                <a:gd name="T14" fmla="*/ 36 w 56"/>
                <a:gd name="T15" fmla="*/ 64 h 64"/>
                <a:gd name="T16" fmla="*/ 24 w 56"/>
                <a:gd name="T17" fmla="*/ 56 h 64"/>
                <a:gd name="T18" fmla="*/ 12 w 56"/>
                <a:gd name="T19" fmla="*/ 40 h 64"/>
                <a:gd name="T20" fmla="*/ 4 w 56"/>
                <a:gd name="T21" fmla="*/ 28 h 64"/>
                <a:gd name="T22" fmla="*/ 0 w 56"/>
                <a:gd name="T23" fmla="*/ 16 h 64"/>
                <a:gd name="T24" fmla="*/ 0 w 56"/>
                <a:gd name="T25" fmla="*/ 4 h 64"/>
                <a:gd name="T26" fmla="*/ 12 w 56"/>
                <a:gd name="T27" fmla="*/ 8 h 64"/>
                <a:gd name="T28" fmla="*/ 20 w 56"/>
                <a:gd name="T29" fmla="*/ 12 h 64"/>
                <a:gd name="T30" fmla="*/ 28 w 56"/>
                <a:gd name="T31" fmla="*/ 8 h 64"/>
                <a:gd name="T32" fmla="*/ 36 w 56"/>
                <a:gd name="T33" fmla="*/ 4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6"/>
                <a:gd name="T52" fmla="*/ 0 h 64"/>
                <a:gd name="T53" fmla="*/ 56 w 5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6" h="64">
                  <a:moveTo>
                    <a:pt x="36" y="4"/>
                  </a:moveTo>
                  <a:lnTo>
                    <a:pt x="40" y="0"/>
                  </a:lnTo>
                  <a:lnTo>
                    <a:pt x="48" y="4"/>
                  </a:lnTo>
                  <a:lnTo>
                    <a:pt x="52" y="8"/>
                  </a:lnTo>
                  <a:lnTo>
                    <a:pt x="56" y="24"/>
                  </a:lnTo>
                  <a:lnTo>
                    <a:pt x="48" y="40"/>
                  </a:lnTo>
                  <a:lnTo>
                    <a:pt x="40" y="52"/>
                  </a:lnTo>
                  <a:lnTo>
                    <a:pt x="36" y="64"/>
                  </a:lnTo>
                  <a:lnTo>
                    <a:pt x="24" y="56"/>
                  </a:lnTo>
                  <a:lnTo>
                    <a:pt x="12" y="40"/>
                  </a:lnTo>
                  <a:lnTo>
                    <a:pt x="4" y="28"/>
                  </a:lnTo>
                  <a:lnTo>
                    <a:pt x="0" y="16"/>
                  </a:lnTo>
                  <a:lnTo>
                    <a:pt x="0" y="4"/>
                  </a:lnTo>
                  <a:lnTo>
                    <a:pt x="12" y="8"/>
                  </a:lnTo>
                  <a:lnTo>
                    <a:pt x="20" y="12"/>
                  </a:lnTo>
                  <a:lnTo>
                    <a:pt x="28" y="8"/>
                  </a:lnTo>
                  <a:lnTo>
                    <a:pt x="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7" name="Line 2073"/>
            <p:cNvSpPr>
              <a:spLocks noChangeShapeType="1"/>
            </p:cNvSpPr>
            <p:nvPr/>
          </p:nvSpPr>
          <p:spPr bwMode="auto">
            <a:xfrm>
              <a:off x="1912" y="3208"/>
              <a:ext cx="3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Freeform 2074"/>
            <p:cNvSpPr>
              <a:spLocks/>
            </p:cNvSpPr>
            <p:nvPr/>
          </p:nvSpPr>
          <p:spPr bwMode="auto">
            <a:xfrm>
              <a:off x="1840" y="2499"/>
              <a:ext cx="64" cy="64"/>
            </a:xfrm>
            <a:custGeom>
              <a:avLst/>
              <a:gdLst>
                <a:gd name="T0" fmla="*/ 56 w 64"/>
                <a:gd name="T1" fmla="*/ 52 h 64"/>
                <a:gd name="T2" fmla="*/ 60 w 64"/>
                <a:gd name="T3" fmla="*/ 44 h 64"/>
                <a:gd name="T4" fmla="*/ 60 w 64"/>
                <a:gd name="T5" fmla="*/ 40 h 64"/>
                <a:gd name="T6" fmla="*/ 64 w 64"/>
                <a:gd name="T7" fmla="*/ 24 h 64"/>
                <a:gd name="T8" fmla="*/ 60 w 64"/>
                <a:gd name="T9" fmla="*/ 12 h 64"/>
                <a:gd name="T10" fmla="*/ 56 w 64"/>
                <a:gd name="T11" fmla="*/ 4 h 64"/>
                <a:gd name="T12" fmla="*/ 44 w 64"/>
                <a:gd name="T13" fmla="*/ 0 h 64"/>
                <a:gd name="T14" fmla="*/ 24 w 64"/>
                <a:gd name="T15" fmla="*/ 0 h 64"/>
                <a:gd name="T16" fmla="*/ 12 w 64"/>
                <a:gd name="T17" fmla="*/ 4 h 64"/>
                <a:gd name="T18" fmla="*/ 8 w 64"/>
                <a:gd name="T19" fmla="*/ 12 h 64"/>
                <a:gd name="T20" fmla="*/ 4 w 64"/>
                <a:gd name="T21" fmla="*/ 16 h 64"/>
                <a:gd name="T22" fmla="*/ 0 w 64"/>
                <a:gd name="T23" fmla="*/ 24 h 64"/>
                <a:gd name="T24" fmla="*/ 4 w 64"/>
                <a:gd name="T25" fmla="*/ 36 h 64"/>
                <a:gd name="T26" fmla="*/ 4 w 64"/>
                <a:gd name="T27" fmla="*/ 44 h 64"/>
                <a:gd name="T28" fmla="*/ 12 w 64"/>
                <a:gd name="T29" fmla="*/ 52 h 64"/>
                <a:gd name="T30" fmla="*/ 12 w 64"/>
                <a:gd name="T31" fmla="*/ 56 h 64"/>
                <a:gd name="T32" fmla="*/ 16 w 64"/>
                <a:gd name="T33" fmla="*/ 60 h 64"/>
                <a:gd name="T34" fmla="*/ 24 w 64"/>
                <a:gd name="T35" fmla="*/ 64 h 64"/>
                <a:gd name="T36" fmla="*/ 32 w 64"/>
                <a:gd name="T37" fmla="*/ 64 h 64"/>
                <a:gd name="T38" fmla="*/ 40 w 64"/>
                <a:gd name="T39" fmla="*/ 60 h 64"/>
                <a:gd name="T40" fmla="*/ 48 w 64"/>
                <a:gd name="T41" fmla="*/ 56 h 64"/>
                <a:gd name="T42" fmla="*/ 52 w 64"/>
                <a:gd name="T43" fmla="*/ 52 h 64"/>
                <a:gd name="T44" fmla="*/ 56 w 64"/>
                <a:gd name="T45" fmla="*/ 52 h 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
                <a:gd name="T70" fmla="*/ 0 h 64"/>
                <a:gd name="T71" fmla="*/ 64 w 64"/>
                <a:gd name="T72" fmla="*/ 64 h 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 h="64">
                  <a:moveTo>
                    <a:pt x="56" y="52"/>
                  </a:moveTo>
                  <a:lnTo>
                    <a:pt x="60" y="44"/>
                  </a:lnTo>
                  <a:lnTo>
                    <a:pt x="60" y="40"/>
                  </a:lnTo>
                  <a:lnTo>
                    <a:pt x="64" y="24"/>
                  </a:lnTo>
                  <a:lnTo>
                    <a:pt x="60" y="12"/>
                  </a:lnTo>
                  <a:lnTo>
                    <a:pt x="56" y="4"/>
                  </a:lnTo>
                  <a:lnTo>
                    <a:pt x="44" y="0"/>
                  </a:lnTo>
                  <a:lnTo>
                    <a:pt x="24" y="0"/>
                  </a:lnTo>
                  <a:lnTo>
                    <a:pt x="12" y="4"/>
                  </a:lnTo>
                  <a:lnTo>
                    <a:pt x="8" y="12"/>
                  </a:lnTo>
                  <a:lnTo>
                    <a:pt x="4" y="16"/>
                  </a:lnTo>
                  <a:lnTo>
                    <a:pt x="0" y="24"/>
                  </a:lnTo>
                  <a:lnTo>
                    <a:pt x="4" y="36"/>
                  </a:lnTo>
                  <a:lnTo>
                    <a:pt x="4" y="44"/>
                  </a:lnTo>
                  <a:lnTo>
                    <a:pt x="12" y="52"/>
                  </a:lnTo>
                  <a:lnTo>
                    <a:pt x="12" y="56"/>
                  </a:lnTo>
                  <a:lnTo>
                    <a:pt x="16" y="60"/>
                  </a:lnTo>
                  <a:lnTo>
                    <a:pt x="24" y="64"/>
                  </a:lnTo>
                  <a:lnTo>
                    <a:pt x="32" y="64"/>
                  </a:lnTo>
                  <a:lnTo>
                    <a:pt x="40" y="60"/>
                  </a:lnTo>
                  <a:lnTo>
                    <a:pt x="48" y="56"/>
                  </a:lnTo>
                  <a:lnTo>
                    <a:pt x="52" y="52"/>
                  </a:lnTo>
                  <a:lnTo>
                    <a:pt x="5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89" name="Freeform 2075"/>
            <p:cNvSpPr>
              <a:spLocks/>
            </p:cNvSpPr>
            <p:nvPr/>
          </p:nvSpPr>
          <p:spPr bwMode="auto">
            <a:xfrm>
              <a:off x="2011" y="2488"/>
              <a:ext cx="15" cy="15"/>
            </a:xfrm>
            <a:custGeom>
              <a:avLst/>
              <a:gdLst>
                <a:gd name="T0" fmla="*/ 11 w 15"/>
                <a:gd name="T1" fmla="*/ 15 h 15"/>
                <a:gd name="T2" fmla="*/ 11 w 15"/>
                <a:gd name="T3" fmla="*/ 11 h 15"/>
                <a:gd name="T4" fmla="*/ 15 w 15"/>
                <a:gd name="T5" fmla="*/ 4 h 15"/>
                <a:gd name="T6" fmla="*/ 0 w 15"/>
                <a:gd name="T7" fmla="*/ 0 h 15"/>
                <a:gd name="T8" fmla="*/ 0 w 15"/>
                <a:gd name="T9" fmla="*/ 8 h 15"/>
                <a:gd name="T10" fmla="*/ 0 w 15"/>
                <a:gd name="T11" fmla="*/ 4 h 15"/>
                <a:gd name="T12" fmla="*/ 11 w 15"/>
                <a:gd name="T13" fmla="*/ 15 h 15"/>
                <a:gd name="T14" fmla="*/ 11 w 15"/>
                <a:gd name="T15" fmla="*/ 11 h 15"/>
                <a:gd name="T16" fmla="*/ 11 w 15"/>
                <a:gd name="T17" fmla="*/ 11 h 15"/>
                <a:gd name="T18" fmla="*/ 11 w 1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5"/>
                <a:gd name="T32" fmla="*/ 15 w 1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5">
                  <a:moveTo>
                    <a:pt x="11" y="15"/>
                  </a:moveTo>
                  <a:lnTo>
                    <a:pt x="11" y="11"/>
                  </a:lnTo>
                  <a:lnTo>
                    <a:pt x="15" y="4"/>
                  </a:lnTo>
                  <a:lnTo>
                    <a:pt x="0" y="0"/>
                  </a:lnTo>
                  <a:lnTo>
                    <a:pt x="0" y="8"/>
                  </a:lnTo>
                  <a:lnTo>
                    <a:pt x="0" y="4"/>
                  </a:lnTo>
                  <a:lnTo>
                    <a:pt x="11" y="15"/>
                  </a:lnTo>
                  <a:lnTo>
                    <a:pt x="11" y="11"/>
                  </a:lnTo>
                  <a:lnTo>
                    <a:pt x="1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0" name="Freeform 2076"/>
            <p:cNvSpPr>
              <a:spLocks/>
            </p:cNvSpPr>
            <p:nvPr/>
          </p:nvSpPr>
          <p:spPr bwMode="auto">
            <a:xfrm>
              <a:off x="2003" y="2492"/>
              <a:ext cx="19" cy="19"/>
            </a:xfrm>
            <a:custGeom>
              <a:avLst/>
              <a:gdLst>
                <a:gd name="T0" fmla="*/ 12 w 19"/>
                <a:gd name="T1" fmla="*/ 19 h 19"/>
                <a:gd name="T2" fmla="*/ 12 w 19"/>
                <a:gd name="T3" fmla="*/ 15 h 19"/>
                <a:gd name="T4" fmla="*/ 19 w 19"/>
                <a:gd name="T5" fmla="*/ 11 h 19"/>
                <a:gd name="T6" fmla="*/ 8 w 19"/>
                <a:gd name="T7" fmla="*/ 0 h 19"/>
                <a:gd name="T8" fmla="*/ 0 w 19"/>
                <a:gd name="T9" fmla="*/ 7 h 19"/>
                <a:gd name="T10" fmla="*/ 4 w 19"/>
                <a:gd name="T11" fmla="*/ 4 h 19"/>
                <a:gd name="T12" fmla="*/ 12 w 19"/>
                <a:gd name="T13" fmla="*/ 19 h 19"/>
                <a:gd name="T14" fmla="*/ 12 w 19"/>
                <a:gd name="T15" fmla="*/ 15 h 19"/>
                <a:gd name="T16" fmla="*/ 12 w 19"/>
                <a:gd name="T17" fmla="*/ 15 h 19"/>
                <a:gd name="T18" fmla="*/ 12 w 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9"/>
                <a:gd name="T32" fmla="*/ 19 w 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9">
                  <a:moveTo>
                    <a:pt x="12" y="19"/>
                  </a:moveTo>
                  <a:lnTo>
                    <a:pt x="12" y="15"/>
                  </a:lnTo>
                  <a:lnTo>
                    <a:pt x="19" y="11"/>
                  </a:lnTo>
                  <a:lnTo>
                    <a:pt x="8" y="0"/>
                  </a:lnTo>
                  <a:lnTo>
                    <a:pt x="0" y="7"/>
                  </a:lnTo>
                  <a:lnTo>
                    <a:pt x="4" y="4"/>
                  </a:lnTo>
                  <a:lnTo>
                    <a:pt x="12" y="19"/>
                  </a:lnTo>
                  <a:lnTo>
                    <a:pt x="12" y="15"/>
                  </a:lnTo>
                  <a:lnTo>
                    <a:pt x="1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1" name="Freeform 2077"/>
            <p:cNvSpPr>
              <a:spLocks/>
            </p:cNvSpPr>
            <p:nvPr/>
          </p:nvSpPr>
          <p:spPr bwMode="auto">
            <a:xfrm>
              <a:off x="1999" y="2496"/>
              <a:ext cx="16" cy="19"/>
            </a:xfrm>
            <a:custGeom>
              <a:avLst/>
              <a:gdLst>
                <a:gd name="T0" fmla="*/ 4 w 16"/>
                <a:gd name="T1" fmla="*/ 19 h 19"/>
                <a:gd name="T2" fmla="*/ 4 w 16"/>
                <a:gd name="T3" fmla="*/ 19 h 19"/>
                <a:gd name="T4" fmla="*/ 16 w 16"/>
                <a:gd name="T5" fmla="*/ 15 h 19"/>
                <a:gd name="T6" fmla="*/ 8 w 16"/>
                <a:gd name="T7" fmla="*/ 0 h 19"/>
                <a:gd name="T8" fmla="*/ 0 w 16"/>
                <a:gd name="T9" fmla="*/ 3 h 19"/>
                <a:gd name="T10" fmla="*/ 0 w 16"/>
                <a:gd name="T11" fmla="*/ 3 h 19"/>
                <a:gd name="T12" fmla="*/ 4 w 16"/>
                <a:gd name="T13" fmla="*/ 19 h 19"/>
                <a:gd name="T14" fmla="*/ 4 w 16"/>
                <a:gd name="T15" fmla="*/ 19 h 19"/>
                <a:gd name="T16" fmla="*/ 4 w 16"/>
                <a:gd name="T17" fmla="*/ 19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9"/>
                <a:gd name="T29" fmla="*/ 16 w 1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9">
                  <a:moveTo>
                    <a:pt x="4" y="19"/>
                  </a:moveTo>
                  <a:lnTo>
                    <a:pt x="4" y="19"/>
                  </a:lnTo>
                  <a:lnTo>
                    <a:pt x="16" y="15"/>
                  </a:lnTo>
                  <a:lnTo>
                    <a:pt x="8" y="0"/>
                  </a:lnTo>
                  <a:lnTo>
                    <a:pt x="0" y="3"/>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2" name="Freeform 2078"/>
            <p:cNvSpPr>
              <a:spLocks/>
            </p:cNvSpPr>
            <p:nvPr/>
          </p:nvSpPr>
          <p:spPr bwMode="auto">
            <a:xfrm>
              <a:off x="1987" y="2499"/>
              <a:ext cx="16" cy="20"/>
            </a:xfrm>
            <a:custGeom>
              <a:avLst/>
              <a:gdLst>
                <a:gd name="T0" fmla="*/ 4 w 16"/>
                <a:gd name="T1" fmla="*/ 20 h 20"/>
                <a:gd name="T2" fmla="*/ 4 w 16"/>
                <a:gd name="T3" fmla="*/ 20 h 20"/>
                <a:gd name="T4" fmla="*/ 16 w 16"/>
                <a:gd name="T5" fmla="*/ 16 h 20"/>
                <a:gd name="T6" fmla="*/ 12 w 16"/>
                <a:gd name="T7" fmla="*/ 0 h 20"/>
                <a:gd name="T8" fmla="*/ 0 w 16"/>
                <a:gd name="T9" fmla="*/ 4 h 20"/>
                <a:gd name="T10" fmla="*/ 0 w 16"/>
                <a:gd name="T11" fmla="*/ 4 h 20"/>
                <a:gd name="T12" fmla="*/ 4 w 16"/>
                <a:gd name="T13" fmla="*/ 20 h 20"/>
                <a:gd name="T14" fmla="*/ 4 w 16"/>
                <a:gd name="T15" fmla="*/ 20 h 20"/>
                <a:gd name="T16" fmla="*/ 4 w 16"/>
                <a:gd name="T17" fmla="*/ 2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20"/>
                <a:gd name="T29" fmla="*/ 16 w 16"/>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20">
                  <a:moveTo>
                    <a:pt x="4" y="20"/>
                  </a:moveTo>
                  <a:lnTo>
                    <a:pt x="4" y="20"/>
                  </a:lnTo>
                  <a:lnTo>
                    <a:pt x="16" y="16"/>
                  </a:lnTo>
                  <a:lnTo>
                    <a:pt x="12" y="0"/>
                  </a:lnTo>
                  <a:lnTo>
                    <a:pt x="0" y="4"/>
                  </a:lnTo>
                  <a:lnTo>
                    <a:pt x="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3" name="Freeform 2079"/>
            <p:cNvSpPr>
              <a:spLocks/>
            </p:cNvSpPr>
            <p:nvPr/>
          </p:nvSpPr>
          <p:spPr bwMode="auto">
            <a:xfrm>
              <a:off x="1955" y="2503"/>
              <a:ext cx="36" cy="20"/>
            </a:xfrm>
            <a:custGeom>
              <a:avLst/>
              <a:gdLst>
                <a:gd name="T0" fmla="*/ 0 w 36"/>
                <a:gd name="T1" fmla="*/ 16 h 20"/>
                <a:gd name="T2" fmla="*/ 8 w 36"/>
                <a:gd name="T3" fmla="*/ 16 h 20"/>
                <a:gd name="T4" fmla="*/ 36 w 36"/>
                <a:gd name="T5" fmla="*/ 16 h 20"/>
                <a:gd name="T6" fmla="*/ 32 w 36"/>
                <a:gd name="T7" fmla="*/ 0 h 20"/>
                <a:gd name="T8" fmla="*/ 8 w 36"/>
                <a:gd name="T9" fmla="*/ 4 h 20"/>
                <a:gd name="T10" fmla="*/ 12 w 36"/>
                <a:gd name="T11" fmla="*/ 8 h 20"/>
                <a:gd name="T12" fmla="*/ 0 w 36"/>
                <a:gd name="T13" fmla="*/ 16 h 20"/>
                <a:gd name="T14" fmla="*/ 4 w 36"/>
                <a:gd name="T15" fmla="*/ 20 h 20"/>
                <a:gd name="T16" fmla="*/ 8 w 36"/>
                <a:gd name="T17" fmla="*/ 16 h 20"/>
                <a:gd name="T18" fmla="*/ 0 w 36"/>
                <a:gd name="T19" fmla="*/ 1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0"/>
                <a:gd name="T32" fmla="*/ 36 w 3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0">
                  <a:moveTo>
                    <a:pt x="0" y="16"/>
                  </a:moveTo>
                  <a:lnTo>
                    <a:pt x="8" y="16"/>
                  </a:lnTo>
                  <a:lnTo>
                    <a:pt x="36" y="16"/>
                  </a:lnTo>
                  <a:lnTo>
                    <a:pt x="32" y="0"/>
                  </a:lnTo>
                  <a:lnTo>
                    <a:pt x="8" y="4"/>
                  </a:lnTo>
                  <a:lnTo>
                    <a:pt x="12" y="8"/>
                  </a:lnTo>
                  <a:lnTo>
                    <a:pt x="0" y="16"/>
                  </a:lnTo>
                  <a:lnTo>
                    <a:pt x="4" y="20"/>
                  </a:lnTo>
                  <a:lnTo>
                    <a:pt x="8" y="1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4" name="Freeform 2080"/>
            <p:cNvSpPr>
              <a:spLocks/>
            </p:cNvSpPr>
            <p:nvPr/>
          </p:nvSpPr>
          <p:spPr bwMode="auto">
            <a:xfrm>
              <a:off x="1943" y="2492"/>
              <a:ext cx="24" cy="27"/>
            </a:xfrm>
            <a:custGeom>
              <a:avLst/>
              <a:gdLst>
                <a:gd name="T0" fmla="*/ 0 w 24"/>
                <a:gd name="T1" fmla="*/ 7 h 27"/>
                <a:gd name="T2" fmla="*/ 0 w 24"/>
                <a:gd name="T3" fmla="*/ 7 h 27"/>
                <a:gd name="T4" fmla="*/ 12 w 24"/>
                <a:gd name="T5" fmla="*/ 27 h 27"/>
                <a:gd name="T6" fmla="*/ 24 w 24"/>
                <a:gd name="T7" fmla="*/ 19 h 27"/>
                <a:gd name="T8" fmla="*/ 12 w 24"/>
                <a:gd name="T9" fmla="*/ 0 h 27"/>
                <a:gd name="T10" fmla="*/ 8 w 24"/>
                <a:gd name="T11" fmla="*/ 0 h 27"/>
                <a:gd name="T12" fmla="*/ 12 w 24"/>
                <a:gd name="T13" fmla="*/ 0 h 27"/>
                <a:gd name="T14" fmla="*/ 8 w 24"/>
                <a:gd name="T15" fmla="*/ 0 h 27"/>
                <a:gd name="T16" fmla="*/ 8 w 24"/>
                <a:gd name="T17" fmla="*/ 0 h 27"/>
                <a:gd name="T18" fmla="*/ 0 w 24"/>
                <a:gd name="T19" fmla="*/ 7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7"/>
                <a:gd name="T32" fmla="*/ 24 w 2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7">
                  <a:moveTo>
                    <a:pt x="0" y="7"/>
                  </a:moveTo>
                  <a:lnTo>
                    <a:pt x="0" y="7"/>
                  </a:lnTo>
                  <a:lnTo>
                    <a:pt x="12" y="27"/>
                  </a:lnTo>
                  <a:lnTo>
                    <a:pt x="24" y="19"/>
                  </a:lnTo>
                  <a:lnTo>
                    <a:pt x="12" y="0"/>
                  </a:lnTo>
                  <a:lnTo>
                    <a:pt x="8" y="0"/>
                  </a:lnTo>
                  <a:lnTo>
                    <a:pt x="12" y="0"/>
                  </a:lnTo>
                  <a:lnTo>
                    <a:pt x="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5" name="Freeform 2081"/>
            <p:cNvSpPr>
              <a:spLocks/>
            </p:cNvSpPr>
            <p:nvPr/>
          </p:nvSpPr>
          <p:spPr bwMode="auto">
            <a:xfrm>
              <a:off x="1927" y="2476"/>
              <a:ext cx="24" cy="23"/>
            </a:xfrm>
            <a:custGeom>
              <a:avLst/>
              <a:gdLst>
                <a:gd name="T0" fmla="*/ 0 w 24"/>
                <a:gd name="T1" fmla="*/ 12 h 23"/>
                <a:gd name="T2" fmla="*/ 0 w 24"/>
                <a:gd name="T3" fmla="*/ 12 h 23"/>
                <a:gd name="T4" fmla="*/ 16 w 24"/>
                <a:gd name="T5" fmla="*/ 23 h 23"/>
                <a:gd name="T6" fmla="*/ 24 w 24"/>
                <a:gd name="T7" fmla="*/ 16 h 23"/>
                <a:gd name="T8" fmla="*/ 8 w 24"/>
                <a:gd name="T9" fmla="*/ 0 h 23"/>
                <a:gd name="T10" fmla="*/ 8 w 24"/>
                <a:gd name="T11" fmla="*/ 0 h 23"/>
                <a:gd name="T12" fmla="*/ 8 w 24"/>
                <a:gd name="T13" fmla="*/ 0 h 23"/>
                <a:gd name="T14" fmla="*/ 8 w 24"/>
                <a:gd name="T15" fmla="*/ 0 h 23"/>
                <a:gd name="T16" fmla="*/ 8 w 24"/>
                <a:gd name="T17" fmla="*/ 0 h 23"/>
                <a:gd name="T18" fmla="*/ 0 w 24"/>
                <a:gd name="T19" fmla="*/ 12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3"/>
                <a:gd name="T32" fmla="*/ 24 w 24"/>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3">
                  <a:moveTo>
                    <a:pt x="0" y="12"/>
                  </a:moveTo>
                  <a:lnTo>
                    <a:pt x="0" y="12"/>
                  </a:lnTo>
                  <a:lnTo>
                    <a:pt x="16" y="23"/>
                  </a:lnTo>
                  <a:lnTo>
                    <a:pt x="24" y="16"/>
                  </a:lnTo>
                  <a:lnTo>
                    <a:pt x="8"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6" name="Freeform 2082"/>
            <p:cNvSpPr>
              <a:spLocks/>
            </p:cNvSpPr>
            <p:nvPr/>
          </p:nvSpPr>
          <p:spPr bwMode="auto">
            <a:xfrm>
              <a:off x="1912" y="2468"/>
              <a:ext cx="23" cy="20"/>
            </a:xfrm>
            <a:custGeom>
              <a:avLst/>
              <a:gdLst>
                <a:gd name="T0" fmla="*/ 4 w 23"/>
                <a:gd name="T1" fmla="*/ 12 h 20"/>
                <a:gd name="T2" fmla="*/ 0 w 23"/>
                <a:gd name="T3" fmla="*/ 12 h 20"/>
                <a:gd name="T4" fmla="*/ 15 w 23"/>
                <a:gd name="T5" fmla="*/ 20 h 20"/>
                <a:gd name="T6" fmla="*/ 23 w 23"/>
                <a:gd name="T7" fmla="*/ 8 h 20"/>
                <a:gd name="T8" fmla="*/ 8 w 23"/>
                <a:gd name="T9" fmla="*/ 0 h 20"/>
                <a:gd name="T10" fmla="*/ 4 w 23"/>
                <a:gd name="T11" fmla="*/ 0 h 20"/>
                <a:gd name="T12" fmla="*/ 8 w 23"/>
                <a:gd name="T13" fmla="*/ 0 h 20"/>
                <a:gd name="T14" fmla="*/ 4 w 23"/>
                <a:gd name="T15" fmla="*/ 0 h 20"/>
                <a:gd name="T16" fmla="*/ 4 w 23"/>
                <a:gd name="T17" fmla="*/ 0 h 20"/>
                <a:gd name="T18" fmla="*/ 4 w 23"/>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
                <a:gd name="T32" fmla="*/ 23 w 23"/>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
                  <a:moveTo>
                    <a:pt x="4" y="12"/>
                  </a:moveTo>
                  <a:lnTo>
                    <a:pt x="0" y="12"/>
                  </a:lnTo>
                  <a:lnTo>
                    <a:pt x="15" y="20"/>
                  </a:lnTo>
                  <a:lnTo>
                    <a:pt x="23" y="8"/>
                  </a:lnTo>
                  <a:lnTo>
                    <a:pt x="8" y="0"/>
                  </a:lnTo>
                  <a:lnTo>
                    <a:pt x="4" y="0"/>
                  </a:lnTo>
                  <a:lnTo>
                    <a:pt x="8" y="0"/>
                  </a:lnTo>
                  <a:lnTo>
                    <a:pt x="4" y="0"/>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7" name="Freeform 2083"/>
            <p:cNvSpPr>
              <a:spLocks/>
            </p:cNvSpPr>
            <p:nvPr/>
          </p:nvSpPr>
          <p:spPr bwMode="auto">
            <a:xfrm>
              <a:off x="1872" y="2468"/>
              <a:ext cx="44" cy="12"/>
            </a:xfrm>
            <a:custGeom>
              <a:avLst/>
              <a:gdLst>
                <a:gd name="T0" fmla="*/ 0 w 44"/>
                <a:gd name="T1" fmla="*/ 12 h 12"/>
                <a:gd name="T2" fmla="*/ 0 w 44"/>
                <a:gd name="T3" fmla="*/ 12 h 12"/>
                <a:gd name="T4" fmla="*/ 44 w 44"/>
                <a:gd name="T5" fmla="*/ 12 h 12"/>
                <a:gd name="T6" fmla="*/ 44 w 44"/>
                <a:gd name="T7" fmla="*/ 0 h 12"/>
                <a:gd name="T8" fmla="*/ 0 w 44"/>
                <a:gd name="T9" fmla="*/ 0 h 12"/>
                <a:gd name="T10" fmla="*/ 0 w 44"/>
                <a:gd name="T11" fmla="*/ 0 h 12"/>
                <a:gd name="T12" fmla="*/ 0 w 44"/>
                <a:gd name="T13" fmla="*/ 0 h 12"/>
                <a:gd name="T14" fmla="*/ 0 w 44"/>
                <a:gd name="T15" fmla="*/ 0 h 12"/>
                <a:gd name="T16" fmla="*/ 0 w 44"/>
                <a:gd name="T17" fmla="*/ 0 h 12"/>
                <a:gd name="T18" fmla="*/ 0 w 44"/>
                <a:gd name="T19" fmla="*/ 12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2"/>
                <a:gd name="T32" fmla="*/ 44 w 44"/>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2">
                  <a:moveTo>
                    <a:pt x="0" y="12"/>
                  </a:moveTo>
                  <a:lnTo>
                    <a:pt x="0" y="12"/>
                  </a:lnTo>
                  <a:lnTo>
                    <a:pt x="44" y="12"/>
                  </a:lnTo>
                  <a:lnTo>
                    <a:pt x="44" y="0"/>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8" name="Freeform 2084"/>
            <p:cNvSpPr>
              <a:spLocks/>
            </p:cNvSpPr>
            <p:nvPr/>
          </p:nvSpPr>
          <p:spPr bwMode="auto">
            <a:xfrm>
              <a:off x="1829" y="2468"/>
              <a:ext cx="43" cy="16"/>
            </a:xfrm>
            <a:custGeom>
              <a:avLst/>
              <a:gdLst>
                <a:gd name="T0" fmla="*/ 3 w 43"/>
                <a:gd name="T1" fmla="*/ 16 h 16"/>
                <a:gd name="T2" fmla="*/ 3 w 43"/>
                <a:gd name="T3" fmla="*/ 16 h 16"/>
                <a:gd name="T4" fmla="*/ 43 w 43"/>
                <a:gd name="T5" fmla="*/ 12 h 16"/>
                <a:gd name="T6" fmla="*/ 43 w 43"/>
                <a:gd name="T7" fmla="*/ 0 h 16"/>
                <a:gd name="T8" fmla="*/ 3 w 43"/>
                <a:gd name="T9" fmla="*/ 0 h 16"/>
                <a:gd name="T10" fmla="*/ 0 w 43"/>
                <a:gd name="T11" fmla="*/ 0 h 16"/>
                <a:gd name="T12" fmla="*/ 3 w 43"/>
                <a:gd name="T13" fmla="*/ 0 h 16"/>
                <a:gd name="T14" fmla="*/ 3 w 43"/>
                <a:gd name="T15" fmla="*/ 0 h 16"/>
                <a:gd name="T16" fmla="*/ 0 w 43"/>
                <a:gd name="T17" fmla="*/ 0 h 16"/>
                <a:gd name="T18" fmla="*/ 3 w 43"/>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3" y="16"/>
                  </a:moveTo>
                  <a:lnTo>
                    <a:pt x="3" y="16"/>
                  </a:lnTo>
                  <a:lnTo>
                    <a:pt x="43" y="12"/>
                  </a:lnTo>
                  <a:lnTo>
                    <a:pt x="43" y="0"/>
                  </a:lnTo>
                  <a:lnTo>
                    <a:pt x="3" y="0"/>
                  </a:lnTo>
                  <a:lnTo>
                    <a:pt x="0" y="0"/>
                  </a:lnTo>
                  <a:lnTo>
                    <a:pt x="3" y="0"/>
                  </a:lnTo>
                  <a:lnTo>
                    <a:pt x="0" y="0"/>
                  </a:lnTo>
                  <a:lnTo>
                    <a:pt x="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99" name="Freeform 2085"/>
            <p:cNvSpPr>
              <a:spLocks/>
            </p:cNvSpPr>
            <p:nvPr/>
          </p:nvSpPr>
          <p:spPr bwMode="auto">
            <a:xfrm>
              <a:off x="1817" y="2468"/>
              <a:ext cx="15" cy="20"/>
            </a:xfrm>
            <a:custGeom>
              <a:avLst/>
              <a:gdLst>
                <a:gd name="T0" fmla="*/ 8 w 15"/>
                <a:gd name="T1" fmla="*/ 20 h 20"/>
                <a:gd name="T2" fmla="*/ 4 w 15"/>
                <a:gd name="T3" fmla="*/ 20 h 20"/>
                <a:gd name="T4" fmla="*/ 15 w 15"/>
                <a:gd name="T5" fmla="*/ 16 h 20"/>
                <a:gd name="T6" fmla="*/ 12 w 15"/>
                <a:gd name="T7" fmla="*/ 0 h 20"/>
                <a:gd name="T8" fmla="*/ 0 w 15"/>
                <a:gd name="T9" fmla="*/ 4 h 20"/>
                <a:gd name="T10" fmla="*/ 0 w 15"/>
                <a:gd name="T11" fmla="*/ 4 h 20"/>
                <a:gd name="T12" fmla="*/ 0 w 15"/>
                <a:gd name="T13" fmla="*/ 4 h 20"/>
                <a:gd name="T14" fmla="*/ 0 w 15"/>
                <a:gd name="T15" fmla="*/ 4 h 20"/>
                <a:gd name="T16" fmla="*/ 0 w 15"/>
                <a:gd name="T17" fmla="*/ 4 h 20"/>
                <a:gd name="T18" fmla="*/ 8 w 15"/>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20"/>
                <a:gd name="T32" fmla="*/ 15 w 15"/>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20">
                  <a:moveTo>
                    <a:pt x="8" y="20"/>
                  </a:moveTo>
                  <a:lnTo>
                    <a:pt x="4" y="20"/>
                  </a:lnTo>
                  <a:lnTo>
                    <a:pt x="15" y="16"/>
                  </a:lnTo>
                  <a:lnTo>
                    <a:pt x="12" y="0"/>
                  </a:lnTo>
                  <a:lnTo>
                    <a:pt x="0" y="4"/>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0" name="Freeform 2086"/>
            <p:cNvSpPr>
              <a:spLocks/>
            </p:cNvSpPr>
            <p:nvPr/>
          </p:nvSpPr>
          <p:spPr bwMode="auto">
            <a:xfrm>
              <a:off x="1805" y="2472"/>
              <a:ext cx="20" cy="20"/>
            </a:xfrm>
            <a:custGeom>
              <a:avLst/>
              <a:gdLst>
                <a:gd name="T0" fmla="*/ 8 w 20"/>
                <a:gd name="T1" fmla="*/ 20 h 20"/>
                <a:gd name="T2" fmla="*/ 8 w 20"/>
                <a:gd name="T3" fmla="*/ 20 h 20"/>
                <a:gd name="T4" fmla="*/ 20 w 20"/>
                <a:gd name="T5" fmla="*/ 16 h 20"/>
                <a:gd name="T6" fmla="*/ 12 w 20"/>
                <a:gd name="T7" fmla="*/ 0 h 20"/>
                <a:gd name="T8" fmla="*/ 0 w 20"/>
                <a:gd name="T9" fmla="*/ 8 h 20"/>
                <a:gd name="T10" fmla="*/ 0 w 20"/>
                <a:gd name="T11" fmla="*/ 8 h 20"/>
                <a:gd name="T12" fmla="*/ 0 w 20"/>
                <a:gd name="T13" fmla="*/ 8 h 20"/>
                <a:gd name="T14" fmla="*/ 0 w 20"/>
                <a:gd name="T15" fmla="*/ 8 h 20"/>
                <a:gd name="T16" fmla="*/ 0 w 20"/>
                <a:gd name="T17" fmla="*/ 8 h 20"/>
                <a:gd name="T18" fmla="*/ 8 w 20"/>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0"/>
                <a:gd name="T32" fmla="*/ 20 w 20"/>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0">
                  <a:moveTo>
                    <a:pt x="8" y="20"/>
                  </a:moveTo>
                  <a:lnTo>
                    <a:pt x="8" y="20"/>
                  </a:lnTo>
                  <a:lnTo>
                    <a:pt x="20" y="16"/>
                  </a:lnTo>
                  <a:lnTo>
                    <a:pt x="12" y="0"/>
                  </a:lnTo>
                  <a:lnTo>
                    <a:pt x="0" y="8"/>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1" name="Freeform 2087"/>
            <p:cNvSpPr>
              <a:spLocks/>
            </p:cNvSpPr>
            <p:nvPr/>
          </p:nvSpPr>
          <p:spPr bwMode="auto">
            <a:xfrm>
              <a:off x="1793" y="2480"/>
              <a:ext cx="20" cy="19"/>
            </a:xfrm>
            <a:custGeom>
              <a:avLst/>
              <a:gdLst>
                <a:gd name="T0" fmla="*/ 12 w 20"/>
                <a:gd name="T1" fmla="*/ 19 h 19"/>
                <a:gd name="T2" fmla="*/ 12 w 20"/>
                <a:gd name="T3" fmla="*/ 19 h 19"/>
                <a:gd name="T4" fmla="*/ 20 w 20"/>
                <a:gd name="T5" fmla="*/ 12 h 19"/>
                <a:gd name="T6" fmla="*/ 12 w 20"/>
                <a:gd name="T7" fmla="*/ 0 h 19"/>
                <a:gd name="T8" fmla="*/ 0 w 20"/>
                <a:gd name="T9" fmla="*/ 12 h 19"/>
                <a:gd name="T10" fmla="*/ 0 w 20"/>
                <a:gd name="T11" fmla="*/ 12 h 19"/>
                <a:gd name="T12" fmla="*/ 0 w 20"/>
                <a:gd name="T13" fmla="*/ 12 h 19"/>
                <a:gd name="T14" fmla="*/ 0 w 20"/>
                <a:gd name="T15" fmla="*/ 12 h 19"/>
                <a:gd name="T16" fmla="*/ 0 w 20"/>
                <a:gd name="T17" fmla="*/ 12 h 19"/>
                <a:gd name="T18" fmla="*/ 12 w 20"/>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9"/>
                <a:gd name="T32" fmla="*/ 20 w 20"/>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9">
                  <a:moveTo>
                    <a:pt x="12" y="19"/>
                  </a:moveTo>
                  <a:lnTo>
                    <a:pt x="12" y="19"/>
                  </a:lnTo>
                  <a:lnTo>
                    <a:pt x="20" y="12"/>
                  </a:lnTo>
                  <a:lnTo>
                    <a:pt x="12" y="0"/>
                  </a:lnTo>
                  <a:lnTo>
                    <a:pt x="0" y="12"/>
                  </a:lnTo>
                  <a:lnTo>
                    <a:pt x="1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2" name="Freeform 2088"/>
            <p:cNvSpPr>
              <a:spLocks/>
            </p:cNvSpPr>
            <p:nvPr/>
          </p:nvSpPr>
          <p:spPr bwMode="auto">
            <a:xfrm>
              <a:off x="1785" y="2492"/>
              <a:ext cx="20" cy="19"/>
            </a:xfrm>
            <a:custGeom>
              <a:avLst/>
              <a:gdLst>
                <a:gd name="T0" fmla="*/ 16 w 20"/>
                <a:gd name="T1" fmla="*/ 15 h 19"/>
                <a:gd name="T2" fmla="*/ 16 w 20"/>
                <a:gd name="T3" fmla="*/ 19 h 19"/>
                <a:gd name="T4" fmla="*/ 20 w 20"/>
                <a:gd name="T5" fmla="*/ 7 h 19"/>
                <a:gd name="T6" fmla="*/ 8 w 20"/>
                <a:gd name="T7" fmla="*/ 0 h 19"/>
                <a:gd name="T8" fmla="*/ 4 w 20"/>
                <a:gd name="T9" fmla="*/ 11 h 19"/>
                <a:gd name="T10" fmla="*/ 0 w 20"/>
                <a:gd name="T11" fmla="*/ 11 h 19"/>
                <a:gd name="T12" fmla="*/ 4 w 20"/>
                <a:gd name="T13" fmla="*/ 11 h 19"/>
                <a:gd name="T14" fmla="*/ 4 w 20"/>
                <a:gd name="T15" fmla="*/ 11 h 19"/>
                <a:gd name="T16" fmla="*/ 0 w 20"/>
                <a:gd name="T17" fmla="*/ 11 h 19"/>
                <a:gd name="T18" fmla="*/ 16 w 20"/>
                <a:gd name="T19" fmla="*/ 15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9"/>
                <a:gd name="T32" fmla="*/ 20 w 20"/>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9">
                  <a:moveTo>
                    <a:pt x="16" y="15"/>
                  </a:moveTo>
                  <a:lnTo>
                    <a:pt x="16" y="19"/>
                  </a:lnTo>
                  <a:lnTo>
                    <a:pt x="20" y="7"/>
                  </a:lnTo>
                  <a:lnTo>
                    <a:pt x="8" y="0"/>
                  </a:lnTo>
                  <a:lnTo>
                    <a:pt x="4" y="11"/>
                  </a:lnTo>
                  <a:lnTo>
                    <a:pt x="0" y="11"/>
                  </a:lnTo>
                  <a:lnTo>
                    <a:pt x="4" y="11"/>
                  </a:lnTo>
                  <a:lnTo>
                    <a:pt x="0" y="11"/>
                  </a:lnTo>
                  <a:lnTo>
                    <a:pt x="1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3" name="Freeform 2089"/>
            <p:cNvSpPr>
              <a:spLocks/>
            </p:cNvSpPr>
            <p:nvPr/>
          </p:nvSpPr>
          <p:spPr bwMode="auto">
            <a:xfrm>
              <a:off x="1781" y="2503"/>
              <a:ext cx="20" cy="20"/>
            </a:xfrm>
            <a:custGeom>
              <a:avLst/>
              <a:gdLst>
                <a:gd name="T0" fmla="*/ 16 w 20"/>
                <a:gd name="T1" fmla="*/ 20 h 20"/>
                <a:gd name="T2" fmla="*/ 12 w 20"/>
                <a:gd name="T3" fmla="*/ 20 h 20"/>
                <a:gd name="T4" fmla="*/ 20 w 20"/>
                <a:gd name="T5" fmla="*/ 4 h 20"/>
                <a:gd name="T6" fmla="*/ 4 w 20"/>
                <a:gd name="T7" fmla="*/ 0 h 20"/>
                <a:gd name="T8" fmla="*/ 0 w 20"/>
                <a:gd name="T9" fmla="*/ 16 h 20"/>
                <a:gd name="T10" fmla="*/ 0 w 20"/>
                <a:gd name="T11" fmla="*/ 16 h 20"/>
                <a:gd name="T12" fmla="*/ 0 w 20"/>
                <a:gd name="T13" fmla="*/ 16 h 20"/>
                <a:gd name="T14" fmla="*/ 0 w 20"/>
                <a:gd name="T15" fmla="*/ 16 h 20"/>
                <a:gd name="T16" fmla="*/ 0 w 20"/>
                <a:gd name="T17" fmla="*/ 16 h 20"/>
                <a:gd name="T18" fmla="*/ 16 w 20"/>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0"/>
                <a:gd name="T32" fmla="*/ 20 w 20"/>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0">
                  <a:moveTo>
                    <a:pt x="16" y="20"/>
                  </a:moveTo>
                  <a:lnTo>
                    <a:pt x="12" y="20"/>
                  </a:lnTo>
                  <a:lnTo>
                    <a:pt x="20" y="4"/>
                  </a:lnTo>
                  <a:lnTo>
                    <a:pt x="4" y="0"/>
                  </a:lnTo>
                  <a:lnTo>
                    <a:pt x="0" y="16"/>
                  </a:lnTo>
                  <a:lnTo>
                    <a:pt x="1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4" name="Freeform 2090"/>
            <p:cNvSpPr>
              <a:spLocks/>
            </p:cNvSpPr>
            <p:nvPr/>
          </p:nvSpPr>
          <p:spPr bwMode="auto">
            <a:xfrm>
              <a:off x="1777" y="2519"/>
              <a:ext cx="20" cy="16"/>
            </a:xfrm>
            <a:custGeom>
              <a:avLst/>
              <a:gdLst>
                <a:gd name="T0" fmla="*/ 16 w 20"/>
                <a:gd name="T1" fmla="*/ 12 h 16"/>
                <a:gd name="T2" fmla="*/ 16 w 20"/>
                <a:gd name="T3" fmla="*/ 16 h 16"/>
                <a:gd name="T4" fmla="*/ 20 w 20"/>
                <a:gd name="T5" fmla="*/ 4 h 16"/>
                <a:gd name="T6" fmla="*/ 4 w 20"/>
                <a:gd name="T7" fmla="*/ 0 h 16"/>
                <a:gd name="T8" fmla="*/ 0 w 20"/>
                <a:gd name="T9" fmla="*/ 12 h 16"/>
                <a:gd name="T10" fmla="*/ 0 w 20"/>
                <a:gd name="T11" fmla="*/ 16 h 16"/>
                <a:gd name="T12" fmla="*/ 0 w 20"/>
                <a:gd name="T13" fmla="*/ 12 h 16"/>
                <a:gd name="T14" fmla="*/ 0 w 20"/>
                <a:gd name="T15" fmla="*/ 16 h 16"/>
                <a:gd name="T16" fmla="*/ 0 w 20"/>
                <a:gd name="T17" fmla="*/ 16 h 16"/>
                <a:gd name="T18" fmla="*/ 16 w 20"/>
                <a:gd name="T19" fmla="*/ 12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6"/>
                <a:gd name="T32" fmla="*/ 20 w 2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6">
                  <a:moveTo>
                    <a:pt x="16" y="12"/>
                  </a:moveTo>
                  <a:lnTo>
                    <a:pt x="16" y="16"/>
                  </a:lnTo>
                  <a:lnTo>
                    <a:pt x="20" y="4"/>
                  </a:lnTo>
                  <a:lnTo>
                    <a:pt x="4" y="0"/>
                  </a:lnTo>
                  <a:lnTo>
                    <a:pt x="0" y="12"/>
                  </a:lnTo>
                  <a:lnTo>
                    <a:pt x="0" y="16"/>
                  </a:lnTo>
                  <a:lnTo>
                    <a:pt x="0" y="12"/>
                  </a:lnTo>
                  <a:lnTo>
                    <a:pt x="0" y="16"/>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5" name="Freeform 2091"/>
            <p:cNvSpPr>
              <a:spLocks/>
            </p:cNvSpPr>
            <p:nvPr/>
          </p:nvSpPr>
          <p:spPr bwMode="auto">
            <a:xfrm>
              <a:off x="1777" y="2531"/>
              <a:ext cx="20" cy="28"/>
            </a:xfrm>
            <a:custGeom>
              <a:avLst/>
              <a:gdLst>
                <a:gd name="T0" fmla="*/ 20 w 20"/>
                <a:gd name="T1" fmla="*/ 20 h 28"/>
                <a:gd name="T2" fmla="*/ 20 w 20"/>
                <a:gd name="T3" fmla="*/ 24 h 28"/>
                <a:gd name="T4" fmla="*/ 16 w 20"/>
                <a:gd name="T5" fmla="*/ 0 h 28"/>
                <a:gd name="T6" fmla="*/ 0 w 20"/>
                <a:gd name="T7" fmla="*/ 4 h 28"/>
                <a:gd name="T8" fmla="*/ 4 w 20"/>
                <a:gd name="T9" fmla="*/ 24 h 28"/>
                <a:gd name="T10" fmla="*/ 4 w 20"/>
                <a:gd name="T11" fmla="*/ 28 h 28"/>
                <a:gd name="T12" fmla="*/ 4 w 20"/>
                <a:gd name="T13" fmla="*/ 24 h 28"/>
                <a:gd name="T14" fmla="*/ 4 w 20"/>
                <a:gd name="T15" fmla="*/ 28 h 28"/>
                <a:gd name="T16" fmla="*/ 4 w 20"/>
                <a:gd name="T17" fmla="*/ 28 h 28"/>
                <a:gd name="T18" fmla="*/ 20 w 20"/>
                <a:gd name="T19" fmla="*/ 2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8"/>
                <a:gd name="T32" fmla="*/ 20 w 2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8">
                  <a:moveTo>
                    <a:pt x="20" y="20"/>
                  </a:moveTo>
                  <a:lnTo>
                    <a:pt x="20" y="24"/>
                  </a:lnTo>
                  <a:lnTo>
                    <a:pt x="16" y="0"/>
                  </a:lnTo>
                  <a:lnTo>
                    <a:pt x="0" y="4"/>
                  </a:lnTo>
                  <a:lnTo>
                    <a:pt x="4" y="24"/>
                  </a:lnTo>
                  <a:lnTo>
                    <a:pt x="4" y="28"/>
                  </a:lnTo>
                  <a:lnTo>
                    <a:pt x="4" y="24"/>
                  </a:lnTo>
                  <a:lnTo>
                    <a:pt x="4" y="28"/>
                  </a:lnTo>
                  <a:lnTo>
                    <a:pt x="2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6" name="Freeform 2092"/>
            <p:cNvSpPr>
              <a:spLocks/>
            </p:cNvSpPr>
            <p:nvPr/>
          </p:nvSpPr>
          <p:spPr bwMode="auto">
            <a:xfrm>
              <a:off x="1781" y="2551"/>
              <a:ext cx="24" cy="28"/>
            </a:xfrm>
            <a:custGeom>
              <a:avLst/>
              <a:gdLst>
                <a:gd name="T0" fmla="*/ 24 w 24"/>
                <a:gd name="T1" fmla="*/ 20 h 28"/>
                <a:gd name="T2" fmla="*/ 24 w 24"/>
                <a:gd name="T3" fmla="*/ 20 h 28"/>
                <a:gd name="T4" fmla="*/ 16 w 24"/>
                <a:gd name="T5" fmla="*/ 0 h 28"/>
                <a:gd name="T6" fmla="*/ 0 w 24"/>
                <a:gd name="T7" fmla="*/ 8 h 28"/>
                <a:gd name="T8" fmla="*/ 12 w 24"/>
                <a:gd name="T9" fmla="*/ 28 h 28"/>
                <a:gd name="T10" fmla="*/ 12 w 24"/>
                <a:gd name="T11" fmla="*/ 28 h 28"/>
                <a:gd name="T12" fmla="*/ 12 w 24"/>
                <a:gd name="T13" fmla="*/ 28 h 28"/>
                <a:gd name="T14" fmla="*/ 12 w 24"/>
                <a:gd name="T15" fmla="*/ 28 h 28"/>
                <a:gd name="T16" fmla="*/ 12 w 24"/>
                <a:gd name="T17" fmla="*/ 28 h 28"/>
                <a:gd name="T18" fmla="*/ 24 w 24"/>
                <a:gd name="T19" fmla="*/ 2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8"/>
                <a:gd name="T32" fmla="*/ 24 w 2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8">
                  <a:moveTo>
                    <a:pt x="24" y="20"/>
                  </a:moveTo>
                  <a:lnTo>
                    <a:pt x="24" y="20"/>
                  </a:lnTo>
                  <a:lnTo>
                    <a:pt x="16" y="0"/>
                  </a:lnTo>
                  <a:lnTo>
                    <a:pt x="0" y="8"/>
                  </a:lnTo>
                  <a:lnTo>
                    <a:pt x="12" y="28"/>
                  </a:lnTo>
                  <a:lnTo>
                    <a:pt x="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7" name="Freeform 2093"/>
            <p:cNvSpPr>
              <a:spLocks/>
            </p:cNvSpPr>
            <p:nvPr/>
          </p:nvSpPr>
          <p:spPr bwMode="auto">
            <a:xfrm>
              <a:off x="1793" y="2571"/>
              <a:ext cx="32" cy="39"/>
            </a:xfrm>
            <a:custGeom>
              <a:avLst/>
              <a:gdLst>
                <a:gd name="T0" fmla="*/ 32 w 32"/>
                <a:gd name="T1" fmla="*/ 31 h 39"/>
                <a:gd name="T2" fmla="*/ 32 w 32"/>
                <a:gd name="T3" fmla="*/ 31 h 39"/>
                <a:gd name="T4" fmla="*/ 12 w 32"/>
                <a:gd name="T5" fmla="*/ 0 h 39"/>
                <a:gd name="T6" fmla="*/ 0 w 32"/>
                <a:gd name="T7" fmla="*/ 8 h 39"/>
                <a:gd name="T8" fmla="*/ 20 w 32"/>
                <a:gd name="T9" fmla="*/ 39 h 39"/>
                <a:gd name="T10" fmla="*/ 20 w 32"/>
                <a:gd name="T11" fmla="*/ 39 h 39"/>
                <a:gd name="T12" fmla="*/ 20 w 32"/>
                <a:gd name="T13" fmla="*/ 39 h 39"/>
                <a:gd name="T14" fmla="*/ 20 w 32"/>
                <a:gd name="T15" fmla="*/ 39 h 39"/>
                <a:gd name="T16" fmla="*/ 20 w 32"/>
                <a:gd name="T17" fmla="*/ 39 h 39"/>
                <a:gd name="T18" fmla="*/ 32 w 32"/>
                <a:gd name="T19" fmla="*/ 31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9"/>
                <a:gd name="T32" fmla="*/ 32 w 32"/>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9">
                  <a:moveTo>
                    <a:pt x="32" y="31"/>
                  </a:moveTo>
                  <a:lnTo>
                    <a:pt x="32" y="31"/>
                  </a:lnTo>
                  <a:lnTo>
                    <a:pt x="12" y="0"/>
                  </a:lnTo>
                  <a:lnTo>
                    <a:pt x="0" y="8"/>
                  </a:lnTo>
                  <a:lnTo>
                    <a:pt x="20" y="39"/>
                  </a:lnTo>
                  <a:lnTo>
                    <a:pt x="3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8" name="Freeform 2094"/>
            <p:cNvSpPr>
              <a:spLocks/>
            </p:cNvSpPr>
            <p:nvPr/>
          </p:nvSpPr>
          <p:spPr bwMode="auto">
            <a:xfrm>
              <a:off x="1813" y="2602"/>
              <a:ext cx="19" cy="20"/>
            </a:xfrm>
            <a:custGeom>
              <a:avLst/>
              <a:gdLst>
                <a:gd name="T0" fmla="*/ 16 w 19"/>
                <a:gd name="T1" fmla="*/ 8 h 20"/>
                <a:gd name="T2" fmla="*/ 19 w 19"/>
                <a:gd name="T3" fmla="*/ 8 h 20"/>
                <a:gd name="T4" fmla="*/ 12 w 19"/>
                <a:gd name="T5" fmla="*/ 0 h 20"/>
                <a:gd name="T6" fmla="*/ 0 w 19"/>
                <a:gd name="T7" fmla="*/ 8 h 20"/>
                <a:gd name="T8" fmla="*/ 8 w 19"/>
                <a:gd name="T9" fmla="*/ 16 h 20"/>
                <a:gd name="T10" fmla="*/ 8 w 19"/>
                <a:gd name="T11" fmla="*/ 20 h 20"/>
                <a:gd name="T12" fmla="*/ 8 w 19"/>
                <a:gd name="T13" fmla="*/ 16 h 20"/>
                <a:gd name="T14" fmla="*/ 8 w 19"/>
                <a:gd name="T15" fmla="*/ 20 h 20"/>
                <a:gd name="T16" fmla="*/ 8 w 19"/>
                <a:gd name="T17" fmla="*/ 20 h 20"/>
                <a:gd name="T18" fmla="*/ 16 w 19"/>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0"/>
                <a:gd name="T32" fmla="*/ 19 w 19"/>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0">
                  <a:moveTo>
                    <a:pt x="16" y="8"/>
                  </a:moveTo>
                  <a:lnTo>
                    <a:pt x="19" y="8"/>
                  </a:lnTo>
                  <a:lnTo>
                    <a:pt x="12" y="0"/>
                  </a:lnTo>
                  <a:lnTo>
                    <a:pt x="0" y="8"/>
                  </a:lnTo>
                  <a:lnTo>
                    <a:pt x="8" y="16"/>
                  </a:lnTo>
                  <a:lnTo>
                    <a:pt x="8" y="20"/>
                  </a:lnTo>
                  <a:lnTo>
                    <a:pt x="8" y="16"/>
                  </a:lnTo>
                  <a:lnTo>
                    <a:pt x="8" y="20"/>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09" name="Freeform 2095"/>
            <p:cNvSpPr>
              <a:spLocks/>
            </p:cNvSpPr>
            <p:nvPr/>
          </p:nvSpPr>
          <p:spPr bwMode="auto">
            <a:xfrm>
              <a:off x="1821" y="2610"/>
              <a:ext cx="19" cy="20"/>
            </a:xfrm>
            <a:custGeom>
              <a:avLst/>
              <a:gdLst>
                <a:gd name="T0" fmla="*/ 15 w 19"/>
                <a:gd name="T1" fmla="*/ 4 h 20"/>
                <a:gd name="T2" fmla="*/ 19 w 19"/>
                <a:gd name="T3" fmla="*/ 4 h 20"/>
                <a:gd name="T4" fmla="*/ 8 w 19"/>
                <a:gd name="T5" fmla="*/ 0 h 20"/>
                <a:gd name="T6" fmla="*/ 0 w 19"/>
                <a:gd name="T7" fmla="*/ 12 h 20"/>
                <a:gd name="T8" fmla="*/ 11 w 19"/>
                <a:gd name="T9" fmla="*/ 16 h 20"/>
                <a:gd name="T10" fmla="*/ 15 w 19"/>
                <a:gd name="T11" fmla="*/ 20 h 20"/>
                <a:gd name="T12" fmla="*/ 11 w 19"/>
                <a:gd name="T13" fmla="*/ 16 h 20"/>
                <a:gd name="T14" fmla="*/ 11 w 19"/>
                <a:gd name="T15" fmla="*/ 20 h 20"/>
                <a:gd name="T16" fmla="*/ 15 w 19"/>
                <a:gd name="T17" fmla="*/ 20 h 20"/>
                <a:gd name="T18" fmla="*/ 15 w 19"/>
                <a:gd name="T19" fmla="*/ 4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0"/>
                <a:gd name="T32" fmla="*/ 19 w 19"/>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0">
                  <a:moveTo>
                    <a:pt x="15" y="4"/>
                  </a:moveTo>
                  <a:lnTo>
                    <a:pt x="19" y="4"/>
                  </a:lnTo>
                  <a:lnTo>
                    <a:pt x="8" y="0"/>
                  </a:lnTo>
                  <a:lnTo>
                    <a:pt x="0" y="12"/>
                  </a:lnTo>
                  <a:lnTo>
                    <a:pt x="11" y="16"/>
                  </a:lnTo>
                  <a:lnTo>
                    <a:pt x="15" y="20"/>
                  </a:lnTo>
                  <a:lnTo>
                    <a:pt x="11" y="16"/>
                  </a:lnTo>
                  <a:lnTo>
                    <a:pt x="11" y="20"/>
                  </a:lnTo>
                  <a:lnTo>
                    <a:pt x="15" y="20"/>
                  </a:lnTo>
                  <a:lnTo>
                    <a:pt x="1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0" name="Freeform 2096"/>
            <p:cNvSpPr>
              <a:spLocks/>
            </p:cNvSpPr>
            <p:nvPr/>
          </p:nvSpPr>
          <p:spPr bwMode="auto">
            <a:xfrm>
              <a:off x="1836" y="2614"/>
              <a:ext cx="28" cy="16"/>
            </a:xfrm>
            <a:custGeom>
              <a:avLst/>
              <a:gdLst>
                <a:gd name="T0" fmla="*/ 28 w 28"/>
                <a:gd name="T1" fmla="*/ 0 h 16"/>
                <a:gd name="T2" fmla="*/ 28 w 28"/>
                <a:gd name="T3" fmla="*/ 0 h 16"/>
                <a:gd name="T4" fmla="*/ 0 w 28"/>
                <a:gd name="T5" fmla="*/ 0 h 16"/>
                <a:gd name="T6" fmla="*/ 0 w 28"/>
                <a:gd name="T7" fmla="*/ 16 h 16"/>
                <a:gd name="T8" fmla="*/ 24 w 28"/>
                <a:gd name="T9" fmla="*/ 16 h 16"/>
                <a:gd name="T10" fmla="*/ 28 w 28"/>
                <a:gd name="T11" fmla="*/ 16 h 16"/>
                <a:gd name="T12" fmla="*/ 24 w 28"/>
                <a:gd name="T13" fmla="*/ 16 h 16"/>
                <a:gd name="T14" fmla="*/ 28 w 28"/>
                <a:gd name="T15" fmla="*/ 16 h 16"/>
                <a:gd name="T16" fmla="*/ 28 w 28"/>
                <a:gd name="T17" fmla="*/ 16 h 16"/>
                <a:gd name="T18" fmla="*/ 28 w 28"/>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16"/>
                <a:gd name="T32" fmla="*/ 28 w 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16">
                  <a:moveTo>
                    <a:pt x="28" y="0"/>
                  </a:moveTo>
                  <a:lnTo>
                    <a:pt x="28" y="0"/>
                  </a:lnTo>
                  <a:lnTo>
                    <a:pt x="0" y="0"/>
                  </a:lnTo>
                  <a:lnTo>
                    <a:pt x="0" y="16"/>
                  </a:lnTo>
                  <a:lnTo>
                    <a:pt x="24" y="16"/>
                  </a:lnTo>
                  <a:lnTo>
                    <a:pt x="28" y="16"/>
                  </a:lnTo>
                  <a:lnTo>
                    <a:pt x="24" y="16"/>
                  </a:lnTo>
                  <a:lnTo>
                    <a:pt x="28" y="16"/>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1" name="Freeform 2097"/>
            <p:cNvSpPr>
              <a:spLocks/>
            </p:cNvSpPr>
            <p:nvPr/>
          </p:nvSpPr>
          <p:spPr bwMode="auto">
            <a:xfrm>
              <a:off x="1864" y="2614"/>
              <a:ext cx="24" cy="16"/>
            </a:xfrm>
            <a:custGeom>
              <a:avLst/>
              <a:gdLst>
                <a:gd name="T0" fmla="*/ 24 w 24"/>
                <a:gd name="T1" fmla="*/ 0 h 16"/>
                <a:gd name="T2" fmla="*/ 24 w 24"/>
                <a:gd name="T3" fmla="*/ 0 h 16"/>
                <a:gd name="T4" fmla="*/ 0 w 24"/>
                <a:gd name="T5" fmla="*/ 0 h 16"/>
                <a:gd name="T6" fmla="*/ 0 w 24"/>
                <a:gd name="T7" fmla="*/ 16 h 16"/>
                <a:gd name="T8" fmla="*/ 24 w 24"/>
                <a:gd name="T9" fmla="*/ 16 h 16"/>
                <a:gd name="T10" fmla="*/ 24 w 24"/>
                <a:gd name="T11" fmla="*/ 16 h 16"/>
                <a:gd name="T12" fmla="*/ 24 w 24"/>
                <a:gd name="T13" fmla="*/ 16 h 16"/>
                <a:gd name="T14" fmla="*/ 24 w 24"/>
                <a:gd name="T15" fmla="*/ 16 h 16"/>
                <a:gd name="T16" fmla="*/ 24 w 24"/>
                <a:gd name="T17" fmla="*/ 16 h 16"/>
                <a:gd name="T18" fmla="*/ 24 w 24"/>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6"/>
                <a:gd name="T32" fmla="*/ 24 w 2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6">
                  <a:moveTo>
                    <a:pt x="24" y="0"/>
                  </a:moveTo>
                  <a:lnTo>
                    <a:pt x="24" y="0"/>
                  </a:lnTo>
                  <a:lnTo>
                    <a:pt x="0" y="0"/>
                  </a:lnTo>
                  <a:lnTo>
                    <a:pt x="0" y="16"/>
                  </a:lnTo>
                  <a:lnTo>
                    <a:pt x="24" y="16"/>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2" name="Freeform 2098"/>
            <p:cNvSpPr>
              <a:spLocks/>
            </p:cNvSpPr>
            <p:nvPr/>
          </p:nvSpPr>
          <p:spPr bwMode="auto">
            <a:xfrm>
              <a:off x="1888" y="2614"/>
              <a:ext cx="39" cy="16"/>
            </a:xfrm>
            <a:custGeom>
              <a:avLst/>
              <a:gdLst>
                <a:gd name="T0" fmla="*/ 36 w 39"/>
                <a:gd name="T1" fmla="*/ 0 h 16"/>
                <a:gd name="T2" fmla="*/ 36 w 39"/>
                <a:gd name="T3" fmla="*/ 0 h 16"/>
                <a:gd name="T4" fmla="*/ 0 w 39"/>
                <a:gd name="T5" fmla="*/ 0 h 16"/>
                <a:gd name="T6" fmla="*/ 0 w 39"/>
                <a:gd name="T7" fmla="*/ 16 h 16"/>
                <a:gd name="T8" fmla="*/ 36 w 39"/>
                <a:gd name="T9" fmla="*/ 16 h 16"/>
                <a:gd name="T10" fmla="*/ 39 w 39"/>
                <a:gd name="T11" fmla="*/ 16 h 16"/>
                <a:gd name="T12" fmla="*/ 36 w 39"/>
                <a:gd name="T13" fmla="*/ 16 h 16"/>
                <a:gd name="T14" fmla="*/ 36 w 39"/>
                <a:gd name="T15" fmla="*/ 16 h 16"/>
                <a:gd name="T16" fmla="*/ 39 w 39"/>
                <a:gd name="T17" fmla="*/ 16 h 16"/>
                <a:gd name="T18" fmla="*/ 36 w 39"/>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6"/>
                <a:gd name="T32" fmla="*/ 39 w 39"/>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6">
                  <a:moveTo>
                    <a:pt x="36" y="0"/>
                  </a:moveTo>
                  <a:lnTo>
                    <a:pt x="36" y="0"/>
                  </a:lnTo>
                  <a:lnTo>
                    <a:pt x="0" y="0"/>
                  </a:lnTo>
                  <a:lnTo>
                    <a:pt x="0" y="16"/>
                  </a:lnTo>
                  <a:lnTo>
                    <a:pt x="36" y="16"/>
                  </a:lnTo>
                  <a:lnTo>
                    <a:pt x="39" y="16"/>
                  </a:lnTo>
                  <a:lnTo>
                    <a:pt x="36" y="16"/>
                  </a:lnTo>
                  <a:lnTo>
                    <a:pt x="39" y="1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3" name="Freeform 2099"/>
            <p:cNvSpPr>
              <a:spLocks/>
            </p:cNvSpPr>
            <p:nvPr/>
          </p:nvSpPr>
          <p:spPr bwMode="auto">
            <a:xfrm>
              <a:off x="1924" y="2610"/>
              <a:ext cx="19" cy="20"/>
            </a:xfrm>
            <a:custGeom>
              <a:avLst/>
              <a:gdLst>
                <a:gd name="T0" fmla="*/ 7 w 19"/>
                <a:gd name="T1" fmla="*/ 4 h 20"/>
                <a:gd name="T2" fmla="*/ 11 w 19"/>
                <a:gd name="T3" fmla="*/ 0 h 20"/>
                <a:gd name="T4" fmla="*/ 0 w 19"/>
                <a:gd name="T5" fmla="*/ 4 h 20"/>
                <a:gd name="T6" fmla="*/ 3 w 19"/>
                <a:gd name="T7" fmla="*/ 20 h 20"/>
                <a:gd name="T8" fmla="*/ 15 w 19"/>
                <a:gd name="T9" fmla="*/ 16 h 20"/>
                <a:gd name="T10" fmla="*/ 19 w 19"/>
                <a:gd name="T11" fmla="*/ 12 h 20"/>
                <a:gd name="T12" fmla="*/ 15 w 19"/>
                <a:gd name="T13" fmla="*/ 16 h 20"/>
                <a:gd name="T14" fmla="*/ 19 w 19"/>
                <a:gd name="T15" fmla="*/ 16 h 20"/>
                <a:gd name="T16" fmla="*/ 19 w 19"/>
                <a:gd name="T17" fmla="*/ 12 h 20"/>
                <a:gd name="T18" fmla="*/ 7 w 19"/>
                <a:gd name="T19" fmla="*/ 4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0"/>
                <a:gd name="T32" fmla="*/ 19 w 19"/>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0">
                  <a:moveTo>
                    <a:pt x="7" y="4"/>
                  </a:moveTo>
                  <a:lnTo>
                    <a:pt x="11" y="0"/>
                  </a:lnTo>
                  <a:lnTo>
                    <a:pt x="0" y="4"/>
                  </a:lnTo>
                  <a:lnTo>
                    <a:pt x="3" y="20"/>
                  </a:lnTo>
                  <a:lnTo>
                    <a:pt x="15" y="16"/>
                  </a:lnTo>
                  <a:lnTo>
                    <a:pt x="19" y="12"/>
                  </a:lnTo>
                  <a:lnTo>
                    <a:pt x="15" y="16"/>
                  </a:lnTo>
                  <a:lnTo>
                    <a:pt x="19" y="16"/>
                  </a:lnTo>
                  <a:lnTo>
                    <a:pt x="19" y="1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4" name="Freeform 2100"/>
            <p:cNvSpPr>
              <a:spLocks/>
            </p:cNvSpPr>
            <p:nvPr/>
          </p:nvSpPr>
          <p:spPr bwMode="auto">
            <a:xfrm>
              <a:off x="1931" y="2591"/>
              <a:ext cx="28" cy="31"/>
            </a:xfrm>
            <a:custGeom>
              <a:avLst/>
              <a:gdLst>
                <a:gd name="T0" fmla="*/ 16 w 28"/>
                <a:gd name="T1" fmla="*/ 0 h 31"/>
                <a:gd name="T2" fmla="*/ 16 w 28"/>
                <a:gd name="T3" fmla="*/ 0 h 31"/>
                <a:gd name="T4" fmla="*/ 0 w 28"/>
                <a:gd name="T5" fmla="*/ 23 h 31"/>
                <a:gd name="T6" fmla="*/ 12 w 28"/>
                <a:gd name="T7" fmla="*/ 31 h 31"/>
                <a:gd name="T8" fmla="*/ 28 w 28"/>
                <a:gd name="T9" fmla="*/ 7 h 31"/>
                <a:gd name="T10" fmla="*/ 28 w 28"/>
                <a:gd name="T11" fmla="*/ 3 h 31"/>
                <a:gd name="T12" fmla="*/ 28 w 28"/>
                <a:gd name="T13" fmla="*/ 7 h 31"/>
                <a:gd name="T14" fmla="*/ 28 w 28"/>
                <a:gd name="T15" fmla="*/ 7 h 31"/>
                <a:gd name="T16" fmla="*/ 28 w 28"/>
                <a:gd name="T17" fmla="*/ 3 h 31"/>
                <a:gd name="T18" fmla="*/ 16 w 28"/>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1"/>
                <a:gd name="T32" fmla="*/ 28 w 2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1">
                  <a:moveTo>
                    <a:pt x="16" y="0"/>
                  </a:moveTo>
                  <a:lnTo>
                    <a:pt x="16" y="0"/>
                  </a:lnTo>
                  <a:lnTo>
                    <a:pt x="0" y="23"/>
                  </a:lnTo>
                  <a:lnTo>
                    <a:pt x="12" y="31"/>
                  </a:lnTo>
                  <a:lnTo>
                    <a:pt x="28" y="7"/>
                  </a:lnTo>
                  <a:lnTo>
                    <a:pt x="28" y="3"/>
                  </a:lnTo>
                  <a:lnTo>
                    <a:pt x="28" y="7"/>
                  </a:lnTo>
                  <a:lnTo>
                    <a:pt x="28" y="3"/>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5" name="Freeform 2101"/>
            <p:cNvSpPr>
              <a:spLocks/>
            </p:cNvSpPr>
            <p:nvPr/>
          </p:nvSpPr>
          <p:spPr bwMode="auto">
            <a:xfrm>
              <a:off x="1947" y="2567"/>
              <a:ext cx="20" cy="27"/>
            </a:xfrm>
            <a:custGeom>
              <a:avLst/>
              <a:gdLst>
                <a:gd name="T0" fmla="*/ 8 w 20"/>
                <a:gd name="T1" fmla="*/ 0 h 27"/>
                <a:gd name="T2" fmla="*/ 8 w 20"/>
                <a:gd name="T3" fmla="*/ 0 h 27"/>
                <a:gd name="T4" fmla="*/ 0 w 20"/>
                <a:gd name="T5" fmla="*/ 24 h 27"/>
                <a:gd name="T6" fmla="*/ 12 w 20"/>
                <a:gd name="T7" fmla="*/ 27 h 27"/>
                <a:gd name="T8" fmla="*/ 20 w 20"/>
                <a:gd name="T9" fmla="*/ 4 h 27"/>
                <a:gd name="T10" fmla="*/ 20 w 20"/>
                <a:gd name="T11" fmla="*/ 0 h 27"/>
                <a:gd name="T12" fmla="*/ 20 w 20"/>
                <a:gd name="T13" fmla="*/ 4 h 27"/>
                <a:gd name="T14" fmla="*/ 20 w 20"/>
                <a:gd name="T15" fmla="*/ 4 h 27"/>
                <a:gd name="T16" fmla="*/ 20 w 20"/>
                <a:gd name="T17" fmla="*/ 0 h 27"/>
                <a:gd name="T18" fmla="*/ 8 w 2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7"/>
                <a:gd name="T32" fmla="*/ 20 w 2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7">
                  <a:moveTo>
                    <a:pt x="8" y="0"/>
                  </a:moveTo>
                  <a:lnTo>
                    <a:pt x="8" y="0"/>
                  </a:lnTo>
                  <a:lnTo>
                    <a:pt x="0" y="24"/>
                  </a:lnTo>
                  <a:lnTo>
                    <a:pt x="12" y="27"/>
                  </a:lnTo>
                  <a:lnTo>
                    <a:pt x="20" y="4"/>
                  </a:lnTo>
                  <a:lnTo>
                    <a:pt x="20" y="0"/>
                  </a:lnTo>
                  <a:lnTo>
                    <a:pt x="20" y="4"/>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6" name="Freeform 2102"/>
            <p:cNvSpPr>
              <a:spLocks/>
            </p:cNvSpPr>
            <p:nvPr/>
          </p:nvSpPr>
          <p:spPr bwMode="auto">
            <a:xfrm>
              <a:off x="1955" y="2515"/>
              <a:ext cx="16" cy="52"/>
            </a:xfrm>
            <a:custGeom>
              <a:avLst/>
              <a:gdLst>
                <a:gd name="T0" fmla="*/ 8 w 16"/>
                <a:gd name="T1" fmla="*/ 0 h 52"/>
                <a:gd name="T2" fmla="*/ 0 w 16"/>
                <a:gd name="T3" fmla="*/ 0 h 52"/>
                <a:gd name="T4" fmla="*/ 0 w 16"/>
                <a:gd name="T5" fmla="*/ 52 h 52"/>
                <a:gd name="T6" fmla="*/ 12 w 16"/>
                <a:gd name="T7" fmla="*/ 52 h 52"/>
                <a:gd name="T8" fmla="*/ 16 w 16"/>
                <a:gd name="T9" fmla="*/ 0 h 52"/>
                <a:gd name="T10" fmla="*/ 8 w 16"/>
                <a:gd name="T11" fmla="*/ 0 h 52"/>
                <a:gd name="T12" fmla="*/ 0 60000 65536"/>
                <a:gd name="T13" fmla="*/ 0 60000 65536"/>
                <a:gd name="T14" fmla="*/ 0 60000 65536"/>
                <a:gd name="T15" fmla="*/ 0 60000 65536"/>
                <a:gd name="T16" fmla="*/ 0 60000 65536"/>
                <a:gd name="T17" fmla="*/ 0 60000 65536"/>
                <a:gd name="T18" fmla="*/ 0 w 16"/>
                <a:gd name="T19" fmla="*/ 0 h 52"/>
                <a:gd name="T20" fmla="*/ 16 w 1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6" h="52">
                  <a:moveTo>
                    <a:pt x="8" y="0"/>
                  </a:moveTo>
                  <a:lnTo>
                    <a:pt x="0" y="0"/>
                  </a:lnTo>
                  <a:lnTo>
                    <a:pt x="0" y="52"/>
                  </a:lnTo>
                  <a:lnTo>
                    <a:pt x="12" y="52"/>
                  </a:lnTo>
                  <a:lnTo>
                    <a:pt x="1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7" name="Freeform 2103"/>
            <p:cNvSpPr>
              <a:spLocks/>
            </p:cNvSpPr>
            <p:nvPr/>
          </p:nvSpPr>
          <p:spPr bwMode="auto">
            <a:xfrm>
              <a:off x="1635" y="2499"/>
              <a:ext cx="150" cy="72"/>
            </a:xfrm>
            <a:custGeom>
              <a:avLst/>
              <a:gdLst>
                <a:gd name="T0" fmla="*/ 3 w 150"/>
                <a:gd name="T1" fmla="*/ 68 h 72"/>
                <a:gd name="T2" fmla="*/ 7 w 150"/>
                <a:gd name="T3" fmla="*/ 72 h 72"/>
                <a:gd name="T4" fmla="*/ 150 w 150"/>
                <a:gd name="T5" fmla="*/ 12 h 72"/>
                <a:gd name="T6" fmla="*/ 142 w 150"/>
                <a:gd name="T7" fmla="*/ 0 h 72"/>
                <a:gd name="T8" fmla="*/ 0 w 150"/>
                <a:gd name="T9" fmla="*/ 60 h 72"/>
                <a:gd name="T10" fmla="*/ 3 w 150"/>
                <a:gd name="T11" fmla="*/ 68 h 72"/>
                <a:gd name="T12" fmla="*/ 0 60000 65536"/>
                <a:gd name="T13" fmla="*/ 0 60000 65536"/>
                <a:gd name="T14" fmla="*/ 0 60000 65536"/>
                <a:gd name="T15" fmla="*/ 0 60000 65536"/>
                <a:gd name="T16" fmla="*/ 0 60000 65536"/>
                <a:gd name="T17" fmla="*/ 0 60000 65536"/>
                <a:gd name="T18" fmla="*/ 0 w 150"/>
                <a:gd name="T19" fmla="*/ 0 h 72"/>
                <a:gd name="T20" fmla="*/ 150 w 150"/>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150" h="72">
                  <a:moveTo>
                    <a:pt x="3" y="68"/>
                  </a:moveTo>
                  <a:lnTo>
                    <a:pt x="7" y="72"/>
                  </a:lnTo>
                  <a:lnTo>
                    <a:pt x="150" y="12"/>
                  </a:lnTo>
                  <a:lnTo>
                    <a:pt x="142" y="0"/>
                  </a:lnTo>
                  <a:lnTo>
                    <a:pt x="0" y="60"/>
                  </a:lnTo>
                  <a:lnTo>
                    <a:pt x="3"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8" name="Freeform 2104"/>
            <p:cNvSpPr>
              <a:spLocks/>
            </p:cNvSpPr>
            <p:nvPr/>
          </p:nvSpPr>
          <p:spPr bwMode="auto">
            <a:xfrm>
              <a:off x="2173" y="3224"/>
              <a:ext cx="329" cy="376"/>
            </a:xfrm>
            <a:custGeom>
              <a:avLst/>
              <a:gdLst>
                <a:gd name="T0" fmla="*/ 329 w 329"/>
                <a:gd name="T1" fmla="*/ 376 h 376"/>
                <a:gd name="T2" fmla="*/ 313 w 329"/>
                <a:gd name="T3" fmla="*/ 83 h 376"/>
                <a:gd name="T4" fmla="*/ 281 w 329"/>
                <a:gd name="T5" fmla="*/ 75 h 376"/>
                <a:gd name="T6" fmla="*/ 253 w 329"/>
                <a:gd name="T7" fmla="*/ 71 h 376"/>
                <a:gd name="T8" fmla="*/ 234 w 329"/>
                <a:gd name="T9" fmla="*/ 67 h 376"/>
                <a:gd name="T10" fmla="*/ 218 w 329"/>
                <a:gd name="T11" fmla="*/ 59 h 376"/>
                <a:gd name="T12" fmla="*/ 210 w 329"/>
                <a:gd name="T13" fmla="*/ 51 h 376"/>
                <a:gd name="T14" fmla="*/ 202 w 329"/>
                <a:gd name="T15" fmla="*/ 43 h 376"/>
                <a:gd name="T16" fmla="*/ 182 w 329"/>
                <a:gd name="T17" fmla="*/ 24 h 376"/>
                <a:gd name="T18" fmla="*/ 162 w 329"/>
                <a:gd name="T19" fmla="*/ 0 h 376"/>
                <a:gd name="T20" fmla="*/ 119 w 329"/>
                <a:gd name="T21" fmla="*/ 28 h 376"/>
                <a:gd name="T22" fmla="*/ 95 w 329"/>
                <a:gd name="T23" fmla="*/ 47 h 376"/>
                <a:gd name="T24" fmla="*/ 75 w 329"/>
                <a:gd name="T25" fmla="*/ 135 h 376"/>
                <a:gd name="T26" fmla="*/ 55 w 329"/>
                <a:gd name="T27" fmla="*/ 202 h 376"/>
                <a:gd name="T28" fmla="*/ 20 w 329"/>
                <a:gd name="T29" fmla="*/ 328 h 376"/>
                <a:gd name="T30" fmla="*/ 0 w 329"/>
                <a:gd name="T31" fmla="*/ 376 h 376"/>
                <a:gd name="T32" fmla="*/ 329 w 329"/>
                <a:gd name="T33" fmla="*/ 376 h 3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9"/>
                <a:gd name="T52" fmla="*/ 0 h 376"/>
                <a:gd name="T53" fmla="*/ 329 w 329"/>
                <a:gd name="T54" fmla="*/ 376 h 3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9" h="376">
                  <a:moveTo>
                    <a:pt x="329" y="376"/>
                  </a:moveTo>
                  <a:lnTo>
                    <a:pt x="313" y="83"/>
                  </a:lnTo>
                  <a:lnTo>
                    <a:pt x="281" y="75"/>
                  </a:lnTo>
                  <a:lnTo>
                    <a:pt x="253" y="71"/>
                  </a:lnTo>
                  <a:lnTo>
                    <a:pt x="234" y="67"/>
                  </a:lnTo>
                  <a:lnTo>
                    <a:pt x="218" y="59"/>
                  </a:lnTo>
                  <a:lnTo>
                    <a:pt x="210" y="51"/>
                  </a:lnTo>
                  <a:lnTo>
                    <a:pt x="202" y="43"/>
                  </a:lnTo>
                  <a:lnTo>
                    <a:pt x="182" y="24"/>
                  </a:lnTo>
                  <a:lnTo>
                    <a:pt x="162" y="0"/>
                  </a:lnTo>
                  <a:lnTo>
                    <a:pt x="119" y="28"/>
                  </a:lnTo>
                  <a:lnTo>
                    <a:pt x="95" y="47"/>
                  </a:lnTo>
                  <a:lnTo>
                    <a:pt x="75" y="135"/>
                  </a:lnTo>
                  <a:lnTo>
                    <a:pt x="55" y="202"/>
                  </a:lnTo>
                  <a:lnTo>
                    <a:pt x="20" y="328"/>
                  </a:lnTo>
                  <a:lnTo>
                    <a:pt x="0" y="376"/>
                  </a:lnTo>
                  <a:lnTo>
                    <a:pt x="329"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19" name="Freeform 2105"/>
            <p:cNvSpPr>
              <a:spLocks/>
            </p:cNvSpPr>
            <p:nvPr/>
          </p:nvSpPr>
          <p:spPr bwMode="auto">
            <a:xfrm>
              <a:off x="1757" y="3303"/>
              <a:ext cx="36" cy="103"/>
            </a:xfrm>
            <a:custGeom>
              <a:avLst/>
              <a:gdLst>
                <a:gd name="T0" fmla="*/ 36 w 36"/>
                <a:gd name="T1" fmla="*/ 4 h 103"/>
                <a:gd name="T2" fmla="*/ 20 w 36"/>
                <a:gd name="T3" fmla="*/ 103 h 103"/>
                <a:gd name="T4" fmla="*/ 0 w 36"/>
                <a:gd name="T5" fmla="*/ 99 h 103"/>
                <a:gd name="T6" fmla="*/ 12 w 36"/>
                <a:gd name="T7" fmla="*/ 0 h 103"/>
                <a:gd name="T8" fmla="*/ 36 w 36"/>
                <a:gd name="T9" fmla="*/ 4 h 103"/>
                <a:gd name="T10" fmla="*/ 0 60000 65536"/>
                <a:gd name="T11" fmla="*/ 0 60000 65536"/>
                <a:gd name="T12" fmla="*/ 0 60000 65536"/>
                <a:gd name="T13" fmla="*/ 0 60000 65536"/>
                <a:gd name="T14" fmla="*/ 0 60000 65536"/>
                <a:gd name="T15" fmla="*/ 0 w 36"/>
                <a:gd name="T16" fmla="*/ 0 h 103"/>
                <a:gd name="T17" fmla="*/ 36 w 36"/>
                <a:gd name="T18" fmla="*/ 103 h 103"/>
              </a:gdLst>
              <a:ahLst/>
              <a:cxnLst>
                <a:cxn ang="T10">
                  <a:pos x="T0" y="T1"/>
                </a:cxn>
                <a:cxn ang="T11">
                  <a:pos x="T2" y="T3"/>
                </a:cxn>
                <a:cxn ang="T12">
                  <a:pos x="T4" y="T5"/>
                </a:cxn>
                <a:cxn ang="T13">
                  <a:pos x="T6" y="T7"/>
                </a:cxn>
                <a:cxn ang="T14">
                  <a:pos x="T8" y="T9"/>
                </a:cxn>
              </a:cxnLst>
              <a:rect l="T15" t="T16" r="T17" b="T18"/>
              <a:pathLst>
                <a:path w="36" h="103">
                  <a:moveTo>
                    <a:pt x="36" y="4"/>
                  </a:moveTo>
                  <a:lnTo>
                    <a:pt x="20" y="103"/>
                  </a:lnTo>
                  <a:lnTo>
                    <a:pt x="0" y="99"/>
                  </a:lnTo>
                  <a:lnTo>
                    <a:pt x="12" y="0"/>
                  </a:lnTo>
                  <a:lnTo>
                    <a:pt x="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0" name="Freeform 2106"/>
            <p:cNvSpPr>
              <a:spLocks/>
            </p:cNvSpPr>
            <p:nvPr/>
          </p:nvSpPr>
          <p:spPr bwMode="auto">
            <a:xfrm>
              <a:off x="1924" y="2891"/>
              <a:ext cx="237" cy="242"/>
            </a:xfrm>
            <a:custGeom>
              <a:avLst/>
              <a:gdLst>
                <a:gd name="T0" fmla="*/ 11 w 237"/>
                <a:gd name="T1" fmla="*/ 95 h 242"/>
                <a:gd name="T2" fmla="*/ 0 w 237"/>
                <a:gd name="T3" fmla="*/ 84 h 242"/>
                <a:gd name="T4" fmla="*/ 0 w 237"/>
                <a:gd name="T5" fmla="*/ 52 h 242"/>
                <a:gd name="T6" fmla="*/ 7 w 237"/>
                <a:gd name="T7" fmla="*/ 20 h 242"/>
                <a:gd name="T8" fmla="*/ 15 w 237"/>
                <a:gd name="T9" fmla="*/ 8 h 242"/>
                <a:gd name="T10" fmla="*/ 35 w 237"/>
                <a:gd name="T11" fmla="*/ 8 h 242"/>
                <a:gd name="T12" fmla="*/ 47 w 237"/>
                <a:gd name="T13" fmla="*/ 20 h 242"/>
                <a:gd name="T14" fmla="*/ 75 w 237"/>
                <a:gd name="T15" fmla="*/ 24 h 242"/>
                <a:gd name="T16" fmla="*/ 91 w 237"/>
                <a:gd name="T17" fmla="*/ 24 h 242"/>
                <a:gd name="T18" fmla="*/ 102 w 237"/>
                <a:gd name="T19" fmla="*/ 20 h 242"/>
                <a:gd name="T20" fmla="*/ 122 w 237"/>
                <a:gd name="T21" fmla="*/ 8 h 242"/>
                <a:gd name="T22" fmla="*/ 130 w 237"/>
                <a:gd name="T23" fmla="*/ 0 h 242"/>
                <a:gd name="T24" fmla="*/ 134 w 237"/>
                <a:gd name="T25" fmla="*/ 32 h 242"/>
                <a:gd name="T26" fmla="*/ 142 w 237"/>
                <a:gd name="T27" fmla="*/ 64 h 242"/>
                <a:gd name="T28" fmla="*/ 150 w 237"/>
                <a:gd name="T29" fmla="*/ 84 h 242"/>
                <a:gd name="T30" fmla="*/ 162 w 237"/>
                <a:gd name="T31" fmla="*/ 99 h 242"/>
                <a:gd name="T32" fmla="*/ 182 w 237"/>
                <a:gd name="T33" fmla="*/ 127 h 242"/>
                <a:gd name="T34" fmla="*/ 201 w 237"/>
                <a:gd name="T35" fmla="*/ 139 h 242"/>
                <a:gd name="T36" fmla="*/ 217 w 237"/>
                <a:gd name="T37" fmla="*/ 135 h 242"/>
                <a:gd name="T38" fmla="*/ 225 w 237"/>
                <a:gd name="T39" fmla="*/ 127 h 242"/>
                <a:gd name="T40" fmla="*/ 237 w 237"/>
                <a:gd name="T41" fmla="*/ 242 h 242"/>
                <a:gd name="T42" fmla="*/ 130 w 237"/>
                <a:gd name="T43" fmla="*/ 123 h 242"/>
                <a:gd name="T44" fmla="*/ 95 w 237"/>
                <a:gd name="T45" fmla="*/ 95 h 242"/>
                <a:gd name="T46" fmla="*/ 71 w 237"/>
                <a:gd name="T47" fmla="*/ 87 h 242"/>
                <a:gd name="T48" fmla="*/ 47 w 237"/>
                <a:gd name="T49" fmla="*/ 87 h 242"/>
                <a:gd name="T50" fmla="*/ 11 w 237"/>
                <a:gd name="T51" fmla="*/ 95 h 2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242"/>
                <a:gd name="T80" fmla="*/ 237 w 237"/>
                <a:gd name="T81" fmla="*/ 242 h 2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242">
                  <a:moveTo>
                    <a:pt x="11" y="95"/>
                  </a:moveTo>
                  <a:lnTo>
                    <a:pt x="0" y="84"/>
                  </a:lnTo>
                  <a:lnTo>
                    <a:pt x="0" y="52"/>
                  </a:lnTo>
                  <a:lnTo>
                    <a:pt x="7" y="20"/>
                  </a:lnTo>
                  <a:lnTo>
                    <a:pt x="15" y="8"/>
                  </a:lnTo>
                  <a:lnTo>
                    <a:pt x="35" y="8"/>
                  </a:lnTo>
                  <a:lnTo>
                    <a:pt x="47" y="20"/>
                  </a:lnTo>
                  <a:lnTo>
                    <a:pt x="75" y="24"/>
                  </a:lnTo>
                  <a:lnTo>
                    <a:pt x="91" y="24"/>
                  </a:lnTo>
                  <a:lnTo>
                    <a:pt x="102" y="20"/>
                  </a:lnTo>
                  <a:lnTo>
                    <a:pt x="122" y="8"/>
                  </a:lnTo>
                  <a:lnTo>
                    <a:pt x="130" y="0"/>
                  </a:lnTo>
                  <a:lnTo>
                    <a:pt x="134" y="32"/>
                  </a:lnTo>
                  <a:lnTo>
                    <a:pt x="142" y="64"/>
                  </a:lnTo>
                  <a:lnTo>
                    <a:pt x="150" y="84"/>
                  </a:lnTo>
                  <a:lnTo>
                    <a:pt x="162" y="99"/>
                  </a:lnTo>
                  <a:lnTo>
                    <a:pt x="182" y="127"/>
                  </a:lnTo>
                  <a:lnTo>
                    <a:pt x="201" y="139"/>
                  </a:lnTo>
                  <a:lnTo>
                    <a:pt x="217" y="135"/>
                  </a:lnTo>
                  <a:lnTo>
                    <a:pt x="225" y="127"/>
                  </a:lnTo>
                  <a:lnTo>
                    <a:pt x="237" y="242"/>
                  </a:lnTo>
                  <a:lnTo>
                    <a:pt x="130" y="123"/>
                  </a:lnTo>
                  <a:lnTo>
                    <a:pt x="95" y="95"/>
                  </a:lnTo>
                  <a:lnTo>
                    <a:pt x="71" y="87"/>
                  </a:lnTo>
                  <a:lnTo>
                    <a:pt x="47" y="87"/>
                  </a:lnTo>
                  <a:lnTo>
                    <a:pt x="11"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1" name="Freeform 2107"/>
            <p:cNvSpPr>
              <a:spLocks/>
            </p:cNvSpPr>
            <p:nvPr/>
          </p:nvSpPr>
          <p:spPr bwMode="auto">
            <a:xfrm>
              <a:off x="1943" y="2967"/>
              <a:ext cx="218" cy="166"/>
            </a:xfrm>
            <a:custGeom>
              <a:avLst/>
              <a:gdLst>
                <a:gd name="T0" fmla="*/ 206 w 218"/>
                <a:gd name="T1" fmla="*/ 51 h 166"/>
                <a:gd name="T2" fmla="*/ 218 w 218"/>
                <a:gd name="T3" fmla="*/ 166 h 166"/>
                <a:gd name="T4" fmla="*/ 111 w 218"/>
                <a:gd name="T5" fmla="*/ 47 h 166"/>
                <a:gd name="T6" fmla="*/ 79 w 218"/>
                <a:gd name="T7" fmla="*/ 15 h 166"/>
                <a:gd name="T8" fmla="*/ 56 w 218"/>
                <a:gd name="T9" fmla="*/ 0 h 166"/>
                <a:gd name="T10" fmla="*/ 44 w 218"/>
                <a:gd name="T11" fmla="*/ 0 h 166"/>
                <a:gd name="T12" fmla="*/ 32 w 218"/>
                <a:gd name="T13" fmla="*/ 0 h 166"/>
                <a:gd name="T14" fmla="*/ 20 w 218"/>
                <a:gd name="T15" fmla="*/ 4 h 166"/>
                <a:gd name="T16" fmla="*/ 12 w 218"/>
                <a:gd name="T17" fmla="*/ 11 h 166"/>
                <a:gd name="T18" fmla="*/ 0 w 218"/>
                <a:gd name="T19" fmla="*/ 27 h 1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66"/>
                <a:gd name="T32" fmla="*/ 218 w 218"/>
                <a:gd name="T33" fmla="*/ 166 h 1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66">
                  <a:moveTo>
                    <a:pt x="206" y="51"/>
                  </a:moveTo>
                  <a:lnTo>
                    <a:pt x="218" y="166"/>
                  </a:lnTo>
                  <a:lnTo>
                    <a:pt x="111" y="47"/>
                  </a:lnTo>
                  <a:lnTo>
                    <a:pt x="79" y="15"/>
                  </a:lnTo>
                  <a:lnTo>
                    <a:pt x="56" y="0"/>
                  </a:lnTo>
                  <a:lnTo>
                    <a:pt x="44" y="0"/>
                  </a:lnTo>
                  <a:lnTo>
                    <a:pt x="32" y="0"/>
                  </a:lnTo>
                  <a:lnTo>
                    <a:pt x="20" y="4"/>
                  </a:lnTo>
                  <a:lnTo>
                    <a:pt x="12" y="11"/>
                  </a:lnTo>
                  <a:lnTo>
                    <a:pt x="0" y="2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2" name="Freeform 2108"/>
            <p:cNvSpPr>
              <a:spLocks/>
            </p:cNvSpPr>
            <p:nvPr/>
          </p:nvSpPr>
          <p:spPr bwMode="auto">
            <a:xfrm>
              <a:off x="1809" y="2967"/>
              <a:ext cx="233" cy="633"/>
            </a:xfrm>
            <a:custGeom>
              <a:avLst/>
              <a:gdLst>
                <a:gd name="T0" fmla="*/ 198 w 233"/>
                <a:gd name="T1" fmla="*/ 39 h 633"/>
                <a:gd name="T2" fmla="*/ 198 w 233"/>
                <a:gd name="T3" fmla="*/ 43 h 633"/>
                <a:gd name="T4" fmla="*/ 190 w 233"/>
                <a:gd name="T5" fmla="*/ 87 h 633"/>
                <a:gd name="T6" fmla="*/ 170 w 233"/>
                <a:gd name="T7" fmla="*/ 146 h 633"/>
                <a:gd name="T8" fmla="*/ 150 w 233"/>
                <a:gd name="T9" fmla="*/ 213 h 633"/>
                <a:gd name="T10" fmla="*/ 142 w 233"/>
                <a:gd name="T11" fmla="*/ 245 h 633"/>
                <a:gd name="T12" fmla="*/ 170 w 233"/>
                <a:gd name="T13" fmla="*/ 304 h 633"/>
                <a:gd name="T14" fmla="*/ 182 w 233"/>
                <a:gd name="T15" fmla="*/ 336 h 633"/>
                <a:gd name="T16" fmla="*/ 202 w 233"/>
                <a:gd name="T17" fmla="*/ 392 h 633"/>
                <a:gd name="T18" fmla="*/ 213 w 233"/>
                <a:gd name="T19" fmla="*/ 451 h 633"/>
                <a:gd name="T20" fmla="*/ 225 w 233"/>
                <a:gd name="T21" fmla="*/ 518 h 633"/>
                <a:gd name="T22" fmla="*/ 225 w 233"/>
                <a:gd name="T23" fmla="*/ 566 h 633"/>
                <a:gd name="T24" fmla="*/ 233 w 233"/>
                <a:gd name="T25" fmla="*/ 633 h 633"/>
                <a:gd name="T26" fmla="*/ 0 w 233"/>
                <a:gd name="T27" fmla="*/ 633 h 633"/>
                <a:gd name="T28" fmla="*/ 31 w 233"/>
                <a:gd name="T29" fmla="*/ 542 h 633"/>
                <a:gd name="T30" fmla="*/ 39 w 233"/>
                <a:gd name="T31" fmla="*/ 506 h 633"/>
                <a:gd name="T32" fmla="*/ 63 w 233"/>
                <a:gd name="T33" fmla="*/ 395 h 633"/>
                <a:gd name="T34" fmla="*/ 71 w 233"/>
                <a:gd name="T35" fmla="*/ 324 h 633"/>
                <a:gd name="T36" fmla="*/ 87 w 233"/>
                <a:gd name="T37" fmla="*/ 257 h 633"/>
                <a:gd name="T38" fmla="*/ 103 w 233"/>
                <a:gd name="T39" fmla="*/ 237 h 633"/>
                <a:gd name="T40" fmla="*/ 71 w 233"/>
                <a:gd name="T41" fmla="*/ 146 h 633"/>
                <a:gd name="T42" fmla="*/ 55 w 233"/>
                <a:gd name="T43" fmla="*/ 99 h 633"/>
                <a:gd name="T44" fmla="*/ 55 w 233"/>
                <a:gd name="T45" fmla="*/ 75 h 633"/>
                <a:gd name="T46" fmla="*/ 79 w 233"/>
                <a:gd name="T47" fmla="*/ 75 h 633"/>
                <a:gd name="T48" fmla="*/ 111 w 233"/>
                <a:gd name="T49" fmla="*/ 67 h 633"/>
                <a:gd name="T50" fmla="*/ 158 w 233"/>
                <a:gd name="T51" fmla="*/ 43 h 633"/>
                <a:gd name="T52" fmla="*/ 182 w 233"/>
                <a:gd name="T53" fmla="*/ 19 h 633"/>
                <a:gd name="T54" fmla="*/ 190 w 233"/>
                <a:gd name="T55" fmla="*/ 0 h 633"/>
                <a:gd name="T56" fmla="*/ 198 w 233"/>
                <a:gd name="T57" fmla="*/ 39 h 63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3"/>
                <a:gd name="T88" fmla="*/ 0 h 633"/>
                <a:gd name="T89" fmla="*/ 233 w 233"/>
                <a:gd name="T90" fmla="*/ 633 h 63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3" h="633">
                  <a:moveTo>
                    <a:pt x="198" y="39"/>
                  </a:moveTo>
                  <a:lnTo>
                    <a:pt x="198" y="43"/>
                  </a:lnTo>
                  <a:lnTo>
                    <a:pt x="190" y="87"/>
                  </a:lnTo>
                  <a:lnTo>
                    <a:pt x="170" y="146"/>
                  </a:lnTo>
                  <a:lnTo>
                    <a:pt x="150" y="213"/>
                  </a:lnTo>
                  <a:lnTo>
                    <a:pt x="142" y="245"/>
                  </a:lnTo>
                  <a:lnTo>
                    <a:pt x="170" y="304"/>
                  </a:lnTo>
                  <a:lnTo>
                    <a:pt x="182" y="336"/>
                  </a:lnTo>
                  <a:lnTo>
                    <a:pt x="202" y="392"/>
                  </a:lnTo>
                  <a:lnTo>
                    <a:pt x="213" y="451"/>
                  </a:lnTo>
                  <a:lnTo>
                    <a:pt x="225" y="518"/>
                  </a:lnTo>
                  <a:lnTo>
                    <a:pt x="225" y="566"/>
                  </a:lnTo>
                  <a:lnTo>
                    <a:pt x="233" y="633"/>
                  </a:lnTo>
                  <a:lnTo>
                    <a:pt x="0" y="633"/>
                  </a:lnTo>
                  <a:lnTo>
                    <a:pt x="31" y="542"/>
                  </a:lnTo>
                  <a:lnTo>
                    <a:pt x="39" y="506"/>
                  </a:lnTo>
                  <a:lnTo>
                    <a:pt x="63" y="395"/>
                  </a:lnTo>
                  <a:lnTo>
                    <a:pt x="71" y="324"/>
                  </a:lnTo>
                  <a:lnTo>
                    <a:pt x="87" y="257"/>
                  </a:lnTo>
                  <a:lnTo>
                    <a:pt x="103" y="237"/>
                  </a:lnTo>
                  <a:lnTo>
                    <a:pt x="71" y="146"/>
                  </a:lnTo>
                  <a:lnTo>
                    <a:pt x="55" y="99"/>
                  </a:lnTo>
                  <a:lnTo>
                    <a:pt x="55" y="75"/>
                  </a:lnTo>
                  <a:lnTo>
                    <a:pt x="79" y="75"/>
                  </a:lnTo>
                  <a:lnTo>
                    <a:pt x="111" y="67"/>
                  </a:lnTo>
                  <a:lnTo>
                    <a:pt x="158" y="43"/>
                  </a:lnTo>
                  <a:lnTo>
                    <a:pt x="182" y="19"/>
                  </a:lnTo>
                  <a:lnTo>
                    <a:pt x="190" y="0"/>
                  </a:lnTo>
                  <a:lnTo>
                    <a:pt x="198" y="3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3" name="Freeform 2109"/>
            <p:cNvSpPr>
              <a:spLocks/>
            </p:cNvSpPr>
            <p:nvPr/>
          </p:nvSpPr>
          <p:spPr bwMode="auto">
            <a:xfrm>
              <a:off x="1904" y="2773"/>
              <a:ext cx="166" cy="31"/>
            </a:xfrm>
            <a:custGeom>
              <a:avLst/>
              <a:gdLst>
                <a:gd name="T0" fmla="*/ 166 w 166"/>
                <a:gd name="T1" fmla="*/ 8 h 31"/>
                <a:gd name="T2" fmla="*/ 158 w 166"/>
                <a:gd name="T3" fmla="*/ 11 h 31"/>
                <a:gd name="T4" fmla="*/ 146 w 166"/>
                <a:gd name="T5" fmla="*/ 19 h 31"/>
                <a:gd name="T6" fmla="*/ 126 w 166"/>
                <a:gd name="T7" fmla="*/ 27 h 31"/>
                <a:gd name="T8" fmla="*/ 107 w 166"/>
                <a:gd name="T9" fmla="*/ 31 h 31"/>
                <a:gd name="T10" fmla="*/ 83 w 166"/>
                <a:gd name="T11" fmla="*/ 31 h 31"/>
                <a:gd name="T12" fmla="*/ 67 w 166"/>
                <a:gd name="T13" fmla="*/ 27 h 31"/>
                <a:gd name="T14" fmla="*/ 51 w 166"/>
                <a:gd name="T15" fmla="*/ 23 h 31"/>
                <a:gd name="T16" fmla="*/ 43 w 166"/>
                <a:gd name="T17" fmla="*/ 19 h 31"/>
                <a:gd name="T18" fmla="*/ 31 w 166"/>
                <a:gd name="T19" fmla="*/ 15 h 31"/>
                <a:gd name="T20" fmla="*/ 20 w 166"/>
                <a:gd name="T21" fmla="*/ 11 h 31"/>
                <a:gd name="T22" fmla="*/ 12 w 166"/>
                <a:gd name="T23" fmla="*/ 8 h 31"/>
                <a:gd name="T24" fmla="*/ 0 w 166"/>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31"/>
                <a:gd name="T41" fmla="*/ 166 w 166"/>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31">
                  <a:moveTo>
                    <a:pt x="166" y="8"/>
                  </a:moveTo>
                  <a:lnTo>
                    <a:pt x="158" y="11"/>
                  </a:lnTo>
                  <a:lnTo>
                    <a:pt x="146" y="19"/>
                  </a:lnTo>
                  <a:lnTo>
                    <a:pt x="126" y="27"/>
                  </a:lnTo>
                  <a:lnTo>
                    <a:pt x="107" y="31"/>
                  </a:lnTo>
                  <a:lnTo>
                    <a:pt x="83" y="31"/>
                  </a:lnTo>
                  <a:lnTo>
                    <a:pt x="67" y="27"/>
                  </a:lnTo>
                  <a:lnTo>
                    <a:pt x="51" y="23"/>
                  </a:lnTo>
                  <a:lnTo>
                    <a:pt x="43" y="19"/>
                  </a:lnTo>
                  <a:lnTo>
                    <a:pt x="31" y="15"/>
                  </a:lnTo>
                  <a:lnTo>
                    <a:pt x="20" y="11"/>
                  </a:lnTo>
                  <a:lnTo>
                    <a:pt x="12" y="8"/>
                  </a:lnTo>
                  <a:lnTo>
                    <a:pt x="0" y="0"/>
                  </a:lnTo>
                </a:path>
              </a:pathLst>
            </a:custGeom>
            <a:noFill/>
            <a:ln w="0">
              <a:solidFill>
                <a:srgbClr val="FF828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4" name="Freeform 2110"/>
            <p:cNvSpPr>
              <a:spLocks/>
            </p:cNvSpPr>
            <p:nvPr/>
          </p:nvSpPr>
          <p:spPr bwMode="auto">
            <a:xfrm>
              <a:off x="1832" y="2499"/>
              <a:ext cx="107" cy="111"/>
            </a:xfrm>
            <a:custGeom>
              <a:avLst/>
              <a:gdLst>
                <a:gd name="T0" fmla="*/ 103 w 107"/>
                <a:gd name="T1" fmla="*/ 84 h 111"/>
                <a:gd name="T2" fmla="*/ 107 w 107"/>
                <a:gd name="T3" fmla="*/ 72 h 111"/>
                <a:gd name="T4" fmla="*/ 107 w 107"/>
                <a:gd name="T5" fmla="*/ 60 h 111"/>
                <a:gd name="T6" fmla="*/ 99 w 107"/>
                <a:gd name="T7" fmla="*/ 48 h 111"/>
                <a:gd name="T8" fmla="*/ 92 w 107"/>
                <a:gd name="T9" fmla="*/ 32 h 111"/>
                <a:gd name="T10" fmla="*/ 84 w 107"/>
                <a:gd name="T11" fmla="*/ 16 h 111"/>
                <a:gd name="T12" fmla="*/ 72 w 107"/>
                <a:gd name="T13" fmla="*/ 4 h 111"/>
                <a:gd name="T14" fmla="*/ 56 w 107"/>
                <a:gd name="T15" fmla="*/ 0 h 111"/>
                <a:gd name="T16" fmla="*/ 40 w 107"/>
                <a:gd name="T17" fmla="*/ 0 h 111"/>
                <a:gd name="T18" fmla="*/ 28 w 107"/>
                <a:gd name="T19" fmla="*/ 0 h 111"/>
                <a:gd name="T20" fmla="*/ 16 w 107"/>
                <a:gd name="T21" fmla="*/ 4 h 111"/>
                <a:gd name="T22" fmla="*/ 8 w 107"/>
                <a:gd name="T23" fmla="*/ 16 h 111"/>
                <a:gd name="T24" fmla="*/ 0 w 107"/>
                <a:gd name="T25" fmla="*/ 28 h 111"/>
                <a:gd name="T26" fmla="*/ 0 w 107"/>
                <a:gd name="T27" fmla="*/ 44 h 111"/>
                <a:gd name="T28" fmla="*/ 0 w 107"/>
                <a:gd name="T29" fmla="*/ 60 h 111"/>
                <a:gd name="T30" fmla="*/ 4 w 107"/>
                <a:gd name="T31" fmla="*/ 72 h 111"/>
                <a:gd name="T32" fmla="*/ 8 w 107"/>
                <a:gd name="T33" fmla="*/ 84 h 111"/>
                <a:gd name="T34" fmla="*/ 12 w 107"/>
                <a:gd name="T35" fmla="*/ 92 h 111"/>
                <a:gd name="T36" fmla="*/ 20 w 107"/>
                <a:gd name="T37" fmla="*/ 95 h 111"/>
                <a:gd name="T38" fmla="*/ 32 w 107"/>
                <a:gd name="T39" fmla="*/ 107 h 111"/>
                <a:gd name="T40" fmla="*/ 44 w 107"/>
                <a:gd name="T41" fmla="*/ 111 h 111"/>
                <a:gd name="T42" fmla="*/ 64 w 107"/>
                <a:gd name="T43" fmla="*/ 111 h 111"/>
                <a:gd name="T44" fmla="*/ 72 w 107"/>
                <a:gd name="T45" fmla="*/ 111 h 111"/>
                <a:gd name="T46" fmla="*/ 80 w 107"/>
                <a:gd name="T47" fmla="*/ 111 h 111"/>
                <a:gd name="T48" fmla="*/ 92 w 107"/>
                <a:gd name="T49" fmla="*/ 107 h 111"/>
                <a:gd name="T50" fmla="*/ 95 w 107"/>
                <a:gd name="T51" fmla="*/ 99 h 111"/>
                <a:gd name="T52" fmla="*/ 99 w 107"/>
                <a:gd name="T53" fmla="*/ 92 h 111"/>
                <a:gd name="T54" fmla="*/ 103 w 107"/>
                <a:gd name="T55" fmla="*/ 84 h 1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7"/>
                <a:gd name="T85" fmla="*/ 0 h 111"/>
                <a:gd name="T86" fmla="*/ 107 w 107"/>
                <a:gd name="T87" fmla="*/ 111 h 11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7" h="111">
                  <a:moveTo>
                    <a:pt x="103" y="84"/>
                  </a:moveTo>
                  <a:lnTo>
                    <a:pt x="107" y="72"/>
                  </a:lnTo>
                  <a:lnTo>
                    <a:pt x="107" y="60"/>
                  </a:lnTo>
                  <a:lnTo>
                    <a:pt x="99" y="48"/>
                  </a:lnTo>
                  <a:lnTo>
                    <a:pt x="92" y="32"/>
                  </a:lnTo>
                  <a:lnTo>
                    <a:pt x="84" y="16"/>
                  </a:lnTo>
                  <a:lnTo>
                    <a:pt x="72" y="4"/>
                  </a:lnTo>
                  <a:lnTo>
                    <a:pt x="56" y="0"/>
                  </a:lnTo>
                  <a:lnTo>
                    <a:pt x="40" y="0"/>
                  </a:lnTo>
                  <a:lnTo>
                    <a:pt x="28" y="0"/>
                  </a:lnTo>
                  <a:lnTo>
                    <a:pt x="16" y="4"/>
                  </a:lnTo>
                  <a:lnTo>
                    <a:pt x="8" y="16"/>
                  </a:lnTo>
                  <a:lnTo>
                    <a:pt x="0" y="28"/>
                  </a:lnTo>
                  <a:lnTo>
                    <a:pt x="0" y="44"/>
                  </a:lnTo>
                  <a:lnTo>
                    <a:pt x="0" y="60"/>
                  </a:lnTo>
                  <a:lnTo>
                    <a:pt x="4" y="72"/>
                  </a:lnTo>
                  <a:lnTo>
                    <a:pt x="8" y="84"/>
                  </a:lnTo>
                  <a:lnTo>
                    <a:pt x="12" y="92"/>
                  </a:lnTo>
                  <a:lnTo>
                    <a:pt x="20" y="95"/>
                  </a:lnTo>
                  <a:lnTo>
                    <a:pt x="32" y="107"/>
                  </a:lnTo>
                  <a:lnTo>
                    <a:pt x="44" y="111"/>
                  </a:lnTo>
                  <a:lnTo>
                    <a:pt x="64" y="111"/>
                  </a:lnTo>
                  <a:lnTo>
                    <a:pt x="72" y="111"/>
                  </a:lnTo>
                  <a:lnTo>
                    <a:pt x="80" y="111"/>
                  </a:lnTo>
                  <a:lnTo>
                    <a:pt x="92" y="107"/>
                  </a:lnTo>
                  <a:lnTo>
                    <a:pt x="95" y="99"/>
                  </a:lnTo>
                  <a:lnTo>
                    <a:pt x="99" y="92"/>
                  </a:lnTo>
                  <a:lnTo>
                    <a:pt x="103" y="8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5" name="Freeform 2111"/>
            <p:cNvSpPr>
              <a:spLocks/>
            </p:cNvSpPr>
            <p:nvPr/>
          </p:nvSpPr>
          <p:spPr bwMode="auto">
            <a:xfrm>
              <a:off x="2173" y="3224"/>
              <a:ext cx="329" cy="376"/>
            </a:xfrm>
            <a:custGeom>
              <a:avLst/>
              <a:gdLst>
                <a:gd name="T0" fmla="*/ 329 w 329"/>
                <a:gd name="T1" fmla="*/ 376 h 376"/>
                <a:gd name="T2" fmla="*/ 313 w 329"/>
                <a:gd name="T3" fmla="*/ 83 h 376"/>
                <a:gd name="T4" fmla="*/ 281 w 329"/>
                <a:gd name="T5" fmla="*/ 75 h 376"/>
                <a:gd name="T6" fmla="*/ 257 w 329"/>
                <a:gd name="T7" fmla="*/ 71 h 376"/>
                <a:gd name="T8" fmla="*/ 237 w 329"/>
                <a:gd name="T9" fmla="*/ 67 h 376"/>
                <a:gd name="T10" fmla="*/ 218 w 329"/>
                <a:gd name="T11" fmla="*/ 59 h 376"/>
                <a:gd name="T12" fmla="*/ 210 w 329"/>
                <a:gd name="T13" fmla="*/ 51 h 376"/>
                <a:gd name="T14" fmla="*/ 202 w 329"/>
                <a:gd name="T15" fmla="*/ 43 h 376"/>
                <a:gd name="T16" fmla="*/ 182 w 329"/>
                <a:gd name="T17" fmla="*/ 24 h 376"/>
                <a:gd name="T18" fmla="*/ 162 w 329"/>
                <a:gd name="T19" fmla="*/ 0 h 376"/>
                <a:gd name="T20" fmla="*/ 119 w 329"/>
                <a:gd name="T21" fmla="*/ 28 h 376"/>
                <a:gd name="T22" fmla="*/ 95 w 329"/>
                <a:gd name="T23" fmla="*/ 47 h 376"/>
                <a:gd name="T24" fmla="*/ 75 w 329"/>
                <a:gd name="T25" fmla="*/ 135 h 376"/>
                <a:gd name="T26" fmla="*/ 55 w 329"/>
                <a:gd name="T27" fmla="*/ 202 h 376"/>
                <a:gd name="T28" fmla="*/ 20 w 329"/>
                <a:gd name="T29" fmla="*/ 328 h 376"/>
                <a:gd name="T30" fmla="*/ 0 w 329"/>
                <a:gd name="T31" fmla="*/ 376 h 376"/>
                <a:gd name="T32" fmla="*/ 329 w 329"/>
                <a:gd name="T33" fmla="*/ 376 h 3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9"/>
                <a:gd name="T52" fmla="*/ 0 h 376"/>
                <a:gd name="T53" fmla="*/ 329 w 329"/>
                <a:gd name="T54" fmla="*/ 376 h 3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9" h="376">
                  <a:moveTo>
                    <a:pt x="329" y="376"/>
                  </a:moveTo>
                  <a:lnTo>
                    <a:pt x="313" y="83"/>
                  </a:lnTo>
                  <a:lnTo>
                    <a:pt x="281" y="75"/>
                  </a:lnTo>
                  <a:lnTo>
                    <a:pt x="257" y="71"/>
                  </a:lnTo>
                  <a:lnTo>
                    <a:pt x="237" y="67"/>
                  </a:lnTo>
                  <a:lnTo>
                    <a:pt x="218" y="59"/>
                  </a:lnTo>
                  <a:lnTo>
                    <a:pt x="210" y="51"/>
                  </a:lnTo>
                  <a:lnTo>
                    <a:pt x="202" y="43"/>
                  </a:lnTo>
                  <a:lnTo>
                    <a:pt x="182" y="24"/>
                  </a:lnTo>
                  <a:lnTo>
                    <a:pt x="162" y="0"/>
                  </a:lnTo>
                  <a:lnTo>
                    <a:pt x="119" y="28"/>
                  </a:lnTo>
                  <a:lnTo>
                    <a:pt x="95" y="47"/>
                  </a:lnTo>
                  <a:lnTo>
                    <a:pt x="75" y="135"/>
                  </a:lnTo>
                  <a:lnTo>
                    <a:pt x="55" y="202"/>
                  </a:lnTo>
                  <a:lnTo>
                    <a:pt x="20" y="328"/>
                  </a:lnTo>
                  <a:lnTo>
                    <a:pt x="0" y="376"/>
                  </a:lnTo>
                  <a:lnTo>
                    <a:pt x="329" y="37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6" name="Freeform 2112"/>
            <p:cNvSpPr>
              <a:spLocks/>
            </p:cNvSpPr>
            <p:nvPr/>
          </p:nvSpPr>
          <p:spPr bwMode="auto">
            <a:xfrm>
              <a:off x="1781" y="2967"/>
              <a:ext cx="135" cy="71"/>
            </a:xfrm>
            <a:custGeom>
              <a:avLst/>
              <a:gdLst>
                <a:gd name="T0" fmla="*/ 135 w 135"/>
                <a:gd name="T1" fmla="*/ 67 h 71"/>
                <a:gd name="T2" fmla="*/ 107 w 135"/>
                <a:gd name="T3" fmla="*/ 39 h 71"/>
                <a:gd name="T4" fmla="*/ 79 w 135"/>
                <a:gd name="T5" fmla="*/ 15 h 71"/>
                <a:gd name="T6" fmla="*/ 48 w 135"/>
                <a:gd name="T7" fmla="*/ 0 h 71"/>
                <a:gd name="T8" fmla="*/ 36 w 135"/>
                <a:gd name="T9" fmla="*/ 0 h 71"/>
                <a:gd name="T10" fmla="*/ 0 w 135"/>
                <a:gd name="T11" fmla="*/ 11 h 71"/>
                <a:gd name="T12" fmla="*/ 32 w 135"/>
                <a:gd name="T13" fmla="*/ 27 h 71"/>
                <a:gd name="T14" fmla="*/ 55 w 135"/>
                <a:gd name="T15" fmla="*/ 39 h 71"/>
                <a:gd name="T16" fmla="*/ 79 w 135"/>
                <a:gd name="T17" fmla="*/ 51 h 71"/>
                <a:gd name="T18" fmla="*/ 91 w 135"/>
                <a:gd name="T19" fmla="*/ 59 h 71"/>
                <a:gd name="T20" fmla="*/ 107 w 135"/>
                <a:gd name="T21" fmla="*/ 71 h 71"/>
                <a:gd name="T22" fmla="*/ 135 w 135"/>
                <a:gd name="T23" fmla="*/ 67 h 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
                <a:gd name="T37" fmla="*/ 0 h 71"/>
                <a:gd name="T38" fmla="*/ 135 w 135"/>
                <a:gd name="T39" fmla="*/ 71 h 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 h="71">
                  <a:moveTo>
                    <a:pt x="135" y="67"/>
                  </a:moveTo>
                  <a:lnTo>
                    <a:pt x="107" y="39"/>
                  </a:lnTo>
                  <a:lnTo>
                    <a:pt x="79" y="15"/>
                  </a:lnTo>
                  <a:lnTo>
                    <a:pt x="48" y="0"/>
                  </a:lnTo>
                  <a:lnTo>
                    <a:pt x="36" y="0"/>
                  </a:lnTo>
                  <a:lnTo>
                    <a:pt x="0" y="11"/>
                  </a:lnTo>
                  <a:lnTo>
                    <a:pt x="32" y="27"/>
                  </a:lnTo>
                  <a:lnTo>
                    <a:pt x="55" y="39"/>
                  </a:lnTo>
                  <a:lnTo>
                    <a:pt x="79" y="51"/>
                  </a:lnTo>
                  <a:lnTo>
                    <a:pt x="91" y="59"/>
                  </a:lnTo>
                  <a:lnTo>
                    <a:pt x="107" y="71"/>
                  </a:lnTo>
                  <a:lnTo>
                    <a:pt x="135" y="6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7" name="Freeform 2113"/>
            <p:cNvSpPr>
              <a:spLocks/>
            </p:cNvSpPr>
            <p:nvPr/>
          </p:nvSpPr>
          <p:spPr bwMode="auto">
            <a:xfrm>
              <a:off x="1963" y="2971"/>
              <a:ext cx="28" cy="35"/>
            </a:xfrm>
            <a:custGeom>
              <a:avLst/>
              <a:gdLst>
                <a:gd name="T0" fmla="*/ 24 w 28"/>
                <a:gd name="T1" fmla="*/ 19 h 35"/>
                <a:gd name="T2" fmla="*/ 28 w 28"/>
                <a:gd name="T3" fmla="*/ 0 h 35"/>
                <a:gd name="T4" fmla="*/ 16 w 28"/>
                <a:gd name="T5" fmla="*/ 0 h 35"/>
                <a:gd name="T6" fmla="*/ 4 w 28"/>
                <a:gd name="T7" fmla="*/ 4 h 35"/>
                <a:gd name="T8" fmla="*/ 0 w 28"/>
                <a:gd name="T9" fmla="*/ 35 h 35"/>
                <a:gd name="T10" fmla="*/ 12 w 28"/>
                <a:gd name="T11" fmla="*/ 27 h 35"/>
                <a:gd name="T12" fmla="*/ 24 w 28"/>
                <a:gd name="T13" fmla="*/ 19 h 35"/>
                <a:gd name="T14" fmla="*/ 0 60000 65536"/>
                <a:gd name="T15" fmla="*/ 0 60000 65536"/>
                <a:gd name="T16" fmla="*/ 0 60000 65536"/>
                <a:gd name="T17" fmla="*/ 0 60000 65536"/>
                <a:gd name="T18" fmla="*/ 0 60000 65536"/>
                <a:gd name="T19" fmla="*/ 0 60000 65536"/>
                <a:gd name="T20" fmla="*/ 0 60000 65536"/>
                <a:gd name="T21" fmla="*/ 0 w 28"/>
                <a:gd name="T22" fmla="*/ 0 h 35"/>
                <a:gd name="T23" fmla="*/ 28 w 28"/>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5">
                  <a:moveTo>
                    <a:pt x="24" y="19"/>
                  </a:moveTo>
                  <a:lnTo>
                    <a:pt x="28" y="0"/>
                  </a:lnTo>
                  <a:lnTo>
                    <a:pt x="16" y="0"/>
                  </a:lnTo>
                  <a:lnTo>
                    <a:pt x="4" y="4"/>
                  </a:lnTo>
                  <a:lnTo>
                    <a:pt x="0" y="35"/>
                  </a:lnTo>
                  <a:lnTo>
                    <a:pt x="12" y="27"/>
                  </a:lnTo>
                  <a:lnTo>
                    <a:pt x="24" y="19"/>
                  </a:lnTo>
                  <a:close/>
                </a:path>
              </a:pathLst>
            </a:custGeom>
            <a:solidFill>
              <a:srgbClr val="00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8" name="Freeform 2114"/>
            <p:cNvSpPr>
              <a:spLocks/>
            </p:cNvSpPr>
            <p:nvPr/>
          </p:nvSpPr>
          <p:spPr bwMode="auto">
            <a:xfrm>
              <a:off x="1963" y="2971"/>
              <a:ext cx="28" cy="35"/>
            </a:xfrm>
            <a:custGeom>
              <a:avLst/>
              <a:gdLst>
                <a:gd name="T0" fmla="*/ 24 w 28"/>
                <a:gd name="T1" fmla="*/ 19 h 35"/>
                <a:gd name="T2" fmla="*/ 28 w 28"/>
                <a:gd name="T3" fmla="*/ 0 h 35"/>
                <a:gd name="T4" fmla="*/ 16 w 28"/>
                <a:gd name="T5" fmla="*/ 0 h 35"/>
                <a:gd name="T6" fmla="*/ 4 w 28"/>
                <a:gd name="T7" fmla="*/ 4 h 35"/>
                <a:gd name="T8" fmla="*/ 0 w 28"/>
                <a:gd name="T9" fmla="*/ 35 h 35"/>
                <a:gd name="T10" fmla="*/ 12 w 28"/>
                <a:gd name="T11" fmla="*/ 27 h 35"/>
                <a:gd name="T12" fmla="*/ 24 w 28"/>
                <a:gd name="T13" fmla="*/ 19 h 35"/>
                <a:gd name="T14" fmla="*/ 0 60000 65536"/>
                <a:gd name="T15" fmla="*/ 0 60000 65536"/>
                <a:gd name="T16" fmla="*/ 0 60000 65536"/>
                <a:gd name="T17" fmla="*/ 0 60000 65536"/>
                <a:gd name="T18" fmla="*/ 0 60000 65536"/>
                <a:gd name="T19" fmla="*/ 0 60000 65536"/>
                <a:gd name="T20" fmla="*/ 0 60000 65536"/>
                <a:gd name="T21" fmla="*/ 0 w 28"/>
                <a:gd name="T22" fmla="*/ 0 h 35"/>
                <a:gd name="T23" fmla="*/ 28 w 28"/>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5">
                  <a:moveTo>
                    <a:pt x="24" y="19"/>
                  </a:moveTo>
                  <a:lnTo>
                    <a:pt x="28" y="0"/>
                  </a:lnTo>
                  <a:lnTo>
                    <a:pt x="16" y="0"/>
                  </a:lnTo>
                  <a:lnTo>
                    <a:pt x="4" y="4"/>
                  </a:lnTo>
                  <a:lnTo>
                    <a:pt x="0" y="35"/>
                  </a:lnTo>
                  <a:lnTo>
                    <a:pt x="12" y="27"/>
                  </a:lnTo>
                  <a:lnTo>
                    <a:pt x="24" y="1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29" name="Freeform 2115"/>
            <p:cNvSpPr>
              <a:spLocks/>
            </p:cNvSpPr>
            <p:nvPr/>
          </p:nvSpPr>
          <p:spPr bwMode="auto">
            <a:xfrm>
              <a:off x="1559" y="2222"/>
              <a:ext cx="574" cy="745"/>
            </a:xfrm>
            <a:custGeom>
              <a:avLst/>
              <a:gdLst>
                <a:gd name="T0" fmla="*/ 155 w 574"/>
                <a:gd name="T1" fmla="*/ 622 h 745"/>
                <a:gd name="T2" fmla="*/ 167 w 574"/>
                <a:gd name="T3" fmla="*/ 598 h 745"/>
                <a:gd name="T4" fmla="*/ 167 w 574"/>
                <a:gd name="T5" fmla="*/ 574 h 745"/>
                <a:gd name="T6" fmla="*/ 151 w 574"/>
                <a:gd name="T7" fmla="*/ 562 h 745"/>
                <a:gd name="T8" fmla="*/ 143 w 574"/>
                <a:gd name="T9" fmla="*/ 574 h 745"/>
                <a:gd name="T10" fmla="*/ 111 w 574"/>
                <a:gd name="T11" fmla="*/ 566 h 745"/>
                <a:gd name="T12" fmla="*/ 95 w 574"/>
                <a:gd name="T13" fmla="*/ 551 h 745"/>
                <a:gd name="T14" fmla="*/ 87 w 574"/>
                <a:gd name="T15" fmla="*/ 519 h 745"/>
                <a:gd name="T16" fmla="*/ 64 w 574"/>
                <a:gd name="T17" fmla="*/ 471 h 745"/>
                <a:gd name="T18" fmla="*/ 16 w 574"/>
                <a:gd name="T19" fmla="*/ 416 h 745"/>
                <a:gd name="T20" fmla="*/ 0 w 574"/>
                <a:gd name="T21" fmla="*/ 349 h 745"/>
                <a:gd name="T22" fmla="*/ 64 w 574"/>
                <a:gd name="T23" fmla="*/ 329 h 745"/>
                <a:gd name="T24" fmla="*/ 103 w 574"/>
                <a:gd name="T25" fmla="*/ 384 h 745"/>
                <a:gd name="T26" fmla="*/ 119 w 574"/>
                <a:gd name="T27" fmla="*/ 329 h 745"/>
                <a:gd name="T28" fmla="*/ 64 w 574"/>
                <a:gd name="T29" fmla="*/ 171 h 745"/>
                <a:gd name="T30" fmla="*/ 305 w 574"/>
                <a:gd name="T31" fmla="*/ 12 h 745"/>
                <a:gd name="T32" fmla="*/ 463 w 574"/>
                <a:gd name="T33" fmla="*/ 0 h 745"/>
                <a:gd name="T34" fmla="*/ 515 w 574"/>
                <a:gd name="T35" fmla="*/ 123 h 745"/>
                <a:gd name="T36" fmla="*/ 531 w 574"/>
                <a:gd name="T37" fmla="*/ 226 h 745"/>
                <a:gd name="T38" fmla="*/ 531 w 574"/>
                <a:gd name="T39" fmla="*/ 293 h 745"/>
                <a:gd name="T40" fmla="*/ 566 w 574"/>
                <a:gd name="T41" fmla="*/ 369 h 745"/>
                <a:gd name="T42" fmla="*/ 574 w 574"/>
                <a:gd name="T43" fmla="*/ 452 h 745"/>
                <a:gd name="T44" fmla="*/ 551 w 574"/>
                <a:gd name="T45" fmla="*/ 519 h 745"/>
                <a:gd name="T46" fmla="*/ 527 w 574"/>
                <a:gd name="T47" fmla="*/ 574 h 745"/>
                <a:gd name="T48" fmla="*/ 507 w 574"/>
                <a:gd name="T49" fmla="*/ 642 h 745"/>
                <a:gd name="T50" fmla="*/ 491 w 574"/>
                <a:gd name="T51" fmla="*/ 673 h 745"/>
                <a:gd name="T52" fmla="*/ 440 w 574"/>
                <a:gd name="T53" fmla="*/ 689 h 745"/>
                <a:gd name="T54" fmla="*/ 404 w 574"/>
                <a:gd name="T55" fmla="*/ 677 h 745"/>
                <a:gd name="T56" fmla="*/ 376 w 574"/>
                <a:gd name="T57" fmla="*/ 677 h 745"/>
                <a:gd name="T58" fmla="*/ 365 w 574"/>
                <a:gd name="T59" fmla="*/ 721 h 745"/>
                <a:gd name="T60" fmla="*/ 329 w 574"/>
                <a:gd name="T61" fmla="*/ 721 h 745"/>
                <a:gd name="T62" fmla="*/ 289 w 574"/>
                <a:gd name="T63" fmla="*/ 705 h 745"/>
                <a:gd name="T64" fmla="*/ 222 w 574"/>
                <a:gd name="T65" fmla="*/ 677 h 745"/>
                <a:gd name="T66" fmla="*/ 178 w 574"/>
                <a:gd name="T67" fmla="*/ 654 h 745"/>
                <a:gd name="T68" fmla="*/ 151 w 574"/>
                <a:gd name="T69" fmla="*/ 638 h 7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745"/>
                <a:gd name="T107" fmla="*/ 574 w 574"/>
                <a:gd name="T108" fmla="*/ 745 h 7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745">
                  <a:moveTo>
                    <a:pt x="151" y="638"/>
                  </a:moveTo>
                  <a:lnTo>
                    <a:pt x="155" y="622"/>
                  </a:lnTo>
                  <a:lnTo>
                    <a:pt x="163" y="610"/>
                  </a:lnTo>
                  <a:lnTo>
                    <a:pt x="167" y="598"/>
                  </a:lnTo>
                  <a:lnTo>
                    <a:pt x="171" y="586"/>
                  </a:lnTo>
                  <a:lnTo>
                    <a:pt x="167" y="574"/>
                  </a:lnTo>
                  <a:lnTo>
                    <a:pt x="163" y="566"/>
                  </a:lnTo>
                  <a:lnTo>
                    <a:pt x="151" y="562"/>
                  </a:lnTo>
                  <a:lnTo>
                    <a:pt x="147" y="566"/>
                  </a:lnTo>
                  <a:lnTo>
                    <a:pt x="143" y="574"/>
                  </a:lnTo>
                  <a:lnTo>
                    <a:pt x="127" y="574"/>
                  </a:lnTo>
                  <a:lnTo>
                    <a:pt x="111" y="566"/>
                  </a:lnTo>
                  <a:lnTo>
                    <a:pt x="103" y="562"/>
                  </a:lnTo>
                  <a:lnTo>
                    <a:pt x="95" y="551"/>
                  </a:lnTo>
                  <a:lnTo>
                    <a:pt x="91" y="535"/>
                  </a:lnTo>
                  <a:lnTo>
                    <a:pt x="87" y="519"/>
                  </a:lnTo>
                  <a:lnTo>
                    <a:pt x="76" y="487"/>
                  </a:lnTo>
                  <a:lnTo>
                    <a:pt x="64" y="471"/>
                  </a:lnTo>
                  <a:lnTo>
                    <a:pt x="32" y="444"/>
                  </a:lnTo>
                  <a:lnTo>
                    <a:pt x="16" y="416"/>
                  </a:lnTo>
                  <a:lnTo>
                    <a:pt x="0" y="384"/>
                  </a:lnTo>
                  <a:lnTo>
                    <a:pt x="0" y="349"/>
                  </a:lnTo>
                  <a:lnTo>
                    <a:pt x="32" y="325"/>
                  </a:lnTo>
                  <a:lnTo>
                    <a:pt x="64" y="329"/>
                  </a:lnTo>
                  <a:lnTo>
                    <a:pt x="79" y="349"/>
                  </a:lnTo>
                  <a:lnTo>
                    <a:pt x="103" y="384"/>
                  </a:lnTo>
                  <a:lnTo>
                    <a:pt x="111" y="349"/>
                  </a:lnTo>
                  <a:lnTo>
                    <a:pt x="119" y="329"/>
                  </a:lnTo>
                  <a:lnTo>
                    <a:pt x="103" y="270"/>
                  </a:lnTo>
                  <a:lnTo>
                    <a:pt x="64" y="171"/>
                  </a:lnTo>
                  <a:lnTo>
                    <a:pt x="159" y="91"/>
                  </a:lnTo>
                  <a:lnTo>
                    <a:pt x="305" y="12"/>
                  </a:lnTo>
                  <a:lnTo>
                    <a:pt x="396" y="12"/>
                  </a:lnTo>
                  <a:lnTo>
                    <a:pt x="463" y="0"/>
                  </a:lnTo>
                  <a:lnTo>
                    <a:pt x="499" y="91"/>
                  </a:lnTo>
                  <a:lnTo>
                    <a:pt x="515" y="123"/>
                  </a:lnTo>
                  <a:lnTo>
                    <a:pt x="523" y="171"/>
                  </a:lnTo>
                  <a:lnTo>
                    <a:pt x="531" y="226"/>
                  </a:lnTo>
                  <a:lnTo>
                    <a:pt x="531" y="258"/>
                  </a:lnTo>
                  <a:lnTo>
                    <a:pt x="531" y="293"/>
                  </a:lnTo>
                  <a:lnTo>
                    <a:pt x="539" y="317"/>
                  </a:lnTo>
                  <a:lnTo>
                    <a:pt x="566" y="369"/>
                  </a:lnTo>
                  <a:lnTo>
                    <a:pt x="574" y="416"/>
                  </a:lnTo>
                  <a:lnTo>
                    <a:pt x="574" y="452"/>
                  </a:lnTo>
                  <a:lnTo>
                    <a:pt x="562" y="483"/>
                  </a:lnTo>
                  <a:lnTo>
                    <a:pt x="551" y="519"/>
                  </a:lnTo>
                  <a:lnTo>
                    <a:pt x="535" y="539"/>
                  </a:lnTo>
                  <a:lnTo>
                    <a:pt x="527" y="574"/>
                  </a:lnTo>
                  <a:lnTo>
                    <a:pt x="523" y="598"/>
                  </a:lnTo>
                  <a:lnTo>
                    <a:pt x="507" y="642"/>
                  </a:lnTo>
                  <a:lnTo>
                    <a:pt x="499" y="665"/>
                  </a:lnTo>
                  <a:lnTo>
                    <a:pt x="491" y="673"/>
                  </a:lnTo>
                  <a:lnTo>
                    <a:pt x="460" y="685"/>
                  </a:lnTo>
                  <a:lnTo>
                    <a:pt x="440" y="689"/>
                  </a:lnTo>
                  <a:lnTo>
                    <a:pt x="420" y="685"/>
                  </a:lnTo>
                  <a:lnTo>
                    <a:pt x="404" y="677"/>
                  </a:lnTo>
                  <a:lnTo>
                    <a:pt x="388" y="673"/>
                  </a:lnTo>
                  <a:lnTo>
                    <a:pt x="376" y="677"/>
                  </a:lnTo>
                  <a:lnTo>
                    <a:pt x="372" y="685"/>
                  </a:lnTo>
                  <a:lnTo>
                    <a:pt x="365" y="721"/>
                  </a:lnTo>
                  <a:lnTo>
                    <a:pt x="361" y="745"/>
                  </a:lnTo>
                  <a:lnTo>
                    <a:pt x="329" y="721"/>
                  </a:lnTo>
                  <a:lnTo>
                    <a:pt x="313" y="713"/>
                  </a:lnTo>
                  <a:lnTo>
                    <a:pt x="289" y="705"/>
                  </a:lnTo>
                  <a:lnTo>
                    <a:pt x="262" y="701"/>
                  </a:lnTo>
                  <a:lnTo>
                    <a:pt x="222" y="677"/>
                  </a:lnTo>
                  <a:lnTo>
                    <a:pt x="202" y="665"/>
                  </a:lnTo>
                  <a:lnTo>
                    <a:pt x="178" y="654"/>
                  </a:lnTo>
                  <a:lnTo>
                    <a:pt x="163" y="646"/>
                  </a:lnTo>
                  <a:lnTo>
                    <a:pt x="151" y="638"/>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0" name="Freeform 2116"/>
            <p:cNvSpPr>
              <a:spLocks/>
            </p:cNvSpPr>
            <p:nvPr/>
          </p:nvSpPr>
          <p:spPr bwMode="auto">
            <a:xfrm>
              <a:off x="2110" y="2860"/>
              <a:ext cx="99" cy="111"/>
            </a:xfrm>
            <a:custGeom>
              <a:avLst/>
              <a:gdLst>
                <a:gd name="T0" fmla="*/ 47 w 99"/>
                <a:gd name="T1" fmla="*/ 0 h 111"/>
                <a:gd name="T2" fmla="*/ 63 w 99"/>
                <a:gd name="T3" fmla="*/ 23 h 111"/>
                <a:gd name="T4" fmla="*/ 71 w 99"/>
                <a:gd name="T5" fmla="*/ 39 h 111"/>
                <a:gd name="T6" fmla="*/ 83 w 99"/>
                <a:gd name="T7" fmla="*/ 55 h 111"/>
                <a:gd name="T8" fmla="*/ 95 w 99"/>
                <a:gd name="T9" fmla="*/ 75 h 111"/>
                <a:gd name="T10" fmla="*/ 99 w 99"/>
                <a:gd name="T11" fmla="*/ 91 h 111"/>
                <a:gd name="T12" fmla="*/ 91 w 99"/>
                <a:gd name="T13" fmla="*/ 107 h 111"/>
                <a:gd name="T14" fmla="*/ 87 w 99"/>
                <a:gd name="T15" fmla="*/ 111 h 111"/>
                <a:gd name="T16" fmla="*/ 79 w 99"/>
                <a:gd name="T17" fmla="*/ 111 h 111"/>
                <a:gd name="T18" fmla="*/ 67 w 99"/>
                <a:gd name="T19" fmla="*/ 111 h 111"/>
                <a:gd name="T20" fmla="*/ 55 w 99"/>
                <a:gd name="T21" fmla="*/ 111 h 111"/>
                <a:gd name="T22" fmla="*/ 39 w 99"/>
                <a:gd name="T23" fmla="*/ 99 h 111"/>
                <a:gd name="T24" fmla="*/ 27 w 99"/>
                <a:gd name="T25" fmla="*/ 87 h 111"/>
                <a:gd name="T26" fmla="*/ 19 w 99"/>
                <a:gd name="T27" fmla="*/ 71 h 111"/>
                <a:gd name="T28" fmla="*/ 11 w 99"/>
                <a:gd name="T29" fmla="*/ 59 h 111"/>
                <a:gd name="T30" fmla="*/ 0 w 99"/>
                <a:gd name="T31" fmla="*/ 27 h 111"/>
                <a:gd name="T32" fmla="*/ 8 w 99"/>
                <a:gd name="T33" fmla="*/ 23 h 111"/>
                <a:gd name="T34" fmla="*/ 15 w 99"/>
                <a:gd name="T35" fmla="*/ 20 h 111"/>
                <a:gd name="T36" fmla="*/ 23 w 99"/>
                <a:gd name="T37" fmla="*/ 12 h 111"/>
                <a:gd name="T38" fmla="*/ 31 w 99"/>
                <a:gd name="T39" fmla="*/ 8 h 111"/>
                <a:gd name="T40" fmla="*/ 47 w 99"/>
                <a:gd name="T41" fmla="*/ 0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111"/>
                <a:gd name="T65" fmla="*/ 99 w 99"/>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111">
                  <a:moveTo>
                    <a:pt x="47" y="0"/>
                  </a:moveTo>
                  <a:lnTo>
                    <a:pt x="63" y="23"/>
                  </a:lnTo>
                  <a:lnTo>
                    <a:pt x="71" y="39"/>
                  </a:lnTo>
                  <a:lnTo>
                    <a:pt x="83" y="55"/>
                  </a:lnTo>
                  <a:lnTo>
                    <a:pt x="95" y="75"/>
                  </a:lnTo>
                  <a:lnTo>
                    <a:pt x="99" y="91"/>
                  </a:lnTo>
                  <a:lnTo>
                    <a:pt x="91" y="107"/>
                  </a:lnTo>
                  <a:lnTo>
                    <a:pt x="87" y="111"/>
                  </a:lnTo>
                  <a:lnTo>
                    <a:pt x="79" y="111"/>
                  </a:lnTo>
                  <a:lnTo>
                    <a:pt x="67" y="111"/>
                  </a:lnTo>
                  <a:lnTo>
                    <a:pt x="55" y="111"/>
                  </a:lnTo>
                  <a:lnTo>
                    <a:pt x="39" y="99"/>
                  </a:lnTo>
                  <a:lnTo>
                    <a:pt x="27" y="87"/>
                  </a:lnTo>
                  <a:lnTo>
                    <a:pt x="19" y="71"/>
                  </a:lnTo>
                  <a:lnTo>
                    <a:pt x="11" y="59"/>
                  </a:lnTo>
                  <a:lnTo>
                    <a:pt x="0" y="27"/>
                  </a:lnTo>
                  <a:lnTo>
                    <a:pt x="8" y="23"/>
                  </a:lnTo>
                  <a:lnTo>
                    <a:pt x="15" y="20"/>
                  </a:lnTo>
                  <a:lnTo>
                    <a:pt x="23" y="12"/>
                  </a:lnTo>
                  <a:lnTo>
                    <a:pt x="31" y="8"/>
                  </a:lnTo>
                  <a:lnTo>
                    <a:pt x="47" y="0"/>
                  </a:lnTo>
                  <a:close/>
                </a:path>
              </a:pathLst>
            </a:custGeom>
            <a:solidFill>
              <a:srgbClr val="FFD6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1" name="Line 2117"/>
            <p:cNvSpPr>
              <a:spLocks noChangeShapeType="1"/>
            </p:cNvSpPr>
            <p:nvPr/>
          </p:nvSpPr>
          <p:spPr bwMode="auto">
            <a:xfrm>
              <a:off x="2058" y="2725"/>
              <a:ext cx="20" cy="36"/>
            </a:xfrm>
            <a:prstGeom prst="line">
              <a:avLst/>
            </a:prstGeom>
            <a:noFill/>
            <a:ln w="0">
              <a:solidFill>
                <a:srgbClr val="BF7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2" name="Freeform 2118"/>
            <p:cNvSpPr>
              <a:spLocks/>
            </p:cNvSpPr>
            <p:nvPr/>
          </p:nvSpPr>
          <p:spPr bwMode="auto">
            <a:xfrm>
              <a:off x="2260" y="3070"/>
              <a:ext cx="245" cy="110"/>
            </a:xfrm>
            <a:custGeom>
              <a:avLst/>
              <a:gdLst>
                <a:gd name="T0" fmla="*/ 174 w 245"/>
                <a:gd name="T1" fmla="*/ 102 h 110"/>
                <a:gd name="T2" fmla="*/ 150 w 245"/>
                <a:gd name="T3" fmla="*/ 102 h 110"/>
                <a:gd name="T4" fmla="*/ 71 w 245"/>
                <a:gd name="T5" fmla="*/ 98 h 110"/>
                <a:gd name="T6" fmla="*/ 36 w 245"/>
                <a:gd name="T7" fmla="*/ 75 h 110"/>
                <a:gd name="T8" fmla="*/ 36 w 245"/>
                <a:gd name="T9" fmla="*/ 0 h 110"/>
                <a:gd name="T10" fmla="*/ 16 w 245"/>
                <a:gd name="T11" fmla="*/ 7 h 110"/>
                <a:gd name="T12" fmla="*/ 4 w 245"/>
                <a:gd name="T13" fmla="*/ 19 h 110"/>
                <a:gd name="T14" fmla="*/ 0 w 245"/>
                <a:gd name="T15" fmla="*/ 35 h 110"/>
                <a:gd name="T16" fmla="*/ 0 w 245"/>
                <a:gd name="T17" fmla="*/ 51 h 110"/>
                <a:gd name="T18" fmla="*/ 8 w 245"/>
                <a:gd name="T19" fmla="*/ 63 h 110"/>
                <a:gd name="T20" fmla="*/ 16 w 245"/>
                <a:gd name="T21" fmla="*/ 75 h 110"/>
                <a:gd name="T22" fmla="*/ 48 w 245"/>
                <a:gd name="T23" fmla="*/ 91 h 110"/>
                <a:gd name="T24" fmla="*/ 75 w 245"/>
                <a:gd name="T25" fmla="*/ 102 h 110"/>
                <a:gd name="T26" fmla="*/ 107 w 245"/>
                <a:gd name="T27" fmla="*/ 106 h 110"/>
                <a:gd name="T28" fmla="*/ 139 w 245"/>
                <a:gd name="T29" fmla="*/ 110 h 110"/>
                <a:gd name="T30" fmla="*/ 186 w 245"/>
                <a:gd name="T31" fmla="*/ 110 h 110"/>
                <a:gd name="T32" fmla="*/ 210 w 245"/>
                <a:gd name="T33" fmla="*/ 106 h 110"/>
                <a:gd name="T34" fmla="*/ 226 w 245"/>
                <a:gd name="T35" fmla="*/ 95 h 110"/>
                <a:gd name="T36" fmla="*/ 238 w 245"/>
                <a:gd name="T37" fmla="*/ 87 h 110"/>
                <a:gd name="T38" fmla="*/ 245 w 245"/>
                <a:gd name="T39" fmla="*/ 75 h 110"/>
                <a:gd name="T40" fmla="*/ 242 w 245"/>
                <a:gd name="T41" fmla="*/ 59 h 110"/>
                <a:gd name="T42" fmla="*/ 238 w 245"/>
                <a:gd name="T43" fmla="*/ 39 h 110"/>
                <a:gd name="T44" fmla="*/ 230 w 245"/>
                <a:gd name="T45" fmla="*/ 27 h 110"/>
                <a:gd name="T46" fmla="*/ 222 w 245"/>
                <a:gd name="T47" fmla="*/ 19 h 110"/>
                <a:gd name="T48" fmla="*/ 194 w 245"/>
                <a:gd name="T49" fmla="*/ 7 h 110"/>
                <a:gd name="T50" fmla="*/ 178 w 245"/>
                <a:gd name="T51" fmla="*/ 7 h 110"/>
                <a:gd name="T52" fmla="*/ 178 w 245"/>
                <a:gd name="T53" fmla="*/ 7 h 110"/>
                <a:gd name="T54" fmla="*/ 174 w 245"/>
                <a:gd name="T55" fmla="*/ 102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5"/>
                <a:gd name="T85" fmla="*/ 0 h 110"/>
                <a:gd name="T86" fmla="*/ 245 w 245"/>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5" h="110">
                  <a:moveTo>
                    <a:pt x="174" y="102"/>
                  </a:moveTo>
                  <a:lnTo>
                    <a:pt x="150" y="102"/>
                  </a:lnTo>
                  <a:lnTo>
                    <a:pt x="71" y="98"/>
                  </a:lnTo>
                  <a:lnTo>
                    <a:pt x="36" y="75"/>
                  </a:lnTo>
                  <a:lnTo>
                    <a:pt x="36" y="0"/>
                  </a:lnTo>
                  <a:lnTo>
                    <a:pt x="16" y="7"/>
                  </a:lnTo>
                  <a:lnTo>
                    <a:pt x="4" y="19"/>
                  </a:lnTo>
                  <a:lnTo>
                    <a:pt x="0" y="35"/>
                  </a:lnTo>
                  <a:lnTo>
                    <a:pt x="0" y="51"/>
                  </a:lnTo>
                  <a:lnTo>
                    <a:pt x="8" y="63"/>
                  </a:lnTo>
                  <a:lnTo>
                    <a:pt x="16" y="75"/>
                  </a:lnTo>
                  <a:lnTo>
                    <a:pt x="48" y="91"/>
                  </a:lnTo>
                  <a:lnTo>
                    <a:pt x="75" y="102"/>
                  </a:lnTo>
                  <a:lnTo>
                    <a:pt x="107" y="106"/>
                  </a:lnTo>
                  <a:lnTo>
                    <a:pt x="139" y="110"/>
                  </a:lnTo>
                  <a:lnTo>
                    <a:pt x="186" y="110"/>
                  </a:lnTo>
                  <a:lnTo>
                    <a:pt x="210" y="106"/>
                  </a:lnTo>
                  <a:lnTo>
                    <a:pt x="226" y="95"/>
                  </a:lnTo>
                  <a:lnTo>
                    <a:pt x="238" y="87"/>
                  </a:lnTo>
                  <a:lnTo>
                    <a:pt x="245" y="75"/>
                  </a:lnTo>
                  <a:lnTo>
                    <a:pt x="242" y="59"/>
                  </a:lnTo>
                  <a:lnTo>
                    <a:pt x="238" y="39"/>
                  </a:lnTo>
                  <a:lnTo>
                    <a:pt x="230" y="27"/>
                  </a:lnTo>
                  <a:lnTo>
                    <a:pt x="222" y="19"/>
                  </a:lnTo>
                  <a:lnTo>
                    <a:pt x="194" y="7"/>
                  </a:lnTo>
                  <a:lnTo>
                    <a:pt x="178" y="7"/>
                  </a:lnTo>
                  <a:lnTo>
                    <a:pt x="17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3" name="Freeform 2119"/>
            <p:cNvSpPr>
              <a:spLocks/>
            </p:cNvSpPr>
            <p:nvPr/>
          </p:nvSpPr>
          <p:spPr bwMode="auto">
            <a:xfrm>
              <a:off x="2110" y="2860"/>
              <a:ext cx="99" cy="111"/>
            </a:xfrm>
            <a:custGeom>
              <a:avLst/>
              <a:gdLst>
                <a:gd name="T0" fmla="*/ 47 w 99"/>
                <a:gd name="T1" fmla="*/ 0 h 111"/>
                <a:gd name="T2" fmla="*/ 59 w 99"/>
                <a:gd name="T3" fmla="*/ 23 h 111"/>
                <a:gd name="T4" fmla="*/ 71 w 99"/>
                <a:gd name="T5" fmla="*/ 39 h 111"/>
                <a:gd name="T6" fmla="*/ 83 w 99"/>
                <a:gd name="T7" fmla="*/ 55 h 111"/>
                <a:gd name="T8" fmla="*/ 95 w 99"/>
                <a:gd name="T9" fmla="*/ 75 h 111"/>
                <a:gd name="T10" fmla="*/ 99 w 99"/>
                <a:gd name="T11" fmla="*/ 91 h 111"/>
                <a:gd name="T12" fmla="*/ 91 w 99"/>
                <a:gd name="T13" fmla="*/ 107 h 111"/>
                <a:gd name="T14" fmla="*/ 87 w 99"/>
                <a:gd name="T15" fmla="*/ 111 h 111"/>
                <a:gd name="T16" fmla="*/ 79 w 99"/>
                <a:gd name="T17" fmla="*/ 111 h 111"/>
                <a:gd name="T18" fmla="*/ 67 w 99"/>
                <a:gd name="T19" fmla="*/ 111 h 111"/>
                <a:gd name="T20" fmla="*/ 55 w 99"/>
                <a:gd name="T21" fmla="*/ 111 h 111"/>
                <a:gd name="T22" fmla="*/ 39 w 99"/>
                <a:gd name="T23" fmla="*/ 99 h 111"/>
                <a:gd name="T24" fmla="*/ 27 w 99"/>
                <a:gd name="T25" fmla="*/ 87 h 111"/>
                <a:gd name="T26" fmla="*/ 19 w 99"/>
                <a:gd name="T27" fmla="*/ 71 h 111"/>
                <a:gd name="T28" fmla="*/ 11 w 99"/>
                <a:gd name="T29" fmla="*/ 59 h 111"/>
                <a:gd name="T30" fmla="*/ 0 w 99"/>
                <a:gd name="T31" fmla="*/ 27 h 111"/>
                <a:gd name="T32" fmla="*/ 8 w 99"/>
                <a:gd name="T33" fmla="*/ 23 h 111"/>
                <a:gd name="T34" fmla="*/ 15 w 99"/>
                <a:gd name="T35" fmla="*/ 20 h 111"/>
                <a:gd name="T36" fmla="*/ 23 w 99"/>
                <a:gd name="T37" fmla="*/ 12 h 111"/>
                <a:gd name="T38" fmla="*/ 31 w 99"/>
                <a:gd name="T39" fmla="*/ 8 h 111"/>
                <a:gd name="T40" fmla="*/ 47 w 99"/>
                <a:gd name="T41" fmla="*/ 0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111"/>
                <a:gd name="T65" fmla="*/ 99 w 99"/>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111">
                  <a:moveTo>
                    <a:pt x="47" y="0"/>
                  </a:moveTo>
                  <a:lnTo>
                    <a:pt x="59" y="23"/>
                  </a:lnTo>
                  <a:lnTo>
                    <a:pt x="71" y="39"/>
                  </a:lnTo>
                  <a:lnTo>
                    <a:pt x="83" y="55"/>
                  </a:lnTo>
                  <a:lnTo>
                    <a:pt x="95" y="75"/>
                  </a:lnTo>
                  <a:lnTo>
                    <a:pt x="99" y="91"/>
                  </a:lnTo>
                  <a:lnTo>
                    <a:pt x="91" y="107"/>
                  </a:lnTo>
                  <a:lnTo>
                    <a:pt x="87" y="111"/>
                  </a:lnTo>
                  <a:lnTo>
                    <a:pt x="79" y="111"/>
                  </a:lnTo>
                  <a:lnTo>
                    <a:pt x="67" y="111"/>
                  </a:lnTo>
                  <a:lnTo>
                    <a:pt x="55" y="111"/>
                  </a:lnTo>
                  <a:lnTo>
                    <a:pt x="39" y="99"/>
                  </a:lnTo>
                  <a:lnTo>
                    <a:pt x="27" y="87"/>
                  </a:lnTo>
                  <a:lnTo>
                    <a:pt x="19" y="71"/>
                  </a:lnTo>
                  <a:lnTo>
                    <a:pt x="11" y="59"/>
                  </a:lnTo>
                  <a:lnTo>
                    <a:pt x="0" y="27"/>
                  </a:lnTo>
                  <a:lnTo>
                    <a:pt x="8" y="23"/>
                  </a:lnTo>
                  <a:lnTo>
                    <a:pt x="15" y="20"/>
                  </a:lnTo>
                  <a:lnTo>
                    <a:pt x="23" y="12"/>
                  </a:lnTo>
                  <a:lnTo>
                    <a:pt x="31" y="8"/>
                  </a:lnTo>
                  <a:lnTo>
                    <a:pt x="47" y="0"/>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4" name="Freeform 2120"/>
            <p:cNvSpPr>
              <a:spLocks/>
            </p:cNvSpPr>
            <p:nvPr/>
          </p:nvSpPr>
          <p:spPr bwMode="auto">
            <a:xfrm>
              <a:off x="1456" y="2064"/>
              <a:ext cx="677" cy="574"/>
            </a:xfrm>
            <a:custGeom>
              <a:avLst/>
              <a:gdLst>
                <a:gd name="T0" fmla="*/ 654 w 677"/>
                <a:gd name="T1" fmla="*/ 249 h 574"/>
                <a:gd name="T2" fmla="*/ 677 w 677"/>
                <a:gd name="T3" fmla="*/ 202 h 574"/>
                <a:gd name="T4" fmla="*/ 673 w 677"/>
                <a:gd name="T5" fmla="*/ 166 h 574"/>
                <a:gd name="T6" fmla="*/ 642 w 677"/>
                <a:gd name="T7" fmla="*/ 146 h 574"/>
                <a:gd name="T8" fmla="*/ 598 w 677"/>
                <a:gd name="T9" fmla="*/ 135 h 574"/>
                <a:gd name="T10" fmla="*/ 598 w 677"/>
                <a:gd name="T11" fmla="*/ 91 h 574"/>
                <a:gd name="T12" fmla="*/ 598 w 677"/>
                <a:gd name="T13" fmla="*/ 55 h 574"/>
                <a:gd name="T14" fmla="*/ 574 w 677"/>
                <a:gd name="T15" fmla="*/ 32 h 574"/>
                <a:gd name="T16" fmla="*/ 539 w 677"/>
                <a:gd name="T17" fmla="*/ 24 h 574"/>
                <a:gd name="T18" fmla="*/ 491 w 677"/>
                <a:gd name="T19" fmla="*/ 48 h 574"/>
                <a:gd name="T20" fmla="*/ 468 w 677"/>
                <a:gd name="T21" fmla="*/ 32 h 574"/>
                <a:gd name="T22" fmla="*/ 448 w 677"/>
                <a:gd name="T23" fmla="*/ 0 h 574"/>
                <a:gd name="T24" fmla="*/ 424 w 677"/>
                <a:gd name="T25" fmla="*/ 0 h 574"/>
                <a:gd name="T26" fmla="*/ 341 w 677"/>
                <a:gd name="T27" fmla="*/ 4 h 574"/>
                <a:gd name="T28" fmla="*/ 289 w 677"/>
                <a:gd name="T29" fmla="*/ 24 h 574"/>
                <a:gd name="T30" fmla="*/ 190 w 677"/>
                <a:gd name="T31" fmla="*/ 48 h 574"/>
                <a:gd name="T32" fmla="*/ 127 w 677"/>
                <a:gd name="T33" fmla="*/ 51 h 574"/>
                <a:gd name="T34" fmla="*/ 68 w 677"/>
                <a:gd name="T35" fmla="*/ 79 h 574"/>
                <a:gd name="T36" fmla="*/ 76 w 677"/>
                <a:gd name="T37" fmla="*/ 135 h 574"/>
                <a:gd name="T38" fmla="*/ 52 w 677"/>
                <a:gd name="T39" fmla="*/ 158 h 574"/>
                <a:gd name="T40" fmla="*/ 48 w 677"/>
                <a:gd name="T41" fmla="*/ 238 h 574"/>
                <a:gd name="T42" fmla="*/ 12 w 677"/>
                <a:gd name="T43" fmla="*/ 293 h 574"/>
                <a:gd name="T44" fmla="*/ 4 w 677"/>
                <a:gd name="T45" fmla="*/ 348 h 574"/>
                <a:gd name="T46" fmla="*/ 36 w 677"/>
                <a:gd name="T47" fmla="*/ 408 h 574"/>
                <a:gd name="T48" fmla="*/ 52 w 677"/>
                <a:gd name="T49" fmla="*/ 483 h 574"/>
                <a:gd name="T50" fmla="*/ 91 w 677"/>
                <a:gd name="T51" fmla="*/ 550 h 574"/>
                <a:gd name="T52" fmla="*/ 103 w 677"/>
                <a:gd name="T53" fmla="*/ 519 h 574"/>
                <a:gd name="T54" fmla="*/ 131 w 677"/>
                <a:gd name="T55" fmla="*/ 487 h 574"/>
                <a:gd name="T56" fmla="*/ 179 w 677"/>
                <a:gd name="T57" fmla="*/ 507 h 574"/>
                <a:gd name="T58" fmla="*/ 222 w 677"/>
                <a:gd name="T59" fmla="*/ 550 h 574"/>
                <a:gd name="T60" fmla="*/ 246 w 677"/>
                <a:gd name="T61" fmla="*/ 562 h 574"/>
                <a:gd name="T62" fmla="*/ 246 w 677"/>
                <a:gd name="T63" fmla="*/ 542 h 574"/>
                <a:gd name="T64" fmla="*/ 230 w 677"/>
                <a:gd name="T65" fmla="*/ 463 h 574"/>
                <a:gd name="T66" fmla="*/ 206 w 677"/>
                <a:gd name="T67" fmla="*/ 372 h 574"/>
                <a:gd name="T68" fmla="*/ 226 w 677"/>
                <a:gd name="T69" fmla="*/ 313 h 574"/>
                <a:gd name="T70" fmla="*/ 262 w 677"/>
                <a:gd name="T71" fmla="*/ 293 h 574"/>
                <a:gd name="T72" fmla="*/ 301 w 677"/>
                <a:gd name="T73" fmla="*/ 234 h 574"/>
                <a:gd name="T74" fmla="*/ 337 w 677"/>
                <a:gd name="T75" fmla="*/ 230 h 574"/>
                <a:gd name="T76" fmla="*/ 365 w 677"/>
                <a:gd name="T77" fmla="*/ 222 h 574"/>
                <a:gd name="T78" fmla="*/ 384 w 677"/>
                <a:gd name="T79" fmla="*/ 202 h 574"/>
                <a:gd name="T80" fmla="*/ 432 w 677"/>
                <a:gd name="T81" fmla="*/ 226 h 574"/>
                <a:gd name="T82" fmla="*/ 464 w 677"/>
                <a:gd name="T83" fmla="*/ 206 h 574"/>
                <a:gd name="T84" fmla="*/ 515 w 677"/>
                <a:gd name="T85" fmla="*/ 226 h 574"/>
                <a:gd name="T86" fmla="*/ 559 w 677"/>
                <a:gd name="T87" fmla="*/ 174 h 574"/>
                <a:gd name="T88" fmla="*/ 559 w 677"/>
                <a:gd name="T89" fmla="*/ 210 h 574"/>
                <a:gd name="T90" fmla="*/ 539 w 677"/>
                <a:gd name="T91" fmla="*/ 238 h 574"/>
                <a:gd name="T92" fmla="*/ 610 w 677"/>
                <a:gd name="T93" fmla="*/ 269 h 574"/>
                <a:gd name="T94" fmla="*/ 626 w 677"/>
                <a:gd name="T95" fmla="*/ 273 h 5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77"/>
                <a:gd name="T145" fmla="*/ 0 h 574"/>
                <a:gd name="T146" fmla="*/ 677 w 677"/>
                <a:gd name="T147" fmla="*/ 574 h 5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77" h="574">
                  <a:moveTo>
                    <a:pt x="638" y="265"/>
                  </a:moveTo>
                  <a:lnTo>
                    <a:pt x="654" y="249"/>
                  </a:lnTo>
                  <a:lnTo>
                    <a:pt x="665" y="226"/>
                  </a:lnTo>
                  <a:lnTo>
                    <a:pt x="677" y="202"/>
                  </a:lnTo>
                  <a:lnTo>
                    <a:pt x="677" y="182"/>
                  </a:lnTo>
                  <a:lnTo>
                    <a:pt x="673" y="166"/>
                  </a:lnTo>
                  <a:lnTo>
                    <a:pt x="662" y="154"/>
                  </a:lnTo>
                  <a:lnTo>
                    <a:pt x="642" y="146"/>
                  </a:lnTo>
                  <a:lnTo>
                    <a:pt x="618" y="146"/>
                  </a:lnTo>
                  <a:lnTo>
                    <a:pt x="598" y="135"/>
                  </a:lnTo>
                  <a:lnTo>
                    <a:pt x="586" y="115"/>
                  </a:lnTo>
                  <a:lnTo>
                    <a:pt x="598" y="91"/>
                  </a:lnTo>
                  <a:lnTo>
                    <a:pt x="602" y="71"/>
                  </a:lnTo>
                  <a:lnTo>
                    <a:pt x="598" y="55"/>
                  </a:lnTo>
                  <a:lnTo>
                    <a:pt x="590" y="44"/>
                  </a:lnTo>
                  <a:lnTo>
                    <a:pt x="574" y="32"/>
                  </a:lnTo>
                  <a:lnTo>
                    <a:pt x="563" y="24"/>
                  </a:lnTo>
                  <a:lnTo>
                    <a:pt x="539" y="24"/>
                  </a:lnTo>
                  <a:lnTo>
                    <a:pt x="523" y="32"/>
                  </a:lnTo>
                  <a:lnTo>
                    <a:pt x="491" y="48"/>
                  </a:lnTo>
                  <a:lnTo>
                    <a:pt x="475" y="44"/>
                  </a:lnTo>
                  <a:lnTo>
                    <a:pt x="468" y="32"/>
                  </a:lnTo>
                  <a:lnTo>
                    <a:pt x="464" y="12"/>
                  </a:lnTo>
                  <a:lnTo>
                    <a:pt x="448" y="0"/>
                  </a:lnTo>
                  <a:lnTo>
                    <a:pt x="440" y="0"/>
                  </a:lnTo>
                  <a:lnTo>
                    <a:pt x="424" y="0"/>
                  </a:lnTo>
                  <a:lnTo>
                    <a:pt x="369" y="12"/>
                  </a:lnTo>
                  <a:lnTo>
                    <a:pt x="341" y="4"/>
                  </a:lnTo>
                  <a:lnTo>
                    <a:pt x="313" y="0"/>
                  </a:lnTo>
                  <a:lnTo>
                    <a:pt x="289" y="24"/>
                  </a:lnTo>
                  <a:lnTo>
                    <a:pt x="246" y="36"/>
                  </a:lnTo>
                  <a:lnTo>
                    <a:pt x="190" y="48"/>
                  </a:lnTo>
                  <a:lnTo>
                    <a:pt x="159" y="59"/>
                  </a:lnTo>
                  <a:lnTo>
                    <a:pt x="127" y="51"/>
                  </a:lnTo>
                  <a:lnTo>
                    <a:pt x="91" y="59"/>
                  </a:lnTo>
                  <a:lnTo>
                    <a:pt x="68" y="79"/>
                  </a:lnTo>
                  <a:lnTo>
                    <a:pt x="72" y="111"/>
                  </a:lnTo>
                  <a:lnTo>
                    <a:pt x="76" y="135"/>
                  </a:lnTo>
                  <a:lnTo>
                    <a:pt x="60" y="143"/>
                  </a:lnTo>
                  <a:lnTo>
                    <a:pt x="52" y="158"/>
                  </a:lnTo>
                  <a:lnTo>
                    <a:pt x="44" y="206"/>
                  </a:lnTo>
                  <a:lnTo>
                    <a:pt x="48" y="238"/>
                  </a:lnTo>
                  <a:lnTo>
                    <a:pt x="52" y="269"/>
                  </a:lnTo>
                  <a:lnTo>
                    <a:pt x="12" y="293"/>
                  </a:lnTo>
                  <a:lnTo>
                    <a:pt x="0" y="317"/>
                  </a:lnTo>
                  <a:lnTo>
                    <a:pt x="4" y="348"/>
                  </a:lnTo>
                  <a:lnTo>
                    <a:pt x="36" y="384"/>
                  </a:lnTo>
                  <a:lnTo>
                    <a:pt x="36" y="408"/>
                  </a:lnTo>
                  <a:lnTo>
                    <a:pt x="36" y="428"/>
                  </a:lnTo>
                  <a:lnTo>
                    <a:pt x="52" y="483"/>
                  </a:lnTo>
                  <a:lnTo>
                    <a:pt x="76" y="542"/>
                  </a:lnTo>
                  <a:lnTo>
                    <a:pt x="91" y="550"/>
                  </a:lnTo>
                  <a:lnTo>
                    <a:pt x="107" y="554"/>
                  </a:lnTo>
                  <a:lnTo>
                    <a:pt x="103" y="519"/>
                  </a:lnTo>
                  <a:lnTo>
                    <a:pt x="119" y="499"/>
                  </a:lnTo>
                  <a:lnTo>
                    <a:pt x="131" y="487"/>
                  </a:lnTo>
                  <a:lnTo>
                    <a:pt x="163" y="491"/>
                  </a:lnTo>
                  <a:lnTo>
                    <a:pt x="179" y="507"/>
                  </a:lnTo>
                  <a:lnTo>
                    <a:pt x="198" y="530"/>
                  </a:lnTo>
                  <a:lnTo>
                    <a:pt x="222" y="550"/>
                  </a:lnTo>
                  <a:lnTo>
                    <a:pt x="230" y="574"/>
                  </a:lnTo>
                  <a:lnTo>
                    <a:pt x="246" y="562"/>
                  </a:lnTo>
                  <a:lnTo>
                    <a:pt x="254" y="562"/>
                  </a:lnTo>
                  <a:lnTo>
                    <a:pt x="246" y="542"/>
                  </a:lnTo>
                  <a:lnTo>
                    <a:pt x="238" y="507"/>
                  </a:lnTo>
                  <a:lnTo>
                    <a:pt x="230" y="463"/>
                  </a:lnTo>
                  <a:lnTo>
                    <a:pt x="238" y="416"/>
                  </a:lnTo>
                  <a:lnTo>
                    <a:pt x="206" y="372"/>
                  </a:lnTo>
                  <a:lnTo>
                    <a:pt x="190" y="329"/>
                  </a:lnTo>
                  <a:lnTo>
                    <a:pt x="226" y="313"/>
                  </a:lnTo>
                  <a:lnTo>
                    <a:pt x="250" y="305"/>
                  </a:lnTo>
                  <a:lnTo>
                    <a:pt x="262" y="293"/>
                  </a:lnTo>
                  <a:lnTo>
                    <a:pt x="289" y="249"/>
                  </a:lnTo>
                  <a:lnTo>
                    <a:pt x="301" y="234"/>
                  </a:lnTo>
                  <a:lnTo>
                    <a:pt x="321" y="226"/>
                  </a:lnTo>
                  <a:lnTo>
                    <a:pt x="337" y="230"/>
                  </a:lnTo>
                  <a:lnTo>
                    <a:pt x="353" y="238"/>
                  </a:lnTo>
                  <a:lnTo>
                    <a:pt x="365" y="222"/>
                  </a:lnTo>
                  <a:lnTo>
                    <a:pt x="373" y="210"/>
                  </a:lnTo>
                  <a:lnTo>
                    <a:pt x="384" y="202"/>
                  </a:lnTo>
                  <a:lnTo>
                    <a:pt x="408" y="206"/>
                  </a:lnTo>
                  <a:lnTo>
                    <a:pt x="432" y="226"/>
                  </a:lnTo>
                  <a:lnTo>
                    <a:pt x="452" y="210"/>
                  </a:lnTo>
                  <a:lnTo>
                    <a:pt x="464" y="206"/>
                  </a:lnTo>
                  <a:lnTo>
                    <a:pt x="475" y="202"/>
                  </a:lnTo>
                  <a:lnTo>
                    <a:pt x="515" y="226"/>
                  </a:lnTo>
                  <a:lnTo>
                    <a:pt x="547" y="182"/>
                  </a:lnTo>
                  <a:lnTo>
                    <a:pt x="559" y="174"/>
                  </a:lnTo>
                  <a:lnTo>
                    <a:pt x="570" y="182"/>
                  </a:lnTo>
                  <a:lnTo>
                    <a:pt x="559" y="210"/>
                  </a:lnTo>
                  <a:lnTo>
                    <a:pt x="547" y="226"/>
                  </a:lnTo>
                  <a:lnTo>
                    <a:pt x="539" y="238"/>
                  </a:lnTo>
                  <a:lnTo>
                    <a:pt x="570" y="261"/>
                  </a:lnTo>
                  <a:lnTo>
                    <a:pt x="610" y="269"/>
                  </a:lnTo>
                  <a:lnTo>
                    <a:pt x="618" y="285"/>
                  </a:lnTo>
                  <a:lnTo>
                    <a:pt x="626" y="273"/>
                  </a:lnTo>
                  <a:lnTo>
                    <a:pt x="638" y="265"/>
                  </a:lnTo>
                  <a:close/>
                </a:path>
              </a:pathLst>
            </a:custGeom>
            <a:solidFill>
              <a:srgbClr val="B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5" name="Freeform 2121"/>
            <p:cNvSpPr>
              <a:spLocks/>
            </p:cNvSpPr>
            <p:nvPr/>
          </p:nvSpPr>
          <p:spPr bwMode="auto">
            <a:xfrm>
              <a:off x="1456" y="2064"/>
              <a:ext cx="677" cy="574"/>
            </a:xfrm>
            <a:custGeom>
              <a:avLst/>
              <a:gdLst>
                <a:gd name="T0" fmla="*/ 654 w 677"/>
                <a:gd name="T1" fmla="*/ 249 h 574"/>
                <a:gd name="T2" fmla="*/ 677 w 677"/>
                <a:gd name="T3" fmla="*/ 202 h 574"/>
                <a:gd name="T4" fmla="*/ 673 w 677"/>
                <a:gd name="T5" fmla="*/ 166 h 574"/>
                <a:gd name="T6" fmla="*/ 642 w 677"/>
                <a:gd name="T7" fmla="*/ 146 h 574"/>
                <a:gd name="T8" fmla="*/ 598 w 677"/>
                <a:gd name="T9" fmla="*/ 135 h 574"/>
                <a:gd name="T10" fmla="*/ 598 w 677"/>
                <a:gd name="T11" fmla="*/ 91 h 574"/>
                <a:gd name="T12" fmla="*/ 598 w 677"/>
                <a:gd name="T13" fmla="*/ 55 h 574"/>
                <a:gd name="T14" fmla="*/ 574 w 677"/>
                <a:gd name="T15" fmla="*/ 32 h 574"/>
                <a:gd name="T16" fmla="*/ 539 w 677"/>
                <a:gd name="T17" fmla="*/ 24 h 574"/>
                <a:gd name="T18" fmla="*/ 491 w 677"/>
                <a:gd name="T19" fmla="*/ 48 h 574"/>
                <a:gd name="T20" fmla="*/ 468 w 677"/>
                <a:gd name="T21" fmla="*/ 32 h 574"/>
                <a:gd name="T22" fmla="*/ 448 w 677"/>
                <a:gd name="T23" fmla="*/ 0 h 574"/>
                <a:gd name="T24" fmla="*/ 424 w 677"/>
                <a:gd name="T25" fmla="*/ 0 h 574"/>
                <a:gd name="T26" fmla="*/ 341 w 677"/>
                <a:gd name="T27" fmla="*/ 4 h 574"/>
                <a:gd name="T28" fmla="*/ 289 w 677"/>
                <a:gd name="T29" fmla="*/ 24 h 574"/>
                <a:gd name="T30" fmla="*/ 190 w 677"/>
                <a:gd name="T31" fmla="*/ 48 h 574"/>
                <a:gd name="T32" fmla="*/ 127 w 677"/>
                <a:gd name="T33" fmla="*/ 51 h 574"/>
                <a:gd name="T34" fmla="*/ 68 w 677"/>
                <a:gd name="T35" fmla="*/ 79 h 574"/>
                <a:gd name="T36" fmla="*/ 76 w 677"/>
                <a:gd name="T37" fmla="*/ 135 h 574"/>
                <a:gd name="T38" fmla="*/ 52 w 677"/>
                <a:gd name="T39" fmla="*/ 158 h 574"/>
                <a:gd name="T40" fmla="*/ 48 w 677"/>
                <a:gd name="T41" fmla="*/ 238 h 574"/>
                <a:gd name="T42" fmla="*/ 12 w 677"/>
                <a:gd name="T43" fmla="*/ 293 h 574"/>
                <a:gd name="T44" fmla="*/ 4 w 677"/>
                <a:gd name="T45" fmla="*/ 348 h 574"/>
                <a:gd name="T46" fmla="*/ 36 w 677"/>
                <a:gd name="T47" fmla="*/ 408 h 574"/>
                <a:gd name="T48" fmla="*/ 52 w 677"/>
                <a:gd name="T49" fmla="*/ 483 h 574"/>
                <a:gd name="T50" fmla="*/ 91 w 677"/>
                <a:gd name="T51" fmla="*/ 550 h 574"/>
                <a:gd name="T52" fmla="*/ 103 w 677"/>
                <a:gd name="T53" fmla="*/ 519 h 574"/>
                <a:gd name="T54" fmla="*/ 131 w 677"/>
                <a:gd name="T55" fmla="*/ 487 h 574"/>
                <a:gd name="T56" fmla="*/ 179 w 677"/>
                <a:gd name="T57" fmla="*/ 507 h 574"/>
                <a:gd name="T58" fmla="*/ 222 w 677"/>
                <a:gd name="T59" fmla="*/ 550 h 574"/>
                <a:gd name="T60" fmla="*/ 246 w 677"/>
                <a:gd name="T61" fmla="*/ 562 h 574"/>
                <a:gd name="T62" fmla="*/ 246 w 677"/>
                <a:gd name="T63" fmla="*/ 542 h 574"/>
                <a:gd name="T64" fmla="*/ 230 w 677"/>
                <a:gd name="T65" fmla="*/ 463 h 574"/>
                <a:gd name="T66" fmla="*/ 206 w 677"/>
                <a:gd name="T67" fmla="*/ 372 h 574"/>
                <a:gd name="T68" fmla="*/ 226 w 677"/>
                <a:gd name="T69" fmla="*/ 313 h 574"/>
                <a:gd name="T70" fmla="*/ 262 w 677"/>
                <a:gd name="T71" fmla="*/ 293 h 574"/>
                <a:gd name="T72" fmla="*/ 301 w 677"/>
                <a:gd name="T73" fmla="*/ 234 h 574"/>
                <a:gd name="T74" fmla="*/ 337 w 677"/>
                <a:gd name="T75" fmla="*/ 230 h 574"/>
                <a:gd name="T76" fmla="*/ 365 w 677"/>
                <a:gd name="T77" fmla="*/ 222 h 574"/>
                <a:gd name="T78" fmla="*/ 384 w 677"/>
                <a:gd name="T79" fmla="*/ 202 h 574"/>
                <a:gd name="T80" fmla="*/ 432 w 677"/>
                <a:gd name="T81" fmla="*/ 226 h 574"/>
                <a:gd name="T82" fmla="*/ 464 w 677"/>
                <a:gd name="T83" fmla="*/ 206 h 574"/>
                <a:gd name="T84" fmla="*/ 515 w 677"/>
                <a:gd name="T85" fmla="*/ 226 h 574"/>
                <a:gd name="T86" fmla="*/ 559 w 677"/>
                <a:gd name="T87" fmla="*/ 174 h 574"/>
                <a:gd name="T88" fmla="*/ 559 w 677"/>
                <a:gd name="T89" fmla="*/ 210 h 574"/>
                <a:gd name="T90" fmla="*/ 539 w 677"/>
                <a:gd name="T91" fmla="*/ 238 h 574"/>
                <a:gd name="T92" fmla="*/ 610 w 677"/>
                <a:gd name="T93" fmla="*/ 269 h 574"/>
                <a:gd name="T94" fmla="*/ 626 w 677"/>
                <a:gd name="T95" fmla="*/ 273 h 5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77"/>
                <a:gd name="T145" fmla="*/ 0 h 574"/>
                <a:gd name="T146" fmla="*/ 677 w 677"/>
                <a:gd name="T147" fmla="*/ 574 h 5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77" h="574">
                  <a:moveTo>
                    <a:pt x="638" y="265"/>
                  </a:moveTo>
                  <a:lnTo>
                    <a:pt x="654" y="249"/>
                  </a:lnTo>
                  <a:lnTo>
                    <a:pt x="665" y="226"/>
                  </a:lnTo>
                  <a:lnTo>
                    <a:pt x="677" y="202"/>
                  </a:lnTo>
                  <a:lnTo>
                    <a:pt x="677" y="182"/>
                  </a:lnTo>
                  <a:lnTo>
                    <a:pt x="673" y="166"/>
                  </a:lnTo>
                  <a:lnTo>
                    <a:pt x="662" y="154"/>
                  </a:lnTo>
                  <a:lnTo>
                    <a:pt x="642" y="146"/>
                  </a:lnTo>
                  <a:lnTo>
                    <a:pt x="618" y="146"/>
                  </a:lnTo>
                  <a:lnTo>
                    <a:pt x="598" y="135"/>
                  </a:lnTo>
                  <a:lnTo>
                    <a:pt x="586" y="115"/>
                  </a:lnTo>
                  <a:lnTo>
                    <a:pt x="598" y="91"/>
                  </a:lnTo>
                  <a:lnTo>
                    <a:pt x="602" y="71"/>
                  </a:lnTo>
                  <a:lnTo>
                    <a:pt x="598" y="55"/>
                  </a:lnTo>
                  <a:lnTo>
                    <a:pt x="590" y="44"/>
                  </a:lnTo>
                  <a:lnTo>
                    <a:pt x="574" y="32"/>
                  </a:lnTo>
                  <a:lnTo>
                    <a:pt x="563" y="24"/>
                  </a:lnTo>
                  <a:lnTo>
                    <a:pt x="539" y="24"/>
                  </a:lnTo>
                  <a:lnTo>
                    <a:pt x="523" y="32"/>
                  </a:lnTo>
                  <a:lnTo>
                    <a:pt x="491" y="48"/>
                  </a:lnTo>
                  <a:lnTo>
                    <a:pt x="475" y="44"/>
                  </a:lnTo>
                  <a:lnTo>
                    <a:pt x="468" y="32"/>
                  </a:lnTo>
                  <a:lnTo>
                    <a:pt x="464" y="12"/>
                  </a:lnTo>
                  <a:lnTo>
                    <a:pt x="448" y="0"/>
                  </a:lnTo>
                  <a:lnTo>
                    <a:pt x="440" y="0"/>
                  </a:lnTo>
                  <a:lnTo>
                    <a:pt x="424" y="0"/>
                  </a:lnTo>
                  <a:lnTo>
                    <a:pt x="369" y="12"/>
                  </a:lnTo>
                  <a:lnTo>
                    <a:pt x="341" y="4"/>
                  </a:lnTo>
                  <a:lnTo>
                    <a:pt x="313" y="0"/>
                  </a:lnTo>
                  <a:lnTo>
                    <a:pt x="289" y="24"/>
                  </a:lnTo>
                  <a:lnTo>
                    <a:pt x="246" y="36"/>
                  </a:lnTo>
                  <a:lnTo>
                    <a:pt x="190" y="48"/>
                  </a:lnTo>
                  <a:lnTo>
                    <a:pt x="159" y="59"/>
                  </a:lnTo>
                  <a:lnTo>
                    <a:pt x="127" y="51"/>
                  </a:lnTo>
                  <a:lnTo>
                    <a:pt x="91" y="59"/>
                  </a:lnTo>
                  <a:lnTo>
                    <a:pt x="68" y="79"/>
                  </a:lnTo>
                  <a:lnTo>
                    <a:pt x="72" y="111"/>
                  </a:lnTo>
                  <a:lnTo>
                    <a:pt x="76" y="135"/>
                  </a:lnTo>
                  <a:lnTo>
                    <a:pt x="60" y="143"/>
                  </a:lnTo>
                  <a:lnTo>
                    <a:pt x="52" y="158"/>
                  </a:lnTo>
                  <a:lnTo>
                    <a:pt x="44" y="206"/>
                  </a:lnTo>
                  <a:lnTo>
                    <a:pt x="48" y="238"/>
                  </a:lnTo>
                  <a:lnTo>
                    <a:pt x="52" y="269"/>
                  </a:lnTo>
                  <a:lnTo>
                    <a:pt x="12" y="293"/>
                  </a:lnTo>
                  <a:lnTo>
                    <a:pt x="0" y="317"/>
                  </a:lnTo>
                  <a:lnTo>
                    <a:pt x="4" y="348"/>
                  </a:lnTo>
                  <a:lnTo>
                    <a:pt x="36" y="384"/>
                  </a:lnTo>
                  <a:lnTo>
                    <a:pt x="36" y="408"/>
                  </a:lnTo>
                  <a:lnTo>
                    <a:pt x="36" y="428"/>
                  </a:lnTo>
                  <a:lnTo>
                    <a:pt x="52" y="483"/>
                  </a:lnTo>
                  <a:lnTo>
                    <a:pt x="76" y="542"/>
                  </a:lnTo>
                  <a:lnTo>
                    <a:pt x="91" y="550"/>
                  </a:lnTo>
                  <a:lnTo>
                    <a:pt x="107" y="554"/>
                  </a:lnTo>
                  <a:lnTo>
                    <a:pt x="103" y="519"/>
                  </a:lnTo>
                  <a:lnTo>
                    <a:pt x="119" y="499"/>
                  </a:lnTo>
                  <a:lnTo>
                    <a:pt x="131" y="487"/>
                  </a:lnTo>
                  <a:lnTo>
                    <a:pt x="163" y="491"/>
                  </a:lnTo>
                  <a:lnTo>
                    <a:pt x="179" y="507"/>
                  </a:lnTo>
                  <a:lnTo>
                    <a:pt x="198" y="530"/>
                  </a:lnTo>
                  <a:lnTo>
                    <a:pt x="222" y="550"/>
                  </a:lnTo>
                  <a:lnTo>
                    <a:pt x="230" y="574"/>
                  </a:lnTo>
                  <a:lnTo>
                    <a:pt x="246" y="562"/>
                  </a:lnTo>
                  <a:lnTo>
                    <a:pt x="254" y="562"/>
                  </a:lnTo>
                  <a:lnTo>
                    <a:pt x="246" y="542"/>
                  </a:lnTo>
                  <a:lnTo>
                    <a:pt x="238" y="507"/>
                  </a:lnTo>
                  <a:lnTo>
                    <a:pt x="230" y="463"/>
                  </a:lnTo>
                  <a:lnTo>
                    <a:pt x="238" y="416"/>
                  </a:lnTo>
                  <a:lnTo>
                    <a:pt x="206" y="372"/>
                  </a:lnTo>
                  <a:lnTo>
                    <a:pt x="190" y="329"/>
                  </a:lnTo>
                  <a:lnTo>
                    <a:pt x="226" y="313"/>
                  </a:lnTo>
                  <a:lnTo>
                    <a:pt x="250" y="305"/>
                  </a:lnTo>
                  <a:lnTo>
                    <a:pt x="262" y="293"/>
                  </a:lnTo>
                  <a:lnTo>
                    <a:pt x="289" y="249"/>
                  </a:lnTo>
                  <a:lnTo>
                    <a:pt x="301" y="234"/>
                  </a:lnTo>
                  <a:lnTo>
                    <a:pt x="321" y="226"/>
                  </a:lnTo>
                  <a:lnTo>
                    <a:pt x="337" y="230"/>
                  </a:lnTo>
                  <a:lnTo>
                    <a:pt x="353" y="238"/>
                  </a:lnTo>
                  <a:lnTo>
                    <a:pt x="365" y="222"/>
                  </a:lnTo>
                  <a:lnTo>
                    <a:pt x="373" y="210"/>
                  </a:lnTo>
                  <a:lnTo>
                    <a:pt x="384" y="202"/>
                  </a:lnTo>
                  <a:lnTo>
                    <a:pt x="408" y="206"/>
                  </a:lnTo>
                  <a:lnTo>
                    <a:pt x="432" y="226"/>
                  </a:lnTo>
                  <a:lnTo>
                    <a:pt x="452" y="210"/>
                  </a:lnTo>
                  <a:lnTo>
                    <a:pt x="464" y="206"/>
                  </a:lnTo>
                  <a:lnTo>
                    <a:pt x="475" y="202"/>
                  </a:lnTo>
                  <a:lnTo>
                    <a:pt x="515" y="226"/>
                  </a:lnTo>
                  <a:lnTo>
                    <a:pt x="547" y="182"/>
                  </a:lnTo>
                  <a:lnTo>
                    <a:pt x="559" y="174"/>
                  </a:lnTo>
                  <a:lnTo>
                    <a:pt x="570" y="182"/>
                  </a:lnTo>
                  <a:lnTo>
                    <a:pt x="559" y="210"/>
                  </a:lnTo>
                  <a:lnTo>
                    <a:pt x="547" y="226"/>
                  </a:lnTo>
                  <a:lnTo>
                    <a:pt x="539" y="238"/>
                  </a:lnTo>
                  <a:lnTo>
                    <a:pt x="570" y="261"/>
                  </a:lnTo>
                  <a:lnTo>
                    <a:pt x="610" y="269"/>
                  </a:lnTo>
                  <a:lnTo>
                    <a:pt x="618" y="285"/>
                  </a:lnTo>
                  <a:lnTo>
                    <a:pt x="626" y="273"/>
                  </a:lnTo>
                  <a:lnTo>
                    <a:pt x="638" y="265"/>
                  </a:lnTo>
                </a:path>
              </a:pathLst>
            </a:custGeom>
            <a:noFill/>
            <a:ln w="0">
              <a:solidFill>
                <a:srgbClr val="82570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6" name="Freeform 2122"/>
            <p:cNvSpPr>
              <a:spLocks/>
            </p:cNvSpPr>
            <p:nvPr/>
          </p:nvSpPr>
          <p:spPr bwMode="auto">
            <a:xfrm>
              <a:off x="2026" y="2492"/>
              <a:ext cx="68" cy="79"/>
            </a:xfrm>
            <a:custGeom>
              <a:avLst/>
              <a:gdLst>
                <a:gd name="T0" fmla="*/ 40 w 68"/>
                <a:gd name="T1" fmla="*/ 79 h 79"/>
                <a:gd name="T2" fmla="*/ 52 w 68"/>
                <a:gd name="T3" fmla="*/ 75 h 79"/>
                <a:gd name="T4" fmla="*/ 60 w 68"/>
                <a:gd name="T5" fmla="*/ 67 h 79"/>
                <a:gd name="T6" fmla="*/ 64 w 68"/>
                <a:gd name="T7" fmla="*/ 55 h 79"/>
                <a:gd name="T8" fmla="*/ 68 w 68"/>
                <a:gd name="T9" fmla="*/ 47 h 79"/>
                <a:gd name="T10" fmla="*/ 64 w 68"/>
                <a:gd name="T11" fmla="*/ 39 h 79"/>
                <a:gd name="T12" fmla="*/ 56 w 68"/>
                <a:gd name="T13" fmla="*/ 23 h 79"/>
                <a:gd name="T14" fmla="*/ 48 w 68"/>
                <a:gd name="T15" fmla="*/ 7 h 79"/>
                <a:gd name="T16" fmla="*/ 36 w 68"/>
                <a:gd name="T17" fmla="*/ 4 h 79"/>
                <a:gd name="T18" fmla="*/ 24 w 68"/>
                <a:gd name="T19" fmla="*/ 0 h 79"/>
                <a:gd name="T20" fmla="*/ 16 w 68"/>
                <a:gd name="T21" fmla="*/ 4 h 79"/>
                <a:gd name="T22" fmla="*/ 8 w 68"/>
                <a:gd name="T23" fmla="*/ 11 h 79"/>
                <a:gd name="T24" fmla="*/ 0 w 68"/>
                <a:gd name="T25" fmla="*/ 23 h 79"/>
                <a:gd name="T26" fmla="*/ 0 w 68"/>
                <a:gd name="T27" fmla="*/ 35 h 79"/>
                <a:gd name="T28" fmla="*/ 0 w 68"/>
                <a:gd name="T29" fmla="*/ 47 h 79"/>
                <a:gd name="T30" fmla="*/ 4 w 68"/>
                <a:gd name="T31" fmla="*/ 55 h 79"/>
                <a:gd name="T32" fmla="*/ 4 w 68"/>
                <a:gd name="T33" fmla="*/ 63 h 79"/>
                <a:gd name="T34" fmla="*/ 12 w 68"/>
                <a:gd name="T35" fmla="*/ 71 h 79"/>
                <a:gd name="T36" fmla="*/ 20 w 68"/>
                <a:gd name="T37" fmla="*/ 75 h 79"/>
                <a:gd name="T38" fmla="*/ 32 w 68"/>
                <a:gd name="T39" fmla="*/ 79 h 79"/>
                <a:gd name="T40" fmla="*/ 40 w 68"/>
                <a:gd name="T41" fmla="*/ 79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79"/>
                <a:gd name="T65" fmla="*/ 68 w 68"/>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79">
                  <a:moveTo>
                    <a:pt x="40" y="79"/>
                  </a:moveTo>
                  <a:lnTo>
                    <a:pt x="52" y="75"/>
                  </a:lnTo>
                  <a:lnTo>
                    <a:pt x="60" y="67"/>
                  </a:lnTo>
                  <a:lnTo>
                    <a:pt x="64" y="55"/>
                  </a:lnTo>
                  <a:lnTo>
                    <a:pt x="68" y="47"/>
                  </a:lnTo>
                  <a:lnTo>
                    <a:pt x="64" y="39"/>
                  </a:lnTo>
                  <a:lnTo>
                    <a:pt x="56" y="23"/>
                  </a:lnTo>
                  <a:lnTo>
                    <a:pt x="48" y="7"/>
                  </a:lnTo>
                  <a:lnTo>
                    <a:pt x="36" y="4"/>
                  </a:lnTo>
                  <a:lnTo>
                    <a:pt x="24" y="0"/>
                  </a:lnTo>
                  <a:lnTo>
                    <a:pt x="16" y="4"/>
                  </a:lnTo>
                  <a:lnTo>
                    <a:pt x="8" y="11"/>
                  </a:lnTo>
                  <a:lnTo>
                    <a:pt x="0" y="23"/>
                  </a:lnTo>
                  <a:lnTo>
                    <a:pt x="0" y="35"/>
                  </a:lnTo>
                  <a:lnTo>
                    <a:pt x="0" y="47"/>
                  </a:lnTo>
                  <a:lnTo>
                    <a:pt x="4" y="55"/>
                  </a:lnTo>
                  <a:lnTo>
                    <a:pt x="4" y="63"/>
                  </a:lnTo>
                  <a:lnTo>
                    <a:pt x="12" y="71"/>
                  </a:lnTo>
                  <a:lnTo>
                    <a:pt x="20" y="75"/>
                  </a:lnTo>
                  <a:lnTo>
                    <a:pt x="32" y="79"/>
                  </a:lnTo>
                  <a:lnTo>
                    <a:pt x="4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7" name="Freeform 2123"/>
            <p:cNvSpPr>
              <a:spLocks/>
            </p:cNvSpPr>
            <p:nvPr/>
          </p:nvSpPr>
          <p:spPr bwMode="auto">
            <a:xfrm>
              <a:off x="2038" y="2492"/>
              <a:ext cx="40" cy="43"/>
            </a:xfrm>
            <a:custGeom>
              <a:avLst/>
              <a:gdLst>
                <a:gd name="T0" fmla="*/ 4 w 40"/>
                <a:gd name="T1" fmla="*/ 35 h 43"/>
                <a:gd name="T2" fmla="*/ 12 w 40"/>
                <a:gd name="T3" fmla="*/ 43 h 43"/>
                <a:gd name="T4" fmla="*/ 20 w 40"/>
                <a:gd name="T5" fmla="*/ 43 h 43"/>
                <a:gd name="T6" fmla="*/ 28 w 40"/>
                <a:gd name="T7" fmla="*/ 43 h 43"/>
                <a:gd name="T8" fmla="*/ 36 w 40"/>
                <a:gd name="T9" fmla="*/ 35 h 43"/>
                <a:gd name="T10" fmla="*/ 40 w 40"/>
                <a:gd name="T11" fmla="*/ 31 h 43"/>
                <a:gd name="T12" fmla="*/ 40 w 40"/>
                <a:gd name="T13" fmla="*/ 19 h 43"/>
                <a:gd name="T14" fmla="*/ 36 w 40"/>
                <a:gd name="T15" fmla="*/ 11 h 43"/>
                <a:gd name="T16" fmla="*/ 24 w 40"/>
                <a:gd name="T17" fmla="*/ 4 h 43"/>
                <a:gd name="T18" fmla="*/ 16 w 40"/>
                <a:gd name="T19" fmla="*/ 0 h 43"/>
                <a:gd name="T20" fmla="*/ 8 w 40"/>
                <a:gd name="T21" fmla="*/ 4 h 43"/>
                <a:gd name="T22" fmla="*/ 4 w 40"/>
                <a:gd name="T23" fmla="*/ 11 h 43"/>
                <a:gd name="T24" fmla="*/ 0 w 40"/>
                <a:gd name="T25" fmla="*/ 27 h 43"/>
                <a:gd name="T26" fmla="*/ 4 w 40"/>
                <a:gd name="T27" fmla="*/ 35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
                <a:gd name="T43" fmla="*/ 0 h 43"/>
                <a:gd name="T44" fmla="*/ 40 w 40"/>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 h="43">
                  <a:moveTo>
                    <a:pt x="4" y="35"/>
                  </a:moveTo>
                  <a:lnTo>
                    <a:pt x="12" y="43"/>
                  </a:lnTo>
                  <a:lnTo>
                    <a:pt x="20" y="43"/>
                  </a:lnTo>
                  <a:lnTo>
                    <a:pt x="28" y="43"/>
                  </a:lnTo>
                  <a:lnTo>
                    <a:pt x="36" y="35"/>
                  </a:lnTo>
                  <a:lnTo>
                    <a:pt x="40" y="31"/>
                  </a:lnTo>
                  <a:lnTo>
                    <a:pt x="40" y="19"/>
                  </a:lnTo>
                  <a:lnTo>
                    <a:pt x="36" y="11"/>
                  </a:lnTo>
                  <a:lnTo>
                    <a:pt x="24" y="4"/>
                  </a:lnTo>
                  <a:lnTo>
                    <a:pt x="16" y="0"/>
                  </a:lnTo>
                  <a:lnTo>
                    <a:pt x="8" y="4"/>
                  </a:lnTo>
                  <a:lnTo>
                    <a:pt x="4" y="11"/>
                  </a:lnTo>
                  <a:lnTo>
                    <a:pt x="0" y="27"/>
                  </a:lnTo>
                  <a:lnTo>
                    <a:pt x="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8" name="Freeform 2124"/>
            <p:cNvSpPr>
              <a:spLocks/>
            </p:cNvSpPr>
            <p:nvPr/>
          </p:nvSpPr>
          <p:spPr bwMode="auto">
            <a:xfrm>
              <a:off x="2019" y="2543"/>
              <a:ext cx="19" cy="24"/>
            </a:xfrm>
            <a:custGeom>
              <a:avLst/>
              <a:gdLst>
                <a:gd name="T0" fmla="*/ 19 w 19"/>
                <a:gd name="T1" fmla="*/ 12 h 24"/>
                <a:gd name="T2" fmla="*/ 19 w 19"/>
                <a:gd name="T3" fmla="*/ 12 h 24"/>
                <a:gd name="T4" fmla="*/ 11 w 19"/>
                <a:gd name="T5" fmla="*/ 0 h 24"/>
                <a:gd name="T6" fmla="*/ 0 w 19"/>
                <a:gd name="T7" fmla="*/ 8 h 24"/>
                <a:gd name="T8" fmla="*/ 7 w 19"/>
                <a:gd name="T9" fmla="*/ 20 h 24"/>
                <a:gd name="T10" fmla="*/ 7 w 19"/>
                <a:gd name="T11" fmla="*/ 24 h 24"/>
                <a:gd name="T12" fmla="*/ 7 w 19"/>
                <a:gd name="T13" fmla="*/ 20 h 24"/>
                <a:gd name="T14" fmla="*/ 7 w 19"/>
                <a:gd name="T15" fmla="*/ 20 h 24"/>
                <a:gd name="T16" fmla="*/ 7 w 19"/>
                <a:gd name="T17" fmla="*/ 24 h 24"/>
                <a:gd name="T18" fmla="*/ 19 w 19"/>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9" y="12"/>
                  </a:moveTo>
                  <a:lnTo>
                    <a:pt x="19" y="12"/>
                  </a:lnTo>
                  <a:lnTo>
                    <a:pt x="11" y="0"/>
                  </a:lnTo>
                  <a:lnTo>
                    <a:pt x="0" y="8"/>
                  </a:lnTo>
                  <a:lnTo>
                    <a:pt x="7" y="20"/>
                  </a:lnTo>
                  <a:lnTo>
                    <a:pt x="7" y="24"/>
                  </a:lnTo>
                  <a:lnTo>
                    <a:pt x="7" y="20"/>
                  </a:lnTo>
                  <a:lnTo>
                    <a:pt x="7" y="24"/>
                  </a:lnTo>
                  <a:lnTo>
                    <a:pt x="1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39" name="Freeform 2125"/>
            <p:cNvSpPr>
              <a:spLocks/>
            </p:cNvSpPr>
            <p:nvPr/>
          </p:nvSpPr>
          <p:spPr bwMode="auto">
            <a:xfrm>
              <a:off x="2026" y="2555"/>
              <a:ext cx="20" cy="20"/>
            </a:xfrm>
            <a:custGeom>
              <a:avLst/>
              <a:gdLst>
                <a:gd name="T0" fmla="*/ 20 w 20"/>
                <a:gd name="T1" fmla="*/ 8 h 20"/>
                <a:gd name="T2" fmla="*/ 20 w 20"/>
                <a:gd name="T3" fmla="*/ 8 h 20"/>
                <a:gd name="T4" fmla="*/ 12 w 20"/>
                <a:gd name="T5" fmla="*/ 0 h 20"/>
                <a:gd name="T6" fmla="*/ 0 w 20"/>
                <a:gd name="T7" fmla="*/ 12 h 20"/>
                <a:gd name="T8" fmla="*/ 12 w 20"/>
                <a:gd name="T9" fmla="*/ 20 h 20"/>
                <a:gd name="T10" fmla="*/ 12 w 20"/>
                <a:gd name="T11" fmla="*/ 20 h 20"/>
                <a:gd name="T12" fmla="*/ 20 w 20"/>
                <a:gd name="T13" fmla="*/ 8 h 20"/>
                <a:gd name="T14" fmla="*/ 20 w 20"/>
                <a:gd name="T15" fmla="*/ 8 h 20"/>
                <a:gd name="T16" fmla="*/ 20 w 20"/>
                <a:gd name="T17" fmla="*/ 8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20" y="8"/>
                  </a:moveTo>
                  <a:lnTo>
                    <a:pt x="20" y="8"/>
                  </a:lnTo>
                  <a:lnTo>
                    <a:pt x="12" y="0"/>
                  </a:lnTo>
                  <a:lnTo>
                    <a:pt x="0" y="12"/>
                  </a:lnTo>
                  <a:lnTo>
                    <a:pt x="12" y="20"/>
                  </a:lnTo>
                  <a:lnTo>
                    <a:pt x="2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0" name="Freeform 2126"/>
            <p:cNvSpPr>
              <a:spLocks/>
            </p:cNvSpPr>
            <p:nvPr/>
          </p:nvSpPr>
          <p:spPr bwMode="auto">
            <a:xfrm>
              <a:off x="2038" y="2563"/>
              <a:ext cx="20" cy="24"/>
            </a:xfrm>
            <a:custGeom>
              <a:avLst/>
              <a:gdLst>
                <a:gd name="T0" fmla="*/ 20 w 20"/>
                <a:gd name="T1" fmla="*/ 12 h 24"/>
                <a:gd name="T2" fmla="*/ 20 w 20"/>
                <a:gd name="T3" fmla="*/ 12 h 24"/>
                <a:gd name="T4" fmla="*/ 8 w 20"/>
                <a:gd name="T5" fmla="*/ 0 h 24"/>
                <a:gd name="T6" fmla="*/ 0 w 20"/>
                <a:gd name="T7" fmla="*/ 12 h 24"/>
                <a:gd name="T8" fmla="*/ 12 w 20"/>
                <a:gd name="T9" fmla="*/ 24 h 24"/>
                <a:gd name="T10" fmla="*/ 12 w 20"/>
                <a:gd name="T11" fmla="*/ 24 h 24"/>
                <a:gd name="T12" fmla="*/ 12 w 20"/>
                <a:gd name="T13" fmla="*/ 24 h 24"/>
                <a:gd name="T14" fmla="*/ 12 w 20"/>
                <a:gd name="T15" fmla="*/ 24 h 24"/>
                <a:gd name="T16" fmla="*/ 12 w 20"/>
                <a:gd name="T17" fmla="*/ 24 h 24"/>
                <a:gd name="T18" fmla="*/ 20 w 2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4"/>
                <a:gd name="T32" fmla="*/ 20 w 2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4">
                  <a:moveTo>
                    <a:pt x="20" y="12"/>
                  </a:moveTo>
                  <a:lnTo>
                    <a:pt x="20" y="12"/>
                  </a:lnTo>
                  <a:lnTo>
                    <a:pt x="8" y="0"/>
                  </a:lnTo>
                  <a:lnTo>
                    <a:pt x="0" y="12"/>
                  </a:lnTo>
                  <a:lnTo>
                    <a:pt x="12" y="24"/>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1" name="Freeform 2127"/>
            <p:cNvSpPr>
              <a:spLocks/>
            </p:cNvSpPr>
            <p:nvPr/>
          </p:nvSpPr>
          <p:spPr bwMode="auto">
            <a:xfrm>
              <a:off x="2050" y="2575"/>
              <a:ext cx="20" cy="16"/>
            </a:xfrm>
            <a:custGeom>
              <a:avLst/>
              <a:gdLst>
                <a:gd name="T0" fmla="*/ 20 w 20"/>
                <a:gd name="T1" fmla="*/ 4 h 16"/>
                <a:gd name="T2" fmla="*/ 20 w 20"/>
                <a:gd name="T3" fmla="*/ 4 h 16"/>
                <a:gd name="T4" fmla="*/ 8 w 20"/>
                <a:gd name="T5" fmla="*/ 0 h 16"/>
                <a:gd name="T6" fmla="*/ 0 w 20"/>
                <a:gd name="T7" fmla="*/ 12 h 16"/>
                <a:gd name="T8" fmla="*/ 16 w 20"/>
                <a:gd name="T9" fmla="*/ 16 h 16"/>
                <a:gd name="T10" fmla="*/ 16 w 20"/>
                <a:gd name="T11" fmla="*/ 16 h 16"/>
                <a:gd name="T12" fmla="*/ 16 w 20"/>
                <a:gd name="T13" fmla="*/ 16 h 16"/>
                <a:gd name="T14" fmla="*/ 16 w 20"/>
                <a:gd name="T15" fmla="*/ 16 h 16"/>
                <a:gd name="T16" fmla="*/ 16 w 20"/>
                <a:gd name="T17" fmla="*/ 16 h 16"/>
                <a:gd name="T18" fmla="*/ 20 w 20"/>
                <a:gd name="T19" fmla="*/ 4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6"/>
                <a:gd name="T32" fmla="*/ 20 w 2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6">
                  <a:moveTo>
                    <a:pt x="20" y="4"/>
                  </a:moveTo>
                  <a:lnTo>
                    <a:pt x="20" y="4"/>
                  </a:lnTo>
                  <a:lnTo>
                    <a:pt x="8" y="0"/>
                  </a:lnTo>
                  <a:lnTo>
                    <a:pt x="0" y="12"/>
                  </a:lnTo>
                  <a:lnTo>
                    <a:pt x="16" y="16"/>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2" name="Freeform 2128"/>
            <p:cNvSpPr>
              <a:spLocks/>
            </p:cNvSpPr>
            <p:nvPr/>
          </p:nvSpPr>
          <p:spPr bwMode="auto">
            <a:xfrm>
              <a:off x="2066" y="2579"/>
              <a:ext cx="24" cy="15"/>
            </a:xfrm>
            <a:custGeom>
              <a:avLst/>
              <a:gdLst>
                <a:gd name="T0" fmla="*/ 20 w 24"/>
                <a:gd name="T1" fmla="*/ 0 h 15"/>
                <a:gd name="T2" fmla="*/ 20 w 24"/>
                <a:gd name="T3" fmla="*/ 0 h 15"/>
                <a:gd name="T4" fmla="*/ 4 w 24"/>
                <a:gd name="T5" fmla="*/ 0 h 15"/>
                <a:gd name="T6" fmla="*/ 0 w 24"/>
                <a:gd name="T7" fmla="*/ 12 h 15"/>
                <a:gd name="T8" fmla="*/ 20 w 24"/>
                <a:gd name="T9" fmla="*/ 15 h 15"/>
                <a:gd name="T10" fmla="*/ 24 w 24"/>
                <a:gd name="T11" fmla="*/ 15 h 15"/>
                <a:gd name="T12" fmla="*/ 20 w 24"/>
                <a:gd name="T13" fmla="*/ 15 h 15"/>
                <a:gd name="T14" fmla="*/ 20 w 24"/>
                <a:gd name="T15" fmla="*/ 15 h 15"/>
                <a:gd name="T16" fmla="*/ 24 w 24"/>
                <a:gd name="T17" fmla="*/ 15 h 15"/>
                <a:gd name="T18" fmla="*/ 20 w 24"/>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5"/>
                <a:gd name="T32" fmla="*/ 24 w 2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5">
                  <a:moveTo>
                    <a:pt x="20" y="0"/>
                  </a:moveTo>
                  <a:lnTo>
                    <a:pt x="20" y="0"/>
                  </a:lnTo>
                  <a:lnTo>
                    <a:pt x="4" y="0"/>
                  </a:lnTo>
                  <a:lnTo>
                    <a:pt x="0" y="12"/>
                  </a:lnTo>
                  <a:lnTo>
                    <a:pt x="20" y="15"/>
                  </a:lnTo>
                  <a:lnTo>
                    <a:pt x="24" y="15"/>
                  </a:lnTo>
                  <a:lnTo>
                    <a:pt x="20" y="15"/>
                  </a:lnTo>
                  <a:lnTo>
                    <a:pt x="24" y="15"/>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3" name="Freeform 2129"/>
            <p:cNvSpPr>
              <a:spLocks/>
            </p:cNvSpPr>
            <p:nvPr/>
          </p:nvSpPr>
          <p:spPr bwMode="auto">
            <a:xfrm>
              <a:off x="2086" y="2575"/>
              <a:ext cx="16" cy="19"/>
            </a:xfrm>
            <a:custGeom>
              <a:avLst/>
              <a:gdLst>
                <a:gd name="T0" fmla="*/ 8 w 16"/>
                <a:gd name="T1" fmla="*/ 4 h 19"/>
                <a:gd name="T2" fmla="*/ 8 w 16"/>
                <a:gd name="T3" fmla="*/ 0 h 19"/>
                <a:gd name="T4" fmla="*/ 0 w 16"/>
                <a:gd name="T5" fmla="*/ 4 h 19"/>
                <a:gd name="T6" fmla="*/ 4 w 16"/>
                <a:gd name="T7" fmla="*/ 19 h 19"/>
                <a:gd name="T8" fmla="*/ 16 w 16"/>
                <a:gd name="T9" fmla="*/ 16 h 19"/>
                <a:gd name="T10" fmla="*/ 16 w 16"/>
                <a:gd name="T11" fmla="*/ 16 h 19"/>
                <a:gd name="T12" fmla="*/ 16 w 16"/>
                <a:gd name="T13" fmla="*/ 16 h 19"/>
                <a:gd name="T14" fmla="*/ 16 w 16"/>
                <a:gd name="T15" fmla="*/ 16 h 19"/>
                <a:gd name="T16" fmla="*/ 16 w 16"/>
                <a:gd name="T17" fmla="*/ 16 h 19"/>
                <a:gd name="T18" fmla="*/ 8 w 16"/>
                <a:gd name="T19" fmla="*/ 4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9"/>
                <a:gd name="T32" fmla="*/ 16 w 16"/>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9">
                  <a:moveTo>
                    <a:pt x="8" y="4"/>
                  </a:moveTo>
                  <a:lnTo>
                    <a:pt x="8" y="0"/>
                  </a:lnTo>
                  <a:lnTo>
                    <a:pt x="0" y="4"/>
                  </a:lnTo>
                  <a:lnTo>
                    <a:pt x="4" y="19"/>
                  </a:lnTo>
                  <a:lnTo>
                    <a:pt x="16" y="1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4" name="Freeform 2130"/>
            <p:cNvSpPr>
              <a:spLocks/>
            </p:cNvSpPr>
            <p:nvPr/>
          </p:nvSpPr>
          <p:spPr bwMode="auto">
            <a:xfrm>
              <a:off x="2094" y="2571"/>
              <a:ext cx="20" cy="20"/>
            </a:xfrm>
            <a:custGeom>
              <a:avLst/>
              <a:gdLst>
                <a:gd name="T0" fmla="*/ 8 w 20"/>
                <a:gd name="T1" fmla="*/ 0 h 20"/>
                <a:gd name="T2" fmla="*/ 12 w 20"/>
                <a:gd name="T3" fmla="*/ 0 h 20"/>
                <a:gd name="T4" fmla="*/ 0 w 20"/>
                <a:gd name="T5" fmla="*/ 8 h 20"/>
                <a:gd name="T6" fmla="*/ 8 w 20"/>
                <a:gd name="T7" fmla="*/ 20 h 20"/>
                <a:gd name="T8" fmla="*/ 20 w 20"/>
                <a:gd name="T9" fmla="*/ 12 h 20"/>
                <a:gd name="T10" fmla="*/ 20 w 20"/>
                <a:gd name="T11" fmla="*/ 8 h 20"/>
                <a:gd name="T12" fmla="*/ 20 w 20"/>
                <a:gd name="T13" fmla="*/ 12 h 20"/>
                <a:gd name="T14" fmla="*/ 20 w 20"/>
                <a:gd name="T15" fmla="*/ 12 h 20"/>
                <a:gd name="T16" fmla="*/ 20 w 20"/>
                <a:gd name="T17" fmla="*/ 8 h 20"/>
                <a:gd name="T18" fmla="*/ 8 w 20"/>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0"/>
                <a:gd name="T32" fmla="*/ 20 w 20"/>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0">
                  <a:moveTo>
                    <a:pt x="8" y="0"/>
                  </a:moveTo>
                  <a:lnTo>
                    <a:pt x="12" y="0"/>
                  </a:lnTo>
                  <a:lnTo>
                    <a:pt x="0" y="8"/>
                  </a:lnTo>
                  <a:lnTo>
                    <a:pt x="8" y="20"/>
                  </a:lnTo>
                  <a:lnTo>
                    <a:pt x="20" y="12"/>
                  </a:lnTo>
                  <a:lnTo>
                    <a:pt x="20" y="8"/>
                  </a:lnTo>
                  <a:lnTo>
                    <a:pt x="20" y="12"/>
                  </a:lnTo>
                  <a:lnTo>
                    <a:pt x="2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5" name="Freeform 2131"/>
            <p:cNvSpPr>
              <a:spLocks/>
            </p:cNvSpPr>
            <p:nvPr/>
          </p:nvSpPr>
          <p:spPr bwMode="auto">
            <a:xfrm>
              <a:off x="2102" y="2563"/>
              <a:ext cx="23" cy="16"/>
            </a:xfrm>
            <a:custGeom>
              <a:avLst/>
              <a:gdLst>
                <a:gd name="T0" fmla="*/ 8 w 23"/>
                <a:gd name="T1" fmla="*/ 0 h 16"/>
                <a:gd name="T2" fmla="*/ 8 w 23"/>
                <a:gd name="T3" fmla="*/ 0 h 16"/>
                <a:gd name="T4" fmla="*/ 0 w 23"/>
                <a:gd name="T5" fmla="*/ 8 h 16"/>
                <a:gd name="T6" fmla="*/ 12 w 23"/>
                <a:gd name="T7" fmla="*/ 16 h 16"/>
                <a:gd name="T8" fmla="*/ 19 w 23"/>
                <a:gd name="T9" fmla="*/ 8 h 16"/>
                <a:gd name="T10" fmla="*/ 23 w 23"/>
                <a:gd name="T11" fmla="*/ 4 h 16"/>
                <a:gd name="T12" fmla="*/ 19 w 23"/>
                <a:gd name="T13" fmla="*/ 8 h 16"/>
                <a:gd name="T14" fmla="*/ 19 w 23"/>
                <a:gd name="T15" fmla="*/ 4 h 16"/>
                <a:gd name="T16" fmla="*/ 23 w 23"/>
                <a:gd name="T17" fmla="*/ 4 h 16"/>
                <a:gd name="T18" fmla="*/ 8 w 2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16"/>
                <a:gd name="T32" fmla="*/ 23 w 2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16">
                  <a:moveTo>
                    <a:pt x="8" y="0"/>
                  </a:moveTo>
                  <a:lnTo>
                    <a:pt x="8" y="0"/>
                  </a:lnTo>
                  <a:lnTo>
                    <a:pt x="0" y="8"/>
                  </a:lnTo>
                  <a:lnTo>
                    <a:pt x="12" y="16"/>
                  </a:lnTo>
                  <a:lnTo>
                    <a:pt x="19" y="8"/>
                  </a:lnTo>
                  <a:lnTo>
                    <a:pt x="23" y="4"/>
                  </a:lnTo>
                  <a:lnTo>
                    <a:pt x="19" y="8"/>
                  </a:lnTo>
                  <a:lnTo>
                    <a:pt x="19" y="4"/>
                  </a:lnTo>
                  <a:lnTo>
                    <a:pt x="23"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6" name="Freeform 2132"/>
            <p:cNvSpPr>
              <a:spLocks/>
            </p:cNvSpPr>
            <p:nvPr/>
          </p:nvSpPr>
          <p:spPr bwMode="auto">
            <a:xfrm>
              <a:off x="2110" y="2539"/>
              <a:ext cx="19" cy="28"/>
            </a:xfrm>
            <a:custGeom>
              <a:avLst/>
              <a:gdLst>
                <a:gd name="T0" fmla="*/ 4 w 19"/>
                <a:gd name="T1" fmla="*/ 4 h 28"/>
                <a:gd name="T2" fmla="*/ 4 w 19"/>
                <a:gd name="T3" fmla="*/ 0 h 28"/>
                <a:gd name="T4" fmla="*/ 0 w 19"/>
                <a:gd name="T5" fmla="*/ 24 h 28"/>
                <a:gd name="T6" fmla="*/ 15 w 19"/>
                <a:gd name="T7" fmla="*/ 28 h 28"/>
                <a:gd name="T8" fmla="*/ 19 w 19"/>
                <a:gd name="T9" fmla="*/ 4 h 28"/>
                <a:gd name="T10" fmla="*/ 19 w 19"/>
                <a:gd name="T11" fmla="*/ 0 h 28"/>
                <a:gd name="T12" fmla="*/ 19 w 19"/>
                <a:gd name="T13" fmla="*/ 4 h 28"/>
                <a:gd name="T14" fmla="*/ 19 w 19"/>
                <a:gd name="T15" fmla="*/ 4 h 28"/>
                <a:gd name="T16" fmla="*/ 19 w 19"/>
                <a:gd name="T17" fmla="*/ 0 h 28"/>
                <a:gd name="T18" fmla="*/ 4 w 19"/>
                <a:gd name="T19" fmla="*/ 4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8"/>
                <a:gd name="T32" fmla="*/ 19 w 19"/>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8">
                  <a:moveTo>
                    <a:pt x="4" y="4"/>
                  </a:moveTo>
                  <a:lnTo>
                    <a:pt x="4" y="0"/>
                  </a:lnTo>
                  <a:lnTo>
                    <a:pt x="0" y="24"/>
                  </a:lnTo>
                  <a:lnTo>
                    <a:pt x="15" y="28"/>
                  </a:lnTo>
                  <a:lnTo>
                    <a:pt x="19" y="4"/>
                  </a:lnTo>
                  <a:lnTo>
                    <a:pt x="19" y="0"/>
                  </a:lnTo>
                  <a:lnTo>
                    <a:pt x="19" y="4"/>
                  </a:lnTo>
                  <a:lnTo>
                    <a:pt x="19" y="0"/>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7" name="Freeform 2133"/>
            <p:cNvSpPr>
              <a:spLocks/>
            </p:cNvSpPr>
            <p:nvPr/>
          </p:nvSpPr>
          <p:spPr bwMode="auto">
            <a:xfrm>
              <a:off x="2110" y="2507"/>
              <a:ext cx="19" cy="36"/>
            </a:xfrm>
            <a:custGeom>
              <a:avLst/>
              <a:gdLst>
                <a:gd name="T0" fmla="*/ 0 w 19"/>
                <a:gd name="T1" fmla="*/ 4 h 36"/>
                <a:gd name="T2" fmla="*/ 0 w 19"/>
                <a:gd name="T3" fmla="*/ 4 h 36"/>
                <a:gd name="T4" fmla="*/ 4 w 19"/>
                <a:gd name="T5" fmla="*/ 36 h 36"/>
                <a:gd name="T6" fmla="*/ 19 w 19"/>
                <a:gd name="T7" fmla="*/ 32 h 36"/>
                <a:gd name="T8" fmla="*/ 15 w 19"/>
                <a:gd name="T9" fmla="*/ 4 h 36"/>
                <a:gd name="T10" fmla="*/ 11 w 19"/>
                <a:gd name="T11" fmla="*/ 0 h 36"/>
                <a:gd name="T12" fmla="*/ 15 w 19"/>
                <a:gd name="T13" fmla="*/ 4 h 36"/>
                <a:gd name="T14" fmla="*/ 15 w 19"/>
                <a:gd name="T15" fmla="*/ 0 h 36"/>
                <a:gd name="T16" fmla="*/ 11 w 19"/>
                <a:gd name="T17" fmla="*/ 0 h 36"/>
                <a:gd name="T18" fmla="*/ 0 w 19"/>
                <a:gd name="T19" fmla="*/ 4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6"/>
                <a:gd name="T32" fmla="*/ 19 w 19"/>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6">
                  <a:moveTo>
                    <a:pt x="0" y="4"/>
                  </a:moveTo>
                  <a:lnTo>
                    <a:pt x="0" y="4"/>
                  </a:lnTo>
                  <a:lnTo>
                    <a:pt x="4" y="36"/>
                  </a:lnTo>
                  <a:lnTo>
                    <a:pt x="19" y="32"/>
                  </a:lnTo>
                  <a:lnTo>
                    <a:pt x="15" y="4"/>
                  </a:lnTo>
                  <a:lnTo>
                    <a:pt x="11" y="0"/>
                  </a:lnTo>
                  <a:lnTo>
                    <a:pt x="15" y="4"/>
                  </a:lnTo>
                  <a:lnTo>
                    <a:pt x="15" y="0"/>
                  </a:lnTo>
                  <a:lnTo>
                    <a:pt x="11"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8" name="Freeform 2134"/>
            <p:cNvSpPr>
              <a:spLocks/>
            </p:cNvSpPr>
            <p:nvPr/>
          </p:nvSpPr>
          <p:spPr bwMode="auto">
            <a:xfrm>
              <a:off x="2106" y="2488"/>
              <a:ext cx="15" cy="23"/>
            </a:xfrm>
            <a:custGeom>
              <a:avLst/>
              <a:gdLst>
                <a:gd name="T0" fmla="*/ 0 w 15"/>
                <a:gd name="T1" fmla="*/ 11 h 23"/>
                <a:gd name="T2" fmla="*/ 0 w 15"/>
                <a:gd name="T3" fmla="*/ 8 h 23"/>
                <a:gd name="T4" fmla="*/ 4 w 15"/>
                <a:gd name="T5" fmla="*/ 23 h 23"/>
                <a:gd name="T6" fmla="*/ 15 w 15"/>
                <a:gd name="T7" fmla="*/ 19 h 23"/>
                <a:gd name="T8" fmla="*/ 12 w 15"/>
                <a:gd name="T9" fmla="*/ 4 h 23"/>
                <a:gd name="T10" fmla="*/ 12 w 15"/>
                <a:gd name="T11" fmla="*/ 0 h 23"/>
                <a:gd name="T12" fmla="*/ 12 w 15"/>
                <a:gd name="T13" fmla="*/ 4 h 23"/>
                <a:gd name="T14" fmla="*/ 12 w 15"/>
                <a:gd name="T15" fmla="*/ 4 h 23"/>
                <a:gd name="T16" fmla="*/ 12 w 15"/>
                <a:gd name="T17" fmla="*/ 0 h 23"/>
                <a:gd name="T18" fmla="*/ 0 w 15"/>
                <a:gd name="T19" fmla="*/ 1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23"/>
                <a:gd name="T32" fmla="*/ 15 w 15"/>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23">
                  <a:moveTo>
                    <a:pt x="0" y="11"/>
                  </a:moveTo>
                  <a:lnTo>
                    <a:pt x="0" y="8"/>
                  </a:lnTo>
                  <a:lnTo>
                    <a:pt x="4" y="23"/>
                  </a:lnTo>
                  <a:lnTo>
                    <a:pt x="15" y="19"/>
                  </a:lnTo>
                  <a:lnTo>
                    <a:pt x="12" y="4"/>
                  </a:lnTo>
                  <a:lnTo>
                    <a:pt x="12" y="0"/>
                  </a:lnTo>
                  <a:lnTo>
                    <a:pt x="12" y="4"/>
                  </a:lnTo>
                  <a:lnTo>
                    <a:pt x="12" y="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49" name="Freeform 2135"/>
            <p:cNvSpPr>
              <a:spLocks/>
            </p:cNvSpPr>
            <p:nvPr/>
          </p:nvSpPr>
          <p:spPr bwMode="auto">
            <a:xfrm>
              <a:off x="2094" y="2472"/>
              <a:ext cx="24" cy="27"/>
            </a:xfrm>
            <a:custGeom>
              <a:avLst/>
              <a:gdLst>
                <a:gd name="T0" fmla="*/ 4 w 24"/>
                <a:gd name="T1" fmla="*/ 16 h 27"/>
                <a:gd name="T2" fmla="*/ 0 w 24"/>
                <a:gd name="T3" fmla="*/ 12 h 27"/>
                <a:gd name="T4" fmla="*/ 12 w 24"/>
                <a:gd name="T5" fmla="*/ 27 h 27"/>
                <a:gd name="T6" fmla="*/ 24 w 24"/>
                <a:gd name="T7" fmla="*/ 16 h 27"/>
                <a:gd name="T8" fmla="*/ 12 w 24"/>
                <a:gd name="T9" fmla="*/ 4 h 27"/>
                <a:gd name="T10" fmla="*/ 8 w 24"/>
                <a:gd name="T11" fmla="*/ 0 h 27"/>
                <a:gd name="T12" fmla="*/ 12 w 24"/>
                <a:gd name="T13" fmla="*/ 4 h 27"/>
                <a:gd name="T14" fmla="*/ 12 w 24"/>
                <a:gd name="T15" fmla="*/ 0 h 27"/>
                <a:gd name="T16" fmla="*/ 8 w 24"/>
                <a:gd name="T17" fmla="*/ 0 h 27"/>
                <a:gd name="T18" fmla="*/ 4 w 24"/>
                <a:gd name="T19" fmla="*/ 1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7"/>
                <a:gd name="T32" fmla="*/ 24 w 2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7">
                  <a:moveTo>
                    <a:pt x="4" y="16"/>
                  </a:moveTo>
                  <a:lnTo>
                    <a:pt x="0" y="12"/>
                  </a:lnTo>
                  <a:lnTo>
                    <a:pt x="12" y="27"/>
                  </a:lnTo>
                  <a:lnTo>
                    <a:pt x="24" y="16"/>
                  </a:lnTo>
                  <a:lnTo>
                    <a:pt x="12" y="4"/>
                  </a:lnTo>
                  <a:lnTo>
                    <a:pt x="8" y="0"/>
                  </a:lnTo>
                  <a:lnTo>
                    <a:pt x="12" y="4"/>
                  </a:lnTo>
                  <a:lnTo>
                    <a:pt x="12" y="0"/>
                  </a:lnTo>
                  <a:lnTo>
                    <a:pt x="8" y="0"/>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0" name="Freeform 2136"/>
            <p:cNvSpPr>
              <a:spLocks/>
            </p:cNvSpPr>
            <p:nvPr/>
          </p:nvSpPr>
          <p:spPr bwMode="auto">
            <a:xfrm>
              <a:off x="2086" y="2468"/>
              <a:ext cx="16" cy="20"/>
            </a:xfrm>
            <a:custGeom>
              <a:avLst/>
              <a:gdLst>
                <a:gd name="T0" fmla="*/ 4 w 16"/>
                <a:gd name="T1" fmla="*/ 16 h 20"/>
                <a:gd name="T2" fmla="*/ 0 w 16"/>
                <a:gd name="T3" fmla="*/ 16 h 20"/>
                <a:gd name="T4" fmla="*/ 12 w 16"/>
                <a:gd name="T5" fmla="*/ 20 h 20"/>
                <a:gd name="T6" fmla="*/ 16 w 16"/>
                <a:gd name="T7" fmla="*/ 4 h 20"/>
                <a:gd name="T8" fmla="*/ 4 w 16"/>
                <a:gd name="T9" fmla="*/ 0 h 20"/>
                <a:gd name="T10" fmla="*/ 4 w 16"/>
                <a:gd name="T11" fmla="*/ 0 h 20"/>
                <a:gd name="T12" fmla="*/ 4 w 16"/>
                <a:gd name="T13" fmla="*/ 0 h 20"/>
                <a:gd name="T14" fmla="*/ 4 w 16"/>
                <a:gd name="T15" fmla="*/ 0 h 20"/>
                <a:gd name="T16" fmla="*/ 4 w 16"/>
                <a:gd name="T17" fmla="*/ 0 h 20"/>
                <a:gd name="T18" fmla="*/ 4 w 16"/>
                <a:gd name="T19" fmla="*/ 1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0"/>
                <a:gd name="T32" fmla="*/ 16 w 1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0">
                  <a:moveTo>
                    <a:pt x="4" y="16"/>
                  </a:moveTo>
                  <a:lnTo>
                    <a:pt x="0" y="16"/>
                  </a:lnTo>
                  <a:lnTo>
                    <a:pt x="12" y="20"/>
                  </a:lnTo>
                  <a:lnTo>
                    <a:pt x="16" y="4"/>
                  </a:lnTo>
                  <a:lnTo>
                    <a:pt x="4" y="0"/>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1" name="Freeform 2137"/>
            <p:cNvSpPr>
              <a:spLocks/>
            </p:cNvSpPr>
            <p:nvPr/>
          </p:nvSpPr>
          <p:spPr bwMode="auto">
            <a:xfrm>
              <a:off x="2074" y="2468"/>
              <a:ext cx="16" cy="16"/>
            </a:xfrm>
            <a:custGeom>
              <a:avLst/>
              <a:gdLst>
                <a:gd name="T0" fmla="*/ 0 w 16"/>
                <a:gd name="T1" fmla="*/ 16 h 16"/>
                <a:gd name="T2" fmla="*/ 0 w 16"/>
                <a:gd name="T3" fmla="*/ 16 h 16"/>
                <a:gd name="T4" fmla="*/ 16 w 16"/>
                <a:gd name="T5" fmla="*/ 16 h 16"/>
                <a:gd name="T6" fmla="*/ 16 w 16"/>
                <a:gd name="T7" fmla="*/ 0 h 16"/>
                <a:gd name="T8" fmla="*/ 0 w 16"/>
                <a:gd name="T9" fmla="*/ 0 h 16"/>
                <a:gd name="T10" fmla="*/ 0 w 16"/>
                <a:gd name="T11" fmla="*/ 0 h 16"/>
                <a:gd name="T12" fmla="*/ 0 w 16"/>
                <a:gd name="T13" fmla="*/ 0 h 16"/>
                <a:gd name="T14" fmla="*/ 0 w 16"/>
                <a:gd name="T15" fmla="*/ 0 h 16"/>
                <a:gd name="T16" fmla="*/ 0 w 16"/>
                <a:gd name="T17" fmla="*/ 0 h 16"/>
                <a:gd name="T18" fmla="*/ 0 w 16"/>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6"/>
                <a:gd name="T32" fmla="*/ 16 w 1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6">
                  <a:moveTo>
                    <a:pt x="0" y="16"/>
                  </a:moveTo>
                  <a:lnTo>
                    <a:pt x="0" y="16"/>
                  </a:lnTo>
                  <a:lnTo>
                    <a:pt x="16" y="16"/>
                  </a:lnTo>
                  <a:lnTo>
                    <a:pt x="16"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2" name="Freeform 2138"/>
            <p:cNvSpPr>
              <a:spLocks/>
            </p:cNvSpPr>
            <p:nvPr/>
          </p:nvSpPr>
          <p:spPr bwMode="auto">
            <a:xfrm>
              <a:off x="2058" y="2468"/>
              <a:ext cx="16" cy="16"/>
            </a:xfrm>
            <a:custGeom>
              <a:avLst/>
              <a:gdLst>
                <a:gd name="T0" fmla="*/ 0 w 16"/>
                <a:gd name="T1" fmla="*/ 16 h 16"/>
                <a:gd name="T2" fmla="*/ 0 w 16"/>
                <a:gd name="T3" fmla="*/ 16 h 16"/>
                <a:gd name="T4" fmla="*/ 16 w 16"/>
                <a:gd name="T5" fmla="*/ 16 h 16"/>
                <a:gd name="T6" fmla="*/ 16 w 16"/>
                <a:gd name="T7" fmla="*/ 0 h 16"/>
                <a:gd name="T8" fmla="*/ 0 w 16"/>
                <a:gd name="T9" fmla="*/ 0 h 16"/>
                <a:gd name="T10" fmla="*/ 0 w 16"/>
                <a:gd name="T11" fmla="*/ 0 h 16"/>
                <a:gd name="T12" fmla="*/ 0 w 16"/>
                <a:gd name="T13" fmla="*/ 0 h 16"/>
                <a:gd name="T14" fmla="*/ 0 w 16"/>
                <a:gd name="T15" fmla="*/ 0 h 16"/>
                <a:gd name="T16" fmla="*/ 0 w 16"/>
                <a:gd name="T17" fmla="*/ 0 h 16"/>
                <a:gd name="T18" fmla="*/ 0 w 16"/>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6"/>
                <a:gd name="T32" fmla="*/ 16 w 1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6">
                  <a:moveTo>
                    <a:pt x="0" y="16"/>
                  </a:moveTo>
                  <a:lnTo>
                    <a:pt x="0" y="16"/>
                  </a:lnTo>
                  <a:lnTo>
                    <a:pt x="16" y="16"/>
                  </a:lnTo>
                  <a:lnTo>
                    <a:pt x="16"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3" name="Freeform 2139"/>
            <p:cNvSpPr>
              <a:spLocks/>
            </p:cNvSpPr>
            <p:nvPr/>
          </p:nvSpPr>
          <p:spPr bwMode="auto">
            <a:xfrm>
              <a:off x="2038" y="2468"/>
              <a:ext cx="20" cy="20"/>
            </a:xfrm>
            <a:custGeom>
              <a:avLst/>
              <a:gdLst>
                <a:gd name="T0" fmla="*/ 4 w 20"/>
                <a:gd name="T1" fmla="*/ 16 h 20"/>
                <a:gd name="T2" fmla="*/ 4 w 20"/>
                <a:gd name="T3" fmla="*/ 20 h 20"/>
                <a:gd name="T4" fmla="*/ 20 w 20"/>
                <a:gd name="T5" fmla="*/ 16 h 20"/>
                <a:gd name="T6" fmla="*/ 20 w 20"/>
                <a:gd name="T7" fmla="*/ 0 h 20"/>
                <a:gd name="T8" fmla="*/ 0 w 20"/>
                <a:gd name="T9" fmla="*/ 4 h 20"/>
                <a:gd name="T10" fmla="*/ 0 w 20"/>
                <a:gd name="T11" fmla="*/ 4 h 20"/>
                <a:gd name="T12" fmla="*/ 0 w 20"/>
                <a:gd name="T13" fmla="*/ 4 h 20"/>
                <a:gd name="T14" fmla="*/ 0 w 20"/>
                <a:gd name="T15" fmla="*/ 4 h 20"/>
                <a:gd name="T16" fmla="*/ 0 w 20"/>
                <a:gd name="T17" fmla="*/ 4 h 20"/>
                <a:gd name="T18" fmla="*/ 4 w 20"/>
                <a:gd name="T19" fmla="*/ 1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0"/>
                <a:gd name="T32" fmla="*/ 20 w 20"/>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0">
                  <a:moveTo>
                    <a:pt x="4" y="16"/>
                  </a:moveTo>
                  <a:lnTo>
                    <a:pt x="4" y="20"/>
                  </a:lnTo>
                  <a:lnTo>
                    <a:pt x="20" y="16"/>
                  </a:lnTo>
                  <a:lnTo>
                    <a:pt x="20" y="0"/>
                  </a:lnTo>
                  <a:lnTo>
                    <a:pt x="0" y="4"/>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4" name="Freeform 2140"/>
            <p:cNvSpPr>
              <a:spLocks/>
            </p:cNvSpPr>
            <p:nvPr/>
          </p:nvSpPr>
          <p:spPr bwMode="auto">
            <a:xfrm>
              <a:off x="2019" y="2472"/>
              <a:ext cx="23" cy="20"/>
            </a:xfrm>
            <a:custGeom>
              <a:avLst/>
              <a:gdLst>
                <a:gd name="T0" fmla="*/ 11 w 23"/>
                <a:gd name="T1" fmla="*/ 16 h 20"/>
                <a:gd name="T2" fmla="*/ 7 w 23"/>
                <a:gd name="T3" fmla="*/ 20 h 20"/>
                <a:gd name="T4" fmla="*/ 23 w 23"/>
                <a:gd name="T5" fmla="*/ 12 h 20"/>
                <a:gd name="T6" fmla="*/ 19 w 23"/>
                <a:gd name="T7" fmla="*/ 0 h 20"/>
                <a:gd name="T8" fmla="*/ 3 w 23"/>
                <a:gd name="T9" fmla="*/ 4 h 20"/>
                <a:gd name="T10" fmla="*/ 0 w 23"/>
                <a:gd name="T11" fmla="*/ 8 h 20"/>
                <a:gd name="T12" fmla="*/ 3 w 23"/>
                <a:gd name="T13" fmla="*/ 4 h 20"/>
                <a:gd name="T14" fmla="*/ 3 w 23"/>
                <a:gd name="T15" fmla="*/ 4 h 20"/>
                <a:gd name="T16" fmla="*/ 0 w 23"/>
                <a:gd name="T17" fmla="*/ 8 h 20"/>
                <a:gd name="T18" fmla="*/ 11 w 23"/>
                <a:gd name="T19" fmla="*/ 1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
                <a:gd name="T32" fmla="*/ 23 w 23"/>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
                  <a:moveTo>
                    <a:pt x="11" y="16"/>
                  </a:moveTo>
                  <a:lnTo>
                    <a:pt x="7" y="20"/>
                  </a:lnTo>
                  <a:lnTo>
                    <a:pt x="23" y="12"/>
                  </a:lnTo>
                  <a:lnTo>
                    <a:pt x="19" y="0"/>
                  </a:lnTo>
                  <a:lnTo>
                    <a:pt x="3" y="4"/>
                  </a:lnTo>
                  <a:lnTo>
                    <a:pt x="0" y="8"/>
                  </a:lnTo>
                  <a:lnTo>
                    <a:pt x="3" y="4"/>
                  </a:lnTo>
                  <a:lnTo>
                    <a:pt x="0" y="8"/>
                  </a:lnTo>
                  <a:lnTo>
                    <a:pt x="1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5" name="Freeform 2141"/>
            <p:cNvSpPr>
              <a:spLocks/>
            </p:cNvSpPr>
            <p:nvPr/>
          </p:nvSpPr>
          <p:spPr bwMode="auto">
            <a:xfrm>
              <a:off x="2015" y="2480"/>
              <a:ext cx="15" cy="12"/>
            </a:xfrm>
            <a:custGeom>
              <a:avLst/>
              <a:gdLst>
                <a:gd name="T0" fmla="*/ 11 w 15"/>
                <a:gd name="T1" fmla="*/ 12 h 12"/>
                <a:gd name="T2" fmla="*/ 11 w 15"/>
                <a:gd name="T3" fmla="*/ 12 h 12"/>
                <a:gd name="T4" fmla="*/ 15 w 15"/>
                <a:gd name="T5" fmla="*/ 8 h 12"/>
                <a:gd name="T6" fmla="*/ 4 w 15"/>
                <a:gd name="T7" fmla="*/ 0 h 12"/>
                <a:gd name="T8" fmla="*/ 0 w 15"/>
                <a:gd name="T9" fmla="*/ 4 h 12"/>
                <a:gd name="T10" fmla="*/ 0 w 15"/>
                <a:gd name="T11" fmla="*/ 8 h 12"/>
                <a:gd name="T12" fmla="*/ 0 w 15"/>
                <a:gd name="T13" fmla="*/ 4 h 12"/>
                <a:gd name="T14" fmla="*/ 0 w 15"/>
                <a:gd name="T15" fmla="*/ 4 h 12"/>
                <a:gd name="T16" fmla="*/ 0 w 15"/>
                <a:gd name="T17" fmla="*/ 8 h 12"/>
                <a:gd name="T18" fmla="*/ 11 w 15"/>
                <a:gd name="T19" fmla="*/ 12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2"/>
                <a:gd name="T32" fmla="*/ 15 w 1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2">
                  <a:moveTo>
                    <a:pt x="11" y="12"/>
                  </a:moveTo>
                  <a:lnTo>
                    <a:pt x="11" y="12"/>
                  </a:lnTo>
                  <a:lnTo>
                    <a:pt x="15" y="8"/>
                  </a:lnTo>
                  <a:lnTo>
                    <a:pt x="4" y="0"/>
                  </a:lnTo>
                  <a:lnTo>
                    <a:pt x="0" y="4"/>
                  </a:lnTo>
                  <a:lnTo>
                    <a:pt x="0" y="8"/>
                  </a:lnTo>
                  <a:lnTo>
                    <a:pt x="0" y="4"/>
                  </a:lnTo>
                  <a:lnTo>
                    <a:pt x="0" y="8"/>
                  </a:lnTo>
                  <a:lnTo>
                    <a:pt x="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6" name="Freeform 2142"/>
            <p:cNvSpPr>
              <a:spLocks/>
            </p:cNvSpPr>
            <p:nvPr/>
          </p:nvSpPr>
          <p:spPr bwMode="auto">
            <a:xfrm>
              <a:off x="2011" y="2488"/>
              <a:ext cx="15" cy="11"/>
            </a:xfrm>
            <a:custGeom>
              <a:avLst/>
              <a:gdLst>
                <a:gd name="T0" fmla="*/ 15 w 15"/>
                <a:gd name="T1" fmla="*/ 8 h 11"/>
                <a:gd name="T2" fmla="*/ 15 w 15"/>
                <a:gd name="T3" fmla="*/ 11 h 11"/>
                <a:gd name="T4" fmla="*/ 15 w 15"/>
                <a:gd name="T5" fmla="*/ 4 h 11"/>
                <a:gd name="T6" fmla="*/ 4 w 15"/>
                <a:gd name="T7" fmla="*/ 0 h 11"/>
                <a:gd name="T8" fmla="*/ 0 w 15"/>
                <a:gd name="T9" fmla="*/ 8 h 11"/>
                <a:gd name="T10" fmla="*/ 0 w 15"/>
                <a:gd name="T11" fmla="*/ 8 h 11"/>
                <a:gd name="T12" fmla="*/ 0 w 15"/>
                <a:gd name="T13" fmla="*/ 8 h 11"/>
                <a:gd name="T14" fmla="*/ 0 w 15"/>
                <a:gd name="T15" fmla="*/ 8 h 11"/>
                <a:gd name="T16" fmla="*/ 0 w 15"/>
                <a:gd name="T17" fmla="*/ 8 h 11"/>
                <a:gd name="T18" fmla="*/ 15 w 15"/>
                <a:gd name="T19" fmla="*/ 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8"/>
                  </a:moveTo>
                  <a:lnTo>
                    <a:pt x="15" y="11"/>
                  </a:lnTo>
                  <a:lnTo>
                    <a:pt x="15" y="4"/>
                  </a:lnTo>
                  <a:lnTo>
                    <a:pt x="4" y="0"/>
                  </a:lnTo>
                  <a:lnTo>
                    <a:pt x="0"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7" name="Freeform 2143"/>
            <p:cNvSpPr>
              <a:spLocks/>
            </p:cNvSpPr>
            <p:nvPr/>
          </p:nvSpPr>
          <p:spPr bwMode="auto">
            <a:xfrm>
              <a:off x="2011" y="2496"/>
              <a:ext cx="15" cy="19"/>
            </a:xfrm>
            <a:custGeom>
              <a:avLst/>
              <a:gdLst>
                <a:gd name="T0" fmla="*/ 15 w 15"/>
                <a:gd name="T1" fmla="*/ 15 h 19"/>
                <a:gd name="T2" fmla="*/ 15 w 15"/>
                <a:gd name="T3" fmla="*/ 19 h 19"/>
                <a:gd name="T4" fmla="*/ 15 w 15"/>
                <a:gd name="T5" fmla="*/ 0 h 19"/>
                <a:gd name="T6" fmla="*/ 0 w 15"/>
                <a:gd name="T7" fmla="*/ 0 h 19"/>
                <a:gd name="T8" fmla="*/ 0 w 15"/>
                <a:gd name="T9" fmla="*/ 19 h 19"/>
                <a:gd name="T10" fmla="*/ 0 w 15"/>
                <a:gd name="T11" fmla="*/ 19 h 19"/>
                <a:gd name="T12" fmla="*/ 0 w 15"/>
                <a:gd name="T13" fmla="*/ 19 h 19"/>
                <a:gd name="T14" fmla="*/ 0 w 15"/>
                <a:gd name="T15" fmla="*/ 19 h 19"/>
                <a:gd name="T16" fmla="*/ 0 w 15"/>
                <a:gd name="T17" fmla="*/ 19 h 19"/>
                <a:gd name="T18" fmla="*/ 15 w 15"/>
                <a:gd name="T19" fmla="*/ 15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9"/>
                <a:gd name="T32" fmla="*/ 15 w 15"/>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9">
                  <a:moveTo>
                    <a:pt x="15" y="15"/>
                  </a:moveTo>
                  <a:lnTo>
                    <a:pt x="15" y="19"/>
                  </a:lnTo>
                  <a:lnTo>
                    <a:pt x="15" y="0"/>
                  </a:lnTo>
                  <a:lnTo>
                    <a:pt x="0" y="0"/>
                  </a:lnTo>
                  <a:lnTo>
                    <a:pt x="0" y="19"/>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8" name="Freeform 2144"/>
            <p:cNvSpPr>
              <a:spLocks/>
            </p:cNvSpPr>
            <p:nvPr/>
          </p:nvSpPr>
          <p:spPr bwMode="auto">
            <a:xfrm>
              <a:off x="2011" y="2511"/>
              <a:ext cx="19" cy="32"/>
            </a:xfrm>
            <a:custGeom>
              <a:avLst/>
              <a:gdLst>
                <a:gd name="T0" fmla="*/ 19 w 19"/>
                <a:gd name="T1" fmla="*/ 28 h 32"/>
                <a:gd name="T2" fmla="*/ 19 w 19"/>
                <a:gd name="T3" fmla="*/ 28 h 32"/>
                <a:gd name="T4" fmla="*/ 15 w 19"/>
                <a:gd name="T5" fmla="*/ 0 h 32"/>
                <a:gd name="T6" fmla="*/ 0 w 19"/>
                <a:gd name="T7" fmla="*/ 4 h 32"/>
                <a:gd name="T8" fmla="*/ 4 w 19"/>
                <a:gd name="T9" fmla="*/ 32 h 32"/>
                <a:gd name="T10" fmla="*/ 4 w 19"/>
                <a:gd name="T11" fmla="*/ 32 h 32"/>
                <a:gd name="T12" fmla="*/ 4 w 19"/>
                <a:gd name="T13" fmla="*/ 32 h 32"/>
                <a:gd name="T14" fmla="*/ 4 w 19"/>
                <a:gd name="T15" fmla="*/ 32 h 32"/>
                <a:gd name="T16" fmla="*/ 4 w 19"/>
                <a:gd name="T17" fmla="*/ 32 h 32"/>
                <a:gd name="T18" fmla="*/ 19 w 19"/>
                <a:gd name="T19" fmla="*/ 28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2"/>
                <a:gd name="T32" fmla="*/ 19 w 1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2">
                  <a:moveTo>
                    <a:pt x="19" y="28"/>
                  </a:moveTo>
                  <a:lnTo>
                    <a:pt x="19" y="28"/>
                  </a:lnTo>
                  <a:lnTo>
                    <a:pt x="15" y="0"/>
                  </a:lnTo>
                  <a:lnTo>
                    <a:pt x="0" y="4"/>
                  </a:lnTo>
                  <a:lnTo>
                    <a:pt x="4" y="32"/>
                  </a:lnTo>
                  <a:lnTo>
                    <a:pt x="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59" name="Freeform 2145"/>
            <p:cNvSpPr>
              <a:spLocks/>
            </p:cNvSpPr>
            <p:nvPr/>
          </p:nvSpPr>
          <p:spPr bwMode="auto">
            <a:xfrm>
              <a:off x="2015" y="2539"/>
              <a:ext cx="15" cy="8"/>
            </a:xfrm>
            <a:custGeom>
              <a:avLst/>
              <a:gdLst>
                <a:gd name="T0" fmla="*/ 7 w 15"/>
                <a:gd name="T1" fmla="*/ 8 h 8"/>
                <a:gd name="T2" fmla="*/ 15 w 15"/>
                <a:gd name="T3" fmla="*/ 4 h 8"/>
                <a:gd name="T4" fmla="*/ 15 w 15"/>
                <a:gd name="T5" fmla="*/ 0 h 8"/>
                <a:gd name="T6" fmla="*/ 0 w 15"/>
                <a:gd name="T7" fmla="*/ 4 h 8"/>
                <a:gd name="T8" fmla="*/ 4 w 15"/>
                <a:gd name="T9" fmla="*/ 8 h 8"/>
                <a:gd name="T10" fmla="*/ 7 w 15"/>
                <a:gd name="T11" fmla="*/ 8 h 8"/>
                <a:gd name="T12" fmla="*/ 0 60000 65536"/>
                <a:gd name="T13" fmla="*/ 0 60000 65536"/>
                <a:gd name="T14" fmla="*/ 0 60000 65536"/>
                <a:gd name="T15" fmla="*/ 0 60000 65536"/>
                <a:gd name="T16" fmla="*/ 0 60000 65536"/>
                <a:gd name="T17" fmla="*/ 0 60000 65536"/>
                <a:gd name="T18" fmla="*/ 0 w 15"/>
                <a:gd name="T19" fmla="*/ 0 h 8"/>
                <a:gd name="T20" fmla="*/ 15 w 15"/>
                <a:gd name="T21" fmla="*/ 8 h 8"/>
              </a:gdLst>
              <a:ahLst/>
              <a:cxnLst>
                <a:cxn ang="T12">
                  <a:pos x="T0" y="T1"/>
                </a:cxn>
                <a:cxn ang="T13">
                  <a:pos x="T2" y="T3"/>
                </a:cxn>
                <a:cxn ang="T14">
                  <a:pos x="T4" y="T5"/>
                </a:cxn>
                <a:cxn ang="T15">
                  <a:pos x="T6" y="T7"/>
                </a:cxn>
                <a:cxn ang="T16">
                  <a:pos x="T8" y="T9"/>
                </a:cxn>
                <a:cxn ang="T17">
                  <a:pos x="T10" y="T11"/>
                </a:cxn>
              </a:cxnLst>
              <a:rect l="T18" t="T19" r="T20" b="T21"/>
              <a:pathLst>
                <a:path w="15" h="8">
                  <a:moveTo>
                    <a:pt x="7" y="8"/>
                  </a:moveTo>
                  <a:lnTo>
                    <a:pt x="15" y="4"/>
                  </a:lnTo>
                  <a:lnTo>
                    <a:pt x="15" y="0"/>
                  </a:lnTo>
                  <a:lnTo>
                    <a:pt x="0" y="4"/>
                  </a:lnTo>
                  <a:lnTo>
                    <a:pt x="4" y="8"/>
                  </a:lnTo>
                  <a:lnTo>
                    <a:pt x="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0" name="Freeform 2146"/>
            <p:cNvSpPr>
              <a:spLocks/>
            </p:cNvSpPr>
            <p:nvPr/>
          </p:nvSpPr>
          <p:spPr bwMode="auto">
            <a:xfrm>
              <a:off x="2026" y="2492"/>
              <a:ext cx="68" cy="79"/>
            </a:xfrm>
            <a:custGeom>
              <a:avLst/>
              <a:gdLst>
                <a:gd name="T0" fmla="*/ 40 w 68"/>
                <a:gd name="T1" fmla="*/ 79 h 79"/>
                <a:gd name="T2" fmla="*/ 52 w 68"/>
                <a:gd name="T3" fmla="*/ 75 h 79"/>
                <a:gd name="T4" fmla="*/ 60 w 68"/>
                <a:gd name="T5" fmla="*/ 67 h 79"/>
                <a:gd name="T6" fmla="*/ 64 w 68"/>
                <a:gd name="T7" fmla="*/ 59 h 79"/>
                <a:gd name="T8" fmla="*/ 68 w 68"/>
                <a:gd name="T9" fmla="*/ 47 h 79"/>
                <a:gd name="T10" fmla="*/ 64 w 68"/>
                <a:gd name="T11" fmla="*/ 39 h 79"/>
                <a:gd name="T12" fmla="*/ 56 w 68"/>
                <a:gd name="T13" fmla="*/ 23 h 79"/>
                <a:gd name="T14" fmla="*/ 48 w 68"/>
                <a:gd name="T15" fmla="*/ 7 h 79"/>
                <a:gd name="T16" fmla="*/ 36 w 68"/>
                <a:gd name="T17" fmla="*/ 4 h 79"/>
                <a:gd name="T18" fmla="*/ 24 w 68"/>
                <a:gd name="T19" fmla="*/ 0 h 79"/>
                <a:gd name="T20" fmla="*/ 16 w 68"/>
                <a:gd name="T21" fmla="*/ 4 h 79"/>
                <a:gd name="T22" fmla="*/ 8 w 68"/>
                <a:gd name="T23" fmla="*/ 11 h 79"/>
                <a:gd name="T24" fmla="*/ 0 w 68"/>
                <a:gd name="T25" fmla="*/ 23 h 79"/>
                <a:gd name="T26" fmla="*/ 0 w 68"/>
                <a:gd name="T27" fmla="*/ 35 h 79"/>
                <a:gd name="T28" fmla="*/ 0 w 68"/>
                <a:gd name="T29" fmla="*/ 47 h 79"/>
                <a:gd name="T30" fmla="*/ 4 w 68"/>
                <a:gd name="T31" fmla="*/ 55 h 79"/>
                <a:gd name="T32" fmla="*/ 4 w 68"/>
                <a:gd name="T33" fmla="*/ 63 h 79"/>
                <a:gd name="T34" fmla="*/ 12 w 68"/>
                <a:gd name="T35" fmla="*/ 71 h 79"/>
                <a:gd name="T36" fmla="*/ 20 w 68"/>
                <a:gd name="T37" fmla="*/ 75 h 79"/>
                <a:gd name="T38" fmla="*/ 32 w 68"/>
                <a:gd name="T39" fmla="*/ 79 h 79"/>
                <a:gd name="T40" fmla="*/ 40 w 68"/>
                <a:gd name="T41" fmla="*/ 79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79"/>
                <a:gd name="T65" fmla="*/ 68 w 68"/>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79">
                  <a:moveTo>
                    <a:pt x="40" y="79"/>
                  </a:moveTo>
                  <a:lnTo>
                    <a:pt x="52" y="75"/>
                  </a:lnTo>
                  <a:lnTo>
                    <a:pt x="60" y="67"/>
                  </a:lnTo>
                  <a:lnTo>
                    <a:pt x="64" y="59"/>
                  </a:lnTo>
                  <a:lnTo>
                    <a:pt x="68" y="47"/>
                  </a:lnTo>
                  <a:lnTo>
                    <a:pt x="64" y="39"/>
                  </a:lnTo>
                  <a:lnTo>
                    <a:pt x="56" y="23"/>
                  </a:lnTo>
                  <a:lnTo>
                    <a:pt x="48" y="7"/>
                  </a:lnTo>
                  <a:lnTo>
                    <a:pt x="36" y="4"/>
                  </a:lnTo>
                  <a:lnTo>
                    <a:pt x="24" y="0"/>
                  </a:lnTo>
                  <a:lnTo>
                    <a:pt x="16" y="4"/>
                  </a:lnTo>
                  <a:lnTo>
                    <a:pt x="8" y="11"/>
                  </a:lnTo>
                  <a:lnTo>
                    <a:pt x="0" y="23"/>
                  </a:lnTo>
                  <a:lnTo>
                    <a:pt x="0" y="35"/>
                  </a:lnTo>
                  <a:lnTo>
                    <a:pt x="0" y="47"/>
                  </a:lnTo>
                  <a:lnTo>
                    <a:pt x="4" y="55"/>
                  </a:lnTo>
                  <a:lnTo>
                    <a:pt x="4" y="63"/>
                  </a:lnTo>
                  <a:lnTo>
                    <a:pt x="12" y="71"/>
                  </a:lnTo>
                  <a:lnTo>
                    <a:pt x="20" y="75"/>
                  </a:lnTo>
                  <a:lnTo>
                    <a:pt x="32" y="79"/>
                  </a:lnTo>
                  <a:lnTo>
                    <a:pt x="40" y="7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1" name="Freeform 2147"/>
            <p:cNvSpPr>
              <a:spLocks/>
            </p:cNvSpPr>
            <p:nvPr/>
          </p:nvSpPr>
          <p:spPr bwMode="auto">
            <a:xfrm>
              <a:off x="1920" y="2899"/>
              <a:ext cx="130" cy="76"/>
            </a:xfrm>
            <a:custGeom>
              <a:avLst/>
              <a:gdLst>
                <a:gd name="T0" fmla="*/ 130 w 130"/>
                <a:gd name="T1" fmla="*/ 0 h 76"/>
                <a:gd name="T2" fmla="*/ 106 w 130"/>
                <a:gd name="T3" fmla="*/ 8 h 76"/>
                <a:gd name="T4" fmla="*/ 79 w 130"/>
                <a:gd name="T5" fmla="*/ 16 h 76"/>
                <a:gd name="T6" fmla="*/ 59 w 130"/>
                <a:gd name="T7" fmla="*/ 12 h 76"/>
                <a:gd name="T8" fmla="*/ 47 w 130"/>
                <a:gd name="T9" fmla="*/ 4 h 76"/>
                <a:gd name="T10" fmla="*/ 27 w 130"/>
                <a:gd name="T11" fmla="*/ 0 h 76"/>
                <a:gd name="T12" fmla="*/ 15 w 130"/>
                <a:gd name="T13" fmla="*/ 0 h 76"/>
                <a:gd name="T14" fmla="*/ 11 w 130"/>
                <a:gd name="T15" fmla="*/ 8 h 76"/>
                <a:gd name="T16" fmla="*/ 4 w 130"/>
                <a:gd name="T17" fmla="*/ 40 h 76"/>
                <a:gd name="T18" fmla="*/ 0 w 130"/>
                <a:gd name="T19" fmla="*/ 76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76"/>
                <a:gd name="T32" fmla="*/ 130 w 130"/>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76">
                  <a:moveTo>
                    <a:pt x="130" y="0"/>
                  </a:moveTo>
                  <a:lnTo>
                    <a:pt x="106" y="8"/>
                  </a:lnTo>
                  <a:lnTo>
                    <a:pt x="79" y="16"/>
                  </a:lnTo>
                  <a:lnTo>
                    <a:pt x="59" y="12"/>
                  </a:lnTo>
                  <a:lnTo>
                    <a:pt x="47" y="4"/>
                  </a:lnTo>
                  <a:lnTo>
                    <a:pt x="27" y="0"/>
                  </a:lnTo>
                  <a:lnTo>
                    <a:pt x="15" y="0"/>
                  </a:lnTo>
                  <a:lnTo>
                    <a:pt x="11" y="8"/>
                  </a:lnTo>
                  <a:lnTo>
                    <a:pt x="4" y="40"/>
                  </a:lnTo>
                  <a:lnTo>
                    <a:pt x="0" y="7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2" name="Freeform 2148"/>
            <p:cNvSpPr>
              <a:spLocks/>
            </p:cNvSpPr>
            <p:nvPr/>
          </p:nvSpPr>
          <p:spPr bwMode="auto">
            <a:xfrm>
              <a:off x="2058" y="2674"/>
              <a:ext cx="376" cy="494"/>
            </a:xfrm>
            <a:custGeom>
              <a:avLst/>
              <a:gdLst>
                <a:gd name="T0" fmla="*/ 376 w 376"/>
                <a:gd name="T1" fmla="*/ 403 h 494"/>
                <a:gd name="T2" fmla="*/ 364 w 376"/>
                <a:gd name="T3" fmla="*/ 301 h 494"/>
                <a:gd name="T4" fmla="*/ 364 w 376"/>
                <a:gd name="T5" fmla="*/ 166 h 494"/>
                <a:gd name="T6" fmla="*/ 337 w 376"/>
                <a:gd name="T7" fmla="*/ 71 h 494"/>
                <a:gd name="T8" fmla="*/ 309 w 376"/>
                <a:gd name="T9" fmla="*/ 39 h 494"/>
                <a:gd name="T10" fmla="*/ 269 w 376"/>
                <a:gd name="T11" fmla="*/ 19 h 494"/>
                <a:gd name="T12" fmla="*/ 202 w 376"/>
                <a:gd name="T13" fmla="*/ 12 h 494"/>
                <a:gd name="T14" fmla="*/ 67 w 376"/>
                <a:gd name="T15" fmla="*/ 8 h 494"/>
                <a:gd name="T16" fmla="*/ 60 w 376"/>
                <a:gd name="T17" fmla="*/ 31 h 494"/>
                <a:gd name="T18" fmla="*/ 32 w 376"/>
                <a:gd name="T19" fmla="*/ 55 h 494"/>
                <a:gd name="T20" fmla="*/ 32 w 376"/>
                <a:gd name="T21" fmla="*/ 67 h 494"/>
                <a:gd name="T22" fmla="*/ 24 w 376"/>
                <a:gd name="T23" fmla="*/ 87 h 494"/>
                <a:gd name="T24" fmla="*/ 12 w 376"/>
                <a:gd name="T25" fmla="*/ 114 h 494"/>
                <a:gd name="T26" fmla="*/ 20 w 376"/>
                <a:gd name="T27" fmla="*/ 158 h 494"/>
                <a:gd name="T28" fmla="*/ 0 w 376"/>
                <a:gd name="T29" fmla="*/ 190 h 494"/>
                <a:gd name="T30" fmla="*/ 8 w 376"/>
                <a:gd name="T31" fmla="*/ 245 h 494"/>
                <a:gd name="T32" fmla="*/ 32 w 376"/>
                <a:gd name="T33" fmla="*/ 312 h 494"/>
                <a:gd name="T34" fmla="*/ 60 w 376"/>
                <a:gd name="T35" fmla="*/ 344 h 494"/>
                <a:gd name="T36" fmla="*/ 83 w 376"/>
                <a:gd name="T37" fmla="*/ 340 h 494"/>
                <a:gd name="T38" fmla="*/ 91 w 376"/>
                <a:gd name="T39" fmla="*/ 328 h 494"/>
                <a:gd name="T40" fmla="*/ 75 w 376"/>
                <a:gd name="T41" fmla="*/ 281 h 494"/>
                <a:gd name="T42" fmla="*/ 60 w 376"/>
                <a:gd name="T43" fmla="*/ 217 h 494"/>
                <a:gd name="T44" fmla="*/ 87 w 376"/>
                <a:gd name="T45" fmla="*/ 198 h 494"/>
                <a:gd name="T46" fmla="*/ 119 w 376"/>
                <a:gd name="T47" fmla="*/ 186 h 494"/>
                <a:gd name="T48" fmla="*/ 139 w 376"/>
                <a:gd name="T49" fmla="*/ 198 h 494"/>
                <a:gd name="T50" fmla="*/ 194 w 376"/>
                <a:gd name="T51" fmla="*/ 213 h 494"/>
                <a:gd name="T52" fmla="*/ 230 w 376"/>
                <a:gd name="T53" fmla="*/ 233 h 494"/>
                <a:gd name="T54" fmla="*/ 238 w 376"/>
                <a:gd name="T55" fmla="*/ 301 h 494"/>
                <a:gd name="T56" fmla="*/ 242 w 376"/>
                <a:gd name="T57" fmla="*/ 403 h 494"/>
                <a:gd name="T58" fmla="*/ 238 w 376"/>
                <a:gd name="T59" fmla="*/ 471 h 494"/>
                <a:gd name="T60" fmla="*/ 277 w 376"/>
                <a:gd name="T61" fmla="*/ 491 h 494"/>
                <a:gd name="T62" fmla="*/ 333 w 376"/>
                <a:gd name="T63" fmla="*/ 494 h 4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6"/>
                <a:gd name="T97" fmla="*/ 0 h 494"/>
                <a:gd name="T98" fmla="*/ 376 w 376"/>
                <a:gd name="T99" fmla="*/ 494 h 4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6" h="494">
                  <a:moveTo>
                    <a:pt x="376" y="494"/>
                  </a:moveTo>
                  <a:lnTo>
                    <a:pt x="376" y="403"/>
                  </a:lnTo>
                  <a:lnTo>
                    <a:pt x="372" y="348"/>
                  </a:lnTo>
                  <a:lnTo>
                    <a:pt x="364" y="301"/>
                  </a:lnTo>
                  <a:lnTo>
                    <a:pt x="372" y="221"/>
                  </a:lnTo>
                  <a:lnTo>
                    <a:pt x="364" y="166"/>
                  </a:lnTo>
                  <a:lnTo>
                    <a:pt x="349" y="99"/>
                  </a:lnTo>
                  <a:lnTo>
                    <a:pt x="337" y="71"/>
                  </a:lnTo>
                  <a:lnTo>
                    <a:pt x="325" y="55"/>
                  </a:lnTo>
                  <a:lnTo>
                    <a:pt x="309" y="39"/>
                  </a:lnTo>
                  <a:lnTo>
                    <a:pt x="293" y="31"/>
                  </a:lnTo>
                  <a:lnTo>
                    <a:pt x="269" y="19"/>
                  </a:lnTo>
                  <a:lnTo>
                    <a:pt x="246" y="12"/>
                  </a:lnTo>
                  <a:lnTo>
                    <a:pt x="202" y="12"/>
                  </a:lnTo>
                  <a:lnTo>
                    <a:pt x="87" y="0"/>
                  </a:lnTo>
                  <a:lnTo>
                    <a:pt x="67" y="8"/>
                  </a:lnTo>
                  <a:lnTo>
                    <a:pt x="60" y="19"/>
                  </a:lnTo>
                  <a:lnTo>
                    <a:pt x="60" y="31"/>
                  </a:lnTo>
                  <a:lnTo>
                    <a:pt x="40" y="43"/>
                  </a:lnTo>
                  <a:lnTo>
                    <a:pt x="32" y="55"/>
                  </a:lnTo>
                  <a:lnTo>
                    <a:pt x="32" y="67"/>
                  </a:lnTo>
                  <a:lnTo>
                    <a:pt x="36" y="79"/>
                  </a:lnTo>
                  <a:lnTo>
                    <a:pt x="24" y="87"/>
                  </a:lnTo>
                  <a:lnTo>
                    <a:pt x="16" y="99"/>
                  </a:lnTo>
                  <a:lnTo>
                    <a:pt x="12" y="114"/>
                  </a:lnTo>
                  <a:lnTo>
                    <a:pt x="8" y="134"/>
                  </a:lnTo>
                  <a:lnTo>
                    <a:pt x="20" y="158"/>
                  </a:lnTo>
                  <a:lnTo>
                    <a:pt x="8" y="170"/>
                  </a:lnTo>
                  <a:lnTo>
                    <a:pt x="0" y="190"/>
                  </a:lnTo>
                  <a:lnTo>
                    <a:pt x="4" y="213"/>
                  </a:lnTo>
                  <a:lnTo>
                    <a:pt x="8" y="245"/>
                  </a:lnTo>
                  <a:lnTo>
                    <a:pt x="16" y="281"/>
                  </a:lnTo>
                  <a:lnTo>
                    <a:pt x="32" y="312"/>
                  </a:lnTo>
                  <a:lnTo>
                    <a:pt x="52" y="336"/>
                  </a:lnTo>
                  <a:lnTo>
                    <a:pt x="60" y="344"/>
                  </a:lnTo>
                  <a:lnTo>
                    <a:pt x="75" y="348"/>
                  </a:lnTo>
                  <a:lnTo>
                    <a:pt x="83" y="340"/>
                  </a:lnTo>
                  <a:lnTo>
                    <a:pt x="91" y="332"/>
                  </a:lnTo>
                  <a:lnTo>
                    <a:pt x="91" y="328"/>
                  </a:lnTo>
                  <a:lnTo>
                    <a:pt x="91" y="312"/>
                  </a:lnTo>
                  <a:lnTo>
                    <a:pt x="75" y="281"/>
                  </a:lnTo>
                  <a:lnTo>
                    <a:pt x="63" y="249"/>
                  </a:lnTo>
                  <a:lnTo>
                    <a:pt x="60" y="217"/>
                  </a:lnTo>
                  <a:lnTo>
                    <a:pt x="71" y="206"/>
                  </a:lnTo>
                  <a:lnTo>
                    <a:pt x="87" y="198"/>
                  </a:lnTo>
                  <a:lnTo>
                    <a:pt x="103" y="190"/>
                  </a:lnTo>
                  <a:lnTo>
                    <a:pt x="119" y="186"/>
                  </a:lnTo>
                  <a:lnTo>
                    <a:pt x="131" y="190"/>
                  </a:lnTo>
                  <a:lnTo>
                    <a:pt x="139" y="198"/>
                  </a:lnTo>
                  <a:lnTo>
                    <a:pt x="147" y="202"/>
                  </a:lnTo>
                  <a:lnTo>
                    <a:pt x="194" y="213"/>
                  </a:lnTo>
                  <a:lnTo>
                    <a:pt x="222" y="217"/>
                  </a:lnTo>
                  <a:lnTo>
                    <a:pt x="230" y="233"/>
                  </a:lnTo>
                  <a:lnTo>
                    <a:pt x="246" y="245"/>
                  </a:lnTo>
                  <a:lnTo>
                    <a:pt x="238" y="301"/>
                  </a:lnTo>
                  <a:lnTo>
                    <a:pt x="238" y="348"/>
                  </a:lnTo>
                  <a:lnTo>
                    <a:pt x="242" y="403"/>
                  </a:lnTo>
                  <a:lnTo>
                    <a:pt x="238" y="427"/>
                  </a:lnTo>
                  <a:lnTo>
                    <a:pt x="238" y="471"/>
                  </a:lnTo>
                  <a:lnTo>
                    <a:pt x="257" y="483"/>
                  </a:lnTo>
                  <a:lnTo>
                    <a:pt x="277" y="491"/>
                  </a:lnTo>
                  <a:lnTo>
                    <a:pt x="309" y="491"/>
                  </a:lnTo>
                  <a:lnTo>
                    <a:pt x="333" y="494"/>
                  </a:lnTo>
                  <a:lnTo>
                    <a:pt x="376" y="494"/>
                  </a:lnTo>
                  <a:close/>
                </a:path>
              </a:pathLst>
            </a:custGeom>
            <a:solidFill>
              <a:srgbClr val="FFD6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3" name="Freeform 2149"/>
            <p:cNvSpPr>
              <a:spLocks/>
            </p:cNvSpPr>
            <p:nvPr/>
          </p:nvSpPr>
          <p:spPr bwMode="auto">
            <a:xfrm>
              <a:off x="2118" y="2701"/>
              <a:ext cx="71" cy="4"/>
            </a:xfrm>
            <a:custGeom>
              <a:avLst/>
              <a:gdLst>
                <a:gd name="T0" fmla="*/ 71 w 71"/>
                <a:gd name="T1" fmla="*/ 4 h 4"/>
                <a:gd name="T2" fmla="*/ 31 w 71"/>
                <a:gd name="T3" fmla="*/ 0 h 4"/>
                <a:gd name="T4" fmla="*/ 0 w 71"/>
                <a:gd name="T5" fmla="*/ 4 h 4"/>
                <a:gd name="T6" fmla="*/ 0 60000 65536"/>
                <a:gd name="T7" fmla="*/ 0 60000 65536"/>
                <a:gd name="T8" fmla="*/ 0 60000 65536"/>
                <a:gd name="T9" fmla="*/ 0 w 71"/>
                <a:gd name="T10" fmla="*/ 0 h 4"/>
                <a:gd name="T11" fmla="*/ 71 w 71"/>
                <a:gd name="T12" fmla="*/ 4 h 4"/>
              </a:gdLst>
              <a:ahLst/>
              <a:cxnLst>
                <a:cxn ang="T6">
                  <a:pos x="T0" y="T1"/>
                </a:cxn>
                <a:cxn ang="T7">
                  <a:pos x="T2" y="T3"/>
                </a:cxn>
                <a:cxn ang="T8">
                  <a:pos x="T4" y="T5"/>
                </a:cxn>
              </a:cxnLst>
              <a:rect l="T9" t="T10" r="T11" b="T12"/>
              <a:pathLst>
                <a:path w="71" h="4">
                  <a:moveTo>
                    <a:pt x="71" y="4"/>
                  </a:moveTo>
                  <a:lnTo>
                    <a:pt x="31" y="0"/>
                  </a:lnTo>
                  <a:lnTo>
                    <a:pt x="0" y="4"/>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4" name="Freeform 2150"/>
            <p:cNvSpPr>
              <a:spLocks/>
            </p:cNvSpPr>
            <p:nvPr/>
          </p:nvSpPr>
          <p:spPr bwMode="auto">
            <a:xfrm>
              <a:off x="2094" y="2749"/>
              <a:ext cx="91" cy="12"/>
            </a:xfrm>
            <a:custGeom>
              <a:avLst/>
              <a:gdLst>
                <a:gd name="T0" fmla="*/ 91 w 91"/>
                <a:gd name="T1" fmla="*/ 0 h 12"/>
                <a:gd name="T2" fmla="*/ 55 w 91"/>
                <a:gd name="T3" fmla="*/ 0 h 12"/>
                <a:gd name="T4" fmla="*/ 31 w 91"/>
                <a:gd name="T5" fmla="*/ 4 h 12"/>
                <a:gd name="T6" fmla="*/ 0 w 91"/>
                <a:gd name="T7" fmla="*/ 12 h 12"/>
                <a:gd name="T8" fmla="*/ 0 60000 65536"/>
                <a:gd name="T9" fmla="*/ 0 60000 65536"/>
                <a:gd name="T10" fmla="*/ 0 60000 65536"/>
                <a:gd name="T11" fmla="*/ 0 60000 65536"/>
                <a:gd name="T12" fmla="*/ 0 w 91"/>
                <a:gd name="T13" fmla="*/ 0 h 12"/>
                <a:gd name="T14" fmla="*/ 91 w 91"/>
                <a:gd name="T15" fmla="*/ 12 h 12"/>
              </a:gdLst>
              <a:ahLst/>
              <a:cxnLst>
                <a:cxn ang="T8">
                  <a:pos x="T0" y="T1"/>
                </a:cxn>
                <a:cxn ang="T9">
                  <a:pos x="T2" y="T3"/>
                </a:cxn>
                <a:cxn ang="T10">
                  <a:pos x="T4" y="T5"/>
                </a:cxn>
                <a:cxn ang="T11">
                  <a:pos x="T6" y="T7"/>
                </a:cxn>
              </a:cxnLst>
              <a:rect l="T12" t="T13" r="T14" b="T15"/>
              <a:pathLst>
                <a:path w="91" h="12">
                  <a:moveTo>
                    <a:pt x="91" y="0"/>
                  </a:moveTo>
                  <a:lnTo>
                    <a:pt x="55" y="0"/>
                  </a:lnTo>
                  <a:lnTo>
                    <a:pt x="31" y="4"/>
                  </a:lnTo>
                  <a:lnTo>
                    <a:pt x="0" y="12"/>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5" name="Freeform 2151"/>
            <p:cNvSpPr>
              <a:spLocks/>
            </p:cNvSpPr>
            <p:nvPr/>
          </p:nvSpPr>
          <p:spPr bwMode="auto">
            <a:xfrm>
              <a:off x="2082" y="2792"/>
              <a:ext cx="107" cy="40"/>
            </a:xfrm>
            <a:custGeom>
              <a:avLst/>
              <a:gdLst>
                <a:gd name="T0" fmla="*/ 0 w 107"/>
                <a:gd name="T1" fmla="*/ 40 h 40"/>
                <a:gd name="T2" fmla="*/ 20 w 107"/>
                <a:gd name="T3" fmla="*/ 20 h 40"/>
                <a:gd name="T4" fmla="*/ 43 w 107"/>
                <a:gd name="T5" fmla="*/ 8 h 40"/>
                <a:gd name="T6" fmla="*/ 71 w 107"/>
                <a:gd name="T7" fmla="*/ 0 h 40"/>
                <a:gd name="T8" fmla="*/ 107 w 107"/>
                <a:gd name="T9" fmla="*/ 4 h 40"/>
                <a:gd name="T10" fmla="*/ 99 w 107"/>
                <a:gd name="T11" fmla="*/ 4 h 40"/>
                <a:gd name="T12" fmla="*/ 0 60000 65536"/>
                <a:gd name="T13" fmla="*/ 0 60000 65536"/>
                <a:gd name="T14" fmla="*/ 0 60000 65536"/>
                <a:gd name="T15" fmla="*/ 0 60000 65536"/>
                <a:gd name="T16" fmla="*/ 0 60000 65536"/>
                <a:gd name="T17" fmla="*/ 0 60000 65536"/>
                <a:gd name="T18" fmla="*/ 0 w 107"/>
                <a:gd name="T19" fmla="*/ 0 h 40"/>
                <a:gd name="T20" fmla="*/ 107 w 107"/>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07" h="40">
                  <a:moveTo>
                    <a:pt x="0" y="40"/>
                  </a:moveTo>
                  <a:lnTo>
                    <a:pt x="20" y="20"/>
                  </a:lnTo>
                  <a:lnTo>
                    <a:pt x="43" y="8"/>
                  </a:lnTo>
                  <a:lnTo>
                    <a:pt x="71" y="0"/>
                  </a:lnTo>
                  <a:lnTo>
                    <a:pt x="107" y="4"/>
                  </a:lnTo>
                  <a:lnTo>
                    <a:pt x="99" y="4"/>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6" name="Freeform 2152"/>
            <p:cNvSpPr>
              <a:spLocks/>
            </p:cNvSpPr>
            <p:nvPr/>
          </p:nvSpPr>
          <p:spPr bwMode="auto">
            <a:xfrm>
              <a:off x="2058" y="2674"/>
              <a:ext cx="376" cy="403"/>
            </a:xfrm>
            <a:custGeom>
              <a:avLst/>
              <a:gdLst>
                <a:gd name="T0" fmla="*/ 376 w 376"/>
                <a:gd name="T1" fmla="*/ 403 h 403"/>
                <a:gd name="T2" fmla="*/ 372 w 376"/>
                <a:gd name="T3" fmla="*/ 348 h 403"/>
                <a:gd name="T4" fmla="*/ 364 w 376"/>
                <a:gd name="T5" fmla="*/ 301 h 403"/>
                <a:gd name="T6" fmla="*/ 372 w 376"/>
                <a:gd name="T7" fmla="*/ 221 h 403"/>
                <a:gd name="T8" fmla="*/ 364 w 376"/>
                <a:gd name="T9" fmla="*/ 166 h 403"/>
                <a:gd name="T10" fmla="*/ 349 w 376"/>
                <a:gd name="T11" fmla="*/ 99 h 403"/>
                <a:gd name="T12" fmla="*/ 337 w 376"/>
                <a:gd name="T13" fmla="*/ 71 h 403"/>
                <a:gd name="T14" fmla="*/ 325 w 376"/>
                <a:gd name="T15" fmla="*/ 55 h 403"/>
                <a:gd name="T16" fmla="*/ 309 w 376"/>
                <a:gd name="T17" fmla="*/ 39 h 403"/>
                <a:gd name="T18" fmla="*/ 293 w 376"/>
                <a:gd name="T19" fmla="*/ 31 h 403"/>
                <a:gd name="T20" fmla="*/ 269 w 376"/>
                <a:gd name="T21" fmla="*/ 19 h 403"/>
                <a:gd name="T22" fmla="*/ 246 w 376"/>
                <a:gd name="T23" fmla="*/ 12 h 403"/>
                <a:gd name="T24" fmla="*/ 202 w 376"/>
                <a:gd name="T25" fmla="*/ 12 h 403"/>
                <a:gd name="T26" fmla="*/ 87 w 376"/>
                <a:gd name="T27" fmla="*/ 0 h 403"/>
                <a:gd name="T28" fmla="*/ 67 w 376"/>
                <a:gd name="T29" fmla="*/ 8 h 403"/>
                <a:gd name="T30" fmla="*/ 60 w 376"/>
                <a:gd name="T31" fmla="*/ 19 h 403"/>
                <a:gd name="T32" fmla="*/ 60 w 376"/>
                <a:gd name="T33" fmla="*/ 31 h 403"/>
                <a:gd name="T34" fmla="*/ 40 w 376"/>
                <a:gd name="T35" fmla="*/ 43 h 403"/>
                <a:gd name="T36" fmla="*/ 32 w 376"/>
                <a:gd name="T37" fmla="*/ 55 h 403"/>
                <a:gd name="T38" fmla="*/ 32 w 376"/>
                <a:gd name="T39" fmla="*/ 67 h 403"/>
                <a:gd name="T40" fmla="*/ 32 w 376"/>
                <a:gd name="T41" fmla="*/ 67 h 403"/>
                <a:gd name="T42" fmla="*/ 36 w 376"/>
                <a:gd name="T43" fmla="*/ 79 h 403"/>
                <a:gd name="T44" fmla="*/ 24 w 376"/>
                <a:gd name="T45" fmla="*/ 87 h 403"/>
                <a:gd name="T46" fmla="*/ 16 w 376"/>
                <a:gd name="T47" fmla="*/ 99 h 403"/>
                <a:gd name="T48" fmla="*/ 12 w 376"/>
                <a:gd name="T49" fmla="*/ 114 h 403"/>
                <a:gd name="T50" fmla="*/ 8 w 376"/>
                <a:gd name="T51" fmla="*/ 134 h 403"/>
                <a:gd name="T52" fmla="*/ 20 w 376"/>
                <a:gd name="T53" fmla="*/ 158 h 403"/>
                <a:gd name="T54" fmla="*/ 8 w 376"/>
                <a:gd name="T55" fmla="*/ 170 h 403"/>
                <a:gd name="T56" fmla="*/ 0 w 376"/>
                <a:gd name="T57" fmla="*/ 190 h 403"/>
                <a:gd name="T58" fmla="*/ 4 w 376"/>
                <a:gd name="T59" fmla="*/ 213 h 403"/>
                <a:gd name="T60" fmla="*/ 8 w 376"/>
                <a:gd name="T61" fmla="*/ 245 h 403"/>
                <a:gd name="T62" fmla="*/ 16 w 376"/>
                <a:gd name="T63" fmla="*/ 281 h 403"/>
                <a:gd name="T64" fmla="*/ 32 w 376"/>
                <a:gd name="T65" fmla="*/ 312 h 403"/>
                <a:gd name="T66" fmla="*/ 52 w 376"/>
                <a:gd name="T67" fmla="*/ 336 h 403"/>
                <a:gd name="T68" fmla="*/ 60 w 376"/>
                <a:gd name="T69" fmla="*/ 344 h 403"/>
                <a:gd name="T70" fmla="*/ 75 w 376"/>
                <a:gd name="T71" fmla="*/ 348 h 403"/>
                <a:gd name="T72" fmla="*/ 83 w 376"/>
                <a:gd name="T73" fmla="*/ 340 h 403"/>
                <a:gd name="T74" fmla="*/ 91 w 376"/>
                <a:gd name="T75" fmla="*/ 332 h 403"/>
                <a:gd name="T76" fmla="*/ 91 w 376"/>
                <a:gd name="T77" fmla="*/ 328 h 403"/>
                <a:gd name="T78" fmla="*/ 91 w 376"/>
                <a:gd name="T79" fmla="*/ 312 h 403"/>
                <a:gd name="T80" fmla="*/ 75 w 376"/>
                <a:gd name="T81" fmla="*/ 281 h 403"/>
                <a:gd name="T82" fmla="*/ 63 w 376"/>
                <a:gd name="T83" fmla="*/ 249 h 403"/>
                <a:gd name="T84" fmla="*/ 60 w 376"/>
                <a:gd name="T85" fmla="*/ 217 h 403"/>
                <a:gd name="T86" fmla="*/ 71 w 376"/>
                <a:gd name="T87" fmla="*/ 206 h 403"/>
                <a:gd name="T88" fmla="*/ 87 w 376"/>
                <a:gd name="T89" fmla="*/ 198 h 403"/>
                <a:gd name="T90" fmla="*/ 103 w 376"/>
                <a:gd name="T91" fmla="*/ 190 h 403"/>
                <a:gd name="T92" fmla="*/ 119 w 376"/>
                <a:gd name="T93" fmla="*/ 186 h 403"/>
                <a:gd name="T94" fmla="*/ 131 w 376"/>
                <a:gd name="T95" fmla="*/ 190 h 403"/>
                <a:gd name="T96" fmla="*/ 139 w 376"/>
                <a:gd name="T97" fmla="*/ 198 h 403"/>
                <a:gd name="T98" fmla="*/ 147 w 376"/>
                <a:gd name="T99" fmla="*/ 202 h 403"/>
                <a:gd name="T100" fmla="*/ 194 w 376"/>
                <a:gd name="T101" fmla="*/ 213 h 403"/>
                <a:gd name="T102" fmla="*/ 222 w 376"/>
                <a:gd name="T103" fmla="*/ 217 h 403"/>
                <a:gd name="T104" fmla="*/ 230 w 376"/>
                <a:gd name="T105" fmla="*/ 233 h 403"/>
                <a:gd name="T106" fmla="*/ 246 w 376"/>
                <a:gd name="T107" fmla="*/ 245 h 403"/>
                <a:gd name="T108" fmla="*/ 238 w 376"/>
                <a:gd name="T109" fmla="*/ 301 h 403"/>
                <a:gd name="T110" fmla="*/ 238 w 376"/>
                <a:gd name="T111" fmla="*/ 348 h 403"/>
                <a:gd name="T112" fmla="*/ 242 w 376"/>
                <a:gd name="T113" fmla="*/ 403 h 4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403"/>
                <a:gd name="T173" fmla="*/ 376 w 376"/>
                <a:gd name="T174" fmla="*/ 403 h 4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403">
                  <a:moveTo>
                    <a:pt x="376" y="403"/>
                  </a:moveTo>
                  <a:lnTo>
                    <a:pt x="372" y="348"/>
                  </a:lnTo>
                  <a:lnTo>
                    <a:pt x="364" y="301"/>
                  </a:lnTo>
                  <a:lnTo>
                    <a:pt x="372" y="221"/>
                  </a:lnTo>
                  <a:lnTo>
                    <a:pt x="364" y="166"/>
                  </a:lnTo>
                  <a:lnTo>
                    <a:pt x="349" y="99"/>
                  </a:lnTo>
                  <a:lnTo>
                    <a:pt x="337" y="71"/>
                  </a:lnTo>
                  <a:lnTo>
                    <a:pt x="325" y="55"/>
                  </a:lnTo>
                  <a:lnTo>
                    <a:pt x="309" y="39"/>
                  </a:lnTo>
                  <a:lnTo>
                    <a:pt x="293" y="31"/>
                  </a:lnTo>
                  <a:lnTo>
                    <a:pt x="269" y="19"/>
                  </a:lnTo>
                  <a:lnTo>
                    <a:pt x="246" y="12"/>
                  </a:lnTo>
                  <a:lnTo>
                    <a:pt x="202" y="12"/>
                  </a:lnTo>
                  <a:lnTo>
                    <a:pt x="87" y="0"/>
                  </a:lnTo>
                  <a:lnTo>
                    <a:pt x="67" y="8"/>
                  </a:lnTo>
                  <a:lnTo>
                    <a:pt x="60" y="19"/>
                  </a:lnTo>
                  <a:lnTo>
                    <a:pt x="60" y="31"/>
                  </a:lnTo>
                  <a:lnTo>
                    <a:pt x="40" y="43"/>
                  </a:lnTo>
                  <a:lnTo>
                    <a:pt x="32" y="55"/>
                  </a:lnTo>
                  <a:lnTo>
                    <a:pt x="32" y="67"/>
                  </a:lnTo>
                  <a:lnTo>
                    <a:pt x="36" y="79"/>
                  </a:lnTo>
                  <a:lnTo>
                    <a:pt x="24" y="87"/>
                  </a:lnTo>
                  <a:lnTo>
                    <a:pt x="16" y="99"/>
                  </a:lnTo>
                  <a:lnTo>
                    <a:pt x="12" y="114"/>
                  </a:lnTo>
                  <a:lnTo>
                    <a:pt x="8" y="134"/>
                  </a:lnTo>
                  <a:lnTo>
                    <a:pt x="20" y="158"/>
                  </a:lnTo>
                  <a:lnTo>
                    <a:pt x="8" y="170"/>
                  </a:lnTo>
                  <a:lnTo>
                    <a:pt x="0" y="190"/>
                  </a:lnTo>
                  <a:lnTo>
                    <a:pt x="4" y="213"/>
                  </a:lnTo>
                  <a:lnTo>
                    <a:pt x="8" y="245"/>
                  </a:lnTo>
                  <a:lnTo>
                    <a:pt x="16" y="281"/>
                  </a:lnTo>
                  <a:lnTo>
                    <a:pt x="32" y="312"/>
                  </a:lnTo>
                  <a:lnTo>
                    <a:pt x="52" y="336"/>
                  </a:lnTo>
                  <a:lnTo>
                    <a:pt x="60" y="344"/>
                  </a:lnTo>
                  <a:lnTo>
                    <a:pt x="75" y="348"/>
                  </a:lnTo>
                  <a:lnTo>
                    <a:pt x="83" y="340"/>
                  </a:lnTo>
                  <a:lnTo>
                    <a:pt x="91" y="332"/>
                  </a:lnTo>
                  <a:lnTo>
                    <a:pt x="91" y="328"/>
                  </a:lnTo>
                  <a:lnTo>
                    <a:pt x="91" y="312"/>
                  </a:lnTo>
                  <a:lnTo>
                    <a:pt x="75" y="281"/>
                  </a:lnTo>
                  <a:lnTo>
                    <a:pt x="63" y="249"/>
                  </a:lnTo>
                  <a:lnTo>
                    <a:pt x="60" y="217"/>
                  </a:lnTo>
                  <a:lnTo>
                    <a:pt x="71" y="206"/>
                  </a:lnTo>
                  <a:lnTo>
                    <a:pt x="87" y="198"/>
                  </a:lnTo>
                  <a:lnTo>
                    <a:pt x="103" y="190"/>
                  </a:lnTo>
                  <a:lnTo>
                    <a:pt x="119" y="186"/>
                  </a:lnTo>
                  <a:lnTo>
                    <a:pt x="131" y="190"/>
                  </a:lnTo>
                  <a:lnTo>
                    <a:pt x="139" y="198"/>
                  </a:lnTo>
                  <a:lnTo>
                    <a:pt x="147" y="202"/>
                  </a:lnTo>
                  <a:lnTo>
                    <a:pt x="194" y="213"/>
                  </a:lnTo>
                  <a:lnTo>
                    <a:pt x="222" y="217"/>
                  </a:lnTo>
                  <a:lnTo>
                    <a:pt x="230" y="233"/>
                  </a:lnTo>
                  <a:lnTo>
                    <a:pt x="246" y="245"/>
                  </a:lnTo>
                  <a:lnTo>
                    <a:pt x="238" y="301"/>
                  </a:lnTo>
                  <a:lnTo>
                    <a:pt x="238" y="348"/>
                  </a:lnTo>
                  <a:lnTo>
                    <a:pt x="242" y="403"/>
                  </a:lnTo>
                </a:path>
              </a:pathLst>
            </a:custGeom>
            <a:noFill/>
            <a:ln w="0">
              <a:solidFill>
                <a:srgbClr val="BF7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7" name="Freeform 2153"/>
            <p:cNvSpPr>
              <a:spLocks/>
            </p:cNvSpPr>
            <p:nvPr/>
          </p:nvSpPr>
          <p:spPr bwMode="auto">
            <a:xfrm>
              <a:off x="2228" y="3291"/>
              <a:ext cx="4" cy="147"/>
            </a:xfrm>
            <a:custGeom>
              <a:avLst/>
              <a:gdLst>
                <a:gd name="T0" fmla="*/ 0 w 4"/>
                <a:gd name="T1" fmla="*/ 147 h 147"/>
                <a:gd name="T2" fmla="*/ 4 w 4"/>
                <a:gd name="T3" fmla="*/ 48 h 147"/>
                <a:gd name="T4" fmla="*/ 4 w 4"/>
                <a:gd name="T5" fmla="*/ 0 h 147"/>
                <a:gd name="T6" fmla="*/ 0 60000 65536"/>
                <a:gd name="T7" fmla="*/ 0 60000 65536"/>
                <a:gd name="T8" fmla="*/ 0 60000 65536"/>
                <a:gd name="T9" fmla="*/ 0 w 4"/>
                <a:gd name="T10" fmla="*/ 0 h 147"/>
                <a:gd name="T11" fmla="*/ 4 w 4"/>
                <a:gd name="T12" fmla="*/ 147 h 147"/>
              </a:gdLst>
              <a:ahLst/>
              <a:cxnLst>
                <a:cxn ang="T6">
                  <a:pos x="T0" y="T1"/>
                </a:cxn>
                <a:cxn ang="T7">
                  <a:pos x="T2" y="T3"/>
                </a:cxn>
                <a:cxn ang="T8">
                  <a:pos x="T4" y="T5"/>
                </a:cxn>
              </a:cxnLst>
              <a:rect l="T9" t="T10" r="T11" b="T12"/>
              <a:pathLst>
                <a:path w="4" h="147">
                  <a:moveTo>
                    <a:pt x="0" y="147"/>
                  </a:moveTo>
                  <a:lnTo>
                    <a:pt x="4" y="48"/>
                  </a:lnTo>
                  <a:lnTo>
                    <a:pt x="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468" name="Freeform 2154"/>
            <p:cNvSpPr>
              <a:spLocks/>
            </p:cNvSpPr>
            <p:nvPr/>
          </p:nvSpPr>
          <p:spPr bwMode="auto">
            <a:xfrm>
              <a:off x="2177" y="2998"/>
              <a:ext cx="28" cy="91"/>
            </a:xfrm>
            <a:custGeom>
              <a:avLst/>
              <a:gdLst>
                <a:gd name="T0" fmla="*/ 28 w 28"/>
                <a:gd name="T1" fmla="*/ 91 h 91"/>
                <a:gd name="T2" fmla="*/ 16 w 28"/>
                <a:gd name="T3" fmla="*/ 48 h 91"/>
                <a:gd name="T4" fmla="*/ 0 w 28"/>
                <a:gd name="T5" fmla="*/ 0 h 91"/>
                <a:gd name="T6" fmla="*/ 0 60000 65536"/>
                <a:gd name="T7" fmla="*/ 0 60000 65536"/>
                <a:gd name="T8" fmla="*/ 0 60000 65536"/>
                <a:gd name="T9" fmla="*/ 0 w 28"/>
                <a:gd name="T10" fmla="*/ 0 h 91"/>
                <a:gd name="T11" fmla="*/ 28 w 28"/>
                <a:gd name="T12" fmla="*/ 91 h 91"/>
              </a:gdLst>
              <a:ahLst/>
              <a:cxnLst>
                <a:cxn ang="T6">
                  <a:pos x="T0" y="T1"/>
                </a:cxn>
                <a:cxn ang="T7">
                  <a:pos x="T2" y="T3"/>
                </a:cxn>
                <a:cxn ang="T8">
                  <a:pos x="T4" y="T5"/>
                </a:cxn>
              </a:cxnLst>
              <a:rect l="T9" t="T10" r="T11" b="T12"/>
              <a:pathLst>
                <a:path w="28" h="91">
                  <a:moveTo>
                    <a:pt x="28" y="91"/>
                  </a:moveTo>
                  <a:lnTo>
                    <a:pt x="16" y="48"/>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47800" y="228600"/>
            <a:ext cx="7107238" cy="885825"/>
          </a:xfrm>
        </p:spPr>
        <p:txBody>
          <a:bodyPr/>
          <a:lstStyle/>
          <a:p>
            <a:r>
              <a:rPr lang="en-US" altLang="en-US"/>
              <a:t>FMEA and FMECA promotes…</a:t>
            </a:r>
          </a:p>
        </p:txBody>
      </p:sp>
      <p:sp>
        <p:nvSpPr>
          <p:cNvPr id="16387" name="Rectangle 3"/>
          <p:cNvSpPr>
            <a:spLocks noGrp="1" noChangeArrowheads="1"/>
          </p:cNvSpPr>
          <p:nvPr>
            <p:ph idx="1"/>
          </p:nvPr>
        </p:nvSpPr>
        <p:spPr>
          <a:xfrm>
            <a:off x="685800" y="1828800"/>
            <a:ext cx="7772400" cy="3352800"/>
          </a:xfrm>
        </p:spPr>
        <p:txBody>
          <a:bodyPr/>
          <a:lstStyle/>
          <a:p>
            <a:pPr>
              <a:buFont typeface="Arial" panose="020B0604020202020204" pitchFamily="34" charset="0"/>
              <a:buChar char="•"/>
            </a:pPr>
            <a:r>
              <a:rPr lang="en-US" altLang="en-US"/>
              <a:t>An objective and detailed evaluation of a product or process leading to</a:t>
            </a:r>
          </a:p>
          <a:p>
            <a:pPr>
              <a:buFont typeface="Arial" panose="020B0604020202020204" pitchFamily="34" charset="0"/>
              <a:buChar char="•"/>
            </a:pPr>
            <a:r>
              <a:rPr lang="en-US" altLang="en-US"/>
              <a:t>a critical analysis of failure modes and processes</a:t>
            </a:r>
          </a:p>
          <a:p>
            <a:pPr>
              <a:buFont typeface="Arial" panose="020B0604020202020204" pitchFamily="34" charset="0"/>
              <a:buChar char="•"/>
            </a:pPr>
            <a:r>
              <a:rPr lang="en-US" altLang="en-US"/>
              <a:t>with a corresponding assignment of responsibility</a:t>
            </a:r>
          </a:p>
          <a:p>
            <a:endParaRPr lang="en-US" altLang="en-US"/>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F09624-B773-493D-B8A1-EF8E010291F0}"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47800" y="228600"/>
            <a:ext cx="7107238" cy="885825"/>
          </a:xfrm>
        </p:spPr>
        <p:txBody>
          <a:bodyPr/>
          <a:lstStyle/>
          <a:p>
            <a:r>
              <a:rPr lang="en-US" altLang="en-US"/>
              <a:t>Benefits</a:t>
            </a:r>
          </a:p>
        </p:txBody>
      </p:sp>
      <p:sp>
        <p:nvSpPr>
          <p:cNvPr id="17411" name="Rectangle 3"/>
          <p:cNvSpPr>
            <a:spLocks noGrp="1" noChangeArrowheads="1"/>
          </p:cNvSpPr>
          <p:nvPr>
            <p:ph idx="1"/>
          </p:nvPr>
        </p:nvSpPr>
        <p:spPr>
          <a:xfrm>
            <a:off x="762000" y="1676400"/>
            <a:ext cx="7772400" cy="3810000"/>
          </a:xfrm>
        </p:spPr>
        <p:txBody>
          <a:bodyPr/>
          <a:lstStyle/>
          <a:p>
            <a:pPr>
              <a:buFont typeface="Arial" panose="020B0604020202020204" pitchFamily="34" charset="0"/>
              <a:buChar char="•"/>
            </a:pPr>
            <a:r>
              <a:rPr lang="en-US" altLang="en-US"/>
              <a:t>Improved product or process functionality</a:t>
            </a:r>
          </a:p>
          <a:p>
            <a:pPr>
              <a:buFont typeface="Arial" panose="020B0604020202020204" pitchFamily="34" charset="0"/>
              <a:buChar char="•"/>
            </a:pPr>
            <a:r>
              <a:rPr lang="en-US" altLang="en-US"/>
              <a:t>Verify design integrity</a:t>
            </a:r>
          </a:p>
          <a:p>
            <a:pPr>
              <a:buFont typeface="Arial" panose="020B0604020202020204" pitchFamily="34" charset="0"/>
              <a:buChar char="•"/>
            </a:pPr>
            <a:r>
              <a:rPr lang="en-US" altLang="en-US"/>
              <a:t>Provide rationale for change</a:t>
            </a:r>
          </a:p>
          <a:p>
            <a:pPr>
              <a:buFont typeface="Arial" panose="020B0604020202020204" pitchFamily="34" charset="0"/>
              <a:buChar char="•"/>
            </a:pPr>
            <a:r>
              <a:rPr lang="en-US" altLang="en-US"/>
              <a:t>Reduced warranty and replacement costs</a:t>
            </a:r>
          </a:p>
          <a:p>
            <a:pPr>
              <a:buFont typeface="Arial" panose="020B0604020202020204" pitchFamily="34" charset="0"/>
              <a:buChar char="•"/>
            </a:pPr>
            <a:r>
              <a:rPr lang="en-US" altLang="en-US"/>
              <a:t>Reduction in day-to-day manufacturing problems and costs</a:t>
            </a:r>
          </a:p>
          <a:p>
            <a:pPr>
              <a:buFont typeface="Arial" panose="020B0604020202020204" pitchFamily="34" charset="0"/>
              <a:buChar char="•"/>
            </a:pPr>
            <a:r>
              <a:rPr lang="en-US" altLang="en-US"/>
              <a:t>Improved safety of products and processes</a:t>
            </a:r>
          </a:p>
          <a:p>
            <a:endParaRPr lang="en-US" altLang="en-US"/>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3EE73C-C23C-45F0-9FE5-DA9BBC8898AA}"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00200" y="457200"/>
            <a:ext cx="6704013" cy="660400"/>
          </a:xfrm>
        </p:spPr>
        <p:txBody>
          <a:bodyPr/>
          <a:lstStyle/>
          <a:p>
            <a:r>
              <a:rPr lang="en-US" altLang="en-US"/>
              <a:t>Background</a:t>
            </a:r>
          </a:p>
        </p:txBody>
      </p:sp>
      <p:sp>
        <p:nvSpPr>
          <p:cNvPr id="18435" name="Rectangle 3"/>
          <p:cNvSpPr>
            <a:spLocks noGrp="1" noChangeArrowheads="1"/>
          </p:cNvSpPr>
          <p:nvPr>
            <p:ph idx="1"/>
          </p:nvPr>
        </p:nvSpPr>
        <p:spPr>
          <a:xfrm>
            <a:off x="609600" y="1447800"/>
            <a:ext cx="7772400" cy="4572000"/>
          </a:xfrm>
        </p:spPr>
        <p:txBody>
          <a:bodyPr/>
          <a:lstStyle/>
          <a:p>
            <a:pPr>
              <a:lnSpc>
                <a:spcPct val="90000"/>
              </a:lnSpc>
            </a:pPr>
            <a:r>
              <a:rPr lang="en-US" altLang="en-US" sz="2200"/>
              <a:t>1949 - US military</a:t>
            </a:r>
          </a:p>
          <a:p>
            <a:pPr lvl="1">
              <a:lnSpc>
                <a:spcPct val="90000"/>
              </a:lnSpc>
            </a:pPr>
            <a:r>
              <a:rPr lang="en-US" altLang="en-US" sz="2000"/>
              <a:t>Military Procedure MIL-P-1629 (procedures for performing a FMEA</a:t>
            </a:r>
          </a:p>
          <a:p>
            <a:pPr lvl="1">
              <a:lnSpc>
                <a:spcPct val="90000"/>
              </a:lnSpc>
            </a:pPr>
            <a:r>
              <a:rPr lang="en-US" altLang="en-US" sz="2000"/>
              <a:t>used as reliability evaluation technique</a:t>
            </a:r>
          </a:p>
          <a:p>
            <a:pPr>
              <a:lnSpc>
                <a:spcPct val="90000"/>
              </a:lnSpc>
            </a:pPr>
            <a:r>
              <a:rPr lang="en-US" altLang="en-US" sz="2200">
                <a:cs typeface="Times New Roman" panose="02020603050405020304" pitchFamily="18" charset="0"/>
              </a:rPr>
              <a:t>1960’s - Used in the by the aerospace industry and NASA during the Apollo program </a:t>
            </a:r>
          </a:p>
          <a:p>
            <a:pPr>
              <a:lnSpc>
                <a:spcPct val="90000"/>
              </a:lnSpc>
            </a:pPr>
            <a:r>
              <a:rPr lang="en-US" altLang="en-US" sz="2200"/>
              <a:t>1988 – ISO 9000 business management standards</a:t>
            </a:r>
          </a:p>
          <a:p>
            <a:pPr lvl="1">
              <a:lnSpc>
                <a:spcPct val="90000"/>
              </a:lnSpc>
            </a:pPr>
            <a:r>
              <a:rPr lang="en-US" altLang="en-US" sz="2000"/>
              <a:t>required organizations to develop quality systems</a:t>
            </a:r>
          </a:p>
          <a:p>
            <a:pPr lvl="1">
              <a:lnSpc>
                <a:spcPct val="90000"/>
              </a:lnSpc>
            </a:pPr>
            <a:r>
              <a:rPr lang="en-US" altLang="en-US" sz="2000"/>
              <a:t>QS 9000 developed by Chrysler, Ford and GM</a:t>
            </a:r>
          </a:p>
          <a:p>
            <a:pPr lvl="1">
              <a:lnSpc>
                <a:spcPct val="90000"/>
              </a:lnSpc>
            </a:pPr>
            <a:r>
              <a:rPr lang="en-US" altLang="en-US" sz="2000"/>
              <a:t>compliant automotive suppliers shall utilize FMEA</a:t>
            </a:r>
          </a:p>
          <a:p>
            <a:pPr>
              <a:lnSpc>
                <a:spcPct val="90000"/>
              </a:lnSpc>
            </a:pPr>
            <a:r>
              <a:rPr lang="en-US" altLang="en-US" sz="1900"/>
              <a:t>1993 – Automotive Industry Action Group (AIAG) and American Society for Quality Control (ASQC)</a:t>
            </a:r>
          </a:p>
          <a:p>
            <a:pPr lvl="1">
              <a:lnSpc>
                <a:spcPct val="90000"/>
              </a:lnSpc>
            </a:pPr>
            <a:r>
              <a:rPr lang="en-US" altLang="en-US" sz="1800"/>
              <a:t>Society of Automotive Engineers (SAE) procedure SAE J-1739</a:t>
            </a:r>
          </a:p>
          <a:p>
            <a:pPr lvl="1">
              <a:lnSpc>
                <a:spcPct val="90000"/>
              </a:lnSpc>
            </a:pPr>
            <a:r>
              <a:rPr lang="en-US" altLang="en-US" sz="1800"/>
              <a:t>Provides general guidelines for performing a FMEA</a:t>
            </a:r>
          </a:p>
          <a:p>
            <a:pPr lvl="1">
              <a:lnSpc>
                <a:spcPct val="90000"/>
              </a:lnSpc>
            </a:pPr>
            <a:endParaRPr lang="en-US" altLang="en-US" sz="1800"/>
          </a:p>
          <a:p>
            <a:pPr lvl="1">
              <a:lnSpc>
                <a:spcPct val="90000"/>
              </a:lnSpc>
            </a:pPr>
            <a:endParaRPr lang="en-US" altLang="en-US" sz="2200"/>
          </a:p>
          <a:p>
            <a:pPr>
              <a:lnSpc>
                <a:spcPct val="90000"/>
              </a:lnSpc>
            </a:pPr>
            <a:endParaRPr lang="en-US" altLang="en-US" sz="2600"/>
          </a:p>
        </p:txBody>
      </p:sp>
      <p:sp>
        <p:nvSpPr>
          <p:cNvPr id="4" name="Date Placeholder 3"/>
          <p:cNvSpPr>
            <a:spLocks noGrp="1"/>
          </p:cNvSpPr>
          <p:nvPr>
            <p:ph type="dt" sz="quarter" idx="10"/>
          </p:nvPr>
        </p:nvSpPr>
        <p:spPr/>
        <p:txBody>
          <a:bodyPr/>
          <a:lstStyle/>
          <a:p>
            <a:pPr>
              <a:defRPr/>
            </a:pPr>
            <a:r>
              <a:rPr lang="en-US"/>
              <a:t>FMEA</a:t>
            </a:r>
            <a:endParaRPr lang="en-US" altLang="en-US"/>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E3150D-4C5A-4716-B2CB-CC001EAF2FA7}"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3119</TotalTime>
  <Words>3157</Words>
  <Application>Microsoft Office PowerPoint</Application>
  <PresentationFormat>On-screen Show (4:3)</PresentationFormat>
  <Paragraphs>649</Paragraphs>
  <Slides>41</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Tahoma</vt:lpstr>
      <vt:lpstr>Wingdings</vt:lpstr>
      <vt:lpstr>Times New Roman</vt:lpstr>
      <vt:lpstr>Monotype Corsiva</vt:lpstr>
      <vt:lpstr>Arial Unicode MS</vt:lpstr>
      <vt:lpstr>Symbol</vt:lpstr>
      <vt:lpstr>Reliability FinalB</vt:lpstr>
      <vt:lpstr>Chapter 8.4 Failure Mode and Effects Analysis (FMEA)</vt:lpstr>
      <vt:lpstr>Failure Mode and Effects Analysis  Definition</vt:lpstr>
      <vt:lpstr>Alternate Definition</vt:lpstr>
      <vt:lpstr>Yet Another Definition</vt:lpstr>
      <vt:lpstr> Objective</vt:lpstr>
      <vt:lpstr>Failure Mode, Effects, and Criticality Analysis (FMECA)</vt:lpstr>
      <vt:lpstr>FMEA and FMECA promotes…</vt:lpstr>
      <vt:lpstr>Benefits</vt:lpstr>
      <vt:lpstr>Background</vt:lpstr>
      <vt:lpstr>Basic Concept</vt:lpstr>
      <vt:lpstr>Basic Concept - Example</vt:lpstr>
      <vt:lpstr>More Basic Concepts</vt:lpstr>
      <vt:lpstr>Product versus Process</vt:lpstr>
      <vt:lpstr>Product (Design) FMEA</vt:lpstr>
      <vt:lpstr>Process FMEA</vt:lpstr>
      <vt:lpstr>The FMEA Team</vt:lpstr>
      <vt:lpstr>Affected Functional Areas</vt:lpstr>
      <vt:lpstr>Methodology</vt:lpstr>
      <vt:lpstr>FMEA Flow Diagram</vt:lpstr>
      <vt:lpstr>FMEA Worksheet</vt:lpstr>
      <vt:lpstr>Step 1.  Product / Process Definition</vt:lpstr>
      <vt:lpstr>Step 2. Determination of Failure Modes</vt:lpstr>
      <vt:lpstr>Examples of Failure Modes</vt:lpstr>
      <vt:lpstr>Step 3. Determination of Cause</vt:lpstr>
      <vt:lpstr>Potential Failure Mode Causes</vt:lpstr>
      <vt:lpstr>Analysis of Failure Mode Causes</vt:lpstr>
      <vt:lpstr>Step 4. Assessment of Effect</vt:lpstr>
      <vt:lpstr>Failure Mechanisms, Modes, And Effects</vt:lpstr>
      <vt:lpstr>Step 5. Estimation of Probability of Occurrence (O)</vt:lpstr>
      <vt:lpstr>Step 6. Estimation of Detecting a Defect (D)</vt:lpstr>
      <vt:lpstr>Step 7. Classification of Severity (S) </vt:lpstr>
      <vt:lpstr>Step 8. Computation of Criticality</vt:lpstr>
      <vt:lpstr>Probability of Failure</vt:lpstr>
      <vt:lpstr>Likelihood of Detection</vt:lpstr>
      <vt:lpstr>Severity Rating</vt:lpstr>
      <vt:lpstr>Severity Rating</vt:lpstr>
      <vt:lpstr>Step 9. Corrective Action</vt:lpstr>
      <vt:lpstr>FMECA worksheet</vt:lpstr>
      <vt:lpstr>Related Concepts</vt:lpstr>
      <vt:lpstr>Difficulties in Implementation</vt:lpstr>
      <vt:lpstr>Conclusion &amp; Questions</vt:lpstr>
    </vt:vector>
  </TitlesOfParts>
  <Company>University of Dayton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FMEA</dc:title>
  <dc:creator>Charles E Ebeling</dc:creator>
  <cp:lastModifiedBy>Jason Freels</cp:lastModifiedBy>
  <cp:revision>63</cp:revision>
  <dcterms:created xsi:type="dcterms:W3CDTF">2000-12-20T13:00:57Z</dcterms:created>
  <dcterms:modified xsi:type="dcterms:W3CDTF">2017-01-18T02:08:46Z</dcterms:modified>
</cp:coreProperties>
</file>