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0" r:id="rId1"/>
  </p:sldMasterIdLst>
  <p:notesMasterIdLst>
    <p:notesMasterId r:id="rId22"/>
  </p:notesMasterIdLst>
  <p:sldIdLst>
    <p:sldId id="277" r:id="rId2"/>
    <p:sldId id="257" r:id="rId3"/>
    <p:sldId id="256" r:id="rId4"/>
    <p:sldId id="258" r:id="rId5"/>
    <p:sldId id="261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FF99"/>
    <a:srgbClr val="00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26" autoAdjust="0"/>
  </p:normalViewPr>
  <p:slideViewPr>
    <p:cSldViewPr>
      <p:cViewPr varScale="1">
        <p:scale>
          <a:sx n="81" d="100"/>
          <a:sy n="81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3688" y="2362200"/>
            <a:ext cx="8715375" cy="1052513"/>
            <a:chOff x="185" y="1536"/>
            <a:chExt cx="5490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7A9A9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flip="none" rotWithShape="1">
                <a:gsLst>
                  <a:gs pos="0">
                    <a:srgbClr val="7A9A98">
                      <a:shade val="30000"/>
                      <a:satMod val="115000"/>
                    </a:srgbClr>
                  </a:gs>
                  <a:gs pos="50000">
                    <a:srgbClr val="7A9A98">
                      <a:shade val="67500"/>
                      <a:satMod val="115000"/>
                    </a:srgbClr>
                  </a:gs>
                  <a:gs pos="100000">
                    <a:srgbClr val="7A9A98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E7DD9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solidFill>
                <a:srgbClr val="E7DD9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347913" y="6172200"/>
            <a:ext cx="4170362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C. Ebeling, </a:t>
            </a:r>
            <a:r>
              <a:rPr lang="en-US" sz="1200" i="1" dirty="0"/>
              <a:t>Intro to Reliability &amp; Maintainability Engineering, 2</a:t>
            </a:r>
            <a:r>
              <a:rPr lang="en-US" sz="1200" i="1" baseline="30000" dirty="0"/>
              <a:t>nd</a:t>
            </a:r>
            <a:r>
              <a:rPr lang="en-US" sz="1200" i="1" dirty="0"/>
              <a:t> ed. </a:t>
            </a:r>
            <a:r>
              <a:rPr lang="en-US" sz="1200" dirty="0"/>
              <a:t>Waveland Press</a:t>
            </a:r>
            <a:r>
              <a:rPr lang="en-US" sz="1200" i="1" dirty="0"/>
              <a:t>, Inc. </a:t>
            </a:r>
            <a:r>
              <a:rPr lang="en-US" sz="1200" dirty="0"/>
              <a:t>Copyright © 2010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0" y="2671763"/>
            <a:ext cx="528638" cy="5000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31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57312" y="1676400"/>
            <a:ext cx="7405687" cy="1462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1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3D515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6" name="Slide Number Placeholder 1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822C9-4057-4725-8843-36637FC55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1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6D1C1-6F9B-437D-A617-65177736C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5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8A9D9-CA4C-4C1C-984E-940E2461C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07237" cy="885825"/>
          </a:xfrm>
        </p:spPr>
        <p:txBody>
          <a:bodyPr/>
          <a:lstStyle>
            <a:lvl1pPr>
              <a:defRPr>
                <a:solidFill>
                  <a:srgbClr val="3D51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A84D1D-6821-41A1-84C2-F272F6FD6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78AFA0-0E7E-4C14-8EA3-435C74370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4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1EB5F9-AF6D-41E6-AE4D-332D3897F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2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4E3DC8-A29D-4FC2-BA3C-5331348CD1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75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A06E3-0E50-48AD-9A41-C37D5B2E2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0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1FFE2-D5BE-4554-9FA1-13F0224AF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36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45CE7-8EFD-45AA-BD83-42D12C40E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54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EF271-28D1-4C00-B550-7FDDB2D9C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75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ltGray">
          <a:xfrm>
            <a:off x="290513" y="612775"/>
            <a:ext cx="438150" cy="474663"/>
          </a:xfrm>
          <a:prstGeom prst="rect">
            <a:avLst/>
          </a:prstGeom>
          <a:solidFill>
            <a:srgbClr val="7A9A9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>
              <a:solidFill>
                <a:srgbClr val="548A84"/>
              </a:solidFill>
              <a:latin typeface="Tahoma" pitchFamily="34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ltGray">
          <a:xfrm>
            <a:off x="673100" y="612775"/>
            <a:ext cx="328613" cy="474663"/>
          </a:xfrm>
          <a:prstGeom prst="rect">
            <a:avLst/>
          </a:prstGeom>
          <a:gradFill flip="none" rotWithShape="1">
            <a:gsLst>
              <a:gs pos="0">
                <a:srgbClr val="7A9A98">
                  <a:shade val="30000"/>
                  <a:satMod val="115000"/>
                </a:srgbClr>
              </a:gs>
              <a:gs pos="50000">
                <a:srgbClr val="7A9A98">
                  <a:shade val="67500"/>
                  <a:satMod val="115000"/>
                </a:srgbClr>
              </a:gs>
              <a:gs pos="100000">
                <a:srgbClr val="7A9A98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ltGray">
          <a:xfrm>
            <a:off x="414338" y="1035050"/>
            <a:ext cx="422275" cy="474663"/>
          </a:xfrm>
          <a:prstGeom prst="rect">
            <a:avLst/>
          </a:prstGeom>
          <a:solidFill>
            <a:srgbClr val="E7DD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784225" y="1035050"/>
            <a:ext cx="368300" cy="474663"/>
          </a:xfrm>
          <a:prstGeom prst="rect">
            <a:avLst/>
          </a:prstGeom>
          <a:solidFill>
            <a:srgbClr val="E7DD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dirty="0">
              <a:solidFill>
                <a:srgbClr val="E7DD95"/>
              </a:solidFill>
              <a:latin typeface="Tahoma" pitchFamily="34" charset="0"/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ltGray">
          <a:xfrm>
            <a:off x="0" y="962025"/>
            <a:ext cx="560388" cy="4222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gray">
          <a:xfrm>
            <a:off x="635000" y="5048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gray">
          <a:xfrm>
            <a:off x="315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12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58925" y="357188"/>
            <a:ext cx="71072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005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30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3D19F2F5-623B-4C3F-9C46-5BC3BFDEF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2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D515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D5150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D5150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D5150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D515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5400" y="1371600"/>
            <a:ext cx="6705600" cy="1470025"/>
          </a:xfrm>
        </p:spPr>
        <p:txBody>
          <a:bodyPr/>
          <a:lstStyle/>
          <a:p>
            <a:r>
              <a:rPr lang="en-US" altLang="en-US" sz="3600"/>
              <a:t>Chapter 18 Section 8.5</a:t>
            </a:r>
            <a:br>
              <a:rPr lang="en-US" altLang="en-US" sz="3600"/>
            </a:br>
            <a:r>
              <a:rPr lang="en-US" altLang="en-US" sz="3600"/>
              <a:t>Fault Trees Analysis (FTA)</a:t>
            </a:r>
            <a:endParaRPr lang="en-US" altLang="en-US" sz="240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657600"/>
            <a:ext cx="3581400" cy="182880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en-US"/>
              <a:t>Don’t get caught out on a limb of your fault tree.</a:t>
            </a:r>
          </a:p>
        </p:txBody>
      </p:sp>
      <p:pic>
        <p:nvPicPr>
          <p:cNvPr id="19460" name="Picture 8" descr="MCBD05437_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719388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772400" cy="790575"/>
          </a:xfrm>
        </p:spPr>
        <p:txBody>
          <a:bodyPr/>
          <a:lstStyle/>
          <a:p>
            <a:r>
              <a:rPr lang="en-US" altLang="en-US" sz="3600"/>
              <a:t>Boolean representation of Top Event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26CF26-BBF3-4BC9-95F3-3D8FEDECFCE4}" type="slidenum">
              <a:rPr lang="en-US" altLang="en-US">
                <a:latin typeface="Tahoma" panose="020B0604030504040204" pitchFamily="34" charset="0"/>
              </a:rPr>
              <a:pPr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3017838" y="1447800"/>
          <a:ext cx="6126162" cy="45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resentation" r:id="rId3" imgW="4562280" imgH="3419280" progId="PowerPoint.Show.8">
                  <p:embed/>
                </p:oleObj>
              </mc:Choice>
              <mc:Fallback>
                <p:oleObj name="Presentation" r:id="rId3" imgW="4562280" imgH="3419280" progId="PowerPoint.Show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1447800"/>
                        <a:ext cx="6126162" cy="45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/>
          </p:cNvGraphicFramePr>
          <p:nvPr/>
        </p:nvGraphicFramePr>
        <p:xfrm>
          <a:off x="381000" y="4102100"/>
          <a:ext cx="76962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5" imgW="5486400" imgH="1276200" progId="Word.Document.8">
                  <p:embed/>
                </p:oleObj>
              </mc:Choice>
              <mc:Fallback>
                <p:oleObj name="Document" r:id="rId5" imgW="5486400" imgH="1276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02100"/>
                        <a:ext cx="76962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07238" cy="790575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7FB299-7069-4DEF-8BD3-EBD68EDEB7BD}" type="slidenum">
              <a:rPr lang="en-US" altLang="en-US">
                <a:latin typeface="Tahoma" panose="020B0604030504040204" pitchFamily="34" charset="0"/>
              </a:rPr>
              <a:pPr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0" y="1676400"/>
          <a:ext cx="501015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resentation" r:id="rId3" imgW="4562280" imgH="3419280" progId="PowerPoint.Show.8">
                  <p:embed/>
                </p:oleObj>
              </mc:Choice>
              <mc:Fallback>
                <p:oleObj name="Presentation" r:id="rId3" imgW="4562280" imgH="3419280" progId="PowerPoint.Show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5010150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/>
          </p:cNvGraphicFramePr>
          <p:nvPr/>
        </p:nvGraphicFramePr>
        <p:xfrm>
          <a:off x="4038600" y="1828800"/>
          <a:ext cx="4876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5" imgW="5486400" imgH="1660320" progId="Word.Document.8">
                  <p:embed/>
                </p:oleObj>
              </mc:Choice>
              <mc:Fallback>
                <p:oleObj name="Document" r:id="rId5" imgW="5486400" imgH="16603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4876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696200" cy="790575"/>
          </a:xfrm>
        </p:spPr>
        <p:txBody>
          <a:bodyPr/>
          <a:lstStyle/>
          <a:p>
            <a:r>
              <a:rPr lang="en-US" altLang="en-US" sz="3600"/>
              <a:t>Example Equivalent Fault Tree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AC31D3-98D4-49FF-BEC5-AC4CAB2D234A}" type="slidenum">
              <a:rPr lang="en-US" altLang="en-US">
                <a:latin typeface="Tahoma" panose="020B0604030504040204" pitchFamily="34" charset="0"/>
              </a:rPr>
              <a:pPr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2514600" y="1676400"/>
          <a:ext cx="5372100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5876640" imgH="4019400" progId="Word.Document.8">
                  <p:embed/>
                </p:oleObj>
              </mc:Choice>
              <mc:Fallback>
                <p:oleObj name="Document" r:id="rId3" imgW="5876640" imgH="40194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5372100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762000" y="1981200"/>
            <a:ext cx="2143125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>
                <a:latin typeface="Times New Roman" panose="02020603050405020304" pitchFamily="18" charset="0"/>
              </a:rPr>
              <a:t>T = A U 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107238" cy="790575"/>
          </a:xfrm>
        </p:spPr>
        <p:txBody>
          <a:bodyPr/>
          <a:lstStyle/>
          <a:p>
            <a:r>
              <a:rPr lang="en-US" altLang="en-US"/>
              <a:t>Minimal Cut Sets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C25ED-23B2-43AB-B8F2-E5796A55060D}" type="slidenum">
              <a:rPr lang="en-US" altLang="en-US">
                <a:latin typeface="Tahoma" panose="020B0604030504040204" pitchFamily="34" charset="0"/>
              </a:rPr>
              <a:pPr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276225" y="1952625"/>
            <a:ext cx="4492625" cy="2308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 cut set is a collection of basic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events which will cause the top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event.  A minimal cut set is one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with no unnecessary events. That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 is, all the events within the cut set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must occur to cause the  top event</a:t>
            </a:r>
          </a:p>
        </p:txBody>
      </p:sp>
      <p:pic>
        <p:nvPicPr>
          <p:cNvPr id="51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152400"/>
            <a:ext cx="10429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/>
          </p:cNvGraphicFramePr>
          <p:nvPr/>
        </p:nvGraphicFramePr>
        <p:xfrm>
          <a:off x="5257800" y="1852613"/>
          <a:ext cx="330835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5638680" imgH="4857480" progId="Word.Document.8">
                  <p:embed/>
                </p:oleObj>
              </mc:Choice>
              <mc:Fallback>
                <p:oleObj name="Document" r:id="rId4" imgW="5638680" imgH="48574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52613"/>
                        <a:ext cx="330835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/>
          </p:cNvGraphicFramePr>
          <p:nvPr/>
        </p:nvGraphicFramePr>
        <p:xfrm>
          <a:off x="685800" y="4800600"/>
          <a:ext cx="80819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6" imgW="5486400" imgH="1008000" progId="Word.Document.8">
                  <p:embed/>
                </p:oleObj>
              </mc:Choice>
              <mc:Fallback>
                <p:oleObj name="Document" r:id="rId6" imgW="5486400" imgH="10080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808196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107238" cy="790575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EA5B21-761D-4BA1-AF81-1EA34DBE5430}" type="slidenum">
              <a:rPr lang="en-US" altLang="en-US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248400" y="1524000"/>
            <a:ext cx="11430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latin typeface="Times New Roman" panose="02020603050405020304" pitchFamily="18" charset="0"/>
              </a:rPr>
              <a:t>2</a:t>
            </a:r>
            <a:r>
              <a:rPr lang="en-US" altLang="en-US" sz="2400" b="1">
                <a:latin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E,F	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G,H		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C	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D	</a:t>
            </a:r>
          </a:p>
        </p:txBody>
      </p:sp>
      <p:graphicFrame>
        <p:nvGraphicFramePr>
          <p:cNvPr id="15364" name="Object 4"/>
          <p:cNvGraphicFramePr>
            <a:graphicFrameLocks/>
          </p:cNvGraphicFramePr>
          <p:nvPr/>
        </p:nvGraphicFramePr>
        <p:xfrm>
          <a:off x="457200" y="5486400"/>
          <a:ext cx="84566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5486400" imgH="218880" progId="Word.Document.8">
                  <p:embed/>
                </p:oleObj>
              </mc:Choice>
              <mc:Fallback>
                <p:oleObj name="Document" r:id="rId3" imgW="5486400" imgH="2188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84566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/>
          </p:cNvGraphicFramePr>
          <p:nvPr/>
        </p:nvGraphicFramePr>
        <p:xfrm>
          <a:off x="228600" y="1600200"/>
          <a:ext cx="4953000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Presentation" r:id="rId5" imgW="4562280" imgH="3419280" progId="PowerPoint.Show.8">
                  <p:embed/>
                </p:oleObj>
              </mc:Choice>
              <mc:Fallback>
                <p:oleObj name="Presentation" r:id="rId5" imgW="4562280" imgH="3419280" progId="PowerPoint.Show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4953000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532438" y="1495425"/>
            <a:ext cx="487362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	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620000" y="1524000"/>
            <a:ext cx="7620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E,F	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I,H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J,H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K,H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6" grpId="0"/>
      <p:bldP spid="153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07238" cy="790575"/>
          </a:xfrm>
        </p:spPr>
        <p:txBody>
          <a:bodyPr/>
          <a:lstStyle/>
          <a:p>
            <a:r>
              <a:rPr lang="en-US" altLang="en-US"/>
              <a:t>Example Cut Sets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17E45-CFF7-4C3A-8D58-FE2D4D83F009}" type="slidenum">
              <a:rPr lang="en-US" altLang="en-US">
                <a:latin typeface="Tahoma" panose="020B0604030504040204" pitchFamily="34" charset="0"/>
              </a:rPr>
              <a:pPr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7170" name="Object 3"/>
          <p:cNvGraphicFramePr>
            <a:graphicFrameLocks/>
          </p:cNvGraphicFramePr>
          <p:nvPr/>
        </p:nvGraphicFramePr>
        <p:xfrm>
          <a:off x="3676650" y="1295400"/>
          <a:ext cx="5467350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resentation" r:id="rId3" imgW="4562280" imgH="3419280" progId="PowerPoint.Show.8">
                  <p:embed/>
                </p:oleObj>
              </mc:Choice>
              <mc:Fallback>
                <p:oleObj name="Presentation" r:id="rId3" imgW="4562280" imgH="3419280" progId="PowerPoint.Show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295400"/>
                        <a:ext cx="5467350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81000" y="1905000"/>
            <a:ext cx="4087813" cy="2673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1	2	3	4	5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	A	A	A	A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B	C, D	E, D	E, E	E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		F, D	E, A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			F, E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			F, A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389" name="Object 5"/>
          <p:cNvGraphicFramePr>
            <a:graphicFrameLocks/>
          </p:cNvGraphicFramePr>
          <p:nvPr/>
        </p:nvGraphicFramePr>
        <p:xfrm>
          <a:off x="88900" y="5562600"/>
          <a:ext cx="905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5" imgW="5486400" imgH="188640" progId="Word.Document.8">
                  <p:embed/>
                </p:oleObj>
              </mc:Choice>
              <mc:Fallback>
                <p:oleObj name="Document" r:id="rId5" imgW="5486400" imgH="1886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562600"/>
                        <a:ext cx="9055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39750"/>
            <a:ext cx="6927850" cy="749300"/>
          </a:xfrm>
        </p:spPr>
        <p:txBody>
          <a:bodyPr/>
          <a:lstStyle/>
          <a:p>
            <a:r>
              <a:rPr lang="en-US" altLang="en-US"/>
              <a:t>Quantitative Analysis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B7660B-AD57-4834-ADBC-BAB804030E86}" type="slidenum">
              <a:rPr lang="en-US" altLang="en-US">
                <a:latin typeface="Tahoma" panose="020B0604030504040204" pitchFamily="34" charset="0"/>
              </a:rPr>
              <a:pPr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1357313" y="2117725"/>
            <a:ext cx="63388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</a:rPr>
              <a:t>P(T) =  P( M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 U M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 U …U  M</a:t>
            </a:r>
            <a:r>
              <a:rPr lang="en-US" altLang="en-US" sz="2800" baseline="-25000">
                <a:latin typeface="Times New Roman" panose="02020603050405020304" pitchFamily="18" charset="0"/>
              </a:rPr>
              <a:t>k</a:t>
            </a:r>
            <a:r>
              <a:rPr lang="en-US" altLang="en-US" sz="2800">
                <a:latin typeface="Times New Roman" panose="02020603050405020304" pitchFamily="18" charset="0"/>
              </a:rPr>
              <a:t> ) </a:t>
            </a:r>
          </a:p>
          <a:p>
            <a:endParaRPr lang="en-US" altLang="en-US" sz="2800">
              <a:latin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</a:rPr>
              <a:t>	= P(M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 ) + P(M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 ) + ... + P(M</a:t>
            </a:r>
            <a:r>
              <a:rPr lang="en-US" altLang="en-US" sz="2800" baseline="-25000">
                <a:latin typeface="Times New Roman" panose="02020603050405020304" pitchFamily="18" charset="0"/>
              </a:rPr>
              <a:t>k</a:t>
            </a:r>
            <a:r>
              <a:rPr lang="en-US" altLang="en-US" sz="2800">
                <a:latin typeface="Times New Roman" panose="02020603050405020304" pitchFamily="18" charset="0"/>
              </a:rPr>
              <a:t> 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0225" y="3489325"/>
            <a:ext cx="8612188" cy="701675"/>
            <a:chOff x="334" y="2198"/>
            <a:chExt cx="5425" cy="442"/>
          </a:xfrm>
        </p:grpSpPr>
        <p:graphicFrame>
          <p:nvGraphicFramePr>
            <p:cNvPr id="8195" name="Object 4"/>
            <p:cNvGraphicFramePr>
              <a:graphicFrameLocks/>
            </p:cNvGraphicFramePr>
            <p:nvPr/>
          </p:nvGraphicFramePr>
          <p:xfrm>
            <a:off x="334" y="2403"/>
            <a:ext cx="54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Document" r:id="rId3" imgW="5486400" imgH="249120" progId="Word.Document.8">
                    <p:embed/>
                  </p:oleObj>
                </mc:Choice>
                <mc:Fallback>
                  <p:oleObj name="Document" r:id="rId3" imgW="5486400" imgH="24912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" y="2403"/>
                          <a:ext cx="542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422" y="219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If not: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" y="4537075"/>
            <a:ext cx="7618413" cy="944563"/>
            <a:chOff x="240" y="2858"/>
            <a:chExt cx="4799" cy="595"/>
          </a:xfrm>
        </p:grpSpPr>
        <p:graphicFrame>
          <p:nvGraphicFramePr>
            <p:cNvPr id="8194" name="Object 7"/>
            <p:cNvGraphicFramePr>
              <a:graphicFrameLocks/>
            </p:cNvGraphicFramePr>
            <p:nvPr/>
          </p:nvGraphicFramePr>
          <p:xfrm>
            <a:off x="240" y="2858"/>
            <a:ext cx="4799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Document" r:id="rId5" imgW="5486400" imgH="688680" progId="Word.Document.8">
                    <p:embed/>
                  </p:oleObj>
                </mc:Choice>
                <mc:Fallback>
                  <p:oleObj name="Document" r:id="rId5" imgW="5486400" imgH="68868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58"/>
                          <a:ext cx="4799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8"/>
            <p:cNvSpPr>
              <a:spLocks noChangeArrowheads="1"/>
            </p:cNvSpPr>
            <p:nvPr/>
          </p:nvSpPr>
          <p:spPr bwMode="auto">
            <a:xfrm>
              <a:off x="3590" y="3158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if independent</a:t>
              </a:r>
            </a:p>
          </p:txBody>
        </p:sp>
      </p:grp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93725" y="1660525"/>
            <a:ext cx="465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If cut sets are mutually exclusive: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554788" y="1617663"/>
            <a:ext cx="2039937" cy="1279525"/>
            <a:chOff x="4129" y="1019"/>
            <a:chExt cx="1285" cy="806"/>
          </a:xfrm>
        </p:grpSpPr>
        <p:sp>
          <p:nvSpPr>
            <p:cNvPr id="8208" name="Rectangle 11"/>
            <p:cNvSpPr>
              <a:spLocks noChangeArrowheads="1"/>
            </p:cNvSpPr>
            <p:nvPr/>
          </p:nvSpPr>
          <p:spPr bwMode="auto">
            <a:xfrm>
              <a:off x="4350" y="1019"/>
              <a:ext cx="1064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If P(M) &lt; 10</a:t>
              </a:r>
              <a:r>
                <a:rPr lang="en-US" altLang="en-US" sz="2000" baseline="30000"/>
                <a:t>-3</a:t>
              </a:r>
            </a:p>
          </p:txBody>
        </p:sp>
        <p:sp>
          <p:nvSpPr>
            <p:cNvPr id="8209" name="Arc 12"/>
            <p:cNvSpPr>
              <a:spLocks/>
            </p:cNvSpPr>
            <p:nvPr/>
          </p:nvSpPr>
          <p:spPr bwMode="auto">
            <a:xfrm>
              <a:off x="4129" y="1297"/>
              <a:ext cx="720" cy="52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2"/>
                    <a:pt x="9652" y="16"/>
                    <a:pt x="2157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2"/>
                    <a:pt x="9652" y="16"/>
                    <a:pt x="2157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22325" y="4175125"/>
            <a:ext cx="5757863" cy="1897063"/>
            <a:chOff x="518" y="2630"/>
            <a:chExt cx="3627" cy="1195"/>
          </a:xfrm>
        </p:grpSpPr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>
              <a:off x="518" y="2630"/>
              <a:ext cx="3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P(T) = P(M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) +P(M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) - P(M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) P(M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) + etc. </a:t>
              </a:r>
            </a:p>
          </p:txBody>
        </p:sp>
        <p:sp>
          <p:nvSpPr>
            <p:cNvPr id="8206" name="Rectangle 15"/>
            <p:cNvSpPr>
              <a:spLocks noChangeArrowheads="1"/>
            </p:cNvSpPr>
            <p:nvPr/>
          </p:nvSpPr>
          <p:spPr bwMode="auto">
            <a:xfrm>
              <a:off x="1474" y="3567"/>
              <a:ext cx="183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Then P(M</a:t>
              </a:r>
              <a:r>
                <a:rPr lang="en-US" altLang="en-US" sz="2000" baseline="-25000"/>
                <a:t>1</a:t>
              </a:r>
              <a:r>
                <a:rPr lang="en-US" altLang="en-US" sz="2000"/>
                <a:t>) P(M</a:t>
              </a:r>
              <a:r>
                <a:rPr lang="en-US" altLang="en-US" sz="2000" baseline="-25000"/>
                <a:t>2</a:t>
              </a:r>
              <a:r>
                <a:rPr lang="en-US" altLang="en-US" sz="2000"/>
                <a:t>) &lt; 10</a:t>
              </a:r>
              <a:r>
                <a:rPr lang="en-US" altLang="en-US" sz="2000" baseline="30000"/>
                <a:t>-6</a:t>
              </a:r>
            </a:p>
          </p:txBody>
        </p:sp>
        <p:sp>
          <p:nvSpPr>
            <p:cNvPr id="8207" name="Arc 16"/>
            <p:cNvSpPr>
              <a:spLocks/>
            </p:cNvSpPr>
            <p:nvPr/>
          </p:nvSpPr>
          <p:spPr bwMode="auto">
            <a:xfrm>
              <a:off x="2305" y="2881"/>
              <a:ext cx="384" cy="672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0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6" y="30"/>
                    <a:pt x="2154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107238" cy="790575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6BB9E5-2885-407A-AA18-EF0778786B5F}" type="slidenum">
              <a:rPr lang="en-US" altLang="en-US">
                <a:latin typeface="Tahoma" panose="020B0604030504040204" pitchFamily="34" charset="0"/>
              </a:rPr>
              <a:pPr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9218" name="Object 3"/>
          <p:cNvGraphicFramePr>
            <a:graphicFrameLocks/>
          </p:cNvGraphicFramePr>
          <p:nvPr/>
        </p:nvGraphicFramePr>
        <p:xfrm>
          <a:off x="381000" y="2057400"/>
          <a:ext cx="83820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5486400" imgH="2296800" progId="Word.Document.8">
                  <p:embed/>
                </p:oleObj>
              </mc:Choice>
              <mc:Fallback>
                <p:oleObj name="Document" r:id="rId3" imgW="5486400" imgH="22968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3820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17525" y="2087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0" y="1371600"/>
          <a:ext cx="6332538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resentation" r:id="rId3" imgW="4562280" imgH="3419280" progId="PowerPoint.Show.8">
                  <p:embed/>
                </p:oleObj>
              </mc:Choice>
              <mc:Fallback>
                <p:oleObj name="Presentation" r:id="rId3" imgW="4562280" imgH="3419280" progId="PowerPoint.Show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6332538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11150"/>
            <a:ext cx="7080250" cy="749300"/>
          </a:xfrm>
        </p:spPr>
        <p:txBody>
          <a:bodyPr/>
          <a:lstStyle/>
          <a:p>
            <a:r>
              <a:rPr lang="en-US" altLang="en-US"/>
              <a:t>Brake System Revisited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08EC01-23DE-4A2F-8873-F9037A4FDB64}" type="slidenum">
              <a:rPr lang="en-US" altLang="en-US">
                <a:latin typeface="Tahoma" panose="020B0604030504040204" pitchFamily="34" charset="0"/>
              </a:rPr>
              <a:pPr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9463" name="Object 7"/>
          <p:cNvGraphicFramePr>
            <a:graphicFrameLocks/>
          </p:cNvGraphicFramePr>
          <p:nvPr/>
        </p:nvGraphicFramePr>
        <p:xfrm>
          <a:off x="3657600" y="13716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5" imgW="5486400" imgH="1158840" progId="Word.Document.8">
                  <p:embed/>
                </p:oleObj>
              </mc:Choice>
              <mc:Fallback>
                <p:oleObj name="Document" r:id="rId5" imgW="5486400" imgH="115884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525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107238" cy="790575"/>
          </a:xfrm>
        </p:spPr>
        <p:txBody>
          <a:bodyPr/>
          <a:lstStyle/>
          <a:p>
            <a:r>
              <a:rPr lang="en-US" altLang="en-US"/>
              <a:t>One Last Example</a:t>
            </a:r>
          </a:p>
        </p:txBody>
      </p:sp>
      <p:sp>
        <p:nvSpPr>
          <p:cNvPr id="101" name="Date Placeholder 10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C6D5D-64CC-41EB-BB92-CB1C83C76AD9}" type="slidenum">
              <a:rPr lang="en-US" altLang="en-US">
                <a:latin typeface="Tahoma" panose="020B0604030504040204" pitchFamily="34" charset="0"/>
              </a:rPr>
              <a:pPr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27653" name="Group 95"/>
          <p:cNvGrpSpPr>
            <a:grpSpLocks/>
          </p:cNvGrpSpPr>
          <p:nvPr/>
        </p:nvGrpSpPr>
        <p:grpSpPr bwMode="auto">
          <a:xfrm>
            <a:off x="0" y="1447800"/>
            <a:ext cx="5181600" cy="4648200"/>
            <a:chOff x="1510" y="1145"/>
            <a:chExt cx="3460" cy="3001"/>
          </a:xfrm>
        </p:grpSpPr>
        <p:sp>
          <p:nvSpPr>
            <p:cNvPr id="27656" name="Rectangle 3"/>
            <p:cNvSpPr>
              <a:spLocks noChangeArrowheads="1"/>
            </p:cNvSpPr>
            <p:nvPr/>
          </p:nvSpPr>
          <p:spPr bwMode="auto">
            <a:xfrm>
              <a:off x="2923" y="1145"/>
              <a:ext cx="717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Top Event</a:t>
              </a:r>
            </a:p>
          </p:txBody>
        </p:sp>
        <p:sp>
          <p:nvSpPr>
            <p:cNvPr id="27657" name="Rectangle 4"/>
            <p:cNvSpPr>
              <a:spLocks noChangeArrowheads="1"/>
            </p:cNvSpPr>
            <p:nvPr/>
          </p:nvSpPr>
          <p:spPr bwMode="auto">
            <a:xfrm>
              <a:off x="1903" y="1732"/>
              <a:ext cx="23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658" name="Rectangle 5"/>
            <p:cNvSpPr>
              <a:spLocks noChangeArrowheads="1"/>
            </p:cNvSpPr>
            <p:nvPr/>
          </p:nvSpPr>
          <p:spPr bwMode="auto">
            <a:xfrm>
              <a:off x="2923" y="1732"/>
              <a:ext cx="211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59" name="Rectangle 6"/>
            <p:cNvSpPr>
              <a:spLocks noChangeArrowheads="1"/>
            </p:cNvSpPr>
            <p:nvPr/>
          </p:nvSpPr>
          <p:spPr bwMode="auto">
            <a:xfrm>
              <a:off x="4147" y="1732"/>
              <a:ext cx="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660" name="Rectangle 7"/>
            <p:cNvSpPr>
              <a:spLocks noChangeArrowheads="1"/>
            </p:cNvSpPr>
            <p:nvPr/>
          </p:nvSpPr>
          <p:spPr bwMode="auto">
            <a:xfrm>
              <a:off x="4188" y="2386"/>
              <a:ext cx="263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27661" name="Group 12"/>
            <p:cNvGrpSpPr>
              <a:grpSpLocks/>
            </p:cNvGrpSpPr>
            <p:nvPr/>
          </p:nvGrpSpPr>
          <p:grpSpPr bwMode="auto">
            <a:xfrm>
              <a:off x="2734" y="2359"/>
              <a:ext cx="643" cy="365"/>
              <a:chOff x="2734" y="2359"/>
              <a:chExt cx="643" cy="365"/>
            </a:xfrm>
          </p:grpSpPr>
          <p:sp>
            <p:nvSpPr>
              <p:cNvPr id="27744" name="Rectangle 8"/>
              <p:cNvSpPr>
                <a:spLocks noChangeArrowheads="1"/>
              </p:cNvSpPr>
              <p:nvPr/>
            </p:nvSpPr>
            <p:spPr bwMode="auto">
              <a:xfrm>
                <a:off x="3208" y="2468"/>
                <a:ext cx="169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grpSp>
            <p:nvGrpSpPr>
              <p:cNvPr id="27745" name="Group 11"/>
              <p:cNvGrpSpPr>
                <a:grpSpLocks/>
              </p:cNvGrpSpPr>
              <p:nvPr/>
            </p:nvGrpSpPr>
            <p:grpSpPr bwMode="auto">
              <a:xfrm>
                <a:off x="2734" y="2359"/>
                <a:ext cx="359" cy="359"/>
                <a:chOff x="2734" y="2359"/>
                <a:chExt cx="359" cy="359"/>
              </a:xfrm>
            </p:grpSpPr>
            <p:sp>
              <p:nvSpPr>
                <p:cNvPr id="27746" name="Oval 9"/>
                <p:cNvSpPr>
                  <a:spLocks noChangeArrowheads="1"/>
                </p:cNvSpPr>
                <p:nvPr/>
              </p:nvSpPr>
              <p:spPr bwMode="auto">
                <a:xfrm>
                  <a:off x="2734" y="2359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7" name="Rectangle 10"/>
                <p:cNvSpPr>
                  <a:spLocks noChangeArrowheads="1"/>
                </p:cNvSpPr>
                <p:nvPr/>
              </p:nvSpPr>
              <p:spPr bwMode="auto">
                <a:xfrm>
                  <a:off x="2803" y="2428"/>
                  <a:ext cx="226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</p:grpSp>
        <p:grpSp>
          <p:nvGrpSpPr>
            <p:cNvPr id="27662" name="Group 15"/>
            <p:cNvGrpSpPr>
              <a:grpSpLocks/>
            </p:cNvGrpSpPr>
            <p:nvPr/>
          </p:nvGrpSpPr>
          <p:grpSpPr bwMode="auto">
            <a:xfrm>
              <a:off x="1755" y="3134"/>
              <a:ext cx="359" cy="359"/>
              <a:chOff x="1755" y="3134"/>
              <a:chExt cx="359" cy="359"/>
            </a:xfrm>
          </p:grpSpPr>
          <p:sp>
            <p:nvSpPr>
              <p:cNvPr id="27742" name="Oval 13"/>
              <p:cNvSpPr>
                <a:spLocks noChangeArrowheads="1"/>
              </p:cNvSpPr>
              <p:nvPr/>
            </p:nvSpPr>
            <p:spPr bwMode="auto">
              <a:xfrm>
                <a:off x="1755" y="3134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43" name="Rectangle 14"/>
              <p:cNvSpPr>
                <a:spLocks noChangeArrowheads="1"/>
              </p:cNvSpPr>
              <p:nvPr/>
            </p:nvSpPr>
            <p:spPr bwMode="auto">
              <a:xfrm>
                <a:off x="1824" y="3203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27663" name="Group 18"/>
            <p:cNvGrpSpPr>
              <a:grpSpLocks/>
            </p:cNvGrpSpPr>
            <p:nvPr/>
          </p:nvGrpSpPr>
          <p:grpSpPr bwMode="auto">
            <a:xfrm>
              <a:off x="3713" y="2278"/>
              <a:ext cx="359" cy="359"/>
              <a:chOff x="3713" y="2278"/>
              <a:chExt cx="359" cy="359"/>
            </a:xfrm>
          </p:grpSpPr>
          <p:sp>
            <p:nvSpPr>
              <p:cNvPr id="27740" name="Oval 16"/>
              <p:cNvSpPr>
                <a:spLocks noChangeArrowheads="1"/>
              </p:cNvSpPr>
              <p:nvPr/>
            </p:nvSpPr>
            <p:spPr bwMode="auto">
              <a:xfrm>
                <a:off x="3713" y="2278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41" name="Rectangle 17"/>
              <p:cNvSpPr>
                <a:spLocks noChangeArrowheads="1"/>
              </p:cNvSpPr>
              <p:nvPr/>
            </p:nvSpPr>
            <p:spPr bwMode="auto">
              <a:xfrm>
                <a:off x="3782" y="2347"/>
                <a:ext cx="20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27664" name="Group 21"/>
            <p:cNvGrpSpPr>
              <a:grpSpLocks/>
            </p:cNvGrpSpPr>
            <p:nvPr/>
          </p:nvGrpSpPr>
          <p:grpSpPr bwMode="auto">
            <a:xfrm>
              <a:off x="4611" y="2278"/>
              <a:ext cx="359" cy="359"/>
              <a:chOff x="4611" y="2278"/>
              <a:chExt cx="359" cy="359"/>
            </a:xfrm>
          </p:grpSpPr>
          <p:sp>
            <p:nvSpPr>
              <p:cNvPr id="27738" name="Oval 19"/>
              <p:cNvSpPr>
                <a:spLocks noChangeArrowheads="1"/>
              </p:cNvSpPr>
              <p:nvPr/>
            </p:nvSpPr>
            <p:spPr bwMode="auto">
              <a:xfrm>
                <a:off x="4611" y="2278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39" name="Rectangle 20"/>
              <p:cNvSpPr>
                <a:spLocks noChangeArrowheads="1"/>
              </p:cNvSpPr>
              <p:nvPr/>
            </p:nvSpPr>
            <p:spPr bwMode="auto">
              <a:xfrm>
                <a:off x="4680" y="2347"/>
                <a:ext cx="226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grpSp>
          <p:nvGrpSpPr>
            <p:cNvPr id="27665" name="Group 24"/>
            <p:cNvGrpSpPr>
              <a:grpSpLocks/>
            </p:cNvGrpSpPr>
            <p:nvPr/>
          </p:nvGrpSpPr>
          <p:grpSpPr bwMode="auto">
            <a:xfrm>
              <a:off x="2326" y="3134"/>
              <a:ext cx="359" cy="359"/>
              <a:chOff x="2326" y="3134"/>
              <a:chExt cx="359" cy="359"/>
            </a:xfrm>
          </p:grpSpPr>
          <p:sp>
            <p:nvSpPr>
              <p:cNvPr id="27736" name="Oval 22"/>
              <p:cNvSpPr>
                <a:spLocks noChangeArrowheads="1"/>
              </p:cNvSpPr>
              <p:nvPr/>
            </p:nvSpPr>
            <p:spPr bwMode="auto">
              <a:xfrm>
                <a:off x="2326" y="3134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37" name="Rectangle 23"/>
              <p:cNvSpPr>
                <a:spLocks noChangeArrowheads="1"/>
              </p:cNvSpPr>
              <p:nvPr/>
            </p:nvSpPr>
            <p:spPr bwMode="auto">
              <a:xfrm>
                <a:off x="2395" y="3203"/>
                <a:ext cx="22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G</a:t>
                </a:r>
              </a:p>
            </p:txBody>
          </p:sp>
        </p:grpSp>
        <p:grpSp>
          <p:nvGrpSpPr>
            <p:cNvPr id="27666" name="Group 27"/>
            <p:cNvGrpSpPr>
              <a:grpSpLocks/>
            </p:cNvGrpSpPr>
            <p:nvPr/>
          </p:nvGrpSpPr>
          <p:grpSpPr bwMode="auto">
            <a:xfrm>
              <a:off x="2938" y="3053"/>
              <a:ext cx="359" cy="359"/>
              <a:chOff x="2938" y="3053"/>
              <a:chExt cx="359" cy="359"/>
            </a:xfrm>
          </p:grpSpPr>
          <p:sp>
            <p:nvSpPr>
              <p:cNvPr id="27734" name="Oval 25"/>
              <p:cNvSpPr>
                <a:spLocks noChangeArrowheads="1"/>
              </p:cNvSpPr>
              <p:nvPr/>
            </p:nvSpPr>
            <p:spPr bwMode="auto">
              <a:xfrm>
                <a:off x="2938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35" name="Rectangle 26"/>
              <p:cNvSpPr>
                <a:spLocks noChangeArrowheads="1"/>
              </p:cNvSpPr>
              <p:nvPr/>
            </p:nvSpPr>
            <p:spPr bwMode="auto">
              <a:xfrm>
                <a:off x="3007" y="3122"/>
                <a:ext cx="16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7667" name="Group 30"/>
            <p:cNvGrpSpPr>
              <a:grpSpLocks/>
            </p:cNvGrpSpPr>
            <p:nvPr/>
          </p:nvGrpSpPr>
          <p:grpSpPr bwMode="auto">
            <a:xfrm>
              <a:off x="3387" y="3053"/>
              <a:ext cx="359" cy="359"/>
              <a:chOff x="3387" y="3053"/>
              <a:chExt cx="359" cy="359"/>
            </a:xfrm>
          </p:grpSpPr>
          <p:sp>
            <p:nvSpPr>
              <p:cNvPr id="27732" name="Oval 28"/>
              <p:cNvSpPr>
                <a:spLocks noChangeArrowheads="1"/>
              </p:cNvSpPr>
              <p:nvPr/>
            </p:nvSpPr>
            <p:spPr bwMode="auto">
              <a:xfrm>
                <a:off x="3387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33" name="Rectangle 29"/>
              <p:cNvSpPr>
                <a:spLocks noChangeArrowheads="1"/>
              </p:cNvSpPr>
              <p:nvPr/>
            </p:nvSpPr>
            <p:spPr bwMode="auto">
              <a:xfrm>
                <a:off x="3456" y="3122"/>
                <a:ext cx="22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  <p:grpSp>
          <p:nvGrpSpPr>
            <p:cNvPr id="27668" name="Group 33"/>
            <p:cNvGrpSpPr>
              <a:grpSpLocks/>
            </p:cNvGrpSpPr>
            <p:nvPr/>
          </p:nvGrpSpPr>
          <p:grpSpPr bwMode="auto">
            <a:xfrm>
              <a:off x="4611" y="3053"/>
              <a:ext cx="359" cy="359"/>
              <a:chOff x="4611" y="3053"/>
              <a:chExt cx="359" cy="359"/>
            </a:xfrm>
          </p:grpSpPr>
          <p:sp>
            <p:nvSpPr>
              <p:cNvPr id="27730" name="Oval 31"/>
              <p:cNvSpPr>
                <a:spLocks noChangeArrowheads="1"/>
              </p:cNvSpPr>
              <p:nvPr/>
            </p:nvSpPr>
            <p:spPr bwMode="auto">
              <a:xfrm>
                <a:off x="4611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31" name="Rectangle 32"/>
              <p:cNvSpPr>
                <a:spLocks noChangeArrowheads="1"/>
              </p:cNvSpPr>
              <p:nvPr/>
            </p:nvSpPr>
            <p:spPr bwMode="auto">
              <a:xfrm>
                <a:off x="4680" y="3122"/>
                <a:ext cx="22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4147" y="3161"/>
              <a:ext cx="2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7670" name="Line 35"/>
            <p:cNvSpPr>
              <a:spLocks noChangeShapeType="1"/>
            </p:cNvSpPr>
            <p:nvPr/>
          </p:nvSpPr>
          <p:spPr bwMode="auto">
            <a:xfrm>
              <a:off x="1996" y="1580"/>
              <a:ext cx="2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36"/>
            <p:cNvSpPr>
              <a:spLocks noChangeShapeType="1"/>
            </p:cNvSpPr>
            <p:nvPr/>
          </p:nvSpPr>
          <p:spPr bwMode="auto">
            <a:xfrm>
              <a:off x="1996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37"/>
            <p:cNvSpPr>
              <a:spLocks noChangeShapeType="1"/>
            </p:cNvSpPr>
            <p:nvPr/>
          </p:nvSpPr>
          <p:spPr bwMode="auto">
            <a:xfrm>
              <a:off x="3056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38"/>
            <p:cNvSpPr>
              <a:spLocks noChangeShapeType="1"/>
            </p:cNvSpPr>
            <p:nvPr/>
          </p:nvSpPr>
          <p:spPr bwMode="auto">
            <a:xfrm>
              <a:off x="4280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3048" y="1393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7675" name="Line 40"/>
            <p:cNvSpPr>
              <a:spLocks noChangeShapeType="1"/>
            </p:cNvSpPr>
            <p:nvPr/>
          </p:nvSpPr>
          <p:spPr bwMode="auto">
            <a:xfrm>
              <a:off x="3179" y="1375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41"/>
            <p:cNvSpPr>
              <a:spLocks noChangeShapeType="1"/>
            </p:cNvSpPr>
            <p:nvPr/>
          </p:nvSpPr>
          <p:spPr bwMode="auto">
            <a:xfrm>
              <a:off x="3179" y="1540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1824" y="2004"/>
              <a:ext cx="4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grpSp>
          <p:nvGrpSpPr>
            <p:cNvPr id="27678" name="Group 51"/>
            <p:cNvGrpSpPr>
              <a:grpSpLocks/>
            </p:cNvGrpSpPr>
            <p:nvPr/>
          </p:nvGrpSpPr>
          <p:grpSpPr bwMode="auto">
            <a:xfrm>
              <a:off x="1510" y="2232"/>
              <a:ext cx="935" cy="533"/>
              <a:chOff x="1510" y="2232"/>
              <a:chExt cx="935" cy="533"/>
            </a:xfrm>
          </p:grpSpPr>
          <p:sp>
            <p:nvSpPr>
              <p:cNvPr id="27722" name="Rectangle 43"/>
              <p:cNvSpPr>
                <a:spLocks noChangeArrowheads="1"/>
              </p:cNvSpPr>
              <p:nvPr/>
            </p:nvSpPr>
            <p:spPr bwMode="auto">
              <a:xfrm>
                <a:off x="2228" y="2509"/>
                <a:ext cx="217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E</a:t>
                </a:r>
              </a:p>
            </p:txBody>
          </p:sp>
          <p:grpSp>
            <p:nvGrpSpPr>
              <p:cNvPr id="27723" name="Group 46"/>
              <p:cNvGrpSpPr>
                <a:grpSpLocks/>
              </p:cNvGrpSpPr>
              <p:nvPr/>
            </p:nvGrpSpPr>
            <p:grpSpPr bwMode="auto">
              <a:xfrm>
                <a:off x="1510" y="2400"/>
                <a:ext cx="359" cy="359"/>
                <a:chOff x="1510" y="2400"/>
                <a:chExt cx="359" cy="359"/>
              </a:xfrm>
            </p:grpSpPr>
            <p:sp>
              <p:nvSpPr>
                <p:cNvPr id="27728" name="Oval 44"/>
                <p:cNvSpPr>
                  <a:spLocks noChangeArrowheads="1"/>
                </p:cNvSpPr>
                <p:nvPr/>
              </p:nvSpPr>
              <p:spPr bwMode="auto">
                <a:xfrm>
                  <a:off x="1510" y="2400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29" name="Rectangle 45"/>
                <p:cNvSpPr>
                  <a:spLocks noChangeArrowheads="1"/>
                </p:cNvSpPr>
                <p:nvPr/>
              </p:nvSpPr>
              <p:spPr bwMode="auto">
                <a:xfrm>
                  <a:off x="1579" y="2469"/>
                  <a:ext cx="22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</p:grpSp>
          <p:sp>
            <p:nvSpPr>
              <p:cNvPr id="27724" name="Line 47"/>
              <p:cNvSpPr>
                <a:spLocks noChangeShapeType="1"/>
              </p:cNvSpPr>
              <p:nvPr/>
            </p:nvSpPr>
            <p:spPr bwMode="auto">
              <a:xfrm>
                <a:off x="1668" y="2274"/>
                <a:ext cx="6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5" name="Line 48"/>
              <p:cNvSpPr>
                <a:spLocks noChangeShapeType="1"/>
              </p:cNvSpPr>
              <p:nvPr/>
            </p:nvSpPr>
            <p:spPr bwMode="auto">
              <a:xfrm>
                <a:off x="2322" y="2274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Line 49"/>
              <p:cNvSpPr>
                <a:spLocks noChangeShapeType="1"/>
              </p:cNvSpPr>
              <p:nvPr/>
            </p:nvSpPr>
            <p:spPr bwMode="auto">
              <a:xfrm>
                <a:off x="1669" y="2274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7" name="Line 50"/>
              <p:cNvSpPr>
                <a:spLocks noChangeShapeType="1"/>
              </p:cNvSpPr>
              <p:nvPr/>
            </p:nvSpPr>
            <p:spPr bwMode="auto">
              <a:xfrm>
                <a:off x="1996" y="2232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9" name="Line 52"/>
            <p:cNvSpPr>
              <a:spLocks noChangeShapeType="1"/>
            </p:cNvSpPr>
            <p:nvPr/>
          </p:nvSpPr>
          <p:spPr bwMode="auto">
            <a:xfrm>
              <a:off x="1996" y="1987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Rectangle 53"/>
            <p:cNvSpPr>
              <a:spLocks noChangeArrowheads="1"/>
            </p:cNvSpPr>
            <p:nvPr/>
          </p:nvSpPr>
          <p:spPr bwMode="auto">
            <a:xfrm>
              <a:off x="2926" y="2045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7681" name="Line 54"/>
            <p:cNvSpPr>
              <a:spLocks noChangeShapeType="1"/>
            </p:cNvSpPr>
            <p:nvPr/>
          </p:nvSpPr>
          <p:spPr bwMode="auto">
            <a:xfrm>
              <a:off x="2892" y="2274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55"/>
            <p:cNvSpPr>
              <a:spLocks noChangeShapeType="1"/>
            </p:cNvSpPr>
            <p:nvPr/>
          </p:nvSpPr>
          <p:spPr bwMode="auto">
            <a:xfrm>
              <a:off x="3260" y="2273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56"/>
            <p:cNvSpPr>
              <a:spLocks noChangeShapeType="1"/>
            </p:cNvSpPr>
            <p:nvPr/>
          </p:nvSpPr>
          <p:spPr bwMode="auto">
            <a:xfrm>
              <a:off x="2893" y="2273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57"/>
            <p:cNvSpPr>
              <a:spLocks noChangeShapeType="1"/>
            </p:cNvSpPr>
            <p:nvPr/>
          </p:nvSpPr>
          <p:spPr bwMode="auto">
            <a:xfrm>
              <a:off x="3056" y="1988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58"/>
            <p:cNvSpPr>
              <a:spLocks noChangeShapeType="1"/>
            </p:cNvSpPr>
            <p:nvPr/>
          </p:nvSpPr>
          <p:spPr bwMode="auto">
            <a:xfrm>
              <a:off x="3056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59"/>
            <p:cNvSpPr>
              <a:spLocks noChangeShapeType="1"/>
            </p:cNvSpPr>
            <p:nvPr/>
          </p:nvSpPr>
          <p:spPr bwMode="auto">
            <a:xfrm>
              <a:off x="3832" y="2192"/>
              <a:ext cx="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60"/>
            <p:cNvSpPr>
              <a:spLocks noChangeShapeType="1"/>
            </p:cNvSpPr>
            <p:nvPr/>
          </p:nvSpPr>
          <p:spPr bwMode="auto">
            <a:xfrm>
              <a:off x="4280" y="1987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Rectangle 61"/>
            <p:cNvSpPr>
              <a:spLocks noChangeArrowheads="1"/>
            </p:cNvSpPr>
            <p:nvPr/>
          </p:nvSpPr>
          <p:spPr bwMode="auto">
            <a:xfrm>
              <a:off x="4068" y="2004"/>
              <a:ext cx="4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27689" name="Line 62"/>
            <p:cNvSpPr>
              <a:spLocks noChangeShapeType="1"/>
            </p:cNvSpPr>
            <p:nvPr/>
          </p:nvSpPr>
          <p:spPr bwMode="auto">
            <a:xfrm>
              <a:off x="3832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Line 63"/>
            <p:cNvSpPr>
              <a:spLocks noChangeShapeType="1"/>
            </p:cNvSpPr>
            <p:nvPr/>
          </p:nvSpPr>
          <p:spPr bwMode="auto">
            <a:xfrm>
              <a:off x="4770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64"/>
            <p:cNvSpPr>
              <a:spLocks noChangeShapeType="1"/>
            </p:cNvSpPr>
            <p:nvPr/>
          </p:nvSpPr>
          <p:spPr bwMode="auto">
            <a:xfrm>
              <a:off x="4280" y="219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Line 65"/>
            <p:cNvSpPr>
              <a:spLocks noChangeShapeType="1"/>
            </p:cNvSpPr>
            <p:nvPr/>
          </p:nvSpPr>
          <p:spPr bwMode="auto">
            <a:xfrm>
              <a:off x="2322" y="2762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Rectangle 66"/>
            <p:cNvSpPr>
              <a:spLocks noChangeArrowheads="1"/>
            </p:cNvSpPr>
            <p:nvPr/>
          </p:nvSpPr>
          <p:spPr bwMode="auto">
            <a:xfrm>
              <a:off x="2150" y="2779"/>
              <a:ext cx="3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7694" name="Line 67"/>
            <p:cNvSpPr>
              <a:spLocks noChangeShapeType="1"/>
            </p:cNvSpPr>
            <p:nvPr/>
          </p:nvSpPr>
          <p:spPr bwMode="auto">
            <a:xfrm>
              <a:off x="1955" y="3049"/>
              <a:ext cx="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68"/>
            <p:cNvSpPr>
              <a:spLocks noChangeShapeType="1"/>
            </p:cNvSpPr>
            <p:nvPr/>
          </p:nvSpPr>
          <p:spPr bwMode="auto">
            <a:xfrm>
              <a:off x="2485" y="304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69"/>
            <p:cNvSpPr>
              <a:spLocks noChangeShapeType="1"/>
            </p:cNvSpPr>
            <p:nvPr/>
          </p:nvSpPr>
          <p:spPr bwMode="auto">
            <a:xfrm>
              <a:off x="1955" y="304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Line 70"/>
            <p:cNvSpPr>
              <a:spLocks noChangeShapeType="1"/>
            </p:cNvSpPr>
            <p:nvPr/>
          </p:nvSpPr>
          <p:spPr bwMode="auto">
            <a:xfrm>
              <a:off x="3056" y="2967"/>
              <a:ext cx="4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Line 71"/>
            <p:cNvSpPr>
              <a:spLocks noChangeShapeType="1"/>
            </p:cNvSpPr>
            <p:nvPr/>
          </p:nvSpPr>
          <p:spPr bwMode="auto">
            <a:xfrm>
              <a:off x="3056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Line 72"/>
            <p:cNvSpPr>
              <a:spLocks noChangeShapeType="1"/>
            </p:cNvSpPr>
            <p:nvPr/>
          </p:nvSpPr>
          <p:spPr bwMode="auto">
            <a:xfrm>
              <a:off x="3546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Rectangle 73"/>
            <p:cNvSpPr>
              <a:spLocks noChangeArrowheads="1"/>
            </p:cNvSpPr>
            <p:nvPr/>
          </p:nvSpPr>
          <p:spPr bwMode="auto">
            <a:xfrm>
              <a:off x="3089" y="2739"/>
              <a:ext cx="41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27701" name="Line 74"/>
            <p:cNvSpPr>
              <a:spLocks noChangeShapeType="1"/>
            </p:cNvSpPr>
            <p:nvPr/>
          </p:nvSpPr>
          <p:spPr bwMode="auto">
            <a:xfrm>
              <a:off x="3301" y="2721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Line 75"/>
            <p:cNvSpPr>
              <a:spLocks noChangeShapeType="1"/>
            </p:cNvSpPr>
            <p:nvPr/>
          </p:nvSpPr>
          <p:spPr bwMode="auto">
            <a:xfrm>
              <a:off x="3301" y="2886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3" name="Line 76"/>
            <p:cNvSpPr>
              <a:spLocks noChangeShapeType="1"/>
            </p:cNvSpPr>
            <p:nvPr/>
          </p:nvSpPr>
          <p:spPr bwMode="auto">
            <a:xfrm>
              <a:off x="2322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4" name="Line 77"/>
            <p:cNvSpPr>
              <a:spLocks noChangeShapeType="1"/>
            </p:cNvSpPr>
            <p:nvPr/>
          </p:nvSpPr>
          <p:spPr bwMode="auto">
            <a:xfrm>
              <a:off x="4240" y="2886"/>
              <a:ext cx="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5" name="Line 78"/>
            <p:cNvSpPr>
              <a:spLocks noChangeShapeType="1"/>
            </p:cNvSpPr>
            <p:nvPr/>
          </p:nvSpPr>
          <p:spPr bwMode="auto">
            <a:xfrm>
              <a:off x="4240" y="288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Line 79"/>
            <p:cNvSpPr>
              <a:spLocks noChangeShapeType="1"/>
            </p:cNvSpPr>
            <p:nvPr/>
          </p:nvSpPr>
          <p:spPr bwMode="auto">
            <a:xfrm>
              <a:off x="4770" y="2886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7" name="Rectangle 80"/>
            <p:cNvSpPr>
              <a:spLocks noChangeArrowheads="1"/>
            </p:cNvSpPr>
            <p:nvPr/>
          </p:nvSpPr>
          <p:spPr bwMode="auto">
            <a:xfrm>
              <a:off x="4190" y="2657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7708" name="Line 81"/>
            <p:cNvSpPr>
              <a:spLocks noChangeShapeType="1"/>
            </p:cNvSpPr>
            <p:nvPr/>
          </p:nvSpPr>
          <p:spPr bwMode="auto">
            <a:xfrm>
              <a:off x="4321" y="2804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09" name="Group 91"/>
            <p:cNvGrpSpPr>
              <a:grpSpLocks/>
            </p:cNvGrpSpPr>
            <p:nvPr/>
          </p:nvGrpSpPr>
          <p:grpSpPr bwMode="auto">
            <a:xfrm>
              <a:off x="3713" y="3701"/>
              <a:ext cx="1053" cy="445"/>
              <a:chOff x="3713" y="3701"/>
              <a:chExt cx="1053" cy="445"/>
            </a:xfrm>
          </p:grpSpPr>
          <p:grpSp>
            <p:nvGrpSpPr>
              <p:cNvPr id="27713" name="Group 84"/>
              <p:cNvGrpSpPr>
                <a:grpSpLocks/>
              </p:cNvGrpSpPr>
              <p:nvPr/>
            </p:nvGrpSpPr>
            <p:grpSpPr bwMode="auto">
              <a:xfrm>
                <a:off x="3713" y="3787"/>
                <a:ext cx="359" cy="359"/>
                <a:chOff x="3713" y="3787"/>
                <a:chExt cx="359" cy="359"/>
              </a:xfrm>
            </p:grpSpPr>
            <p:sp>
              <p:nvSpPr>
                <p:cNvPr id="27720" name="Oval 82"/>
                <p:cNvSpPr>
                  <a:spLocks noChangeArrowheads="1"/>
                </p:cNvSpPr>
                <p:nvPr/>
              </p:nvSpPr>
              <p:spPr bwMode="auto">
                <a:xfrm>
                  <a:off x="3713" y="3787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21" name="Rectangle 83"/>
                <p:cNvSpPr>
                  <a:spLocks noChangeArrowheads="1"/>
                </p:cNvSpPr>
                <p:nvPr/>
              </p:nvSpPr>
              <p:spPr bwMode="auto">
                <a:xfrm>
                  <a:off x="3782" y="3856"/>
                  <a:ext cx="217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7714" name="Group 87"/>
              <p:cNvGrpSpPr>
                <a:grpSpLocks/>
              </p:cNvGrpSpPr>
              <p:nvPr/>
            </p:nvGrpSpPr>
            <p:grpSpPr bwMode="auto">
              <a:xfrm>
                <a:off x="4407" y="3787"/>
                <a:ext cx="359" cy="359"/>
                <a:chOff x="4407" y="3787"/>
                <a:chExt cx="359" cy="359"/>
              </a:xfrm>
            </p:grpSpPr>
            <p:sp>
              <p:nvSpPr>
                <p:cNvPr id="27718" name="Oval 85"/>
                <p:cNvSpPr>
                  <a:spLocks noChangeArrowheads="1"/>
                </p:cNvSpPr>
                <p:nvPr/>
              </p:nvSpPr>
              <p:spPr bwMode="auto">
                <a:xfrm>
                  <a:off x="4407" y="3787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19" name="Rectangle 86"/>
                <p:cNvSpPr>
                  <a:spLocks noChangeArrowheads="1"/>
                </p:cNvSpPr>
                <p:nvPr/>
              </p:nvSpPr>
              <p:spPr bwMode="auto">
                <a:xfrm>
                  <a:off x="4476" y="3856"/>
                  <a:ext cx="198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</p:grpSp>
          <p:sp>
            <p:nvSpPr>
              <p:cNvPr id="27715" name="Line 88"/>
              <p:cNvSpPr>
                <a:spLocks noChangeShapeType="1"/>
              </p:cNvSpPr>
              <p:nvPr/>
            </p:nvSpPr>
            <p:spPr bwMode="auto">
              <a:xfrm>
                <a:off x="3872" y="3701"/>
                <a:ext cx="6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6" name="Line 89"/>
              <p:cNvSpPr>
                <a:spLocks noChangeShapeType="1"/>
              </p:cNvSpPr>
              <p:nvPr/>
            </p:nvSpPr>
            <p:spPr bwMode="auto">
              <a:xfrm>
                <a:off x="4566" y="3701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Line 90"/>
              <p:cNvSpPr>
                <a:spLocks noChangeShapeType="1"/>
              </p:cNvSpPr>
              <p:nvPr/>
            </p:nvSpPr>
            <p:spPr bwMode="auto">
              <a:xfrm>
                <a:off x="3872" y="3701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10" name="Rectangle 92"/>
            <p:cNvSpPr>
              <a:spLocks noChangeArrowheads="1"/>
            </p:cNvSpPr>
            <p:nvPr/>
          </p:nvSpPr>
          <p:spPr bwMode="auto">
            <a:xfrm>
              <a:off x="4109" y="3432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7711" name="Line 93"/>
            <p:cNvSpPr>
              <a:spLocks noChangeShapeType="1"/>
            </p:cNvSpPr>
            <p:nvPr/>
          </p:nvSpPr>
          <p:spPr bwMode="auto">
            <a:xfrm>
              <a:off x="4240" y="3620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Line 94"/>
            <p:cNvSpPr>
              <a:spLocks noChangeShapeType="1"/>
            </p:cNvSpPr>
            <p:nvPr/>
          </p:nvSpPr>
          <p:spPr bwMode="auto">
            <a:xfrm>
              <a:off x="4321" y="2640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5284788" y="1447800"/>
            <a:ext cx="385921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 = A </a:t>
            </a:r>
            <a:r>
              <a:rPr lang="en-US" altLang="en-US">
                <a:sym typeface="Symbol" panose="05050102010706020507" pitchFamily="18" charset="2"/>
              </a:rPr>
              <a:t> B  C</a:t>
            </a:r>
          </a:p>
          <a:p>
            <a:r>
              <a:rPr lang="en-US" altLang="en-US">
                <a:sym typeface="Symbol" panose="05050102010706020507" pitchFamily="18" charset="2"/>
              </a:rPr>
              <a:t>= (D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 E) </a:t>
            </a:r>
            <a:r>
              <a:rPr lang="en-US" altLang="en-US">
                <a:sym typeface="Symbol" panose="05050102010706020507" pitchFamily="18" charset="2"/>
              </a:rPr>
              <a:t>  (H  I)  (L  M  N)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= [D   (F  G)  [H  (J  k)]</a:t>
            </a:r>
          </a:p>
          <a:p>
            <a:r>
              <a:rPr lang="en-US" altLang="en-US">
                <a:sym typeface="Symbol" panose="05050102010706020507" pitchFamily="18" charset="2"/>
              </a:rPr>
              <a:t>                  [L   (P  Q)  N]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= [D   (F  G)  [H  (J  k)]</a:t>
            </a:r>
          </a:p>
          <a:p>
            <a:r>
              <a:rPr lang="en-US" altLang="en-US">
                <a:sym typeface="Symbol" panose="05050102010706020507" pitchFamily="18" charset="2"/>
              </a:rPr>
              <a:t>                  [L   (R  S  Q)  N]</a:t>
            </a:r>
          </a:p>
          <a:p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5486400" y="4800600"/>
            <a:ext cx="344170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P(T) </a:t>
            </a:r>
            <a:r>
              <a:rPr lang="en-US" altLang="en-US">
                <a:sym typeface="Symbol" panose="05050102010706020507" pitchFamily="18" charset="2"/>
              </a:rPr>
              <a:t> P(D) [P(F) + P(G)] + P(H) + P(J)P(K) + P(L) [ P(R) + P(S) + P(Q)] P(N)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7" grpId="0"/>
      <p:bldP spid="2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4641850" cy="749300"/>
          </a:xfrm>
        </p:spPr>
        <p:txBody>
          <a:bodyPr/>
          <a:lstStyle/>
          <a:p>
            <a:r>
              <a:rPr lang="en-US" altLang="en-US"/>
              <a:t>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Graphical design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Alternative to reliability block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Broader in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Perspective on faults rather than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Model events rather than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Faults include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Focus on a catastrophic event (top event)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Top-down deductive analysis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D19EF8-24C3-4453-8153-169F703CC473}" type="slidenum">
              <a:rPr lang="en-US" altLang="en-US">
                <a:latin typeface="Tahoma" panose="020B0604030504040204" pitchFamily="34" charset="0"/>
              </a:rPr>
              <a:pPr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07238" cy="790575"/>
          </a:xfrm>
        </p:spPr>
        <p:txBody>
          <a:bodyPr/>
          <a:lstStyle/>
          <a:p>
            <a:r>
              <a:rPr lang="en-US" altLang="en-US"/>
              <a:t>The Cut Sets</a:t>
            </a:r>
          </a:p>
        </p:txBody>
      </p:sp>
      <p:sp>
        <p:nvSpPr>
          <p:cNvPr id="103" name="Date Placeholder 10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0593D9-D29C-4E15-A9C3-BB1036A41A26}" type="slidenum">
              <a:rPr lang="en-US" altLang="en-US">
                <a:latin typeface="Tahoma" panose="020B0604030504040204" pitchFamily="34" charset="0"/>
              </a:rPr>
              <a:pPr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0" y="1295400"/>
            <a:ext cx="5181600" cy="4648200"/>
            <a:chOff x="1510" y="1145"/>
            <a:chExt cx="3460" cy="3001"/>
          </a:xfrm>
        </p:grpSpPr>
        <p:sp>
          <p:nvSpPr>
            <p:cNvPr id="28682" name="Rectangle 4"/>
            <p:cNvSpPr>
              <a:spLocks noChangeArrowheads="1"/>
            </p:cNvSpPr>
            <p:nvPr/>
          </p:nvSpPr>
          <p:spPr bwMode="auto">
            <a:xfrm>
              <a:off x="2923" y="1145"/>
              <a:ext cx="717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Top Event</a:t>
              </a:r>
            </a:p>
          </p:txBody>
        </p:sp>
        <p:sp>
          <p:nvSpPr>
            <p:cNvPr id="28683" name="Rectangle 5"/>
            <p:cNvSpPr>
              <a:spLocks noChangeArrowheads="1"/>
            </p:cNvSpPr>
            <p:nvPr/>
          </p:nvSpPr>
          <p:spPr bwMode="auto">
            <a:xfrm>
              <a:off x="1903" y="1732"/>
              <a:ext cx="23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684" name="Rectangle 6"/>
            <p:cNvSpPr>
              <a:spLocks noChangeArrowheads="1"/>
            </p:cNvSpPr>
            <p:nvPr/>
          </p:nvSpPr>
          <p:spPr bwMode="auto">
            <a:xfrm>
              <a:off x="2923" y="1732"/>
              <a:ext cx="211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685" name="Rectangle 7"/>
            <p:cNvSpPr>
              <a:spLocks noChangeArrowheads="1"/>
            </p:cNvSpPr>
            <p:nvPr/>
          </p:nvSpPr>
          <p:spPr bwMode="auto">
            <a:xfrm>
              <a:off x="4147" y="1732"/>
              <a:ext cx="226" cy="2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686" name="Rectangle 8"/>
            <p:cNvSpPr>
              <a:spLocks noChangeArrowheads="1"/>
            </p:cNvSpPr>
            <p:nvPr/>
          </p:nvSpPr>
          <p:spPr bwMode="auto">
            <a:xfrm>
              <a:off x="4188" y="2386"/>
              <a:ext cx="263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28687" name="Group 9"/>
            <p:cNvGrpSpPr>
              <a:grpSpLocks/>
            </p:cNvGrpSpPr>
            <p:nvPr/>
          </p:nvGrpSpPr>
          <p:grpSpPr bwMode="auto">
            <a:xfrm>
              <a:off x="2734" y="2359"/>
              <a:ext cx="643" cy="365"/>
              <a:chOff x="2734" y="2359"/>
              <a:chExt cx="643" cy="365"/>
            </a:xfrm>
          </p:grpSpPr>
          <p:sp>
            <p:nvSpPr>
              <p:cNvPr id="28770" name="Rectangle 10"/>
              <p:cNvSpPr>
                <a:spLocks noChangeArrowheads="1"/>
              </p:cNvSpPr>
              <p:nvPr/>
            </p:nvSpPr>
            <p:spPr bwMode="auto">
              <a:xfrm>
                <a:off x="3208" y="2468"/>
                <a:ext cx="169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grpSp>
            <p:nvGrpSpPr>
              <p:cNvPr id="28771" name="Group 11"/>
              <p:cNvGrpSpPr>
                <a:grpSpLocks/>
              </p:cNvGrpSpPr>
              <p:nvPr/>
            </p:nvGrpSpPr>
            <p:grpSpPr bwMode="auto">
              <a:xfrm>
                <a:off x="2734" y="2359"/>
                <a:ext cx="359" cy="359"/>
                <a:chOff x="2734" y="2359"/>
                <a:chExt cx="359" cy="359"/>
              </a:xfrm>
            </p:grpSpPr>
            <p:sp>
              <p:nvSpPr>
                <p:cNvPr id="28772" name="Oval 12"/>
                <p:cNvSpPr>
                  <a:spLocks noChangeArrowheads="1"/>
                </p:cNvSpPr>
                <p:nvPr/>
              </p:nvSpPr>
              <p:spPr bwMode="auto">
                <a:xfrm>
                  <a:off x="2734" y="2359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73" name="Rectangle 13"/>
                <p:cNvSpPr>
                  <a:spLocks noChangeArrowheads="1"/>
                </p:cNvSpPr>
                <p:nvPr/>
              </p:nvSpPr>
              <p:spPr bwMode="auto">
                <a:xfrm>
                  <a:off x="2803" y="2428"/>
                  <a:ext cx="226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</p:grpSp>
        </p:grpSp>
        <p:grpSp>
          <p:nvGrpSpPr>
            <p:cNvPr id="28688" name="Group 14"/>
            <p:cNvGrpSpPr>
              <a:grpSpLocks/>
            </p:cNvGrpSpPr>
            <p:nvPr/>
          </p:nvGrpSpPr>
          <p:grpSpPr bwMode="auto">
            <a:xfrm>
              <a:off x="1755" y="3134"/>
              <a:ext cx="359" cy="359"/>
              <a:chOff x="1755" y="3134"/>
              <a:chExt cx="359" cy="359"/>
            </a:xfrm>
          </p:grpSpPr>
          <p:sp>
            <p:nvSpPr>
              <p:cNvPr id="28768" name="Oval 15"/>
              <p:cNvSpPr>
                <a:spLocks noChangeArrowheads="1"/>
              </p:cNvSpPr>
              <p:nvPr/>
            </p:nvSpPr>
            <p:spPr bwMode="auto">
              <a:xfrm>
                <a:off x="1755" y="3134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9" name="Rectangle 16"/>
              <p:cNvSpPr>
                <a:spLocks noChangeArrowheads="1"/>
              </p:cNvSpPr>
              <p:nvPr/>
            </p:nvSpPr>
            <p:spPr bwMode="auto">
              <a:xfrm>
                <a:off x="1824" y="3203"/>
                <a:ext cx="1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28689" name="Group 17"/>
            <p:cNvGrpSpPr>
              <a:grpSpLocks/>
            </p:cNvGrpSpPr>
            <p:nvPr/>
          </p:nvGrpSpPr>
          <p:grpSpPr bwMode="auto">
            <a:xfrm>
              <a:off x="3713" y="2278"/>
              <a:ext cx="359" cy="359"/>
              <a:chOff x="3713" y="2278"/>
              <a:chExt cx="359" cy="359"/>
            </a:xfrm>
          </p:grpSpPr>
          <p:sp>
            <p:nvSpPr>
              <p:cNvPr id="28766" name="Oval 18"/>
              <p:cNvSpPr>
                <a:spLocks noChangeArrowheads="1"/>
              </p:cNvSpPr>
              <p:nvPr/>
            </p:nvSpPr>
            <p:spPr bwMode="auto">
              <a:xfrm>
                <a:off x="3713" y="2278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7" name="Rectangle 19"/>
              <p:cNvSpPr>
                <a:spLocks noChangeArrowheads="1"/>
              </p:cNvSpPr>
              <p:nvPr/>
            </p:nvSpPr>
            <p:spPr bwMode="auto">
              <a:xfrm>
                <a:off x="3782" y="2347"/>
                <a:ext cx="207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L</a:t>
                </a:r>
              </a:p>
            </p:txBody>
          </p:sp>
        </p:grpSp>
        <p:grpSp>
          <p:nvGrpSpPr>
            <p:cNvPr id="28690" name="Group 20"/>
            <p:cNvGrpSpPr>
              <a:grpSpLocks/>
            </p:cNvGrpSpPr>
            <p:nvPr/>
          </p:nvGrpSpPr>
          <p:grpSpPr bwMode="auto">
            <a:xfrm>
              <a:off x="4611" y="2278"/>
              <a:ext cx="359" cy="359"/>
              <a:chOff x="4611" y="2278"/>
              <a:chExt cx="359" cy="359"/>
            </a:xfrm>
          </p:grpSpPr>
          <p:sp>
            <p:nvSpPr>
              <p:cNvPr id="28764" name="Oval 21"/>
              <p:cNvSpPr>
                <a:spLocks noChangeArrowheads="1"/>
              </p:cNvSpPr>
              <p:nvPr/>
            </p:nvSpPr>
            <p:spPr bwMode="auto">
              <a:xfrm>
                <a:off x="4611" y="2278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5" name="Rectangle 22"/>
              <p:cNvSpPr>
                <a:spLocks noChangeArrowheads="1"/>
              </p:cNvSpPr>
              <p:nvPr/>
            </p:nvSpPr>
            <p:spPr bwMode="auto">
              <a:xfrm>
                <a:off x="4680" y="2347"/>
                <a:ext cx="226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grpSp>
          <p:nvGrpSpPr>
            <p:cNvPr id="28691" name="Group 23"/>
            <p:cNvGrpSpPr>
              <a:grpSpLocks/>
            </p:cNvGrpSpPr>
            <p:nvPr/>
          </p:nvGrpSpPr>
          <p:grpSpPr bwMode="auto">
            <a:xfrm>
              <a:off x="2326" y="3134"/>
              <a:ext cx="359" cy="359"/>
              <a:chOff x="2326" y="3134"/>
              <a:chExt cx="359" cy="359"/>
            </a:xfrm>
          </p:grpSpPr>
          <p:sp>
            <p:nvSpPr>
              <p:cNvPr id="28762" name="Oval 24"/>
              <p:cNvSpPr>
                <a:spLocks noChangeArrowheads="1"/>
              </p:cNvSpPr>
              <p:nvPr/>
            </p:nvSpPr>
            <p:spPr bwMode="auto">
              <a:xfrm>
                <a:off x="2326" y="3134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3" name="Rectangle 25"/>
              <p:cNvSpPr>
                <a:spLocks noChangeArrowheads="1"/>
              </p:cNvSpPr>
              <p:nvPr/>
            </p:nvSpPr>
            <p:spPr bwMode="auto">
              <a:xfrm>
                <a:off x="2395" y="3203"/>
                <a:ext cx="22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G</a:t>
                </a:r>
              </a:p>
            </p:txBody>
          </p:sp>
        </p:grpSp>
        <p:grpSp>
          <p:nvGrpSpPr>
            <p:cNvPr id="28692" name="Group 26"/>
            <p:cNvGrpSpPr>
              <a:grpSpLocks/>
            </p:cNvGrpSpPr>
            <p:nvPr/>
          </p:nvGrpSpPr>
          <p:grpSpPr bwMode="auto">
            <a:xfrm>
              <a:off x="2938" y="3053"/>
              <a:ext cx="359" cy="359"/>
              <a:chOff x="2938" y="3053"/>
              <a:chExt cx="359" cy="359"/>
            </a:xfrm>
          </p:grpSpPr>
          <p:sp>
            <p:nvSpPr>
              <p:cNvPr id="28760" name="Oval 27"/>
              <p:cNvSpPr>
                <a:spLocks noChangeArrowheads="1"/>
              </p:cNvSpPr>
              <p:nvPr/>
            </p:nvSpPr>
            <p:spPr bwMode="auto">
              <a:xfrm>
                <a:off x="2938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61" name="Rectangle 28"/>
              <p:cNvSpPr>
                <a:spLocks noChangeArrowheads="1"/>
              </p:cNvSpPr>
              <p:nvPr/>
            </p:nvSpPr>
            <p:spPr bwMode="auto">
              <a:xfrm>
                <a:off x="3007" y="3122"/>
                <a:ext cx="16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8693" name="Group 29"/>
            <p:cNvGrpSpPr>
              <a:grpSpLocks/>
            </p:cNvGrpSpPr>
            <p:nvPr/>
          </p:nvGrpSpPr>
          <p:grpSpPr bwMode="auto">
            <a:xfrm>
              <a:off x="3387" y="3053"/>
              <a:ext cx="359" cy="359"/>
              <a:chOff x="3387" y="3053"/>
              <a:chExt cx="359" cy="359"/>
            </a:xfrm>
          </p:grpSpPr>
          <p:sp>
            <p:nvSpPr>
              <p:cNvPr id="28758" name="Oval 30"/>
              <p:cNvSpPr>
                <a:spLocks noChangeArrowheads="1"/>
              </p:cNvSpPr>
              <p:nvPr/>
            </p:nvSpPr>
            <p:spPr bwMode="auto">
              <a:xfrm>
                <a:off x="3387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59" name="Rectangle 31"/>
              <p:cNvSpPr>
                <a:spLocks noChangeArrowheads="1"/>
              </p:cNvSpPr>
              <p:nvPr/>
            </p:nvSpPr>
            <p:spPr bwMode="auto">
              <a:xfrm>
                <a:off x="3456" y="3122"/>
                <a:ext cx="227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K</a:t>
                </a:r>
              </a:p>
            </p:txBody>
          </p:sp>
        </p:grpSp>
        <p:grpSp>
          <p:nvGrpSpPr>
            <p:cNvPr id="28694" name="Group 32"/>
            <p:cNvGrpSpPr>
              <a:grpSpLocks/>
            </p:cNvGrpSpPr>
            <p:nvPr/>
          </p:nvGrpSpPr>
          <p:grpSpPr bwMode="auto">
            <a:xfrm>
              <a:off x="4611" y="3053"/>
              <a:ext cx="359" cy="359"/>
              <a:chOff x="4611" y="3053"/>
              <a:chExt cx="359" cy="359"/>
            </a:xfrm>
          </p:grpSpPr>
          <p:sp>
            <p:nvSpPr>
              <p:cNvPr id="28756" name="Oval 33"/>
              <p:cNvSpPr>
                <a:spLocks noChangeArrowheads="1"/>
              </p:cNvSpPr>
              <p:nvPr/>
            </p:nvSpPr>
            <p:spPr bwMode="auto">
              <a:xfrm>
                <a:off x="4611" y="3053"/>
                <a:ext cx="359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757" name="Rectangle 34"/>
              <p:cNvSpPr>
                <a:spLocks noChangeArrowheads="1"/>
              </p:cNvSpPr>
              <p:nvPr/>
            </p:nvSpPr>
            <p:spPr bwMode="auto">
              <a:xfrm>
                <a:off x="4680" y="3122"/>
                <a:ext cx="22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sp>
          <p:nvSpPr>
            <p:cNvPr id="28695" name="Rectangle 35"/>
            <p:cNvSpPr>
              <a:spLocks noChangeArrowheads="1"/>
            </p:cNvSpPr>
            <p:nvPr/>
          </p:nvSpPr>
          <p:spPr bwMode="auto">
            <a:xfrm>
              <a:off x="4147" y="3161"/>
              <a:ext cx="207" cy="2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8696" name="Line 36"/>
            <p:cNvSpPr>
              <a:spLocks noChangeShapeType="1"/>
            </p:cNvSpPr>
            <p:nvPr/>
          </p:nvSpPr>
          <p:spPr bwMode="auto">
            <a:xfrm>
              <a:off x="1996" y="1580"/>
              <a:ext cx="2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Line 37"/>
            <p:cNvSpPr>
              <a:spLocks noChangeShapeType="1"/>
            </p:cNvSpPr>
            <p:nvPr/>
          </p:nvSpPr>
          <p:spPr bwMode="auto">
            <a:xfrm>
              <a:off x="1996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8"/>
            <p:cNvSpPr>
              <a:spLocks noChangeShapeType="1"/>
            </p:cNvSpPr>
            <p:nvPr/>
          </p:nvSpPr>
          <p:spPr bwMode="auto">
            <a:xfrm>
              <a:off x="3056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39"/>
            <p:cNvSpPr>
              <a:spLocks noChangeShapeType="1"/>
            </p:cNvSpPr>
            <p:nvPr/>
          </p:nvSpPr>
          <p:spPr bwMode="auto">
            <a:xfrm>
              <a:off x="4280" y="1579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40"/>
            <p:cNvSpPr>
              <a:spLocks noChangeArrowheads="1"/>
            </p:cNvSpPr>
            <p:nvPr/>
          </p:nvSpPr>
          <p:spPr bwMode="auto">
            <a:xfrm>
              <a:off x="3048" y="1393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8701" name="Line 41"/>
            <p:cNvSpPr>
              <a:spLocks noChangeShapeType="1"/>
            </p:cNvSpPr>
            <p:nvPr/>
          </p:nvSpPr>
          <p:spPr bwMode="auto">
            <a:xfrm>
              <a:off x="3179" y="1375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42"/>
            <p:cNvSpPr>
              <a:spLocks noChangeShapeType="1"/>
            </p:cNvSpPr>
            <p:nvPr/>
          </p:nvSpPr>
          <p:spPr bwMode="auto">
            <a:xfrm>
              <a:off x="3179" y="1540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Rectangle 43"/>
            <p:cNvSpPr>
              <a:spLocks noChangeArrowheads="1"/>
            </p:cNvSpPr>
            <p:nvPr/>
          </p:nvSpPr>
          <p:spPr bwMode="auto">
            <a:xfrm>
              <a:off x="1824" y="2004"/>
              <a:ext cx="4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grpSp>
          <p:nvGrpSpPr>
            <p:cNvPr id="28704" name="Group 44"/>
            <p:cNvGrpSpPr>
              <a:grpSpLocks/>
            </p:cNvGrpSpPr>
            <p:nvPr/>
          </p:nvGrpSpPr>
          <p:grpSpPr bwMode="auto">
            <a:xfrm>
              <a:off x="1510" y="2232"/>
              <a:ext cx="935" cy="533"/>
              <a:chOff x="1510" y="2232"/>
              <a:chExt cx="935" cy="533"/>
            </a:xfrm>
          </p:grpSpPr>
          <p:sp>
            <p:nvSpPr>
              <p:cNvPr id="28748" name="Rectangle 45"/>
              <p:cNvSpPr>
                <a:spLocks noChangeArrowheads="1"/>
              </p:cNvSpPr>
              <p:nvPr/>
            </p:nvSpPr>
            <p:spPr bwMode="auto">
              <a:xfrm>
                <a:off x="2228" y="2509"/>
                <a:ext cx="217" cy="2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7788" tIns="39688" rIns="77788" bIns="39688">
                <a:spAutoFit/>
              </a:bodyPr>
              <a:lstStyle>
                <a:lvl1pPr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619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E</a:t>
                </a:r>
              </a:p>
            </p:txBody>
          </p:sp>
          <p:grpSp>
            <p:nvGrpSpPr>
              <p:cNvPr id="28749" name="Group 46"/>
              <p:cNvGrpSpPr>
                <a:grpSpLocks/>
              </p:cNvGrpSpPr>
              <p:nvPr/>
            </p:nvGrpSpPr>
            <p:grpSpPr bwMode="auto">
              <a:xfrm>
                <a:off x="1510" y="2400"/>
                <a:ext cx="359" cy="359"/>
                <a:chOff x="1510" y="2400"/>
                <a:chExt cx="359" cy="359"/>
              </a:xfrm>
            </p:grpSpPr>
            <p:sp>
              <p:nvSpPr>
                <p:cNvPr id="28754" name="Oval 47"/>
                <p:cNvSpPr>
                  <a:spLocks noChangeArrowheads="1"/>
                </p:cNvSpPr>
                <p:nvPr/>
              </p:nvSpPr>
              <p:spPr bwMode="auto">
                <a:xfrm>
                  <a:off x="1510" y="2400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55" name="Rectangle 48"/>
                <p:cNvSpPr>
                  <a:spLocks noChangeArrowheads="1"/>
                </p:cNvSpPr>
                <p:nvPr/>
              </p:nvSpPr>
              <p:spPr bwMode="auto">
                <a:xfrm>
                  <a:off x="1579" y="2469"/>
                  <a:ext cx="22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</p:grpSp>
          <p:sp>
            <p:nvSpPr>
              <p:cNvPr id="28750" name="Line 49"/>
              <p:cNvSpPr>
                <a:spLocks noChangeShapeType="1"/>
              </p:cNvSpPr>
              <p:nvPr/>
            </p:nvSpPr>
            <p:spPr bwMode="auto">
              <a:xfrm>
                <a:off x="1668" y="2274"/>
                <a:ext cx="6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1" name="Line 50"/>
              <p:cNvSpPr>
                <a:spLocks noChangeShapeType="1"/>
              </p:cNvSpPr>
              <p:nvPr/>
            </p:nvSpPr>
            <p:spPr bwMode="auto">
              <a:xfrm>
                <a:off x="2322" y="2274"/>
                <a:ext cx="0" cy="2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2" name="Line 51"/>
              <p:cNvSpPr>
                <a:spLocks noChangeShapeType="1"/>
              </p:cNvSpPr>
              <p:nvPr/>
            </p:nvSpPr>
            <p:spPr bwMode="auto">
              <a:xfrm>
                <a:off x="1669" y="2274"/>
                <a:ext cx="0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3" name="Line 52"/>
              <p:cNvSpPr>
                <a:spLocks noChangeShapeType="1"/>
              </p:cNvSpPr>
              <p:nvPr/>
            </p:nvSpPr>
            <p:spPr bwMode="auto">
              <a:xfrm>
                <a:off x="1996" y="2232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5" name="Line 53"/>
            <p:cNvSpPr>
              <a:spLocks noChangeShapeType="1"/>
            </p:cNvSpPr>
            <p:nvPr/>
          </p:nvSpPr>
          <p:spPr bwMode="auto">
            <a:xfrm>
              <a:off x="1996" y="1987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Rectangle 54"/>
            <p:cNvSpPr>
              <a:spLocks noChangeArrowheads="1"/>
            </p:cNvSpPr>
            <p:nvPr/>
          </p:nvSpPr>
          <p:spPr bwMode="auto">
            <a:xfrm>
              <a:off x="2926" y="2045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8707" name="Line 55"/>
            <p:cNvSpPr>
              <a:spLocks noChangeShapeType="1"/>
            </p:cNvSpPr>
            <p:nvPr/>
          </p:nvSpPr>
          <p:spPr bwMode="auto">
            <a:xfrm>
              <a:off x="2892" y="2274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56"/>
            <p:cNvSpPr>
              <a:spLocks noChangeShapeType="1"/>
            </p:cNvSpPr>
            <p:nvPr/>
          </p:nvSpPr>
          <p:spPr bwMode="auto">
            <a:xfrm>
              <a:off x="3260" y="2273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57"/>
            <p:cNvSpPr>
              <a:spLocks noChangeShapeType="1"/>
            </p:cNvSpPr>
            <p:nvPr/>
          </p:nvSpPr>
          <p:spPr bwMode="auto">
            <a:xfrm>
              <a:off x="2893" y="2273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58"/>
            <p:cNvSpPr>
              <a:spLocks noChangeShapeType="1"/>
            </p:cNvSpPr>
            <p:nvPr/>
          </p:nvSpPr>
          <p:spPr bwMode="auto">
            <a:xfrm>
              <a:off x="3056" y="1988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59"/>
            <p:cNvSpPr>
              <a:spLocks noChangeShapeType="1"/>
            </p:cNvSpPr>
            <p:nvPr/>
          </p:nvSpPr>
          <p:spPr bwMode="auto">
            <a:xfrm>
              <a:off x="3056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60"/>
            <p:cNvSpPr>
              <a:spLocks noChangeShapeType="1"/>
            </p:cNvSpPr>
            <p:nvPr/>
          </p:nvSpPr>
          <p:spPr bwMode="auto">
            <a:xfrm>
              <a:off x="3832" y="2192"/>
              <a:ext cx="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61"/>
            <p:cNvSpPr>
              <a:spLocks noChangeShapeType="1"/>
            </p:cNvSpPr>
            <p:nvPr/>
          </p:nvSpPr>
          <p:spPr bwMode="auto">
            <a:xfrm>
              <a:off x="4280" y="1987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62"/>
            <p:cNvSpPr>
              <a:spLocks noChangeArrowheads="1"/>
            </p:cNvSpPr>
            <p:nvPr/>
          </p:nvSpPr>
          <p:spPr bwMode="auto">
            <a:xfrm>
              <a:off x="4068" y="2004"/>
              <a:ext cx="4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28715" name="Line 63"/>
            <p:cNvSpPr>
              <a:spLocks noChangeShapeType="1"/>
            </p:cNvSpPr>
            <p:nvPr/>
          </p:nvSpPr>
          <p:spPr bwMode="auto">
            <a:xfrm>
              <a:off x="3832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Line 64"/>
            <p:cNvSpPr>
              <a:spLocks noChangeShapeType="1"/>
            </p:cNvSpPr>
            <p:nvPr/>
          </p:nvSpPr>
          <p:spPr bwMode="auto">
            <a:xfrm>
              <a:off x="4770" y="2192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Line 65"/>
            <p:cNvSpPr>
              <a:spLocks noChangeShapeType="1"/>
            </p:cNvSpPr>
            <p:nvPr/>
          </p:nvSpPr>
          <p:spPr bwMode="auto">
            <a:xfrm>
              <a:off x="4280" y="2192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66"/>
            <p:cNvSpPr>
              <a:spLocks noChangeShapeType="1"/>
            </p:cNvSpPr>
            <p:nvPr/>
          </p:nvSpPr>
          <p:spPr bwMode="auto">
            <a:xfrm>
              <a:off x="2322" y="2762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Rectangle 67"/>
            <p:cNvSpPr>
              <a:spLocks noChangeArrowheads="1"/>
            </p:cNvSpPr>
            <p:nvPr/>
          </p:nvSpPr>
          <p:spPr bwMode="auto">
            <a:xfrm>
              <a:off x="2150" y="2779"/>
              <a:ext cx="3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8720" name="Line 68"/>
            <p:cNvSpPr>
              <a:spLocks noChangeShapeType="1"/>
            </p:cNvSpPr>
            <p:nvPr/>
          </p:nvSpPr>
          <p:spPr bwMode="auto">
            <a:xfrm>
              <a:off x="1955" y="3049"/>
              <a:ext cx="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Line 69"/>
            <p:cNvSpPr>
              <a:spLocks noChangeShapeType="1"/>
            </p:cNvSpPr>
            <p:nvPr/>
          </p:nvSpPr>
          <p:spPr bwMode="auto">
            <a:xfrm>
              <a:off x="2485" y="304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Line 70"/>
            <p:cNvSpPr>
              <a:spLocks noChangeShapeType="1"/>
            </p:cNvSpPr>
            <p:nvPr/>
          </p:nvSpPr>
          <p:spPr bwMode="auto">
            <a:xfrm>
              <a:off x="1955" y="3049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71"/>
            <p:cNvSpPr>
              <a:spLocks noChangeShapeType="1"/>
            </p:cNvSpPr>
            <p:nvPr/>
          </p:nvSpPr>
          <p:spPr bwMode="auto">
            <a:xfrm>
              <a:off x="3056" y="2967"/>
              <a:ext cx="4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Line 72"/>
            <p:cNvSpPr>
              <a:spLocks noChangeShapeType="1"/>
            </p:cNvSpPr>
            <p:nvPr/>
          </p:nvSpPr>
          <p:spPr bwMode="auto">
            <a:xfrm>
              <a:off x="3056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Line 73"/>
            <p:cNvSpPr>
              <a:spLocks noChangeShapeType="1"/>
            </p:cNvSpPr>
            <p:nvPr/>
          </p:nvSpPr>
          <p:spPr bwMode="auto">
            <a:xfrm>
              <a:off x="3546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Rectangle 74"/>
            <p:cNvSpPr>
              <a:spLocks noChangeArrowheads="1"/>
            </p:cNvSpPr>
            <p:nvPr/>
          </p:nvSpPr>
          <p:spPr bwMode="auto">
            <a:xfrm>
              <a:off x="3089" y="2739"/>
              <a:ext cx="41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AND</a:t>
              </a:r>
            </a:p>
          </p:txBody>
        </p:sp>
        <p:sp>
          <p:nvSpPr>
            <p:cNvPr id="28727" name="Line 75"/>
            <p:cNvSpPr>
              <a:spLocks noChangeShapeType="1"/>
            </p:cNvSpPr>
            <p:nvPr/>
          </p:nvSpPr>
          <p:spPr bwMode="auto">
            <a:xfrm>
              <a:off x="3301" y="2721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Line 76"/>
            <p:cNvSpPr>
              <a:spLocks noChangeShapeType="1"/>
            </p:cNvSpPr>
            <p:nvPr/>
          </p:nvSpPr>
          <p:spPr bwMode="auto">
            <a:xfrm>
              <a:off x="3301" y="2886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Line 77"/>
            <p:cNvSpPr>
              <a:spLocks noChangeShapeType="1"/>
            </p:cNvSpPr>
            <p:nvPr/>
          </p:nvSpPr>
          <p:spPr bwMode="auto">
            <a:xfrm>
              <a:off x="2322" y="2967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Line 78"/>
            <p:cNvSpPr>
              <a:spLocks noChangeShapeType="1"/>
            </p:cNvSpPr>
            <p:nvPr/>
          </p:nvSpPr>
          <p:spPr bwMode="auto">
            <a:xfrm>
              <a:off x="4240" y="2886"/>
              <a:ext cx="5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Line 79"/>
            <p:cNvSpPr>
              <a:spLocks noChangeShapeType="1"/>
            </p:cNvSpPr>
            <p:nvPr/>
          </p:nvSpPr>
          <p:spPr bwMode="auto">
            <a:xfrm>
              <a:off x="4240" y="288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Line 80"/>
            <p:cNvSpPr>
              <a:spLocks noChangeShapeType="1"/>
            </p:cNvSpPr>
            <p:nvPr/>
          </p:nvSpPr>
          <p:spPr bwMode="auto">
            <a:xfrm>
              <a:off x="4770" y="2886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Rectangle 81"/>
            <p:cNvSpPr>
              <a:spLocks noChangeArrowheads="1"/>
            </p:cNvSpPr>
            <p:nvPr/>
          </p:nvSpPr>
          <p:spPr bwMode="auto">
            <a:xfrm>
              <a:off x="4190" y="2657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8734" name="Line 82"/>
            <p:cNvSpPr>
              <a:spLocks noChangeShapeType="1"/>
            </p:cNvSpPr>
            <p:nvPr/>
          </p:nvSpPr>
          <p:spPr bwMode="auto">
            <a:xfrm>
              <a:off x="4321" y="2804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5" name="Group 83"/>
            <p:cNvGrpSpPr>
              <a:grpSpLocks/>
            </p:cNvGrpSpPr>
            <p:nvPr/>
          </p:nvGrpSpPr>
          <p:grpSpPr bwMode="auto">
            <a:xfrm>
              <a:off x="3713" y="3701"/>
              <a:ext cx="1053" cy="445"/>
              <a:chOff x="3713" y="3701"/>
              <a:chExt cx="1053" cy="445"/>
            </a:xfrm>
          </p:grpSpPr>
          <p:grpSp>
            <p:nvGrpSpPr>
              <p:cNvPr id="28739" name="Group 84"/>
              <p:cNvGrpSpPr>
                <a:grpSpLocks/>
              </p:cNvGrpSpPr>
              <p:nvPr/>
            </p:nvGrpSpPr>
            <p:grpSpPr bwMode="auto">
              <a:xfrm>
                <a:off x="3713" y="3787"/>
                <a:ext cx="359" cy="359"/>
                <a:chOff x="3713" y="3787"/>
                <a:chExt cx="359" cy="359"/>
              </a:xfrm>
            </p:grpSpPr>
            <p:sp>
              <p:nvSpPr>
                <p:cNvPr id="28746" name="Oval 85"/>
                <p:cNvSpPr>
                  <a:spLocks noChangeArrowheads="1"/>
                </p:cNvSpPr>
                <p:nvPr/>
              </p:nvSpPr>
              <p:spPr bwMode="auto">
                <a:xfrm>
                  <a:off x="3713" y="3787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47" name="Rectangle 86"/>
                <p:cNvSpPr>
                  <a:spLocks noChangeArrowheads="1"/>
                </p:cNvSpPr>
                <p:nvPr/>
              </p:nvSpPr>
              <p:spPr bwMode="auto">
                <a:xfrm>
                  <a:off x="3782" y="3856"/>
                  <a:ext cx="217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8740" name="Group 87"/>
              <p:cNvGrpSpPr>
                <a:grpSpLocks/>
              </p:cNvGrpSpPr>
              <p:nvPr/>
            </p:nvGrpSpPr>
            <p:grpSpPr bwMode="auto">
              <a:xfrm>
                <a:off x="4407" y="3787"/>
                <a:ext cx="359" cy="359"/>
                <a:chOff x="4407" y="3787"/>
                <a:chExt cx="359" cy="359"/>
              </a:xfrm>
            </p:grpSpPr>
            <p:sp>
              <p:nvSpPr>
                <p:cNvPr id="28744" name="Oval 88"/>
                <p:cNvSpPr>
                  <a:spLocks noChangeArrowheads="1"/>
                </p:cNvSpPr>
                <p:nvPr/>
              </p:nvSpPr>
              <p:spPr bwMode="auto">
                <a:xfrm>
                  <a:off x="4407" y="3787"/>
                  <a:ext cx="359" cy="35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745" name="Rectangle 89"/>
                <p:cNvSpPr>
                  <a:spLocks noChangeArrowheads="1"/>
                </p:cNvSpPr>
                <p:nvPr/>
              </p:nvSpPr>
              <p:spPr bwMode="auto">
                <a:xfrm>
                  <a:off x="4476" y="3856"/>
                  <a:ext cx="198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7788" tIns="39688" rIns="77788" bIns="39688">
                  <a:spAutoFit/>
                </a:bodyPr>
                <a:lstStyle>
                  <a:lvl1pPr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661988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6619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anose="02020603050405020304" pitchFamily="18" charset="0"/>
                    </a:rPr>
                    <a:t>S</a:t>
                  </a:r>
                </a:p>
              </p:txBody>
            </p:sp>
          </p:grpSp>
          <p:sp>
            <p:nvSpPr>
              <p:cNvPr id="28741" name="Line 90"/>
              <p:cNvSpPr>
                <a:spLocks noChangeShapeType="1"/>
              </p:cNvSpPr>
              <p:nvPr/>
            </p:nvSpPr>
            <p:spPr bwMode="auto">
              <a:xfrm>
                <a:off x="3872" y="3701"/>
                <a:ext cx="6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2" name="Line 91"/>
              <p:cNvSpPr>
                <a:spLocks noChangeShapeType="1"/>
              </p:cNvSpPr>
              <p:nvPr/>
            </p:nvSpPr>
            <p:spPr bwMode="auto">
              <a:xfrm>
                <a:off x="4566" y="3701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3" name="Line 92"/>
              <p:cNvSpPr>
                <a:spLocks noChangeShapeType="1"/>
              </p:cNvSpPr>
              <p:nvPr/>
            </p:nvSpPr>
            <p:spPr bwMode="auto">
              <a:xfrm>
                <a:off x="3872" y="3701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36" name="Rectangle 93"/>
            <p:cNvSpPr>
              <a:spLocks noChangeArrowheads="1"/>
            </p:cNvSpPr>
            <p:nvPr/>
          </p:nvSpPr>
          <p:spPr bwMode="auto">
            <a:xfrm>
              <a:off x="4109" y="3432"/>
              <a:ext cx="30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28737" name="Line 94"/>
            <p:cNvSpPr>
              <a:spLocks noChangeShapeType="1"/>
            </p:cNvSpPr>
            <p:nvPr/>
          </p:nvSpPr>
          <p:spPr bwMode="auto">
            <a:xfrm>
              <a:off x="4240" y="3620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95"/>
            <p:cNvSpPr>
              <a:spLocks noChangeShapeType="1"/>
            </p:cNvSpPr>
            <p:nvPr/>
          </p:nvSpPr>
          <p:spPr bwMode="auto">
            <a:xfrm>
              <a:off x="4321" y="2640"/>
              <a:ext cx="0" cy="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23" name="Text Box 99"/>
          <p:cNvSpPr txBox="1">
            <a:spLocks noChangeArrowheads="1"/>
          </p:cNvSpPr>
          <p:nvPr/>
        </p:nvSpPr>
        <p:spPr bwMode="auto">
          <a:xfrm>
            <a:off x="5562600" y="1676400"/>
            <a:ext cx="60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#1</a:t>
            </a:r>
          </a:p>
          <a:p>
            <a:endParaRPr lang="en-US" altLang="en-US"/>
          </a:p>
          <a:p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	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C	</a:t>
            </a:r>
          </a:p>
          <a:p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6724" name="Text Box 100"/>
          <p:cNvSpPr txBox="1">
            <a:spLocks noChangeArrowheads="1"/>
          </p:cNvSpPr>
          <p:nvPr/>
        </p:nvSpPr>
        <p:spPr bwMode="auto">
          <a:xfrm>
            <a:off x="6172200" y="1676400"/>
            <a:ext cx="838200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#2	</a:t>
            </a:r>
          </a:p>
          <a:p>
            <a:r>
              <a:rPr lang="en-US" altLang="en-US"/>
              <a:t>D,E	</a:t>
            </a:r>
          </a:p>
          <a:p>
            <a:endParaRPr lang="en-US" altLang="en-US"/>
          </a:p>
          <a:p>
            <a:r>
              <a:rPr lang="en-US" altLang="en-US"/>
              <a:t>H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I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L,M,N	</a:t>
            </a:r>
          </a:p>
          <a:p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6725" name="Text Box 101"/>
          <p:cNvSpPr txBox="1">
            <a:spLocks noChangeArrowheads="1"/>
          </p:cNvSpPr>
          <p:nvPr/>
        </p:nvSpPr>
        <p:spPr bwMode="auto">
          <a:xfrm>
            <a:off x="8153400" y="1676400"/>
            <a:ext cx="7937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#4</a:t>
            </a:r>
          </a:p>
          <a:p>
            <a:endParaRPr lang="en-US" altLang="en-US"/>
          </a:p>
          <a:p>
            <a:r>
              <a:rPr lang="en-US" altLang="en-US"/>
              <a:t>D,F</a:t>
            </a:r>
          </a:p>
          <a:p>
            <a:r>
              <a:rPr lang="en-US" altLang="en-US"/>
              <a:t>D,G</a:t>
            </a:r>
          </a:p>
          <a:p>
            <a:endParaRPr lang="en-US" altLang="en-US"/>
          </a:p>
          <a:p>
            <a:r>
              <a:rPr lang="en-US" altLang="en-US"/>
              <a:t>H</a:t>
            </a:r>
          </a:p>
          <a:p>
            <a:r>
              <a:rPr lang="en-US" altLang="en-US">
                <a:sym typeface="Symbol" panose="05050102010706020507" pitchFamily="18" charset="2"/>
              </a:rPr>
              <a:t>J,K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L,R,N</a:t>
            </a:r>
          </a:p>
          <a:p>
            <a:r>
              <a:rPr lang="en-US" altLang="en-US">
                <a:sym typeface="Symbol" panose="05050102010706020507" pitchFamily="18" charset="2"/>
              </a:rPr>
              <a:t>L,S,N</a:t>
            </a:r>
          </a:p>
          <a:p>
            <a:r>
              <a:rPr lang="en-US" altLang="en-US">
                <a:sym typeface="Symbol" panose="05050102010706020507" pitchFamily="18" charset="2"/>
              </a:rPr>
              <a:t>L,Q,N</a:t>
            </a:r>
          </a:p>
        </p:txBody>
      </p:sp>
      <p:sp>
        <p:nvSpPr>
          <p:cNvPr id="26726" name="Text Box 102"/>
          <p:cNvSpPr txBox="1">
            <a:spLocks noChangeArrowheads="1"/>
          </p:cNvSpPr>
          <p:nvPr/>
        </p:nvSpPr>
        <p:spPr bwMode="auto">
          <a:xfrm>
            <a:off x="7010400" y="1676400"/>
            <a:ext cx="1143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#3</a:t>
            </a:r>
          </a:p>
          <a:p>
            <a:endParaRPr lang="en-US" altLang="en-US"/>
          </a:p>
          <a:p>
            <a:r>
              <a:rPr lang="en-US" altLang="en-US"/>
              <a:t>D,F	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	</a:t>
            </a:r>
          </a:p>
          <a:p>
            <a:r>
              <a:rPr lang="en-US" altLang="en-US">
                <a:sym typeface="Symbol" panose="05050102010706020507" pitchFamily="18" charset="2"/>
              </a:rPr>
              <a:t>J,K	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L,P,N  	</a:t>
            </a:r>
          </a:p>
          <a:p>
            <a:r>
              <a:rPr lang="en-US" altLang="en-US">
                <a:sym typeface="Symbol" panose="05050102010706020507" pitchFamily="18" charset="2"/>
              </a:rPr>
              <a:t>L,Q,N</a:t>
            </a:r>
          </a:p>
          <a:p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3" grpId="0"/>
      <p:bldP spid="26724" grpId="0"/>
      <p:bldP spid="26725" grpId="0"/>
      <p:bldP spid="267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107238" cy="885825"/>
          </a:xfrm>
        </p:spPr>
        <p:txBody>
          <a:bodyPr/>
          <a:lstStyle/>
          <a:p>
            <a:r>
              <a:rPr lang="en-US" altLang="en-US"/>
              <a:t>The Four Steps to a FTA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(1)  Define the system, its boundaries, and the top event,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(2)  Construct the fault tree representing symbolically the system and its relevant events,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(3)  Perform a qualitative evaluation by identifying those combinations of events which will cause the top event,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(4)  Perform a quantitative evaluation by assigning failure probabilities or unavailabilities to the basic events and  computing the probability of the top event.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C92A5-DDAD-44CA-8086-7B42C7A180F4}" type="slidenum">
              <a:rPr lang="en-US" altLang="en-US">
                <a:latin typeface="Tahoma" panose="020B0604030504040204" pitchFamily="34" charset="0"/>
              </a:rPr>
              <a:pPr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107238" cy="790575"/>
          </a:xfrm>
        </p:spPr>
        <p:txBody>
          <a:bodyPr/>
          <a:lstStyle/>
          <a:p>
            <a:r>
              <a:rPr lang="en-US" altLang="en-US"/>
              <a:t>Fault Tree Symbols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6B6AA0-CB4A-4412-9915-015588B307B2}" type="slidenum">
              <a:rPr lang="en-US" altLang="en-US">
                <a:latin typeface="Tahoma" panose="020B0604030504040204" pitchFamily="34" charset="0"/>
              </a:rPr>
              <a:pPr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04800" y="1600200"/>
            <a:ext cx="7751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AND gate - a logic gate where an output event occurs only when all</a:t>
            </a:r>
          </a:p>
          <a:p>
            <a:r>
              <a:rPr lang="en-US" altLang="en-US" sz="2000"/>
              <a:t>the input events have occurred.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04800" y="2286000"/>
            <a:ext cx="792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OR gate - a logic gate where an output event occurs if at least one of</a:t>
            </a:r>
          </a:p>
          <a:p>
            <a:r>
              <a:rPr lang="en-US" altLang="en-US" sz="2000"/>
              <a:t>the input events have occurred.</a:t>
            </a:r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555625" y="3124200"/>
            <a:ext cx="7972425" cy="1006475"/>
            <a:chOff x="388" y="2083"/>
            <a:chExt cx="5022" cy="634"/>
          </a:xfrm>
        </p:grpSpPr>
        <p:sp>
          <p:nvSpPr>
            <p:cNvPr id="22543" name="Rectangle 5"/>
            <p:cNvSpPr>
              <a:spLocks noChangeArrowheads="1"/>
            </p:cNvSpPr>
            <p:nvPr/>
          </p:nvSpPr>
          <p:spPr bwMode="auto">
            <a:xfrm>
              <a:off x="388" y="2260"/>
              <a:ext cx="71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4" name="Line 6"/>
            <p:cNvSpPr>
              <a:spLocks noChangeShapeType="1"/>
            </p:cNvSpPr>
            <p:nvPr/>
          </p:nvSpPr>
          <p:spPr bwMode="auto">
            <a:xfrm>
              <a:off x="768" y="211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7"/>
            <p:cNvSpPr>
              <a:spLocks noChangeShapeType="1"/>
            </p:cNvSpPr>
            <p:nvPr/>
          </p:nvSpPr>
          <p:spPr bwMode="auto">
            <a:xfrm>
              <a:off x="768" y="24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8"/>
            <p:cNvSpPr>
              <a:spLocks noChangeArrowheads="1"/>
            </p:cNvSpPr>
            <p:nvPr/>
          </p:nvSpPr>
          <p:spPr bwMode="auto">
            <a:xfrm>
              <a:off x="1238" y="2083"/>
              <a:ext cx="41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Resultant event - a fault event resulting from the logical </a:t>
              </a:r>
            </a:p>
            <a:p>
              <a:r>
                <a:rPr lang="en-US" altLang="en-US" sz="2000"/>
                <a:t>combination of other fault events and usually an output to</a:t>
              </a:r>
            </a:p>
            <a:p>
              <a:r>
                <a:rPr lang="en-US" altLang="en-US" sz="2000"/>
                <a:t>a logic gate.</a:t>
              </a:r>
            </a:p>
          </p:txBody>
        </p:sp>
      </p:grpSp>
      <p:grpSp>
        <p:nvGrpSpPr>
          <p:cNvPr id="22536" name="Group 13"/>
          <p:cNvGrpSpPr>
            <a:grpSpLocks/>
          </p:cNvGrpSpPr>
          <p:nvPr/>
        </p:nvGrpSpPr>
        <p:grpSpPr bwMode="auto">
          <a:xfrm>
            <a:off x="860425" y="4237038"/>
            <a:ext cx="7748588" cy="884237"/>
            <a:chOff x="580" y="2784"/>
            <a:chExt cx="4881" cy="557"/>
          </a:xfrm>
        </p:grpSpPr>
        <p:sp>
          <p:nvSpPr>
            <p:cNvPr id="22540" name="Oval 10"/>
            <p:cNvSpPr>
              <a:spLocks noChangeArrowheads="1"/>
            </p:cNvSpPr>
            <p:nvPr/>
          </p:nvSpPr>
          <p:spPr bwMode="auto">
            <a:xfrm>
              <a:off x="580" y="2932"/>
              <a:ext cx="376" cy="3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768" y="27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2"/>
            <p:cNvSpPr>
              <a:spLocks noChangeArrowheads="1"/>
            </p:cNvSpPr>
            <p:nvPr/>
          </p:nvSpPr>
          <p:spPr bwMode="auto">
            <a:xfrm>
              <a:off x="1094" y="2899"/>
              <a:ext cx="436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Basic event - an elementary event representing a basic fault</a:t>
              </a:r>
            </a:p>
            <a:p>
              <a:r>
                <a:rPr lang="en-US" altLang="en-US" sz="2000"/>
                <a:t>or component failure.  </a:t>
              </a:r>
            </a:p>
          </p:txBody>
        </p:sp>
      </p:grpSp>
      <p:grpSp>
        <p:nvGrpSpPr>
          <p:cNvPr id="22537" name="Group 16"/>
          <p:cNvGrpSpPr>
            <a:grpSpLocks/>
          </p:cNvGrpSpPr>
          <p:nvPr/>
        </p:nvGrpSpPr>
        <p:grpSpPr bwMode="auto">
          <a:xfrm>
            <a:off x="762000" y="5334000"/>
            <a:ext cx="8162925" cy="749300"/>
            <a:chOff x="532" y="3604"/>
            <a:chExt cx="5142" cy="472"/>
          </a:xfrm>
        </p:grpSpPr>
        <p:sp>
          <p:nvSpPr>
            <p:cNvPr id="22538" name="Rectangle 14"/>
            <p:cNvSpPr>
              <a:spLocks noChangeArrowheads="1"/>
            </p:cNvSpPr>
            <p:nvPr/>
          </p:nvSpPr>
          <p:spPr bwMode="auto">
            <a:xfrm rot="2820000">
              <a:off x="532" y="3604"/>
              <a:ext cx="47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Rectangle 15"/>
            <p:cNvSpPr>
              <a:spLocks noChangeArrowheads="1"/>
            </p:cNvSpPr>
            <p:nvPr/>
          </p:nvSpPr>
          <p:spPr bwMode="auto">
            <a:xfrm>
              <a:off x="1191" y="3619"/>
              <a:ext cx="448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Incomplete event - an event that has not been fully developed</a:t>
              </a:r>
            </a:p>
            <a:p>
              <a:r>
                <a:rPr lang="en-US" altLang="en-US" sz="2000"/>
                <a:t>because of lack of knowledge or its unimportance.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107238" cy="790575"/>
          </a:xfrm>
        </p:spPr>
        <p:txBody>
          <a:bodyPr/>
          <a:lstStyle/>
          <a:p>
            <a:r>
              <a:rPr lang="en-US" altLang="en-US" sz="3600"/>
              <a:t>General Structure of a Fault Tree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EC4EE8-BE8F-4C1A-854D-E9639BD708E0}" type="slidenum">
              <a:rPr lang="en-US" altLang="en-US">
                <a:latin typeface="Tahoma" panose="020B0604030504040204" pitchFamily="34" charset="0"/>
              </a:rPr>
              <a:pPr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200400" y="1295400"/>
            <a:ext cx="2033588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   Top Event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System Failure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00400" y="2155825"/>
            <a:ext cx="2254250" cy="904875"/>
            <a:chOff x="2050" y="1776"/>
            <a:chExt cx="1420" cy="570"/>
          </a:xfrm>
          <a:noFill/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2050" y="2050"/>
              <a:ext cx="1420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pitchFamily="18" charset="0"/>
                </a:rPr>
                <a:t>Resultant Events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2688" y="1776"/>
              <a:ext cx="0" cy="2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00400" y="3070225"/>
            <a:ext cx="2135188" cy="981075"/>
            <a:chOff x="2050" y="2352"/>
            <a:chExt cx="1345" cy="618"/>
          </a:xfrm>
          <a:noFill/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050" y="2674"/>
              <a:ext cx="1345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pitchFamily="18" charset="0"/>
                </a:rPr>
                <a:t>AND/OR gates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2688" y="2352"/>
              <a:ext cx="0" cy="2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76575" y="4060825"/>
            <a:ext cx="2273300" cy="1822450"/>
            <a:chOff x="1972" y="2976"/>
            <a:chExt cx="1432" cy="1148"/>
          </a:xfrm>
          <a:noFill/>
        </p:grpSpPr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972" y="3172"/>
              <a:ext cx="1432" cy="95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2342" y="3350"/>
              <a:ext cx="639" cy="5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pitchFamily="18" charset="0"/>
                </a:rPr>
                <a:t>Basic</a:t>
              </a:r>
            </a:p>
            <a:p>
              <a:pPr>
                <a:defRPr/>
              </a:pPr>
              <a:r>
                <a:rPr lang="en-US" sz="2400">
                  <a:latin typeface="Times New Roman" pitchFamily="18" charset="0"/>
                </a:rPr>
                <a:t>Events</a:t>
              </a:r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AND / OR Gates 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41A3D-1C43-4CF3-893F-86E79919A83C}" type="slidenum">
              <a:rPr lang="en-US" altLang="en-US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1744663" y="2270125"/>
            <a:ext cx="1549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Tank Ruptures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046288" y="281463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2517775" y="3429000"/>
            <a:ext cx="1292225" cy="12128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2354263" y="2668588"/>
            <a:ext cx="0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2354263" y="3163888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1047750" y="3617913"/>
            <a:ext cx="14160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Overpressure</a:t>
            </a:r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1703388" y="3351213"/>
            <a:ext cx="1347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1703388" y="3351213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3051175" y="3351213"/>
            <a:ext cx="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2"/>
          <p:cNvSpPr>
            <a:spLocks noChangeArrowheads="1"/>
          </p:cNvSpPr>
          <p:nvPr/>
        </p:nvSpPr>
        <p:spPr bwMode="auto">
          <a:xfrm>
            <a:off x="2041525" y="4906963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(a)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35550" y="2093913"/>
            <a:ext cx="2959100" cy="3133725"/>
            <a:chOff x="3172" y="1319"/>
            <a:chExt cx="1864" cy="1974"/>
          </a:xfrm>
          <a:noFill/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172" y="1319"/>
              <a:ext cx="1864" cy="1557"/>
              <a:chOff x="3172" y="1319"/>
              <a:chExt cx="1864" cy="1557"/>
            </a:xfrm>
            <a:grpFill/>
          </p:grpSpPr>
          <p:sp>
            <p:nvSpPr>
              <p:cNvPr id="7181" name="Rectangle 13"/>
              <p:cNvSpPr>
                <a:spLocks noChangeArrowheads="1"/>
              </p:cNvSpPr>
              <p:nvPr/>
            </p:nvSpPr>
            <p:spPr bwMode="auto">
              <a:xfrm>
                <a:off x="3588" y="1319"/>
                <a:ext cx="892" cy="23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</a:rPr>
                  <a:t>Overpressure</a:t>
                </a:r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3172" y="1680"/>
                <a:ext cx="1864" cy="1196"/>
                <a:chOff x="3172" y="1680"/>
                <a:chExt cx="1864" cy="1196"/>
              </a:xfrm>
              <a:grpFill/>
            </p:grpSpPr>
            <p:sp>
              <p:nvSpPr>
                <p:cNvPr id="7182" name="Oval 14"/>
                <p:cNvSpPr>
                  <a:spLocks noChangeArrowheads="1"/>
                </p:cNvSpPr>
                <p:nvPr/>
              </p:nvSpPr>
              <p:spPr bwMode="auto">
                <a:xfrm>
                  <a:off x="3172" y="2212"/>
                  <a:ext cx="856" cy="6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83" name="Oval 15"/>
                <p:cNvSpPr>
                  <a:spLocks noChangeArrowheads="1"/>
                </p:cNvSpPr>
                <p:nvPr/>
              </p:nvSpPr>
              <p:spPr bwMode="auto">
                <a:xfrm>
                  <a:off x="4420" y="2212"/>
                  <a:ext cx="616" cy="6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84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6" y="2351"/>
                  <a:ext cx="770" cy="36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Times New Roman" pitchFamily="18" charset="0"/>
                    </a:rPr>
                    <a:t>Excessive</a:t>
                  </a:r>
                </a:p>
                <a:p>
                  <a:pPr>
                    <a:defRPr/>
                  </a:pPr>
                  <a:r>
                    <a:rPr lang="en-US" sz="1600">
                      <a:latin typeface="Times New Roman" pitchFamily="18" charset="0"/>
                    </a:rPr>
                    <a:t>Temperature</a:t>
                  </a:r>
                </a:p>
              </p:txBody>
            </p:sp>
            <p:sp>
              <p:nvSpPr>
                <p:cNvPr id="7185" name="Rectangle 17"/>
                <p:cNvSpPr>
                  <a:spLocks noChangeArrowheads="1"/>
                </p:cNvSpPr>
                <p:nvPr/>
              </p:nvSpPr>
              <p:spPr bwMode="auto">
                <a:xfrm>
                  <a:off x="4502" y="2303"/>
                  <a:ext cx="429" cy="52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defRPr/>
                  </a:pPr>
                  <a:r>
                    <a:rPr lang="en-US" sz="1600">
                      <a:latin typeface="Times New Roman" pitchFamily="18" charset="0"/>
                    </a:rPr>
                    <a:t>Relief</a:t>
                  </a:r>
                </a:p>
                <a:p>
                  <a:pPr>
                    <a:defRPr/>
                  </a:pPr>
                  <a:r>
                    <a:rPr lang="en-US" sz="1600">
                      <a:latin typeface="Times New Roman" pitchFamily="18" charset="0"/>
                    </a:rPr>
                    <a:t>Valve</a:t>
                  </a:r>
                </a:p>
                <a:p>
                  <a:pPr>
                    <a:defRPr/>
                  </a:pPr>
                  <a:r>
                    <a:rPr lang="en-US" sz="1600">
                      <a:latin typeface="Times New Roman" pitchFamily="18" charset="0"/>
                    </a:rPr>
                    <a:t> Fails</a:t>
                  </a:r>
                </a:p>
              </p:txBody>
            </p:sp>
            <p:sp>
              <p:nvSpPr>
                <p:cNvPr id="7186" name="Rectangle 18"/>
                <p:cNvSpPr>
                  <a:spLocks noChangeArrowheads="1"/>
                </p:cNvSpPr>
                <p:nvPr/>
              </p:nvSpPr>
              <p:spPr bwMode="auto">
                <a:xfrm>
                  <a:off x="3926" y="1795"/>
                  <a:ext cx="463" cy="2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defRPr/>
                  </a:pPr>
                  <a:r>
                    <a:rPr lang="en-US" sz="2000">
                      <a:latin typeface="Times New Roman" pitchFamily="18" charset="0"/>
                    </a:rPr>
                    <a:t>AND</a:t>
                  </a:r>
                </a:p>
              </p:txBody>
            </p:sp>
            <p:sp>
              <p:nvSpPr>
                <p:cNvPr id="7187" name="Line 19"/>
                <p:cNvSpPr>
                  <a:spLocks noChangeShapeType="1"/>
                </p:cNvSpPr>
                <p:nvPr/>
              </p:nvSpPr>
              <p:spPr bwMode="auto">
                <a:xfrm>
                  <a:off x="4128" y="1680"/>
                  <a:ext cx="0" cy="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88" name="Line 20"/>
                <p:cNvSpPr>
                  <a:spLocks noChangeShapeType="1"/>
                </p:cNvSpPr>
                <p:nvPr/>
              </p:nvSpPr>
              <p:spPr bwMode="auto">
                <a:xfrm>
                  <a:off x="4128" y="2016"/>
                  <a:ext cx="0" cy="4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89" name="Line 21"/>
                <p:cNvSpPr>
                  <a:spLocks noChangeShapeType="1"/>
                </p:cNvSpPr>
                <p:nvPr/>
              </p:nvSpPr>
              <p:spPr bwMode="auto">
                <a:xfrm>
                  <a:off x="3600" y="2112"/>
                  <a:ext cx="110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90" name="Line 22"/>
                <p:cNvSpPr>
                  <a:spLocks noChangeShapeType="1"/>
                </p:cNvSpPr>
                <p:nvPr/>
              </p:nvSpPr>
              <p:spPr bwMode="auto">
                <a:xfrm>
                  <a:off x="3600" y="2112"/>
                  <a:ext cx="0" cy="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91" name="Line 23"/>
                <p:cNvSpPr>
                  <a:spLocks noChangeShapeType="1"/>
                </p:cNvSpPr>
                <p:nvPr/>
              </p:nvSpPr>
              <p:spPr bwMode="auto">
                <a:xfrm>
                  <a:off x="4704" y="2112"/>
                  <a:ext cx="0" cy="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4070" y="3043"/>
              <a:ext cx="303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pitchFamily="18" charset="0"/>
                </a:rPr>
                <a:t>(b)</a:t>
              </a:r>
            </a:p>
          </p:txBody>
        </p:sp>
      </p:grpSp>
      <p:sp>
        <p:nvSpPr>
          <p:cNvPr id="24592" name="Rectangle 28"/>
          <p:cNvSpPr>
            <a:spLocks noChangeArrowheads="1"/>
          </p:cNvSpPr>
          <p:nvPr/>
        </p:nvSpPr>
        <p:spPr bwMode="auto">
          <a:xfrm>
            <a:off x="2727325" y="3565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93" name="Rectangle 29"/>
          <p:cNvSpPr>
            <a:spLocks noChangeArrowheads="1"/>
          </p:cNvSpPr>
          <p:nvPr/>
        </p:nvSpPr>
        <p:spPr bwMode="auto">
          <a:xfrm>
            <a:off x="2743200" y="3581400"/>
            <a:ext cx="83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1600">
                <a:latin typeface="Times New Roman" panose="02020603050405020304" pitchFamily="18" charset="0"/>
              </a:rPr>
              <a:t>Wall</a:t>
            </a:r>
          </a:p>
          <a:p>
            <a:r>
              <a:rPr lang="en-US" altLang="en-US" sz="1600">
                <a:latin typeface="Times New Roman" panose="02020603050405020304" pitchFamily="18" charset="0"/>
              </a:rPr>
              <a:t>Fatigue</a:t>
            </a:r>
          </a:p>
          <a:p>
            <a:r>
              <a:rPr lang="en-US" altLang="en-US" sz="1600">
                <a:latin typeface="Times New Roman" panose="02020603050405020304" pitchFamily="18" charset="0"/>
              </a:rPr>
              <a:t>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AND / OR Gates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8B18F4-075C-45FD-8239-7408BE0651CE}" type="slidenum">
              <a:rPr lang="en-US" altLang="en-US">
                <a:latin typeface="Tahoma" panose="020B0604030504040204" pitchFamily="34" charset="0"/>
              </a:rPr>
              <a:pPr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752600" y="1600200"/>
            <a:ext cx="3873500" cy="3743325"/>
            <a:chOff x="1540" y="950"/>
            <a:chExt cx="2440" cy="2358"/>
          </a:xfrm>
          <a:noFill/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540" y="2112"/>
              <a:ext cx="1864" cy="1196"/>
              <a:chOff x="1540" y="2112"/>
              <a:chExt cx="1864" cy="1196"/>
            </a:xfrm>
            <a:grpFill/>
          </p:grpSpPr>
          <p:sp>
            <p:nvSpPr>
              <p:cNvPr id="8195" name="Oval 3"/>
              <p:cNvSpPr>
                <a:spLocks noChangeArrowheads="1"/>
              </p:cNvSpPr>
              <p:nvPr/>
            </p:nvSpPr>
            <p:spPr bwMode="auto">
              <a:xfrm>
                <a:off x="1540" y="2644"/>
                <a:ext cx="856" cy="66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96" name="Oval 4"/>
              <p:cNvSpPr>
                <a:spLocks noChangeArrowheads="1"/>
              </p:cNvSpPr>
              <p:nvPr/>
            </p:nvSpPr>
            <p:spPr bwMode="auto">
              <a:xfrm>
                <a:off x="2788" y="2644"/>
                <a:ext cx="616" cy="66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1574" y="2783"/>
                <a:ext cx="770" cy="36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Times New Roman" pitchFamily="18" charset="0"/>
                  </a:rPr>
                  <a:t>Excessive</a:t>
                </a:r>
              </a:p>
              <a:p>
                <a:pPr>
                  <a:defRPr/>
                </a:pPr>
                <a:r>
                  <a:rPr lang="en-US" sz="1600">
                    <a:latin typeface="Times New Roman" pitchFamily="18" charset="0"/>
                  </a:rPr>
                  <a:t>Temperature</a:t>
                </a:r>
              </a:p>
            </p:txBody>
          </p:sp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2870" y="2735"/>
                <a:ext cx="429" cy="5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Times New Roman" pitchFamily="18" charset="0"/>
                  </a:rPr>
                  <a:t>Relief</a:t>
                </a:r>
              </a:p>
              <a:p>
                <a:pPr>
                  <a:defRPr/>
                </a:pPr>
                <a:r>
                  <a:rPr lang="en-US" sz="1600">
                    <a:latin typeface="Times New Roman" pitchFamily="18" charset="0"/>
                  </a:rPr>
                  <a:t>Valve</a:t>
                </a:r>
              </a:p>
              <a:p>
                <a:pPr>
                  <a:defRPr/>
                </a:pPr>
                <a:r>
                  <a:rPr lang="en-US" sz="1600">
                    <a:latin typeface="Times New Roman" pitchFamily="18" charset="0"/>
                  </a:rPr>
                  <a:t> Fails</a:t>
                </a: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2294" y="2227"/>
                <a:ext cx="463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latin typeface="Times New Roman" pitchFamily="18" charset="0"/>
                  </a:rPr>
                  <a:t>AND</a:t>
                </a:r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0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0" cy="4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110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0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" name="Line 12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539" y="950"/>
              <a:ext cx="976" cy="23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Tank Ruptures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2729" y="1293"/>
              <a:ext cx="33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pitchFamily="18" charset="0"/>
                </a:rPr>
                <a:t>OR</a:t>
              </a: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923" y="1201"/>
              <a:ext cx="0" cy="11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2923" y="1513"/>
              <a:ext cx="0" cy="11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2100" y="1799"/>
              <a:ext cx="892" cy="23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Overpressure</a:t>
              </a:r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3074" y="1782"/>
              <a:ext cx="810" cy="6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513" y="1631"/>
              <a:ext cx="84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513" y="1631"/>
              <a:ext cx="0" cy="11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362" y="1631"/>
              <a:ext cx="0" cy="14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86" y="2899"/>
              <a:ext cx="29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>
                  <a:latin typeface="Times New Roman" pitchFamily="18" charset="0"/>
                </a:rPr>
                <a:t>(c)</a:t>
              </a: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158" y="1766"/>
              <a:ext cx="11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3176" y="1772"/>
              <a:ext cx="548" cy="6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400">
                  <a:latin typeface="Times New Roman" pitchFamily="18" charset="0"/>
                </a:rPr>
                <a:t>  </a:t>
              </a:r>
              <a:r>
                <a:rPr lang="en-US">
                  <a:latin typeface="Times New Roman" pitchFamily="18" charset="0"/>
                </a:rPr>
                <a:t>Wall</a:t>
              </a:r>
            </a:p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Fatigue</a:t>
              </a:r>
            </a:p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Failure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927850" cy="749300"/>
          </a:xfrm>
        </p:spPr>
        <p:txBody>
          <a:bodyPr/>
          <a:lstStyle/>
          <a:p>
            <a:r>
              <a:rPr lang="en-US" altLang="en-US"/>
              <a:t>Alarm System Example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271CB9-5B6A-4D45-B132-4A84DC0D1B51}" type="slidenum">
              <a:rPr lang="en-US" altLang="en-US">
                <a:latin typeface="Tahoma" panose="020B0604030504040204" pitchFamily="34" charset="0"/>
              </a:rPr>
              <a:pPr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2060575" y="1458913"/>
          <a:ext cx="9572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Microsoft ClipArt Gallery" r:id="rId3" imgW="4417920" imgH="4417920" progId="MS_ClipArt_Gallery">
                  <p:embed/>
                </p:oleObj>
              </mc:Choice>
              <mc:Fallback>
                <p:oleObj name="Microsoft ClipArt Gallery" r:id="rId3" imgW="4417920" imgH="4417920" progId="MS_ClipArt_Gallery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458913"/>
                        <a:ext cx="95726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"/>
          <p:cNvGraphicFramePr>
            <a:graphicFrameLocks/>
          </p:cNvGraphicFramePr>
          <p:nvPr/>
        </p:nvGraphicFramePr>
        <p:xfrm>
          <a:off x="947738" y="1839913"/>
          <a:ext cx="85407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Microsoft ClipArt Gallery" r:id="rId5" imgW="2147760" imgH="5811480" progId="MS_ClipArt_Gallery">
                  <p:embed/>
                </p:oleObj>
              </mc:Choice>
              <mc:Fallback>
                <p:oleObj name="Microsoft ClipArt Gallery" r:id="rId5" imgW="2147760" imgH="5811480" progId="MS_ClipArt_Gallery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839913"/>
                        <a:ext cx="85407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"/>
          <p:cNvGraphicFramePr>
            <a:graphicFrameLocks/>
          </p:cNvGraphicFramePr>
          <p:nvPr/>
        </p:nvGraphicFramePr>
        <p:xfrm>
          <a:off x="3540125" y="2538413"/>
          <a:ext cx="168592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Microsoft ClipArt Gallery" r:id="rId7" imgW="4167000" imgH="3860640" progId="MS_ClipArt_Gallery">
                  <p:embed/>
                </p:oleObj>
              </mc:Choice>
              <mc:Fallback>
                <p:oleObj name="Microsoft ClipArt Gallery" r:id="rId7" imgW="4167000" imgH="386064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538413"/>
                        <a:ext cx="1685925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"/>
          <p:cNvGraphicFramePr>
            <a:graphicFrameLocks/>
          </p:cNvGraphicFramePr>
          <p:nvPr/>
        </p:nvGraphicFramePr>
        <p:xfrm>
          <a:off x="2189163" y="2647950"/>
          <a:ext cx="5127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Microsoft ClipArt Gallery" r:id="rId9" imgW="3367080" imgH="3038400" progId="MS_ClipArt_Gallery">
                  <p:embed/>
                </p:oleObj>
              </mc:Choice>
              <mc:Fallback>
                <p:oleObj name="Microsoft ClipArt Gallery" r:id="rId9" imgW="3367080" imgH="303840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647950"/>
                        <a:ext cx="5127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4"/>
          <p:cNvGraphicFramePr>
            <a:graphicFrameLocks/>
          </p:cNvGraphicFramePr>
          <p:nvPr/>
        </p:nvGraphicFramePr>
        <p:xfrm>
          <a:off x="5661025" y="4492625"/>
          <a:ext cx="13509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Microsoft ClipArt Gallery" r:id="rId11" imgW="8099280" imgH="4692600" progId="MS_ClipArt_Gallery">
                  <p:embed/>
                </p:oleObj>
              </mc:Choice>
              <mc:Fallback>
                <p:oleObj name="Microsoft ClipArt Gallery" r:id="rId11" imgW="8099280" imgH="4692600" progId="MS_ClipArt_Gallery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492625"/>
                        <a:ext cx="1350963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5"/>
          <p:cNvGraphicFramePr>
            <a:graphicFrameLocks/>
          </p:cNvGraphicFramePr>
          <p:nvPr/>
        </p:nvGraphicFramePr>
        <p:xfrm>
          <a:off x="1803400" y="4389438"/>
          <a:ext cx="5778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Microsoft ClipArt Gallery" r:id="rId13" imgW="1538280" imgH="4275000" progId="MS_ClipArt_Gallery">
                  <p:embed/>
                </p:oleObj>
              </mc:Choice>
              <mc:Fallback>
                <p:oleObj name="Microsoft ClipArt Gallery" r:id="rId13" imgW="1538280" imgH="4275000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389438"/>
                        <a:ext cx="5778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5715000" y="5257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automatic</a:t>
            </a:r>
          </a:p>
          <a:p>
            <a:r>
              <a:rPr lang="en-US" altLang="en-US"/>
              <a:t>sensor</a:t>
            </a:r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4267200" y="5029200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power</a:t>
            </a:r>
          </a:p>
          <a:p>
            <a:r>
              <a:rPr lang="en-US" altLang="en-US"/>
              <a:t> source</a:t>
            </a:r>
          </a:p>
        </p:txBody>
      </p: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914400" y="5334000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backup</a:t>
            </a:r>
          </a:p>
          <a:p>
            <a:r>
              <a:rPr lang="en-US" altLang="en-US"/>
              <a:t>power</a:t>
            </a:r>
          </a:p>
        </p:txBody>
      </p:sp>
      <p:sp>
        <p:nvSpPr>
          <p:cNvPr id="1039" name="Rectangle 13"/>
          <p:cNvSpPr>
            <a:spLocks noChangeArrowheads="1"/>
          </p:cNvSpPr>
          <p:nvPr/>
        </p:nvSpPr>
        <p:spPr bwMode="auto">
          <a:xfrm>
            <a:off x="4683125" y="1244600"/>
            <a:ext cx="94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40" name="Rectangle 14"/>
          <p:cNvSpPr>
            <a:spLocks noChangeArrowheads="1"/>
          </p:cNvSpPr>
          <p:nvPr/>
        </p:nvSpPr>
        <p:spPr bwMode="auto">
          <a:xfrm>
            <a:off x="3976688" y="380047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alarm</a:t>
            </a:r>
          </a:p>
        </p:txBody>
      </p:sp>
      <p:sp>
        <p:nvSpPr>
          <p:cNvPr id="1041" name="Rectangle 15"/>
          <p:cNvSpPr>
            <a:spLocks noChangeArrowheads="1"/>
          </p:cNvSpPr>
          <p:nvPr/>
        </p:nvSpPr>
        <p:spPr bwMode="auto">
          <a:xfrm>
            <a:off x="2047875" y="33528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switch</a:t>
            </a:r>
          </a:p>
        </p:txBody>
      </p:sp>
      <p:sp>
        <p:nvSpPr>
          <p:cNvPr id="1042" name="Rectangle 16"/>
          <p:cNvSpPr>
            <a:spLocks noChangeArrowheads="1"/>
          </p:cNvSpPr>
          <p:nvPr/>
        </p:nvSpPr>
        <p:spPr bwMode="auto">
          <a:xfrm>
            <a:off x="1790700" y="1244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meter</a:t>
            </a:r>
          </a:p>
        </p:txBody>
      </p:sp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762000" y="42481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observer</a:t>
            </a:r>
          </a:p>
        </p:txBody>
      </p:sp>
      <p:sp>
        <p:nvSpPr>
          <p:cNvPr id="1044" name="Line 18"/>
          <p:cNvSpPr>
            <a:spLocks noChangeShapeType="1"/>
          </p:cNvSpPr>
          <p:nvPr/>
        </p:nvSpPr>
        <p:spPr bwMode="auto">
          <a:xfrm>
            <a:off x="3089275" y="1903413"/>
            <a:ext cx="2700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19"/>
          <p:cNvSpPr>
            <a:spLocks noChangeShapeType="1"/>
          </p:cNvSpPr>
          <p:nvPr/>
        </p:nvSpPr>
        <p:spPr bwMode="auto">
          <a:xfrm>
            <a:off x="6238875" y="2925763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20"/>
          <p:cNvSpPr>
            <a:spLocks noChangeShapeType="1"/>
          </p:cNvSpPr>
          <p:nvPr/>
        </p:nvSpPr>
        <p:spPr bwMode="auto">
          <a:xfrm>
            <a:off x="2703513" y="3054350"/>
            <a:ext cx="836612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21"/>
          <p:cNvSpPr>
            <a:spLocks noChangeShapeType="1"/>
          </p:cNvSpPr>
          <p:nvPr/>
        </p:nvSpPr>
        <p:spPr bwMode="auto">
          <a:xfrm flipH="1" flipV="1">
            <a:off x="3989388" y="4076700"/>
            <a:ext cx="1671637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2" name="Object 6"/>
          <p:cNvGraphicFramePr>
            <a:graphicFrameLocks/>
          </p:cNvGraphicFramePr>
          <p:nvPr/>
        </p:nvGraphicFramePr>
        <p:xfrm>
          <a:off x="3276600" y="4724400"/>
          <a:ext cx="958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Microsoft ClipArt Gallery" r:id="rId15" imgW="4424040" imgH="4592520" progId="MS_ClipArt_Gallery">
                  <p:embed/>
                </p:oleObj>
              </mc:Choice>
              <mc:Fallback>
                <p:oleObj name="Microsoft ClipArt Gallery" r:id="rId15" imgW="4424040" imgH="4592520" progId="MS_ClipArt_Gallery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958850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Line 23"/>
          <p:cNvSpPr>
            <a:spLocks noChangeShapeType="1"/>
          </p:cNvSpPr>
          <p:nvPr/>
        </p:nvSpPr>
        <p:spPr bwMode="auto">
          <a:xfrm>
            <a:off x="3733800" y="4038600"/>
            <a:ext cx="0" cy="703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24"/>
          <p:cNvSpPr>
            <a:spLocks noChangeShapeType="1"/>
          </p:cNvSpPr>
          <p:nvPr/>
        </p:nvSpPr>
        <p:spPr bwMode="auto">
          <a:xfrm flipV="1">
            <a:off x="2446338" y="4140200"/>
            <a:ext cx="965200" cy="447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50" name="Picture 26" descr="INDUS00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2481263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Alarm System Fault Tree</a:t>
            </a:r>
          </a:p>
        </p:txBody>
      </p:sp>
      <p:sp>
        <p:nvSpPr>
          <p:cNvPr id="59" name="Date Placeholder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FTA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C0E2B2-E3FF-4B27-961D-C678BBE030ED}" type="slidenum">
              <a:rPr lang="en-US" altLang="en-US">
                <a:latin typeface="Tahoma" panose="020B0604030504040204" pitchFamily="34" charset="0"/>
              </a:rPr>
              <a:pPr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09600" y="1371600"/>
            <a:ext cx="8286750" cy="4787900"/>
            <a:chOff x="344" y="1108"/>
            <a:chExt cx="5220" cy="3016"/>
          </a:xfrm>
          <a:noFill/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2374" y="1108"/>
              <a:ext cx="1108" cy="23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T- Alarm Failure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38" y="1915"/>
              <a:ext cx="1088" cy="23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A-Power Failure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0" y="2475"/>
              <a:ext cx="1120" cy="41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G-Manual Alarm</a:t>
              </a:r>
            </a:p>
            <a:p>
              <a:pPr>
                <a:defRPr/>
              </a:pPr>
              <a:r>
                <a:rPr lang="en-US">
                  <a:latin typeface="Times New Roman" pitchFamily="18" charset="0"/>
                </a:rPr>
                <a:t>   Failure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344" y="2494"/>
              <a:ext cx="725" cy="59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84" y="2624"/>
              <a:ext cx="617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pitchFamily="18" charset="0"/>
                </a:rPr>
                <a:t>E-Primary</a:t>
              </a:r>
            </a:p>
            <a:p>
              <a:pPr>
                <a:defRPr/>
              </a:pPr>
              <a:r>
                <a:rPr lang="en-US" sz="1400">
                  <a:latin typeface="Times New Roman" pitchFamily="18" charset="0"/>
                </a:rPr>
                <a:t>power fails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129" y="2494"/>
              <a:ext cx="725" cy="59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169" y="2601"/>
              <a:ext cx="621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F-Backup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   fails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920" y="3333"/>
              <a:ext cx="1091" cy="711"/>
            </a:xfrm>
            <a:prstGeom prst="diamond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1217" y="3528"/>
              <a:ext cx="578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I-Human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Error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2228" y="3413"/>
              <a:ext cx="882" cy="6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164" y="1927"/>
              <a:ext cx="995" cy="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B-Sensor Failure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589" y="3453"/>
              <a:ext cx="882" cy="6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326" y="3568"/>
              <a:ext cx="564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J-Switch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   fails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3739" y="3608"/>
              <a:ext cx="557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K-Meter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  Fails</a:t>
              </a:r>
            </a:p>
          </p:txBody>
        </p:sp>
        <p:sp>
          <p:nvSpPr>
            <p:cNvPr id="10257" name="Oval 17"/>
            <p:cNvSpPr>
              <a:spLocks noChangeArrowheads="1"/>
            </p:cNvSpPr>
            <p:nvPr/>
          </p:nvSpPr>
          <p:spPr bwMode="auto">
            <a:xfrm>
              <a:off x="3485" y="2494"/>
              <a:ext cx="881" cy="6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633" y="2561"/>
              <a:ext cx="507" cy="5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H-Auto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Sensor 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 Fails</a:t>
              </a: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 flipV="1">
              <a:off x="969" y="181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969" y="1810"/>
              <a:ext cx="183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969" y="213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V="1">
              <a:off x="707" y="241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V="1">
              <a:off x="1439" y="241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auto">
            <a:xfrm flipH="1">
              <a:off x="1021" y="2410"/>
              <a:ext cx="41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707" y="2410"/>
              <a:ext cx="20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 flipV="1">
              <a:off x="916" y="2370"/>
              <a:ext cx="0" cy="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 flipV="1">
              <a:off x="1021" y="233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2696" y="2130"/>
              <a:ext cx="0" cy="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2482" y="2209"/>
              <a:ext cx="393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AND</a:t>
              </a: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755" y="2169"/>
              <a:ext cx="393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AND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744" y="1450"/>
              <a:ext cx="294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OR</a:t>
              </a: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2905" y="1371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2748" y="2849"/>
              <a:ext cx="0" cy="2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2587" y="3048"/>
              <a:ext cx="294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OR</a:t>
              </a:r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 flipV="1">
              <a:off x="2696" y="3209"/>
              <a:ext cx="0" cy="2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 flipV="1">
              <a:off x="4056" y="3329"/>
              <a:ext cx="0" cy="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flipH="1">
              <a:off x="2800" y="3329"/>
              <a:ext cx="12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1491" y="3249"/>
              <a:ext cx="109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 flipV="1">
              <a:off x="1491" y="3249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 flipV="1">
              <a:off x="2590" y="3209"/>
              <a:ext cx="0" cy="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3693" y="1655"/>
              <a:ext cx="883" cy="6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843" y="1810"/>
              <a:ext cx="571" cy="3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C-Alarm</a:t>
              </a:r>
            </a:p>
            <a:p>
              <a:pPr>
                <a:defRPr/>
              </a:pPr>
              <a:r>
                <a:rPr lang="en-US" sz="1600">
                  <a:latin typeface="Times New Roman" pitchFamily="18" charset="0"/>
                </a:rPr>
                <a:t>Failure</a:t>
              </a:r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>
              <a:off x="3951" y="2370"/>
              <a:ext cx="0" cy="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 flipH="1">
              <a:off x="2696" y="2370"/>
              <a:ext cx="125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 flipV="1">
              <a:off x="2696" y="2330"/>
              <a:ext cx="0" cy="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2590" y="2370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7" name="Line 47"/>
            <p:cNvSpPr>
              <a:spLocks noChangeShapeType="1"/>
            </p:cNvSpPr>
            <p:nvPr/>
          </p:nvSpPr>
          <p:spPr bwMode="auto">
            <a:xfrm flipV="1">
              <a:off x="2800" y="3209"/>
              <a:ext cx="0" cy="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2852" y="1611"/>
              <a:ext cx="0" cy="2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 flipH="1">
              <a:off x="2911" y="1651"/>
              <a:ext cx="115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2911" y="1611"/>
              <a:ext cx="0" cy="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 flipV="1">
              <a:off x="2800" y="1611"/>
              <a:ext cx="0" cy="19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2" name="AutoShape 52"/>
            <p:cNvSpPr>
              <a:spLocks noChangeArrowheads="1"/>
            </p:cNvSpPr>
            <p:nvPr/>
          </p:nvSpPr>
          <p:spPr bwMode="auto">
            <a:xfrm>
              <a:off x="4630" y="1695"/>
              <a:ext cx="934" cy="671"/>
            </a:xfrm>
            <a:prstGeom prst="diamond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3" name="Line 53"/>
            <p:cNvSpPr>
              <a:spLocks noChangeShapeType="1"/>
            </p:cNvSpPr>
            <p:nvPr/>
          </p:nvSpPr>
          <p:spPr bwMode="auto">
            <a:xfrm flipV="1">
              <a:off x="5104" y="1611"/>
              <a:ext cx="0" cy="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4" name="Line 54"/>
            <p:cNvSpPr>
              <a:spLocks noChangeShapeType="1"/>
            </p:cNvSpPr>
            <p:nvPr/>
          </p:nvSpPr>
          <p:spPr bwMode="auto">
            <a:xfrm flipH="1">
              <a:off x="2972" y="1611"/>
              <a:ext cx="21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4772" y="1857"/>
              <a:ext cx="698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400">
                  <a:latin typeface="Times New Roman" pitchFamily="18" charset="0"/>
                </a:rPr>
                <a:t>D Secondary</a:t>
              </a:r>
            </a:p>
            <a:p>
              <a:pPr>
                <a:defRPr/>
              </a:pPr>
              <a:r>
                <a:rPr lang="en-US" sz="1400">
                  <a:latin typeface="Times New Roman" pitchFamily="18" charset="0"/>
                </a:rPr>
                <a:t>alarm failure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eliability FinalB">
  <a:themeElements>
    <a:clrScheme name="Staff training presentation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Staff training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ff training presentat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 training presentation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ff training presentation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 training presentation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 training presentat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ff training presentat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Reliability FinalB</Template>
  <TotalTime>394</TotalTime>
  <Words>804</Words>
  <Application>Microsoft Office PowerPoint</Application>
  <PresentationFormat>On-screen Show (4:3)</PresentationFormat>
  <Paragraphs>299</Paragraphs>
  <Slides>20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Tahoma</vt:lpstr>
      <vt:lpstr>Wingdings</vt:lpstr>
      <vt:lpstr>Times New Roman</vt:lpstr>
      <vt:lpstr>Symbol</vt:lpstr>
      <vt:lpstr>Reliability FinalB</vt:lpstr>
      <vt:lpstr>Microsoft ClipArt Gallery</vt:lpstr>
      <vt:lpstr>Microsoft PowerPoint 97-2003 Presentation</vt:lpstr>
      <vt:lpstr>Microsoft Word 97 - 2003 Document</vt:lpstr>
      <vt:lpstr>Chapter 18 Section 8.5 Fault Trees Analysis (FTA)</vt:lpstr>
      <vt:lpstr>Characteristics</vt:lpstr>
      <vt:lpstr>The Four Steps to a FTA</vt:lpstr>
      <vt:lpstr>Fault Tree Symbols</vt:lpstr>
      <vt:lpstr>General Structure of a Fault Tree</vt:lpstr>
      <vt:lpstr>Example of AND / OR Gates </vt:lpstr>
      <vt:lpstr>Example of AND / OR Gates</vt:lpstr>
      <vt:lpstr>Alarm System Example</vt:lpstr>
      <vt:lpstr>Alarm System Fault Tree</vt:lpstr>
      <vt:lpstr>Boolean representation of Top Event</vt:lpstr>
      <vt:lpstr>Example</vt:lpstr>
      <vt:lpstr>Example Equivalent Fault Tree</vt:lpstr>
      <vt:lpstr>Minimal Cut Sets</vt:lpstr>
      <vt:lpstr>Example</vt:lpstr>
      <vt:lpstr>Example Cut Sets</vt:lpstr>
      <vt:lpstr>Quantitative Analysis</vt:lpstr>
      <vt:lpstr>Example</vt:lpstr>
      <vt:lpstr>Brake System Revisited</vt:lpstr>
      <vt:lpstr>One Last Example</vt:lpstr>
      <vt:lpstr>The Cut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</dc:title>
  <dc:creator>CHARLES EBELING</dc:creator>
  <cp:lastModifiedBy>Jason Freels</cp:lastModifiedBy>
  <cp:revision>36</cp:revision>
  <dcterms:created xsi:type="dcterms:W3CDTF">1997-10-14T00:06:56Z</dcterms:created>
  <dcterms:modified xsi:type="dcterms:W3CDTF">2017-01-18T02:08:24Z</dcterms:modified>
</cp:coreProperties>
</file>