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2" r:id="rId1"/>
  </p:sldMasterIdLst>
  <p:notesMasterIdLst>
    <p:notesMasterId r:id="rId40"/>
  </p:notesMasterIdLst>
  <p:sldIdLst>
    <p:sldId id="307" r:id="rId2"/>
    <p:sldId id="256" r:id="rId3"/>
    <p:sldId id="258" r:id="rId4"/>
    <p:sldId id="259" r:id="rId5"/>
    <p:sldId id="260" r:id="rId6"/>
    <p:sldId id="261" r:id="rId7"/>
    <p:sldId id="262" r:id="rId8"/>
    <p:sldId id="263" r:id="rId9"/>
    <p:sldId id="264" r:id="rId10"/>
    <p:sldId id="265" r:id="rId11"/>
    <p:sldId id="311" r:id="rId12"/>
    <p:sldId id="272" r:id="rId13"/>
    <p:sldId id="266" r:id="rId14"/>
    <p:sldId id="267" r:id="rId15"/>
    <p:sldId id="315" r:id="rId16"/>
    <p:sldId id="316" r:id="rId17"/>
    <p:sldId id="317" r:id="rId18"/>
    <p:sldId id="313" r:id="rId19"/>
    <p:sldId id="268" r:id="rId20"/>
    <p:sldId id="269" r:id="rId21"/>
    <p:sldId id="270" r:id="rId22"/>
    <p:sldId id="271" r:id="rId23"/>
    <p:sldId id="273" r:id="rId24"/>
    <p:sldId id="309" r:id="rId25"/>
    <p:sldId id="274" r:id="rId26"/>
    <p:sldId id="279" r:id="rId27"/>
    <p:sldId id="280" r:id="rId28"/>
    <p:sldId id="308" r:id="rId29"/>
    <p:sldId id="318" r:id="rId30"/>
    <p:sldId id="319" r:id="rId31"/>
    <p:sldId id="281" r:id="rId32"/>
    <p:sldId id="314" r:id="rId33"/>
    <p:sldId id="282" r:id="rId34"/>
    <p:sldId id="283" r:id="rId35"/>
    <p:sldId id="284" r:id="rId36"/>
    <p:sldId id="285" r:id="rId37"/>
    <p:sldId id="286" r:id="rId38"/>
    <p:sldId id="320" r:id="rId39"/>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5F5F5F"/>
    <a:srgbClr val="FFC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p:normalViewPr>
  <p:slideViewPr>
    <p:cSldViewPr>
      <p:cViewPr varScale="1">
        <p:scale>
          <a:sx n="81" d="100"/>
          <a:sy n="81" d="100"/>
        </p:scale>
        <p:origin x="159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768" y="5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image" Target="../media/image60.wmf"/><Relationship Id="rId7" Type="http://schemas.openxmlformats.org/officeDocument/2006/relationships/image" Target="../media/image64.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a failed component can be restored to an operating condition, then the analysis of its downtime is of interest.  The time to restore or repair a failed component is a measure of its maintainability.  Systems, components, and products may be restored to “as good as” condition, may experience “minimal repair,” or something in between.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special and important type of a stochastic point process is a renewal process. Renewal processes occur when the distribution of the time between failures does not change.  That is the distribution of X</a:t>
            </a:r>
            <a:r>
              <a:rPr lang="en-US" altLang="en-US" baseline="-25000"/>
              <a:t>i</a:t>
            </a:r>
            <a:r>
              <a:rPr lang="en-US" altLang="en-US"/>
              <a:t> (time between the i-1 and the i</a:t>
            </a:r>
            <a:r>
              <a:rPr lang="en-US" altLang="en-US" baseline="30000"/>
              <a:t>th</a:t>
            </a:r>
            <a:r>
              <a:rPr lang="en-US" altLang="en-US"/>
              <a:t> failure) is the same as the distribution of X</a:t>
            </a:r>
            <a:r>
              <a:rPr lang="en-US" altLang="en-US" baseline="-25000"/>
              <a:t>j</a:t>
            </a:r>
            <a:r>
              <a:rPr lang="en-US" altLang="en-US"/>
              <a:t> (time between the j-1 and the j</a:t>
            </a:r>
            <a:r>
              <a:rPr lang="en-US" altLang="en-US" baseline="30000"/>
              <a:t>th</a:t>
            </a:r>
            <a:r>
              <a:rPr lang="en-US" altLang="en-US"/>
              <a:t> failure).  This concept is consistent with the notion of “repairing to as good as new” since following each repair, the time to the next failure is the same as the time to the first failure. Based upon the central limit theorem, if a large number of these random variables are added together, their sum is approximately normally distribution with the mean and variance as shown.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example makes use of the normal distribution as an approximation under the central limit theorem to the sum of 9 lognormal random variables.  This is a renewal process since the part is replaced (read “restored to as good as new”) upon failure.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addition to the continuous random variables, X</a:t>
            </a:r>
            <a:r>
              <a:rPr lang="en-US" altLang="en-US" baseline="-25000"/>
              <a:t>i</a:t>
            </a:r>
            <a:r>
              <a:rPr lang="en-US" altLang="en-US"/>
              <a:t>, a stochastic point process will also generate a discrete random variable, the number of failures in time t. In analyzing these processes, interest may be in either or both probability distributions.  In general, the probability of zero failures in time t is equal to the probability that the first failure occurs after time t.  The probability of exactly j failures occurring in time t is equal to the probability that the j</a:t>
            </a:r>
            <a:r>
              <a:rPr lang="en-US" altLang="en-US" baseline="30000"/>
              <a:t>th</a:t>
            </a:r>
            <a:r>
              <a:rPr lang="en-US" altLang="en-US"/>
              <a:t> failure occurs by time t and the j+1</a:t>
            </a:r>
            <a:r>
              <a:rPr lang="en-US" altLang="en-US" baseline="30000"/>
              <a:t>st </a:t>
            </a:r>
            <a:r>
              <a:rPr lang="en-US" altLang="en-US"/>
              <a:t>failure occurs after time t:</a:t>
            </a:r>
          </a:p>
          <a:p>
            <a:r>
              <a:rPr lang="en-US" altLang="en-US" sz="1000">
                <a:latin typeface="Arial" panose="020B0604020202020204" pitchFamily="34" charset="0"/>
              </a:rPr>
              <a:t>Pr { T</a:t>
            </a:r>
            <a:r>
              <a:rPr lang="en-US" altLang="en-US" sz="1000" baseline="-25000">
                <a:latin typeface="Arial" panose="020B0604020202020204" pitchFamily="34" charset="0"/>
              </a:rPr>
              <a:t>j</a:t>
            </a:r>
            <a:r>
              <a:rPr lang="en-US" altLang="en-US" sz="1000">
                <a:latin typeface="Arial" panose="020B0604020202020204" pitchFamily="34" charset="0"/>
              </a:rPr>
              <a:t> &lt;= t &lt; T</a:t>
            </a:r>
            <a:r>
              <a:rPr lang="en-US" altLang="en-US" sz="1000" baseline="-25000">
                <a:latin typeface="Arial" panose="020B0604020202020204" pitchFamily="34" charset="0"/>
              </a:rPr>
              <a:t>j+1</a:t>
            </a:r>
            <a:r>
              <a:rPr lang="en-US" altLang="en-US" sz="1000">
                <a:latin typeface="Arial" panose="020B0604020202020204" pitchFamily="34" charset="0"/>
              </a:rPr>
              <a:t> }.</a:t>
            </a:r>
          </a:p>
          <a:p>
            <a:endParaRPr lang="en-US" altLang="en-US" sz="1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Continuing with this example, the specific discrete probability distribution for N(12), the number of failures in 12 hours, is found using the normal approximation for T</a:t>
            </a:r>
            <a:r>
              <a:rPr lang="en-US" altLang="en-US" baseline="-25000"/>
              <a:t>i</a:t>
            </a:r>
            <a:r>
              <a:rPr lang="en-US" altLang="en-US"/>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Continuing with this example, the specific discrete probability distribution for N(12), the number of failures in 12 hours, is found using the normal approximation for T</a:t>
            </a:r>
            <a:r>
              <a:rPr lang="en-US" altLang="en-US" baseline="-25000"/>
              <a:t>i</a:t>
            </a:r>
            <a:r>
              <a:rPr lang="en-US" altLang="en-US"/>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important example of a renewal process occurs when the time between failures is exponential.  Then the time to k</a:t>
            </a:r>
            <a:r>
              <a:rPr lang="en-US" altLang="en-US" baseline="30000"/>
              <a:t>th </a:t>
            </a:r>
            <a:r>
              <a:rPr lang="en-US" altLang="en-US"/>
              <a:t>failure, T</a:t>
            </a:r>
            <a:r>
              <a:rPr lang="en-US" altLang="en-US" baseline="-25000"/>
              <a:t>k</a:t>
            </a:r>
            <a:r>
              <a:rPr lang="en-US" altLang="en-US"/>
              <a:t>, will be gamma and the number of failures in time t, N(t), will be Poisson as discussed in Chapter 3.</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a renewal process, the function m(t) is called the renewal function.  It is the expected number of failures in time t, the mean of the distribution of N(t).  Using what is known as the Elementary Renewal Theorem, the long-run or steady-state average number of failures in time t is approximately equal to t / MTBF.  A corollary is for any time period T, if the system is in steady-state, then the expected number of failures is T / MTBF.</a:t>
            </a:r>
          </a:p>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example of the use of the elementary renewal theorem.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two or more independent renewal processes are observed, the union of their failure events will also form a stochastic point process. This is then referred to as a superimposed renewal process.  What is significant about this process, is that it will form an approximate homogeneous Poisson process if there are a sufficient large number of independent processes in steady-state.  Further, the MTBF of this superimposed process will be given by t / m(t).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Not all stochastic point processes are renewal processes. Often repair consists of fixing or replacing a single part with the rest of the system unaffected by the repair process.  Therefore, the remaining components continue to age and only a minimal repair has taken place.  Therefore the distributions of the time between failures are not independent and identical.  To model this situation, an intensity function is defined to be the rate of change of the expected number of failures in time t with respect to t.  It is approximately equal to the expected number of failures in the interval from t to t + </a:t>
            </a:r>
            <a:r>
              <a:rPr lang="en-US" altLang="en-US">
                <a:sym typeface="Symbol" panose="05050102010706020507" pitchFamily="18" charset="2"/>
              </a:rPr>
              <a:t>t divided by t.  By integrating the intensity function from 0 to t, the expected number of failures in time t is obtained.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Reparable components are those that can be restored rather than replaced.  Once a failure of a reparable component occurs, then the total downtime of the component consists of the activities shown.  Usually the time spent waiting for repair resources (maintenance delay) and replacement parts (supply delay) are not considered part of the inherent repair time of the component.  These times are determined based upon the level of maintenance support and the breadth and depth of the parts supply which are external to the component and its design.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Given the intensity function for a stochastic point process, the (instantaneous) MTBF and an interval MTBF(t</a:t>
            </a:r>
            <a:r>
              <a:rPr lang="en-US" altLang="en-US" baseline="-25000"/>
              <a:t>1</a:t>
            </a:r>
            <a:r>
              <a:rPr lang="en-US" altLang="en-US"/>
              <a:t>,t</a:t>
            </a:r>
            <a:r>
              <a:rPr lang="en-US" altLang="en-US" baseline="-25000"/>
              <a:t>2</a:t>
            </a:r>
            <a:r>
              <a:rPr lang="en-US" altLang="en-US"/>
              <a:t>) can be obtained.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Integrate the intensity function to find the expected number of failures.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the number of failures in a given time interval is Poisson distributed with a mean dependent upon the time interval, then this stochastic point process is called a nonhomogeneous Poisson process. It has the probability distribution shown where m(t</a:t>
            </a:r>
            <a:r>
              <a:rPr lang="en-US" altLang="en-US" baseline="-25000"/>
              <a:t>1</a:t>
            </a:r>
            <a:r>
              <a:rPr lang="en-US" altLang="en-US"/>
              <a:t>,t</a:t>
            </a:r>
            <a:r>
              <a:rPr lang="en-US" altLang="en-US" baseline="-25000"/>
              <a:t>2</a:t>
            </a:r>
            <a:r>
              <a:rPr lang="en-US" altLang="en-US"/>
              <a:t>) is its mean.  Therefore the reliability at time t is equal to the probability of no failures at time 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the intensity function is a power function (constant1 t ^ constant2), then the process is called a power law process (or sometimes a Weibull process because the functional form of the intensity function is the same as the Weibull hazard ate function).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Given an intensity function, you should be able to compute the failure probabilities and reliabilities associated with the stochastic point process.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summary, stochastic point processes can be a renewal process or a process generated by minimal repair. Homogeneous Poisson Processes (HPP) and non- Homogeneous Poisson Processes (NHHP) are two important cases.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Consider a renewal process in which there is also a scheduled repair (overhaul) that occurs at time T</a:t>
            </a:r>
            <a:r>
              <a:rPr lang="en-US" altLang="en-US" baseline="-25000"/>
              <a:t>o</a:t>
            </a:r>
            <a:r>
              <a:rPr lang="en-US" altLang="en-US"/>
              <a:t>.  If a failure occurs before time T</a:t>
            </a:r>
            <a:r>
              <a:rPr lang="en-US" altLang="en-US" baseline="-25000"/>
              <a:t>0</a:t>
            </a:r>
            <a:r>
              <a:rPr lang="en-US" altLang="en-US"/>
              <a:t>,</a:t>
            </a:r>
            <a:r>
              <a:rPr lang="en-US" altLang="en-US" baseline="-25000"/>
              <a:t> </a:t>
            </a:r>
            <a:r>
              <a:rPr lang="en-US" altLang="en-US"/>
              <a:t>then an overall occurs at the time of the failure. What is of interest in this case, is the expected time between overhauls. This time is the sum of the time to a scheduled overhaul (T</a:t>
            </a:r>
            <a:r>
              <a:rPr lang="en-US" altLang="en-US" baseline="-25000"/>
              <a:t>0</a:t>
            </a:r>
            <a:r>
              <a:rPr lang="en-US" altLang="en-US"/>
              <a:t>) times the probability of no failures before the scheduled time R(T</a:t>
            </a:r>
            <a:r>
              <a:rPr lang="en-US" altLang="en-US" baseline="-25000"/>
              <a:t>0</a:t>
            </a:r>
            <a:r>
              <a:rPr lang="en-US" altLang="en-US"/>
              <a:t>), plus the partial expectation of the mean failure time between 0 and T (the average time to failure from 0 and T</a:t>
            </a:r>
            <a:r>
              <a:rPr lang="en-US" altLang="en-US" baseline="-25000"/>
              <a:t>0</a:t>
            </a:r>
            <a:r>
              <a:rPr lang="en-US" altLang="en-US"/>
              <a: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example to find the expected time to an overhaul.</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the discussion concerning stochastic point processes, it was assumed that the repair time relative to the time to failure was negligible or the time between failures was measured in operating time.  If we allow for the repair time to be a significant part of a renewal failure-repair cycle, then the sum of the failure and repair time random variables is a random variable of  the cycle time. </a:t>
            </a:r>
          </a:p>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problem is determine the distribution of the cycle time given the failure and repair time distributions.  The above integral is a convolution of the two distributions and assumes that the failure and repair random variables are independent.  </a:t>
            </a:r>
          </a:p>
          <a:p>
            <a:endParaRPr lang="en-US" altLang="en-US"/>
          </a:p>
          <a:p>
            <a:r>
              <a:rPr lang="en-US" altLang="en-US"/>
              <a:t>The above integral may be solved in some cases using Laplace transforms.  The transform of a convolution is equal to the product of the transforms of the two functions.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Maintainability is measured by the repair distribution that provides the probability that a repair will be completed in some time t.  The Mean Time to Repair (MTTR) is the mean of that distribution.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both the failure and repair distributions are exponential, then the integral may be solved directly as shown.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Given a repair distribution such as the one defined by the PDF, h(t), then repair probabilities, the mean, and other characteristics of the distribution can be found.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Exponential repair times have a constant repair rate that is the reciprocal of the MTTR.  The repair rate is the instantaneous conditional rate of repair.  That is, it is the probability of repair per unit time at time t given it has not been repaired as yet.  The MTTR or the repair rate is the parameter of the distribution.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You should be able to use the exponential distribution as a repair distribution as well as a failure distribution.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Lognormal repair times are often observed in practice.  Analyzing lognormal repair times makes use of the underlying normal distribution in the same manner as in analyzing lognormal failure times.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You should be able to use the lognormal distribution as a repair distribution as well as a failure distribution. What can be said about the lognormal repair rate?</a:t>
            </a:r>
          </a:p>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When observing reparable components, a failure, repair, failure, repair, …. cycle is introduced.  There is no longer a single time to failure but rather multiple times between failures. Therefore, interest turns to the distribution of the time to the next (i</a:t>
            </a:r>
            <a:r>
              <a:rPr lang="en-US" altLang="en-US" baseline="30000"/>
              <a:t>th</a:t>
            </a:r>
            <a:r>
              <a:rPr lang="en-US" altLang="en-US"/>
              <a:t>) failure (X</a:t>
            </a:r>
            <a:r>
              <a:rPr lang="en-US" altLang="en-US" baseline="-25000"/>
              <a:t>i</a:t>
            </a:r>
            <a:r>
              <a:rPr lang="en-US" altLang="en-US"/>
              <a:t>) and the mean time </a:t>
            </a:r>
            <a:r>
              <a:rPr lang="en-US" altLang="en-US" b="1"/>
              <a:t>between</a:t>
            </a:r>
            <a:r>
              <a:rPr lang="en-US" altLang="en-US"/>
              <a:t> failures. Failures at discrete but random points in time generate what is called a stochastic point process.  </a:t>
            </a:r>
          </a:p>
          <a:p>
            <a:r>
              <a:rPr lang="en-US" altLang="en-US"/>
              <a:t>In this discussion concerning stochastic point processes, it is assumed that the repair time relative to the time to failure is negligible and can be ignored or the time between failures is measured in operating time.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93688" y="2362200"/>
            <a:ext cx="8715375" cy="1052513"/>
            <a:chOff x="185" y="1536"/>
            <a:chExt cx="5490" cy="663"/>
          </a:xfrm>
        </p:grpSpPr>
        <p:grpSp>
          <p:nvGrpSpPr>
            <p:cNvPr id="5" name="Group 3"/>
            <p:cNvGrpSpPr>
              <a:grpSpLocks/>
            </p:cNvGrpSpPr>
            <p:nvPr/>
          </p:nvGrpSpPr>
          <p:grpSpPr bwMode="auto">
            <a:xfrm>
              <a:off x="185" y="1604"/>
              <a:ext cx="449" cy="299"/>
              <a:chOff x="720" y="336"/>
              <a:chExt cx="624" cy="432"/>
            </a:xfrm>
          </p:grpSpPr>
          <p:sp>
            <p:nvSpPr>
              <p:cNvPr id="11" name="Rectangle 4"/>
              <p:cNvSpPr>
                <a:spLocks noChangeArrowheads="1"/>
              </p:cNvSpPr>
              <p:nvPr/>
            </p:nvSpPr>
            <p:spPr bwMode="auto">
              <a:xfrm>
                <a:off x="720" y="336"/>
                <a:ext cx="384" cy="432"/>
              </a:xfrm>
              <a:prstGeom prst="rect">
                <a:avLst/>
              </a:prstGeom>
              <a:solidFill>
                <a:srgbClr val="7A9A98"/>
              </a:solidFill>
              <a:ln w="9525">
                <a:noFill/>
                <a:miter lim="800000"/>
                <a:headEnd/>
                <a:tailEnd/>
              </a:ln>
              <a:effectLst/>
            </p:spPr>
            <p:txBody>
              <a:bodyPr wrap="none" anchor="ctr"/>
              <a:lstStyle/>
              <a:p>
                <a:pPr>
                  <a:defRPr/>
                </a:pPr>
                <a:endParaRPr lang="en-US"/>
              </a:p>
            </p:txBody>
          </p:sp>
          <p:sp>
            <p:nvSpPr>
              <p:cNvPr id="12" name="Rectangle 5"/>
              <p:cNvSpPr>
                <a:spLocks noChangeArrowheads="1"/>
              </p:cNvSpPr>
              <p:nvPr/>
            </p:nvSpPr>
            <p:spPr bwMode="auto">
              <a:xfrm>
                <a:off x="1056" y="336"/>
                <a:ext cx="288" cy="432"/>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path path="circle">
                  <a:fillToRect l="100000" b="100000"/>
                </a:path>
                <a:tileRect t="-100000" r="-100000"/>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9" name="Rectangle 7"/>
              <p:cNvSpPr>
                <a:spLocks noChangeArrowheads="1"/>
              </p:cNvSpPr>
              <p:nvPr/>
            </p:nvSpPr>
            <p:spPr bwMode="auto">
              <a:xfrm>
                <a:off x="912" y="2640"/>
                <a:ext cx="384" cy="432"/>
              </a:xfrm>
              <a:prstGeom prst="rect">
                <a:avLst/>
              </a:prstGeom>
              <a:solidFill>
                <a:srgbClr val="E7DD95"/>
              </a:solidFill>
              <a:ln w="9525">
                <a:noFill/>
                <a:miter lim="800000"/>
                <a:headEnd/>
                <a:tailEnd/>
              </a:ln>
              <a:effectLst/>
            </p:spPr>
            <p:txBody>
              <a:bodyPr wrap="none" anchor="ctr"/>
              <a:lstStyle/>
              <a:p>
                <a:pPr>
                  <a:defRPr/>
                </a:pPr>
                <a:endParaRPr lang="en-US"/>
              </a:p>
            </p:txBody>
          </p:sp>
          <p:sp>
            <p:nvSpPr>
              <p:cNvPr id="10" name="Rectangle 8"/>
              <p:cNvSpPr>
                <a:spLocks noChangeArrowheads="1"/>
              </p:cNvSpPr>
              <p:nvPr/>
            </p:nvSpPr>
            <p:spPr bwMode="auto">
              <a:xfrm>
                <a:off x="1248" y="2640"/>
                <a:ext cx="336" cy="432"/>
              </a:xfrm>
              <a:prstGeom prst="rect">
                <a:avLst/>
              </a:prstGeom>
              <a:solidFill>
                <a:srgbClr val="E7DD95"/>
              </a:solidFill>
              <a:ln w="9525">
                <a:noFill/>
                <a:miter lim="800000"/>
                <a:headEnd/>
                <a:tailEnd/>
              </a:ln>
              <a:effectLst/>
            </p:spPr>
            <p:txBody>
              <a:bodyPr wrap="none" anchor="ctr"/>
              <a:lstStyle/>
              <a:p>
                <a:pPr>
                  <a:defRPr/>
                </a:pPr>
                <a:endParaRPr lang="en-US"/>
              </a:p>
            </p:txBody>
          </p:sp>
        </p:grpSp>
        <p:sp>
          <p:nvSpPr>
            <p:cNvPr id="7"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8"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3" name="Text Box 12"/>
          <p:cNvSpPr txBox="1">
            <a:spLocks noChangeArrowheads="1"/>
          </p:cNvSpPr>
          <p:nvPr/>
        </p:nvSpPr>
        <p:spPr bwMode="auto">
          <a:xfrm>
            <a:off x="2347913" y="6172200"/>
            <a:ext cx="4170362" cy="461963"/>
          </a:xfrm>
          <a:prstGeom prst="rect">
            <a:avLst/>
          </a:prstGeom>
          <a:noFill/>
          <a:ln w="12700">
            <a:noFill/>
            <a:miter lim="800000"/>
            <a:headEnd type="none" w="sm" len="sm"/>
            <a:tailEnd type="none" w="sm" len="sm"/>
          </a:ln>
          <a:effectLst/>
        </p:spPr>
        <p:txBody>
          <a:bodyPr>
            <a:spAutoFit/>
          </a:bodyPr>
          <a:lstStyle/>
          <a:p>
            <a:pPr>
              <a:defRPr/>
            </a:pPr>
            <a:r>
              <a:rPr lang="en-US" sz="1200" dirty="0"/>
              <a:t>C. Ebeling, </a:t>
            </a:r>
            <a:r>
              <a:rPr lang="en-US" sz="1200" i="1" dirty="0"/>
              <a:t>Intro to Reliability &amp; Maintainability Engineering, 2</a:t>
            </a:r>
            <a:r>
              <a:rPr lang="en-US" sz="1200" i="1" baseline="30000" dirty="0"/>
              <a:t>nd</a:t>
            </a:r>
            <a:r>
              <a:rPr lang="en-US" sz="1200" i="1" dirty="0"/>
              <a:t> ed. </a:t>
            </a:r>
            <a:r>
              <a:rPr lang="en-US" sz="1200" dirty="0"/>
              <a:t>Waveland Press</a:t>
            </a:r>
            <a:r>
              <a:rPr lang="en-US" sz="1200" i="1" dirty="0"/>
              <a:t>, Inc. </a:t>
            </a:r>
            <a:r>
              <a:rPr lang="en-US" sz="1200" dirty="0"/>
              <a:t>Copyright © 2010</a:t>
            </a:r>
          </a:p>
        </p:txBody>
      </p:sp>
      <p:sp>
        <p:nvSpPr>
          <p:cNvPr id="14" name="Rectangle 6"/>
          <p:cNvSpPr>
            <a:spLocks noChangeArrowheads="1"/>
          </p:cNvSpPr>
          <p:nvPr/>
        </p:nvSpPr>
        <p:spPr bwMode="ltGray">
          <a:xfrm>
            <a:off x="0" y="2671763"/>
            <a:ext cx="528638" cy="500062"/>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1084" name="Rectangle 12"/>
          <p:cNvSpPr>
            <a:spLocks noGrp="1" noChangeArrowheads="1"/>
          </p:cNvSpPr>
          <p:nvPr>
            <p:ph type="ctrTitle"/>
          </p:nvPr>
        </p:nvSpPr>
        <p:spPr>
          <a:xfrm>
            <a:off x="1357312" y="1676400"/>
            <a:ext cx="7405687" cy="1462088"/>
          </a:xfrm>
        </p:spPr>
        <p:txBody>
          <a:bodyPr/>
          <a:lstStyle>
            <a:lvl1pPr>
              <a:defRPr>
                <a:solidFill>
                  <a:schemeClr val="tx1"/>
                </a:solidFill>
              </a:defRPr>
            </a:lvl1pPr>
          </a:lstStyle>
          <a:p>
            <a:r>
              <a:rPr lang="en-US"/>
              <a:t>Click to edit Master title style</a:t>
            </a:r>
            <a:endParaRPr lang="en-US" dirty="0"/>
          </a:p>
        </p:txBody>
      </p:sp>
      <p:sp>
        <p:nvSpPr>
          <p:cNvPr id="13108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solidFill>
                  <a:srgbClr val="3D5150"/>
                </a:solidFill>
              </a:defRPr>
            </a:lvl1pPr>
          </a:lstStyle>
          <a:p>
            <a:r>
              <a:rPr lang="en-US"/>
              <a:t>Click to edit Master subtitle style</a:t>
            </a:r>
            <a:endParaRPr lang="en-US" dirty="0"/>
          </a:p>
        </p:txBody>
      </p:sp>
      <p:sp>
        <p:nvSpPr>
          <p:cNvPr id="15" name="Date Placeholder 14"/>
          <p:cNvSpPr>
            <a:spLocks noGrp="1" noChangeArrowheads="1"/>
          </p:cNvSpPr>
          <p:nvPr>
            <p:ph type="dt" sz="half" idx="10"/>
          </p:nvPr>
        </p:nvSpPr>
        <p:spPr>
          <a:xfrm>
            <a:off x="228600" y="6172200"/>
            <a:ext cx="1905000" cy="457200"/>
          </a:xfrm>
        </p:spPr>
        <p:txBody>
          <a:bodyPr/>
          <a:lstStyle>
            <a:lvl1pPr>
              <a:defRPr sz="1200" smtClean="0">
                <a:solidFill>
                  <a:schemeClr val="bg2"/>
                </a:solidFill>
              </a:defRPr>
            </a:lvl1pPr>
          </a:lstStyle>
          <a:p>
            <a:pPr>
              <a:defRPr/>
            </a:pPr>
            <a:r>
              <a:rPr lang="en-US"/>
              <a:t>Chapter 9</a:t>
            </a:r>
          </a:p>
        </p:txBody>
      </p:sp>
      <p:sp>
        <p:nvSpPr>
          <p:cNvPr id="16" name="Slide Number Placeholder 15"/>
          <p:cNvSpPr>
            <a:spLocks noGrp="1" noChangeArrowheads="1"/>
          </p:cNvSpPr>
          <p:nvPr>
            <p:ph type="sldNum" sz="quarter" idx="11"/>
          </p:nvPr>
        </p:nvSpPr>
        <p:spPr>
          <a:xfrm>
            <a:off x="6858000" y="6248400"/>
            <a:ext cx="1905000" cy="457200"/>
          </a:xfrm>
        </p:spPr>
        <p:txBody>
          <a:bodyPr/>
          <a:lstStyle>
            <a:lvl1pPr>
              <a:defRPr>
                <a:solidFill>
                  <a:schemeClr val="bg2"/>
                </a:solidFill>
              </a:defRPr>
            </a:lvl1pPr>
          </a:lstStyle>
          <a:p>
            <a:fld id="{D112B92A-4676-4B99-801C-198E75713B36}" type="slidenum">
              <a:rPr lang="en-US" altLang="en-US"/>
              <a:pPr/>
              <a:t>‹#›</a:t>
            </a:fld>
            <a:endParaRPr lang="en-US" altLang="en-US"/>
          </a:p>
        </p:txBody>
      </p:sp>
    </p:spTree>
    <p:extLst>
      <p:ext uri="{BB962C8B-B14F-4D97-AF65-F5344CB8AC3E}">
        <p14:creationId xmlns:p14="http://schemas.microsoft.com/office/powerpoint/2010/main" val="3608515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9</a:t>
            </a:r>
          </a:p>
        </p:txBody>
      </p:sp>
      <p:sp>
        <p:nvSpPr>
          <p:cNvPr id="5" name="Rectangle 13"/>
          <p:cNvSpPr>
            <a:spLocks noGrp="1" noChangeArrowheads="1"/>
          </p:cNvSpPr>
          <p:nvPr>
            <p:ph type="sldNum" sz="quarter" idx="11"/>
          </p:nvPr>
        </p:nvSpPr>
        <p:spPr>
          <a:ln/>
        </p:spPr>
        <p:txBody>
          <a:bodyPr/>
          <a:lstStyle>
            <a:lvl1pPr>
              <a:defRPr/>
            </a:lvl1pPr>
          </a:lstStyle>
          <a:p>
            <a:fld id="{44940043-A3C1-4D0D-9BF9-816F6EBBBDEC}" type="slidenum">
              <a:rPr lang="en-US" altLang="en-US"/>
              <a:pPr/>
              <a:t>‹#›</a:t>
            </a:fld>
            <a:endParaRPr lang="en-US" altLang="en-US"/>
          </a:p>
        </p:txBody>
      </p:sp>
    </p:spTree>
    <p:extLst>
      <p:ext uri="{BB962C8B-B14F-4D97-AF65-F5344CB8AC3E}">
        <p14:creationId xmlns:p14="http://schemas.microsoft.com/office/powerpoint/2010/main" val="362793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9</a:t>
            </a:r>
          </a:p>
        </p:txBody>
      </p:sp>
      <p:sp>
        <p:nvSpPr>
          <p:cNvPr id="5" name="Rectangle 13"/>
          <p:cNvSpPr>
            <a:spLocks noGrp="1" noChangeArrowheads="1"/>
          </p:cNvSpPr>
          <p:nvPr>
            <p:ph type="sldNum" sz="quarter" idx="11"/>
          </p:nvPr>
        </p:nvSpPr>
        <p:spPr>
          <a:ln/>
        </p:spPr>
        <p:txBody>
          <a:bodyPr/>
          <a:lstStyle>
            <a:lvl1pPr>
              <a:defRPr/>
            </a:lvl1pPr>
          </a:lstStyle>
          <a:p>
            <a:fld id="{6DEAA88B-5667-4491-A9E2-0C1AB0CDAD8B}" type="slidenum">
              <a:rPr lang="en-US" altLang="en-US"/>
              <a:pPr/>
              <a:t>‹#›</a:t>
            </a:fld>
            <a:endParaRPr lang="en-US" altLang="en-US"/>
          </a:p>
        </p:txBody>
      </p:sp>
    </p:spTree>
    <p:extLst>
      <p:ext uri="{BB962C8B-B14F-4D97-AF65-F5344CB8AC3E}">
        <p14:creationId xmlns:p14="http://schemas.microsoft.com/office/powerpoint/2010/main" val="1602344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107237" cy="885825"/>
          </a:xfrm>
        </p:spPr>
        <p:txBody>
          <a:bodyPr/>
          <a:lstStyle>
            <a:lvl1pPr>
              <a:defRPr>
                <a:solidFill>
                  <a:srgbClr val="3D515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2800"/>
            </a:lvl1pPr>
            <a:lvl2pPr>
              <a:buNone/>
              <a:defRPr sz="2400"/>
            </a:lvl2pPr>
            <a:lvl3pPr>
              <a:buNone/>
              <a:defRPr sz="2000"/>
            </a:lvl3pPr>
            <a:lvl4pPr>
              <a:buNone/>
              <a:defRPr sz="1800"/>
            </a:lvl4pPr>
            <a:lvl5pP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28600" y="6248400"/>
            <a:ext cx="1905000" cy="457200"/>
          </a:xfrm>
        </p:spPr>
        <p:txBody>
          <a:bodyPr/>
          <a:lstStyle>
            <a:lvl1pPr>
              <a:defRPr smtClean="0"/>
            </a:lvl1pPr>
          </a:lstStyle>
          <a:p>
            <a:pPr>
              <a:defRPr/>
            </a:pPr>
            <a:r>
              <a:rPr lang="en-US"/>
              <a:t>Chapter 9</a:t>
            </a:r>
          </a:p>
        </p:txBody>
      </p:sp>
      <p:sp>
        <p:nvSpPr>
          <p:cNvPr id="5" name="Slide Number Placeholder 5"/>
          <p:cNvSpPr>
            <a:spLocks noGrp="1"/>
          </p:cNvSpPr>
          <p:nvPr>
            <p:ph type="sldNum" sz="quarter" idx="11"/>
          </p:nvPr>
        </p:nvSpPr>
        <p:spPr/>
        <p:txBody>
          <a:bodyPr/>
          <a:lstStyle>
            <a:lvl1pPr>
              <a:defRPr/>
            </a:lvl1pPr>
          </a:lstStyle>
          <a:p>
            <a:fld id="{E8A3320D-AFAF-4CFB-A445-FC59012681C1}" type="slidenum">
              <a:rPr lang="en-US" altLang="en-US"/>
              <a:pPr/>
              <a:t>‹#›</a:t>
            </a:fld>
            <a:endParaRPr lang="en-US" altLang="en-US"/>
          </a:p>
        </p:txBody>
      </p:sp>
    </p:spTree>
    <p:extLst>
      <p:ext uri="{BB962C8B-B14F-4D97-AF65-F5344CB8AC3E}">
        <p14:creationId xmlns:p14="http://schemas.microsoft.com/office/powerpoint/2010/main" val="3622777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228600" y="6172200"/>
            <a:ext cx="1905000" cy="457200"/>
          </a:xfrm>
        </p:spPr>
        <p:txBody>
          <a:bodyPr/>
          <a:lstStyle>
            <a:lvl1pPr>
              <a:defRPr smtClean="0"/>
            </a:lvl1pPr>
          </a:lstStyle>
          <a:p>
            <a:pPr>
              <a:defRPr/>
            </a:pPr>
            <a:r>
              <a:rPr lang="en-US"/>
              <a:t>Chapter 9</a:t>
            </a:r>
          </a:p>
        </p:txBody>
      </p:sp>
      <p:sp>
        <p:nvSpPr>
          <p:cNvPr id="5" name="Slide Number Placeholder 5"/>
          <p:cNvSpPr>
            <a:spLocks noGrp="1"/>
          </p:cNvSpPr>
          <p:nvPr>
            <p:ph type="sldNum" sz="quarter" idx="11"/>
          </p:nvPr>
        </p:nvSpPr>
        <p:spPr/>
        <p:txBody>
          <a:bodyPr/>
          <a:lstStyle>
            <a:lvl1pPr>
              <a:defRPr/>
            </a:lvl1pPr>
          </a:lstStyle>
          <a:p>
            <a:fld id="{5974B3C7-A1D8-4DA4-94FE-5C3CDF78DE0C}" type="slidenum">
              <a:rPr lang="en-US" altLang="en-US"/>
              <a:pPr/>
              <a:t>‹#›</a:t>
            </a:fld>
            <a:endParaRPr lang="en-US" altLang="en-US"/>
          </a:p>
        </p:txBody>
      </p:sp>
    </p:spTree>
    <p:extLst>
      <p:ext uri="{BB962C8B-B14F-4D97-AF65-F5344CB8AC3E}">
        <p14:creationId xmlns:p14="http://schemas.microsoft.com/office/powerpoint/2010/main" val="844456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28600" y="6172200"/>
            <a:ext cx="1905000" cy="457200"/>
          </a:xfrm>
        </p:spPr>
        <p:txBody>
          <a:bodyPr/>
          <a:lstStyle>
            <a:lvl1pPr>
              <a:defRPr smtClean="0"/>
            </a:lvl1pPr>
          </a:lstStyle>
          <a:p>
            <a:pPr>
              <a:defRPr/>
            </a:pPr>
            <a:r>
              <a:rPr lang="en-US"/>
              <a:t>Chapter 9</a:t>
            </a:r>
          </a:p>
        </p:txBody>
      </p:sp>
      <p:sp>
        <p:nvSpPr>
          <p:cNvPr id="6" name="Slide Number Placeholder 6"/>
          <p:cNvSpPr>
            <a:spLocks noGrp="1"/>
          </p:cNvSpPr>
          <p:nvPr>
            <p:ph type="sldNum" sz="quarter" idx="11"/>
          </p:nvPr>
        </p:nvSpPr>
        <p:spPr/>
        <p:txBody>
          <a:bodyPr/>
          <a:lstStyle>
            <a:lvl1pPr>
              <a:defRPr/>
            </a:lvl1pPr>
          </a:lstStyle>
          <a:p>
            <a:fld id="{CFDF9299-227E-4E7A-B22A-C29C7C6B48A0}" type="slidenum">
              <a:rPr lang="en-US" altLang="en-US"/>
              <a:pPr/>
              <a:t>‹#›</a:t>
            </a:fld>
            <a:endParaRPr lang="en-US" altLang="en-US"/>
          </a:p>
        </p:txBody>
      </p:sp>
    </p:spTree>
    <p:extLst>
      <p:ext uri="{BB962C8B-B14F-4D97-AF65-F5344CB8AC3E}">
        <p14:creationId xmlns:p14="http://schemas.microsoft.com/office/powerpoint/2010/main" val="3117424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81000" y="6248400"/>
            <a:ext cx="1905000" cy="457200"/>
          </a:xfrm>
        </p:spPr>
        <p:txBody>
          <a:bodyPr/>
          <a:lstStyle>
            <a:lvl1pPr>
              <a:defRPr smtClean="0"/>
            </a:lvl1pPr>
          </a:lstStyle>
          <a:p>
            <a:pPr>
              <a:defRPr/>
            </a:pPr>
            <a:r>
              <a:rPr lang="en-US"/>
              <a:t>Chapter 9</a:t>
            </a:r>
          </a:p>
        </p:txBody>
      </p:sp>
      <p:sp>
        <p:nvSpPr>
          <p:cNvPr id="8" name="Slide Number Placeholder 8"/>
          <p:cNvSpPr>
            <a:spLocks noGrp="1"/>
          </p:cNvSpPr>
          <p:nvPr>
            <p:ph type="sldNum" sz="quarter" idx="11"/>
          </p:nvPr>
        </p:nvSpPr>
        <p:spPr/>
        <p:txBody>
          <a:bodyPr/>
          <a:lstStyle>
            <a:lvl1pPr>
              <a:defRPr/>
            </a:lvl1pPr>
          </a:lstStyle>
          <a:p>
            <a:fld id="{2137A30D-ADD9-4F3C-8086-E9139E77AF2B}" type="slidenum">
              <a:rPr lang="en-US" altLang="en-US"/>
              <a:pPr/>
              <a:t>‹#›</a:t>
            </a:fld>
            <a:endParaRPr lang="en-US" altLang="en-US"/>
          </a:p>
        </p:txBody>
      </p:sp>
    </p:spTree>
    <p:extLst>
      <p:ext uri="{BB962C8B-B14F-4D97-AF65-F5344CB8AC3E}">
        <p14:creationId xmlns:p14="http://schemas.microsoft.com/office/powerpoint/2010/main" val="602400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666"/>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304800" y="6248400"/>
            <a:ext cx="1905000" cy="457200"/>
          </a:xfrm>
        </p:spPr>
        <p:txBody>
          <a:bodyPr/>
          <a:lstStyle>
            <a:lvl1pPr>
              <a:defRPr smtClean="0"/>
            </a:lvl1pPr>
          </a:lstStyle>
          <a:p>
            <a:pPr>
              <a:defRPr/>
            </a:pPr>
            <a:r>
              <a:rPr lang="en-US"/>
              <a:t>Chapter 9</a:t>
            </a:r>
          </a:p>
        </p:txBody>
      </p:sp>
      <p:sp>
        <p:nvSpPr>
          <p:cNvPr id="4" name="Slide Number Placeholder 4"/>
          <p:cNvSpPr>
            <a:spLocks noGrp="1"/>
          </p:cNvSpPr>
          <p:nvPr>
            <p:ph type="sldNum" sz="quarter" idx="11"/>
          </p:nvPr>
        </p:nvSpPr>
        <p:spPr/>
        <p:txBody>
          <a:bodyPr/>
          <a:lstStyle>
            <a:lvl1pPr>
              <a:defRPr/>
            </a:lvl1pPr>
          </a:lstStyle>
          <a:p>
            <a:fld id="{874FBA9E-AC60-40D1-A56B-2B61363E6C75}" type="slidenum">
              <a:rPr lang="en-US" altLang="en-US"/>
              <a:pPr/>
              <a:t>‹#›</a:t>
            </a:fld>
            <a:endParaRPr lang="en-US" altLang="en-US"/>
          </a:p>
        </p:txBody>
      </p:sp>
    </p:spTree>
    <p:extLst>
      <p:ext uri="{BB962C8B-B14F-4D97-AF65-F5344CB8AC3E}">
        <p14:creationId xmlns:p14="http://schemas.microsoft.com/office/powerpoint/2010/main" val="268317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172200"/>
            <a:ext cx="1905000" cy="457200"/>
          </a:xfrm>
        </p:spPr>
        <p:txBody>
          <a:bodyPr/>
          <a:lstStyle>
            <a:lvl1pPr>
              <a:defRPr smtClean="0"/>
            </a:lvl1pPr>
          </a:lstStyle>
          <a:p>
            <a:pPr>
              <a:defRPr/>
            </a:pPr>
            <a:r>
              <a:rPr lang="en-US"/>
              <a:t>Chapter 9</a:t>
            </a:r>
          </a:p>
        </p:txBody>
      </p:sp>
      <p:sp>
        <p:nvSpPr>
          <p:cNvPr id="3" name="Slide Number Placeholder 3"/>
          <p:cNvSpPr>
            <a:spLocks noGrp="1"/>
          </p:cNvSpPr>
          <p:nvPr>
            <p:ph type="sldNum" sz="quarter" idx="11"/>
          </p:nvPr>
        </p:nvSpPr>
        <p:spPr/>
        <p:txBody>
          <a:bodyPr/>
          <a:lstStyle>
            <a:lvl1pPr>
              <a:defRPr/>
            </a:lvl1pPr>
          </a:lstStyle>
          <a:p>
            <a:fld id="{21D4490F-C872-47C8-B8F3-E5BA5A7B143B}" type="slidenum">
              <a:rPr lang="en-US" altLang="en-US"/>
              <a:pPr/>
              <a:t>‹#›</a:t>
            </a:fld>
            <a:endParaRPr lang="en-US" altLang="en-US"/>
          </a:p>
        </p:txBody>
      </p:sp>
    </p:spTree>
    <p:extLst>
      <p:ext uri="{BB962C8B-B14F-4D97-AF65-F5344CB8AC3E}">
        <p14:creationId xmlns:p14="http://schemas.microsoft.com/office/powerpoint/2010/main" val="3970145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9</a:t>
            </a:r>
          </a:p>
        </p:txBody>
      </p:sp>
      <p:sp>
        <p:nvSpPr>
          <p:cNvPr id="6" name="Rectangle 13"/>
          <p:cNvSpPr>
            <a:spLocks noGrp="1" noChangeArrowheads="1"/>
          </p:cNvSpPr>
          <p:nvPr>
            <p:ph type="sldNum" sz="quarter" idx="11"/>
          </p:nvPr>
        </p:nvSpPr>
        <p:spPr>
          <a:ln/>
        </p:spPr>
        <p:txBody>
          <a:bodyPr/>
          <a:lstStyle>
            <a:lvl1pPr>
              <a:defRPr/>
            </a:lvl1pPr>
          </a:lstStyle>
          <a:p>
            <a:fld id="{95FBDBFD-0BC4-4967-9F46-53A422EBDC3B}" type="slidenum">
              <a:rPr lang="en-US" altLang="en-US"/>
              <a:pPr/>
              <a:t>‹#›</a:t>
            </a:fld>
            <a:endParaRPr lang="en-US" altLang="en-US"/>
          </a:p>
        </p:txBody>
      </p:sp>
    </p:spTree>
    <p:extLst>
      <p:ext uri="{BB962C8B-B14F-4D97-AF65-F5344CB8AC3E}">
        <p14:creationId xmlns:p14="http://schemas.microsoft.com/office/powerpoint/2010/main" val="1827611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9</a:t>
            </a:r>
          </a:p>
        </p:txBody>
      </p:sp>
      <p:sp>
        <p:nvSpPr>
          <p:cNvPr id="6" name="Rectangle 13"/>
          <p:cNvSpPr>
            <a:spLocks noGrp="1" noChangeArrowheads="1"/>
          </p:cNvSpPr>
          <p:nvPr>
            <p:ph type="sldNum" sz="quarter" idx="11"/>
          </p:nvPr>
        </p:nvSpPr>
        <p:spPr>
          <a:ln/>
        </p:spPr>
        <p:txBody>
          <a:bodyPr/>
          <a:lstStyle>
            <a:lvl1pPr>
              <a:defRPr/>
            </a:lvl1pPr>
          </a:lstStyle>
          <a:p>
            <a:fld id="{2054B0BB-CA46-47F0-9FB7-713799F09786}" type="slidenum">
              <a:rPr lang="en-US" altLang="en-US"/>
              <a:pPr/>
              <a:t>‹#›</a:t>
            </a:fld>
            <a:endParaRPr lang="en-US" altLang="en-US"/>
          </a:p>
        </p:txBody>
      </p:sp>
    </p:spTree>
    <p:extLst>
      <p:ext uri="{BB962C8B-B14F-4D97-AF65-F5344CB8AC3E}">
        <p14:creationId xmlns:p14="http://schemas.microsoft.com/office/powerpoint/2010/main" val="1360954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ChangeArrowheads="1"/>
          </p:cNvSpPr>
          <p:nvPr/>
        </p:nvSpPr>
        <p:spPr bwMode="ltGray">
          <a:xfrm>
            <a:off x="290513" y="612775"/>
            <a:ext cx="438150" cy="474663"/>
          </a:xfrm>
          <a:prstGeom prst="rect">
            <a:avLst/>
          </a:prstGeom>
          <a:solidFill>
            <a:srgbClr val="7A9A98"/>
          </a:solidFill>
          <a:ln w="9525">
            <a:noFill/>
            <a:miter lim="800000"/>
            <a:headEnd/>
            <a:tailEnd/>
          </a:ln>
          <a:effectLst/>
        </p:spPr>
        <p:txBody>
          <a:bodyPr wrap="none" anchor="ctr"/>
          <a:lstStyle/>
          <a:p>
            <a:pPr algn="ctr">
              <a:defRPr/>
            </a:pPr>
            <a:endParaRPr kumimoji="1" lang="en-US" dirty="0">
              <a:solidFill>
                <a:srgbClr val="548A84"/>
              </a:solidFill>
              <a:latin typeface="Tahoma" pitchFamily="34" charset="0"/>
            </a:endParaRPr>
          </a:p>
        </p:txBody>
      </p:sp>
      <p:sp>
        <p:nvSpPr>
          <p:cNvPr id="130051" name="Rectangle 3"/>
          <p:cNvSpPr>
            <a:spLocks noChangeArrowheads="1"/>
          </p:cNvSpPr>
          <p:nvPr/>
        </p:nvSpPr>
        <p:spPr bwMode="ltGray">
          <a:xfrm>
            <a:off x="673100" y="612775"/>
            <a:ext cx="328613" cy="474663"/>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lin ang="0" scaled="1"/>
            <a:tileRect/>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2" name="Rectangle 4"/>
          <p:cNvSpPr>
            <a:spLocks noChangeArrowheads="1"/>
          </p:cNvSpPr>
          <p:nvPr/>
        </p:nvSpPr>
        <p:spPr bwMode="ltGray">
          <a:xfrm>
            <a:off x="414338" y="1035050"/>
            <a:ext cx="422275" cy="474663"/>
          </a:xfrm>
          <a:prstGeom prst="rect">
            <a:avLst/>
          </a:prstGeom>
          <a:solidFill>
            <a:srgbClr val="E7DD95"/>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3" name="Rectangle 5"/>
          <p:cNvSpPr>
            <a:spLocks noChangeArrowheads="1"/>
          </p:cNvSpPr>
          <p:nvPr/>
        </p:nvSpPr>
        <p:spPr bwMode="ltGray">
          <a:xfrm>
            <a:off x="784225" y="1035050"/>
            <a:ext cx="368300" cy="474663"/>
          </a:xfrm>
          <a:prstGeom prst="rect">
            <a:avLst/>
          </a:prstGeom>
          <a:solidFill>
            <a:srgbClr val="E7DD95"/>
          </a:solidFill>
          <a:ln w="9525">
            <a:noFill/>
            <a:miter lim="800000"/>
            <a:headEnd/>
            <a:tailEnd/>
          </a:ln>
          <a:effectLst/>
        </p:spPr>
        <p:txBody>
          <a:bodyPr wrap="none" anchor="ctr"/>
          <a:lstStyle/>
          <a:p>
            <a:pPr algn="ctr">
              <a:defRPr/>
            </a:pPr>
            <a:endParaRPr kumimoji="1" lang="en-US" dirty="0">
              <a:solidFill>
                <a:srgbClr val="E7DD95"/>
              </a:solidFill>
              <a:latin typeface="Tahoma" pitchFamily="34" charset="0"/>
            </a:endParaRPr>
          </a:p>
        </p:txBody>
      </p:sp>
      <p:sp>
        <p:nvSpPr>
          <p:cNvPr id="130054" name="Rectangle 6"/>
          <p:cNvSpPr>
            <a:spLocks noChangeArrowheads="1"/>
          </p:cNvSpPr>
          <p:nvPr/>
        </p:nvSpPr>
        <p:spPr bwMode="ltGray">
          <a:xfrm>
            <a:off x="0" y="962025"/>
            <a:ext cx="560388" cy="422275"/>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5" name="Rectangle 7"/>
          <p:cNvSpPr>
            <a:spLocks noChangeArrowheads="1"/>
          </p:cNvSpPr>
          <p:nvPr/>
        </p:nvSpPr>
        <p:spPr bwMode="gray">
          <a:xfrm>
            <a:off x="635000" y="504825"/>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6" name="Rectangle 8"/>
          <p:cNvSpPr>
            <a:spLocks noChangeArrowheads="1"/>
          </p:cNvSpPr>
          <p:nvPr/>
        </p:nvSpPr>
        <p:spPr bwMode="gray">
          <a:xfrm>
            <a:off x="315913" y="1295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31755" name="Rectangle 9"/>
          <p:cNvSpPr>
            <a:spLocks noGrp="1" noChangeArrowheads="1"/>
          </p:cNvSpPr>
          <p:nvPr>
            <p:ph type="title"/>
          </p:nvPr>
        </p:nvSpPr>
        <p:spPr bwMode="auto">
          <a:xfrm>
            <a:off x="1558925" y="357188"/>
            <a:ext cx="71072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1756" name="Rectangle 10"/>
          <p:cNvSpPr>
            <a:spLocks noGrp="1" noChangeArrowheads="1"/>
          </p:cNvSpPr>
          <p:nvPr>
            <p:ph type="body" idx="1"/>
          </p:nvPr>
        </p:nvSpPr>
        <p:spPr bwMode="auto">
          <a:xfrm>
            <a:off x="685800" y="1828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0059" name="Rectangle 11"/>
          <p:cNvSpPr>
            <a:spLocks noGrp="1" noChangeArrowheads="1"/>
          </p:cNvSpPr>
          <p:nvPr>
            <p:ph type="dt" sz="half" idx="2"/>
          </p:nvPr>
        </p:nvSpPr>
        <p:spPr bwMode="auto">
          <a:xfrm>
            <a:off x="3048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smtClean="0">
                <a:latin typeface="+mn-lt"/>
              </a:defRPr>
            </a:lvl1pPr>
          </a:lstStyle>
          <a:p>
            <a:pPr>
              <a:defRPr/>
            </a:pPr>
            <a:r>
              <a:rPr lang="en-US"/>
              <a:t>Chapter 9</a:t>
            </a:r>
          </a:p>
        </p:txBody>
      </p:sp>
      <p:sp>
        <p:nvSpPr>
          <p:cNvPr id="130061"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fld id="{C1EE360A-691D-44B8-BDD8-BE698959F3F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61" r:id="rId8"/>
    <p:sldLayoutId id="2147483762" r:id="rId9"/>
    <p:sldLayoutId id="2147483763" r:id="rId10"/>
    <p:sldLayoutId id="2147483764" r:id="rId11"/>
  </p:sldLayoutIdLst>
  <p:hf hdr="0" ftr="0"/>
  <p:txStyles>
    <p:titleStyle>
      <a:lvl1pPr algn="l" rtl="0" fontAlgn="base">
        <a:spcBef>
          <a:spcPct val="0"/>
        </a:spcBef>
        <a:spcAft>
          <a:spcPct val="0"/>
        </a:spcAft>
        <a:defRPr sz="4000">
          <a:solidFill>
            <a:srgbClr val="3D5150"/>
          </a:solidFill>
          <a:latin typeface="+mj-lt"/>
          <a:ea typeface="+mj-ea"/>
          <a:cs typeface="+mj-cs"/>
        </a:defRPr>
      </a:lvl1pPr>
      <a:lvl2pPr algn="l" rtl="0" fontAlgn="base">
        <a:spcBef>
          <a:spcPct val="0"/>
        </a:spcBef>
        <a:spcAft>
          <a:spcPct val="0"/>
        </a:spcAft>
        <a:defRPr sz="4000">
          <a:solidFill>
            <a:srgbClr val="3D5150"/>
          </a:solidFill>
          <a:latin typeface="Tahoma" pitchFamily="34" charset="0"/>
        </a:defRPr>
      </a:lvl2pPr>
      <a:lvl3pPr algn="l" rtl="0" fontAlgn="base">
        <a:spcBef>
          <a:spcPct val="0"/>
        </a:spcBef>
        <a:spcAft>
          <a:spcPct val="0"/>
        </a:spcAft>
        <a:defRPr sz="4000">
          <a:solidFill>
            <a:srgbClr val="3D5150"/>
          </a:solidFill>
          <a:latin typeface="Tahoma" pitchFamily="34" charset="0"/>
        </a:defRPr>
      </a:lvl3pPr>
      <a:lvl4pPr algn="l" rtl="0" fontAlgn="base">
        <a:spcBef>
          <a:spcPct val="0"/>
        </a:spcBef>
        <a:spcAft>
          <a:spcPct val="0"/>
        </a:spcAft>
        <a:defRPr sz="4000">
          <a:solidFill>
            <a:srgbClr val="3D5150"/>
          </a:solidFill>
          <a:latin typeface="Tahoma" pitchFamily="34" charset="0"/>
        </a:defRPr>
      </a:lvl4pPr>
      <a:lvl5pPr algn="l" rtl="0" fontAlgn="base">
        <a:spcBef>
          <a:spcPct val="0"/>
        </a:spcBef>
        <a:spcAft>
          <a:spcPct val="0"/>
        </a:spcAft>
        <a:defRPr sz="4000">
          <a:solidFill>
            <a:srgbClr val="3D5150"/>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0.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19.bin"/><Relationship Id="rId5" Type="http://schemas.openxmlformats.org/officeDocument/2006/relationships/image" Target="../media/image19.wmf"/><Relationship Id="rId4" Type="http://schemas.openxmlformats.org/officeDocument/2006/relationships/oleObject" Target="../embeddings/oleObject18.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21.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22.wmf"/><Relationship Id="rId4" Type="http://schemas.openxmlformats.org/officeDocument/2006/relationships/oleObject" Target="../embeddings/oleObject2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13.xml"/><Relationship Id="rId7" Type="http://schemas.openxmlformats.org/officeDocument/2006/relationships/image" Target="../media/image24.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23.bin"/><Relationship Id="rId5" Type="http://schemas.openxmlformats.org/officeDocument/2006/relationships/image" Target="../media/image23.wmf"/><Relationship Id="rId4" Type="http://schemas.openxmlformats.org/officeDocument/2006/relationships/oleObject" Target="../embeddings/oleObject22.bin"/><Relationship Id="rId9" Type="http://schemas.openxmlformats.org/officeDocument/2006/relationships/image" Target="../media/image25.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6.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15.xml"/><Relationship Id="rId7" Type="http://schemas.openxmlformats.org/officeDocument/2006/relationships/image" Target="../media/image29.w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oleObject" Target="../embeddings/oleObject28.bin"/><Relationship Id="rId5" Type="http://schemas.openxmlformats.org/officeDocument/2006/relationships/image" Target="../media/image28.w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16.xml"/><Relationship Id="rId7" Type="http://schemas.openxmlformats.org/officeDocument/2006/relationships/image" Target="../media/image31.wmf"/><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oleObject" Target="../embeddings/oleObject31.bin"/><Relationship Id="rId5" Type="http://schemas.openxmlformats.org/officeDocument/2006/relationships/image" Target="../media/image30.wmf"/><Relationship Id="rId4" Type="http://schemas.openxmlformats.org/officeDocument/2006/relationships/oleObject" Target="../embeddings/oleObject30.bin"/><Relationship Id="rId9" Type="http://schemas.openxmlformats.org/officeDocument/2006/relationships/image" Target="../media/image32.w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34.wmf"/><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oleObject" Target="../embeddings/oleObject34.bin"/><Relationship Id="rId5" Type="http://schemas.openxmlformats.org/officeDocument/2006/relationships/image" Target="../media/image33.wmf"/><Relationship Id="rId4" Type="http://schemas.openxmlformats.org/officeDocument/2006/relationships/oleObject" Target="../embeddings/oleObject33.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mlDrawing" Target="../drawings/vmlDrawing16.vml"/><Relationship Id="rId5" Type="http://schemas.openxmlformats.org/officeDocument/2006/relationships/image" Target="../media/image35.wmf"/><Relationship Id="rId4" Type="http://schemas.openxmlformats.org/officeDocument/2006/relationships/oleObject" Target="../embeddings/oleObject35.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19.xml"/><Relationship Id="rId7" Type="http://schemas.openxmlformats.org/officeDocument/2006/relationships/image" Target="../media/image37.wmf"/><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oleObject" Target="../embeddings/oleObject37.bin"/><Relationship Id="rId5" Type="http://schemas.openxmlformats.org/officeDocument/2006/relationships/image" Target="../media/image36.wmf"/><Relationship Id="rId4" Type="http://schemas.openxmlformats.org/officeDocument/2006/relationships/oleObject" Target="../embeddings/oleObject36.bin"/><Relationship Id="rId9" Type="http://schemas.openxmlformats.org/officeDocument/2006/relationships/image" Target="../media/image38.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notesSlide" Target="../notesSlides/notesSlide20.xml"/><Relationship Id="rId7" Type="http://schemas.openxmlformats.org/officeDocument/2006/relationships/image" Target="../media/image39.wmf"/><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oleObject" Target="../embeddings/oleObject40.bin"/><Relationship Id="rId5" Type="http://schemas.openxmlformats.org/officeDocument/2006/relationships/image" Target="../media/image37.wmf"/><Relationship Id="rId4" Type="http://schemas.openxmlformats.org/officeDocument/2006/relationships/oleObject" Target="../embeddings/oleObject39.bin"/><Relationship Id="rId9" Type="http://schemas.openxmlformats.org/officeDocument/2006/relationships/image" Target="../media/image40.w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42.wmf"/><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oleObject" Target="../embeddings/oleObject43.bin"/><Relationship Id="rId5" Type="http://schemas.openxmlformats.org/officeDocument/2006/relationships/image" Target="../media/image41.wmf"/><Relationship Id="rId4" Type="http://schemas.openxmlformats.org/officeDocument/2006/relationships/oleObject" Target="../embeddings/oleObject42.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notesSlide" Target="../notesSlides/notesSlide22.xml"/><Relationship Id="rId7" Type="http://schemas.openxmlformats.org/officeDocument/2006/relationships/image" Target="../media/image44.wmf"/><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oleObject" Target="../embeddings/oleObject45.bin"/><Relationship Id="rId5" Type="http://schemas.openxmlformats.org/officeDocument/2006/relationships/image" Target="../media/image43.wmf"/><Relationship Id="rId4" Type="http://schemas.openxmlformats.org/officeDocument/2006/relationships/oleObject" Target="../embeddings/oleObject44.bin"/><Relationship Id="rId9" Type="http://schemas.openxmlformats.org/officeDocument/2006/relationships/image" Target="../media/image45.wmf"/></Relationships>
</file>

<file path=ppt/slides/_rels/slide27.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notesSlide" Target="../notesSlides/notesSlide23.xml"/><Relationship Id="rId7" Type="http://schemas.openxmlformats.org/officeDocument/2006/relationships/oleObject" Target="../embeddings/oleObject49.bin"/><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oleObject" Target="../embeddings/oleObject48.bin"/><Relationship Id="rId5" Type="http://schemas.openxmlformats.org/officeDocument/2006/relationships/image" Target="../media/image42.wmf"/><Relationship Id="rId4" Type="http://schemas.openxmlformats.org/officeDocument/2006/relationships/oleObject" Target="../embeddings/oleObject47.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notesSlide" Target="../notesSlides/notesSlide24.xml"/><Relationship Id="rId7" Type="http://schemas.openxmlformats.org/officeDocument/2006/relationships/image" Target="../media/image48.wmf"/><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oleObject" Target="../embeddings/oleObject51.bin"/><Relationship Id="rId5" Type="http://schemas.openxmlformats.org/officeDocument/2006/relationships/image" Target="../media/image47.wmf"/><Relationship Id="rId4" Type="http://schemas.openxmlformats.org/officeDocument/2006/relationships/oleObject" Target="../embeddings/oleObject50.bin"/><Relationship Id="rId9" Type="http://schemas.openxmlformats.org/officeDocument/2006/relationships/image" Target="../media/image49.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image" Target="../media/image51.wmf"/><Relationship Id="rId5" Type="http://schemas.openxmlformats.org/officeDocument/2006/relationships/oleObject" Target="../embeddings/oleObject54.bin"/><Relationship Id="rId4" Type="http://schemas.openxmlformats.org/officeDocument/2006/relationships/image" Target="../media/image50.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3.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 Id="rId9" Type="http://schemas.openxmlformats.org/officeDocument/2006/relationships/image" Target="../media/image4.wmf"/></Relationships>
</file>

<file path=ppt/slides/_rels/slide30.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53.wmf"/><Relationship Id="rId5" Type="http://schemas.openxmlformats.org/officeDocument/2006/relationships/oleObject" Target="../embeddings/oleObject56.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58.bin"/></Relationships>
</file>

<file path=ppt/slides/_rels/slide31.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57.png"/></Relationships>
</file>

<file path=ppt/slides/_rels/slide32.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oleObject" Target="../embeddings/oleObject64.bin"/><Relationship Id="rId18" Type="http://schemas.openxmlformats.org/officeDocument/2006/relationships/image" Target="../media/image65.wmf"/><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62.wmf"/><Relationship Id="rId17" Type="http://schemas.openxmlformats.org/officeDocument/2006/relationships/oleObject" Target="../embeddings/oleObject66.bin"/><Relationship Id="rId2" Type="http://schemas.openxmlformats.org/officeDocument/2006/relationships/slideLayout" Target="../slideLayouts/slideLayout6.xml"/><Relationship Id="rId16" Type="http://schemas.openxmlformats.org/officeDocument/2006/relationships/image" Target="../media/image64.wmf"/><Relationship Id="rId1" Type="http://schemas.openxmlformats.org/officeDocument/2006/relationships/vmlDrawing" Target="../drawings/vmlDrawing25.vml"/><Relationship Id="rId6" Type="http://schemas.openxmlformats.org/officeDocument/2006/relationships/image" Target="../media/image59.wmf"/><Relationship Id="rId11" Type="http://schemas.openxmlformats.org/officeDocument/2006/relationships/oleObject" Target="../embeddings/oleObject63.bin"/><Relationship Id="rId5" Type="http://schemas.openxmlformats.org/officeDocument/2006/relationships/oleObject" Target="../embeddings/oleObject60.bin"/><Relationship Id="rId15" Type="http://schemas.openxmlformats.org/officeDocument/2006/relationships/oleObject" Target="../embeddings/oleObject65.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62.bin"/><Relationship Id="rId14" Type="http://schemas.openxmlformats.org/officeDocument/2006/relationships/image" Target="../media/image63.w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67.wmf"/><Relationship Id="rId2" Type="http://schemas.openxmlformats.org/officeDocument/2006/relationships/slideLayout" Target="../slideLayouts/slideLayout6.xml"/><Relationship Id="rId1" Type="http://schemas.openxmlformats.org/officeDocument/2006/relationships/vmlDrawing" Target="../drawings/vmlDrawing26.vml"/><Relationship Id="rId6" Type="http://schemas.openxmlformats.org/officeDocument/2006/relationships/oleObject" Target="../embeddings/oleObject68.bin"/><Relationship Id="rId5" Type="http://schemas.openxmlformats.org/officeDocument/2006/relationships/image" Target="../media/image66.wmf"/><Relationship Id="rId4" Type="http://schemas.openxmlformats.org/officeDocument/2006/relationships/oleObject" Target="../embeddings/oleObject67.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vmlDrawing" Target="../drawings/vmlDrawing27.vml"/><Relationship Id="rId5" Type="http://schemas.openxmlformats.org/officeDocument/2006/relationships/image" Target="../media/image68.wmf"/><Relationship Id="rId4" Type="http://schemas.openxmlformats.org/officeDocument/2006/relationships/oleObject" Target="../embeddings/oleObject69.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vmlDrawing" Target="../drawings/vmlDrawing28.vml"/><Relationship Id="rId5" Type="http://schemas.openxmlformats.org/officeDocument/2006/relationships/image" Target="../media/image69.wmf"/><Relationship Id="rId4" Type="http://schemas.openxmlformats.org/officeDocument/2006/relationships/oleObject" Target="../embeddings/oleObject70.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71.wmf"/><Relationship Id="rId2" Type="http://schemas.openxmlformats.org/officeDocument/2006/relationships/slideLayout" Target="../slideLayouts/slideLayout6.xml"/><Relationship Id="rId1" Type="http://schemas.openxmlformats.org/officeDocument/2006/relationships/vmlDrawing" Target="../drawings/vmlDrawing29.vml"/><Relationship Id="rId6" Type="http://schemas.openxmlformats.org/officeDocument/2006/relationships/oleObject" Target="../embeddings/oleObject72.bin"/><Relationship Id="rId5" Type="http://schemas.openxmlformats.org/officeDocument/2006/relationships/image" Target="../media/image70.wmf"/><Relationship Id="rId4" Type="http://schemas.openxmlformats.org/officeDocument/2006/relationships/oleObject" Target="../embeddings/oleObject71.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72.w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6.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5.wmf"/><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8.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7.wmf"/><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7.xml"/><Relationship Id="rId7" Type="http://schemas.openxmlformats.org/officeDocument/2006/relationships/image" Target="../media/image10.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9.wmf"/><Relationship Id="rId4" Type="http://schemas.openxmlformats.org/officeDocument/2006/relationships/oleObject" Target="../embeddings/oleObject8.bin"/><Relationship Id="rId9" Type="http://schemas.openxmlformats.org/officeDocument/2006/relationships/image" Target="../media/image11.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6.wmf"/><Relationship Id="rId3" Type="http://schemas.openxmlformats.org/officeDocument/2006/relationships/notesSlide" Target="../notesSlides/notesSlide8.xml"/><Relationship Id="rId7" Type="http://schemas.openxmlformats.org/officeDocument/2006/relationships/image" Target="../media/image13.wmf"/><Relationship Id="rId12"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12.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4.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8.w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7.bin"/><Relationship Id="rId5" Type="http://schemas.openxmlformats.org/officeDocument/2006/relationships/image" Target="../media/image17.wmf"/><Relationship Id="rId4" Type="http://schemas.openxmlformats.org/officeDocument/2006/relationships/oleObject" Target="../embeddings/oleObject1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ctrTitle"/>
          </p:nvPr>
        </p:nvSpPr>
        <p:spPr>
          <a:xfrm>
            <a:off x="1524000" y="1371600"/>
            <a:ext cx="5181600" cy="1143000"/>
          </a:xfrm>
        </p:spPr>
        <p:txBody>
          <a:bodyPr/>
          <a:lstStyle/>
          <a:p>
            <a:r>
              <a:rPr lang="en-US" altLang="en-US"/>
              <a:t>Chapter 9 Part I </a:t>
            </a:r>
            <a:br>
              <a:rPr lang="en-US" altLang="en-US"/>
            </a:br>
            <a:r>
              <a:rPr lang="en-US" altLang="en-US"/>
              <a:t>Maintainability</a:t>
            </a:r>
          </a:p>
        </p:txBody>
      </p:sp>
      <p:sp>
        <p:nvSpPr>
          <p:cNvPr id="39939" name="Rectangle 3"/>
          <p:cNvSpPr>
            <a:spLocks noGrp="1" noChangeArrowheads="1"/>
          </p:cNvSpPr>
          <p:nvPr>
            <p:ph type="subTitle" idx="1"/>
          </p:nvPr>
        </p:nvSpPr>
        <p:spPr>
          <a:xfrm>
            <a:off x="533400" y="3657600"/>
            <a:ext cx="7924800" cy="1524000"/>
          </a:xfrm>
        </p:spPr>
        <p:txBody>
          <a:bodyPr/>
          <a:lstStyle/>
          <a:p>
            <a:pPr algn="l"/>
            <a:r>
              <a:rPr lang="en-US" altLang="en-US" sz="2400"/>
              <a:t>9.1 Analysis of Downtime</a:t>
            </a:r>
          </a:p>
          <a:p>
            <a:pPr algn="l"/>
            <a:r>
              <a:rPr lang="en-US" altLang="en-US" sz="2400"/>
              <a:t>9.2 The Repair-Time Distribution</a:t>
            </a:r>
          </a:p>
          <a:p>
            <a:pPr algn="l"/>
            <a:r>
              <a:rPr lang="en-US" altLang="en-US" sz="2400"/>
              <a:t>9.3 Stochastic Point Processes</a:t>
            </a:r>
          </a:p>
        </p:txBody>
      </p:sp>
      <p:sp>
        <p:nvSpPr>
          <p:cNvPr id="6" name="Date Placeholder 5"/>
          <p:cNvSpPr>
            <a:spLocks noGrp="1"/>
          </p:cNvSpPr>
          <p:nvPr>
            <p:ph type="dt" sz="quarter" idx="10"/>
          </p:nvPr>
        </p:nvSpPr>
        <p:spPr/>
        <p:txBody>
          <a:bodyPr/>
          <a:lstStyle/>
          <a:p>
            <a:pPr>
              <a:defRPr/>
            </a:pPr>
            <a:r>
              <a:rPr lang="en-US"/>
              <a:t>Chapter 9</a:t>
            </a:r>
          </a:p>
        </p:txBody>
      </p:sp>
      <p:sp>
        <p:nvSpPr>
          <p:cNvPr id="5" name="Slide Number Placeholder 5"/>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AE02B69-B4E7-448A-9290-B0032B5CE98F}" type="slidenum">
              <a:rPr lang="en-US" altLang="en-US" sz="1400">
                <a:solidFill>
                  <a:schemeClr val="bg2"/>
                </a:solidFill>
                <a:latin typeface="Tahoma" panose="020B0604030504040204" pitchFamily="34" charset="0"/>
              </a:rPr>
              <a:pPr/>
              <a:t>1</a:t>
            </a:fld>
            <a:endParaRPr lang="en-US" altLang="en-US" sz="1400">
              <a:solidFill>
                <a:schemeClr val="bg2"/>
              </a:solidFill>
              <a:latin typeface="Tahoma" panose="020B0604030504040204" pitchFamily="34" charset="0"/>
            </a:endParaRPr>
          </a:p>
        </p:txBody>
      </p:sp>
      <p:pic>
        <p:nvPicPr>
          <p:cNvPr id="3994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676400"/>
            <a:ext cx="226695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295400" y="381000"/>
            <a:ext cx="7107238" cy="790575"/>
          </a:xfrm>
        </p:spPr>
        <p:txBody>
          <a:bodyPr/>
          <a:lstStyle/>
          <a:p>
            <a:r>
              <a:rPr lang="en-US" altLang="en-US"/>
              <a:t>Renewal Process</a:t>
            </a:r>
          </a:p>
        </p:txBody>
      </p:sp>
      <p:sp>
        <p:nvSpPr>
          <p:cNvPr id="10" name="Date Placeholder 9"/>
          <p:cNvSpPr>
            <a:spLocks noGrp="1"/>
          </p:cNvSpPr>
          <p:nvPr>
            <p:ph type="dt" sz="quarter" idx="10"/>
          </p:nvPr>
        </p:nvSpPr>
        <p:spPr/>
        <p:txBody>
          <a:bodyPr/>
          <a:lstStyle/>
          <a:p>
            <a:pPr>
              <a:defRPr/>
            </a:pPr>
            <a:r>
              <a:rPr lang="en-US"/>
              <a:t>Chapter 9</a:t>
            </a:r>
          </a:p>
        </p:txBody>
      </p:sp>
      <p:sp>
        <p:nvSpPr>
          <p:cNvPr id="9"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CDCA7188-DC7A-4032-AE08-0CA738D6C067}" type="slidenum">
              <a:rPr lang="en-US" altLang="en-US" sz="1400">
                <a:latin typeface="Tahoma" panose="020B0604030504040204" pitchFamily="34" charset="0"/>
              </a:rPr>
              <a:pPr/>
              <a:t>10</a:t>
            </a:fld>
            <a:endParaRPr lang="en-US" altLang="en-US" sz="1400">
              <a:latin typeface="Tahoma" panose="020B0604030504040204" pitchFamily="34" charset="0"/>
            </a:endParaRPr>
          </a:p>
        </p:txBody>
      </p:sp>
      <p:sp>
        <p:nvSpPr>
          <p:cNvPr id="7175" name="Rectangle 3"/>
          <p:cNvSpPr>
            <a:spLocks noChangeArrowheads="1"/>
          </p:cNvSpPr>
          <p:nvPr/>
        </p:nvSpPr>
        <p:spPr bwMode="auto">
          <a:xfrm>
            <a:off x="304800" y="1524000"/>
            <a:ext cx="86296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t>A renewal process is defined to be one in which the random </a:t>
            </a:r>
          </a:p>
          <a:p>
            <a:r>
              <a:rPr lang="en-US" altLang="en-US" sz="2400"/>
              <a:t>variables, X</a:t>
            </a:r>
            <a:r>
              <a:rPr lang="en-US" altLang="en-US" sz="2400" baseline="-25000"/>
              <a:t>i</a:t>
            </a:r>
            <a:r>
              <a:rPr lang="en-US" altLang="en-US" sz="2400"/>
              <a:t> , are independent and identically distributed (IID).</a:t>
            </a:r>
            <a:r>
              <a:rPr lang="en-US" altLang="en-US" sz="2400">
                <a:latin typeface="Times New Roman" panose="02020603050405020304" pitchFamily="18" charset="0"/>
              </a:rPr>
              <a:t> </a:t>
            </a:r>
          </a:p>
        </p:txBody>
      </p:sp>
      <p:sp>
        <p:nvSpPr>
          <p:cNvPr id="7176" name="Rectangle 4"/>
          <p:cNvSpPr>
            <a:spLocks noChangeArrowheads="1"/>
          </p:cNvSpPr>
          <p:nvPr/>
        </p:nvSpPr>
        <p:spPr bwMode="auto">
          <a:xfrm>
            <a:off x="1676400" y="2362200"/>
            <a:ext cx="4897438" cy="5191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800"/>
              <a:t>i.e. repair to “as good as new”</a:t>
            </a:r>
          </a:p>
        </p:txBody>
      </p:sp>
      <p:graphicFrame>
        <p:nvGraphicFramePr>
          <p:cNvPr id="7170" name="Object 5"/>
          <p:cNvGraphicFramePr>
            <a:graphicFrameLocks/>
          </p:cNvGraphicFramePr>
          <p:nvPr/>
        </p:nvGraphicFramePr>
        <p:xfrm>
          <a:off x="1905000" y="3124200"/>
          <a:ext cx="4443413" cy="1212850"/>
        </p:xfrm>
        <a:graphic>
          <a:graphicData uri="http://schemas.openxmlformats.org/presentationml/2006/ole">
            <mc:AlternateContent xmlns:mc="http://schemas.openxmlformats.org/markup-compatibility/2006">
              <mc:Choice xmlns:v="urn:schemas-microsoft-com:vml" Requires="v">
                <p:oleObj spid="_x0000_s7179" name="Equation" r:id="rId4" imgW="1650960" imgH="457200" progId="Equation.3">
                  <p:embed/>
                </p:oleObj>
              </mc:Choice>
              <mc:Fallback>
                <p:oleObj name="Equation" r:id="rId4" imgW="1650960" imgH="457200"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3124200"/>
                        <a:ext cx="4443413"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177" name="Group 8"/>
          <p:cNvGrpSpPr>
            <a:grpSpLocks/>
          </p:cNvGrpSpPr>
          <p:nvPr/>
        </p:nvGrpSpPr>
        <p:grpSpPr bwMode="auto">
          <a:xfrm>
            <a:off x="457200" y="4495800"/>
            <a:ext cx="6408738" cy="1273175"/>
            <a:chOff x="470" y="2592"/>
            <a:chExt cx="4037" cy="802"/>
          </a:xfrm>
        </p:grpSpPr>
        <p:graphicFrame>
          <p:nvGraphicFramePr>
            <p:cNvPr id="7171" name="Object 6"/>
            <p:cNvGraphicFramePr>
              <a:graphicFrameLocks/>
            </p:cNvGraphicFramePr>
            <p:nvPr/>
          </p:nvGraphicFramePr>
          <p:xfrm>
            <a:off x="2102" y="2592"/>
            <a:ext cx="2405" cy="802"/>
          </p:xfrm>
          <a:graphic>
            <a:graphicData uri="http://schemas.openxmlformats.org/presentationml/2006/ole">
              <mc:AlternateContent xmlns:mc="http://schemas.openxmlformats.org/markup-compatibility/2006">
                <mc:Choice xmlns:v="urn:schemas-microsoft-com:vml" Requires="v">
                  <p:oleObj spid="_x0000_s7180" name="Equation" r:id="rId6" imgW="1511280" imgH="495000" progId="Equation.3">
                    <p:embed/>
                  </p:oleObj>
                </mc:Choice>
                <mc:Fallback>
                  <p:oleObj name="Equation" r:id="rId6" imgW="1511280" imgH="49500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2" y="2592"/>
                          <a:ext cx="2405" cy="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8" name="Rectangle 7"/>
            <p:cNvSpPr>
              <a:spLocks noChangeArrowheads="1"/>
            </p:cNvSpPr>
            <p:nvPr/>
          </p:nvSpPr>
          <p:spPr bwMode="auto">
            <a:xfrm>
              <a:off x="470" y="2592"/>
              <a:ext cx="13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t>From the CLT:</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371600" y="381000"/>
            <a:ext cx="7107238" cy="790575"/>
          </a:xfrm>
          <a:noFill/>
        </p:spPr>
        <p:txBody>
          <a:bodyPr/>
          <a:lstStyle/>
          <a:p>
            <a:r>
              <a:rPr lang="en-US" altLang="en-US"/>
              <a:t>Central Limit Theorem</a:t>
            </a:r>
          </a:p>
        </p:txBody>
      </p:sp>
      <p:sp>
        <p:nvSpPr>
          <p:cNvPr id="9" name="Date Placeholder 8"/>
          <p:cNvSpPr>
            <a:spLocks noGrp="1"/>
          </p:cNvSpPr>
          <p:nvPr>
            <p:ph type="dt" sz="quarter" idx="10"/>
          </p:nvPr>
        </p:nvSpPr>
        <p:spPr/>
        <p:txBody>
          <a:bodyPr/>
          <a:lstStyle/>
          <a:p>
            <a:pPr>
              <a:defRPr/>
            </a:pPr>
            <a:r>
              <a:rPr lang="en-US"/>
              <a:t>Chapter 9</a:t>
            </a:r>
          </a:p>
        </p:txBody>
      </p:sp>
      <p:sp>
        <p:nvSpPr>
          <p:cNvPr id="10" name="Slide Number Placeholder 9"/>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BAB5FBB1-017A-4EBA-B1E1-339B4FD6C793}" type="slidenum">
              <a:rPr lang="en-US" altLang="en-US" sz="1400">
                <a:latin typeface="Tahoma" panose="020B0604030504040204" pitchFamily="34" charset="0"/>
              </a:rPr>
              <a:pPr/>
              <a:t>11</a:t>
            </a:fld>
            <a:endParaRPr lang="en-US" altLang="en-US" sz="1400">
              <a:latin typeface="Tahoma" panose="020B0604030504040204" pitchFamily="34" charset="0"/>
            </a:endParaRPr>
          </a:p>
        </p:txBody>
      </p:sp>
      <p:graphicFrame>
        <p:nvGraphicFramePr>
          <p:cNvPr id="110595" name="Object 3"/>
          <p:cNvGraphicFramePr>
            <a:graphicFrameLocks/>
          </p:cNvGraphicFramePr>
          <p:nvPr>
            <p:ph type="body" idx="4294967295"/>
          </p:nvPr>
        </p:nvGraphicFramePr>
        <p:xfrm>
          <a:off x="0" y="4373563"/>
          <a:ext cx="7731125" cy="1285875"/>
        </p:xfrm>
        <a:graphic>
          <a:graphicData uri="http://schemas.openxmlformats.org/presentationml/2006/ole">
            <mc:AlternateContent xmlns:mc="http://schemas.openxmlformats.org/markup-compatibility/2006">
              <mc:Choice xmlns:v="urn:schemas-microsoft-com:vml" Requires="v">
                <p:oleObj spid="_x0000_s8200" name="Equation" r:id="rId3" imgW="2705040" imgH="431640" progId="Equation.3">
                  <p:embed/>
                </p:oleObj>
              </mc:Choice>
              <mc:Fallback>
                <p:oleObj name="Equation" r:id="rId3" imgW="2705040" imgH="431640"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373563"/>
                        <a:ext cx="7731125" cy="128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8" name="Rectangle 4"/>
          <p:cNvSpPr>
            <a:spLocks noChangeArrowheads="1"/>
          </p:cNvSpPr>
          <p:nvPr/>
        </p:nvSpPr>
        <p:spPr bwMode="auto">
          <a:xfrm>
            <a:off x="822325" y="1676400"/>
            <a:ext cx="7932738"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3200"/>
              <a:t>If Y</a:t>
            </a:r>
            <a:r>
              <a:rPr lang="en-US" altLang="en-US" sz="3200" baseline="-25000"/>
              <a:t>n</a:t>
            </a:r>
            <a:r>
              <a:rPr lang="en-US" altLang="en-US" sz="3200"/>
              <a:t> = X</a:t>
            </a:r>
            <a:r>
              <a:rPr lang="en-US" altLang="en-US" sz="3200" baseline="-25000"/>
              <a:t>1</a:t>
            </a:r>
            <a:r>
              <a:rPr lang="en-US" altLang="en-US" sz="3200"/>
              <a:t> + X</a:t>
            </a:r>
            <a:r>
              <a:rPr lang="en-US" altLang="en-US" sz="3200" baseline="-25000"/>
              <a:t>2 </a:t>
            </a:r>
            <a:r>
              <a:rPr lang="en-US" altLang="en-US" sz="3200"/>
              <a:t>+ …+ X</a:t>
            </a:r>
            <a:r>
              <a:rPr lang="en-US" altLang="en-US" sz="3200" baseline="-25000"/>
              <a:t>n</a:t>
            </a:r>
            <a:r>
              <a:rPr lang="en-US" altLang="en-US" sz="3200"/>
              <a:t> where the X</a:t>
            </a:r>
            <a:r>
              <a:rPr lang="en-US" altLang="en-US" sz="3200" baseline="-25000"/>
              <a:t>i</a:t>
            </a:r>
            <a:r>
              <a:rPr lang="en-US" altLang="en-US" sz="3200"/>
              <a:t> are</a:t>
            </a:r>
          </a:p>
          <a:p>
            <a:r>
              <a:rPr lang="en-US" altLang="en-US" sz="3200"/>
              <a:t>independent random variables with means </a:t>
            </a:r>
          </a:p>
          <a:p>
            <a:r>
              <a:rPr lang="en-US" altLang="en-US" sz="3200"/>
              <a:t>E(X</a:t>
            </a:r>
            <a:r>
              <a:rPr lang="en-US" altLang="en-US" sz="3200" baseline="-25000"/>
              <a:t>i</a:t>
            </a:r>
            <a:r>
              <a:rPr lang="en-US" altLang="en-US" sz="3200"/>
              <a:t>) and variances, V(X</a:t>
            </a:r>
            <a:r>
              <a:rPr lang="en-US" altLang="en-US" sz="3200" baseline="-25000"/>
              <a:t>i</a:t>
            </a:r>
            <a:r>
              <a:rPr lang="en-US" altLang="en-US" sz="3200"/>
              <a:t>), then </a:t>
            </a:r>
          </a:p>
        </p:txBody>
      </p:sp>
      <p:sp>
        <p:nvSpPr>
          <p:cNvPr id="110597" name="Rectangle 5"/>
          <p:cNvSpPr>
            <a:spLocks noChangeArrowheads="1"/>
          </p:cNvSpPr>
          <p:nvPr/>
        </p:nvSpPr>
        <p:spPr bwMode="auto">
          <a:xfrm>
            <a:off x="228600" y="3505200"/>
            <a:ext cx="8567738"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3200"/>
              <a:t>Y</a:t>
            </a:r>
            <a:r>
              <a:rPr lang="en-US" altLang="en-US" sz="3200" baseline="-25000"/>
              <a:t>n</a:t>
            </a:r>
            <a:r>
              <a:rPr lang="en-US" altLang="en-US" sz="3200"/>
              <a:t> has an approximate normal distribution with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5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10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371600" y="304800"/>
            <a:ext cx="7107238" cy="790575"/>
          </a:xfrm>
        </p:spPr>
        <p:txBody>
          <a:bodyPr/>
          <a:lstStyle/>
          <a:p>
            <a:r>
              <a:rPr lang="en-US" altLang="en-US"/>
              <a:t>Example 9.5</a:t>
            </a:r>
          </a:p>
        </p:txBody>
      </p:sp>
      <p:sp>
        <p:nvSpPr>
          <p:cNvPr id="6" name="Date Placeholder 5"/>
          <p:cNvSpPr>
            <a:spLocks noGrp="1"/>
          </p:cNvSpPr>
          <p:nvPr>
            <p:ph type="dt" sz="quarter" idx="10"/>
          </p:nvPr>
        </p:nvSpPr>
        <p:spPr/>
        <p:txBody>
          <a:bodyPr/>
          <a:lstStyle/>
          <a:p>
            <a:pPr>
              <a:defRPr/>
            </a:pPr>
            <a:r>
              <a:rPr lang="en-US"/>
              <a:t>Chapter 9</a:t>
            </a:r>
          </a:p>
        </p:txBody>
      </p:sp>
      <p:sp>
        <p:nvSpPr>
          <p:cNvPr id="5"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2F4513D-0710-4FA6-BC13-9E5A3382058F}" type="slidenum">
              <a:rPr lang="en-US" altLang="en-US" sz="1400">
                <a:latin typeface="Tahoma" panose="020B0604030504040204" pitchFamily="34" charset="0"/>
              </a:rPr>
              <a:pPr/>
              <a:t>12</a:t>
            </a:fld>
            <a:endParaRPr lang="en-US" altLang="en-US" sz="1400">
              <a:latin typeface="Tahoma" panose="020B0604030504040204" pitchFamily="34" charset="0"/>
            </a:endParaRPr>
          </a:p>
        </p:txBody>
      </p:sp>
      <p:sp>
        <p:nvSpPr>
          <p:cNvPr id="9222" name="Text Box 3"/>
          <p:cNvSpPr txBox="1">
            <a:spLocks noChangeArrowheads="1"/>
          </p:cNvSpPr>
          <p:nvPr/>
        </p:nvSpPr>
        <p:spPr bwMode="auto">
          <a:xfrm>
            <a:off x="457200" y="1600200"/>
            <a:ext cx="8153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type="none" w="sm" len="sm"/>
                <a:tailEnd type="none" w="sm" len="sm"/>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t>A cutting tool has a time-to-failure distribution which is normal =with a mean of 5 operating hr. and std dev = 1 hr.  Nine replacement tools are available with which to complete a 40 hr. production run. Find R(40) given the 9 cutting tools.</a:t>
            </a:r>
          </a:p>
        </p:txBody>
      </p:sp>
      <p:graphicFrame>
        <p:nvGraphicFramePr>
          <p:cNvPr id="9218" name="Object 4"/>
          <p:cNvGraphicFramePr>
            <a:graphicFrameLocks noChangeAspect="1"/>
          </p:cNvGraphicFramePr>
          <p:nvPr/>
        </p:nvGraphicFramePr>
        <p:xfrm>
          <a:off x="457200" y="3810000"/>
          <a:ext cx="7772400" cy="1055688"/>
        </p:xfrm>
        <a:graphic>
          <a:graphicData uri="http://schemas.openxmlformats.org/presentationml/2006/ole">
            <mc:AlternateContent xmlns:mc="http://schemas.openxmlformats.org/markup-compatibility/2006">
              <mc:Choice xmlns:v="urn:schemas-microsoft-com:vml" Requires="v">
                <p:oleObj spid="_x0000_s9223" name="Equation" r:id="rId4" imgW="3263760" imgH="444240" progId="Equation.3">
                  <p:embed/>
                </p:oleObj>
              </mc:Choice>
              <mc:Fallback>
                <p:oleObj name="Equation" r:id="rId4" imgW="3263760" imgH="4442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810000"/>
                        <a:ext cx="7772400" cy="1055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371600" y="457200"/>
            <a:ext cx="7107238" cy="790575"/>
          </a:xfrm>
        </p:spPr>
        <p:txBody>
          <a:bodyPr/>
          <a:lstStyle/>
          <a:p>
            <a:r>
              <a:rPr lang="en-US" altLang="en-US"/>
              <a:t>Number of Failures</a:t>
            </a:r>
          </a:p>
        </p:txBody>
      </p:sp>
      <p:sp>
        <p:nvSpPr>
          <p:cNvPr id="5" name="Date Placeholder 4"/>
          <p:cNvSpPr>
            <a:spLocks noGrp="1"/>
          </p:cNvSpPr>
          <p:nvPr>
            <p:ph type="dt" sz="quarter" idx="10"/>
          </p:nvPr>
        </p:nvSpPr>
        <p:spPr/>
        <p:txBody>
          <a:bodyPr/>
          <a:lstStyle/>
          <a:p>
            <a:pPr>
              <a:defRPr/>
            </a:pPr>
            <a:r>
              <a:rPr lang="en-US"/>
              <a:t>Chapter 9</a:t>
            </a:r>
          </a:p>
        </p:txBody>
      </p:sp>
      <p:sp>
        <p:nvSpPr>
          <p:cNvPr id="4"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7D25F1F-7C6B-4498-B30A-E5058FD9C84E}" type="slidenum">
              <a:rPr lang="en-US" altLang="en-US" sz="1400">
                <a:latin typeface="Tahoma" panose="020B0604030504040204" pitchFamily="34" charset="0"/>
              </a:rPr>
              <a:pPr/>
              <a:t>13</a:t>
            </a:fld>
            <a:endParaRPr lang="en-US" altLang="en-US" sz="1400">
              <a:latin typeface="Tahoma" panose="020B0604030504040204" pitchFamily="34" charset="0"/>
            </a:endParaRPr>
          </a:p>
        </p:txBody>
      </p:sp>
      <p:sp>
        <p:nvSpPr>
          <p:cNvPr id="43013" name="Rectangle 3"/>
          <p:cNvSpPr>
            <a:spLocks noChangeArrowheads="1"/>
          </p:cNvSpPr>
          <p:nvPr/>
        </p:nvSpPr>
        <p:spPr bwMode="auto">
          <a:xfrm>
            <a:off x="304800" y="2209800"/>
            <a:ext cx="84137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t>Letting N(t) be a discrete random variable, the cumulative </a:t>
            </a:r>
          </a:p>
          <a:p>
            <a:r>
              <a:rPr lang="en-US" altLang="en-US" sz="2400"/>
              <a:t>number of  failures in the interval (0,t), then N(t) </a:t>
            </a:r>
            <a:r>
              <a:rPr lang="en-US" altLang="en-US" sz="2400">
                <a:sym typeface="Symbol" panose="05050102010706020507" pitchFamily="18" charset="2"/>
              </a:rPr>
              <a:t> 0  and a </a:t>
            </a:r>
          </a:p>
          <a:p>
            <a:r>
              <a:rPr lang="en-US" altLang="en-US" sz="2400">
                <a:sym typeface="Symbol" panose="05050102010706020507" pitchFamily="18" charset="2"/>
              </a:rPr>
              <a:t>nondecreasing function of time.  Further</a:t>
            </a:r>
          </a:p>
          <a:p>
            <a:endParaRPr lang="en-US" altLang="en-US" sz="2400"/>
          </a:p>
          <a:p>
            <a:r>
              <a:rPr lang="en-US" altLang="en-US" sz="2400"/>
              <a:t>Pr{N(t) = 0} = Pr{T</a:t>
            </a:r>
            <a:r>
              <a:rPr lang="en-US" altLang="en-US" sz="2400" baseline="-25000"/>
              <a:t>1</a:t>
            </a:r>
            <a:r>
              <a:rPr lang="en-US" altLang="en-US" sz="2400"/>
              <a:t> &gt; t}</a:t>
            </a:r>
          </a:p>
          <a:p>
            <a:endParaRPr lang="en-US" altLang="en-US" sz="2400"/>
          </a:p>
          <a:p>
            <a:r>
              <a:rPr lang="en-US" altLang="en-US" sz="2400"/>
              <a:t>Pr{N(t) = j} = Pr { T</a:t>
            </a:r>
            <a:r>
              <a:rPr lang="en-US" altLang="en-US" sz="2400" baseline="-25000"/>
              <a:t>j</a:t>
            </a:r>
            <a:r>
              <a:rPr lang="en-US" altLang="en-US" sz="2400"/>
              <a:t> &lt;= t &lt; T</a:t>
            </a:r>
            <a:r>
              <a:rPr lang="en-US" altLang="en-US" sz="2400" baseline="-25000"/>
              <a:t>j+1</a:t>
            </a:r>
            <a:r>
              <a:rPr lang="en-US" altLang="en-US" sz="2400"/>
              <a:t> } = Pr { T</a:t>
            </a:r>
            <a:r>
              <a:rPr lang="en-US" altLang="en-US" sz="2400" baseline="-25000"/>
              <a:t>j+1</a:t>
            </a:r>
            <a:r>
              <a:rPr lang="en-US" altLang="en-US" sz="2400"/>
              <a:t>  &gt;=t } - Pr { T</a:t>
            </a:r>
            <a:r>
              <a:rPr lang="en-US" altLang="en-US" sz="2400" baseline="-25000"/>
              <a:t>j</a:t>
            </a:r>
            <a:r>
              <a:rPr lang="en-US" altLang="en-US" sz="2400"/>
              <a:t> &gt; t } </a:t>
            </a:r>
          </a:p>
          <a:p>
            <a:endParaRPr lang="en-US" altLang="en-US" sz="2400"/>
          </a:p>
          <a:p>
            <a:r>
              <a:rPr lang="en-US" altLang="en-US" sz="2400"/>
              <a:t>						  for j = 1, 2, ....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a:xfrm>
            <a:off x="1371600" y="381000"/>
            <a:ext cx="5334000" cy="838200"/>
          </a:xfrm>
        </p:spPr>
        <p:txBody>
          <a:bodyPr/>
          <a:lstStyle/>
          <a:p>
            <a:r>
              <a:rPr lang="en-US" altLang="en-US"/>
              <a:t>Example 9.5 (cont.)</a:t>
            </a:r>
          </a:p>
        </p:txBody>
      </p:sp>
      <p:sp>
        <p:nvSpPr>
          <p:cNvPr id="10" name="Date Placeholder 9"/>
          <p:cNvSpPr>
            <a:spLocks noGrp="1"/>
          </p:cNvSpPr>
          <p:nvPr>
            <p:ph type="dt" sz="quarter" idx="10"/>
          </p:nvPr>
        </p:nvSpPr>
        <p:spPr/>
        <p:txBody>
          <a:bodyPr/>
          <a:lstStyle/>
          <a:p>
            <a:pPr>
              <a:defRPr/>
            </a:pPr>
            <a:r>
              <a:rPr lang="en-US"/>
              <a:t>Chapter 9</a:t>
            </a:r>
          </a:p>
        </p:txBody>
      </p:sp>
      <p:sp>
        <p:nvSpPr>
          <p:cNvPr id="9"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3BAFFE25-B187-474D-836C-F0DABCCB11F6}" type="slidenum">
              <a:rPr lang="en-US" altLang="en-US" sz="1400">
                <a:latin typeface="Tahoma" panose="020B0604030504040204" pitchFamily="34" charset="0"/>
              </a:rPr>
              <a:pPr/>
              <a:t>14</a:t>
            </a:fld>
            <a:endParaRPr lang="en-US" altLang="en-US" sz="1400">
              <a:latin typeface="Tahoma" panose="020B0604030504040204" pitchFamily="34" charset="0"/>
            </a:endParaRPr>
          </a:p>
        </p:txBody>
      </p:sp>
      <p:graphicFrame>
        <p:nvGraphicFramePr>
          <p:cNvPr id="10242" name="Object 1024"/>
          <p:cNvGraphicFramePr>
            <a:graphicFrameLocks/>
          </p:cNvGraphicFramePr>
          <p:nvPr/>
        </p:nvGraphicFramePr>
        <p:xfrm>
          <a:off x="304800" y="1905000"/>
          <a:ext cx="6877050" cy="801688"/>
        </p:xfrm>
        <a:graphic>
          <a:graphicData uri="http://schemas.openxmlformats.org/presentationml/2006/ole">
            <mc:AlternateContent xmlns:mc="http://schemas.openxmlformats.org/markup-compatibility/2006">
              <mc:Choice xmlns:v="urn:schemas-microsoft-com:vml" Requires="v">
                <p:oleObj spid="_x0000_s10249" name="Equation" r:id="rId4" imgW="3606480" imgH="431640" progId="Equation.DSMT4">
                  <p:embed/>
                </p:oleObj>
              </mc:Choice>
              <mc:Fallback>
                <p:oleObj name="Equation" r:id="rId4" imgW="3606480" imgH="431640" progId="Equation.DSMT4">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905000"/>
                        <a:ext cx="6877050"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3" name="Object 1025"/>
          <p:cNvGraphicFramePr>
            <a:graphicFrameLocks/>
          </p:cNvGraphicFramePr>
          <p:nvPr/>
        </p:nvGraphicFramePr>
        <p:xfrm>
          <a:off x="228600" y="2895600"/>
          <a:ext cx="5540375" cy="1376363"/>
        </p:xfrm>
        <a:graphic>
          <a:graphicData uri="http://schemas.openxmlformats.org/presentationml/2006/ole">
            <mc:AlternateContent xmlns:mc="http://schemas.openxmlformats.org/markup-compatibility/2006">
              <mc:Choice xmlns:v="urn:schemas-microsoft-com:vml" Requires="v">
                <p:oleObj spid="_x0000_s10250" name="Equation" r:id="rId6" imgW="2717640" imgH="685800" progId="Equation.DSMT4">
                  <p:embed/>
                </p:oleObj>
              </mc:Choice>
              <mc:Fallback>
                <p:oleObj name="Equation" r:id="rId6" imgW="2717640" imgH="685800" progId="Equation.DSMT4">
                  <p:embed/>
                  <p:pic>
                    <p:nvPicPr>
                      <p:cNvPr id="0" name="Object 102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2895600"/>
                        <a:ext cx="5540375" cy="137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4" name="Object 1026"/>
          <p:cNvGraphicFramePr>
            <a:graphicFrameLocks/>
          </p:cNvGraphicFramePr>
          <p:nvPr/>
        </p:nvGraphicFramePr>
        <p:xfrm>
          <a:off x="228600" y="4495800"/>
          <a:ext cx="8597900" cy="1354138"/>
        </p:xfrm>
        <a:graphic>
          <a:graphicData uri="http://schemas.openxmlformats.org/presentationml/2006/ole">
            <mc:AlternateContent xmlns:mc="http://schemas.openxmlformats.org/markup-compatibility/2006">
              <mc:Choice xmlns:v="urn:schemas-microsoft-com:vml" Requires="v">
                <p:oleObj spid="_x0000_s10251" name="Equation" r:id="rId8" imgW="4356000" imgH="698400" progId="Equation.3">
                  <p:embed/>
                </p:oleObj>
              </mc:Choice>
              <mc:Fallback>
                <p:oleObj name="Equation" r:id="rId8" imgW="4356000" imgH="698400" progId="Equation.3">
                  <p:embed/>
                  <p:pic>
                    <p:nvPicPr>
                      <p:cNvPr id="0" name="Object 102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 y="4495800"/>
                        <a:ext cx="8597900" cy="135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8" name="Text Box 8"/>
          <p:cNvSpPr txBox="1">
            <a:spLocks noChangeArrowheads="1"/>
          </p:cNvSpPr>
          <p:nvPr/>
        </p:nvSpPr>
        <p:spPr bwMode="auto">
          <a:xfrm>
            <a:off x="1143000" y="1371600"/>
            <a:ext cx="6554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a:t>Distribution of the number of failures in the first 12 hours: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371600" y="381000"/>
            <a:ext cx="5334000" cy="838200"/>
          </a:xfrm>
        </p:spPr>
        <p:txBody>
          <a:bodyPr/>
          <a:lstStyle/>
          <a:p>
            <a:r>
              <a:rPr lang="en-US" altLang="en-US"/>
              <a:t>Example 9.5 (cont.)</a:t>
            </a:r>
          </a:p>
        </p:txBody>
      </p:sp>
      <p:sp>
        <p:nvSpPr>
          <p:cNvPr id="10" name="Date Placeholder 9"/>
          <p:cNvSpPr>
            <a:spLocks noGrp="1"/>
          </p:cNvSpPr>
          <p:nvPr>
            <p:ph type="dt" sz="quarter" idx="10"/>
          </p:nvPr>
        </p:nvSpPr>
        <p:spPr/>
        <p:txBody>
          <a:bodyPr/>
          <a:lstStyle/>
          <a:p>
            <a:pPr>
              <a:defRPr/>
            </a:pPr>
            <a:r>
              <a:rPr lang="en-US"/>
              <a:t>Chapter 9</a:t>
            </a:r>
          </a:p>
        </p:txBody>
      </p:sp>
      <p:sp>
        <p:nvSpPr>
          <p:cNvPr id="9"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18E5516-DDC9-4580-A66D-87B84D68F04B}" type="slidenum">
              <a:rPr lang="en-US" altLang="en-US" sz="1400">
                <a:latin typeface="Tahoma" panose="020B0604030504040204" pitchFamily="34" charset="0"/>
              </a:rPr>
              <a:pPr/>
              <a:t>15</a:t>
            </a:fld>
            <a:endParaRPr lang="en-US" altLang="en-US" sz="1400">
              <a:latin typeface="Tahoma" panose="020B0604030504040204" pitchFamily="34" charset="0"/>
            </a:endParaRPr>
          </a:p>
        </p:txBody>
      </p:sp>
      <p:sp>
        <p:nvSpPr>
          <p:cNvPr id="44037" name="Rectangle 3"/>
          <p:cNvSpPr>
            <a:spLocks noChangeArrowheads="1"/>
          </p:cNvSpPr>
          <p:nvPr/>
        </p:nvSpPr>
        <p:spPr bwMode="auto">
          <a:xfrm>
            <a:off x="685800" y="2209800"/>
            <a:ext cx="47561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latin typeface="Times New Roman" panose="02020603050405020304" pitchFamily="18" charset="0"/>
              </a:rPr>
              <a:t>Pr{N(12) = 3} = .04179</a:t>
            </a:r>
          </a:p>
          <a:p>
            <a:r>
              <a:rPr lang="en-US" altLang="en-US" sz="2400">
                <a:latin typeface="Times New Roman" panose="02020603050405020304" pitchFamily="18" charset="0"/>
              </a:rPr>
              <a:t>Pr{N(12) = 4} = .00003</a:t>
            </a:r>
          </a:p>
          <a:p>
            <a:r>
              <a:rPr lang="en-US" altLang="en-US" sz="2400">
                <a:latin typeface="Times New Roman" panose="02020603050405020304" pitchFamily="18" charset="0"/>
              </a:rPr>
              <a:t>Pr{N(12) &gt;= 5}  = 0			</a:t>
            </a:r>
          </a:p>
        </p:txBody>
      </p:sp>
      <p:sp>
        <p:nvSpPr>
          <p:cNvPr id="44038" name="Rectangle 7"/>
          <p:cNvSpPr>
            <a:spLocks noChangeArrowheads="1"/>
          </p:cNvSpPr>
          <p:nvPr/>
        </p:nvSpPr>
        <p:spPr bwMode="auto">
          <a:xfrm>
            <a:off x="228600" y="3810000"/>
            <a:ext cx="8610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200">
                <a:latin typeface="Times New Roman" panose="02020603050405020304" pitchFamily="18" charset="0"/>
              </a:rPr>
              <a:t>E{N(12)} = 0 + 1(.07927) + 2 (.87891) + 3 (.04179) + 4 (.00003) = 1.96.</a:t>
            </a:r>
          </a:p>
        </p:txBody>
      </p:sp>
      <p:sp>
        <p:nvSpPr>
          <p:cNvPr id="44039" name="Text Box 8"/>
          <p:cNvSpPr txBox="1">
            <a:spLocks noChangeArrowheads="1"/>
          </p:cNvSpPr>
          <p:nvPr/>
        </p:nvSpPr>
        <p:spPr bwMode="auto">
          <a:xfrm>
            <a:off x="1219200" y="1371600"/>
            <a:ext cx="6554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a:t>Distribution of the number of failures in the first 12 hours: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1"/>
          <p:cNvSpPr>
            <a:spLocks noGrp="1"/>
          </p:cNvSpPr>
          <p:nvPr>
            <p:ph type="title"/>
          </p:nvPr>
        </p:nvSpPr>
        <p:spPr>
          <a:xfrm>
            <a:off x="1447800" y="228600"/>
            <a:ext cx="7107238" cy="885825"/>
          </a:xfrm>
        </p:spPr>
        <p:txBody>
          <a:bodyPr/>
          <a:lstStyle/>
          <a:p>
            <a:r>
              <a:rPr lang="en-US" altLang="en-US"/>
              <a:t>Gamma Failure Distribution</a:t>
            </a:r>
          </a:p>
        </p:txBody>
      </p:sp>
      <p:sp>
        <p:nvSpPr>
          <p:cNvPr id="11268" name="Content Placeholder 4"/>
          <p:cNvSpPr>
            <a:spLocks noGrp="1"/>
          </p:cNvSpPr>
          <p:nvPr>
            <p:ph idx="1"/>
          </p:nvPr>
        </p:nvSpPr>
        <p:spPr>
          <a:xfrm>
            <a:off x="685800" y="1828800"/>
            <a:ext cx="7772400" cy="1981200"/>
          </a:xfrm>
        </p:spPr>
        <p:txBody>
          <a:bodyPr/>
          <a:lstStyle/>
          <a:p>
            <a:r>
              <a:rPr lang="en-US" altLang="en-US" sz="2400"/>
              <a:t>	If X</a:t>
            </a:r>
            <a:r>
              <a:rPr lang="en-US" altLang="en-US" sz="2400" baseline="-25000"/>
              <a:t>i</a:t>
            </a:r>
            <a:r>
              <a:rPr lang="en-US" altLang="en-US" sz="2400"/>
              <a:t> has a gamma distribution with shape parameter </a:t>
            </a:r>
            <a:r>
              <a:rPr lang="en-US" altLang="en-US" sz="2400">
                <a:sym typeface="Symbol" panose="05050102010706020507" pitchFamily="18" charset="2"/>
              </a:rPr>
              <a:t></a:t>
            </a:r>
            <a:r>
              <a:rPr lang="en-US" altLang="en-US" sz="2400"/>
              <a:t> and scale parameter </a:t>
            </a:r>
            <a:r>
              <a:rPr lang="en-US" altLang="en-US" sz="2400">
                <a:sym typeface="Symbol" panose="05050102010706020507" pitchFamily="18" charset="2"/>
              </a:rPr>
              <a:t></a:t>
            </a:r>
            <a:r>
              <a:rPr lang="en-US" altLang="en-US" sz="2400"/>
              <a:t>, then from the additive property of the gamma distribution, T</a:t>
            </a:r>
            <a:r>
              <a:rPr lang="en-US" altLang="en-US" sz="2400" baseline="-25000"/>
              <a:t>k</a:t>
            </a:r>
            <a:r>
              <a:rPr lang="en-US" altLang="en-US" sz="2400"/>
              <a:t> will also have a gamma distribution with shape parameter k</a:t>
            </a:r>
            <a:r>
              <a:rPr lang="en-US" altLang="en-US" sz="2400">
                <a:sym typeface="Symbol" panose="05050102010706020507" pitchFamily="18" charset="2"/>
              </a:rPr>
              <a:t></a:t>
            </a:r>
            <a:r>
              <a:rPr lang="en-US" altLang="en-US" sz="2400"/>
              <a:t> and scale parameter </a:t>
            </a:r>
            <a:r>
              <a:rPr lang="en-US" altLang="en-US" sz="2400">
                <a:sym typeface="Symbol" panose="05050102010706020507" pitchFamily="18" charset="2"/>
              </a:rPr>
              <a:t></a:t>
            </a:r>
            <a:r>
              <a:rPr lang="en-US" altLang="en-US" sz="2400"/>
              <a:t>.  Therefore</a:t>
            </a:r>
          </a:p>
          <a:p>
            <a:endParaRPr lang="en-US" altLang="en-US"/>
          </a:p>
        </p:txBody>
      </p:sp>
      <p:sp>
        <p:nvSpPr>
          <p:cNvPr id="3" name="Date Placeholder 2"/>
          <p:cNvSpPr>
            <a:spLocks noGrp="1"/>
          </p:cNvSpPr>
          <p:nvPr>
            <p:ph type="dt" sz="quarter" idx="10"/>
          </p:nvPr>
        </p:nvSpPr>
        <p:spPr/>
        <p:txBody>
          <a:bodyPr/>
          <a:lstStyle/>
          <a:p>
            <a:pPr>
              <a:defRPr/>
            </a:pPr>
            <a:r>
              <a:rPr lang="en-US"/>
              <a:t>Chapter 9</a:t>
            </a:r>
          </a:p>
        </p:txBody>
      </p:sp>
      <p:sp>
        <p:nvSpPr>
          <p:cNvPr id="4" name="Slide Number Placeholder 3"/>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36D369F2-2A61-4ACF-AA8A-BFFF5CA7FDAF}" type="slidenum">
              <a:rPr lang="en-US" altLang="en-US" sz="1400">
                <a:latin typeface="Tahoma" panose="020B0604030504040204" pitchFamily="34" charset="0"/>
              </a:rPr>
              <a:pPr/>
              <a:t>16</a:t>
            </a:fld>
            <a:endParaRPr lang="en-US" altLang="en-US" sz="1400">
              <a:latin typeface="Tahoma" panose="020B0604030504040204" pitchFamily="34" charset="0"/>
            </a:endParaRPr>
          </a:p>
        </p:txBody>
      </p:sp>
      <p:sp>
        <p:nvSpPr>
          <p:cNvPr id="1127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graphicFrame>
        <p:nvGraphicFramePr>
          <p:cNvPr id="11266" name="Object 2"/>
          <p:cNvGraphicFramePr>
            <a:graphicFrameLocks noChangeAspect="1"/>
          </p:cNvGraphicFramePr>
          <p:nvPr/>
        </p:nvGraphicFramePr>
        <p:xfrm>
          <a:off x="990600" y="3886200"/>
          <a:ext cx="7073900" cy="1524000"/>
        </p:xfrm>
        <a:graphic>
          <a:graphicData uri="http://schemas.openxmlformats.org/presentationml/2006/ole">
            <mc:AlternateContent xmlns:mc="http://schemas.openxmlformats.org/markup-compatibility/2006">
              <mc:Choice xmlns:v="urn:schemas-microsoft-com:vml" Requires="v">
                <p:oleObj spid="_x0000_s11272" name="Equation" r:id="rId3" imgW="2959100" imgH="635000" progId="Equation.DSMT4">
                  <p:embed/>
                </p:oleObj>
              </mc:Choice>
              <mc:Fallback>
                <p:oleObj name="Equation" r:id="rId3" imgW="2959100" imgH="6350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886200"/>
                        <a:ext cx="7073900"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1"/>
          <p:cNvSpPr>
            <a:spLocks noGrp="1"/>
          </p:cNvSpPr>
          <p:nvPr>
            <p:ph type="title"/>
          </p:nvPr>
        </p:nvSpPr>
        <p:spPr>
          <a:xfrm>
            <a:off x="1447800" y="228600"/>
            <a:ext cx="7107238" cy="885825"/>
          </a:xfrm>
        </p:spPr>
        <p:txBody>
          <a:bodyPr/>
          <a:lstStyle/>
          <a:p>
            <a:r>
              <a:rPr lang="en-US" altLang="en-US"/>
              <a:t>EXAMPLE 9.6</a:t>
            </a:r>
          </a:p>
        </p:txBody>
      </p:sp>
      <p:sp>
        <p:nvSpPr>
          <p:cNvPr id="12292" name="Content Placeholder 2"/>
          <p:cNvSpPr>
            <a:spLocks noGrp="1"/>
          </p:cNvSpPr>
          <p:nvPr>
            <p:ph idx="1"/>
          </p:nvPr>
        </p:nvSpPr>
        <p:spPr>
          <a:xfrm>
            <a:off x="457200" y="1295400"/>
            <a:ext cx="8305800" cy="1143000"/>
          </a:xfrm>
        </p:spPr>
        <p:txBody>
          <a:bodyPr/>
          <a:lstStyle/>
          <a:p>
            <a:r>
              <a:rPr lang="en-US" altLang="en-US"/>
              <a:t>	</a:t>
            </a:r>
            <a:r>
              <a:rPr lang="en-US" altLang="en-US" sz="2000"/>
              <a:t>A 40-gal hot water heater having a gamma failure distribution with </a:t>
            </a:r>
            <a:r>
              <a:rPr lang="en-US" altLang="en-US" sz="2000">
                <a:sym typeface="Symbol" panose="05050102010706020507" pitchFamily="18" charset="2"/>
              </a:rPr>
              <a:t></a:t>
            </a:r>
            <a:r>
              <a:rPr lang="en-US" altLang="en-US" sz="2000"/>
              <a:t> = 1.5 and </a:t>
            </a:r>
            <a:r>
              <a:rPr lang="en-US" altLang="en-US" sz="2000">
                <a:sym typeface="Symbol" panose="05050102010706020507" pitchFamily="18" charset="2"/>
              </a:rPr>
              <a:t></a:t>
            </a:r>
            <a:r>
              <a:rPr lang="en-US" altLang="en-US" sz="2000"/>
              <a:t> = 3 yr is replaced upon failure.  For t = 10 yr,  </a:t>
            </a:r>
            <a:endParaRPr lang="en-US" altLang="en-US" sz="2400"/>
          </a:p>
          <a:p>
            <a:endParaRPr lang="en-US" altLang="en-US"/>
          </a:p>
        </p:txBody>
      </p:sp>
      <p:sp>
        <p:nvSpPr>
          <p:cNvPr id="4" name="Date Placeholder 3"/>
          <p:cNvSpPr>
            <a:spLocks noGrp="1"/>
          </p:cNvSpPr>
          <p:nvPr>
            <p:ph type="dt" sz="quarter" idx="10"/>
          </p:nvPr>
        </p:nvSpPr>
        <p:spPr/>
        <p:txBody>
          <a:bodyPr/>
          <a:lstStyle/>
          <a:p>
            <a:pPr>
              <a:defRPr/>
            </a:pPr>
            <a:r>
              <a:rPr lang="en-US"/>
              <a:t>Chapter 9</a:t>
            </a:r>
          </a:p>
        </p:txBody>
      </p:sp>
      <p:sp>
        <p:nvSpPr>
          <p:cNvPr id="5"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14B69F43-D97E-4844-ACE1-795790EE010C}" type="slidenum">
              <a:rPr lang="en-US" altLang="en-US" sz="1400">
                <a:latin typeface="Tahoma" panose="020B0604030504040204" pitchFamily="34" charset="0"/>
              </a:rPr>
              <a:pPr/>
              <a:t>17</a:t>
            </a:fld>
            <a:endParaRPr lang="en-US" altLang="en-US" sz="1400">
              <a:latin typeface="Tahoma" panose="020B0604030504040204" pitchFamily="34" charset="0"/>
            </a:endParaRPr>
          </a:p>
        </p:txBody>
      </p:sp>
      <p:sp>
        <p:nvSpPr>
          <p:cNvPr id="1229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graphicFrame>
        <p:nvGraphicFramePr>
          <p:cNvPr id="12290" name="Object 2"/>
          <p:cNvGraphicFramePr>
            <a:graphicFrameLocks noChangeAspect="1"/>
          </p:cNvGraphicFramePr>
          <p:nvPr/>
        </p:nvGraphicFramePr>
        <p:xfrm>
          <a:off x="381000" y="2133600"/>
          <a:ext cx="7951788" cy="3276600"/>
        </p:xfrm>
        <a:graphic>
          <a:graphicData uri="http://schemas.openxmlformats.org/presentationml/2006/ole">
            <mc:AlternateContent xmlns:mc="http://schemas.openxmlformats.org/markup-compatibility/2006">
              <mc:Choice xmlns:v="urn:schemas-microsoft-com:vml" Requires="v">
                <p:oleObj spid="_x0000_s12297" name="Equation" r:id="rId3" imgW="5359400" imgH="2209800" progId="Equation.DSMT4">
                  <p:embed/>
                </p:oleObj>
              </mc:Choice>
              <mc:Fallback>
                <p:oleObj name="Equation" r:id="rId3" imgW="5359400" imgH="2209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133600"/>
                        <a:ext cx="7951788" cy="327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6" name="TextBox 7"/>
          <p:cNvSpPr txBox="1">
            <a:spLocks noChangeArrowheads="1"/>
          </p:cNvSpPr>
          <p:nvPr/>
        </p:nvSpPr>
        <p:spPr bwMode="auto">
          <a:xfrm>
            <a:off x="381000" y="5562600"/>
            <a:ext cx="3784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a:t>E[T</a:t>
            </a:r>
            <a:r>
              <a:rPr lang="en-US" altLang="en-US" baseline="-25000"/>
              <a:t>2</a:t>
            </a:r>
            <a:r>
              <a:rPr lang="en-US" altLang="en-US"/>
              <a:t>] = 9 yr. and E[T</a:t>
            </a:r>
            <a:r>
              <a:rPr lang="en-US" altLang="en-US" baseline="-25000"/>
              <a:t>3</a:t>
            </a:r>
            <a:r>
              <a:rPr lang="en-US" altLang="en-US"/>
              <a:t>] = 13.5 yr.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447800" y="228600"/>
            <a:ext cx="7107238" cy="885825"/>
          </a:xfrm>
        </p:spPr>
        <p:txBody>
          <a:bodyPr/>
          <a:lstStyle/>
          <a:p>
            <a:r>
              <a:rPr lang="en-US" altLang="en-US"/>
              <a:t>Stationary Process</a:t>
            </a:r>
          </a:p>
        </p:txBody>
      </p:sp>
      <p:sp>
        <p:nvSpPr>
          <p:cNvPr id="45059" name="Rectangle 3"/>
          <p:cNvSpPr>
            <a:spLocks noGrp="1" noChangeArrowheads="1"/>
          </p:cNvSpPr>
          <p:nvPr>
            <p:ph idx="1"/>
          </p:nvPr>
        </p:nvSpPr>
        <p:spPr>
          <a:xfrm>
            <a:off x="381000" y="1905000"/>
            <a:ext cx="8458200" cy="4114800"/>
          </a:xfrm>
        </p:spPr>
        <p:txBody>
          <a:bodyPr/>
          <a:lstStyle/>
          <a:p>
            <a:pPr>
              <a:buFont typeface="Arial" panose="020B0604020202020204" pitchFamily="34" charset="0"/>
              <a:buChar char="•"/>
            </a:pPr>
            <a:r>
              <a:rPr lang="en-US" altLang="en-US"/>
              <a:t>For s &lt; t, N(t) – N(s) = the number of events (failures) that occur in the interval (s,t].</a:t>
            </a:r>
          </a:p>
          <a:p>
            <a:pPr>
              <a:buFont typeface="Arial" panose="020B0604020202020204" pitchFamily="34" charset="0"/>
              <a:buChar char="•"/>
            </a:pPr>
            <a:r>
              <a:rPr lang="en-US" altLang="en-US"/>
              <a:t>If N(s+t) – N(s) has the same distribution as N(t) for all t &gt; 0 and s </a:t>
            </a:r>
            <a:r>
              <a:rPr lang="en-US" altLang="en-US">
                <a:sym typeface="Symbol" panose="05050102010706020507" pitchFamily="18" charset="2"/>
              </a:rPr>
              <a:t> 0, then N(t) forms a stationary process</a:t>
            </a:r>
          </a:p>
          <a:p>
            <a:pPr>
              <a:buFont typeface="Arial" panose="020B0604020202020204" pitchFamily="34" charset="0"/>
              <a:buChar char="•"/>
            </a:pPr>
            <a:r>
              <a:rPr lang="en-US" altLang="en-US">
                <a:sym typeface="Symbol" panose="05050102010706020507" pitchFamily="18" charset="2"/>
              </a:rPr>
              <a:t>The number of events that occur in any interval is dependent only on the length of the interval and not on its start time.</a:t>
            </a:r>
          </a:p>
        </p:txBody>
      </p:sp>
      <p:sp>
        <p:nvSpPr>
          <p:cNvPr id="5" name="Date Placeholder 4"/>
          <p:cNvSpPr>
            <a:spLocks noGrp="1"/>
          </p:cNvSpPr>
          <p:nvPr>
            <p:ph type="dt" sz="quarter" idx="10"/>
          </p:nvPr>
        </p:nvSpPr>
        <p:spPr/>
        <p:txBody>
          <a:bodyPr/>
          <a:lstStyle/>
          <a:p>
            <a:pPr>
              <a:defRPr/>
            </a:pPr>
            <a:r>
              <a:rPr lang="en-US"/>
              <a:t>Chapter 9</a:t>
            </a:r>
          </a:p>
        </p:txBody>
      </p:sp>
      <p:sp>
        <p:nvSpPr>
          <p:cNvPr id="4" name="Slide Number Placeholder 5"/>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4E6A0CAD-B45F-43C4-A47E-B8F2C8B6132A}" type="slidenum">
              <a:rPr lang="en-US" altLang="en-US" sz="1400">
                <a:latin typeface="Tahoma" panose="020B0604030504040204" pitchFamily="34" charset="0"/>
              </a:rPr>
              <a:pPr/>
              <a:t>18</a:t>
            </a:fld>
            <a:endParaRPr lang="en-US" altLang="en-US" sz="1400">
              <a:latin typeface="Tahoma" panose="020B060403050404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1143000" y="457200"/>
            <a:ext cx="7696200" cy="914400"/>
          </a:xfrm>
        </p:spPr>
        <p:txBody>
          <a:bodyPr/>
          <a:lstStyle/>
          <a:p>
            <a:r>
              <a:rPr lang="en-US" altLang="en-US" sz="3600"/>
              <a:t>Homogeneous Poisson Process (HPP)</a:t>
            </a:r>
          </a:p>
        </p:txBody>
      </p:sp>
      <p:sp>
        <p:nvSpPr>
          <p:cNvPr id="11" name="Date Placeholder 10"/>
          <p:cNvSpPr>
            <a:spLocks noGrp="1"/>
          </p:cNvSpPr>
          <p:nvPr>
            <p:ph type="dt" sz="quarter" idx="10"/>
          </p:nvPr>
        </p:nvSpPr>
        <p:spPr/>
        <p:txBody>
          <a:bodyPr/>
          <a:lstStyle/>
          <a:p>
            <a:pPr>
              <a:defRPr/>
            </a:pPr>
            <a:r>
              <a:rPr lang="en-US"/>
              <a:t>Chapter 9</a:t>
            </a:r>
          </a:p>
        </p:txBody>
      </p:sp>
      <p:sp>
        <p:nvSpPr>
          <p:cNvPr id="10"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1857771-E1B8-4D60-92FD-CA3EAA4B90C4}" type="slidenum">
              <a:rPr lang="en-US" altLang="en-US" sz="1400">
                <a:latin typeface="Tahoma" panose="020B0604030504040204" pitchFamily="34" charset="0"/>
              </a:rPr>
              <a:pPr/>
              <a:t>19</a:t>
            </a:fld>
            <a:endParaRPr lang="en-US" altLang="en-US" sz="1400">
              <a:latin typeface="Tahoma" panose="020B0604030504040204" pitchFamily="34" charset="0"/>
            </a:endParaRPr>
          </a:p>
        </p:txBody>
      </p:sp>
      <p:graphicFrame>
        <p:nvGraphicFramePr>
          <p:cNvPr id="13314" name="Object 3"/>
          <p:cNvGraphicFramePr>
            <a:graphicFrameLocks/>
          </p:cNvGraphicFramePr>
          <p:nvPr/>
        </p:nvGraphicFramePr>
        <p:xfrm>
          <a:off x="533400" y="2895600"/>
          <a:ext cx="6999288" cy="1065213"/>
        </p:xfrm>
        <a:graphic>
          <a:graphicData uri="http://schemas.openxmlformats.org/presentationml/2006/ole">
            <mc:AlternateContent xmlns:mc="http://schemas.openxmlformats.org/markup-compatibility/2006">
              <mc:Choice xmlns:v="urn:schemas-microsoft-com:vml" Requires="v">
                <p:oleObj spid="_x0000_s13322" name="Equation" r:id="rId4" imgW="3200400" imgH="495000" progId="Equation.3">
                  <p:embed/>
                </p:oleObj>
              </mc:Choice>
              <mc:Fallback>
                <p:oleObj name="Equation" r:id="rId4" imgW="3200400" imgH="4950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895600"/>
                        <a:ext cx="6999288" cy="106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0" name="Rectangle 4"/>
          <p:cNvSpPr>
            <a:spLocks noChangeArrowheads="1"/>
          </p:cNvSpPr>
          <p:nvPr/>
        </p:nvSpPr>
        <p:spPr bwMode="auto">
          <a:xfrm>
            <a:off x="533400" y="1752600"/>
            <a:ext cx="82407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t>If X</a:t>
            </a:r>
            <a:r>
              <a:rPr lang="en-US" altLang="en-US" sz="2400" baseline="-25000"/>
              <a:t>i</a:t>
            </a:r>
            <a:r>
              <a:rPr lang="en-US" altLang="en-US" sz="2400"/>
              <a:t> is exponential with parameter    ; then T</a:t>
            </a:r>
            <a:r>
              <a:rPr lang="en-US" altLang="en-US" sz="2400" baseline="-25000"/>
              <a:t>k</a:t>
            </a:r>
            <a:r>
              <a:rPr lang="en-US" altLang="en-US" sz="2400"/>
              <a:t> is gamma with</a:t>
            </a:r>
          </a:p>
          <a:p>
            <a:r>
              <a:rPr lang="en-US" altLang="en-US" sz="2400"/>
              <a:t>parameters k and      ; and </a:t>
            </a:r>
          </a:p>
        </p:txBody>
      </p:sp>
      <p:graphicFrame>
        <p:nvGraphicFramePr>
          <p:cNvPr id="13315" name="Object 5"/>
          <p:cNvGraphicFramePr>
            <a:graphicFrameLocks/>
          </p:cNvGraphicFramePr>
          <p:nvPr/>
        </p:nvGraphicFramePr>
        <p:xfrm>
          <a:off x="3063875" y="2149475"/>
          <a:ext cx="352425" cy="455613"/>
        </p:xfrm>
        <a:graphic>
          <a:graphicData uri="http://schemas.openxmlformats.org/presentationml/2006/ole">
            <mc:AlternateContent xmlns:mc="http://schemas.openxmlformats.org/markup-compatibility/2006">
              <mc:Choice xmlns:v="urn:schemas-microsoft-com:vml" Requires="v">
                <p:oleObj spid="_x0000_s13323" name="Equation" r:id="rId6" imgW="139680" imgH="177480" progId="Equation.3">
                  <p:embed/>
                </p:oleObj>
              </mc:Choice>
              <mc:Fallback>
                <p:oleObj name="Equation" r:id="rId6" imgW="139680" imgH="17748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63875" y="2149475"/>
                        <a:ext cx="35242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6" name="Object 6"/>
          <p:cNvGraphicFramePr>
            <a:graphicFrameLocks/>
          </p:cNvGraphicFramePr>
          <p:nvPr/>
        </p:nvGraphicFramePr>
        <p:xfrm>
          <a:off x="5197475" y="1768475"/>
          <a:ext cx="352425" cy="455613"/>
        </p:xfrm>
        <a:graphic>
          <a:graphicData uri="http://schemas.openxmlformats.org/presentationml/2006/ole">
            <mc:AlternateContent xmlns:mc="http://schemas.openxmlformats.org/markup-compatibility/2006">
              <mc:Choice xmlns:v="urn:schemas-microsoft-com:vml" Requires="v">
                <p:oleObj spid="_x0000_s13324" name="Equation" r:id="rId8" imgW="139680" imgH="177480" progId="Equation.3">
                  <p:embed/>
                </p:oleObj>
              </mc:Choice>
              <mc:Fallback>
                <p:oleObj name="Equation" r:id="rId8" imgW="139680" imgH="17748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7475" y="1768475"/>
                        <a:ext cx="35242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1" name="Rectangle 7"/>
          <p:cNvSpPr>
            <a:spLocks noChangeArrowheads="1"/>
          </p:cNvSpPr>
          <p:nvPr/>
        </p:nvSpPr>
        <p:spPr bwMode="auto">
          <a:xfrm>
            <a:off x="381000" y="4648200"/>
            <a:ext cx="800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t>That is N(t) has a Poisson distribution with E{ N(t) } =     </a:t>
            </a:r>
            <a:r>
              <a:rPr lang="en-US" altLang="en-US" sz="2400">
                <a:sym typeface="Symbol" panose="05050102010706020507" pitchFamily="18" charset="2"/>
              </a:rPr>
              <a:t></a:t>
            </a:r>
            <a:r>
              <a:rPr lang="en-US" altLang="en-US" sz="2400"/>
              <a:t>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371600" y="457200"/>
            <a:ext cx="7107238" cy="790575"/>
          </a:xfrm>
        </p:spPr>
        <p:txBody>
          <a:bodyPr/>
          <a:lstStyle/>
          <a:p>
            <a:r>
              <a:rPr lang="en-US" altLang="en-US"/>
              <a:t>9.1 Analysis of Downtime</a:t>
            </a:r>
          </a:p>
        </p:txBody>
      </p:sp>
      <p:sp>
        <p:nvSpPr>
          <p:cNvPr id="41" name="Date Placeholder 40"/>
          <p:cNvSpPr>
            <a:spLocks noGrp="1"/>
          </p:cNvSpPr>
          <p:nvPr>
            <p:ph type="dt" sz="quarter" idx="10"/>
          </p:nvPr>
        </p:nvSpPr>
        <p:spPr/>
        <p:txBody>
          <a:bodyPr/>
          <a:lstStyle/>
          <a:p>
            <a:pPr>
              <a:defRPr/>
            </a:pPr>
            <a:r>
              <a:rPr lang="en-US"/>
              <a:t>Chapter 9</a:t>
            </a:r>
          </a:p>
        </p:txBody>
      </p:sp>
      <p:sp>
        <p:nvSpPr>
          <p:cNvPr id="40"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7E627B2-4A6D-46F7-9FE4-350E9FD2B4CE}" type="slidenum">
              <a:rPr lang="en-US" altLang="en-US" sz="1400">
                <a:latin typeface="Tahoma" panose="020B0604030504040204" pitchFamily="34" charset="0"/>
              </a:rPr>
              <a:pPr/>
              <a:t>2</a:t>
            </a:fld>
            <a:endParaRPr lang="en-US" altLang="en-US" sz="1400">
              <a:latin typeface="Tahoma" panose="020B0604030504040204" pitchFamily="34" charset="0"/>
            </a:endParaRPr>
          </a:p>
        </p:txBody>
      </p:sp>
      <p:sp>
        <p:nvSpPr>
          <p:cNvPr id="40965" name="Line 3"/>
          <p:cNvSpPr>
            <a:spLocks noChangeShapeType="1"/>
          </p:cNvSpPr>
          <p:nvPr/>
        </p:nvSpPr>
        <p:spPr bwMode="auto">
          <a:xfrm>
            <a:off x="920750" y="3005138"/>
            <a:ext cx="69278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0966" name="Line 4"/>
          <p:cNvSpPr>
            <a:spLocks noChangeShapeType="1"/>
          </p:cNvSpPr>
          <p:nvPr/>
        </p:nvSpPr>
        <p:spPr bwMode="auto">
          <a:xfrm>
            <a:off x="7848600" y="2832100"/>
            <a:ext cx="0" cy="4302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0967" name="Rectangle 5"/>
          <p:cNvSpPr>
            <a:spLocks noChangeArrowheads="1"/>
          </p:cNvSpPr>
          <p:nvPr/>
        </p:nvSpPr>
        <p:spPr bwMode="auto">
          <a:xfrm>
            <a:off x="3532188" y="2116138"/>
            <a:ext cx="165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800"/>
              <a:t>total downtime</a:t>
            </a:r>
          </a:p>
        </p:txBody>
      </p:sp>
      <p:sp>
        <p:nvSpPr>
          <p:cNvPr id="40968" name="Line 6"/>
          <p:cNvSpPr>
            <a:spLocks noChangeShapeType="1"/>
          </p:cNvSpPr>
          <p:nvPr/>
        </p:nvSpPr>
        <p:spPr bwMode="auto">
          <a:xfrm>
            <a:off x="920750" y="2057400"/>
            <a:ext cx="0" cy="4302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0969" name="Line 7"/>
          <p:cNvSpPr>
            <a:spLocks noChangeShapeType="1"/>
          </p:cNvSpPr>
          <p:nvPr/>
        </p:nvSpPr>
        <p:spPr bwMode="auto">
          <a:xfrm>
            <a:off x="7848600" y="2057400"/>
            <a:ext cx="0" cy="4302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0970" name="Line 8"/>
          <p:cNvSpPr>
            <a:spLocks noChangeShapeType="1"/>
          </p:cNvSpPr>
          <p:nvPr/>
        </p:nvSpPr>
        <p:spPr bwMode="auto">
          <a:xfrm>
            <a:off x="5221288" y="2316163"/>
            <a:ext cx="246856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0971" name="Line 9"/>
          <p:cNvSpPr>
            <a:spLocks noChangeShapeType="1"/>
          </p:cNvSpPr>
          <p:nvPr/>
        </p:nvSpPr>
        <p:spPr bwMode="auto">
          <a:xfrm>
            <a:off x="1160463" y="2316163"/>
            <a:ext cx="2308225"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0972" name="Line 10"/>
          <p:cNvSpPr>
            <a:spLocks noChangeShapeType="1"/>
          </p:cNvSpPr>
          <p:nvPr/>
        </p:nvSpPr>
        <p:spPr bwMode="auto">
          <a:xfrm>
            <a:off x="2035175" y="2832100"/>
            <a:ext cx="0" cy="3444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0973" name="Line 11"/>
          <p:cNvSpPr>
            <a:spLocks noChangeShapeType="1"/>
          </p:cNvSpPr>
          <p:nvPr/>
        </p:nvSpPr>
        <p:spPr bwMode="auto">
          <a:xfrm>
            <a:off x="3071813" y="2832100"/>
            <a:ext cx="0" cy="3444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0974" name="Line 12"/>
          <p:cNvSpPr>
            <a:spLocks noChangeShapeType="1"/>
          </p:cNvSpPr>
          <p:nvPr/>
        </p:nvSpPr>
        <p:spPr bwMode="auto">
          <a:xfrm>
            <a:off x="4025900" y="2832100"/>
            <a:ext cx="0" cy="3444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0975" name="Line 13"/>
          <p:cNvSpPr>
            <a:spLocks noChangeShapeType="1"/>
          </p:cNvSpPr>
          <p:nvPr/>
        </p:nvSpPr>
        <p:spPr bwMode="auto">
          <a:xfrm>
            <a:off x="5060950" y="2832100"/>
            <a:ext cx="0" cy="3444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0976" name="Line 14"/>
          <p:cNvSpPr>
            <a:spLocks noChangeShapeType="1"/>
          </p:cNvSpPr>
          <p:nvPr/>
        </p:nvSpPr>
        <p:spPr bwMode="auto">
          <a:xfrm>
            <a:off x="6813550" y="2832100"/>
            <a:ext cx="0" cy="3444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40977" name="Group 18"/>
          <p:cNvGrpSpPr>
            <a:grpSpLocks/>
          </p:cNvGrpSpPr>
          <p:nvPr/>
        </p:nvGrpSpPr>
        <p:grpSpPr bwMode="auto">
          <a:xfrm>
            <a:off x="844550" y="2832100"/>
            <a:ext cx="869950" cy="1112838"/>
            <a:chOff x="532" y="1784"/>
            <a:chExt cx="548" cy="701"/>
          </a:xfrm>
        </p:grpSpPr>
        <p:sp>
          <p:nvSpPr>
            <p:cNvPr id="40999" name="Line 15"/>
            <p:cNvSpPr>
              <a:spLocks noChangeShapeType="1"/>
            </p:cNvSpPr>
            <p:nvPr/>
          </p:nvSpPr>
          <p:spPr bwMode="auto">
            <a:xfrm>
              <a:off x="580" y="1784"/>
              <a:ext cx="0" cy="21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000" name="Rectangle 16"/>
            <p:cNvSpPr>
              <a:spLocks noChangeArrowheads="1"/>
            </p:cNvSpPr>
            <p:nvPr/>
          </p:nvSpPr>
          <p:spPr bwMode="auto">
            <a:xfrm>
              <a:off x="532" y="2111"/>
              <a:ext cx="548" cy="37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t>supply</a:t>
              </a:r>
            </a:p>
            <a:p>
              <a:r>
                <a:rPr lang="en-US" altLang="en-US" sz="1600"/>
                <a:t>delay</a:t>
              </a:r>
            </a:p>
          </p:txBody>
        </p:sp>
        <p:sp>
          <p:nvSpPr>
            <p:cNvPr id="41001" name="Line 17"/>
            <p:cNvSpPr>
              <a:spLocks noChangeShapeType="1"/>
            </p:cNvSpPr>
            <p:nvPr/>
          </p:nvSpPr>
          <p:spPr bwMode="auto">
            <a:xfrm>
              <a:off x="831" y="1893"/>
              <a:ext cx="0" cy="21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0978" name="Group 21"/>
          <p:cNvGrpSpPr>
            <a:grpSpLocks/>
          </p:cNvGrpSpPr>
          <p:nvPr/>
        </p:nvGrpSpPr>
        <p:grpSpPr bwMode="auto">
          <a:xfrm>
            <a:off x="1374775" y="3090863"/>
            <a:ext cx="1360488" cy="1874837"/>
            <a:chOff x="866" y="1947"/>
            <a:chExt cx="857" cy="1181"/>
          </a:xfrm>
        </p:grpSpPr>
        <p:sp>
          <p:nvSpPr>
            <p:cNvPr id="40997" name="Rectangle 19"/>
            <p:cNvSpPr>
              <a:spLocks noChangeArrowheads="1"/>
            </p:cNvSpPr>
            <p:nvPr/>
          </p:nvSpPr>
          <p:spPr bwMode="auto">
            <a:xfrm>
              <a:off x="866" y="2754"/>
              <a:ext cx="857" cy="37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t>maintenance</a:t>
              </a:r>
            </a:p>
            <a:p>
              <a:r>
                <a:rPr lang="en-US" altLang="en-US" sz="1600"/>
                <a:t>delay</a:t>
              </a:r>
            </a:p>
          </p:txBody>
        </p:sp>
        <p:sp>
          <p:nvSpPr>
            <p:cNvPr id="40998" name="Line 20"/>
            <p:cNvSpPr>
              <a:spLocks noChangeShapeType="1"/>
            </p:cNvSpPr>
            <p:nvPr/>
          </p:nvSpPr>
          <p:spPr bwMode="auto">
            <a:xfrm>
              <a:off x="1483" y="1947"/>
              <a:ext cx="0" cy="814"/>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0979" name="Group 24"/>
          <p:cNvGrpSpPr>
            <a:grpSpLocks/>
          </p:cNvGrpSpPr>
          <p:nvPr/>
        </p:nvGrpSpPr>
        <p:grpSpPr bwMode="auto">
          <a:xfrm>
            <a:off x="3048000" y="3005138"/>
            <a:ext cx="828675" cy="682625"/>
            <a:chOff x="1920" y="1893"/>
            <a:chExt cx="522" cy="430"/>
          </a:xfrm>
        </p:grpSpPr>
        <p:sp>
          <p:nvSpPr>
            <p:cNvPr id="40995" name="Rectangle 22"/>
            <p:cNvSpPr>
              <a:spLocks noChangeArrowheads="1"/>
            </p:cNvSpPr>
            <p:nvPr/>
          </p:nvSpPr>
          <p:spPr bwMode="auto">
            <a:xfrm>
              <a:off x="1920" y="2103"/>
              <a:ext cx="522" cy="2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t>access</a:t>
              </a:r>
            </a:p>
          </p:txBody>
        </p:sp>
        <p:sp>
          <p:nvSpPr>
            <p:cNvPr id="40996" name="Line 23"/>
            <p:cNvSpPr>
              <a:spLocks noChangeShapeType="1"/>
            </p:cNvSpPr>
            <p:nvPr/>
          </p:nvSpPr>
          <p:spPr bwMode="auto">
            <a:xfrm>
              <a:off x="2185" y="1893"/>
              <a:ext cx="0" cy="21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0980" name="Group 27"/>
          <p:cNvGrpSpPr>
            <a:grpSpLocks/>
          </p:cNvGrpSpPr>
          <p:nvPr/>
        </p:nvGrpSpPr>
        <p:grpSpPr bwMode="auto">
          <a:xfrm>
            <a:off x="4003675" y="3005138"/>
            <a:ext cx="1055688" cy="596900"/>
            <a:chOff x="2522" y="1893"/>
            <a:chExt cx="665" cy="376"/>
          </a:xfrm>
        </p:grpSpPr>
        <p:sp>
          <p:nvSpPr>
            <p:cNvPr id="40993" name="Rectangle 25"/>
            <p:cNvSpPr>
              <a:spLocks noChangeArrowheads="1"/>
            </p:cNvSpPr>
            <p:nvPr/>
          </p:nvSpPr>
          <p:spPr bwMode="auto">
            <a:xfrm>
              <a:off x="2522" y="2049"/>
              <a:ext cx="665" cy="2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t>diagnosis</a:t>
              </a:r>
            </a:p>
          </p:txBody>
        </p:sp>
        <p:sp>
          <p:nvSpPr>
            <p:cNvPr id="40994" name="Line 26"/>
            <p:cNvSpPr>
              <a:spLocks noChangeShapeType="1"/>
            </p:cNvSpPr>
            <p:nvPr/>
          </p:nvSpPr>
          <p:spPr bwMode="auto">
            <a:xfrm>
              <a:off x="2837" y="1893"/>
              <a:ext cx="0" cy="16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0981" name="Group 30"/>
          <p:cNvGrpSpPr>
            <a:grpSpLocks/>
          </p:cNvGrpSpPr>
          <p:nvPr/>
        </p:nvGrpSpPr>
        <p:grpSpPr bwMode="auto">
          <a:xfrm>
            <a:off x="5118100" y="3005138"/>
            <a:ext cx="1676400" cy="1114425"/>
            <a:chOff x="3224" y="1893"/>
            <a:chExt cx="1056" cy="702"/>
          </a:xfrm>
        </p:grpSpPr>
        <p:sp>
          <p:nvSpPr>
            <p:cNvPr id="40991" name="Rectangle 28"/>
            <p:cNvSpPr>
              <a:spLocks noChangeArrowheads="1"/>
            </p:cNvSpPr>
            <p:nvPr/>
          </p:nvSpPr>
          <p:spPr bwMode="auto">
            <a:xfrm>
              <a:off x="3224" y="2375"/>
              <a:ext cx="1056" cy="2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t>replace or repair</a:t>
              </a:r>
            </a:p>
          </p:txBody>
        </p:sp>
        <p:sp>
          <p:nvSpPr>
            <p:cNvPr id="40992" name="Line 29"/>
            <p:cNvSpPr>
              <a:spLocks noChangeShapeType="1"/>
            </p:cNvSpPr>
            <p:nvPr/>
          </p:nvSpPr>
          <p:spPr bwMode="auto">
            <a:xfrm>
              <a:off x="3690" y="1893"/>
              <a:ext cx="0" cy="488"/>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0982" name="Group 33"/>
          <p:cNvGrpSpPr>
            <a:grpSpLocks/>
          </p:cNvGrpSpPr>
          <p:nvPr/>
        </p:nvGrpSpPr>
        <p:grpSpPr bwMode="auto">
          <a:xfrm>
            <a:off x="6948488" y="3005138"/>
            <a:ext cx="817562" cy="927100"/>
            <a:chOff x="4377" y="1893"/>
            <a:chExt cx="515" cy="584"/>
          </a:xfrm>
        </p:grpSpPr>
        <p:sp>
          <p:nvSpPr>
            <p:cNvPr id="40989" name="Rectangle 31"/>
            <p:cNvSpPr>
              <a:spLocks noChangeArrowheads="1"/>
            </p:cNvSpPr>
            <p:nvPr/>
          </p:nvSpPr>
          <p:spPr bwMode="auto">
            <a:xfrm>
              <a:off x="4377" y="2103"/>
              <a:ext cx="515" cy="37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t>verify</a:t>
              </a:r>
            </a:p>
            <a:p>
              <a:r>
                <a:rPr lang="en-US" altLang="en-US" sz="1600"/>
                <a:t>&amp; align</a:t>
              </a:r>
            </a:p>
          </p:txBody>
        </p:sp>
        <p:sp>
          <p:nvSpPr>
            <p:cNvPr id="40990" name="Line 32"/>
            <p:cNvSpPr>
              <a:spLocks noChangeShapeType="1"/>
            </p:cNvSpPr>
            <p:nvPr/>
          </p:nvSpPr>
          <p:spPr bwMode="auto">
            <a:xfrm>
              <a:off x="4643" y="1893"/>
              <a:ext cx="0" cy="21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0983" name="Group 39"/>
          <p:cNvGrpSpPr>
            <a:grpSpLocks/>
          </p:cNvGrpSpPr>
          <p:nvPr/>
        </p:nvGrpSpPr>
        <p:grpSpPr bwMode="auto">
          <a:xfrm>
            <a:off x="3071813" y="4554538"/>
            <a:ext cx="4776787" cy="517525"/>
            <a:chOff x="1935" y="2869"/>
            <a:chExt cx="3009" cy="326"/>
          </a:xfrm>
        </p:grpSpPr>
        <p:sp>
          <p:nvSpPr>
            <p:cNvPr id="40984" name="Line 34"/>
            <p:cNvSpPr>
              <a:spLocks noChangeShapeType="1"/>
            </p:cNvSpPr>
            <p:nvPr/>
          </p:nvSpPr>
          <p:spPr bwMode="auto">
            <a:xfrm>
              <a:off x="1935" y="2869"/>
              <a:ext cx="0" cy="27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0985" name="Line 35"/>
            <p:cNvSpPr>
              <a:spLocks noChangeShapeType="1"/>
            </p:cNvSpPr>
            <p:nvPr/>
          </p:nvSpPr>
          <p:spPr bwMode="auto">
            <a:xfrm>
              <a:off x="4944" y="2923"/>
              <a:ext cx="0" cy="2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0986" name="Rectangle 36"/>
            <p:cNvSpPr>
              <a:spLocks noChangeArrowheads="1"/>
            </p:cNvSpPr>
            <p:nvPr/>
          </p:nvSpPr>
          <p:spPr bwMode="auto">
            <a:xfrm>
              <a:off x="3078" y="2976"/>
              <a:ext cx="7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t>repair time</a:t>
              </a:r>
            </a:p>
          </p:txBody>
        </p:sp>
        <p:sp>
          <p:nvSpPr>
            <p:cNvPr id="40987" name="Line 37"/>
            <p:cNvSpPr>
              <a:spLocks noChangeShapeType="1"/>
            </p:cNvSpPr>
            <p:nvPr/>
          </p:nvSpPr>
          <p:spPr bwMode="auto">
            <a:xfrm>
              <a:off x="2035" y="3086"/>
              <a:ext cx="1003"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0988" name="Line 38"/>
            <p:cNvSpPr>
              <a:spLocks noChangeShapeType="1"/>
            </p:cNvSpPr>
            <p:nvPr/>
          </p:nvSpPr>
          <p:spPr bwMode="auto">
            <a:xfrm>
              <a:off x="3790" y="3086"/>
              <a:ext cx="1104"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1371600" y="457200"/>
            <a:ext cx="7107238" cy="790575"/>
          </a:xfrm>
        </p:spPr>
        <p:txBody>
          <a:bodyPr/>
          <a:lstStyle/>
          <a:p>
            <a:r>
              <a:rPr lang="en-US" altLang="en-US"/>
              <a:t>Renewal Function</a:t>
            </a:r>
          </a:p>
        </p:txBody>
      </p:sp>
      <p:sp>
        <p:nvSpPr>
          <p:cNvPr id="14" name="Date Placeholder 13"/>
          <p:cNvSpPr>
            <a:spLocks noGrp="1"/>
          </p:cNvSpPr>
          <p:nvPr>
            <p:ph type="dt" sz="quarter" idx="10"/>
          </p:nvPr>
        </p:nvSpPr>
        <p:spPr>
          <a:xfrm>
            <a:off x="228600" y="6248400"/>
            <a:ext cx="1905000" cy="457200"/>
          </a:xfrm>
        </p:spPr>
        <p:txBody>
          <a:bodyPr/>
          <a:lstStyle/>
          <a:p>
            <a:pPr>
              <a:defRPr/>
            </a:pPr>
            <a:r>
              <a:rPr lang="en-US"/>
              <a:t>Chapter 9</a:t>
            </a:r>
          </a:p>
        </p:txBody>
      </p:sp>
      <p:sp>
        <p:nvSpPr>
          <p:cNvPr id="13"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62DBC15-40C0-4513-88BA-803E9D1F93FE}" type="slidenum">
              <a:rPr lang="en-US" altLang="en-US" sz="1400">
                <a:latin typeface="Tahoma" panose="020B0604030504040204" pitchFamily="34" charset="0"/>
              </a:rPr>
              <a:pPr/>
              <a:t>20</a:t>
            </a:fld>
            <a:endParaRPr lang="en-US" altLang="en-US" sz="1400">
              <a:latin typeface="Tahoma" panose="020B0604030504040204" pitchFamily="34" charset="0"/>
            </a:endParaRPr>
          </a:p>
        </p:txBody>
      </p:sp>
      <p:graphicFrame>
        <p:nvGraphicFramePr>
          <p:cNvPr id="14338" name="Object 3"/>
          <p:cNvGraphicFramePr>
            <a:graphicFrameLocks/>
          </p:cNvGraphicFramePr>
          <p:nvPr/>
        </p:nvGraphicFramePr>
        <p:xfrm>
          <a:off x="1295400" y="1600200"/>
          <a:ext cx="5991225" cy="1223963"/>
        </p:xfrm>
        <a:graphic>
          <a:graphicData uri="http://schemas.openxmlformats.org/presentationml/2006/ole">
            <mc:AlternateContent xmlns:mc="http://schemas.openxmlformats.org/markup-compatibility/2006">
              <mc:Choice xmlns:v="urn:schemas-microsoft-com:vml" Requires="v">
                <p:oleObj spid="_x0000_s14349" name="Equation" r:id="rId4" imgW="2197080" imgH="457200" progId="Equation.3">
                  <p:embed/>
                </p:oleObj>
              </mc:Choice>
              <mc:Fallback>
                <p:oleObj name="Equation" r:id="rId4" imgW="2197080" imgH="4572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600200"/>
                        <a:ext cx="5991225"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344" name="Group 6"/>
          <p:cNvGrpSpPr>
            <a:grpSpLocks/>
          </p:cNvGrpSpPr>
          <p:nvPr/>
        </p:nvGrpSpPr>
        <p:grpSpPr bwMode="auto">
          <a:xfrm>
            <a:off x="838200" y="3048000"/>
            <a:ext cx="4772025" cy="1692275"/>
            <a:chOff x="566" y="2054"/>
            <a:chExt cx="3006" cy="1066"/>
          </a:xfrm>
        </p:grpSpPr>
        <p:graphicFrame>
          <p:nvGraphicFramePr>
            <p:cNvPr id="14340" name="Object 4"/>
            <p:cNvGraphicFramePr>
              <a:graphicFrameLocks/>
            </p:cNvGraphicFramePr>
            <p:nvPr/>
          </p:nvGraphicFramePr>
          <p:xfrm>
            <a:off x="2037" y="2361"/>
            <a:ext cx="1535" cy="759"/>
          </p:xfrm>
          <a:graphic>
            <a:graphicData uri="http://schemas.openxmlformats.org/presentationml/2006/ole">
              <mc:AlternateContent xmlns:mc="http://schemas.openxmlformats.org/markup-compatibility/2006">
                <mc:Choice xmlns:v="urn:schemas-microsoft-com:vml" Requires="v">
                  <p:oleObj spid="_x0000_s14350" name="Equation" r:id="rId6" imgW="838080" imgH="419040" progId="Equation.3">
                    <p:embed/>
                  </p:oleObj>
                </mc:Choice>
                <mc:Fallback>
                  <p:oleObj name="Equation" r:id="rId6" imgW="838080" imgH="41904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7" y="2361"/>
                          <a:ext cx="1535" cy="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8" name="Rectangle 5"/>
            <p:cNvSpPr>
              <a:spLocks noChangeArrowheads="1"/>
            </p:cNvSpPr>
            <p:nvPr/>
          </p:nvSpPr>
          <p:spPr bwMode="auto">
            <a:xfrm>
              <a:off x="566" y="2054"/>
              <a:ext cx="27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t>Elementary Renewal Theorem:</a:t>
              </a:r>
            </a:p>
          </p:txBody>
        </p:sp>
      </p:grpSp>
      <p:sp>
        <p:nvSpPr>
          <p:cNvPr id="14345" name="Rectangle 7"/>
          <p:cNvSpPr>
            <a:spLocks noChangeArrowheads="1"/>
          </p:cNvSpPr>
          <p:nvPr/>
        </p:nvSpPr>
        <p:spPr bwMode="auto">
          <a:xfrm>
            <a:off x="6019800" y="3886200"/>
            <a:ext cx="193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t>    </a:t>
            </a:r>
            <a:r>
              <a:rPr lang="en-US" altLang="en-US" sz="2800">
                <a:sym typeface="Symbol" panose="05050102010706020507" pitchFamily="18" charset="2"/>
              </a:rPr>
              <a:t> </a:t>
            </a:r>
            <a:r>
              <a:rPr lang="en-US" altLang="en-US" sz="2400"/>
              <a:t>= MTBF</a:t>
            </a:r>
          </a:p>
        </p:txBody>
      </p:sp>
      <p:grpSp>
        <p:nvGrpSpPr>
          <p:cNvPr id="14346" name="Group 12"/>
          <p:cNvGrpSpPr>
            <a:grpSpLocks/>
          </p:cNvGrpSpPr>
          <p:nvPr/>
        </p:nvGrpSpPr>
        <p:grpSpPr bwMode="auto">
          <a:xfrm>
            <a:off x="762000" y="4724400"/>
            <a:ext cx="6418263" cy="1249363"/>
            <a:chOff x="480" y="2976"/>
            <a:chExt cx="4043" cy="787"/>
          </a:xfrm>
        </p:grpSpPr>
        <p:graphicFrame>
          <p:nvGraphicFramePr>
            <p:cNvPr id="14339" name="Object 10"/>
            <p:cNvGraphicFramePr>
              <a:graphicFrameLocks/>
            </p:cNvGraphicFramePr>
            <p:nvPr/>
          </p:nvGraphicFramePr>
          <p:xfrm>
            <a:off x="960" y="3168"/>
            <a:ext cx="3563" cy="595"/>
          </p:xfrm>
          <a:graphic>
            <a:graphicData uri="http://schemas.openxmlformats.org/presentationml/2006/ole">
              <mc:AlternateContent xmlns:mc="http://schemas.openxmlformats.org/markup-compatibility/2006">
                <mc:Choice xmlns:v="urn:schemas-microsoft-com:vml" Requires="v">
                  <p:oleObj spid="_x0000_s14351" name="Equation" r:id="rId8" imgW="2311200" imgH="393480" progId="Equation.3">
                    <p:embed/>
                  </p:oleObj>
                </mc:Choice>
                <mc:Fallback>
                  <p:oleObj name="Equation" r:id="rId8" imgW="2311200" imgH="393480" progId="Equation.3">
                    <p:embed/>
                    <p:pic>
                      <p:nvPicPr>
                        <p:cNvPr id="0" name="Object 1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0" y="3168"/>
                          <a:ext cx="3563"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7" name="Rectangle 11"/>
            <p:cNvSpPr>
              <a:spLocks noChangeArrowheads="1"/>
            </p:cNvSpPr>
            <p:nvPr/>
          </p:nvSpPr>
          <p:spPr bwMode="auto">
            <a:xfrm>
              <a:off x="480" y="2976"/>
              <a:ext cx="9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t>Corollary:</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1447800" y="381000"/>
            <a:ext cx="7107238" cy="790575"/>
          </a:xfrm>
        </p:spPr>
        <p:txBody>
          <a:bodyPr/>
          <a:lstStyle/>
          <a:p>
            <a:r>
              <a:rPr lang="en-US" altLang="en-US"/>
              <a:t>Example 9.6</a:t>
            </a:r>
          </a:p>
        </p:txBody>
      </p:sp>
      <p:sp>
        <p:nvSpPr>
          <p:cNvPr id="8" name="Date Placeholder 7"/>
          <p:cNvSpPr>
            <a:spLocks noGrp="1"/>
          </p:cNvSpPr>
          <p:nvPr>
            <p:ph type="dt" sz="quarter" idx="10"/>
          </p:nvPr>
        </p:nvSpPr>
        <p:spPr>
          <a:xfrm>
            <a:off x="304800" y="6096000"/>
            <a:ext cx="1905000" cy="457200"/>
          </a:xfrm>
        </p:spPr>
        <p:txBody>
          <a:bodyPr/>
          <a:lstStyle/>
          <a:p>
            <a:pPr>
              <a:defRPr/>
            </a:pPr>
            <a:r>
              <a:rPr lang="en-US" dirty="0"/>
              <a:t>Chapter 9</a:t>
            </a:r>
          </a:p>
        </p:txBody>
      </p:sp>
      <p:sp>
        <p:nvSpPr>
          <p:cNvPr id="7"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329688BC-AC3D-4EF2-82DA-1613A35D92E5}" type="slidenum">
              <a:rPr lang="en-US" altLang="en-US" sz="1400">
                <a:latin typeface="Tahoma" panose="020B0604030504040204" pitchFamily="34" charset="0"/>
              </a:rPr>
              <a:pPr/>
              <a:t>21</a:t>
            </a:fld>
            <a:endParaRPr lang="en-US" altLang="en-US" sz="1400">
              <a:latin typeface="Tahoma" panose="020B0604030504040204" pitchFamily="34" charset="0"/>
            </a:endParaRPr>
          </a:p>
        </p:txBody>
      </p:sp>
      <p:sp>
        <p:nvSpPr>
          <p:cNvPr id="15367" name="Rectangle 3"/>
          <p:cNvSpPr>
            <a:spLocks noChangeArrowheads="1"/>
          </p:cNvSpPr>
          <p:nvPr/>
        </p:nvSpPr>
        <p:spPr bwMode="auto">
          <a:xfrm>
            <a:off x="228600" y="1600200"/>
            <a:ext cx="8609013"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latin typeface="Times New Roman" panose="02020603050405020304" pitchFamily="18" charset="0"/>
              </a:rPr>
              <a:t>A motor has a (first) time to failure distribution which is Weibull </a:t>
            </a:r>
          </a:p>
          <a:p>
            <a:r>
              <a:rPr lang="en-US" altLang="en-US" sz="2400">
                <a:latin typeface="Times New Roman" panose="02020603050405020304" pitchFamily="18" charset="0"/>
              </a:rPr>
              <a:t>with  theta = 2400 hrs and  a beta of 1.8 .  Determine its reliability </a:t>
            </a:r>
          </a:p>
          <a:p>
            <a:r>
              <a:rPr lang="en-US" altLang="en-US" sz="2400">
                <a:latin typeface="Times New Roman" panose="02020603050405020304" pitchFamily="18" charset="0"/>
              </a:rPr>
              <a:t>at 500 hours if the motor has failed at 200 hours and is restored to as </a:t>
            </a:r>
          </a:p>
          <a:p>
            <a:r>
              <a:rPr lang="en-US" altLang="en-US" sz="2400">
                <a:latin typeface="Times New Roman" panose="02020603050405020304" pitchFamily="18" charset="0"/>
              </a:rPr>
              <a:t>“good as new” condition.  How many failures are expected in the</a:t>
            </a:r>
          </a:p>
          <a:p>
            <a:r>
              <a:rPr lang="en-US" altLang="en-US" sz="2400">
                <a:latin typeface="Times New Roman" panose="02020603050405020304" pitchFamily="18" charset="0"/>
              </a:rPr>
              <a:t>first 10,000 hours of use?</a:t>
            </a:r>
          </a:p>
        </p:txBody>
      </p:sp>
      <p:graphicFrame>
        <p:nvGraphicFramePr>
          <p:cNvPr id="117760" name="Object 1024"/>
          <p:cNvGraphicFramePr>
            <a:graphicFrameLocks/>
          </p:cNvGraphicFramePr>
          <p:nvPr/>
        </p:nvGraphicFramePr>
        <p:xfrm>
          <a:off x="1828800" y="3429000"/>
          <a:ext cx="4892675" cy="1111250"/>
        </p:xfrm>
        <a:graphic>
          <a:graphicData uri="http://schemas.openxmlformats.org/presentationml/2006/ole">
            <mc:AlternateContent xmlns:mc="http://schemas.openxmlformats.org/markup-compatibility/2006">
              <mc:Choice xmlns:v="urn:schemas-microsoft-com:vml" Requires="v">
                <p:oleObj spid="_x0000_s15368" name="Equation" r:id="rId4" imgW="1638000" imgH="380880" progId="Equation.3">
                  <p:embed/>
                </p:oleObj>
              </mc:Choice>
              <mc:Fallback>
                <p:oleObj name="Equation" r:id="rId4" imgW="1638000" imgH="380880" progId="Equation.3">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429000"/>
                        <a:ext cx="4892675"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7761" name="Object 1025"/>
          <p:cNvGraphicFramePr>
            <a:graphicFrameLocks/>
          </p:cNvGraphicFramePr>
          <p:nvPr/>
        </p:nvGraphicFramePr>
        <p:xfrm>
          <a:off x="228600" y="4648200"/>
          <a:ext cx="8610600" cy="1447800"/>
        </p:xfrm>
        <a:graphic>
          <a:graphicData uri="http://schemas.openxmlformats.org/presentationml/2006/ole">
            <mc:AlternateContent xmlns:mc="http://schemas.openxmlformats.org/markup-compatibility/2006">
              <mc:Choice xmlns:v="urn:schemas-microsoft-com:vml" Requires="v">
                <p:oleObj spid="_x0000_s15369" name="Document" r:id="rId6" imgW="5486400" imgH="887400" progId="Word.Document.8">
                  <p:embed/>
                </p:oleObj>
              </mc:Choice>
              <mc:Fallback>
                <p:oleObj name="Document" r:id="rId6" imgW="5486400" imgH="887400" progId="Word.Document.8">
                  <p:embed/>
                  <p:pic>
                    <p:nvPicPr>
                      <p:cNvPr id="0" name="Object 102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4648200"/>
                        <a:ext cx="86106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7760"/>
                                        </p:tgtEl>
                                        <p:attrNameLst>
                                          <p:attrName>style.visibility</p:attrName>
                                        </p:attrNameLst>
                                      </p:cBhvr>
                                      <p:to>
                                        <p:strVal val="visible"/>
                                      </p:to>
                                    </p:set>
                                    <p:anim calcmode="lin" valueType="num">
                                      <p:cBhvr additive="base">
                                        <p:cTn id="7" dur="500" fill="hold"/>
                                        <p:tgtEl>
                                          <p:spTgt spid="117760"/>
                                        </p:tgtEl>
                                        <p:attrNameLst>
                                          <p:attrName>ppt_x</p:attrName>
                                        </p:attrNameLst>
                                      </p:cBhvr>
                                      <p:tavLst>
                                        <p:tav tm="0">
                                          <p:val>
                                            <p:strVal val="0-#ppt_w/2"/>
                                          </p:val>
                                        </p:tav>
                                        <p:tav tm="100000">
                                          <p:val>
                                            <p:strVal val="#ppt_x"/>
                                          </p:val>
                                        </p:tav>
                                      </p:tavLst>
                                    </p:anim>
                                    <p:anim calcmode="lin" valueType="num">
                                      <p:cBhvr additive="base">
                                        <p:cTn id="8" dur="500" fill="hold"/>
                                        <p:tgtEl>
                                          <p:spTgt spid="1177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7761"/>
                                        </p:tgtEl>
                                        <p:attrNameLst>
                                          <p:attrName>style.visibility</p:attrName>
                                        </p:attrNameLst>
                                      </p:cBhvr>
                                      <p:to>
                                        <p:strVal val="visible"/>
                                      </p:to>
                                    </p:set>
                                    <p:anim calcmode="lin" valueType="num">
                                      <p:cBhvr additive="base">
                                        <p:cTn id="13" dur="500" fill="hold"/>
                                        <p:tgtEl>
                                          <p:spTgt spid="117761"/>
                                        </p:tgtEl>
                                        <p:attrNameLst>
                                          <p:attrName>ppt_x</p:attrName>
                                        </p:attrNameLst>
                                      </p:cBhvr>
                                      <p:tavLst>
                                        <p:tav tm="0">
                                          <p:val>
                                            <p:strVal val="0-#ppt_w/2"/>
                                          </p:val>
                                        </p:tav>
                                        <p:tav tm="100000">
                                          <p:val>
                                            <p:strVal val="#ppt_x"/>
                                          </p:val>
                                        </p:tav>
                                      </p:tavLst>
                                    </p:anim>
                                    <p:anim calcmode="lin" valueType="num">
                                      <p:cBhvr additive="base">
                                        <p:cTn id="14" dur="500" fill="hold"/>
                                        <p:tgtEl>
                                          <p:spTgt spid="1177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219200" y="457200"/>
            <a:ext cx="7696200" cy="790575"/>
          </a:xfrm>
        </p:spPr>
        <p:txBody>
          <a:bodyPr/>
          <a:lstStyle/>
          <a:p>
            <a:r>
              <a:rPr lang="en-US" altLang="en-US"/>
              <a:t>Superimposed Renewal Process</a:t>
            </a:r>
          </a:p>
        </p:txBody>
      </p:sp>
      <p:sp>
        <p:nvSpPr>
          <p:cNvPr id="33" name="Date Placeholder 32"/>
          <p:cNvSpPr>
            <a:spLocks noGrp="1"/>
          </p:cNvSpPr>
          <p:nvPr>
            <p:ph type="dt" sz="quarter" idx="10"/>
          </p:nvPr>
        </p:nvSpPr>
        <p:spPr/>
        <p:txBody>
          <a:bodyPr/>
          <a:lstStyle/>
          <a:p>
            <a:pPr>
              <a:defRPr/>
            </a:pPr>
            <a:r>
              <a:rPr lang="en-US"/>
              <a:t>Chapter 9</a:t>
            </a:r>
          </a:p>
        </p:txBody>
      </p:sp>
      <p:sp>
        <p:nvSpPr>
          <p:cNvPr id="32"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2E381596-C892-4169-BE53-AC5680200B9B}" type="slidenum">
              <a:rPr lang="en-US" altLang="en-US" sz="1400">
                <a:latin typeface="Tahoma" panose="020B0604030504040204" pitchFamily="34" charset="0"/>
              </a:rPr>
              <a:pPr/>
              <a:t>22</a:t>
            </a:fld>
            <a:endParaRPr lang="en-US" altLang="en-US" sz="1400">
              <a:latin typeface="Tahoma" panose="020B0604030504040204" pitchFamily="34" charset="0"/>
            </a:endParaRPr>
          </a:p>
        </p:txBody>
      </p:sp>
      <p:grpSp>
        <p:nvGrpSpPr>
          <p:cNvPr id="16390" name="Group 20"/>
          <p:cNvGrpSpPr>
            <a:grpSpLocks/>
          </p:cNvGrpSpPr>
          <p:nvPr/>
        </p:nvGrpSpPr>
        <p:grpSpPr bwMode="auto">
          <a:xfrm>
            <a:off x="2133600" y="1676400"/>
            <a:ext cx="5486400" cy="1295400"/>
            <a:chOff x="1344" y="1296"/>
            <a:chExt cx="3456" cy="816"/>
          </a:xfrm>
        </p:grpSpPr>
        <p:sp>
          <p:nvSpPr>
            <p:cNvPr id="16401" name="Line 3"/>
            <p:cNvSpPr>
              <a:spLocks noChangeShapeType="1"/>
            </p:cNvSpPr>
            <p:nvPr/>
          </p:nvSpPr>
          <p:spPr bwMode="auto">
            <a:xfrm>
              <a:off x="1344" y="1392"/>
              <a:ext cx="34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402" name="Line 4"/>
            <p:cNvSpPr>
              <a:spLocks noChangeShapeType="1"/>
            </p:cNvSpPr>
            <p:nvPr/>
          </p:nvSpPr>
          <p:spPr bwMode="auto">
            <a:xfrm>
              <a:off x="1344" y="1632"/>
              <a:ext cx="34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403" name="Line 5"/>
            <p:cNvSpPr>
              <a:spLocks noChangeShapeType="1"/>
            </p:cNvSpPr>
            <p:nvPr/>
          </p:nvSpPr>
          <p:spPr bwMode="auto">
            <a:xfrm>
              <a:off x="1344" y="1824"/>
              <a:ext cx="34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404" name="Line 6"/>
            <p:cNvSpPr>
              <a:spLocks noChangeShapeType="1"/>
            </p:cNvSpPr>
            <p:nvPr/>
          </p:nvSpPr>
          <p:spPr bwMode="auto">
            <a:xfrm>
              <a:off x="1344" y="2016"/>
              <a:ext cx="34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405" name="Line 7"/>
            <p:cNvSpPr>
              <a:spLocks noChangeShapeType="1"/>
            </p:cNvSpPr>
            <p:nvPr/>
          </p:nvSpPr>
          <p:spPr bwMode="auto">
            <a:xfrm>
              <a:off x="1440" y="1296"/>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406" name="Line 8"/>
            <p:cNvSpPr>
              <a:spLocks noChangeShapeType="1"/>
            </p:cNvSpPr>
            <p:nvPr/>
          </p:nvSpPr>
          <p:spPr bwMode="auto">
            <a:xfrm>
              <a:off x="1584" y="1536"/>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407" name="Line 9"/>
            <p:cNvSpPr>
              <a:spLocks noChangeShapeType="1"/>
            </p:cNvSpPr>
            <p:nvPr/>
          </p:nvSpPr>
          <p:spPr bwMode="auto">
            <a:xfrm>
              <a:off x="3216" y="1296"/>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408" name="Line 10"/>
            <p:cNvSpPr>
              <a:spLocks noChangeShapeType="1"/>
            </p:cNvSpPr>
            <p:nvPr/>
          </p:nvSpPr>
          <p:spPr bwMode="auto">
            <a:xfrm>
              <a:off x="1872" y="1296"/>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409" name="Line 11"/>
            <p:cNvSpPr>
              <a:spLocks noChangeShapeType="1"/>
            </p:cNvSpPr>
            <p:nvPr/>
          </p:nvSpPr>
          <p:spPr bwMode="auto">
            <a:xfrm>
              <a:off x="2640" y="1728"/>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410" name="Line 12"/>
            <p:cNvSpPr>
              <a:spLocks noChangeShapeType="1"/>
            </p:cNvSpPr>
            <p:nvPr/>
          </p:nvSpPr>
          <p:spPr bwMode="auto">
            <a:xfrm>
              <a:off x="2112" y="1296"/>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411" name="Line 13"/>
            <p:cNvSpPr>
              <a:spLocks noChangeShapeType="1"/>
            </p:cNvSpPr>
            <p:nvPr/>
          </p:nvSpPr>
          <p:spPr bwMode="auto">
            <a:xfrm>
              <a:off x="4368" y="1296"/>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412" name="Line 14"/>
            <p:cNvSpPr>
              <a:spLocks noChangeShapeType="1"/>
            </p:cNvSpPr>
            <p:nvPr/>
          </p:nvSpPr>
          <p:spPr bwMode="auto">
            <a:xfrm>
              <a:off x="3648" y="1536"/>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413" name="Line 15"/>
            <p:cNvSpPr>
              <a:spLocks noChangeShapeType="1"/>
            </p:cNvSpPr>
            <p:nvPr/>
          </p:nvSpPr>
          <p:spPr bwMode="auto">
            <a:xfrm>
              <a:off x="2400" y="1536"/>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414" name="Line 16"/>
            <p:cNvSpPr>
              <a:spLocks noChangeShapeType="1"/>
            </p:cNvSpPr>
            <p:nvPr/>
          </p:nvSpPr>
          <p:spPr bwMode="auto">
            <a:xfrm>
              <a:off x="2064" y="1920"/>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415" name="Line 17"/>
            <p:cNvSpPr>
              <a:spLocks noChangeShapeType="1"/>
            </p:cNvSpPr>
            <p:nvPr/>
          </p:nvSpPr>
          <p:spPr bwMode="auto">
            <a:xfrm>
              <a:off x="3888" y="1536"/>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416" name="Line 18"/>
            <p:cNvSpPr>
              <a:spLocks noChangeShapeType="1"/>
            </p:cNvSpPr>
            <p:nvPr/>
          </p:nvSpPr>
          <p:spPr bwMode="auto">
            <a:xfrm>
              <a:off x="4464" y="1920"/>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417" name="Line 19"/>
            <p:cNvSpPr>
              <a:spLocks noChangeShapeType="1"/>
            </p:cNvSpPr>
            <p:nvPr/>
          </p:nvSpPr>
          <p:spPr bwMode="auto">
            <a:xfrm>
              <a:off x="4032" y="1728"/>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6391" name="Rectangle 21"/>
          <p:cNvSpPr>
            <a:spLocks noChangeArrowheads="1"/>
          </p:cNvSpPr>
          <p:nvPr/>
        </p:nvSpPr>
        <p:spPr bwMode="auto">
          <a:xfrm>
            <a:off x="746125" y="1652588"/>
            <a:ext cx="1238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800"/>
              <a:t>Machine 1</a:t>
            </a:r>
          </a:p>
        </p:txBody>
      </p:sp>
      <p:sp>
        <p:nvSpPr>
          <p:cNvPr id="16392" name="Rectangle 22"/>
          <p:cNvSpPr>
            <a:spLocks noChangeArrowheads="1"/>
          </p:cNvSpPr>
          <p:nvPr/>
        </p:nvSpPr>
        <p:spPr bwMode="auto">
          <a:xfrm>
            <a:off x="746125" y="2033588"/>
            <a:ext cx="1238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800"/>
              <a:t>Machine 2</a:t>
            </a:r>
          </a:p>
        </p:txBody>
      </p:sp>
      <p:sp>
        <p:nvSpPr>
          <p:cNvPr id="16393" name="Rectangle 23"/>
          <p:cNvSpPr>
            <a:spLocks noChangeArrowheads="1"/>
          </p:cNvSpPr>
          <p:nvPr/>
        </p:nvSpPr>
        <p:spPr bwMode="auto">
          <a:xfrm>
            <a:off x="746125" y="2338388"/>
            <a:ext cx="1238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800"/>
              <a:t>Machine 3</a:t>
            </a:r>
          </a:p>
        </p:txBody>
      </p:sp>
      <p:sp>
        <p:nvSpPr>
          <p:cNvPr id="16394" name="Rectangle 24"/>
          <p:cNvSpPr>
            <a:spLocks noChangeArrowheads="1"/>
          </p:cNvSpPr>
          <p:nvPr/>
        </p:nvSpPr>
        <p:spPr bwMode="auto">
          <a:xfrm>
            <a:off x="746125" y="2643188"/>
            <a:ext cx="1238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800"/>
              <a:t>Machine 4</a:t>
            </a:r>
          </a:p>
        </p:txBody>
      </p:sp>
      <p:sp>
        <p:nvSpPr>
          <p:cNvPr id="16395" name="Line 25"/>
          <p:cNvSpPr>
            <a:spLocks noChangeShapeType="1"/>
          </p:cNvSpPr>
          <p:nvPr/>
        </p:nvSpPr>
        <p:spPr bwMode="auto">
          <a:xfrm>
            <a:off x="3505200" y="32004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396" name="Rectangle 26"/>
          <p:cNvSpPr>
            <a:spLocks noChangeArrowheads="1"/>
          </p:cNvSpPr>
          <p:nvPr/>
        </p:nvSpPr>
        <p:spPr bwMode="auto">
          <a:xfrm>
            <a:off x="3565525" y="3176588"/>
            <a:ext cx="1987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800"/>
              <a:t>- machine failures</a:t>
            </a:r>
          </a:p>
        </p:txBody>
      </p:sp>
      <p:grpSp>
        <p:nvGrpSpPr>
          <p:cNvPr id="16397" name="Group 31"/>
          <p:cNvGrpSpPr>
            <a:grpSpLocks/>
          </p:cNvGrpSpPr>
          <p:nvPr/>
        </p:nvGrpSpPr>
        <p:grpSpPr bwMode="auto">
          <a:xfrm>
            <a:off x="822325" y="3687763"/>
            <a:ext cx="7502525" cy="2301875"/>
            <a:chOff x="518" y="2563"/>
            <a:chExt cx="4726" cy="1450"/>
          </a:xfrm>
        </p:grpSpPr>
        <p:graphicFrame>
          <p:nvGraphicFramePr>
            <p:cNvPr id="16386" name="Object 1024"/>
            <p:cNvGraphicFramePr>
              <a:graphicFrameLocks/>
            </p:cNvGraphicFramePr>
            <p:nvPr/>
          </p:nvGraphicFramePr>
          <p:xfrm>
            <a:off x="1130" y="3072"/>
            <a:ext cx="1920" cy="605"/>
          </p:xfrm>
          <a:graphic>
            <a:graphicData uri="http://schemas.openxmlformats.org/presentationml/2006/ole">
              <mc:AlternateContent xmlns:mc="http://schemas.openxmlformats.org/markup-compatibility/2006">
                <mc:Choice xmlns:v="urn:schemas-microsoft-com:vml" Requires="v">
                  <p:oleObj spid="_x0000_s16418" name="Equation" r:id="rId4" imgW="1384200" imgH="444240" progId="Equation.3">
                    <p:embed/>
                  </p:oleObj>
                </mc:Choice>
                <mc:Fallback>
                  <p:oleObj name="Equation" r:id="rId4" imgW="1384200" imgH="444240" progId="Equation.3">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 y="3072"/>
                          <a:ext cx="1920" cy="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8" name="Rectangle 28"/>
            <p:cNvSpPr>
              <a:spLocks noChangeArrowheads="1"/>
            </p:cNvSpPr>
            <p:nvPr/>
          </p:nvSpPr>
          <p:spPr bwMode="auto">
            <a:xfrm>
              <a:off x="3350" y="3206"/>
              <a:ext cx="15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t>and MTBF</a:t>
              </a:r>
              <a:r>
                <a:rPr lang="en-US" altLang="en-US" sz="2400" baseline="-25000"/>
                <a:t>s</a:t>
              </a:r>
              <a:r>
                <a:rPr lang="en-US" altLang="en-US" sz="2400"/>
                <a:t> = t / </a:t>
              </a:r>
              <a:r>
                <a:rPr lang="en-US" altLang="en-US" sz="2400">
                  <a:latin typeface="Book Antiqua" panose="02040602050305030304" pitchFamily="18" charset="0"/>
                </a:rPr>
                <a:t>f</a:t>
              </a:r>
            </a:p>
          </p:txBody>
        </p:sp>
        <p:sp>
          <p:nvSpPr>
            <p:cNvPr id="16399" name="Rectangle 29"/>
            <p:cNvSpPr>
              <a:spLocks noChangeArrowheads="1"/>
            </p:cNvSpPr>
            <p:nvPr/>
          </p:nvSpPr>
          <p:spPr bwMode="auto">
            <a:xfrm>
              <a:off x="518" y="2563"/>
              <a:ext cx="461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a:t>If each of k components are independent renewal processes,</a:t>
              </a:r>
            </a:p>
            <a:p>
              <a:r>
                <a:rPr lang="en-US" altLang="en-US"/>
                <a:t>then for sufficiently large t, the number of failures in the interval </a:t>
              </a:r>
            </a:p>
            <a:p>
              <a:r>
                <a:rPr lang="en-US" altLang="en-US"/>
                <a:t>(0,t) is</a:t>
              </a:r>
            </a:p>
          </p:txBody>
        </p:sp>
        <p:sp>
          <p:nvSpPr>
            <p:cNvPr id="16400" name="Rectangle 30"/>
            <p:cNvSpPr>
              <a:spLocks noChangeArrowheads="1"/>
            </p:cNvSpPr>
            <p:nvPr/>
          </p:nvSpPr>
          <p:spPr bwMode="auto">
            <a:xfrm>
              <a:off x="2631" y="3763"/>
              <a:ext cx="26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a:t>q</a:t>
              </a:r>
              <a:r>
                <a:rPr lang="en-US" altLang="en-US" baseline="-25000"/>
                <a:t>i</a:t>
              </a:r>
              <a:r>
                <a:rPr lang="en-US" altLang="en-US"/>
                <a:t> = nbr identical type i components</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a:xfrm>
            <a:off x="1447800" y="381000"/>
            <a:ext cx="7107238" cy="790575"/>
          </a:xfrm>
        </p:spPr>
        <p:txBody>
          <a:bodyPr/>
          <a:lstStyle/>
          <a:p>
            <a:r>
              <a:rPr lang="en-US" altLang="en-US"/>
              <a:t>Minimal repair</a:t>
            </a:r>
          </a:p>
        </p:txBody>
      </p:sp>
      <p:sp>
        <p:nvSpPr>
          <p:cNvPr id="8" name="Date Placeholder 7"/>
          <p:cNvSpPr>
            <a:spLocks noGrp="1"/>
          </p:cNvSpPr>
          <p:nvPr>
            <p:ph type="dt" sz="quarter" idx="10"/>
          </p:nvPr>
        </p:nvSpPr>
        <p:spPr/>
        <p:txBody>
          <a:bodyPr/>
          <a:lstStyle/>
          <a:p>
            <a:pPr>
              <a:defRPr/>
            </a:pPr>
            <a:r>
              <a:rPr lang="en-US"/>
              <a:t>Chapter 9</a:t>
            </a:r>
          </a:p>
        </p:txBody>
      </p:sp>
      <p:sp>
        <p:nvSpPr>
          <p:cNvPr id="7"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16920D14-4877-4D6B-8977-2ABBE6BD846A}" type="slidenum">
              <a:rPr lang="en-US" altLang="en-US" sz="1400">
                <a:latin typeface="Tahoma" panose="020B0604030504040204" pitchFamily="34" charset="0"/>
              </a:rPr>
              <a:pPr/>
              <a:t>23</a:t>
            </a:fld>
            <a:endParaRPr lang="en-US" altLang="en-US" sz="1400">
              <a:latin typeface="Tahoma" panose="020B0604030504040204" pitchFamily="34" charset="0"/>
            </a:endParaRPr>
          </a:p>
        </p:txBody>
      </p:sp>
      <p:graphicFrame>
        <p:nvGraphicFramePr>
          <p:cNvPr id="17410" name="Object 1024"/>
          <p:cNvGraphicFramePr>
            <a:graphicFrameLocks/>
          </p:cNvGraphicFramePr>
          <p:nvPr/>
        </p:nvGraphicFramePr>
        <p:xfrm>
          <a:off x="2667000" y="5257800"/>
          <a:ext cx="3124200" cy="957263"/>
        </p:xfrm>
        <a:graphic>
          <a:graphicData uri="http://schemas.openxmlformats.org/presentationml/2006/ole">
            <mc:AlternateContent xmlns:mc="http://schemas.openxmlformats.org/markup-compatibility/2006">
              <mc:Choice xmlns:v="urn:schemas-microsoft-com:vml" Requires="v">
                <p:oleObj spid="_x0000_s17417" name="Equation" r:id="rId4" imgW="1130040" imgH="393480" progId="Equation.3">
                  <p:embed/>
                </p:oleObj>
              </mc:Choice>
              <mc:Fallback>
                <p:oleObj name="Equation" r:id="rId4" imgW="1130040" imgH="393480" progId="Equation.3">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5257800"/>
                        <a:ext cx="3124200"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6" name="Rectangle 4"/>
          <p:cNvSpPr>
            <a:spLocks noChangeArrowheads="1"/>
          </p:cNvSpPr>
          <p:nvPr/>
        </p:nvSpPr>
        <p:spPr bwMode="auto">
          <a:xfrm>
            <a:off x="381000" y="1524000"/>
            <a:ext cx="7915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t>Define Intensity function:  </a:t>
            </a:r>
          </a:p>
          <a:p>
            <a:r>
              <a:rPr lang="en-US" altLang="en-US" sz="2400"/>
              <a:t>		let </a:t>
            </a:r>
            <a:r>
              <a:rPr lang="en-US" altLang="en-US" sz="2400">
                <a:sym typeface="Symbol" panose="05050102010706020507" pitchFamily="18" charset="2"/>
              </a:rPr>
              <a:t>(t) = (unconditional) failure rate at time t</a:t>
            </a:r>
          </a:p>
        </p:txBody>
      </p:sp>
      <p:graphicFrame>
        <p:nvGraphicFramePr>
          <p:cNvPr id="17411" name="Object 1025"/>
          <p:cNvGraphicFramePr>
            <a:graphicFrameLocks/>
          </p:cNvGraphicFramePr>
          <p:nvPr/>
        </p:nvGraphicFramePr>
        <p:xfrm>
          <a:off x="2590800" y="4267200"/>
          <a:ext cx="3733800" cy="827088"/>
        </p:xfrm>
        <a:graphic>
          <a:graphicData uri="http://schemas.openxmlformats.org/presentationml/2006/ole">
            <mc:AlternateContent xmlns:mc="http://schemas.openxmlformats.org/markup-compatibility/2006">
              <mc:Choice xmlns:v="urn:schemas-microsoft-com:vml" Requires="v">
                <p:oleObj spid="_x0000_s17418" name="Equation" r:id="rId6" imgW="1257120" imgH="330120" progId="Equation.3">
                  <p:embed/>
                </p:oleObj>
              </mc:Choice>
              <mc:Fallback>
                <p:oleObj name="Equation" r:id="rId6" imgW="1257120" imgH="330120" progId="Equation.3">
                  <p:embed/>
                  <p:pic>
                    <p:nvPicPr>
                      <p:cNvPr id="0" name="Object 102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4267200"/>
                        <a:ext cx="3733800" cy="82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2" name="Object 1026"/>
          <p:cNvGraphicFramePr>
            <a:graphicFrameLocks noChangeAspect="1"/>
          </p:cNvGraphicFramePr>
          <p:nvPr/>
        </p:nvGraphicFramePr>
        <p:xfrm>
          <a:off x="2667000" y="2514600"/>
          <a:ext cx="3505200" cy="1584325"/>
        </p:xfrm>
        <a:graphic>
          <a:graphicData uri="http://schemas.openxmlformats.org/presentationml/2006/ole">
            <mc:AlternateContent xmlns:mc="http://schemas.openxmlformats.org/markup-compatibility/2006">
              <mc:Choice xmlns:v="urn:schemas-microsoft-com:vml" Requires="v">
                <p:oleObj spid="_x0000_s17419" name="Equation" r:id="rId8" imgW="1460160" imgH="660240" progId="Equation.DSMT4">
                  <p:embed/>
                </p:oleObj>
              </mc:Choice>
              <mc:Fallback>
                <p:oleObj name="Equation" r:id="rId8" imgW="1460160" imgH="660240" progId="Equation.DSMT4">
                  <p:embed/>
                  <p:pic>
                    <p:nvPicPr>
                      <p:cNvPr id="0" name="Object 10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2514600"/>
                        <a:ext cx="3505200" cy="158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1026"/>
          <p:cNvSpPr>
            <a:spLocks noGrp="1" noChangeArrowheads="1"/>
          </p:cNvSpPr>
          <p:nvPr>
            <p:ph type="title"/>
          </p:nvPr>
        </p:nvSpPr>
        <p:spPr>
          <a:xfrm>
            <a:off x="1371600" y="457200"/>
            <a:ext cx="7107238" cy="790575"/>
          </a:xfrm>
        </p:spPr>
        <p:txBody>
          <a:bodyPr/>
          <a:lstStyle/>
          <a:p>
            <a:r>
              <a:rPr lang="en-US" altLang="en-US"/>
              <a:t>Minimal repair</a:t>
            </a:r>
          </a:p>
        </p:txBody>
      </p:sp>
      <p:sp>
        <p:nvSpPr>
          <p:cNvPr id="8" name="Date Placeholder 7"/>
          <p:cNvSpPr>
            <a:spLocks noGrp="1"/>
          </p:cNvSpPr>
          <p:nvPr>
            <p:ph type="dt" sz="quarter" idx="10"/>
          </p:nvPr>
        </p:nvSpPr>
        <p:spPr/>
        <p:txBody>
          <a:bodyPr/>
          <a:lstStyle/>
          <a:p>
            <a:pPr>
              <a:defRPr/>
            </a:pPr>
            <a:r>
              <a:rPr lang="en-US"/>
              <a:t>Chapter 9</a:t>
            </a:r>
          </a:p>
        </p:txBody>
      </p:sp>
      <p:sp>
        <p:nvSpPr>
          <p:cNvPr id="7"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3070291-138A-4EDE-860A-F96562E566CD}" type="slidenum">
              <a:rPr lang="en-US" altLang="en-US" sz="1400">
                <a:latin typeface="Tahoma" panose="020B0604030504040204" pitchFamily="34" charset="0"/>
              </a:rPr>
              <a:pPr/>
              <a:t>24</a:t>
            </a:fld>
            <a:endParaRPr lang="en-US" altLang="en-US" sz="1400">
              <a:latin typeface="Tahoma" panose="020B0604030504040204" pitchFamily="34" charset="0"/>
            </a:endParaRPr>
          </a:p>
        </p:txBody>
      </p:sp>
      <p:graphicFrame>
        <p:nvGraphicFramePr>
          <p:cNvPr id="18434" name="Object 1024"/>
          <p:cNvGraphicFramePr>
            <a:graphicFrameLocks/>
          </p:cNvGraphicFramePr>
          <p:nvPr/>
        </p:nvGraphicFramePr>
        <p:xfrm>
          <a:off x="2057400" y="1447800"/>
          <a:ext cx="3792538" cy="827088"/>
        </p:xfrm>
        <a:graphic>
          <a:graphicData uri="http://schemas.openxmlformats.org/presentationml/2006/ole">
            <mc:AlternateContent xmlns:mc="http://schemas.openxmlformats.org/markup-compatibility/2006">
              <mc:Choice xmlns:v="urn:schemas-microsoft-com:vml" Requires="v">
                <p:oleObj spid="_x0000_s18441" name="Equation" r:id="rId4" imgW="1257120" imgH="330120" progId="Equation.DSMT4">
                  <p:embed/>
                </p:oleObj>
              </mc:Choice>
              <mc:Fallback>
                <p:oleObj name="Equation" r:id="rId4" imgW="1257120" imgH="330120" progId="Equation.DSMT4">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447800"/>
                        <a:ext cx="3792538" cy="82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5" name="Object 1025"/>
          <p:cNvGraphicFramePr>
            <a:graphicFrameLocks/>
          </p:cNvGraphicFramePr>
          <p:nvPr/>
        </p:nvGraphicFramePr>
        <p:xfrm>
          <a:off x="1447800" y="5105400"/>
          <a:ext cx="5619750" cy="828675"/>
        </p:xfrm>
        <a:graphic>
          <a:graphicData uri="http://schemas.openxmlformats.org/presentationml/2006/ole">
            <mc:AlternateContent xmlns:mc="http://schemas.openxmlformats.org/markup-compatibility/2006">
              <mc:Choice xmlns:v="urn:schemas-microsoft-com:vml" Requires="v">
                <p:oleObj spid="_x0000_s18442" name="Equation" r:id="rId6" imgW="2361960" imgH="355320" progId="Equation.DSMT4">
                  <p:embed/>
                </p:oleObj>
              </mc:Choice>
              <mc:Fallback>
                <p:oleObj name="Equation" r:id="rId6" imgW="2361960" imgH="355320" progId="Equation.DSMT4">
                  <p:embed/>
                  <p:pic>
                    <p:nvPicPr>
                      <p:cNvPr id="0" name="Object 102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5105400"/>
                        <a:ext cx="561975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0" name="Text Box 1034"/>
          <p:cNvSpPr txBox="1">
            <a:spLocks noChangeArrowheads="1"/>
          </p:cNvSpPr>
          <p:nvPr/>
        </p:nvSpPr>
        <p:spPr bwMode="auto">
          <a:xfrm>
            <a:off x="1431925" y="4659313"/>
            <a:ext cx="876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a:t>where</a:t>
            </a:r>
          </a:p>
        </p:txBody>
      </p:sp>
      <p:graphicFrame>
        <p:nvGraphicFramePr>
          <p:cNvPr id="18436" name="Object 1026"/>
          <p:cNvGraphicFramePr>
            <a:graphicFrameLocks noChangeAspect="1"/>
          </p:cNvGraphicFramePr>
          <p:nvPr/>
        </p:nvGraphicFramePr>
        <p:xfrm>
          <a:off x="2057400" y="2438400"/>
          <a:ext cx="3276600" cy="1954213"/>
        </p:xfrm>
        <a:graphic>
          <a:graphicData uri="http://schemas.openxmlformats.org/presentationml/2006/ole">
            <mc:AlternateContent xmlns:mc="http://schemas.openxmlformats.org/markup-compatibility/2006">
              <mc:Choice xmlns:v="urn:schemas-microsoft-com:vml" Requires="v">
                <p:oleObj spid="_x0000_s18443" name="Equation" r:id="rId8" imgW="1447560" imgH="863280" progId="Equation.DSMT4">
                  <p:embed/>
                </p:oleObj>
              </mc:Choice>
              <mc:Fallback>
                <p:oleObj name="Equation" r:id="rId8" imgW="1447560" imgH="863280" progId="Equation.DSMT4">
                  <p:embed/>
                  <p:pic>
                    <p:nvPicPr>
                      <p:cNvPr id="0" name="Object 10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7400" y="2438400"/>
                        <a:ext cx="3276600" cy="195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1371600" y="457200"/>
            <a:ext cx="7107238" cy="790575"/>
          </a:xfrm>
        </p:spPr>
        <p:txBody>
          <a:bodyPr/>
          <a:lstStyle/>
          <a:p>
            <a:r>
              <a:rPr lang="en-US" altLang="en-US"/>
              <a:t>Example 9.8</a:t>
            </a:r>
          </a:p>
        </p:txBody>
      </p:sp>
      <p:sp>
        <p:nvSpPr>
          <p:cNvPr id="7" name="Date Placeholder 6"/>
          <p:cNvSpPr>
            <a:spLocks noGrp="1"/>
          </p:cNvSpPr>
          <p:nvPr>
            <p:ph type="dt" sz="quarter" idx="10"/>
          </p:nvPr>
        </p:nvSpPr>
        <p:spPr/>
        <p:txBody>
          <a:bodyPr/>
          <a:lstStyle/>
          <a:p>
            <a:pPr>
              <a:defRPr/>
            </a:pPr>
            <a:r>
              <a:rPr lang="en-US"/>
              <a:t>Chapter 9</a:t>
            </a:r>
          </a:p>
        </p:txBody>
      </p:sp>
      <p:sp>
        <p:nvSpPr>
          <p:cNvPr id="6"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7ABF084-46ED-4151-B1DE-AB3E0037C4B8}" type="slidenum">
              <a:rPr lang="en-US" altLang="en-US" sz="1400">
                <a:latin typeface="Tahoma" panose="020B0604030504040204" pitchFamily="34" charset="0"/>
              </a:rPr>
              <a:pPr/>
              <a:t>25</a:t>
            </a:fld>
            <a:endParaRPr lang="en-US" altLang="en-US" sz="1400">
              <a:latin typeface="Tahoma" panose="020B0604030504040204" pitchFamily="34" charset="0"/>
            </a:endParaRPr>
          </a:p>
        </p:txBody>
      </p:sp>
      <p:graphicFrame>
        <p:nvGraphicFramePr>
          <p:cNvPr id="19458" name="Object 3"/>
          <p:cNvGraphicFramePr>
            <a:graphicFrameLocks/>
          </p:cNvGraphicFramePr>
          <p:nvPr/>
        </p:nvGraphicFramePr>
        <p:xfrm>
          <a:off x="1295400" y="4267200"/>
          <a:ext cx="5868988" cy="765175"/>
        </p:xfrm>
        <a:graphic>
          <a:graphicData uri="http://schemas.openxmlformats.org/presentationml/2006/ole">
            <mc:AlternateContent xmlns:mc="http://schemas.openxmlformats.org/markup-compatibility/2006">
              <mc:Choice xmlns:v="urn:schemas-microsoft-com:vml" Requires="v">
                <p:oleObj spid="_x0000_s19464" name="Equation" r:id="rId4" imgW="2450880" imgH="330120" progId="Equation.3">
                  <p:embed/>
                </p:oleObj>
              </mc:Choice>
              <mc:Fallback>
                <p:oleObj name="Equation" r:id="rId4" imgW="2450880" imgH="33012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4267200"/>
                        <a:ext cx="5868988"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3" name="Rectangle 4"/>
          <p:cNvSpPr>
            <a:spLocks noChangeArrowheads="1"/>
          </p:cNvSpPr>
          <p:nvPr/>
        </p:nvSpPr>
        <p:spPr bwMode="auto">
          <a:xfrm>
            <a:off x="457200" y="1905000"/>
            <a:ext cx="8307388"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latin typeface="Times New Roman" panose="02020603050405020304" pitchFamily="18" charset="0"/>
              </a:rPr>
              <a:t>A manufacturing machine has an intensity function given by</a:t>
            </a:r>
          </a:p>
          <a:p>
            <a:r>
              <a:rPr lang="en-US" altLang="en-US" sz="2400">
                <a:latin typeface="Times New Roman" panose="02020603050405020304" pitchFamily="18" charset="0"/>
              </a:rPr>
              <a:t>   (t) = exp(-6.5+0.0002t)  with t measured in operating hours. </a:t>
            </a:r>
          </a:p>
          <a:p>
            <a:r>
              <a:rPr lang="en-US" altLang="en-US" sz="2400">
                <a:latin typeface="Times New Roman" panose="02020603050405020304" pitchFamily="18" charset="0"/>
              </a:rPr>
              <a:t>After 1 year of operation (3000 hours), </a:t>
            </a:r>
            <a:r>
              <a:rPr lang="en-US" altLang="en-US" sz="2800">
                <a:latin typeface="Times New Roman" panose="02020603050405020304" pitchFamily="18" charset="0"/>
                <a:sym typeface="Symbol" panose="05050102010706020507" pitchFamily="18" charset="2"/>
              </a:rPr>
              <a:t></a:t>
            </a:r>
            <a:r>
              <a:rPr lang="en-US" altLang="en-US" sz="2400">
                <a:latin typeface="Times New Roman" panose="02020603050405020304" pitchFamily="18" charset="0"/>
              </a:rPr>
              <a:t>(3000) = .0027394 and </a:t>
            </a:r>
          </a:p>
          <a:p>
            <a:r>
              <a:rPr lang="en-US" altLang="en-US" sz="2400">
                <a:latin typeface="Times New Roman" panose="02020603050405020304" pitchFamily="18" charset="0"/>
              </a:rPr>
              <a:t>the instantaneous MTBF = 1/ </a:t>
            </a:r>
            <a:r>
              <a:rPr lang="en-US" altLang="en-US" sz="2800">
                <a:latin typeface="Times New Roman" panose="02020603050405020304" pitchFamily="18" charset="0"/>
                <a:sym typeface="Symbol" panose="05050102010706020507" pitchFamily="18" charset="2"/>
              </a:rPr>
              <a:t></a:t>
            </a:r>
            <a:r>
              <a:rPr lang="en-US" altLang="en-US" sz="2400">
                <a:latin typeface="Times New Roman" panose="02020603050405020304" pitchFamily="18" charset="0"/>
              </a:rPr>
              <a:t>(3000) = 1/.0027394 = 365 hours.  </a:t>
            </a:r>
          </a:p>
          <a:p>
            <a:r>
              <a:rPr lang="en-US" altLang="en-US" sz="2400">
                <a:latin typeface="Times New Roman" panose="02020603050405020304" pitchFamily="18" charset="0"/>
              </a:rPr>
              <a:t>The expected number of failures over the second year is</a:t>
            </a:r>
          </a:p>
        </p:txBody>
      </p:sp>
      <p:graphicFrame>
        <p:nvGraphicFramePr>
          <p:cNvPr id="19459" name="Object 5"/>
          <p:cNvGraphicFramePr>
            <a:graphicFrameLocks/>
          </p:cNvGraphicFramePr>
          <p:nvPr/>
        </p:nvGraphicFramePr>
        <p:xfrm>
          <a:off x="458788" y="2514600"/>
          <a:ext cx="374650" cy="449263"/>
        </p:xfrm>
        <a:graphic>
          <a:graphicData uri="http://schemas.openxmlformats.org/presentationml/2006/ole">
            <mc:AlternateContent xmlns:mc="http://schemas.openxmlformats.org/markup-compatibility/2006">
              <mc:Choice xmlns:v="urn:schemas-microsoft-com:vml" Requires="v">
                <p:oleObj spid="_x0000_s19465" name="Equation" r:id="rId6" imgW="139680" imgH="164880" progId="Equation.3">
                  <p:embed/>
                </p:oleObj>
              </mc:Choice>
              <mc:Fallback>
                <p:oleObj name="Equation" r:id="rId6" imgW="139680" imgH="16488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8788" y="2514600"/>
                        <a:ext cx="3746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a:xfrm>
            <a:off x="1295400" y="457200"/>
            <a:ext cx="7107238" cy="790575"/>
          </a:xfrm>
        </p:spPr>
        <p:txBody>
          <a:bodyPr/>
          <a:lstStyle/>
          <a:p>
            <a:r>
              <a:rPr lang="en-US" altLang="en-US" sz="2800"/>
              <a:t>Nonhomogeneous Poisson Process (NHPP)</a:t>
            </a:r>
          </a:p>
        </p:txBody>
      </p:sp>
      <p:sp>
        <p:nvSpPr>
          <p:cNvPr id="8" name="Date Placeholder 7"/>
          <p:cNvSpPr>
            <a:spLocks noGrp="1"/>
          </p:cNvSpPr>
          <p:nvPr>
            <p:ph type="dt" sz="quarter" idx="10"/>
          </p:nvPr>
        </p:nvSpPr>
        <p:spPr/>
        <p:txBody>
          <a:bodyPr/>
          <a:lstStyle/>
          <a:p>
            <a:pPr>
              <a:defRPr/>
            </a:pPr>
            <a:r>
              <a:rPr lang="en-US"/>
              <a:t>Chapter 9</a:t>
            </a:r>
          </a:p>
        </p:txBody>
      </p:sp>
      <p:sp>
        <p:nvSpPr>
          <p:cNvPr id="7"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B90CB47-2240-4484-A554-FE1DE9B4588C}" type="slidenum">
              <a:rPr lang="en-US" altLang="en-US" sz="1400">
                <a:latin typeface="Tahoma" panose="020B0604030504040204" pitchFamily="34" charset="0"/>
              </a:rPr>
              <a:pPr/>
              <a:t>26</a:t>
            </a:fld>
            <a:endParaRPr lang="en-US" altLang="en-US" sz="1400">
              <a:latin typeface="Tahoma" panose="020B0604030504040204" pitchFamily="34" charset="0"/>
            </a:endParaRPr>
          </a:p>
        </p:txBody>
      </p:sp>
      <p:graphicFrame>
        <p:nvGraphicFramePr>
          <p:cNvPr id="20482" name="Object 1024"/>
          <p:cNvGraphicFramePr>
            <a:graphicFrameLocks/>
          </p:cNvGraphicFramePr>
          <p:nvPr/>
        </p:nvGraphicFramePr>
        <p:xfrm>
          <a:off x="1004888" y="1908175"/>
          <a:ext cx="6996112" cy="1195388"/>
        </p:xfrm>
        <a:graphic>
          <a:graphicData uri="http://schemas.openxmlformats.org/presentationml/2006/ole">
            <mc:AlternateContent xmlns:mc="http://schemas.openxmlformats.org/markup-compatibility/2006">
              <mc:Choice xmlns:v="urn:schemas-microsoft-com:vml" Requires="v">
                <p:oleObj spid="_x0000_s20489" name="Equation" r:id="rId4" imgW="2552400" imgH="444240" progId="Equation.3">
                  <p:embed/>
                </p:oleObj>
              </mc:Choice>
              <mc:Fallback>
                <p:oleObj name="Equation" r:id="rId4" imgW="2552400" imgH="444240" progId="Equation.3">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888" y="1908175"/>
                        <a:ext cx="6996112" cy="119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8" name="Rectangle 4"/>
          <p:cNvSpPr>
            <a:spLocks noChangeArrowheads="1"/>
          </p:cNvSpPr>
          <p:nvPr/>
        </p:nvSpPr>
        <p:spPr bwMode="auto">
          <a:xfrm>
            <a:off x="2514600" y="1524000"/>
            <a:ext cx="1293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t>N(0) = 0</a:t>
            </a:r>
          </a:p>
        </p:txBody>
      </p:sp>
      <p:graphicFrame>
        <p:nvGraphicFramePr>
          <p:cNvPr id="20483" name="Object 1025"/>
          <p:cNvGraphicFramePr>
            <a:graphicFrameLocks/>
          </p:cNvGraphicFramePr>
          <p:nvPr/>
        </p:nvGraphicFramePr>
        <p:xfrm>
          <a:off x="1766888" y="3614738"/>
          <a:ext cx="5470525" cy="673100"/>
        </p:xfrm>
        <a:graphic>
          <a:graphicData uri="http://schemas.openxmlformats.org/presentationml/2006/ole">
            <mc:AlternateContent xmlns:mc="http://schemas.openxmlformats.org/markup-compatibility/2006">
              <mc:Choice xmlns:v="urn:schemas-microsoft-com:vml" Requires="v">
                <p:oleObj spid="_x0000_s20490" name="Equation" r:id="rId6" imgW="1790640" imgH="228600" progId="Equation.3">
                  <p:embed/>
                </p:oleObj>
              </mc:Choice>
              <mc:Fallback>
                <p:oleObj name="Equation" r:id="rId6" imgW="1790640" imgH="228600" progId="Equation.3">
                  <p:embed/>
                  <p:pic>
                    <p:nvPicPr>
                      <p:cNvPr id="0" name="Object 102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6888" y="3614738"/>
                        <a:ext cx="5470525"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4" name="Object 1026"/>
          <p:cNvGraphicFramePr>
            <a:graphicFrameLocks/>
          </p:cNvGraphicFramePr>
          <p:nvPr/>
        </p:nvGraphicFramePr>
        <p:xfrm>
          <a:off x="276225" y="4953000"/>
          <a:ext cx="8739188" cy="685800"/>
        </p:xfrm>
        <a:graphic>
          <a:graphicData uri="http://schemas.openxmlformats.org/presentationml/2006/ole">
            <mc:AlternateContent xmlns:mc="http://schemas.openxmlformats.org/markup-compatibility/2006">
              <mc:Choice xmlns:v="urn:schemas-microsoft-com:vml" Requires="v">
                <p:oleObj spid="_x0000_s20491" name="Equation" r:id="rId8" imgW="2768400" imgH="228600" progId="Equation.3">
                  <p:embed/>
                </p:oleObj>
              </mc:Choice>
              <mc:Fallback>
                <p:oleObj name="Equation" r:id="rId8" imgW="2768400" imgH="228600" progId="Equation.3">
                  <p:embed/>
                  <p:pic>
                    <p:nvPicPr>
                      <p:cNvPr id="0" name="Object 102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225" y="4953000"/>
                        <a:ext cx="873918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a:xfrm>
            <a:off x="1447800" y="381000"/>
            <a:ext cx="6934200" cy="838200"/>
          </a:xfrm>
        </p:spPr>
        <p:txBody>
          <a:bodyPr/>
          <a:lstStyle/>
          <a:p>
            <a:r>
              <a:rPr lang="en-US" altLang="en-US"/>
              <a:t>Power Law Process</a:t>
            </a:r>
          </a:p>
        </p:txBody>
      </p:sp>
      <p:sp>
        <p:nvSpPr>
          <p:cNvPr id="12" name="Date Placeholder 11"/>
          <p:cNvSpPr>
            <a:spLocks noGrp="1"/>
          </p:cNvSpPr>
          <p:nvPr>
            <p:ph type="dt" sz="quarter" idx="10"/>
          </p:nvPr>
        </p:nvSpPr>
        <p:spPr/>
        <p:txBody>
          <a:bodyPr/>
          <a:lstStyle/>
          <a:p>
            <a:pPr>
              <a:defRPr/>
            </a:pPr>
            <a:r>
              <a:rPr lang="en-US"/>
              <a:t>Chapter 9</a:t>
            </a:r>
          </a:p>
        </p:txBody>
      </p:sp>
      <p:sp>
        <p:nvSpPr>
          <p:cNvPr id="11"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34FBAFD2-C17B-437E-AE35-0AA86E825D50}" type="slidenum">
              <a:rPr lang="en-US" altLang="en-US" sz="1400">
                <a:latin typeface="Tahoma" panose="020B0604030504040204" pitchFamily="34" charset="0"/>
              </a:rPr>
              <a:pPr/>
              <a:t>27</a:t>
            </a:fld>
            <a:endParaRPr lang="en-US" altLang="en-US" sz="1400">
              <a:latin typeface="Tahoma" panose="020B0604030504040204" pitchFamily="34" charset="0"/>
            </a:endParaRPr>
          </a:p>
        </p:txBody>
      </p:sp>
      <p:sp>
        <p:nvSpPr>
          <p:cNvPr id="21512" name="Rectangle 3"/>
          <p:cNvSpPr>
            <a:spLocks noChangeArrowheads="1"/>
          </p:cNvSpPr>
          <p:nvPr/>
        </p:nvSpPr>
        <p:spPr bwMode="auto">
          <a:xfrm>
            <a:off x="2590800" y="1600200"/>
            <a:ext cx="4756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latin typeface="Times New Roman" panose="02020603050405020304" pitchFamily="18" charset="0"/>
              </a:rPr>
              <a:t> </a:t>
            </a:r>
            <a:r>
              <a:rPr lang="en-US" altLang="en-US" sz="3200"/>
              <a:t>(t) = a b t</a:t>
            </a:r>
            <a:r>
              <a:rPr lang="en-US" altLang="en-US" sz="3200" baseline="30000"/>
              <a:t>b-1</a:t>
            </a:r>
            <a:r>
              <a:rPr lang="en-US" altLang="en-US" sz="3200"/>
              <a:t> 	, a,b &gt; 0</a:t>
            </a:r>
            <a:r>
              <a:rPr lang="en-US" altLang="en-US" sz="3200">
                <a:latin typeface="Times New Roman" panose="02020603050405020304" pitchFamily="18" charset="0"/>
              </a:rPr>
              <a:t>	</a:t>
            </a:r>
          </a:p>
        </p:txBody>
      </p:sp>
      <p:graphicFrame>
        <p:nvGraphicFramePr>
          <p:cNvPr id="21506" name="Object 1024"/>
          <p:cNvGraphicFramePr>
            <a:graphicFrameLocks/>
          </p:cNvGraphicFramePr>
          <p:nvPr/>
        </p:nvGraphicFramePr>
        <p:xfrm>
          <a:off x="2286000" y="1676400"/>
          <a:ext cx="447675" cy="533400"/>
        </p:xfrm>
        <a:graphic>
          <a:graphicData uri="http://schemas.openxmlformats.org/presentationml/2006/ole">
            <mc:AlternateContent xmlns:mc="http://schemas.openxmlformats.org/markup-compatibility/2006">
              <mc:Choice xmlns:v="urn:schemas-microsoft-com:vml" Requires="v">
                <p:oleObj spid="_x0000_s21517" name="Equation" r:id="rId4" imgW="139680" imgH="164880" progId="Equation.3">
                  <p:embed/>
                </p:oleObj>
              </mc:Choice>
              <mc:Fallback>
                <p:oleObj name="Equation" r:id="rId4" imgW="139680" imgH="164880" progId="Equation.3">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676400"/>
                        <a:ext cx="4476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1513" name="Group 5"/>
          <p:cNvGrpSpPr>
            <a:grpSpLocks/>
          </p:cNvGrpSpPr>
          <p:nvPr/>
        </p:nvGrpSpPr>
        <p:grpSpPr bwMode="auto">
          <a:xfrm>
            <a:off x="152400" y="2286000"/>
            <a:ext cx="8758238" cy="1223963"/>
            <a:chOff x="182" y="1430"/>
            <a:chExt cx="5517" cy="771"/>
          </a:xfrm>
        </p:grpSpPr>
        <p:sp>
          <p:nvSpPr>
            <p:cNvPr id="21516" name="Rectangle 6"/>
            <p:cNvSpPr>
              <a:spLocks noChangeArrowheads="1"/>
            </p:cNvSpPr>
            <p:nvPr/>
          </p:nvSpPr>
          <p:spPr bwMode="auto">
            <a:xfrm>
              <a:off x="182" y="1430"/>
              <a:ext cx="5517"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t>A six year old regional transit bus experiences minimal repair</a:t>
              </a:r>
            </a:p>
            <a:p>
              <a:r>
                <a:rPr lang="en-US" altLang="en-US" sz="2400"/>
                <a:t>upon failure.  It was found to have an intensity function given by</a:t>
              </a:r>
            </a:p>
            <a:p>
              <a:r>
                <a:rPr lang="en-US" altLang="en-US" sz="2400"/>
                <a:t>    (t) = .0464 t</a:t>
              </a:r>
              <a:r>
                <a:rPr lang="en-US" altLang="en-US" sz="2400" baseline="30000"/>
                <a:t>2.1</a:t>
              </a:r>
              <a:r>
                <a:rPr lang="en-US" altLang="en-US" sz="2400"/>
                <a:t> with t measured in years.</a:t>
              </a:r>
              <a:r>
                <a:rPr lang="en-US" altLang="en-US" sz="2400">
                  <a:latin typeface="Times New Roman" panose="02020603050405020304" pitchFamily="18" charset="0"/>
                </a:rPr>
                <a:t>  </a:t>
              </a:r>
            </a:p>
          </p:txBody>
        </p:sp>
        <p:graphicFrame>
          <p:nvGraphicFramePr>
            <p:cNvPr id="21508" name="Object 1026"/>
            <p:cNvGraphicFramePr>
              <a:graphicFrameLocks/>
            </p:cNvGraphicFramePr>
            <p:nvPr/>
          </p:nvGraphicFramePr>
          <p:xfrm>
            <a:off x="196" y="1920"/>
            <a:ext cx="236" cy="281"/>
          </p:xfrm>
          <a:graphic>
            <a:graphicData uri="http://schemas.openxmlformats.org/presentationml/2006/ole">
              <mc:AlternateContent xmlns:mc="http://schemas.openxmlformats.org/markup-compatibility/2006">
                <mc:Choice xmlns:v="urn:schemas-microsoft-com:vml" Requires="v">
                  <p:oleObj spid="_x0000_s21518" name="Equation" r:id="rId6" imgW="139680" imgH="164880" progId="Equation.3">
                    <p:embed/>
                  </p:oleObj>
                </mc:Choice>
                <mc:Fallback>
                  <p:oleObj name="Equation" r:id="rId6" imgW="139680" imgH="164880" progId="Equation.3">
                    <p:embed/>
                    <p:pic>
                      <p:nvPicPr>
                        <p:cNvPr id="0" name="Object 102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 y="1920"/>
                          <a:ext cx="236"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1514" name="Rectangle 8"/>
          <p:cNvSpPr>
            <a:spLocks noChangeArrowheads="1"/>
          </p:cNvSpPr>
          <p:nvPr/>
        </p:nvSpPr>
        <p:spPr bwMode="auto">
          <a:xfrm>
            <a:off x="533400" y="3810000"/>
            <a:ext cx="7075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a:t>1. Then MTBF (instantaneous) = 1 / [(.0464) (6)</a:t>
            </a:r>
            <a:r>
              <a:rPr lang="en-US" altLang="en-US" baseline="30000"/>
              <a:t>2.1</a:t>
            </a:r>
            <a:r>
              <a:rPr lang="en-US" altLang="en-US"/>
              <a:t> ] = .5 years</a:t>
            </a:r>
          </a:p>
        </p:txBody>
      </p:sp>
      <p:graphicFrame>
        <p:nvGraphicFramePr>
          <p:cNvPr id="21507" name="Object 1025"/>
          <p:cNvGraphicFramePr>
            <a:graphicFrameLocks/>
          </p:cNvGraphicFramePr>
          <p:nvPr/>
        </p:nvGraphicFramePr>
        <p:xfrm>
          <a:off x="1905000" y="5334000"/>
          <a:ext cx="3705225" cy="663575"/>
        </p:xfrm>
        <a:graphic>
          <a:graphicData uri="http://schemas.openxmlformats.org/presentationml/2006/ole">
            <mc:AlternateContent xmlns:mc="http://schemas.openxmlformats.org/markup-compatibility/2006">
              <mc:Choice xmlns:v="urn:schemas-microsoft-com:vml" Requires="v">
                <p:oleObj spid="_x0000_s21519" name="Equation" r:id="rId7" imgW="1790640" imgH="330120" progId="Equation.3">
                  <p:embed/>
                </p:oleObj>
              </mc:Choice>
              <mc:Fallback>
                <p:oleObj name="Equation" r:id="rId7" imgW="1790640" imgH="330120" progId="Equation.3">
                  <p:embed/>
                  <p:pic>
                    <p:nvPicPr>
                      <p:cNvPr id="0" name="Object 102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5334000"/>
                        <a:ext cx="3705225"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5" name="Text Box 18"/>
          <p:cNvSpPr txBox="1">
            <a:spLocks noChangeArrowheads="1"/>
          </p:cNvSpPr>
          <p:nvPr/>
        </p:nvSpPr>
        <p:spPr bwMode="auto">
          <a:xfrm>
            <a:off x="533400" y="4724400"/>
            <a:ext cx="6538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a:t>2. The expected number of failures during the 7</a:t>
            </a:r>
            <a:r>
              <a:rPr lang="en-US" altLang="en-US" baseline="30000"/>
              <a:t>th</a:t>
            </a:r>
            <a:r>
              <a:rPr lang="en-US" altLang="en-US"/>
              <a:t> year is: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1143000" y="533400"/>
            <a:ext cx="7315200" cy="838200"/>
          </a:xfrm>
        </p:spPr>
        <p:txBody>
          <a:bodyPr/>
          <a:lstStyle/>
          <a:p>
            <a:r>
              <a:rPr lang="en-US" altLang="en-US"/>
              <a:t>Power Law Process (continued)</a:t>
            </a:r>
          </a:p>
        </p:txBody>
      </p:sp>
      <p:sp>
        <p:nvSpPr>
          <p:cNvPr id="13" name="Date Placeholder 12"/>
          <p:cNvSpPr>
            <a:spLocks noGrp="1"/>
          </p:cNvSpPr>
          <p:nvPr>
            <p:ph type="dt" sz="quarter" idx="10"/>
          </p:nvPr>
        </p:nvSpPr>
        <p:spPr/>
        <p:txBody>
          <a:bodyPr/>
          <a:lstStyle/>
          <a:p>
            <a:pPr>
              <a:defRPr/>
            </a:pPr>
            <a:r>
              <a:rPr lang="en-US"/>
              <a:t>Chapter 9</a:t>
            </a:r>
          </a:p>
        </p:txBody>
      </p:sp>
      <p:sp>
        <p:nvSpPr>
          <p:cNvPr id="12"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3DF4E987-33B5-4013-825A-499C3597FA47}" type="slidenum">
              <a:rPr lang="en-US" altLang="en-US" sz="1400">
                <a:latin typeface="Tahoma" panose="020B0604030504040204" pitchFamily="34" charset="0"/>
              </a:rPr>
              <a:pPr/>
              <a:t>28</a:t>
            </a:fld>
            <a:endParaRPr lang="en-US" altLang="en-US" sz="1400">
              <a:latin typeface="Tahoma" panose="020B0604030504040204" pitchFamily="34" charset="0"/>
            </a:endParaRPr>
          </a:p>
        </p:txBody>
      </p:sp>
      <p:sp>
        <p:nvSpPr>
          <p:cNvPr id="22536" name="Rectangle 3"/>
          <p:cNvSpPr>
            <a:spLocks noChangeArrowheads="1"/>
          </p:cNvSpPr>
          <p:nvPr/>
        </p:nvSpPr>
        <p:spPr bwMode="auto">
          <a:xfrm>
            <a:off x="838200" y="1676400"/>
            <a:ext cx="70993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a:t>3. Pr{exactly one failure in the 7th year} = Pr{ N(7) - N(6) = 1} </a:t>
            </a:r>
          </a:p>
          <a:p>
            <a:r>
              <a:rPr lang="en-US" altLang="en-US"/>
              <a:t>= 2.37 e</a:t>
            </a:r>
            <a:r>
              <a:rPr lang="en-US" altLang="en-US" baseline="30000"/>
              <a:t>-.2.37</a:t>
            </a:r>
            <a:r>
              <a:rPr lang="en-US" altLang="en-US"/>
              <a:t> = .222</a:t>
            </a:r>
          </a:p>
        </p:txBody>
      </p:sp>
      <p:graphicFrame>
        <p:nvGraphicFramePr>
          <p:cNvPr id="22530" name="Object 0"/>
          <p:cNvGraphicFramePr>
            <a:graphicFrameLocks/>
          </p:cNvGraphicFramePr>
          <p:nvPr/>
        </p:nvGraphicFramePr>
        <p:xfrm>
          <a:off x="1447800" y="4648200"/>
          <a:ext cx="5724525" cy="596900"/>
        </p:xfrm>
        <a:graphic>
          <a:graphicData uri="http://schemas.openxmlformats.org/presentationml/2006/ole">
            <mc:AlternateContent xmlns:mc="http://schemas.openxmlformats.org/markup-compatibility/2006">
              <mc:Choice xmlns:v="urn:schemas-microsoft-com:vml" Requires="v">
                <p:oleObj spid="_x0000_s22542" name="Equation" r:id="rId4" imgW="2438280" imgH="330120" progId="Equation.3">
                  <p:embed/>
                </p:oleObj>
              </mc:Choice>
              <mc:Fallback>
                <p:oleObj name="Equation" r:id="rId4" imgW="2438280" imgH="330120" progId="Equation.3">
                  <p:embed/>
                  <p:pic>
                    <p:nvPicPr>
                      <p:cNvPr id="0"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4648200"/>
                        <a:ext cx="5724525"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2537" name="Group 11"/>
          <p:cNvGrpSpPr>
            <a:grpSpLocks/>
          </p:cNvGrpSpPr>
          <p:nvPr/>
        </p:nvGrpSpPr>
        <p:grpSpPr bwMode="auto">
          <a:xfrm>
            <a:off x="3886200" y="5638800"/>
            <a:ext cx="4156075" cy="396875"/>
            <a:chOff x="1824" y="3840"/>
            <a:chExt cx="2618" cy="250"/>
          </a:xfrm>
        </p:grpSpPr>
        <p:sp>
          <p:nvSpPr>
            <p:cNvPr id="22541" name="Rectangle 6"/>
            <p:cNvSpPr>
              <a:spLocks noChangeArrowheads="1"/>
            </p:cNvSpPr>
            <p:nvPr/>
          </p:nvSpPr>
          <p:spPr bwMode="auto">
            <a:xfrm>
              <a:off x="1824" y="3840"/>
              <a:ext cx="26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a:t>Weibull with     = 3.1 and     = 3.878</a:t>
              </a:r>
            </a:p>
          </p:txBody>
        </p:sp>
        <p:graphicFrame>
          <p:nvGraphicFramePr>
            <p:cNvPr id="22531" name="Object 1"/>
            <p:cNvGraphicFramePr>
              <a:graphicFrameLocks/>
            </p:cNvGraphicFramePr>
            <p:nvPr/>
          </p:nvGraphicFramePr>
          <p:xfrm>
            <a:off x="2784" y="3888"/>
            <a:ext cx="192" cy="192"/>
          </p:xfrm>
          <a:graphic>
            <a:graphicData uri="http://schemas.openxmlformats.org/presentationml/2006/ole">
              <mc:AlternateContent xmlns:mc="http://schemas.openxmlformats.org/markup-compatibility/2006">
                <mc:Choice xmlns:v="urn:schemas-microsoft-com:vml" Requires="v">
                  <p:oleObj spid="_x0000_s22543" name="Equation" r:id="rId6" imgW="152280" imgH="164880" progId="Equation.3">
                    <p:embed/>
                  </p:oleObj>
                </mc:Choice>
                <mc:Fallback>
                  <p:oleObj name="Equation" r:id="rId6" imgW="152280" imgH="164880" progId="Equation.3">
                    <p:embed/>
                    <p:pic>
                      <p:nvPicPr>
                        <p:cNvPr id="0" name="Object 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4" y="388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2" name="Object 2"/>
            <p:cNvGraphicFramePr>
              <a:graphicFrameLocks/>
            </p:cNvGraphicFramePr>
            <p:nvPr/>
          </p:nvGraphicFramePr>
          <p:xfrm>
            <a:off x="3696" y="3888"/>
            <a:ext cx="152" cy="191"/>
          </p:xfrm>
          <a:graphic>
            <a:graphicData uri="http://schemas.openxmlformats.org/presentationml/2006/ole">
              <mc:AlternateContent xmlns:mc="http://schemas.openxmlformats.org/markup-compatibility/2006">
                <mc:Choice xmlns:v="urn:schemas-microsoft-com:vml" Requires="v">
                  <p:oleObj spid="_x0000_s22544" name="Equation" r:id="rId8" imgW="126720" imgH="177480" progId="Equation.3">
                    <p:embed/>
                  </p:oleObj>
                </mc:Choice>
                <mc:Fallback>
                  <p:oleObj name="Equation" r:id="rId8" imgW="126720" imgH="177480" progId="Equation.3">
                    <p:embed/>
                    <p:pic>
                      <p:nvPicPr>
                        <p:cNvPr id="0" name="Object 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96" y="3888"/>
                          <a:ext cx="152"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2538" name="Arc 9"/>
          <p:cNvSpPr>
            <a:spLocks/>
          </p:cNvSpPr>
          <p:nvPr/>
        </p:nvSpPr>
        <p:spPr bwMode="auto">
          <a:xfrm>
            <a:off x="6264275" y="5046663"/>
            <a:ext cx="458788" cy="457200"/>
          </a:xfrm>
          <a:custGeom>
            <a:avLst/>
            <a:gdLst>
              <a:gd name="T0" fmla="*/ 0 w 21675"/>
              <a:gd name="T1" fmla="*/ 0 h 21600"/>
              <a:gd name="T2" fmla="*/ 2147483647 w 21675"/>
              <a:gd name="T3" fmla="*/ 2147483647 h 21600"/>
              <a:gd name="T4" fmla="*/ 15059592 w 21675"/>
              <a:gd name="T5" fmla="*/ 2147483647 h 21600"/>
              <a:gd name="T6" fmla="*/ 0 60000 65536"/>
              <a:gd name="T7" fmla="*/ 0 60000 65536"/>
              <a:gd name="T8" fmla="*/ 0 60000 65536"/>
              <a:gd name="T9" fmla="*/ 0 w 21675"/>
              <a:gd name="T10" fmla="*/ 0 h 21600"/>
              <a:gd name="T11" fmla="*/ 21675 w 21675"/>
              <a:gd name="T12" fmla="*/ 21600 h 21600"/>
            </a:gdLst>
            <a:ahLst/>
            <a:cxnLst>
              <a:cxn ang="T6">
                <a:pos x="T0" y="T1"/>
              </a:cxn>
              <a:cxn ang="T7">
                <a:pos x="T2" y="T3"/>
              </a:cxn>
              <a:cxn ang="T8">
                <a:pos x="T4" y="T5"/>
              </a:cxn>
            </a:cxnLst>
            <a:rect l="T9" t="T10" r="T11" b="T12"/>
            <a:pathLst>
              <a:path w="21675" h="21600" fill="none" extrusionOk="0">
                <a:moveTo>
                  <a:pt x="0" y="0"/>
                </a:moveTo>
                <a:cubicBezTo>
                  <a:pt x="25" y="0"/>
                  <a:pt x="50" y="-1"/>
                  <a:pt x="75" y="0"/>
                </a:cubicBezTo>
                <a:cubicBezTo>
                  <a:pt x="12004" y="0"/>
                  <a:pt x="21675" y="9670"/>
                  <a:pt x="21675" y="21600"/>
                </a:cubicBezTo>
              </a:path>
              <a:path w="21675" h="21600" stroke="0" extrusionOk="0">
                <a:moveTo>
                  <a:pt x="0" y="0"/>
                </a:moveTo>
                <a:cubicBezTo>
                  <a:pt x="25" y="0"/>
                  <a:pt x="50" y="-1"/>
                  <a:pt x="75" y="0"/>
                </a:cubicBezTo>
                <a:cubicBezTo>
                  <a:pt x="12004" y="0"/>
                  <a:pt x="21675" y="9670"/>
                  <a:pt x="21675" y="21600"/>
                </a:cubicBezTo>
                <a:lnTo>
                  <a:pt x="75" y="21600"/>
                </a:lnTo>
                <a:close/>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22539" name="Rectangle 10"/>
          <p:cNvSpPr>
            <a:spLocks noChangeArrowheads="1"/>
          </p:cNvSpPr>
          <p:nvPr/>
        </p:nvSpPr>
        <p:spPr bwMode="auto">
          <a:xfrm>
            <a:off x="838200" y="2667000"/>
            <a:ext cx="75660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a:t>4. The conditional reliability for the 7</a:t>
            </a:r>
            <a:r>
              <a:rPr lang="en-US" altLang="en-US" baseline="30000"/>
              <a:t>th</a:t>
            </a:r>
            <a:r>
              <a:rPr lang="en-US" altLang="en-US"/>
              <a:t> year given it has survived</a:t>
            </a:r>
          </a:p>
          <a:p>
            <a:r>
              <a:rPr lang="en-US" altLang="en-US"/>
              <a:t>through the 6</a:t>
            </a:r>
            <a:r>
              <a:rPr lang="en-US" altLang="en-US" baseline="30000"/>
              <a:t>th</a:t>
            </a:r>
            <a:r>
              <a:rPr lang="en-US" altLang="en-US"/>
              <a:t> year:  </a:t>
            </a:r>
          </a:p>
          <a:p>
            <a:r>
              <a:rPr lang="en-US" altLang="en-US"/>
              <a:t>			R(1|6) = Pr{N(7) - N(6) = 0} = e</a:t>
            </a:r>
            <a:r>
              <a:rPr lang="en-US" altLang="en-US" baseline="30000"/>
              <a:t>-2.37</a:t>
            </a:r>
            <a:r>
              <a:rPr lang="en-US" altLang="en-US"/>
              <a:t> = .093</a:t>
            </a:r>
          </a:p>
        </p:txBody>
      </p:sp>
      <p:sp>
        <p:nvSpPr>
          <p:cNvPr id="22540" name="Text Box 12"/>
          <p:cNvSpPr txBox="1">
            <a:spLocks noChangeArrowheads="1"/>
          </p:cNvSpPr>
          <p:nvPr/>
        </p:nvSpPr>
        <p:spPr bwMode="auto">
          <a:xfrm>
            <a:off x="838200" y="4114800"/>
            <a:ext cx="36020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a:t>5. The unconditional reliability: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itle 1"/>
          <p:cNvSpPr>
            <a:spLocks noGrp="1"/>
          </p:cNvSpPr>
          <p:nvPr>
            <p:ph type="title"/>
          </p:nvPr>
        </p:nvSpPr>
        <p:spPr>
          <a:xfrm>
            <a:off x="1371600" y="381000"/>
            <a:ext cx="7107238" cy="790575"/>
          </a:xfrm>
        </p:spPr>
        <p:txBody>
          <a:bodyPr/>
          <a:lstStyle/>
          <a:p>
            <a:r>
              <a:rPr lang="en-US" altLang="en-US"/>
              <a:t>Other Intensity Functions</a:t>
            </a:r>
          </a:p>
        </p:txBody>
      </p:sp>
      <p:sp>
        <p:nvSpPr>
          <p:cNvPr id="3" name="Date Placeholder 2"/>
          <p:cNvSpPr>
            <a:spLocks noGrp="1"/>
          </p:cNvSpPr>
          <p:nvPr>
            <p:ph type="dt" sz="quarter" idx="10"/>
          </p:nvPr>
        </p:nvSpPr>
        <p:spPr/>
        <p:txBody>
          <a:bodyPr/>
          <a:lstStyle/>
          <a:p>
            <a:pPr>
              <a:defRPr/>
            </a:pPr>
            <a:r>
              <a:rPr lang="en-US"/>
              <a:t>Chapter 9</a:t>
            </a:r>
          </a:p>
        </p:txBody>
      </p:sp>
      <p:sp>
        <p:nvSpPr>
          <p:cNvPr id="4" name="Slide Number Placeholder 3"/>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AAA2D1B-C8EF-4161-A4EF-E2F9192F2C12}" type="slidenum">
              <a:rPr lang="en-US" altLang="en-US" sz="1400">
                <a:latin typeface="Tahoma" panose="020B0604030504040204" pitchFamily="34" charset="0"/>
              </a:rPr>
              <a:pPr/>
              <a:t>29</a:t>
            </a:fld>
            <a:endParaRPr lang="en-US" altLang="en-US" sz="1400">
              <a:latin typeface="Tahoma" panose="020B0604030504040204" pitchFamily="34" charset="0"/>
            </a:endParaRPr>
          </a:p>
        </p:txBody>
      </p:sp>
      <p:sp>
        <p:nvSpPr>
          <p:cNvPr id="2355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graphicFrame>
        <p:nvGraphicFramePr>
          <p:cNvPr id="23554" name="Object 1"/>
          <p:cNvGraphicFramePr>
            <a:graphicFrameLocks noChangeAspect="1"/>
          </p:cNvGraphicFramePr>
          <p:nvPr/>
        </p:nvGraphicFramePr>
        <p:xfrm>
          <a:off x="914400" y="2286000"/>
          <a:ext cx="4068763" cy="1343025"/>
        </p:xfrm>
        <a:graphic>
          <a:graphicData uri="http://schemas.openxmlformats.org/presentationml/2006/ole">
            <mc:AlternateContent xmlns:mc="http://schemas.openxmlformats.org/markup-compatibility/2006">
              <mc:Choice xmlns:v="urn:schemas-microsoft-com:vml" Requires="v">
                <p:oleObj spid="_x0000_s23563" name="Equation" r:id="rId3" imgW="1993900" imgH="660400" progId="Equation.DSMT4">
                  <p:embed/>
                </p:oleObj>
              </mc:Choice>
              <mc:Fallback>
                <p:oleObj name="Equation" r:id="rId3" imgW="1993900" imgH="660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286000"/>
                        <a:ext cx="4068763" cy="1343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graphicFrame>
        <p:nvGraphicFramePr>
          <p:cNvPr id="23555" name="Object 3"/>
          <p:cNvGraphicFramePr>
            <a:graphicFrameLocks noChangeAspect="1"/>
          </p:cNvGraphicFramePr>
          <p:nvPr/>
        </p:nvGraphicFramePr>
        <p:xfrm>
          <a:off x="914400" y="4343400"/>
          <a:ext cx="5133975" cy="1466850"/>
        </p:xfrm>
        <a:graphic>
          <a:graphicData uri="http://schemas.openxmlformats.org/presentationml/2006/ole">
            <mc:AlternateContent xmlns:mc="http://schemas.openxmlformats.org/markup-compatibility/2006">
              <mc:Choice xmlns:v="urn:schemas-microsoft-com:vml" Requires="v">
                <p:oleObj spid="_x0000_s23564" name="Equation" r:id="rId5" imgW="2654300" imgH="762000" progId="Equation.DSMT4">
                  <p:embed/>
                </p:oleObj>
              </mc:Choice>
              <mc:Fallback>
                <p:oleObj name="Equation" r:id="rId5" imgW="2654300" imgH="7620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343400"/>
                        <a:ext cx="5133975" cy="1466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1" name="TextBox 8"/>
          <p:cNvSpPr txBox="1">
            <a:spLocks noChangeArrowheads="1"/>
          </p:cNvSpPr>
          <p:nvPr/>
        </p:nvSpPr>
        <p:spPr bwMode="auto">
          <a:xfrm>
            <a:off x="838200" y="1752600"/>
            <a:ext cx="1397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a:t>Log-linear:</a:t>
            </a:r>
          </a:p>
        </p:txBody>
      </p:sp>
      <p:sp>
        <p:nvSpPr>
          <p:cNvPr id="23562" name="TextBox 9"/>
          <p:cNvSpPr txBox="1">
            <a:spLocks noChangeArrowheads="1"/>
          </p:cNvSpPr>
          <p:nvPr/>
        </p:nvSpPr>
        <p:spPr bwMode="auto">
          <a:xfrm>
            <a:off x="838200" y="3886200"/>
            <a:ext cx="1282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a:t>Bounded: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1295400" y="457200"/>
            <a:ext cx="7467600" cy="838200"/>
          </a:xfrm>
        </p:spPr>
        <p:txBody>
          <a:bodyPr/>
          <a:lstStyle/>
          <a:p>
            <a:r>
              <a:rPr lang="en-US" altLang="en-US" sz="3600"/>
              <a:t>9.2 The Repair-Time Distribution</a:t>
            </a:r>
          </a:p>
        </p:txBody>
      </p:sp>
      <p:sp>
        <p:nvSpPr>
          <p:cNvPr id="8" name="Date Placeholder 7"/>
          <p:cNvSpPr>
            <a:spLocks noGrp="1"/>
          </p:cNvSpPr>
          <p:nvPr>
            <p:ph type="dt" sz="quarter" idx="10"/>
          </p:nvPr>
        </p:nvSpPr>
        <p:spPr/>
        <p:txBody>
          <a:bodyPr/>
          <a:lstStyle/>
          <a:p>
            <a:pPr>
              <a:defRPr/>
            </a:pPr>
            <a:r>
              <a:rPr lang="en-US"/>
              <a:t>Chapter 9</a:t>
            </a:r>
          </a:p>
        </p:txBody>
      </p:sp>
      <p:sp>
        <p:nvSpPr>
          <p:cNvPr id="7"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FE8A40D-137E-46CE-A359-B2525CDAC51E}" type="slidenum">
              <a:rPr lang="en-US" altLang="en-US" sz="1400">
                <a:latin typeface="Tahoma" panose="020B0604030504040204" pitchFamily="34" charset="0"/>
              </a:rPr>
              <a:pPr/>
              <a:t>3</a:t>
            </a:fld>
            <a:endParaRPr lang="en-US" altLang="en-US" sz="1400">
              <a:latin typeface="Tahoma" panose="020B0604030504040204" pitchFamily="34" charset="0"/>
            </a:endParaRPr>
          </a:p>
        </p:txBody>
      </p:sp>
      <p:graphicFrame>
        <p:nvGraphicFramePr>
          <p:cNvPr id="1026" name="Object 3"/>
          <p:cNvGraphicFramePr>
            <a:graphicFrameLocks/>
          </p:cNvGraphicFramePr>
          <p:nvPr/>
        </p:nvGraphicFramePr>
        <p:xfrm>
          <a:off x="1828800" y="2819400"/>
          <a:ext cx="4945063" cy="1303338"/>
        </p:xfrm>
        <a:graphic>
          <a:graphicData uri="http://schemas.openxmlformats.org/presentationml/2006/ole">
            <mc:AlternateContent xmlns:mc="http://schemas.openxmlformats.org/markup-compatibility/2006">
              <mc:Choice xmlns:v="urn:schemas-microsoft-com:vml" Requires="v">
                <p:oleObj spid="_x0000_s1033" name="Equation" r:id="rId4" imgW="1803240" imgH="482400" progId="Equation.3">
                  <p:embed/>
                </p:oleObj>
              </mc:Choice>
              <mc:Fallback>
                <p:oleObj name="Equation" r:id="rId4" imgW="1803240" imgH="4824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819400"/>
                        <a:ext cx="4945063" cy="130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2" name="Rectangle 4"/>
          <p:cNvSpPr>
            <a:spLocks noChangeArrowheads="1"/>
          </p:cNvSpPr>
          <p:nvPr/>
        </p:nvSpPr>
        <p:spPr bwMode="auto">
          <a:xfrm>
            <a:off x="457200" y="1676400"/>
            <a:ext cx="76819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t>Let T = a continuous random variable, the time to repair</a:t>
            </a:r>
          </a:p>
          <a:p>
            <a:r>
              <a:rPr lang="en-US" altLang="en-US" sz="2400"/>
              <a:t>            a failed unit where h(t) is the probability density </a:t>
            </a:r>
          </a:p>
          <a:p>
            <a:r>
              <a:rPr lang="en-US" altLang="en-US" sz="2400"/>
              <a:t>            function (PDF).  Then the CDF is</a:t>
            </a:r>
          </a:p>
        </p:txBody>
      </p:sp>
      <p:graphicFrame>
        <p:nvGraphicFramePr>
          <p:cNvPr id="1027" name="Object 5"/>
          <p:cNvGraphicFramePr>
            <a:graphicFrameLocks/>
          </p:cNvGraphicFramePr>
          <p:nvPr/>
        </p:nvGraphicFramePr>
        <p:xfrm>
          <a:off x="1752600" y="3886200"/>
          <a:ext cx="5008563" cy="1065213"/>
        </p:xfrm>
        <a:graphic>
          <a:graphicData uri="http://schemas.openxmlformats.org/presentationml/2006/ole">
            <mc:AlternateContent xmlns:mc="http://schemas.openxmlformats.org/markup-compatibility/2006">
              <mc:Choice xmlns:v="urn:schemas-microsoft-com:vml" Requires="v">
                <p:oleObj spid="_x0000_s1034" name="Equation" r:id="rId6" imgW="2234880" imgH="482400" progId="Equation.3">
                  <p:embed/>
                </p:oleObj>
              </mc:Choice>
              <mc:Fallback>
                <p:oleObj name="Equation" r:id="rId6" imgW="2234880" imgH="48240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3886200"/>
                        <a:ext cx="5008563" cy="106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6"/>
          <p:cNvGraphicFramePr>
            <a:graphicFrameLocks/>
          </p:cNvGraphicFramePr>
          <p:nvPr/>
        </p:nvGraphicFramePr>
        <p:xfrm>
          <a:off x="1905000" y="4953000"/>
          <a:ext cx="3748088" cy="1065213"/>
        </p:xfrm>
        <a:graphic>
          <a:graphicData uri="http://schemas.openxmlformats.org/presentationml/2006/ole">
            <mc:AlternateContent xmlns:mc="http://schemas.openxmlformats.org/markup-compatibility/2006">
              <mc:Choice xmlns:v="urn:schemas-microsoft-com:vml" Requires="v">
                <p:oleObj spid="_x0000_s1035" name="Equation" r:id="rId8" imgW="1676160" imgH="482400" progId="Equation.3">
                  <p:embed/>
                </p:oleObj>
              </mc:Choice>
              <mc:Fallback>
                <p:oleObj name="Equation" r:id="rId8" imgW="1676160" imgH="482400" progId="Equation.3">
                  <p:embed/>
                  <p:pic>
                    <p:nvPicPr>
                      <p:cNvPr id="0" name="Object 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00" y="4953000"/>
                        <a:ext cx="3748088" cy="106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Title 1"/>
          <p:cNvSpPr>
            <a:spLocks noGrp="1"/>
          </p:cNvSpPr>
          <p:nvPr>
            <p:ph type="title"/>
          </p:nvPr>
        </p:nvSpPr>
        <p:spPr>
          <a:xfrm>
            <a:off x="1447800" y="228600"/>
            <a:ext cx="7107238" cy="885825"/>
          </a:xfrm>
        </p:spPr>
        <p:txBody>
          <a:bodyPr/>
          <a:lstStyle/>
          <a:p>
            <a:r>
              <a:rPr lang="en-US" altLang="en-US"/>
              <a:t>Example</a:t>
            </a:r>
          </a:p>
        </p:txBody>
      </p:sp>
      <p:sp>
        <p:nvSpPr>
          <p:cNvPr id="24583" name="Content Placeholder 4"/>
          <p:cNvSpPr>
            <a:spLocks noGrp="1"/>
          </p:cNvSpPr>
          <p:nvPr>
            <p:ph idx="1"/>
          </p:nvPr>
        </p:nvSpPr>
        <p:spPr>
          <a:xfrm>
            <a:off x="685800" y="1524000"/>
            <a:ext cx="7772400" cy="4114800"/>
          </a:xfrm>
        </p:spPr>
        <p:txBody>
          <a:bodyPr/>
          <a:lstStyle/>
          <a:p>
            <a:r>
              <a:rPr lang="en-US" altLang="en-US" sz="2000"/>
              <a:t>A system under minimal repair has the intensity function</a:t>
            </a:r>
          </a:p>
          <a:p>
            <a:endParaRPr lang="en-US" altLang="en-US" sz="2000"/>
          </a:p>
          <a:p>
            <a:endParaRPr lang="en-US" altLang="en-US" sz="2000"/>
          </a:p>
          <a:p>
            <a:r>
              <a:rPr lang="en-US" altLang="en-US" sz="2000"/>
              <a:t>where t is measured in days.  The system has been operating for 2 years (730 days).  Its instantaneous MTBF is</a:t>
            </a:r>
          </a:p>
          <a:p>
            <a:endParaRPr lang="en-US" altLang="en-US" sz="2000"/>
          </a:p>
          <a:p>
            <a:endParaRPr lang="en-US" altLang="en-US" sz="2000"/>
          </a:p>
          <a:p>
            <a:endParaRPr lang="en-US" altLang="en-US" sz="2000"/>
          </a:p>
          <a:p>
            <a:r>
              <a:rPr lang="en-US" altLang="en-US" sz="2000"/>
              <a:t>and its reliability over the next year is</a:t>
            </a:r>
          </a:p>
          <a:p>
            <a:endParaRPr lang="en-US" altLang="en-US" sz="2000"/>
          </a:p>
          <a:p>
            <a:r>
              <a:rPr lang="en-US" altLang="en-US" sz="2000"/>
              <a:t>By the tenth year,</a:t>
            </a:r>
          </a:p>
          <a:p>
            <a:endParaRPr lang="en-US" altLang="en-US" sz="2000"/>
          </a:p>
        </p:txBody>
      </p:sp>
      <p:sp>
        <p:nvSpPr>
          <p:cNvPr id="3" name="Date Placeholder 2"/>
          <p:cNvSpPr>
            <a:spLocks noGrp="1"/>
          </p:cNvSpPr>
          <p:nvPr>
            <p:ph type="dt" sz="quarter" idx="10"/>
          </p:nvPr>
        </p:nvSpPr>
        <p:spPr/>
        <p:txBody>
          <a:bodyPr/>
          <a:lstStyle/>
          <a:p>
            <a:pPr>
              <a:defRPr/>
            </a:pPr>
            <a:r>
              <a:rPr lang="en-US"/>
              <a:t>Chapter 9</a:t>
            </a:r>
          </a:p>
        </p:txBody>
      </p:sp>
      <p:sp>
        <p:nvSpPr>
          <p:cNvPr id="4" name="Slide Number Placeholder 3"/>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1A8C3678-4B42-47D8-8B1C-DB75774B8E1F}" type="slidenum">
              <a:rPr lang="en-US" altLang="en-US" sz="1400">
                <a:latin typeface="Tahoma" panose="020B0604030504040204" pitchFamily="34" charset="0"/>
              </a:rPr>
              <a:pPr/>
              <a:t>30</a:t>
            </a:fld>
            <a:endParaRPr lang="en-US" altLang="en-US" sz="1400">
              <a:latin typeface="Tahoma" panose="020B0604030504040204" pitchFamily="34" charset="0"/>
            </a:endParaRPr>
          </a:p>
        </p:txBody>
      </p:sp>
      <p:sp>
        <p:nvSpPr>
          <p:cNvPr id="2458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graphicFrame>
        <p:nvGraphicFramePr>
          <p:cNvPr id="24578" name="Object 1"/>
          <p:cNvGraphicFramePr>
            <a:graphicFrameLocks noChangeAspect="1"/>
          </p:cNvGraphicFramePr>
          <p:nvPr/>
        </p:nvGraphicFramePr>
        <p:xfrm>
          <a:off x="2971800" y="4876800"/>
          <a:ext cx="3995738" cy="847725"/>
        </p:xfrm>
        <a:graphic>
          <a:graphicData uri="http://schemas.openxmlformats.org/presentationml/2006/ole">
            <mc:AlternateContent xmlns:mc="http://schemas.openxmlformats.org/markup-compatibility/2006">
              <mc:Choice xmlns:v="urn:schemas-microsoft-com:vml" Requires="v">
                <p:oleObj spid="_x0000_s24590" name="Equation" r:id="rId3" imgW="2197100" imgH="469900" progId="Equation.DSMT4">
                  <p:embed/>
                </p:oleObj>
              </mc:Choice>
              <mc:Fallback>
                <p:oleObj name="Equation" r:id="rId3" imgW="2197100" imgH="4699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4876800"/>
                        <a:ext cx="3995738"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graphicFrame>
        <p:nvGraphicFramePr>
          <p:cNvPr id="24579" name="Object 3"/>
          <p:cNvGraphicFramePr>
            <a:graphicFrameLocks noChangeAspect="1"/>
          </p:cNvGraphicFramePr>
          <p:nvPr/>
        </p:nvGraphicFramePr>
        <p:xfrm>
          <a:off x="5181600" y="4191000"/>
          <a:ext cx="3711575" cy="685800"/>
        </p:xfrm>
        <a:graphic>
          <a:graphicData uri="http://schemas.openxmlformats.org/presentationml/2006/ole">
            <mc:AlternateContent xmlns:mc="http://schemas.openxmlformats.org/markup-compatibility/2006">
              <mc:Choice xmlns:v="urn:schemas-microsoft-com:vml" Requires="v">
                <p:oleObj spid="_x0000_s24591" name="Equation" r:id="rId5" imgW="2628900" imgH="482600" progId="Equation.DSMT4">
                  <p:embed/>
                </p:oleObj>
              </mc:Choice>
              <mc:Fallback>
                <p:oleObj name="Equation" r:id="rId5" imgW="2628900" imgH="482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4191000"/>
                        <a:ext cx="37115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graphicFrame>
        <p:nvGraphicFramePr>
          <p:cNvPr id="24580" name="Object 5"/>
          <p:cNvGraphicFramePr>
            <a:graphicFrameLocks noChangeAspect="1"/>
          </p:cNvGraphicFramePr>
          <p:nvPr/>
        </p:nvGraphicFramePr>
        <p:xfrm>
          <a:off x="838200" y="3429000"/>
          <a:ext cx="5064125" cy="676275"/>
        </p:xfrm>
        <a:graphic>
          <a:graphicData uri="http://schemas.openxmlformats.org/presentationml/2006/ole">
            <mc:AlternateContent xmlns:mc="http://schemas.openxmlformats.org/markup-compatibility/2006">
              <mc:Choice xmlns:v="urn:schemas-microsoft-com:vml" Requires="v">
                <p:oleObj spid="_x0000_s24592" name="Equation" r:id="rId7" imgW="2781300" imgH="368300" progId="Equation.DSMT4">
                  <p:embed/>
                </p:oleObj>
              </mc:Choice>
              <mc:Fallback>
                <p:oleObj name="Equation" r:id="rId7" imgW="2781300" imgH="3683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3429000"/>
                        <a:ext cx="5064125"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graphicFrame>
        <p:nvGraphicFramePr>
          <p:cNvPr id="24581" name="Object 7"/>
          <p:cNvGraphicFramePr>
            <a:graphicFrameLocks noChangeAspect="1"/>
          </p:cNvGraphicFramePr>
          <p:nvPr/>
        </p:nvGraphicFramePr>
        <p:xfrm>
          <a:off x="1828800" y="1981200"/>
          <a:ext cx="3205163" cy="581025"/>
        </p:xfrm>
        <a:graphic>
          <a:graphicData uri="http://schemas.openxmlformats.org/presentationml/2006/ole">
            <mc:AlternateContent xmlns:mc="http://schemas.openxmlformats.org/markup-compatibility/2006">
              <mc:Choice xmlns:v="urn:schemas-microsoft-com:vml" Requires="v">
                <p:oleObj spid="_x0000_s24593" name="Equation" r:id="rId9" imgW="1346200" imgH="279400" progId="Equation.DSMT4">
                  <p:embed/>
                </p:oleObj>
              </mc:Choice>
              <mc:Fallback>
                <p:oleObj name="Equation" r:id="rId9" imgW="1346200" imgH="2794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8800" y="1981200"/>
                        <a:ext cx="3205163"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524000" y="381000"/>
            <a:ext cx="7107238" cy="790575"/>
          </a:xfrm>
        </p:spPr>
        <p:txBody>
          <a:bodyPr/>
          <a:lstStyle/>
          <a:p>
            <a:r>
              <a:rPr lang="en-US" altLang="en-US"/>
              <a:t>Stochastic Point Process</a:t>
            </a:r>
          </a:p>
        </p:txBody>
      </p:sp>
      <p:sp>
        <p:nvSpPr>
          <p:cNvPr id="13" name="Date Placeholder 12"/>
          <p:cNvSpPr>
            <a:spLocks noGrp="1"/>
          </p:cNvSpPr>
          <p:nvPr>
            <p:ph type="dt" sz="quarter" idx="10"/>
          </p:nvPr>
        </p:nvSpPr>
        <p:spPr/>
        <p:txBody>
          <a:bodyPr/>
          <a:lstStyle/>
          <a:p>
            <a:pPr>
              <a:defRPr/>
            </a:pPr>
            <a:r>
              <a:rPr lang="en-US"/>
              <a:t>Chapter 9</a:t>
            </a:r>
          </a:p>
        </p:txBody>
      </p:sp>
      <p:sp>
        <p:nvSpPr>
          <p:cNvPr id="12"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866B237-6881-4783-9155-0A7228FABFAD}" type="slidenum">
              <a:rPr lang="en-US" altLang="en-US" sz="1400">
                <a:latin typeface="Tahoma" panose="020B0604030504040204" pitchFamily="34" charset="0"/>
              </a:rPr>
              <a:pPr/>
              <a:t>31</a:t>
            </a:fld>
            <a:endParaRPr lang="en-US" altLang="en-US" sz="1400">
              <a:latin typeface="Tahoma" panose="020B0604030504040204" pitchFamily="34" charset="0"/>
            </a:endParaRPr>
          </a:p>
        </p:txBody>
      </p:sp>
      <p:pic>
        <p:nvPicPr>
          <p:cNvPr id="46085"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1938338"/>
            <a:ext cx="21812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Object 1"/>
          <p:cNvPicPr>
            <a:picLocks noChangeArrowheads="1"/>
          </p:cNvPicPr>
          <p:nvPr/>
        </p:nvPicPr>
        <p:blipFill>
          <a:blip r:embed="rId4">
            <a:extLst>
              <a:ext uri="{28A0092B-C50C-407E-A947-70E740481C1C}">
                <a14:useLocalDpi xmlns:a14="http://schemas.microsoft.com/office/drawing/2010/main" val="0"/>
              </a:ext>
            </a:extLst>
          </a:blip>
          <a:srcRect t="-1105" b="-253"/>
          <a:stretch>
            <a:fillRect/>
          </a:stretch>
        </p:blipFill>
        <p:spPr bwMode="auto">
          <a:xfrm>
            <a:off x="2743200" y="1600200"/>
            <a:ext cx="5562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0" name="Rectangle 2"/>
          <p:cNvSpPr>
            <a:spLocks noGrp="1" noChangeArrowheads="1"/>
          </p:cNvSpPr>
          <p:nvPr>
            <p:ph type="title"/>
          </p:nvPr>
        </p:nvSpPr>
        <p:spPr>
          <a:xfrm>
            <a:off x="1447800" y="533400"/>
            <a:ext cx="5791200" cy="609600"/>
          </a:xfrm>
        </p:spPr>
        <p:txBody>
          <a:bodyPr/>
          <a:lstStyle/>
          <a:p>
            <a:r>
              <a:rPr lang="en-US" altLang="en-US" sz="3200"/>
              <a:t>Renewal vs. Minimal repair</a:t>
            </a:r>
            <a:r>
              <a:rPr lang="en-US" altLang="en-US" sz="6000"/>
              <a:t> </a:t>
            </a:r>
          </a:p>
        </p:txBody>
      </p:sp>
      <p:sp>
        <p:nvSpPr>
          <p:cNvPr id="19" name="Date Placeholder 18"/>
          <p:cNvSpPr>
            <a:spLocks noGrp="1"/>
          </p:cNvSpPr>
          <p:nvPr>
            <p:ph type="dt" sz="quarter" idx="10"/>
          </p:nvPr>
        </p:nvSpPr>
        <p:spPr/>
        <p:txBody>
          <a:bodyPr/>
          <a:lstStyle/>
          <a:p>
            <a:pPr>
              <a:defRPr/>
            </a:pPr>
            <a:r>
              <a:rPr lang="en-US"/>
              <a:t>Chapter 9</a:t>
            </a:r>
          </a:p>
        </p:txBody>
      </p:sp>
      <p:sp>
        <p:nvSpPr>
          <p:cNvPr id="18" name="Slide Number Placeholder 4"/>
          <p:cNvSpPr>
            <a:spLocks noGrp="1"/>
          </p:cNvSpPr>
          <p:nvPr>
            <p:ph type="sldNum" sz="quarter" idx="11"/>
          </p:nvPr>
        </p:nvSpPr>
        <p:spPr>
          <a:xfrm>
            <a:off x="7239000" y="6015038"/>
            <a:ext cx="1905000" cy="457200"/>
          </a:xfrm>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B6ED37EA-E50A-4293-9632-1985FE072979}" type="slidenum">
              <a:rPr lang="en-US" altLang="en-US" sz="1400">
                <a:latin typeface="Tahoma" panose="020B0604030504040204" pitchFamily="34" charset="0"/>
              </a:rPr>
              <a:pPr/>
              <a:t>32</a:t>
            </a:fld>
            <a:endParaRPr lang="en-US" altLang="en-US" sz="1400">
              <a:latin typeface="Tahoma" panose="020B0604030504040204" pitchFamily="34" charset="0"/>
            </a:endParaRPr>
          </a:p>
        </p:txBody>
      </p:sp>
      <p:sp>
        <p:nvSpPr>
          <p:cNvPr id="25613" name="Text Box 3"/>
          <p:cNvSpPr txBox="1">
            <a:spLocks noChangeArrowheads="1"/>
          </p:cNvSpPr>
          <p:nvPr/>
        </p:nvSpPr>
        <p:spPr bwMode="auto">
          <a:xfrm>
            <a:off x="533400" y="1295400"/>
            <a:ext cx="6691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2400">
                <a:solidFill>
                  <a:schemeClr val="accent2"/>
                </a:solidFill>
                <a:latin typeface="Times New Roman" panose="02020603050405020304" pitchFamily="18" charset="0"/>
              </a:rPr>
              <a:t>Repair to “as good as new”		Minimal Repair</a:t>
            </a:r>
          </a:p>
        </p:txBody>
      </p:sp>
      <p:sp>
        <p:nvSpPr>
          <p:cNvPr id="25614" name="Text Box 4"/>
          <p:cNvSpPr txBox="1">
            <a:spLocks noChangeArrowheads="1"/>
          </p:cNvSpPr>
          <p:nvPr/>
        </p:nvSpPr>
        <p:spPr bwMode="auto">
          <a:xfrm>
            <a:off x="730250" y="1752600"/>
            <a:ext cx="7380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2400">
                <a:latin typeface="Times New Roman" panose="02020603050405020304" pitchFamily="18" charset="0"/>
              </a:rPr>
              <a:t>MTBF = MTTF		     MTBF = (t</a:t>
            </a:r>
            <a:r>
              <a:rPr lang="en-US" altLang="en-US" sz="2400" baseline="-25000">
                <a:latin typeface="Times New Roman" panose="02020603050405020304" pitchFamily="18" charset="0"/>
              </a:rPr>
              <a:t>2</a:t>
            </a:r>
            <a:r>
              <a:rPr lang="en-US" altLang="en-US" sz="2400">
                <a:latin typeface="Times New Roman" panose="02020603050405020304" pitchFamily="18" charset="0"/>
              </a:rPr>
              <a:t> – t</a:t>
            </a:r>
            <a:r>
              <a:rPr lang="en-US" altLang="en-US" sz="2400" baseline="-25000">
                <a:latin typeface="Times New Roman" panose="02020603050405020304" pitchFamily="18" charset="0"/>
              </a:rPr>
              <a:t>1</a:t>
            </a:r>
            <a:r>
              <a:rPr lang="en-US" altLang="en-US" sz="2400">
                <a:latin typeface="Times New Roman" panose="02020603050405020304" pitchFamily="18" charset="0"/>
              </a:rPr>
              <a:t>) / m(t</a:t>
            </a:r>
            <a:r>
              <a:rPr lang="en-US" altLang="en-US" sz="2400" baseline="-25000">
                <a:latin typeface="Times New Roman" panose="02020603050405020304" pitchFamily="18" charset="0"/>
              </a:rPr>
              <a:t>1</a:t>
            </a:r>
            <a:r>
              <a:rPr lang="en-US" altLang="en-US" sz="2400">
                <a:latin typeface="Times New Roman" panose="02020603050405020304" pitchFamily="18" charset="0"/>
              </a:rPr>
              <a:t>,t</a:t>
            </a:r>
            <a:r>
              <a:rPr lang="en-US" altLang="en-US" sz="2400" baseline="-25000">
                <a:latin typeface="Times New Roman" panose="02020603050405020304" pitchFamily="18" charset="0"/>
              </a:rPr>
              <a:t>2</a:t>
            </a:r>
            <a:r>
              <a:rPr lang="en-US" altLang="en-US" sz="2400">
                <a:latin typeface="Times New Roman" panose="02020603050405020304" pitchFamily="18" charset="0"/>
              </a:rPr>
              <a:t>)</a:t>
            </a:r>
          </a:p>
        </p:txBody>
      </p:sp>
      <p:graphicFrame>
        <p:nvGraphicFramePr>
          <p:cNvPr id="25602" name="Object 5"/>
          <p:cNvGraphicFramePr>
            <a:graphicFrameLocks noChangeAspect="1"/>
          </p:cNvGraphicFramePr>
          <p:nvPr/>
        </p:nvGraphicFramePr>
        <p:xfrm>
          <a:off x="4464050" y="2057400"/>
          <a:ext cx="4546600" cy="990600"/>
        </p:xfrm>
        <a:graphic>
          <a:graphicData uri="http://schemas.openxmlformats.org/presentationml/2006/ole">
            <mc:AlternateContent xmlns:mc="http://schemas.openxmlformats.org/markup-compatibility/2006">
              <mc:Choice xmlns:v="urn:schemas-microsoft-com:vml" Requires="v">
                <p:oleObj spid="_x0000_s25620" name="Equation" r:id="rId3" imgW="2273040" imgH="495000" progId="Equation.DSMT4">
                  <p:embed/>
                </p:oleObj>
              </mc:Choice>
              <mc:Fallback>
                <p:oleObj name="Equation" r:id="rId3" imgW="2273040" imgH="4950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050" y="2057400"/>
                        <a:ext cx="45466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5" name="Text Box 6"/>
          <p:cNvSpPr txBox="1">
            <a:spLocks noChangeArrowheads="1"/>
          </p:cNvSpPr>
          <p:nvPr/>
        </p:nvSpPr>
        <p:spPr bwMode="auto">
          <a:xfrm>
            <a:off x="806450" y="3581400"/>
            <a:ext cx="5011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2400">
                <a:latin typeface="Times New Roman" panose="02020603050405020304" pitchFamily="18" charset="0"/>
              </a:rPr>
              <a:t>HPP (CFR):			    NHPP:</a:t>
            </a:r>
          </a:p>
        </p:txBody>
      </p:sp>
      <p:graphicFrame>
        <p:nvGraphicFramePr>
          <p:cNvPr id="25603" name="Object 7"/>
          <p:cNvGraphicFramePr>
            <a:graphicFrameLocks noChangeAspect="1"/>
          </p:cNvGraphicFramePr>
          <p:nvPr/>
        </p:nvGraphicFramePr>
        <p:xfrm>
          <a:off x="806450" y="4038600"/>
          <a:ext cx="3048000" cy="889000"/>
        </p:xfrm>
        <a:graphic>
          <a:graphicData uri="http://schemas.openxmlformats.org/presentationml/2006/ole">
            <mc:AlternateContent xmlns:mc="http://schemas.openxmlformats.org/markup-compatibility/2006">
              <mc:Choice xmlns:v="urn:schemas-microsoft-com:vml" Requires="v">
                <p:oleObj spid="_x0000_s25621" name="Equation" r:id="rId5" imgW="1523880" imgH="444240" progId="Equation.DSMT4">
                  <p:embed/>
                </p:oleObj>
              </mc:Choice>
              <mc:Fallback>
                <p:oleObj name="Equation" r:id="rId5" imgW="1523880" imgH="4442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6450" y="4038600"/>
                        <a:ext cx="30480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4" name="Object 8"/>
          <p:cNvGraphicFramePr>
            <a:graphicFrameLocks noChangeAspect="1"/>
          </p:cNvGraphicFramePr>
          <p:nvPr/>
        </p:nvGraphicFramePr>
        <p:xfrm>
          <a:off x="4616450" y="3810000"/>
          <a:ext cx="3911600" cy="889000"/>
        </p:xfrm>
        <a:graphic>
          <a:graphicData uri="http://schemas.openxmlformats.org/presentationml/2006/ole">
            <mc:AlternateContent xmlns:mc="http://schemas.openxmlformats.org/markup-compatibility/2006">
              <mc:Choice xmlns:v="urn:schemas-microsoft-com:vml" Requires="v">
                <p:oleObj spid="_x0000_s25622" name="Equation" r:id="rId7" imgW="1955520" imgH="444240" progId="Equation.DSMT4">
                  <p:embed/>
                </p:oleObj>
              </mc:Choice>
              <mc:Fallback>
                <p:oleObj name="Equation" r:id="rId7" imgW="1955520" imgH="44424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16450" y="3810000"/>
                        <a:ext cx="39116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6" name="Text Box 9"/>
          <p:cNvSpPr txBox="1">
            <a:spLocks noChangeArrowheads="1"/>
          </p:cNvSpPr>
          <p:nvPr/>
        </p:nvSpPr>
        <p:spPr bwMode="auto">
          <a:xfrm>
            <a:off x="4311650" y="5334000"/>
            <a:ext cx="2554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2400">
                <a:latin typeface="Times New Roman" panose="02020603050405020304" pitchFamily="18" charset="0"/>
              </a:rPr>
              <a:t>Power law process:</a:t>
            </a:r>
          </a:p>
        </p:txBody>
      </p:sp>
      <p:graphicFrame>
        <p:nvGraphicFramePr>
          <p:cNvPr id="25605" name="Object 10"/>
          <p:cNvGraphicFramePr>
            <a:graphicFrameLocks noChangeAspect="1"/>
          </p:cNvGraphicFramePr>
          <p:nvPr/>
        </p:nvGraphicFramePr>
        <p:xfrm>
          <a:off x="4038600" y="5486400"/>
          <a:ext cx="4906963" cy="987425"/>
        </p:xfrm>
        <a:graphic>
          <a:graphicData uri="http://schemas.openxmlformats.org/presentationml/2006/ole">
            <mc:AlternateContent xmlns:mc="http://schemas.openxmlformats.org/markup-compatibility/2006">
              <mc:Choice xmlns:v="urn:schemas-microsoft-com:vml" Requires="v">
                <p:oleObj spid="_x0000_s25623" name="Equation" r:id="rId9" imgW="2336760" imgH="469800" progId="Equation.DSMT4">
                  <p:embed/>
                </p:oleObj>
              </mc:Choice>
              <mc:Fallback>
                <p:oleObj name="Equation" r:id="rId9" imgW="2336760" imgH="4698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8600" y="5486400"/>
                        <a:ext cx="4906963"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7" name="Line 11"/>
          <p:cNvSpPr>
            <a:spLocks noChangeShapeType="1"/>
          </p:cNvSpPr>
          <p:nvPr/>
        </p:nvSpPr>
        <p:spPr bwMode="auto">
          <a:xfrm>
            <a:off x="4038600" y="1143000"/>
            <a:ext cx="0" cy="533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25606" name="Object 12"/>
          <p:cNvGraphicFramePr>
            <a:graphicFrameLocks noChangeAspect="1"/>
          </p:cNvGraphicFramePr>
          <p:nvPr/>
        </p:nvGraphicFramePr>
        <p:xfrm>
          <a:off x="730250" y="2286000"/>
          <a:ext cx="3276600" cy="1270000"/>
        </p:xfrm>
        <a:graphic>
          <a:graphicData uri="http://schemas.openxmlformats.org/presentationml/2006/ole">
            <mc:AlternateContent xmlns:mc="http://schemas.openxmlformats.org/markup-compatibility/2006">
              <mc:Choice xmlns:v="urn:schemas-microsoft-com:vml" Requires="v">
                <p:oleObj spid="_x0000_s25624" name="Equation" r:id="rId11" imgW="1638000" imgH="634680" progId="Equation.DSMT4">
                  <p:embed/>
                </p:oleObj>
              </mc:Choice>
              <mc:Fallback>
                <p:oleObj name="Equation" r:id="rId11" imgW="1638000" imgH="63468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0250" y="2286000"/>
                        <a:ext cx="3276600" cy="127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7" name="Object 13"/>
          <p:cNvGraphicFramePr>
            <a:graphicFrameLocks noChangeAspect="1"/>
          </p:cNvGraphicFramePr>
          <p:nvPr/>
        </p:nvGraphicFramePr>
        <p:xfrm>
          <a:off x="882650" y="4876800"/>
          <a:ext cx="1447800" cy="501650"/>
        </p:xfrm>
        <a:graphic>
          <a:graphicData uri="http://schemas.openxmlformats.org/presentationml/2006/ole">
            <mc:AlternateContent xmlns:mc="http://schemas.openxmlformats.org/markup-compatibility/2006">
              <mc:Choice xmlns:v="urn:schemas-microsoft-com:vml" Requires="v">
                <p:oleObj spid="_x0000_s25625" name="Equation" r:id="rId13" imgW="660240" imgH="228600" progId="Equation.DSMT4">
                  <p:embed/>
                </p:oleObj>
              </mc:Choice>
              <mc:Fallback>
                <p:oleObj name="Equation" r:id="rId13" imgW="660240" imgH="22860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82650" y="4876800"/>
                        <a:ext cx="144780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8" name="Object 14"/>
          <p:cNvGraphicFramePr>
            <a:graphicFrameLocks noChangeAspect="1"/>
          </p:cNvGraphicFramePr>
          <p:nvPr/>
        </p:nvGraphicFramePr>
        <p:xfrm>
          <a:off x="4616450" y="4648200"/>
          <a:ext cx="1809750" cy="501650"/>
        </p:xfrm>
        <a:graphic>
          <a:graphicData uri="http://schemas.openxmlformats.org/presentationml/2006/ole">
            <mc:AlternateContent xmlns:mc="http://schemas.openxmlformats.org/markup-compatibility/2006">
              <mc:Choice xmlns:v="urn:schemas-microsoft-com:vml" Requires="v">
                <p:oleObj spid="_x0000_s25626" name="Equation" r:id="rId15" imgW="825480" imgH="228600" progId="Equation.DSMT4">
                  <p:embed/>
                </p:oleObj>
              </mc:Choice>
              <mc:Fallback>
                <p:oleObj name="Equation" r:id="rId15" imgW="825480" imgH="228600"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16450" y="4648200"/>
                        <a:ext cx="18097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8" name="Line 15"/>
          <p:cNvSpPr>
            <a:spLocks noChangeShapeType="1"/>
          </p:cNvSpPr>
          <p:nvPr/>
        </p:nvSpPr>
        <p:spPr bwMode="auto">
          <a:xfrm>
            <a:off x="654050" y="3581400"/>
            <a:ext cx="82296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5619" name="Line 16"/>
          <p:cNvSpPr>
            <a:spLocks noChangeShapeType="1"/>
          </p:cNvSpPr>
          <p:nvPr/>
        </p:nvSpPr>
        <p:spPr bwMode="auto">
          <a:xfrm>
            <a:off x="654050" y="5334000"/>
            <a:ext cx="8153400"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25609" name="Object 17"/>
          <p:cNvGraphicFramePr>
            <a:graphicFrameLocks noChangeAspect="1"/>
          </p:cNvGraphicFramePr>
          <p:nvPr/>
        </p:nvGraphicFramePr>
        <p:xfrm>
          <a:off x="958850" y="5410200"/>
          <a:ext cx="1905000" cy="831850"/>
        </p:xfrm>
        <a:graphic>
          <a:graphicData uri="http://schemas.openxmlformats.org/presentationml/2006/ole">
            <mc:AlternateContent xmlns:mc="http://schemas.openxmlformats.org/markup-compatibility/2006">
              <mc:Choice xmlns:v="urn:schemas-microsoft-com:vml" Requires="v">
                <p:oleObj spid="_x0000_s25627" name="Equation" r:id="rId17" imgW="901440" imgH="393480" progId="Equation.DSMT4">
                  <p:embed/>
                </p:oleObj>
              </mc:Choice>
              <mc:Fallback>
                <p:oleObj name="Equation" r:id="rId17" imgW="901440" imgH="393480" progId="Equation.DSMT4">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58850" y="5410200"/>
                        <a:ext cx="1905000"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1371600" y="381000"/>
            <a:ext cx="7107238" cy="790575"/>
          </a:xfrm>
        </p:spPr>
        <p:txBody>
          <a:bodyPr/>
          <a:lstStyle/>
          <a:p>
            <a:r>
              <a:rPr lang="en-US" altLang="en-US"/>
              <a:t>Overhauls</a:t>
            </a:r>
          </a:p>
        </p:txBody>
      </p:sp>
      <p:sp>
        <p:nvSpPr>
          <p:cNvPr id="12" name="Date Placeholder 11"/>
          <p:cNvSpPr>
            <a:spLocks noGrp="1"/>
          </p:cNvSpPr>
          <p:nvPr>
            <p:ph type="dt" sz="quarter" idx="10"/>
          </p:nvPr>
        </p:nvSpPr>
        <p:spPr>
          <a:xfrm>
            <a:off x="228600" y="6172200"/>
            <a:ext cx="1905000" cy="457200"/>
          </a:xfrm>
        </p:spPr>
        <p:txBody>
          <a:bodyPr/>
          <a:lstStyle/>
          <a:p>
            <a:pPr>
              <a:defRPr/>
            </a:pPr>
            <a:r>
              <a:rPr lang="en-US" dirty="0"/>
              <a:t>Chapter 9</a:t>
            </a:r>
          </a:p>
        </p:txBody>
      </p:sp>
      <p:sp>
        <p:nvSpPr>
          <p:cNvPr id="11"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4FE51EF6-C80F-49A7-B302-17E744490A92}" type="slidenum">
              <a:rPr lang="en-US" altLang="en-US" sz="1400">
                <a:latin typeface="Tahoma" panose="020B0604030504040204" pitchFamily="34" charset="0"/>
              </a:rPr>
              <a:pPr/>
              <a:t>33</a:t>
            </a:fld>
            <a:endParaRPr lang="en-US" altLang="en-US" sz="1400">
              <a:latin typeface="Tahoma" panose="020B0604030504040204" pitchFamily="34" charset="0"/>
            </a:endParaRPr>
          </a:p>
        </p:txBody>
      </p:sp>
      <p:sp>
        <p:nvSpPr>
          <p:cNvPr id="26631" name="Rectangle 3"/>
          <p:cNvSpPr>
            <a:spLocks noChangeArrowheads="1"/>
          </p:cNvSpPr>
          <p:nvPr/>
        </p:nvSpPr>
        <p:spPr bwMode="auto">
          <a:xfrm>
            <a:off x="585788" y="1752600"/>
            <a:ext cx="7705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t>T</a:t>
            </a:r>
            <a:r>
              <a:rPr lang="en-US" altLang="en-US" sz="2400" baseline="-25000"/>
              <a:t>o</a:t>
            </a:r>
            <a:r>
              <a:rPr lang="en-US" altLang="en-US" sz="2400"/>
              <a:t> = a constant, the scheduled time between overhauls</a:t>
            </a:r>
            <a:r>
              <a:rPr lang="en-US" altLang="en-US" sz="2800"/>
              <a:t> </a:t>
            </a:r>
          </a:p>
        </p:txBody>
      </p:sp>
      <p:graphicFrame>
        <p:nvGraphicFramePr>
          <p:cNvPr id="26626" name="Object 1024"/>
          <p:cNvGraphicFramePr>
            <a:graphicFrameLocks/>
          </p:cNvGraphicFramePr>
          <p:nvPr/>
        </p:nvGraphicFramePr>
        <p:xfrm>
          <a:off x="1217613" y="3567113"/>
          <a:ext cx="6410325" cy="827087"/>
        </p:xfrm>
        <a:graphic>
          <a:graphicData uri="http://schemas.openxmlformats.org/presentationml/2006/ole">
            <mc:AlternateContent xmlns:mc="http://schemas.openxmlformats.org/markup-compatibility/2006">
              <mc:Choice xmlns:v="urn:schemas-microsoft-com:vml" Requires="v">
                <p:oleObj spid="_x0000_s26636" name="Equation" r:id="rId4" imgW="2476440" imgH="330120" progId="Equation.DSMT4">
                  <p:embed/>
                </p:oleObj>
              </mc:Choice>
              <mc:Fallback>
                <p:oleObj name="Equation" r:id="rId4" imgW="2476440" imgH="330120" progId="Equation.DSMT4">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7613" y="3567113"/>
                        <a:ext cx="6410325" cy="82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2" name="Rectangle 5"/>
          <p:cNvSpPr>
            <a:spLocks noChangeArrowheads="1"/>
          </p:cNvSpPr>
          <p:nvPr/>
        </p:nvSpPr>
        <p:spPr bwMode="auto">
          <a:xfrm>
            <a:off x="511175" y="2484438"/>
            <a:ext cx="8632825"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t>T</a:t>
            </a:r>
            <a:r>
              <a:rPr lang="en-US" altLang="en-US" sz="2400" baseline="-25000"/>
              <a:t>ov</a:t>
            </a:r>
            <a:r>
              <a:rPr lang="en-US" altLang="en-US" sz="2400"/>
              <a:t> = a random variable the time between overhauls where</a:t>
            </a:r>
          </a:p>
          <a:p>
            <a:r>
              <a:rPr lang="en-US" altLang="en-US" sz="2800"/>
              <a:t>       </a:t>
            </a:r>
            <a:r>
              <a:rPr lang="en-US" altLang="en-US" sz="2400"/>
              <a:t>overhauls occur at the scheduled time or at a failure time</a:t>
            </a:r>
            <a:r>
              <a:rPr lang="en-US" altLang="en-US" sz="2800"/>
              <a:t> </a:t>
            </a:r>
          </a:p>
        </p:txBody>
      </p:sp>
      <p:grpSp>
        <p:nvGrpSpPr>
          <p:cNvPr id="2" name="Group 6"/>
          <p:cNvGrpSpPr>
            <a:grpSpLocks/>
          </p:cNvGrpSpPr>
          <p:nvPr/>
        </p:nvGrpSpPr>
        <p:grpSpPr bwMode="auto">
          <a:xfrm>
            <a:off x="3937000" y="4178300"/>
            <a:ext cx="3598863" cy="1673225"/>
            <a:chOff x="2437" y="2785"/>
            <a:chExt cx="2267" cy="1054"/>
          </a:xfrm>
        </p:grpSpPr>
        <p:graphicFrame>
          <p:nvGraphicFramePr>
            <p:cNvPr id="26627" name="Object 1025"/>
            <p:cNvGraphicFramePr>
              <a:graphicFrameLocks/>
            </p:cNvGraphicFramePr>
            <p:nvPr/>
          </p:nvGraphicFramePr>
          <p:xfrm>
            <a:off x="2437" y="3258"/>
            <a:ext cx="2267" cy="581"/>
          </p:xfrm>
          <a:graphic>
            <a:graphicData uri="http://schemas.openxmlformats.org/presentationml/2006/ole">
              <mc:AlternateContent xmlns:mc="http://schemas.openxmlformats.org/markup-compatibility/2006">
                <mc:Choice xmlns:v="urn:schemas-microsoft-com:vml" Requires="v">
                  <p:oleObj spid="_x0000_s26637" name="Equation" r:id="rId6" imgW="1854000" imgH="482400" progId="Equation.3">
                    <p:embed/>
                  </p:oleObj>
                </mc:Choice>
                <mc:Fallback>
                  <p:oleObj name="Equation" r:id="rId6" imgW="1854000" imgH="482400" progId="Equation.3">
                    <p:embed/>
                    <p:pic>
                      <p:nvPicPr>
                        <p:cNvPr id="0" name="Object 102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7" y="3258"/>
                          <a:ext cx="2267" cy="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4" name="Arc 8"/>
            <p:cNvSpPr>
              <a:spLocks/>
            </p:cNvSpPr>
            <p:nvPr/>
          </p:nvSpPr>
          <p:spPr bwMode="auto">
            <a:xfrm>
              <a:off x="2929" y="2785"/>
              <a:ext cx="192" cy="6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close/>
                </a:path>
              </a:pathLst>
            </a:custGeom>
            <a:noFill/>
            <a:ln w="254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26635" name="Arc 9"/>
            <p:cNvSpPr>
              <a:spLocks/>
            </p:cNvSpPr>
            <p:nvPr/>
          </p:nvSpPr>
          <p:spPr bwMode="auto">
            <a:xfrm>
              <a:off x="4368" y="2832"/>
              <a:ext cx="192" cy="6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1447800" y="381000"/>
            <a:ext cx="7543800" cy="790575"/>
          </a:xfrm>
        </p:spPr>
        <p:txBody>
          <a:bodyPr/>
          <a:lstStyle/>
          <a:p>
            <a:r>
              <a:rPr lang="en-US" altLang="en-US" sz="3600"/>
              <a:t>Overhaul with Exponential Failures</a:t>
            </a:r>
          </a:p>
        </p:txBody>
      </p:sp>
      <p:sp>
        <p:nvSpPr>
          <p:cNvPr id="6" name="Date Placeholder 5"/>
          <p:cNvSpPr>
            <a:spLocks noGrp="1"/>
          </p:cNvSpPr>
          <p:nvPr>
            <p:ph type="dt" sz="quarter" idx="10"/>
          </p:nvPr>
        </p:nvSpPr>
        <p:spPr/>
        <p:txBody>
          <a:bodyPr/>
          <a:lstStyle/>
          <a:p>
            <a:pPr>
              <a:defRPr/>
            </a:pPr>
            <a:r>
              <a:rPr lang="en-US"/>
              <a:t>Chapter 9</a:t>
            </a:r>
          </a:p>
        </p:txBody>
      </p:sp>
      <p:sp>
        <p:nvSpPr>
          <p:cNvPr id="5"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893A113-C0B4-48F0-B1CF-F8203CDB68CC}" type="slidenum">
              <a:rPr lang="en-US" altLang="en-US" sz="1400">
                <a:latin typeface="Tahoma" panose="020B0604030504040204" pitchFamily="34" charset="0"/>
              </a:rPr>
              <a:pPr/>
              <a:t>34</a:t>
            </a:fld>
            <a:endParaRPr lang="en-US" altLang="en-US" sz="1400">
              <a:latin typeface="Tahoma" panose="020B0604030504040204" pitchFamily="34" charset="0"/>
            </a:endParaRPr>
          </a:p>
        </p:txBody>
      </p:sp>
      <p:graphicFrame>
        <p:nvGraphicFramePr>
          <p:cNvPr id="27650" name="Object 3"/>
          <p:cNvGraphicFramePr>
            <a:graphicFrameLocks/>
          </p:cNvGraphicFramePr>
          <p:nvPr/>
        </p:nvGraphicFramePr>
        <p:xfrm>
          <a:off x="1905000" y="1676400"/>
          <a:ext cx="4589463" cy="936625"/>
        </p:xfrm>
        <a:graphic>
          <a:graphicData uri="http://schemas.openxmlformats.org/presentationml/2006/ole">
            <mc:AlternateContent xmlns:mc="http://schemas.openxmlformats.org/markup-compatibility/2006">
              <mc:Choice xmlns:v="urn:schemas-microsoft-com:vml" Requires="v">
                <p:oleObj spid="_x0000_s27655" name="Equation" r:id="rId4" imgW="1879560" imgH="393480" progId="Equation.3">
                  <p:embed/>
                </p:oleObj>
              </mc:Choice>
              <mc:Fallback>
                <p:oleObj name="Equation" r:id="rId4" imgW="1879560" imgH="39348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676400"/>
                        <a:ext cx="4589463"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4" name="Rectangle 4"/>
          <p:cNvSpPr>
            <a:spLocks noChangeArrowheads="1"/>
          </p:cNvSpPr>
          <p:nvPr/>
        </p:nvSpPr>
        <p:spPr bwMode="auto">
          <a:xfrm>
            <a:off x="609600" y="3124200"/>
            <a:ext cx="7862888"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80000"/>
              </a:lnSpc>
            </a:pPr>
            <a:r>
              <a:rPr lang="en-US" altLang="en-US" sz="2400">
                <a:latin typeface="Times New Roman" panose="02020603050405020304" pitchFamily="18" charset="0"/>
              </a:rPr>
              <a:t>An aircraft engine is scheduled for a complete overhaul every</a:t>
            </a:r>
          </a:p>
          <a:p>
            <a:pPr>
              <a:lnSpc>
                <a:spcPct val="80000"/>
              </a:lnSpc>
            </a:pPr>
            <a:r>
              <a:rPr lang="en-US" altLang="en-US" sz="2400">
                <a:latin typeface="Times New Roman" panose="02020603050405020304" pitchFamily="18" charset="0"/>
              </a:rPr>
              <a:t>10,000 flying (operating) hours or upon a failure requiring</a:t>
            </a:r>
          </a:p>
          <a:p>
            <a:pPr>
              <a:lnSpc>
                <a:spcPct val="80000"/>
              </a:lnSpc>
            </a:pPr>
            <a:r>
              <a:rPr lang="en-US" altLang="en-US" sz="2400">
                <a:latin typeface="Times New Roman" panose="02020603050405020304" pitchFamily="18" charset="0"/>
              </a:rPr>
              <a:t> removal of the engine from the aircraft.  Assuming a CFR of  </a:t>
            </a:r>
          </a:p>
          <a:p>
            <a:pPr>
              <a:lnSpc>
                <a:spcPct val="80000"/>
              </a:lnSpc>
            </a:pPr>
            <a:r>
              <a:rPr lang="en-US" altLang="en-US" sz="2400">
                <a:latin typeface="Times New Roman" panose="02020603050405020304" pitchFamily="18" charset="0"/>
              </a:rPr>
              <a:t>10</a:t>
            </a:r>
            <a:r>
              <a:rPr lang="en-US" altLang="en-US" sz="2400" baseline="30000">
                <a:latin typeface="Times New Roman" panose="02020603050405020304" pitchFamily="18" charset="0"/>
              </a:rPr>
              <a:t>-5</a:t>
            </a:r>
            <a:r>
              <a:rPr lang="en-US" altLang="en-US" sz="2400">
                <a:latin typeface="Times New Roman" panose="02020603050405020304" pitchFamily="18" charset="0"/>
              </a:rPr>
              <a:t> failures per flying hour for engine removal failure modes, </a:t>
            </a:r>
          </a:p>
          <a:p>
            <a:pPr>
              <a:lnSpc>
                <a:spcPct val="80000"/>
              </a:lnSpc>
            </a:pPr>
            <a:endParaRPr lang="en-US" altLang="en-US" sz="2400">
              <a:latin typeface="Times New Roman" panose="02020603050405020304" pitchFamily="18" charset="0"/>
            </a:endParaRPr>
          </a:p>
          <a:p>
            <a:pPr>
              <a:lnSpc>
                <a:spcPct val="80000"/>
              </a:lnSpc>
            </a:pPr>
            <a:r>
              <a:rPr lang="en-US" altLang="en-US" sz="2400">
                <a:latin typeface="Times New Roman" panose="02020603050405020304" pitchFamily="18" charset="0"/>
              </a:rPr>
              <a:t>	E[T</a:t>
            </a:r>
            <a:r>
              <a:rPr lang="en-US" altLang="en-US" sz="2400" baseline="-25000">
                <a:latin typeface="Times New Roman" panose="02020603050405020304" pitchFamily="18" charset="0"/>
              </a:rPr>
              <a:t>ov</a:t>
            </a:r>
            <a:r>
              <a:rPr lang="en-US" altLang="en-US" sz="2400">
                <a:latin typeface="Times New Roman" panose="02020603050405020304" pitchFamily="18" charset="0"/>
              </a:rPr>
              <a:t> ] = 10</a:t>
            </a:r>
            <a:r>
              <a:rPr lang="en-US" altLang="en-US" sz="2400" baseline="30000">
                <a:latin typeface="Times New Roman" panose="02020603050405020304" pitchFamily="18" charset="0"/>
              </a:rPr>
              <a:t>5</a:t>
            </a:r>
            <a:r>
              <a:rPr lang="en-US" altLang="en-US" sz="2400">
                <a:latin typeface="Times New Roman" panose="02020603050405020304" pitchFamily="18" charset="0"/>
              </a:rPr>
              <a:t> ( 1 - e</a:t>
            </a:r>
            <a:r>
              <a:rPr lang="en-US" altLang="en-US" sz="2400" baseline="30000">
                <a:latin typeface="Times New Roman" panose="02020603050405020304" pitchFamily="18" charset="0"/>
              </a:rPr>
              <a:t>-.1</a:t>
            </a:r>
            <a:r>
              <a:rPr lang="en-US" altLang="en-US" sz="2400">
                <a:latin typeface="Times New Roman" panose="02020603050405020304" pitchFamily="18" charset="0"/>
              </a:rPr>
              <a:t> ) = 9516 flying hours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447800" y="381000"/>
            <a:ext cx="7107238" cy="790575"/>
          </a:xfrm>
        </p:spPr>
        <p:txBody>
          <a:bodyPr/>
          <a:lstStyle/>
          <a:p>
            <a:r>
              <a:rPr lang="en-US" altLang="en-US"/>
              <a:t>Cycle Time</a:t>
            </a:r>
          </a:p>
        </p:txBody>
      </p:sp>
      <p:sp>
        <p:nvSpPr>
          <p:cNvPr id="6" name="Date Placeholder 5"/>
          <p:cNvSpPr>
            <a:spLocks noGrp="1"/>
          </p:cNvSpPr>
          <p:nvPr>
            <p:ph type="dt" sz="quarter" idx="10"/>
          </p:nvPr>
        </p:nvSpPr>
        <p:spPr/>
        <p:txBody>
          <a:bodyPr/>
          <a:lstStyle/>
          <a:p>
            <a:pPr>
              <a:defRPr/>
            </a:pPr>
            <a:r>
              <a:rPr lang="en-US"/>
              <a:t>Chapter 9</a:t>
            </a:r>
          </a:p>
        </p:txBody>
      </p:sp>
      <p:sp>
        <p:nvSpPr>
          <p:cNvPr id="5"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DC561DC6-9882-4190-B534-75F6F734CD94}" type="slidenum">
              <a:rPr lang="en-US" altLang="en-US" sz="1400">
                <a:latin typeface="Tahoma" panose="020B0604030504040204" pitchFamily="34" charset="0"/>
              </a:rPr>
              <a:pPr/>
              <a:t>35</a:t>
            </a:fld>
            <a:endParaRPr lang="en-US" altLang="en-US" sz="1400">
              <a:latin typeface="Tahoma" panose="020B0604030504040204" pitchFamily="34" charset="0"/>
            </a:endParaRPr>
          </a:p>
        </p:txBody>
      </p:sp>
      <p:sp>
        <p:nvSpPr>
          <p:cNvPr id="47109" name="Rectangle 3"/>
          <p:cNvSpPr>
            <a:spLocks noChangeArrowheads="1"/>
          </p:cNvSpPr>
          <p:nvPr/>
        </p:nvSpPr>
        <p:spPr bwMode="auto">
          <a:xfrm>
            <a:off x="382588" y="2041525"/>
            <a:ext cx="8477250"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96000"/>
              </a:spcBef>
            </a:pPr>
            <a:r>
              <a:rPr lang="en-US" altLang="en-US" sz="2400">
                <a:latin typeface="Times New Roman" panose="02020603050405020304" pitchFamily="18" charset="0"/>
              </a:rPr>
              <a:t>X</a:t>
            </a:r>
            <a:r>
              <a:rPr lang="en-US" altLang="en-US" sz="2400" baseline="-25000">
                <a:latin typeface="Times New Roman" panose="02020603050405020304" pitchFamily="18" charset="0"/>
              </a:rPr>
              <a:t>i</a:t>
            </a:r>
            <a:r>
              <a:rPr lang="en-US" altLang="en-US" sz="2400">
                <a:latin typeface="Times New Roman" panose="02020603050405020304" pitchFamily="18" charset="0"/>
              </a:rPr>
              <a:t>  = a random var, the time to the ith failure (following restoration)</a:t>
            </a:r>
          </a:p>
          <a:p>
            <a:pPr>
              <a:spcBef>
                <a:spcPct val="96000"/>
              </a:spcBef>
            </a:pPr>
            <a:r>
              <a:rPr lang="en-US" altLang="en-US" sz="2400">
                <a:latin typeface="Times New Roman" panose="02020603050405020304" pitchFamily="18" charset="0"/>
              </a:rPr>
              <a:t>S</a:t>
            </a:r>
            <a:r>
              <a:rPr lang="en-US" altLang="en-US" sz="2400" baseline="-25000">
                <a:latin typeface="Times New Roman" panose="02020603050405020304" pitchFamily="18" charset="0"/>
              </a:rPr>
              <a:t>i</a:t>
            </a:r>
            <a:r>
              <a:rPr lang="en-US" altLang="en-US" sz="2400">
                <a:latin typeface="Times New Roman" panose="02020603050405020304" pitchFamily="18" charset="0"/>
              </a:rPr>
              <a:t> = a random var, the repair time* of the ith failure, then</a:t>
            </a:r>
          </a:p>
          <a:p>
            <a:pPr>
              <a:spcBef>
                <a:spcPct val="96000"/>
              </a:spcBef>
            </a:pPr>
            <a:r>
              <a:rPr lang="en-US" altLang="en-US" sz="2400">
                <a:latin typeface="Times New Roman" panose="02020603050405020304" pitchFamily="18" charset="0"/>
              </a:rPr>
              <a:t>Y</a:t>
            </a:r>
            <a:r>
              <a:rPr lang="en-US" altLang="en-US" sz="2400" baseline="-25000">
                <a:latin typeface="Times New Roman" panose="02020603050405020304" pitchFamily="18" charset="0"/>
              </a:rPr>
              <a:t>i</a:t>
            </a:r>
            <a:r>
              <a:rPr lang="en-US" altLang="en-US" sz="2400">
                <a:latin typeface="Times New Roman" panose="02020603050405020304" pitchFamily="18" charset="0"/>
              </a:rPr>
              <a:t> = X</a:t>
            </a:r>
            <a:r>
              <a:rPr lang="en-US" altLang="en-US" sz="2400" baseline="-25000">
                <a:latin typeface="Times New Roman" panose="02020603050405020304" pitchFamily="18" charset="0"/>
              </a:rPr>
              <a:t>i</a:t>
            </a:r>
            <a:r>
              <a:rPr lang="en-US" altLang="en-US" sz="2400">
                <a:latin typeface="Times New Roman" panose="02020603050405020304" pitchFamily="18" charset="0"/>
              </a:rPr>
              <a:t> + S</a:t>
            </a:r>
            <a:r>
              <a:rPr lang="en-US" altLang="en-US" sz="2400" baseline="-25000">
                <a:latin typeface="Times New Roman" panose="02020603050405020304" pitchFamily="18" charset="0"/>
              </a:rPr>
              <a:t>i</a:t>
            </a:r>
            <a:r>
              <a:rPr lang="en-US" altLang="en-US" sz="2400">
                <a:latin typeface="Times New Roman" panose="02020603050405020304" pitchFamily="18" charset="0"/>
              </a:rPr>
              <a:t>  is the length of  time of the ith renewal cycle. </a:t>
            </a:r>
          </a:p>
          <a:p>
            <a:pPr>
              <a:spcBef>
                <a:spcPct val="96000"/>
              </a:spcBef>
            </a:pPr>
            <a:r>
              <a:rPr lang="en-US" altLang="en-US" sz="2400">
                <a:latin typeface="Times New Roman" panose="02020603050405020304" pitchFamily="18" charset="0"/>
              </a:rPr>
              <a:t>The time of the ith renewal, T</a:t>
            </a:r>
            <a:r>
              <a:rPr lang="en-US" altLang="en-US" sz="2400" baseline="-25000">
                <a:latin typeface="Times New Roman" panose="02020603050405020304" pitchFamily="18" charset="0"/>
              </a:rPr>
              <a:t>i</a:t>
            </a:r>
            <a:r>
              <a:rPr lang="en-US" altLang="en-US" sz="2400">
                <a:latin typeface="Times New Roman" panose="02020603050405020304" pitchFamily="18" charset="0"/>
              </a:rPr>
              <a:t> , can then be found from</a:t>
            </a:r>
          </a:p>
          <a:p>
            <a:pPr>
              <a:spcBef>
                <a:spcPct val="96000"/>
              </a:spcBef>
            </a:pPr>
            <a:r>
              <a:rPr lang="en-US" altLang="en-US" sz="2400">
                <a:latin typeface="Times New Roman" panose="02020603050405020304" pitchFamily="18" charset="0"/>
              </a:rPr>
              <a:t>	  T</a:t>
            </a:r>
            <a:r>
              <a:rPr lang="en-US" altLang="en-US" sz="2400" baseline="-25000">
                <a:latin typeface="Times New Roman" panose="02020603050405020304" pitchFamily="18" charset="0"/>
              </a:rPr>
              <a:t>i</a:t>
            </a:r>
            <a:r>
              <a:rPr lang="en-US" altLang="en-US" sz="2400">
                <a:latin typeface="Times New Roman" panose="02020603050405020304" pitchFamily="18" charset="0"/>
              </a:rPr>
              <a:t> = T</a:t>
            </a:r>
            <a:r>
              <a:rPr lang="en-US" altLang="en-US" sz="2400" baseline="-25000">
                <a:latin typeface="Times New Roman" panose="02020603050405020304" pitchFamily="18" charset="0"/>
              </a:rPr>
              <a:t>i-1</a:t>
            </a:r>
            <a:r>
              <a:rPr lang="en-US" altLang="en-US" sz="2400">
                <a:latin typeface="Times New Roman" panose="02020603050405020304" pitchFamily="18" charset="0"/>
              </a:rPr>
              <a:t> + Y</a:t>
            </a:r>
            <a:r>
              <a:rPr lang="en-US" altLang="en-US" sz="2400" baseline="-25000">
                <a:latin typeface="Times New Roman" panose="02020603050405020304" pitchFamily="18" charset="0"/>
              </a:rPr>
              <a:t>i</a:t>
            </a:r>
            <a:r>
              <a:rPr lang="en-US" altLang="en-US" sz="2400">
                <a:latin typeface="Times New Roman" panose="02020603050405020304" pitchFamily="18" charset="0"/>
              </a:rPr>
              <a:t> ,   i = 1, 2, ....   with T</a:t>
            </a:r>
            <a:r>
              <a:rPr lang="en-US" altLang="en-US" sz="2400" baseline="-25000">
                <a:latin typeface="Times New Roman" panose="02020603050405020304" pitchFamily="18" charset="0"/>
              </a:rPr>
              <a:t>0</a:t>
            </a:r>
            <a:r>
              <a:rPr lang="en-US" altLang="en-US" sz="2400">
                <a:latin typeface="Times New Roman" panose="02020603050405020304" pitchFamily="18" charset="0"/>
              </a:rPr>
              <a:t> = 0.</a:t>
            </a:r>
          </a:p>
          <a:p>
            <a:endParaRPr lang="en-US" altLang="en-US" sz="2400">
              <a:latin typeface="Times New Roman" panose="02020603050405020304" pitchFamily="18" charset="0"/>
            </a:endParaRPr>
          </a:p>
        </p:txBody>
      </p:sp>
      <p:sp>
        <p:nvSpPr>
          <p:cNvPr id="47110" name="Text Box 4"/>
          <p:cNvSpPr txBox="1">
            <a:spLocks noChangeArrowheads="1"/>
          </p:cNvSpPr>
          <p:nvPr/>
        </p:nvSpPr>
        <p:spPr bwMode="auto">
          <a:xfrm>
            <a:off x="685800" y="5638800"/>
            <a:ext cx="2343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a:t>*a renewal process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1371600" y="457200"/>
            <a:ext cx="7107238" cy="790575"/>
          </a:xfrm>
        </p:spPr>
        <p:txBody>
          <a:bodyPr/>
          <a:lstStyle/>
          <a:p>
            <a:r>
              <a:rPr lang="en-US" altLang="en-US"/>
              <a:t>Cycle Time</a:t>
            </a:r>
          </a:p>
        </p:txBody>
      </p:sp>
      <p:sp>
        <p:nvSpPr>
          <p:cNvPr id="6" name="Date Placeholder 5"/>
          <p:cNvSpPr>
            <a:spLocks noGrp="1"/>
          </p:cNvSpPr>
          <p:nvPr>
            <p:ph type="dt" sz="quarter" idx="10"/>
          </p:nvPr>
        </p:nvSpPr>
        <p:spPr/>
        <p:txBody>
          <a:bodyPr/>
          <a:lstStyle/>
          <a:p>
            <a:pPr>
              <a:defRPr/>
            </a:pPr>
            <a:r>
              <a:rPr lang="en-US"/>
              <a:t>Chapter 9</a:t>
            </a:r>
          </a:p>
        </p:txBody>
      </p:sp>
      <p:sp>
        <p:nvSpPr>
          <p:cNvPr id="5"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34671B5C-F01F-4396-9A15-01911A401157}" type="slidenum">
              <a:rPr lang="en-US" altLang="en-US" sz="1400">
                <a:latin typeface="Tahoma" panose="020B0604030504040204" pitchFamily="34" charset="0"/>
              </a:rPr>
              <a:pPr/>
              <a:t>36</a:t>
            </a:fld>
            <a:endParaRPr lang="en-US" altLang="en-US" sz="1400">
              <a:latin typeface="Tahoma" panose="020B0604030504040204" pitchFamily="34" charset="0"/>
            </a:endParaRPr>
          </a:p>
        </p:txBody>
      </p:sp>
      <p:sp>
        <p:nvSpPr>
          <p:cNvPr id="28678" name="Rectangle 3"/>
          <p:cNvSpPr>
            <a:spLocks noChangeArrowheads="1"/>
          </p:cNvSpPr>
          <p:nvPr/>
        </p:nvSpPr>
        <p:spPr bwMode="auto">
          <a:xfrm>
            <a:off x="457200" y="1600200"/>
            <a:ext cx="8139113" cy="403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96000"/>
              </a:spcBef>
            </a:pPr>
            <a:r>
              <a:rPr lang="en-US" altLang="en-US" sz="2400">
                <a:latin typeface="Times New Roman" panose="02020603050405020304" pitchFamily="18" charset="0"/>
              </a:rPr>
              <a:t>Y</a:t>
            </a:r>
            <a:r>
              <a:rPr lang="en-US" altLang="en-US" sz="2400" baseline="-25000">
                <a:latin typeface="Times New Roman" panose="02020603050405020304" pitchFamily="18" charset="0"/>
              </a:rPr>
              <a:t>i</a:t>
            </a:r>
            <a:r>
              <a:rPr lang="en-US" altLang="en-US" sz="2400">
                <a:latin typeface="Times New Roman" panose="02020603050405020304" pitchFamily="18" charset="0"/>
              </a:rPr>
              <a:t> (cycle time) is a random variable with PDF g(t)</a:t>
            </a:r>
          </a:p>
          <a:p>
            <a:pPr>
              <a:spcBef>
                <a:spcPct val="96000"/>
              </a:spcBef>
            </a:pPr>
            <a:r>
              <a:rPr lang="en-US" altLang="en-US" sz="2400">
                <a:latin typeface="Times New Roman" panose="02020603050405020304" pitchFamily="18" charset="0"/>
              </a:rPr>
              <a:t>X</a:t>
            </a:r>
            <a:r>
              <a:rPr lang="en-US" altLang="en-US" sz="2400" baseline="-25000">
                <a:latin typeface="Times New Roman" panose="02020603050405020304" pitchFamily="18" charset="0"/>
              </a:rPr>
              <a:t>i</a:t>
            </a:r>
            <a:r>
              <a:rPr lang="en-US" altLang="en-US" sz="2400">
                <a:latin typeface="Times New Roman" panose="02020603050405020304" pitchFamily="18" charset="0"/>
              </a:rPr>
              <a:t> (time to failure) has PDF f(x),  </a:t>
            </a:r>
          </a:p>
          <a:p>
            <a:pPr>
              <a:spcBef>
                <a:spcPct val="96000"/>
              </a:spcBef>
            </a:pPr>
            <a:r>
              <a:rPr lang="en-US" altLang="en-US" sz="2400">
                <a:latin typeface="Times New Roman" panose="02020603050405020304" pitchFamily="18" charset="0"/>
              </a:rPr>
              <a:t>S</a:t>
            </a:r>
            <a:r>
              <a:rPr lang="en-US" altLang="en-US" sz="2400" baseline="-25000">
                <a:latin typeface="Times New Roman" panose="02020603050405020304" pitchFamily="18" charset="0"/>
              </a:rPr>
              <a:t>i</a:t>
            </a:r>
            <a:r>
              <a:rPr lang="en-US" altLang="en-US" sz="2400">
                <a:latin typeface="Times New Roman" panose="02020603050405020304" pitchFamily="18" charset="0"/>
              </a:rPr>
              <a:t> (repair time) has PDF h(s) and X</a:t>
            </a:r>
            <a:r>
              <a:rPr lang="en-US" altLang="en-US" sz="2400" baseline="-25000">
                <a:latin typeface="Times New Roman" panose="02020603050405020304" pitchFamily="18" charset="0"/>
              </a:rPr>
              <a:t>i</a:t>
            </a:r>
            <a:r>
              <a:rPr lang="en-US" altLang="en-US" sz="2400">
                <a:latin typeface="Times New Roman" panose="02020603050405020304" pitchFamily="18" charset="0"/>
              </a:rPr>
              <a:t> and S</a:t>
            </a:r>
            <a:r>
              <a:rPr lang="en-US" altLang="en-US" sz="2400" baseline="-25000">
                <a:latin typeface="Times New Roman" panose="02020603050405020304" pitchFamily="18" charset="0"/>
              </a:rPr>
              <a:t>i</a:t>
            </a:r>
            <a:r>
              <a:rPr lang="en-US" altLang="en-US" sz="2400">
                <a:latin typeface="Times New Roman" panose="02020603050405020304" pitchFamily="18" charset="0"/>
              </a:rPr>
              <a:t> are independent, then </a:t>
            </a:r>
          </a:p>
          <a:p>
            <a:pPr>
              <a:spcBef>
                <a:spcPct val="96000"/>
              </a:spcBef>
            </a:pPr>
            <a:r>
              <a:rPr lang="en-US" altLang="en-US" sz="2400">
                <a:latin typeface="Times New Roman" panose="02020603050405020304" pitchFamily="18" charset="0"/>
              </a:rPr>
              <a:t>E(Y</a:t>
            </a:r>
            <a:r>
              <a:rPr lang="en-US" altLang="en-US" sz="2400" baseline="-25000">
                <a:latin typeface="Times New Roman" panose="02020603050405020304" pitchFamily="18" charset="0"/>
              </a:rPr>
              <a:t>i</a:t>
            </a:r>
            <a:r>
              <a:rPr lang="en-US" altLang="en-US" sz="2400">
                <a:latin typeface="Times New Roman" panose="02020603050405020304" pitchFamily="18" charset="0"/>
              </a:rPr>
              <a:t>) = E(X</a:t>
            </a:r>
            <a:r>
              <a:rPr lang="en-US" altLang="en-US" sz="2400" baseline="-25000">
                <a:latin typeface="Times New Roman" panose="02020603050405020304" pitchFamily="18" charset="0"/>
              </a:rPr>
              <a:t>i</a:t>
            </a:r>
            <a:r>
              <a:rPr lang="en-US" altLang="en-US" sz="2400">
                <a:latin typeface="Times New Roman" panose="02020603050405020304" pitchFamily="18" charset="0"/>
              </a:rPr>
              <a:t> + S</a:t>
            </a:r>
            <a:r>
              <a:rPr lang="en-US" altLang="en-US" sz="2400" baseline="-25000">
                <a:latin typeface="Times New Roman" panose="02020603050405020304" pitchFamily="18" charset="0"/>
              </a:rPr>
              <a:t>i</a:t>
            </a:r>
            <a:r>
              <a:rPr lang="en-US" altLang="en-US" sz="2400">
                <a:latin typeface="Times New Roman" panose="02020603050405020304" pitchFamily="18" charset="0"/>
              </a:rPr>
              <a:t>) = E(X</a:t>
            </a:r>
            <a:r>
              <a:rPr lang="en-US" altLang="en-US" sz="2400" baseline="-25000">
                <a:latin typeface="Times New Roman" panose="02020603050405020304" pitchFamily="18" charset="0"/>
              </a:rPr>
              <a:t>i</a:t>
            </a:r>
            <a:r>
              <a:rPr lang="en-US" altLang="en-US" sz="2400">
                <a:latin typeface="Times New Roman" panose="02020603050405020304" pitchFamily="18" charset="0"/>
              </a:rPr>
              <a:t>) + E(S</a:t>
            </a:r>
            <a:r>
              <a:rPr lang="en-US" altLang="en-US" sz="2400" baseline="-25000">
                <a:latin typeface="Times New Roman" panose="02020603050405020304" pitchFamily="18" charset="0"/>
              </a:rPr>
              <a:t>i</a:t>
            </a:r>
            <a:r>
              <a:rPr lang="en-US" altLang="en-US" sz="2400">
                <a:latin typeface="Times New Roman" panose="02020603050405020304" pitchFamily="18" charset="0"/>
              </a:rPr>
              <a:t>) or MTBF = MTTF + MTTR, </a:t>
            </a:r>
          </a:p>
          <a:p>
            <a:pPr>
              <a:spcBef>
                <a:spcPct val="96000"/>
              </a:spcBef>
            </a:pPr>
            <a:r>
              <a:rPr lang="en-US" altLang="en-US"/>
              <a:t>Var</a:t>
            </a:r>
            <a:r>
              <a:rPr lang="en-US" altLang="en-US" sz="2400">
                <a:latin typeface="Times New Roman" panose="02020603050405020304" pitchFamily="18" charset="0"/>
              </a:rPr>
              <a:t>(Y</a:t>
            </a:r>
            <a:r>
              <a:rPr lang="en-US" altLang="en-US" sz="2400" baseline="-25000">
                <a:latin typeface="Times New Roman" panose="02020603050405020304" pitchFamily="18" charset="0"/>
              </a:rPr>
              <a:t>i</a:t>
            </a:r>
            <a:r>
              <a:rPr lang="en-US" altLang="en-US" sz="2400">
                <a:latin typeface="Times New Roman" panose="02020603050405020304" pitchFamily="18" charset="0"/>
              </a:rPr>
              <a:t>) =</a:t>
            </a:r>
            <a:r>
              <a:rPr lang="en-US" altLang="en-US"/>
              <a:t>Var </a:t>
            </a:r>
            <a:r>
              <a:rPr lang="en-US" altLang="en-US" sz="2400">
                <a:latin typeface="Times New Roman" panose="02020603050405020304" pitchFamily="18" charset="0"/>
              </a:rPr>
              <a:t>(X</a:t>
            </a:r>
            <a:r>
              <a:rPr lang="en-US" altLang="en-US" sz="2400" baseline="-25000">
                <a:latin typeface="Times New Roman" panose="02020603050405020304" pitchFamily="18" charset="0"/>
              </a:rPr>
              <a:t>i</a:t>
            </a:r>
            <a:r>
              <a:rPr lang="en-US" altLang="en-US" sz="2400">
                <a:latin typeface="Times New Roman" panose="02020603050405020304" pitchFamily="18" charset="0"/>
              </a:rPr>
              <a:t> + S</a:t>
            </a:r>
            <a:r>
              <a:rPr lang="en-US" altLang="en-US" sz="2400" baseline="-25000">
                <a:latin typeface="Times New Roman" panose="02020603050405020304" pitchFamily="18" charset="0"/>
              </a:rPr>
              <a:t>i</a:t>
            </a:r>
            <a:r>
              <a:rPr lang="en-US" altLang="en-US" sz="2400">
                <a:latin typeface="Times New Roman" panose="02020603050405020304" pitchFamily="18" charset="0"/>
              </a:rPr>
              <a:t>) = </a:t>
            </a:r>
            <a:r>
              <a:rPr lang="en-US" altLang="en-US"/>
              <a:t>Var </a:t>
            </a:r>
            <a:r>
              <a:rPr lang="en-US" altLang="en-US" sz="2400">
                <a:latin typeface="Times New Roman" panose="02020603050405020304" pitchFamily="18" charset="0"/>
              </a:rPr>
              <a:t>(X</a:t>
            </a:r>
            <a:r>
              <a:rPr lang="en-US" altLang="en-US" sz="2400" baseline="-25000">
                <a:latin typeface="Times New Roman" panose="02020603050405020304" pitchFamily="18" charset="0"/>
              </a:rPr>
              <a:t>i</a:t>
            </a:r>
            <a:r>
              <a:rPr lang="en-US" altLang="en-US" sz="2400">
                <a:latin typeface="Times New Roman" panose="02020603050405020304" pitchFamily="18" charset="0"/>
              </a:rPr>
              <a:t>) + </a:t>
            </a:r>
            <a:r>
              <a:rPr lang="en-US" altLang="en-US"/>
              <a:t>Var </a:t>
            </a:r>
            <a:r>
              <a:rPr lang="en-US" altLang="en-US" sz="2400">
                <a:latin typeface="Times New Roman" panose="02020603050405020304" pitchFamily="18" charset="0"/>
              </a:rPr>
              <a:t>(S</a:t>
            </a:r>
            <a:r>
              <a:rPr lang="en-US" altLang="en-US" sz="2400" baseline="-25000">
                <a:latin typeface="Times New Roman" panose="02020603050405020304" pitchFamily="18" charset="0"/>
              </a:rPr>
              <a:t>i</a:t>
            </a:r>
            <a:r>
              <a:rPr lang="en-US" altLang="en-US" sz="2400">
                <a:latin typeface="Times New Roman" panose="02020603050405020304" pitchFamily="18" charset="0"/>
              </a:rPr>
              <a:t>), and</a:t>
            </a:r>
          </a:p>
          <a:p>
            <a:pPr>
              <a:spcBef>
                <a:spcPct val="96000"/>
              </a:spcBef>
            </a:pPr>
            <a:endParaRPr lang="en-US" altLang="en-US" sz="2400">
              <a:latin typeface="Times New Roman" panose="02020603050405020304" pitchFamily="18" charset="0"/>
            </a:endParaRPr>
          </a:p>
        </p:txBody>
      </p:sp>
      <p:graphicFrame>
        <p:nvGraphicFramePr>
          <p:cNvPr id="28674" name="Object 0"/>
          <p:cNvGraphicFramePr>
            <a:graphicFrameLocks noChangeAspect="1"/>
          </p:cNvGraphicFramePr>
          <p:nvPr/>
        </p:nvGraphicFramePr>
        <p:xfrm>
          <a:off x="1828800" y="5105400"/>
          <a:ext cx="4572000" cy="982663"/>
        </p:xfrm>
        <a:graphic>
          <a:graphicData uri="http://schemas.openxmlformats.org/presentationml/2006/ole">
            <mc:AlternateContent xmlns:mc="http://schemas.openxmlformats.org/markup-compatibility/2006">
              <mc:Choice xmlns:v="urn:schemas-microsoft-com:vml" Requires="v">
                <p:oleObj spid="_x0000_s28679" name="Equation" r:id="rId4" imgW="1536480" imgH="330120" progId="Equation.DSMT4">
                  <p:embed/>
                </p:oleObj>
              </mc:Choice>
              <mc:Fallback>
                <p:oleObj name="Equation" r:id="rId4" imgW="1536480" imgH="330120" progId="Equation.DSMT4">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5105400"/>
                        <a:ext cx="4572000"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1447800" y="381000"/>
            <a:ext cx="7391400" cy="838200"/>
          </a:xfrm>
        </p:spPr>
        <p:txBody>
          <a:bodyPr/>
          <a:lstStyle/>
          <a:p>
            <a:r>
              <a:rPr lang="en-US" altLang="en-US" sz="3200"/>
              <a:t>Exponential Failure and Repair Times</a:t>
            </a:r>
          </a:p>
        </p:txBody>
      </p:sp>
      <p:sp>
        <p:nvSpPr>
          <p:cNvPr id="7" name="Date Placeholder 6"/>
          <p:cNvSpPr>
            <a:spLocks noGrp="1"/>
          </p:cNvSpPr>
          <p:nvPr>
            <p:ph type="dt" sz="quarter" idx="10"/>
          </p:nvPr>
        </p:nvSpPr>
        <p:spPr/>
        <p:txBody>
          <a:bodyPr/>
          <a:lstStyle/>
          <a:p>
            <a:pPr>
              <a:defRPr/>
            </a:pPr>
            <a:r>
              <a:rPr lang="en-US"/>
              <a:t>Chapter 9</a:t>
            </a:r>
          </a:p>
        </p:txBody>
      </p:sp>
      <p:sp>
        <p:nvSpPr>
          <p:cNvPr id="6"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D1A7F5B4-2DFF-4768-AD97-B9244807EFC6}" type="slidenum">
              <a:rPr lang="en-US" altLang="en-US" sz="1400">
                <a:latin typeface="Tahoma" panose="020B0604030504040204" pitchFamily="34" charset="0"/>
              </a:rPr>
              <a:pPr/>
              <a:t>37</a:t>
            </a:fld>
            <a:endParaRPr lang="en-US" altLang="en-US" sz="1400">
              <a:latin typeface="Tahoma" panose="020B0604030504040204" pitchFamily="34" charset="0"/>
            </a:endParaRPr>
          </a:p>
        </p:txBody>
      </p:sp>
      <p:sp>
        <p:nvSpPr>
          <p:cNvPr id="29703" name="Text Box 5"/>
          <p:cNvSpPr txBox="1">
            <a:spLocks noChangeArrowheads="1"/>
          </p:cNvSpPr>
          <p:nvPr/>
        </p:nvSpPr>
        <p:spPr bwMode="auto">
          <a:xfrm>
            <a:off x="762000" y="1752600"/>
            <a:ext cx="5438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a:t>Assume CFR of </a:t>
            </a:r>
            <a:r>
              <a:rPr lang="en-US" altLang="en-US">
                <a:sym typeface="Symbol" panose="05050102010706020507" pitchFamily="18" charset="2"/>
              </a:rPr>
              <a:t> and a constant repair rate, r:</a:t>
            </a:r>
          </a:p>
        </p:txBody>
      </p:sp>
      <p:graphicFrame>
        <p:nvGraphicFramePr>
          <p:cNvPr id="29698" name="Object 1024"/>
          <p:cNvGraphicFramePr>
            <a:graphicFrameLocks noChangeAspect="1"/>
          </p:cNvGraphicFramePr>
          <p:nvPr/>
        </p:nvGraphicFramePr>
        <p:xfrm>
          <a:off x="838200" y="2438400"/>
          <a:ext cx="6477000" cy="2198688"/>
        </p:xfrm>
        <a:graphic>
          <a:graphicData uri="http://schemas.openxmlformats.org/presentationml/2006/ole">
            <mc:AlternateContent xmlns:mc="http://schemas.openxmlformats.org/markup-compatibility/2006">
              <mc:Choice xmlns:v="urn:schemas-microsoft-com:vml" Requires="v">
                <p:oleObj spid="_x0000_s29704" name="Equation" r:id="rId4" imgW="2768400" imgH="939600" progId="Equation.DSMT4">
                  <p:embed/>
                </p:oleObj>
              </mc:Choice>
              <mc:Fallback>
                <p:oleObj name="Equation" r:id="rId4" imgW="2768400" imgH="939600" progId="Equation.DSMT4">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438400"/>
                        <a:ext cx="6477000" cy="219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699" name="Object 1025"/>
          <p:cNvGraphicFramePr>
            <a:graphicFrameLocks noChangeAspect="1"/>
          </p:cNvGraphicFramePr>
          <p:nvPr/>
        </p:nvGraphicFramePr>
        <p:xfrm>
          <a:off x="685800" y="4724400"/>
          <a:ext cx="5867400" cy="1138238"/>
        </p:xfrm>
        <a:graphic>
          <a:graphicData uri="http://schemas.openxmlformats.org/presentationml/2006/ole">
            <mc:AlternateContent xmlns:mc="http://schemas.openxmlformats.org/markup-compatibility/2006">
              <mc:Choice xmlns:v="urn:schemas-microsoft-com:vml" Requires="v">
                <p:oleObj spid="_x0000_s29705" name="Equation" r:id="rId6" imgW="2158920" imgH="419040" progId="Equation.DSMT4">
                  <p:embed/>
                </p:oleObj>
              </mc:Choice>
              <mc:Fallback>
                <p:oleObj name="Equation" r:id="rId6" imgW="2158920" imgH="419040" progId="Equation.DSMT4">
                  <p:embed/>
                  <p:pic>
                    <p:nvPicPr>
                      <p:cNvPr id="0" name="Object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4724400"/>
                        <a:ext cx="5867400"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itle 1"/>
          <p:cNvSpPr>
            <a:spLocks noGrp="1"/>
          </p:cNvSpPr>
          <p:nvPr>
            <p:ph type="title"/>
          </p:nvPr>
        </p:nvSpPr>
        <p:spPr>
          <a:xfrm>
            <a:off x="1447800" y="228600"/>
            <a:ext cx="7107238" cy="885825"/>
          </a:xfrm>
        </p:spPr>
        <p:txBody>
          <a:bodyPr/>
          <a:lstStyle/>
          <a:p>
            <a:r>
              <a:rPr lang="en-US" altLang="en-US"/>
              <a:t>EXAMPLE 9.13.</a:t>
            </a:r>
          </a:p>
        </p:txBody>
      </p:sp>
      <p:sp>
        <p:nvSpPr>
          <p:cNvPr id="30724" name="Content Placeholder 4"/>
          <p:cNvSpPr>
            <a:spLocks noGrp="1"/>
          </p:cNvSpPr>
          <p:nvPr>
            <p:ph idx="1"/>
          </p:nvPr>
        </p:nvSpPr>
        <p:spPr>
          <a:xfrm>
            <a:off x="609600" y="1524000"/>
            <a:ext cx="7772400" cy="1905000"/>
          </a:xfrm>
        </p:spPr>
        <p:txBody>
          <a:bodyPr/>
          <a:lstStyle/>
          <a:p>
            <a:r>
              <a:rPr lang="en-US" altLang="en-US" sz="2400">
                <a:latin typeface="Times New Roman" panose="02020603050405020304" pitchFamily="18" charset="0"/>
                <a:cs typeface="Times New Roman" panose="02020603050405020304" pitchFamily="18" charset="0"/>
              </a:rPr>
              <a:t>The time between failures requiring depot level maintenance of an aircraft engine is exponential with a MTTF of 200 days.  Depot repair time is exponential with a MTTR of 12 days.  Therefore</a:t>
            </a:r>
            <a:endParaRPr lang="en-US" altLang="en-US" sz="2400"/>
          </a:p>
        </p:txBody>
      </p:sp>
      <p:sp>
        <p:nvSpPr>
          <p:cNvPr id="3" name="Date Placeholder 2"/>
          <p:cNvSpPr>
            <a:spLocks noGrp="1"/>
          </p:cNvSpPr>
          <p:nvPr>
            <p:ph type="dt" sz="quarter" idx="10"/>
          </p:nvPr>
        </p:nvSpPr>
        <p:spPr/>
        <p:txBody>
          <a:bodyPr/>
          <a:lstStyle/>
          <a:p>
            <a:pPr>
              <a:defRPr/>
            </a:pPr>
            <a:r>
              <a:rPr lang="en-US"/>
              <a:t>Chapter 9</a:t>
            </a:r>
          </a:p>
        </p:txBody>
      </p:sp>
      <p:sp>
        <p:nvSpPr>
          <p:cNvPr id="4" name="Slide Number Placeholder 3"/>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E67EE46-9580-44EB-9A95-3CD54B0C5B7A}" type="slidenum">
              <a:rPr lang="en-US" altLang="en-US" sz="1400">
                <a:latin typeface="Tahoma" panose="020B0604030504040204" pitchFamily="34" charset="0"/>
              </a:rPr>
              <a:pPr/>
              <a:t>38</a:t>
            </a:fld>
            <a:endParaRPr lang="en-US" altLang="en-US" sz="1400">
              <a:latin typeface="Tahoma" panose="020B0604030504040204" pitchFamily="34" charset="0"/>
            </a:endParaRPr>
          </a:p>
        </p:txBody>
      </p:sp>
      <p:sp>
        <p:nvSpPr>
          <p:cNvPr id="3072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graphicFrame>
        <p:nvGraphicFramePr>
          <p:cNvPr id="30722" name="Object 1"/>
          <p:cNvGraphicFramePr>
            <a:graphicFrameLocks noChangeAspect="1"/>
          </p:cNvGraphicFramePr>
          <p:nvPr/>
        </p:nvGraphicFramePr>
        <p:xfrm>
          <a:off x="914400" y="3200400"/>
          <a:ext cx="7732713" cy="1371600"/>
        </p:xfrm>
        <a:graphic>
          <a:graphicData uri="http://schemas.openxmlformats.org/presentationml/2006/ole">
            <mc:AlternateContent xmlns:mc="http://schemas.openxmlformats.org/markup-compatibility/2006">
              <mc:Choice xmlns:v="urn:schemas-microsoft-com:vml" Requires="v">
                <p:oleObj spid="_x0000_s30729" name="Equation" r:id="rId3" imgW="4292600" imgH="762000" progId="Equation.DSMT4">
                  <p:embed/>
                </p:oleObj>
              </mc:Choice>
              <mc:Fallback>
                <p:oleObj name="Equation" r:id="rId3" imgW="4292600" imgH="7620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200400"/>
                        <a:ext cx="7732713"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8" name="TextBox 7"/>
          <p:cNvSpPr txBox="1">
            <a:spLocks noChangeArrowheads="1"/>
          </p:cNvSpPr>
          <p:nvPr/>
        </p:nvSpPr>
        <p:spPr bwMode="auto">
          <a:xfrm>
            <a:off x="685800" y="4876800"/>
            <a:ext cx="7086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a:t>The probability that the next failure and repair cycle will occur within 90 days is found from G(90) = .3217</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1371600" y="304800"/>
            <a:ext cx="7107238" cy="790575"/>
          </a:xfrm>
        </p:spPr>
        <p:txBody>
          <a:bodyPr/>
          <a:lstStyle/>
          <a:p>
            <a:r>
              <a:rPr lang="en-US" altLang="en-US"/>
              <a:t>Example 9.2</a:t>
            </a:r>
          </a:p>
        </p:txBody>
      </p:sp>
      <p:sp>
        <p:nvSpPr>
          <p:cNvPr id="8" name="Date Placeholder 7"/>
          <p:cNvSpPr>
            <a:spLocks noGrp="1"/>
          </p:cNvSpPr>
          <p:nvPr>
            <p:ph type="dt" sz="quarter" idx="10"/>
          </p:nvPr>
        </p:nvSpPr>
        <p:spPr/>
        <p:txBody>
          <a:bodyPr/>
          <a:lstStyle/>
          <a:p>
            <a:pPr>
              <a:defRPr/>
            </a:pPr>
            <a:r>
              <a:rPr lang="en-US"/>
              <a:t>Chapter 9</a:t>
            </a:r>
          </a:p>
        </p:txBody>
      </p:sp>
      <p:sp>
        <p:nvSpPr>
          <p:cNvPr id="7"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89C4E5F-DC14-4795-AA8F-491CFEC103B6}" type="slidenum">
              <a:rPr lang="en-US" altLang="en-US" sz="1400">
                <a:latin typeface="Tahoma" panose="020B0604030504040204" pitchFamily="34" charset="0"/>
              </a:rPr>
              <a:pPr/>
              <a:t>4</a:t>
            </a:fld>
            <a:endParaRPr lang="en-US" altLang="en-US" sz="1400">
              <a:latin typeface="Tahoma" panose="020B0604030504040204" pitchFamily="34" charset="0"/>
            </a:endParaRPr>
          </a:p>
        </p:txBody>
      </p:sp>
      <p:graphicFrame>
        <p:nvGraphicFramePr>
          <p:cNvPr id="2050" name="Object 3"/>
          <p:cNvGraphicFramePr>
            <a:graphicFrameLocks/>
          </p:cNvGraphicFramePr>
          <p:nvPr/>
        </p:nvGraphicFramePr>
        <p:xfrm>
          <a:off x="558800" y="2589213"/>
          <a:ext cx="7504113" cy="1227137"/>
        </p:xfrm>
        <a:graphic>
          <a:graphicData uri="http://schemas.openxmlformats.org/presentationml/2006/ole">
            <mc:AlternateContent xmlns:mc="http://schemas.openxmlformats.org/markup-compatibility/2006">
              <mc:Choice xmlns:v="urn:schemas-microsoft-com:vml" Requires="v">
                <p:oleObj spid="_x0000_s2057" name="Equation" r:id="rId4" imgW="2895480" imgH="482400" progId="Equation.3">
                  <p:embed/>
                </p:oleObj>
              </mc:Choice>
              <mc:Fallback>
                <p:oleObj name="Equation" r:id="rId4" imgW="2895480" imgH="4824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00" y="2589213"/>
                        <a:ext cx="7504113" cy="122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5" name="Rectangle 4"/>
          <p:cNvSpPr>
            <a:spLocks noChangeArrowheads="1"/>
          </p:cNvSpPr>
          <p:nvPr/>
        </p:nvSpPr>
        <p:spPr bwMode="auto">
          <a:xfrm>
            <a:off x="1143000" y="1981200"/>
            <a:ext cx="6156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t>Given h(t) = 0.0833 t      1 &lt;= t &lt;= 5 hr,  then</a:t>
            </a:r>
          </a:p>
        </p:txBody>
      </p:sp>
      <p:sp>
        <p:nvSpPr>
          <p:cNvPr id="2056" name="Rectangle 5"/>
          <p:cNvSpPr>
            <a:spLocks noChangeArrowheads="1"/>
          </p:cNvSpPr>
          <p:nvPr/>
        </p:nvSpPr>
        <p:spPr bwMode="auto">
          <a:xfrm>
            <a:off x="1219200" y="3962400"/>
            <a:ext cx="6032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latin typeface="Times New Roman" panose="02020603050405020304" pitchFamily="18" charset="0"/>
              </a:rPr>
              <a:t>Pr{T&lt;3} = H(3) = .041665 x 9 - .041665 = .333</a:t>
            </a:r>
          </a:p>
        </p:txBody>
      </p:sp>
      <p:graphicFrame>
        <p:nvGraphicFramePr>
          <p:cNvPr id="2051" name="Object 6"/>
          <p:cNvGraphicFramePr>
            <a:graphicFrameLocks/>
          </p:cNvGraphicFramePr>
          <p:nvPr/>
        </p:nvGraphicFramePr>
        <p:xfrm>
          <a:off x="838200" y="4724400"/>
          <a:ext cx="7364413" cy="1063625"/>
        </p:xfrm>
        <a:graphic>
          <a:graphicData uri="http://schemas.openxmlformats.org/presentationml/2006/ole">
            <mc:AlternateContent xmlns:mc="http://schemas.openxmlformats.org/markup-compatibility/2006">
              <mc:Choice xmlns:v="urn:schemas-microsoft-com:vml" Requires="v">
                <p:oleObj spid="_x0000_s2058" name="Equation" r:id="rId6" imgW="3288960" imgH="482400" progId="Equation.3">
                  <p:embed/>
                </p:oleObj>
              </mc:Choice>
              <mc:Fallback>
                <p:oleObj name="Equation" r:id="rId6" imgW="3288960" imgH="48240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4724400"/>
                        <a:ext cx="7364413"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1295400" y="381000"/>
            <a:ext cx="7107238" cy="790575"/>
          </a:xfrm>
        </p:spPr>
        <p:txBody>
          <a:bodyPr/>
          <a:lstStyle/>
          <a:p>
            <a:r>
              <a:rPr lang="en-US" altLang="en-US"/>
              <a:t>Exponential repair Times</a:t>
            </a:r>
          </a:p>
        </p:txBody>
      </p:sp>
      <p:sp>
        <p:nvSpPr>
          <p:cNvPr id="8" name="Date Placeholder 7"/>
          <p:cNvSpPr>
            <a:spLocks noGrp="1"/>
          </p:cNvSpPr>
          <p:nvPr>
            <p:ph type="dt" sz="quarter" idx="10"/>
          </p:nvPr>
        </p:nvSpPr>
        <p:spPr/>
        <p:txBody>
          <a:bodyPr/>
          <a:lstStyle/>
          <a:p>
            <a:pPr>
              <a:defRPr/>
            </a:pPr>
            <a:r>
              <a:rPr lang="en-US"/>
              <a:t>Chapter 9</a:t>
            </a:r>
          </a:p>
        </p:txBody>
      </p:sp>
      <p:sp>
        <p:nvSpPr>
          <p:cNvPr id="7"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C36762A5-C02A-4B06-9CEE-5C8BF426FA7E}" type="slidenum">
              <a:rPr lang="en-US" altLang="en-US" sz="1400">
                <a:latin typeface="Tahoma" panose="020B0604030504040204" pitchFamily="34" charset="0"/>
              </a:rPr>
              <a:pPr/>
              <a:t>5</a:t>
            </a:fld>
            <a:endParaRPr lang="en-US" altLang="en-US" sz="1400">
              <a:latin typeface="Tahoma" panose="020B0604030504040204" pitchFamily="34" charset="0"/>
            </a:endParaRPr>
          </a:p>
        </p:txBody>
      </p:sp>
      <p:graphicFrame>
        <p:nvGraphicFramePr>
          <p:cNvPr id="3074" name="Object 3"/>
          <p:cNvGraphicFramePr>
            <a:graphicFrameLocks/>
          </p:cNvGraphicFramePr>
          <p:nvPr/>
        </p:nvGraphicFramePr>
        <p:xfrm>
          <a:off x="1493838" y="1989138"/>
          <a:ext cx="5440362" cy="1406525"/>
        </p:xfrm>
        <a:graphic>
          <a:graphicData uri="http://schemas.openxmlformats.org/presentationml/2006/ole">
            <mc:AlternateContent xmlns:mc="http://schemas.openxmlformats.org/markup-compatibility/2006">
              <mc:Choice xmlns:v="urn:schemas-microsoft-com:vml" Requires="v">
                <p:oleObj spid="_x0000_s3081" name="Equation" r:id="rId4" imgW="2184120" imgH="571320" progId="Equation.3">
                  <p:embed/>
                </p:oleObj>
              </mc:Choice>
              <mc:Fallback>
                <p:oleObj name="Equation" r:id="rId4" imgW="2184120" imgH="57132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3838" y="1989138"/>
                        <a:ext cx="5440362"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79" name="Group 6"/>
          <p:cNvGrpSpPr>
            <a:grpSpLocks/>
          </p:cNvGrpSpPr>
          <p:nvPr/>
        </p:nvGrpSpPr>
        <p:grpSpPr bwMode="auto">
          <a:xfrm>
            <a:off x="1279525" y="3641725"/>
            <a:ext cx="6646863" cy="2073275"/>
            <a:chOff x="806" y="2294"/>
            <a:chExt cx="4187" cy="1306"/>
          </a:xfrm>
        </p:grpSpPr>
        <p:sp>
          <p:nvSpPr>
            <p:cNvPr id="3080" name="Rectangle 4"/>
            <p:cNvSpPr>
              <a:spLocks noChangeArrowheads="1"/>
            </p:cNvSpPr>
            <p:nvPr/>
          </p:nvSpPr>
          <p:spPr bwMode="auto">
            <a:xfrm>
              <a:off x="806" y="2294"/>
              <a:ext cx="41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t>Let r = 1/MTTR, the constant rate of repair, then</a:t>
              </a:r>
            </a:p>
          </p:txBody>
        </p:sp>
        <p:graphicFrame>
          <p:nvGraphicFramePr>
            <p:cNvPr id="3075" name="Object 5"/>
            <p:cNvGraphicFramePr>
              <a:graphicFrameLocks/>
            </p:cNvGraphicFramePr>
            <p:nvPr/>
          </p:nvGraphicFramePr>
          <p:xfrm>
            <a:off x="1046" y="2810"/>
            <a:ext cx="3130" cy="790"/>
          </p:xfrm>
          <a:graphic>
            <a:graphicData uri="http://schemas.openxmlformats.org/presentationml/2006/ole">
              <mc:AlternateContent xmlns:mc="http://schemas.openxmlformats.org/markup-compatibility/2006">
                <mc:Choice xmlns:v="urn:schemas-microsoft-com:vml" Requires="v">
                  <p:oleObj spid="_x0000_s3082" name="Equation" r:id="rId6" imgW="1866600" imgH="482400" progId="Equation.3">
                    <p:embed/>
                  </p:oleObj>
                </mc:Choice>
                <mc:Fallback>
                  <p:oleObj name="Equation" r:id="rId6" imgW="1866600" imgH="48240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6" y="2810"/>
                          <a:ext cx="3130" cy="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371600" y="381000"/>
            <a:ext cx="7107238" cy="790575"/>
          </a:xfrm>
        </p:spPr>
        <p:txBody>
          <a:bodyPr/>
          <a:lstStyle/>
          <a:p>
            <a:r>
              <a:rPr lang="en-US" altLang="en-US"/>
              <a:t>Exponential repair Times</a:t>
            </a:r>
          </a:p>
        </p:txBody>
      </p:sp>
      <p:sp>
        <p:nvSpPr>
          <p:cNvPr id="7" name="Date Placeholder 6"/>
          <p:cNvSpPr>
            <a:spLocks noGrp="1"/>
          </p:cNvSpPr>
          <p:nvPr>
            <p:ph type="dt" sz="quarter" idx="10"/>
          </p:nvPr>
        </p:nvSpPr>
        <p:spPr>
          <a:xfrm>
            <a:off x="228600" y="6172200"/>
            <a:ext cx="1905000" cy="457200"/>
          </a:xfrm>
        </p:spPr>
        <p:txBody>
          <a:bodyPr/>
          <a:lstStyle/>
          <a:p>
            <a:pPr>
              <a:defRPr/>
            </a:pPr>
            <a:r>
              <a:rPr lang="en-US" dirty="0"/>
              <a:t>Chapter 9</a:t>
            </a:r>
          </a:p>
        </p:txBody>
      </p:sp>
      <p:sp>
        <p:nvSpPr>
          <p:cNvPr id="6"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3F58673-D72F-4E4F-9DDF-8D7771A7FF1D}" type="slidenum">
              <a:rPr lang="en-US" altLang="en-US" sz="1400">
                <a:latin typeface="Tahoma" panose="020B0604030504040204" pitchFamily="34" charset="0"/>
              </a:rPr>
              <a:pPr/>
              <a:t>6</a:t>
            </a:fld>
            <a:endParaRPr lang="en-US" altLang="en-US" sz="1400">
              <a:latin typeface="Tahoma" panose="020B0604030504040204" pitchFamily="34" charset="0"/>
            </a:endParaRPr>
          </a:p>
        </p:txBody>
      </p:sp>
      <p:sp>
        <p:nvSpPr>
          <p:cNvPr id="41989" name="Rectangle 3"/>
          <p:cNvSpPr>
            <a:spLocks noChangeArrowheads="1"/>
          </p:cNvSpPr>
          <p:nvPr/>
        </p:nvSpPr>
        <p:spPr bwMode="auto">
          <a:xfrm>
            <a:off x="288925" y="1965325"/>
            <a:ext cx="86264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800">
                <a:latin typeface="Times New Roman" panose="02020603050405020304" pitchFamily="18" charset="0"/>
              </a:rPr>
              <a:t>A component can be repaired at the constant rate of 10 per 8 hour day.  What is the probability of a single repair exceeding one hour?</a:t>
            </a:r>
          </a:p>
        </p:txBody>
      </p:sp>
      <p:sp>
        <p:nvSpPr>
          <p:cNvPr id="8196" name="Rectangle 4"/>
          <p:cNvSpPr>
            <a:spLocks noChangeArrowheads="1"/>
          </p:cNvSpPr>
          <p:nvPr/>
        </p:nvSpPr>
        <p:spPr bwMode="auto">
          <a:xfrm>
            <a:off x="365125" y="3748088"/>
            <a:ext cx="77152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800">
                <a:latin typeface="Times New Roman" panose="02020603050405020304" pitchFamily="18" charset="0"/>
              </a:rPr>
              <a:t>Solution:  The MTTR = .1 day = .8 hour.  </a:t>
            </a:r>
          </a:p>
          <a:p>
            <a:r>
              <a:rPr lang="en-US" altLang="en-US" sz="2800">
                <a:latin typeface="Times New Roman" panose="02020603050405020304" pitchFamily="18" charset="0"/>
              </a:rPr>
              <a:t>Therefore P{T&gt;1} = 1 - H(1) = e</a:t>
            </a:r>
            <a:r>
              <a:rPr lang="en-US" altLang="en-US" sz="2800" baseline="30000">
                <a:latin typeface="Times New Roman" panose="02020603050405020304" pitchFamily="18" charset="0"/>
              </a:rPr>
              <a:t>-1/.8</a:t>
            </a:r>
            <a:r>
              <a:rPr lang="en-US" altLang="en-US" sz="2800">
                <a:latin typeface="Times New Roman" panose="02020603050405020304" pitchFamily="18" charset="0"/>
              </a:rPr>
              <a:t> = e</a:t>
            </a:r>
            <a:r>
              <a:rPr lang="en-US" altLang="en-US" sz="2800" baseline="30000">
                <a:latin typeface="Times New Roman" panose="02020603050405020304" pitchFamily="18" charset="0"/>
              </a:rPr>
              <a:t>-1.25</a:t>
            </a:r>
            <a:r>
              <a:rPr lang="en-US" altLang="en-US" sz="2800">
                <a:latin typeface="Times New Roman" panose="02020603050405020304" pitchFamily="18" charset="0"/>
              </a:rPr>
              <a:t> = 0.2865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a:xfrm>
            <a:off x="1447800" y="304800"/>
            <a:ext cx="7107238" cy="790575"/>
          </a:xfrm>
        </p:spPr>
        <p:txBody>
          <a:bodyPr/>
          <a:lstStyle/>
          <a:p>
            <a:r>
              <a:rPr lang="en-US" altLang="en-US"/>
              <a:t>Lognormal Repair Times</a:t>
            </a:r>
          </a:p>
        </p:txBody>
      </p:sp>
      <p:sp>
        <p:nvSpPr>
          <p:cNvPr id="7" name="Date Placeholder 6"/>
          <p:cNvSpPr>
            <a:spLocks noGrp="1"/>
          </p:cNvSpPr>
          <p:nvPr>
            <p:ph type="dt" sz="quarter" idx="10"/>
          </p:nvPr>
        </p:nvSpPr>
        <p:spPr/>
        <p:txBody>
          <a:bodyPr/>
          <a:lstStyle/>
          <a:p>
            <a:pPr>
              <a:defRPr/>
            </a:pPr>
            <a:r>
              <a:rPr lang="en-US"/>
              <a:t>Chapter 9</a:t>
            </a:r>
          </a:p>
        </p:txBody>
      </p:sp>
      <p:sp>
        <p:nvSpPr>
          <p:cNvPr id="6"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380E2C9-D5A6-4DC0-A39C-98923FD003F7}" type="slidenum">
              <a:rPr lang="en-US" altLang="en-US" sz="1400">
                <a:latin typeface="Tahoma" panose="020B0604030504040204" pitchFamily="34" charset="0"/>
              </a:rPr>
              <a:pPr/>
              <a:t>7</a:t>
            </a:fld>
            <a:endParaRPr lang="en-US" altLang="en-US" sz="1400">
              <a:latin typeface="Tahoma" panose="020B0604030504040204" pitchFamily="34" charset="0"/>
            </a:endParaRPr>
          </a:p>
        </p:txBody>
      </p:sp>
      <p:graphicFrame>
        <p:nvGraphicFramePr>
          <p:cNvPr id="4098" name="Object 3"/>
          <p:cNvGraphicFramePr>
            <a:graphicFrameLocks/>
          </p:cNvGraphicFramePr>
          <p:nvPr/>
        </p:nvGraphicFramePr>
        <p:xfrm>
          <a:off x="1524000" y="1676400"/>
          <a:ext cx="5561013" cy="1312863"/>
        </p:xfrm>
        <a:graphic>
          <a:graphicData uri="http://schemas.openxmlformats.org/presentationml/2006/ole">
            <mc:AlternateContent xmlns:mc="http://schemas.openxmlformats.org/markup-compatibility/2006">
              <mc:Choice xmlns:v="urn:schemas-microsoft-com:vml" Requires="v">
                <p:oleObj spid="_x0000_s4104" name="Equation" r:id="rId4" imgW="2120760" imgH="507960" progId="Equation.3">
                  <p:embed/>
                </p:oleObj>
              </mc:Choice>
              <mc:Fallback>
                <p:oleObj name="Equation" r:id="rId4" imgW="2120760" imgH="50796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676400"/>
                        <a:ext cx="5561013" cy="131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4"/>
          <p:cNvGraphicFramePr>
            <a:graphicFrameLocks/>
          </p:cNvGraphicFramePr>
          <p:nvPr/>
        </p:nvGraphicFramePr>
        <p:xfrm>
          <a:off x="1447800" y="3124200"/>
          <a:ext cx="5618163" cy="1128713"/>
        </p:xfrm>
        <a:graphic>
          <a:graphicData uri="http://schemas.openxmlformats.org/presentationml/2006/ole">
            <mc:AlternateContent xmlns:mc="http://schemas.openxmlformats.org/markup-compatibility/2006">
              <mc:Choice xmlns:v="urn:schemas-microsoft-com:vml" Requires="v">
                <p:oleObj spid="_x0000_s4105" name="Equation" r:id="rId6" imgW="2234880" imgH="457200" progId="Equation.3">
                  <p:embed/>
                </p:oleObj>
              </mc:Choice>
              <mc:Fallback>
                <p:oleObj name="Equation" r:id="rId6" imgW="2234880" imgH="4572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3124200"/>
                        <a:ext cx="5618163" cy="112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0" name="Object 5"/>
          <p:cNvGraphicFramePr>
            <a:graphicFrameLocks/>
          </p:cNvGraphicFramePr>
          <p:nvPr/>
        </p:nvGraphicFramePr>
        <p:xfrm>
          <a:off x="1524000" y="4572000"/>
          <a:ext cx="4386263" cy="946150"/>
        </p:xfrm>
        <a:graphic>
          <a:graphicData uri="http://schemas.openxmlformats.org/presentationml/2006/ole">
            <mc:AlternateContent xmlns:mc="http://schemas.openxmlformats.org/markup-compatibility/2006">
              <mc:Choice xmlns:v="urn:schemas-microsoft-com:vml" Requires="v">
                <p:oleObj spid="_x0000_s4106" name="Equation" r:id="rId8" imgW="1143000" imgH="253800" progId="Equation.3">
                  <p:embed/>
                </p:oleObj>
              </mc:Choice>
              <mc:Fallback>
                <p:oleObj name="Equation" r:id="rId8" imgW="1143000" imgH="25380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4572000"/>
                        <a:ext cx="43862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2"/>
          <p:cNvSpPr>
            <a:spLocks noGrp="1" noChangeArrowheads="1"/>
          </p:cNvSpPr>
          <p:nvPr>
            <p:ph type="title"/>
          </p:nvPr>
        </p:nvSpPr>
        <p:spPr>
          <a:xfrm>
            <a:off x="1219200" y="381000"/>
            <a:ext cx="7107238" cy="790575"/>
          </a:xfrm>
        </p:spPr>
        <p:txBody>
          <a:bodyPr/>
          <a:lstStyle/>
          <a:p>
            <a:r>
              <a:rPr lang="en-US" altLang="en-US"/>
              <a:t>Lognormal Repair Times</a:t>
            </a:r>
          </a:p>
        </p:txBody>
      </p:sp>
      <p:sp>
        <p:nvSpPr>
          <p:cNvPr id="10" name="Date Placeholder 9"/>
          <p:cNvSpPr>
            <a:spLocks noGrp="1"/>
          </p:cNvSpPr>
          <p:nvPr>
            <p:ph type="dt" sz="quarter" idx="10"/>
          </p:nvPr>
        </p:nvSpPr>
        <p:spPr/>
        <p:txBody>
          <a:bodyPr/>
          <a:lstStyle/>
          <a:p>
            <a:pPr>
              <a:defRPr/>
            </a:pPr>
            <a:r>
              <a:rPr lang="en-US" dirty="0"/>
              <a:t>Chapter 9</a:t>
            </a:r>
          </a:p>
        </p:txBody>
      </p:sp>
      <p:sp>
        <p:nvSpPr>
          <p:cNvPr id="9" name="Slide Number Placeholder 4"/>
          <p:cNvSpPr>
            <a:spLocks noGrp="1"/>
          </p:cNvSpPr>
          <p:nvPr>
            <p:ph type="sldNum" sz="quarter" idx="11"/>
          </p:nvPr>
        </p:nvSpPr>
        <p:spPr>
          <a:xfrm>
            <a:off x="7010400" y="6172200"/>
            <a:ext cx="1905000" cy="457200"/>
          </a:xfrm>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39C8D29-5A9C-4605-83CC-4FE212F710D1}" type="slidenum">
              <a:rPr lang="en-US" altLang="en-US" sz="1400">
                <a:latin typeface="Tahoma" panose="020B0604030504040204" pitchFamily="34" charset="0"/>
              </a:rPr>
              <a:pPr/>
              <a:t>8</a:t>
            </a:fld>
            <a:endParaRPr lang="en-US" altLang="en-US" sz="1400">
              <a:latin typeface="Tahoma" panose="020B0604030504040204" pitchFamily="34" charset="0"/>
            </a:endParaRPr>
          </a:p>
        </p:txBody>
      </p:sp>
      <p:sp>
        <p:nvSpPr>
          <p:cNvPr id="5130" name="Rectangle 3"/>
          <p:cNvSpPr>
            <a:spLocks noChangeArrowheads="1"/>
          </p:cNvSpPr>
          <p:nvPr/>
        </p:nvSpPr>
        <p:spPr bwMode="auto">
          <a:xfrm>
            <a:off x="561975" y="1524000"/>
            <a:ext cx="79724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200">
                <a:latin typeface="Times New Roman" panose="02020603050405020304" pitchFamily="18" charset="0"/>
              </a:rPr>
              <a:t>A requirement exists for an engine fuel pump to be repaired </a:t>
            </a:r>
          </a:p>
          <a:p>
            <a:r>
              <a:rPr lang="en-US" altLang="en-US" sz="2200">
                <a:latin typeface="Times New Roman" panose="02020603050405020304" pitchFamily="18" charset="0"/>
              </a:rPr>
              <a:t>(or replaced) within three hours ninety percent of the time.  </a:t>
            </a:r>
          </a:p>
          <a:p>
            <a:r>
              <a:rPr lang="en-US" altLang="en-US" sz="2200">
                <a:latin typeface="Times New Roman" panose="02020603050405020304" pitchFamily="18" charset="0"/>
              </a:rPr>
              <a:t>If the repair distribution is lognormal with s =  .45, what MTTR</a:t>
            </a:r>
          </a:p>
          <a:p>
            <a:r>
              <a:rPr lang="en-US" altLang="en-US" sz="2200">
                <a:latin typeface="Times New Roman" panose="02020603050405020304" pitchFamily="18" charset="0"/>
              </a:rPr>
              <a:t> should be achieved to meet this goal?  </a:t>
            </a:r>
          </a:p>
        </p:txBody>
      </p:sp>
      <p:graphicFrame>
        <p:nvGraphicFramePr>
          <p:cNvPr id="5122" name="Object 4"/>
          <p:cNvGraphicFramePr>
            <a:graphicFrameLocks/>
          </p:cNvGraphicFramePr>
          <p:nvPr/>
        </p:nvGraphicFramePr>
        <p:xfrm>
          <a:off x="685800" y="2971800"/>
          <a:ext cx="2867025" cy="900113"/>
        </p:xfrm>
        <a:graphic>
          <a:graphicData uri="http://schemas.openxmlformats.org/presentationml/2006/ole">
            <mc:AlternateContent xmlns:mc="http://schemas.openxmlformats.org/markup-compatibility/2006">
              <mc:Choice xmlns:v="urn:schemas-microsoft-com:vml" Requires="v">
                <p:oleObj spid="_x0000_s5131" name="Equation" r:id="rId4" imgW="1434960" imgH="457200" progId="Equation.3">
                  <p:embed/>
                </p:oleObj>
              </mc:Choice>
              <mc:Fallback>
                <p:oleObj name="Equation" r:id="rId4" imgW="1434960" imgH="45720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971800"/>
                        <a:ext cx="2867025"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 name="Object 5"/>
          <p:cNvGraphicFramePr>
            <a:graphicFrameLocks/>
          </p:cNvGraphicFramePr>
          <p:nvPr/>
        </p:nvGraphicFramePr>
        <p:xfrm>
          <a:off x="3810000" y="2971800"/>
          <a:ext cx="2919413" cy="958850"/>
        </p:xfrm>
        <a:graphic>
          <a:graphicData uri="http://schemas.openxmlformats.org/presentationml/2006/ole">
            <mc:AlternateContent xmlns:mc="http://schemas.openxmlformats.org/markup-compatibility/2006">
              <mc:Choice xmlns:v="urn:schemas-microsoft-com:vml" Requires="v">
                <p:oleObj spid="_x0000_s5132" name="Equation" r:id="rId6" imgW="1257120" imgH="419040" progId="Equation.3">
                  <p:embed/>
                </p:oleObj>
              </mc:Choice>
              <mc:Fallback>
                <p:oleObj name="Equation" r:id="rId6" imgW="1257120" imgH="41904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2971800"/>
                        <a:ext cx="2919413"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4" name="Object 6"/>
          <p:cNvGraphicFramePr>
            <a:graphicFrameLocks/>
          </p:cNvGraphicFramePr>
          <p:nvPr/>
        </p:nvGraphicFramePr>
        <p:xfrm>
          <a:off x="685800" y="3886200"/>
          <a:ext cx="4292600" cy="874713"/>
        </p:xfrm>
        <a:graphic>
          <a:graphicData uri="http://schemas.openxmlformats.org/presentationml/2006/ole">
            <mc:AlternateContent xmlns:mc="http://schemas.openxmlformats.org/markup-compatibility/2006">
              <mc:Choice xmlns:v="urn:schemas-microsoft-com:vml" Requires="v">
                <p:oleObj spid="_x0000_s5133" name="Equation" r:id="rId8" imgW="1955520" imgH="406080" progId="Equation.3">
                  <p:embed/>
                </p:oleObj>
              </mc:Choice>
              <mc:Fallback>
                <p:oleObj name="Equation" r:id="rId8" imgW="1955520" imgH="406080" progId="Equation.3">
                  <p:embed/>
                  <p:pic>
                    <p:nvPicPr>
                      <p:cNvPr id="0" name="Object 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3886200"/>
                        <a:ext cx="4292600"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5" name="Object 7"/>
          <p:cNvGraphicFramePr>
            <a:graphicFrameLocks/>
          </p:cNvGraphicFramePr>
          <p:nvPr/>
        </p:nvGraphicFramePr>
        <p:xfrm>
          <a:off x="533400" y="4800600"/>
          <a:ext cx="5864225" cy="461963"/>
        </p:xfrm>
        <a:graphic>
          <a:graphicData uri="http://schemas.openxmlformats.org/presentationml/2006/ole">
            <mc:AlternateContent xmlns:mc="http://schemas.openxmlformats.org/markup-compatibility/2006">
              <mc:Choice xmlns:v="urn:schemas-microsoft-com:vml" Requires="v">
                <p:oleObj spid="_x0000_s5134" name="Equation" r:id="rId10" imgW="2425680" imgH="228600" progId="Equation.3">
                  <p:embed/>
                </p:oleObj>
              </mc:Choice>
              <mc:Fallback>
                <p:oleObj name="Equation" r:id="rId10" imgW="2425680" imgH="228600" progId="Equation.3">
                  <p:embed/>
                  <p:pic>
                    <p:nvPicPr>
                      <p:cNvPr id="0" name="Object 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400" y="4800600"/>
                        <a:ext cx="58642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6" name="Object 8"/>
          <p:cNvGraphicFramePr>
            <a:graphicFrameLocks/>
          </p:cNvGraphicFramePr>
          <p:nvPr/>
        </p:nvGraphicFramePr>
        <p:xfrm>
          <a:off x="457200" y="5257800"/>
          <a:ext cx="6697663" cy="838200"/>
        </p:xfrm>
        <a:graphic>
          <a:graphicData uri="http://schemas.openxmlformats.org/presentationml/2006/ole">
            <mc:AlternateContent xmlns:mc="http://schemas.openxmlformats.org/markup-compatibility/2006">
              <mc:Choice xmlns:v="urn:schemas-microsoft-com:vml" Requires="v">
                <p:oleObj spid="_x0000_s5135" name="Equation" r:id="rId12" imgW="2565360" imgH="419040" progId="Equation.3">
                  <p:embed/>
                </p:oleObj>
              </mc:Choice>
              <mc:Fallback>
                <p:oleObj name="Equation" r:id="rId12" imgW="2565360" imgH="419040" progId="Equation.3">
                  <p:embed/>
                  <p:pic>
                    <p:nvPicPr>
                      <p:cNvPr id="0" name="Object 8"/>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200" y="5257800"/>
                        <a:ext cx="669766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1371600" y="381000"/>
            <a:ext cx="7107238" cy="790575"/>
          </a:xfrm>
        </p:spPr>
        <p:txBody>
          <a:bodyPr/>
          <a:lstStyle/>
          <a:p>
            <a:r>
              <a:rPr lang="en-US" altLang="en-US"/>
              <a:t>9.3 Stochastic Point Processes</a:t>
            </a:r>
          </a:p>
        </p:txBody>
      </p:sp>
      <p:sp>
        <p:nvSpPr>
          <p:cNvPr id="10" name="Date Placeholder 9"/>
          <p:cNvSpPr>
            <a:spLocks noGrp="1"/>
          </p:cNvSpPr>
          <p:nvPr>
            <p:ph type="dt" sz="quarter" idx="10"/>
          </p:nvPr>
        </p:nvSpPr>
        <p:spPr/>
        <p:txBody>
          <a:bodyPr/>
          <a:lstStyle/>
          <a:p>
            <a:pPr>
              <a:defRPr/>
            </a:pPr>
            <a:r>
              <a:rPr lang="en-US"/>
              <a:t>Chapter 9</a:t>
            </a:r>
          </a:p>
        </p:txBody>
      </p:sp>
      <p:sp>
        <p:nvSpPr>
          <p:cNvPr id="9" name="Slide Number Placeholder 4"/>
          <p:cNvSpPr>
            <a:spLocks noGrp="1"/>
          </p:cNvSpPr>
          <p:nvPr>
            <p:ph type="sldNum" sz="quarter" idx="11"/>
          </p:nvPr>
        </p:nvSpPr>
        <p:spPr>
          <a:xfrm>
            <a:off x="7086600" y="6400800"/>
            <a:ext cx="1905000" cy="457200"/>
          </a:xfrm>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C2E6987-49A1-4CB2-8C15-2F684DC39A4A}" type="slidenum">
              <a:rPr lang="en-US" altLang="en-US" sz="1400">
                <a:latin typeface="Tahoma" panose="020B0604030504040204" pitchFamily="34" charset="0"/>
              </a:rPr>
              <a:pPr/>
              <a:t>9</a:t>
            </a:fld>
            <a:endParaRPr lang="en-US" altLang="en-US" sz="1400">
              <a:latin typeface="Tahoma" panose="020B0604030504040204" pitchFamily="34" charset="0"/>
            </a:endParaRPr>
          </a:p>
        </p:txBody>
      </p:sp>
      <p:sp>
        <p:nvSpPr>
          <p:cNvPr id="6151" name="Rectangle 3"/>
          <p:cNvSpPr>
            <a:spLocks noChangeArrowheads="1"/>
          </p:cNvSpPr>
          <p:nvPr/>
        </p:nvSpPr>
        <p:spPr bwMode="auto">
          <a:xfrm>
            <a:off x="0" y="1600200"/>
            <a:ext cx="883285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300">
                <a:latin typeface="Times New Roman" panose="02020603050405020304" pitchFamily="18" charset="0"/>
              </a:rPr>
              <a:t>A stochastic point process is characterized by isolated events occurring </a:t>
            </a:r>
          </a:p>
          <a:p>
            <a:r>
              <a:rPr lang="en-US" altLang="en-US" sz="2300">
                <a:latin typeface="Times New Roman" panose="02020603050405020304" pitchFamily="18" charset="0"/>
              </a:rPr>
              <a:t>at instants distributed randomly over a time continuum.  The events  in</a:t>
            </a:r>
          </a:p>
          <a:p>
            <a:r>
              <a:rPr lang="en-US" altLang="en-US" sz="2300">
                <a:latin typeface="Times New Roman" panose="02020603050405020304" pitchFamily="18" charset="0"/>
              </a:rPr>
              <a:t>this case are failures with T</a:t>
            </a:r>
            <a:r>
              <a:rPr lang="en-US" altLang="en-US" sz="2300" baseline="-25000">
                <a:latin typeface="Times New Roman" panose="02020603050405020304" pitchFamily="18" charset="0"/>
              </a:rPr>
              <a:t>1</a:t>
            </a:r>
            <a:r>
              <a:rPr lang="en-US" altLang="en-US" sz="2300">
                <a:latin typeface="Times New Roman" panose="02020603050405020304" pitchFamily="18" charset="0"/>
              </a:rPr>
              <a:t> , T</a:t>
            </a:r>
            <a:r>
              <a:rPr lang="en-US" altLang="en-US" sz="2300" baseline="-25000">
                <a:latin typeface="Times New Roman" panose="02020603050405020304" pitchFamily="18" charset="0"/>
              </a:rPr>
              <a:t>2</a:t>
            </a:r>
            <a:r>
              <a:rPr lang="en-US" altLang="en-US" sz="2300">
                <a:latin typeface="Times New Roman" panose="02020603050405020304" pitchFamily="18" charset="0"/>
              </a:rPr>
              <a:t> , ... , representing their occurrence times.</a:t>
            </a:r>
          </a:p>
        </p:txBody>
      </p:sp>
      <p:sp>
        <p:nvSpPr>
          <p:cNvPr id="6152" name="Rectangle 4"/>
          <p:cNvSpPr>
            <a:spLocks noChangeArrowheads="1"/>
          </p:cNvSpPr>
          <p:nvPr/>
        </p:nvSpPr>
        <p:spPr bwMode="auto">
          <a:xfrm>
            <a:off x="228600" y="2819400"/>
            <a:ext cx="85518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latin typeface="Times New Roman" panose="02020603050405020304" pitchFamily="18" charset="0"/>
              </a:rPr>
              <a:t>T</a:t>
            </a:r>
            <a:r>
              <a:rPr lang="en-US" altLang="en-US" sz="2400" baseline="-25000">
                <a:latin typeface="Times New Roman" panose="02020603050405020304" pitchFamily="18" charset="0"/>
              </a:rPr>
              <a:t>k</a:t>
            </a:r>
            <a:r>
              <a:rPr lang="en-US" altLang="en-US" sz="2400">
                <a:latin typeface="Times New Roman" panose="02020603050405020304" pitchFamily="18" charset="0"/>
              </a:rPr>
              <a:t>  = a random variable, the (operating) time to the k</a:t>
            </a:r>
            <a:r>
              <a:rPr lang="en-US" altLang="en-US" sz="2400" baseline="30000">
                <a:latin typeface="Times New Roman" panose="02020603050405020304" pitchFamily="18" charset="0"/>
              </a:rPr>
              <a:t>th</a:t>
            </a:r>
            <a:r>
              <a:rPr lang="en-US" altLang="en-US" sz="2400">
                <a:latin typeface="Times New Roman" panose="02020603050405020304" pitchFamily="18" charset="0"/>
              </a:rPr>
              <a:t> failure where </a:t>
            </a:r>
          </a:p>
          <a:p>
            <a:r>
              <a:rPr lang="en-US" altLang="en-US" sz="2400">
                <a:latin typeface="Times New Roman" panose="02020603050405020304" pitchFamily="18" charset="0"/>
              </a:rPr>
              <a:t>T</a:t>
            </a:r>
            <a:r>
              <a:rPr lang="en-US" altLang="en-US" sz="2400" baseline="-25000">
                <a:latin typeface="Times New Roman" panose="02020603050405020304" pitchFamily="18" charset="0"/>
              </a:rPr>
              <a:t>0</a:t>
            </a:r>
            <a:r>
              <a:rPr lang="en-US" altLang="en-US" sz="2400">
                <a:latin typeface="Times New Roman" panose="02020603050405020304" pitchFamily="18" charset="0"/>
              </a:rPr>
              <a:t> = 0, and  X</a:t>
            </a:r>
            <a:r>
              <a:rPr lang="en-US" altLang="en-US" sz="2400" baseline="-25000">
                <a:latin typeface="Times New Roman" panose="02020603050405020304" pitchFamily="18" charset="0"/>
              </a:rPr>
              <a:t>k</a:t>
            </a:r>
            <a:r>
              <a:rPr lang="en-US" altLang="en-US" sz="2400">
                <a:latin typeface="Times New Roman" panose="02020603050405020304" pitchFamily="18" charset="0"/>
              </a:rPr>
              <a:t>= T</a:t>
            </a:r>
            <a:r>
              <a:rPr lang="en-US" altLang="en-US" sz="2400" baseline="-25000">
                <a:latin typeface="Times New Roman" panose="02020603050405020304" pitchFamily="18" charset="0"/>
              </a:rPr>
              <a:t>k</a:t>
            </a:r>
            <a:r>
              <a:rPr lang="en-US" altLang="en-US" sz="2400">
                <a:latin typeface="Times New Roman" panose="02020603050405020304" pitchFamily="18" charset="0"/>
              </a:rPr>
              <a:t> - T</a:t>
            </a:r>
            <a:r>
              <a:rPr lang="en-US" altLang="en-US" sz="2400" baseline="-25000">
                <a:latin typeface="Times New Roman" panose="02020603050405020304" pitchFamily="18" charset="0"/>
              </a:rPr>
              <a:t>k-1</a:t>
            </a:r>
            <a:r>
              <a:rPr lang="en-US" altLang="en-US" sz="2400">
                <a:latin typeface="Times New Roman" panose="02020603050405020304" pitchFamily="18" charset="0"/>
              </a:rPr>
              <a:t> = a random variable, the (operating) time</a:t>
            </a:r>
            <a:r>
              <a:rPr lang="en-US" altLang="en-US"/>
              <a:t>*</a:t>
            </a:r>
            <a:r>
              <a:rPr lang="en-US" altLang="en-US" sz="2400">
                <a:latin typeface="Times New Roman" panose="02020603050405020304" pitchFamily="18" charset="0"/>
              </a:rPr>
              <a:t> </a:t>
            </a:r>
          </a:p>
          <a:p>
            <a:r>
              <a:rPr lang="en-US" altLang="en-US" sz="2400">
                <a:latin typeface="Times New Roman" panose="02020603050405020304" pitchFamily="18" charset="0"/>
              </a:rPr>
              <a:t>between the (k-1)</a:t>
            </a:r>
            <a:r>
              <a:rPr lang="en-US" altLang="en-US" sz="2400" baseline="30000">
                <a:latin typeface="Times New Roman" panose="02020603050405020304" pitchFamily="18" charset="0"/>
              </a:rPr>
              <a:t>st</a:t>
            </a:r>
            <a:r>
              <a:rPr lang="en-US" altLang="en-US" sz="2400">
                <a:latin typeface="Times New Roman" panose="02020603050405020304" pitchFamily="18" charset="0"/>
              </a:rPr>
              <a:t> and k</a:t>
            </a:r>
            <a:r>
              <a:rPr lang="en-US" altLang="en-US" sz="2400" baseline="30000">
                <a:latin typeface="Times New Roman" panose="02020603050405020304" pitchFamily="18" charset="0"/>
              </a:rPr>
              <a:t>th</a:t>
            </a:r>
            <a:r>
              <a:rPr lang="en-US" altLang="en-US" sz="2400">
                <a:latin typeface="Times New Roman" panose="02020603050405020304" pitchFamily="18" charset="0"/>
              </a:rPr>
              <a:t> failure.</a:t>
            </a:r>
          </a:p>
        </p:txBody>
      </p:sp>
      <p:graphicFrame>
        <p:nvGraphicFramePr>
          <p:cNvPr id="6146" name="Object 1024"/>
          <p:cNvGraphicFramePr>
            <a:graphicFrameLocks/>
          </p:cNvGraphicFramePr>
          <p:nvPr/>
        </p:nvGraphicFramePr>
        <p:xfrm>
          <a:off x="1828800" y="4038600"/>
          <a:ext cx="1811338" cy="1133475"/>
        </p:xfrm>
        <a:graphic>
          <a:graphicData uri="http://schemas.openxmlformats.org/presentationml/2006/ole">
            <mc:AlternateContent xmlns:mc="http://schemas.openxmlformats.org/markup-compatibility/2006">
              <mc:Choice xmlns:v="urn:schemas-microsoft-com:vml" Requires="v">
                <p:oleObj spid="_x0000_s6155" name="Equation" r:id="rId4" imgW="685800" imgH="431640" progId="Equation.3">
                  <p:embed/>
                </p:oleObj>
              </mc:Choice>
              <mc:Fallback>
                <p:oleObj name="Equation" r:id="rId4" imgW="685800" imgH="431640" progId="Equation.3">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4038600"/>
                        <a:ext cx="1811338"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 name="Object 1025"/>
          <p:cNvGraphicFramePr>
            <a:graphicFrameLocks/>
          </p:cNvGraphicFramePr>
          <p:nvPr/>
        </p:nvGraphicFramePr>
        <p:xfrm>
          <a:off x="4419600" y="3962400"/>
          <a:ext cx="2901950" cy="1106488"/>
        </p:xfrm>
        <a:graphic>
          <a:graphicData uri="http://schemas.openxmlformats.org/presentationml/2006/ole">
            <mc:AlternateContent xmlns:mc="http://schemas.openxmlformats.org/markup-compatibility/2006">
              <mc:Choice xmlns:v="urn:schemas-microsoft-com:vml" Requires="v">
                <p:oleObj spid="_x0000_s6156" name="Equation" r:id="rId6" imgW="1117440" imgH="431640" progId="Equation.3">
                  <p:embed/>
                </p:oleObj>
              </mc:Choice>
              <mc:Fallback>
                <p:oleObj name="Equation" r:id="rId6" imgW="1117440" imgH="431640" progId="Equation.3">
                  <p:embed/>
                  <p:pic>
                    <p:nvPicPr>
                      <p:cNvPr id="0" name="Object 102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3962400"/>
                        <a:ext cx="2901950" cy="110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3" name="Rectangle 7"/>
          <p:cNvSpPr>
            <a:spLocks noChangeArrowheads="1"/>
          </p:cNvSpPr>
          <p:nvPr/>
        </p:nvSpPr>
        <p:spPr bwMode="auto">
          <a:xfrm>
            <a:off x="1219200" y="5181600"/>
            <a:ext cx="6783388" cy="457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t>E[X</a:t>
            </a:r>
            <a:r>
              <a:rPr lang="en-US" altLang="en-US" sz="2400" baseline="-25000"/>
              <a:t>i</a:t>
            </a:r>
            <a:r>
              <a:rPr lang="en-US" altLang="en-US" sz="2400"/>
              <a:t>] is the Mean Time Between Failures (MTBF)</a:t>
            </a:r>
          </a:p>
        </p:txBody>
      </p:sp>
      <p:sp>
        <p:nvSpPr>
          <p:cNvPr id="6154" name="Text Box 8"/>
          <p:cNvSpPr txBox="1">
            <a:spLocks noChangeArrowheads="1"/>
          </p:cNvSpPr>
          <p:nvPr/>
        </p:nvSpPr>
        <p:spPr bwMode="auto">
          <a:xfrm>
            <a:off x="228600" y="5715000"/>
            <a:ext cx="5532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a:t>*or clock time assuming repair time is negligible</a:t>
            </a:r>
          </a:p>
        </p:txBody>
      </p:sp>
    </p:spTree>
  </p:cSld>
  <p:clrMapOvr>
    <a:masterClrMapping/>
  </p:clrMapOvr>
</p:sld>
</file>

<file path=ppt/theme/theme1.xml><?xml version="1.0" encoding="utf-8"?>
<a:theme xmlns:a="http://schemas.openxmlformats.org/drawingml/2006/main" name="Reliability FinalB">
  <a:themeElements>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Staff training presentatio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taff training presentat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aff training presentation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aff training presentatio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aff training presentation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aff training presentat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Reliability FinalB</Template>
  <TotalTime>777</TotalTime>
  <Words>3488</Words>
  <Application>Microsoft Office PowerPoint</Application>
  <PresentationFormat>On-screen Show (4:3)</PresentationFormat>
  <Paragraphs>295</Paragraphs>
  <Slides>38</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4</vt:i4>
      </vt:variant>
      <vt:variant>
        <vt:lpstr>Slide Titles</vt:lpstr>
      </vt:variant>
      <vt:variant>
        <vt:i4>38</vt:i4>
      </vt:variant>
    </vt:vector>
  </HeadingPairs>
  <TitlesOfParts>
    <vt:vector size="49" baseType="lpstr">
      <vt:lpstr>Arial</vt:lpstr>
      <vt:lpstr>Tahoma</vt:lpstr>
      <vt:lpstr>Wingdings</vt:lpstr>
      <vt:lpstr>Times New Roman</vt:lpstr>
      <vt:lpstr>Symbol</vt:lpstr>
      <vt:lpstr>Book Antiqua</vt:lpstr>
      <vt:lpstr>Reliability FinalB</vt:lpstr>
      <vt:lpstr>Microsoft Equation 3.0</vt:lpstr>
      <vt:lpstr>MathType 5.0 Equation</vt:lpstr>
      <vt:lpstr>MathType 6.0 Equation</vt:lpstr>
      <vt:lpstr>Microsoft Word 97 - 2003 Document</vt:lpstr>
      <vt:lpstr>Chapter 9 Part I  Maintainability</vt:lpstr>
      <vt:lpstr>9.1 Analysis of Downtime</vt:lpstr>
      <vt:lpstr>9.2 The Repair-Time Distribution</vt:lpstr>
      <vt:lpstr>Example 9.2</vt:lpstr>
      <vt:lpstr>Exponential repair Times</vt:lpstr>
      <vt:lpstr>Exponential repair Times</vt:lpstr>
      <vt:lpstr>Lognormal Repair Times</vt:lpstr>
      <vt:lpstr>Lognormal Repair Times</vt:lpstr>
      <vt:lpstr>9.3 Stochastic Point Processes</vt:lpstr>
      <vt:lpstr>Renewal Process</vt:lpstr>
      <vt:lpstr>Central Limit Theorem</vt:lpstr>
      <vt:lpstr>Example 9.5</vt:lpstr>
      <vt:lpstr>Number of Failures</vt:lpstr>
      <vt:lpstr>Example 9.5 (cont.)</vt:lpstr>
      <vt:lpstr>Example 9.5 (cont.)</vt:lpstr>
      <vt:lpstr>Gamma Failure Distribution</vt:lpstr>
      <vt:lpstr>EXAMPLE 9.6</vt:lpstr>
      <vt:lpstr>Stationary Process</vt:lpstr>
      <vt:lpstr>Homogeneous Poisson Process (HPP)</vt:lpstr>
      <vt:lpstr>Renewal Function</vt:lpstr>
      <vt:lpstr>Example 9.6</vt:lpstr>
      <vt:lpstr>Superimposed Renewal Process</vt:lpstr>
      <vt:lpstr>Minimal repair</vt:lpstr>
      <vt:lpstr>Minimal repair</vt:lpstr>
      <vt:lpstr>Example 9.8</vt:lpstr>
      <vt:lpstr>Nonhomogeneous Poisson Process (NHPP)</vt:lpstr>
      <vt:lpstr>Power Law Process</vt:lpstr>
      <vt:lpstr>Power Law Process (continued)</vt:lpstr>
      <vt:lpstr>Other Intensity Functions</vt:lpstr>
      <vt:lpstr>Example</vt:lpstr>
      <vt:lpstr>Stochastic Point Process</vt:lpstr>
      <vt:lpstr>Renewal vs. Minimal repair </vt:lpstr>
      <vt:lpstr>Overhauls</vt:lpstr>
      <vt:lpstr>Overhaul with Exponential Failures</vt:lpstr>
      <vt:lpstr>Cycle Time</vt:lpstr>
      <vt:lpstr>Cycle Time</vt:lpstr>
      <vt:lpstr>Exponential Failure and Repair Times</vt:lpstr>
      <vt:lpstr>EXAMPLE 9.13.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Downtime</dc:title>
  <dc:creator>CHARLES EBELING</dc:creator>
  <cp:lastModifiedBy>Jason Freels</cp:lastModifiedBy>
  <cp:revision>51</cp:revision>
  <dcterms:created xsi:type="dcterms:W3CDTF">1997-10-16T23:17:14Z</dcterms:created>
  <dcterms:modified xsi:type="dcterms:W3CDTF">2017-01-18T02:09:14Z</dcterms:modified>
</cp:coreProperties>
</file>