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0" r:id="rId1"/>
  </p:sldMasterIdLst>
  <p:notesMasterIdLst>
    <p:notesMasterId r:id="rId25"/>
  </p:notesMasterIdLst>
  <p:sldIdLst>
    <p:sldId id="307" r:id="rId2"/>
    <p:sldId id="287" r:id="rId3"/>
    <p:sldId id="288" r:id="rId4"/>
    <p:sldId id="311"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10" r:id="rId24"/>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5F5F5F"/>
    <a:srgbClr val="FF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81" d="100"/>
          <a:sy n="81" d="100"/>
        </p:scale>
        <p:origin x="159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768" y="5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a failed component can be restored to an operating condition, then the analysis of its downtime is of interest.  The time to restore or repair a failed component is a measure of its maintainability.  Systems, components, and products may be restored to “as good as” condition, may experience “minimal repair,” or something in between.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PM model may be expanded to include maintenance induced failures.  If p is the probability of a maintenance induced failure during a single PM, then (1-p) is the probability of no maintenance induced failures during a single PM.  After n maintenance intervals, (1-p)</a:t>
            </a:r>
            <a:r>
              <a:rPr lang="en-US" altLang="en-US" baseline="30000"/>
              <a:t>n</a:t>
            </a:r>
            <a:r>
              <a:rPr lang="en-US" altLang="en-US"/>
              <a:t> is the probability of no maintenance induced failures occurring.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An example of the expanded model with the lognormal as the failure distribution.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Weibull failure distribution with a decreasing failure rate.  Notice how PM reduces the reliability.  Why?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Markov Analysis techniques presented in Chapter 6 can be expanded to include situations in which repair can return the system to a prior state.  In this example, there are two identical redundant components having a CFR and an exponential repair time with repair rate of r.  If one component fails, there is some probability that it can be repaired before the second component fails thereby returning the system to state 1.  The rate diagram and the resulting equations are shown.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solution to the system of differential equations can be found using Laplace transforms.  Only the solution is shown here.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system reliability is the probability of being in states 1 or 2 which is equal to 1 – P</a:t>
            </a:r>
            <a:r>
              <a:rPr lang="en-US" altLang="en-US" baseline="-25000"/>
              <a:t>3</a:t>
            </a:r>
            <a:r>
              <a:rPr lang="en-US" altLang="en-US"/>
              <a:t>(t).  Integrating R(t) gives the system MTTF where MTTF</a:t>
            </a:r>
            <a:r>
              <a:rPr lang="en-US" altLang="en-US" baseline="-25000"/>
              <a:t>c</a:t>
            </a:r>
            <a:r>
              <a:rPr lang="en-US" altLang="en-US"/>
              <a:t> = 1/lambda and MTTR</a:t>
            </a:r>
            <a:r>
              <a:rPr lang="en-US" altLang="en-US" baseline="-25000"/>
              <a:t>c</a:t>
            </a:r>
            <a:r>
              <a:rPr lang="en-US" altLang="en-US"/>
              <a:t> = 1/r.  What happens to the MTTF as the MTTR decreases?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this example, duplicate the calculations.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variation on the previous model, assumes that the second component is in standby.  If the primary component fails, it may be repaired before the standby unit (now operating) fails.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It is much easier to solve this problem if there are no failures while in standby mode.  The student may wish to solve for the more difficult case.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solution to the standby model with repair.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system MTTR is a weighted average of the MTTR of each of the subsystems with the weights being the relative fraction of failures of each subsystem.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You should duplicate the calculations to ensure your understanding of the solution to this model.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Once the reliability function has been found, we could plot the function over time.  How would we find the MTTF,  a design life or the median time to failure?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How sad, the end of the chapter.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Under redundancy, the system MTTR depends upon the maintenance concept.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reliability of the system under preventive maintenance (PM) can be determined assuming that PM restores the system to “as good as now.”</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MTTF under PM may be found using the reliability function if the value of the definite integral in the numerator can be found.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a CFR, preventive maintenance does not have any impact upon the reliability.  If failures are externally generated, why do preventive maintenance?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the Weibull failure distribution, preventive maintenance improves reliability when the failure rate is increasing. Why? What is R(90)?</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top line represents only the immediate impact on reliability under PM.  The Cumulative PM curve is the actual reliability, R</a:t>
            </a:r>
            <a:r>
              <a:rPr lang="en-US" altLang="en-US" baseline="-25000"/>
              <a:t>m</a:t>
            </a:r>
            <a:r>
              <a:rPr lang="en-US" altLang="en-US"/>
              <a:t>(t), under PM from time 0.  It would be compared to the bottom curve which is R(t).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With the PM interval specified, a design can be found by first determining the number of complete preventive maintenance intervals, n, and then finding the remaining time, 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293688" y="2362200"/>
            <a:ext cx="8715375" cy="1052513"/>
            <a:chOff x="185" y="1536"/>
            <a:chExt cx="5490" cy="663"/>
          </a:xfrm>
        </p:grpSpPr>
        <p:grpSp>
          <p:nvGrpSpPr>
            <p:cNvPr id="5" name="Group 3"/>
            <p:cNvGrpSpPr>
              <a:grpSpLocks/>
            </p:cNvGrpSpPr>
            <p:nvPr/>
          </p:nvGrpSpPr>
          <p:grpSpPr bwMode="auto">
            <a:xfrm>
              <a:off x="185" y="1604"/>
              <a:ext cx="449" cy="299"/>
              <a:chOff x="720" y="336"/>
              <a:chExt cx="624" cy="432"/>
            </a:xfrm>
          </p:grpSpPr>
          <p:sp>
            <p:nvSpPr>
              <p:cNvPr id="11" name="Rectangle 4"/>
              <p:cNvSpPr>
                <a:spLocks noChangeArrowheads="1"/>
              </p:cNvSpPr>
              <p:nvPr/>
            </p:nvSpPr>
            <p:spPr bwMode="auto">
              <a:xfrm>
                <a:off x="720" y="336"/>
                <a:ext cx="384" cy="432"/>
              </a:xfrm>
              <a:prstGeom prst="rect">
                <a:avLst/>
              </a:prstGeom>
              <a:solidFill>
                <a:srgbClr val="7A9A98"/>
              </a:solidFill>
              <a:ln w="9525">
                <a:noFill/>
                <a:miter lim="800000"/>
                <a:headEnd/>
                <a:tailEnd/>
              </a:ln>
              <a:effectLst/>
            </p:spPr>
            <p:txBody>
              <a:bodyPr wrap="none" anchor="ctr"/>
              <a:lstStyle/>
              <a:p>
                <a:pPr>
                  <a:defRPr/>
                </a:pPr>
                <a:endParaRPr lang="en-US"/>
              </a:p>
            </p:txBody>
          </p:sp>
          <p:sp>
            <p:nvSpPr>
              <p:cNvPr id="12" name="Rectangle 5"/>
              <p:cNvSpPr>
                <a:spLocks noChangeArrowheads="1"/>
              </p:cNvSpPr>
              <p:nvPr/>
            </p:nvSpPr>
            <p:spPr bwMode="auto">
              <a:xfrm>
                <a:off x="1056" y="336"/>
                <a:ext cx="288" cy="432"/>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path path="circle">
                  <a:fillToRect l="100000" b="100000"/>
                </a:path>
                <a:tileRect t="-100000" r="-100000"/>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9" name="Rectangle 7"/>
              <p:cNvSpPr>
                <a:spLocks noChangeArrowheads="1"/>
              </p:cNvSpPr>
              <p:nvPr/>
            </p:nvSpPr>
            <p:spPr bwMode="auto">
              <a:xfrm>
                <a:off x="912" y="2640"/>
                <a:ext cx="384" cy="432"/>
              </a:xfrm>
              <a:prstGeom prst="rect">
                <a:avLst/>
              </a:prstGeom>
              <a:solidFill>
                <a:srgbClr val="E7DD95"/>
              </a:solidFill>
              <a:ln w="9525">
                <a:noFill/>
                <a:miter lim="800000"/>
                <a:headEnd/>
                <a:tailEnd/>
              </a:ln>
              <a:effectLst/>
            </p:spPr>
            <p:txBody>
              <a:bodyPr wrap="none" anchor="ctr"/>
              <a:lstStyle/>
              <a:p>
                <a:pPr>
                  <a:defRPr/>
                </a:pPr>
                <a:endParaRPr lang="en-US"/>
              </a:p>
            </p:txBody>
          </p:sp>
          <p:sp>
            <p:nvSpPr>
              <p:cNvPr id="10" name="Rectangle 8"/>
              <p:cNvSpPr>
                <a:spLocks noChangeArrowheads="1"/>
              </p:cNvSpPr>
              <p:nvPr/>
            </p:nvSpPr>
            <p:spPr bwMode="auto">
              <a:xfrm>
                <a:off x="1248" y="2640"/>
                <a:ext cx="336" cy="432"/>
              </a:xfrm>
              <a:prstGeom prst="rect">
                <a:avLst/>
              </a:prstGeom>
              <a:solidFill>
                <a:srgbClr val="E7DD95"/>
              </a:solidFill>
              <a:ln w="9525">
                <a:noFill/>
                <a:miter lim="800000"/>
                <a:headEnd/>
                <a:tailEnd/>
              </a:ln>
              <a:effectLst/>
            </p:spPr>
            <p:txBody>
              <a:bodyPr wrap="none" anchor="ctr"/>
              <a:lstStyle/>
              <a:p>
                <a:pPr>
                  <a:defRPr/>
                </a:pPr>
                <a:endParaRPr lang="en-US"/>
              </a:p>
            </p:txBody>
          </p:sp>
        </p:grpSp>
        <p:sp>
          <p:nvSpPr>
            <p:cNvPr id="7"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8"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3" name="Text Box 12"/>
          <p:cNvSpPr txBox="1">
            <a:spLocks noChangeArrowheads="1"/>
          </p:cNvSpPr>
          <p:nvPr/>
        </p:nvSpPr>
        <p:spPr bwMode="auto">
          <a:xfrm>
            <a:off x="2347913" y="6172200"/>
            <a:ext cx="4170362" cy="461963"/>
          </a:xfrm>
          <a:prstGeom prst="rect">
            <a:avLst/>
          </a:prstGeom>
          <a:noFill/>
          <a:ln w="12700">
            <a:noFill/>
            <a:miter lim="800000"/>
            <a:headEnd type="none" w="sm" len="sm"/>
            <a:tailEnd type="none" w="sm" len="sm"/>
          </a:ln>
          <a:effectLst/>
        </p:spPr>
        <p:txBody>
          <a:bodyPr>
            <a:spAutoFit/>
          </a:bodyPr>
          <a:lstStyle/>
          <a:p>
            <a:pPr>
              <a:defRPr/>
            </a:pPr>
            <a:r>
              <a:rPr lang="en-US" sz="1200" dirty="0"/>
              <a:t>C. Ebeling, </a:t>
            </a:r>
            <a:r>
              <a:rPr lang="en-US" sz="1200" i="1" dirty="0"/>
              <a:t>Intro to Reliability &amp; Maintainability Engineering, 2</a:t>
            </a:r>
            <a:r>
              <a:rPr lang="en-US" sz="1200" i="1" baseline="30000" dirty="0"/>
              <a:t>nd</a:t>
            </a:r>
            <a:r>
              <a:rPr lang="en-US" sz="1200" i="1" dirty="0"/>
              <a:t> ed. </a:t>
            </a:r>
            <a:r>
              <a:rPr lang="en-US" sz="1200" dirty="0"/>
              <a:t>Waveland Press</a:t>
            </a:r>
            <a:r>
              <a:rPr lang="en-US" sz="1200" i="1" dirty="0"/>
              <a:t>, Inc. </a:t>
            </a:r>
            <a:r>
              <a:rPr lang="en-US" sz="1200" dirty="0"/>
              <a:t>Copyright © 2010</a:t>
            </a:r>
          </a:p>
        </p:txBody>
      </p:sp>
      <p:sp>
        <p:nvSpPr>
          <p:cNvPr id="14" name="Rectangle 6"/>
          <p:cNvSpPr>
            <a:spLocks noChangeArrowheads="1"/>
          </p:cNvSpPr>
          <p:nvPr/>
        </p:nvSpPr>
        <p:spPr bwMode="ltGray">
          <a:xfrm>
            <a:off x="0" y="2671763"/>
            <a:ext cx="528638" cy="500062"/>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1084" name="Rectangle 12"/>
          <p:cNvSpPr>
            <a:spLocks noGrp="1" noChangeArrowheads="1"/>
          </p:cNvSpPr>
          <p:nvPr>
            <p:ph type="ctrTitle"/>
          </p:nvPr>
        </p:nvSpPr>
        <p:spPr>
          <a:xfrm>
            <a:off x="1357312" y="1676400"/>
            <a:ext cx="7405687" cy="1462088"/>
          </a:xfrm>
        </p:spPr>
        <p:txBody>
          <a:bodyPr/>
          <a:lstStyle>
            <a:lvl1pPr>
              <a:defRPr>
                <a:solidFill>
                  <a:schemeClr val="tx1"/>
                </a:solidFill>
              </a:defRPr>
            </a:lvl1pPr>
          </a:lstStyle>
          <a:p>
            <a:r>
              <a:rPr lang="en-US"/>
              <a:t>Click to edit Master title style</a:t>
            </a:r>
            <a:endParaRPr lang="en-US" dirty="0"/>
          </a:p>
        </p:txBody>
      </p:sp>
      <p:sp>
        <p:nvSpPr>
          <p:cNvPr id="13108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3D5150"/>
                </a:solidFill>
              </a:defRPr>
            </a:lvl1pPr>
          </a:lstStyle>
          <a:p>
            <a:r>
              <a:rPr lang="en-US"/>
              <a:t>Click to edit Master subtitle style</a:t>
            </a:r>
            <a:endParaRPr lang="en-US" dirty="0"/>
          </a:p>
        </p:txBody>
      </p:sp>
      <p:sp>
        <p:nvSpPr>
          <p:cNvPr id="15" name="Date Placeholder 14"/>
          <p:cNvSpPr>
            <a:spLocks noGrp="1" noChangeArrowheads="1"/>
          </p:cNvSpPr>
          <p:nvPr>
            <p:ph type="dt" sz="half" idx="10"/>
          </p:nvPr>
        </p:nvSpPr>
        <p:spPr>
          <a:xfrm>
            <a:off x="228600" y="6172200"/>
            <a:ext cx="1905000" cy="457200"/>
          </a:xfrm>
        </p:spPr>
        <p:txBody>
          <a:bodyPr/>
          <a:lstStyle>
            <a:lvl1pPr>
              <a:defRPr sz="1200" smtClean="0">
                <a:solidFill>
                  <a:schemeClr val="bg2"/>
                </a:solidFill>
              </a:defRPr>
            </a:lvl1pPr>
          </a:lstStyle>
          <a:p>
            <a:pPr>
              <a:defRPr/>
            </a:pPr>
            <a:r>
              <a:rPr lang="en-US"/>
              <a:t>Chapter 9</a:t>
            </a:r>
          </a:p>
        </p:txBody>
      </p:sp>
      <p:sp>
        <p:nvSpPr>
          <p:cNvPr id="16" name="Slide Number Placeholder 15"/>
          <p:cNvSpPr>
            <a:spLocks noGrp="1" noChangeArrowheads="1"/>
          </p:cNvSpPr>
          <p:nvPr>
            <p:ph type="sldNum" sz="quarter" idx="11"/>
          </p:nvPr>
        </p:nvSpPr>
        <p:spPr>
          <a:xfrm>
            <a:off x="6858000" y="6248400"/>
            <a:ext cx="1905000" cy="457200"/>
          </a:xfrm>
        </p:spPr>
        <p:txBody>
          <a:bodyPr/>
          <a:lstStyle>
            <a:lvl1pPr>
              <a:defRPr>
                <a:solidFill>
                  <a:schemeClr val="bg2"/>
                </a:solidFill>
              </a:defRPr>
            </a:lvl1pPr>
          </a:lstStyle>
          <a:p>
            <a:fld id="{ED79B975-4926-4F4A-ADE5-73823BD94852}" type="slidenum">
              <a:rPr lang="en-US" altLang="en-US"/>
              <a:pPr/>
              <a:t>‹#›</a:t>
            </a:fld>
            <a:endParaRPr lang="en-US" altLang="en-US"/>
          </a:p>
        </p:txBody>
      </p:sp>
    </p:spTree>
    <p:extLst>
      <p:ext uri="{BB962C8B-B14F-4D97-AF65-F5344CB8AC3E}">
        <p14:creationId xmlns:p14="http://schemas.microsoft.com/office/powerpoint/2010/main" val="337705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9</a:t>
            </a:r>
          </a:p>
        </p:txBody>
      </p:sp>
      <p:sp>
        <p:nvSpPr>
          <p:cNvPr id="5" name="Rectangle 13"/>
          <p:cNvSpPr>
            <a:spLocks noGrp="1" noChangeArrowheads="1"/>
          </p:cNvSpPr>
          <p:nvPr>
            <p:ph type="sldNum" sz="quarter" idx="11"/>
          </p:nvPr>
        </p:nvSpPr>
        <p:spPr>
          <a:ln/>
        </p:spPr>
        <p:txBody>
          <a:bodyPr/>
          <a:lstStyle>
            <a:lvl1pPr>
              <a:defRPr/>
            </a:lvl1pPr>
          </a:lstStyle>
          <a:p>
            <a:fld id="{97961B40-7E3A-4882-A87D-D8CEDAD8925E}" type="slidenum">
              <a:rPr lang="en-US" altLang="en-US"/>
              <a:pPr/>
              <a:t>‹#›</a:t>
            </a:fld>
            <a:endParaRPr lang="en-US" altLang="en-US"/>
          </a:p>
        </p:txBody>
      </p:sp>
    </p:spTree>
    <p:extLst>
      <p:ext uri="{BB962C8B-B14F-4D97-AF65-F5344CB8AC3E}">
        <p14:creationId xmlns:p14="http://schemas.microsoft.com/office/powerpoint/2010/main" val="1831456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r>
              <a:rPr lang="en-US"/>
              <a:t>Chapter 9</a:t>
            </a:r>
          </a:p>
        </p:txBody>
      </p:sp>
      <p:sp>
        <p:nvSpPr>
          <p:cNvPr id="5" name="Rectangle 13"/>
          <p:cNvSpPr>
            <a:spLocks noGrp="1" noChangeArrowheads="1"/>
          </p:cNvSpPr>
          <p:nvPr>
            <p:ph type="sldNum" sz="quarter" idx="11"/>
          </p:nvPr>
        </p:nvSpPr>
        <p:spPr>
          <a:ln/>
        </p:spPr>
        <p:txBody>
          <a:bodyPr/>
          <a:lstStyle>
            <a:lvl1pPr>
              <a:defRPr/>
            </a:lvl1pPr>
          </a:lstStyle>
          <a:p>
            <a:fld id="{A4438AB0-E5EA-456A-A98B-37D64941DE8D}" type="slidenum">
              <a:rPr lang="en-US" altLang="en-US"/>
              <a:pPr/>
              <a:t>‹#›</a:t>
            </a:fld>
            <a:endParaRPr lang="en-US" altLang="en-US"/>
          </a:p>
        </p:txBody>
      </p:sp>
    </p:spTree>
    <p:extLst>
      <p:ext uri="{BB962C8B-B14F-4D97-AF65-F5344CB8AC3E}">
        <p14:creationId xmlns:p14="http://schemas.microsoft.com/office/powerpoint/2010/main" val="109949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107237" cy="885825"/>
          </a:xfrm>
        </p:spPr>
        <p:txBody>
          <a:bodyPr/>
          <a:lstStyle>
            <a:lvl1pPr>
              <a:defRPr>
                <a:solidFill>
                  <a:srgbClr val="3D515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None/>
              <a:defRPr sz="2800"/>
            </a:lvl1pPr>
            <a:lvl2pPr>
              <a:buNone/>
              <a:defRPr sz="2400"/>
            </a:lvl2pPr>
            <a:lvl3pPr>
              <a:buNone/>
              <a:defRPr sz="2000"/>
            </a:lvl3pPr>
            <a:lvl4pPr>
              <a:buNone/>
              <a:defRPr sz="1800"/>
            </a:lvl4pPr>
            <a:lvl5pP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28600" y="6248400"/>
            <a:ext cx="1905000" cy="457200"/>
          </a:xfrm>
        </p:spPr>
        <p:txBody>
          <a:bodyPr/>
          <a:lstStyle>
            <a:lvl1pPr>
              <a:defRPr smtClean="0"/>
            </a:lvl1pPr>
          </a:lstStyle>
          <a:p>
            <a:pPr>
              <a:defRPr/>
            </a:pPr>
            <a:r>
              <a:rPr lang="en-US"/>
              <a:t>Chapter 9</a:t>
            </a:r>
          </a:p>
        </p:txBody>
      </p:sp>
      <p:sp>
        <p:nvSpPr>
          <p:cNvPr id="5" name="Slide Number Placeholder 5"/>
          <p:cNvSpPr>
            <a:spLocks noGrp="1"/>
          </p:cNvSpPr>
          <p:nvPr>
            <p:ph type="sldNum" sz="quarter" idx="11"/>
          </p:nvPr>
        </p:nvSpPr>
        <p:spPr/>
        <p:txBody>
          <a:bodyPr/>
          <a:lstStyle>
            <a:lvl1pPr>
              <a:defRPr/>
            </a:lvl1pPr>
          </a:lstStyle>
          <a:p>
            <a:fld id="{5378FFB0-FDF9-493F-9A91-CF191EBE7168}" type="slidenum">
              <a:rPr lang="en-US" altLang="en-US"/>
              <a:pPr/>
              <a:t>‹#›</a:t>
            </a:fld>
            <a:endParaRPr lang="en-US" altLang="en-US"/>
          </a:p>
        </p:txBody>
      </p:sp>
    </p:spTree>
    <p:extLst>
      <p:ext uri="{BB962C8B-B14F-4D97-AF65-F5344CB8AC3E}">
        <p14:creationId xmlns:p14="http://schemas.microsoft.com/office/powerpoint/2010/main" val="2714362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228600" y="6172200"/>
            <a:ext cx="1905000" cy="457200"/>
          </a:xfrm>
        </p:spPr>
        <p:txBody>
          <a:bodyPr/>
          <a:lstStyle>
            <a:lvl1pPr>
              <a:defRPr smtClean="0"/>
            </a:lvl1pPr>
          </a:lstStyle>
          <a:p>
            <a:pPr>
              <a:defRPr/>
            </a:pPr>
            <a:r>
              <a:rPr lang="en-US"/>
              <a:t>Chapter 9</a:t>
            </a:r>
          </a:p>
        </p:txBody>
      </p:sp>
      <p:sp>
        <p:nvSpPr>
          <p:cNvPr id="5" name="Slide Number Placeholder 5"/>
          <p:cNvSpPr>
            <a:spLocks noGrp="1"/>
          </p:cNvSpPr>
          <p:nvPr>
            <p:ph type="sldNum" sz="quarter" idx="11"/>
          </p:nvPr>
        </p:nvSpPr>
        <p:spPr/>
        <p:txBody>
          <a:bodyPr/>
          <a:lstStyle>
            <a:lvl1pPr>
              <a:defRPr/>
            </a:lvl1pPr>
          </a:lstStyle>
          <a:p>
            <a:fld id="{937F988D-2672-4D17-878A-3F5E3421A093}" type="slidenum">
              <a:rPr lang="en-US" altLang="en-US"/>
              <a:pPr/>
              <a:t>‹#›</a:t>
            </a:fld>
            <a:endParaRPr lang="en-US" altLang="en-US"/>
          </a:p>
        </p:txBody>
      </p:sp>
    </p:spTree>
    <p:extLst>
      <p:ext uri="{BB962C8B-B14F-4D97-AF65-F5344CB8AC3E}">
        <p14:creationId xmlns:p14="http://schemas.microsoft.com/office/powerpoint/2010/main" val="1867713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8600" y="6172200"/>
            <a:ext cx="1905000" cy="457200"/>
          </a:xfrm>
        </p:spPr>
        <p:txBody>
          <a:bodyPr/>
          <a:lstStyle>
            <a:lvl1pPr>
              <a:defRPr smtClean="0"/>
            </a:lvl1pPr>
          </a:lstStyle>
          <a:p>
            <a:pPr>
              <a:defRPr/>
            </a:pPr>
            <a:r>
              <a:rPr lang="en-US"/>
              <a:t>Chapter 9</a:t>
            </a:r>
          </a:p>
        </p:txBody>
      </p:sp>
      <p:sp>
        <p:nvSpPr>
          <p:cNvPr id="6" name="Slide Number Placeholder 6"/>
          <p:cNvSpPr>
            <a:spLocks noGrp="1"/>
          </p:cNvSpPr>
          <p:nvPr>
            <p:ph type="sldNum" sz="quarter" idx="11"/>
          </p:nvPr>
        </p:nvSpPr>
        <p:spPr/>
        <p:txBody>
          <a:bodyPr/>
          <a:lstStyle>
            <a:lvl1pPr>
              <a:defRPr/>
            </a:lvl1pPr>
          </a:lstStyle>
          <a:p>
            <a:fld id="{AD15E1A9-06F8-4EED-A31A-CEBDE09437A7}" type="slidenum">
              <a:rPr lang="en-US" altLang="en-US"/>
              <a:pPr/>
              <a:t>‹#›</a:t>
            </a:fld>
            <a:endParaRPr lang="en-US" altLang="en-US"/>
          </a:p>
        </p:txBody>
      </p:sp>
    </p:spTree>
    <p:extLst>
      <p:ext uri="{BB962C8B-B14F-4D97-AF65-F5344CB8AC3E}">
        <p14:creationId xmlns:p14="http://schemas.microsoft.com/office/powerpoint/2010/main" val="2670254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381000" y="6248400"/>
            <a:ext cx="1905000" cy="457200"/>
          </a:xfrm>
        </p:spPr>
        <p:txBody>
          <a:bodyPr/>
          <a:lstStyle>
            <a:lvl1pPr>
              <a:defRPr smtClean="0"/>
            </a:lvl1pPr>
          </a:lstStyle>
          <a:p>
            <a:pPr>
              <a:defRPr/>
            </a:pPr>
            <a:r>
              <a:rPr lang="en-US"/>
              <a:t>Chapter 9</a:t>
            </a:r>
          </a:p>
        </p:txBody>
      </p:sp>
      <p:sp>
        <p:nvSpPr>
          <p:cNvPr id="8" name="Slide Number Placeholder 8"/>
          <p:cNvSpPr>
            <a:spLocks noGrp="1"/>
          </p:cNvSpPr>
          <p:nvPr>
            <p:ph type="sldNum" sz="quarter" idx="11"/>
          </p:nvPr>
        </p:nvSpPr>
        <p:spPr/>
        <p:txBody>
          <a:bodyPr/>
          <a:lstStyle>
            <a:lvl1pPr>
              <a:defRPr/>
            </a:lvl1pPr>
          </a:lstStyle>
          <a:p>
            <a:fld id="{87CF38A0-131C-45F7-B52F-311DA5C9BB07}" type="slidenum">
              <a:rPr lang="en-US" altLang="en-US"/>
              <a:pPr/>
              <a:t>‹#›</a:t>
            </a:fld>
            <a:endParaRPr lang="en-US" altLang="en-US"/>
          </a:p>
        </p:txBody>
      </p:sp>
    </p:spTree>
    <p:extLst>
      <p:ext uri="{BB962C8B-B14F-4D97-AF65-F5344CB8AC3E}">
        <p14:creationId xmlns:p14="http://schemas.microsoft.com/office/powerpoint/2010/main" val="261204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6666"/>
                </a:solidFill>
              </a:defRPr>
            </a:lvl1pPr>
          </a:lstStyle>
          <a:p>
            <a:r>
              <a:rPr lang="en-US"/>
              <a:t>Click to edit Master title style</a:t>
            </a:r>
            <a:endParaRPr lang="en-US" dirty="0"/>
          </a:p>
        </p:txBody>
      </p:sp>
      <p:sp>
        <p:nvSpPr>
          <p:cNvPr id="3" name="Date Placeholder 2"/>
          <p:cNvSpPr>
            <a:spLocks noGrp="1"/>
          </p:cNvSpPr>
          <p:nvPr>
            <p:ph type="dt" sz="half" idx="10"/>
          </p:nvPr>
        </p:nvSpPr>
        <p:spPr>
          <a:xfrm>
            <a:off x="304800" y="6248400"/>
            <a:ext cx="1905000" cy="457200"/>
          </a:xfrm>
        </p:spPr>
        <p:txBody>
          <a:bodyPr/>
          <a:lstStyle>
            <a:lvl1pPr>
              <a:defRPr smtClean="0"/>
            </a:lvl1pPr>
          </a:lstStyle>
          <a:p>
            <a:pPr>
              <a:defRPr/>
            </a:pPr>
            <a:r>
              <a:rPr lang="en-US"/>
              <a:t>Chapter 9</a:t>
            </a:r>
          </a:p>
        </p:txBody>
      </p:sp>
      <p:sp>
        <p:nvSpPr>
          <p:cNvPr id="4" name="Slide Number Placeholder 4"/>
          <p:cNvSpPr>
            <a:spLocks noGrp="1"/>
          </p:cNvSpPr>
          <p:nvPr>
            <p:ph type="sldNum" sz="quarter" idx="11"/>
          </p:nvPr>
        </p:nvSpPr>
        <p:spPr/>
        <p:txBody>
          <a:bodyPr/>
          <a:lstStyle>
            <a:lvl1pPr>
              <a:defRPr/>
            </a:lvl1pPr>
          </a:lstStyle>
          <a:p>
            <a:fld id="{D9512A2F-E374-4A70-AFF1-C1367C0D1364}" type="slidenum">
              <a:rPr lang="en-US" altLang="en-US"/>
              <a:pPr/>
              <a:t>‹#›</a:t>
            </a:fld>
            <a:endParaRPr lang="en-US" altLang="en-US"/>
          </a:p>
        </p:txBody>
      </p:sp>
    </p:spTree>
    <p:extLst>
      <p:ext uri="{BB962C8B-B14F-4D97-AF65-F5344CB8AC3E}">
        <p14:creationId xmlns:p14="http://schemas.microsoft.com/office/powerpoint/2010/main" val="53706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172200"/>
            <a:ext cx="1905000" cy="457200"/>
          </a:xfrm>
        </p:spPr>
        <p:txBody>
          <a:bodyPr/>
          <a:lstStyle>
            <a:lvl1pPr>
              <a:defRPr smtClean="0"/>
            </a:lvl1pPr>
          </a:lstStyle>
          <a:p>
            <a:pPr>
              <a:defRPr/>
            </a:pPr>
            <a:r>
              <a:rPr lang="en-US"/>
              <a:t>Chapter 9</a:t>
            </a:r>
          </a:p>
        </p:txBody>
      </p:sp>
      <p:sp>
        <p:nvSpPr>
          <p:cNvPr id="3" name="Slide Number Placeholder 3"/>
          <p:cNvSpPr>
            <a:spLocks noGrp="1"/>
          </p:cNvSpPr>
          <p:nvPr>
            <p:ph type="sldNum" sz="quarter" idx="11"/>
          </p:nvPr>
        </p:nvSpPr>
        <p:spPr/>
        <p:txBody>
          <a:bodyPr/>
          <a:lstStyle>
            <a:lvl1pPr>
              <a:defRPr/>
            </a:lvl1pPr>
          </a:lstStyle>
          <a:p>
            <a:fld id="{DBD6C279-7DDF-4234-ABAA-6A8CECF79C8A}" type="slidenum">
              <a:rPr lang="en-US" altLang="en-US"/>
              <a:pPr/>
              <a:t>‹#›</a:t>
            </a:fld>
            <a:endParaRPr lang="en-US" altLang="en-US"/>
          </a:p>
        </p:txBody>
      </p:sp>
    </p:spTree>
    <p:extLst>
      <p:ext uri="{BB962C8B-B14F-4D97-AF65-F5344CB8AC3E}">
        <p14:creationId xmlns:p14="http://schemas.microsoft.com/office/powerpoint/2010/main" val="70989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9</a:t>
            </a:r>
          </a:p>
        </p:txBody>
      </p:sp>
      <p:sp>
        <p:nvSpPr>
          <p:cNvPr id="6" name="Rectangle 13"/>
          <p:cNvSpPr>
            <a:spLocks noGrp="1" noChangeArrowheads="1"/>
          </p:cNvSpPr>
          <p:nvPr>
            <p:ph type="sldNum" sz="quarter" idx="11"/>
          </p:nvPr>
        </p:nvSpPr>
        <p:spPr>
          <a:ln/>
        </p:spPr>
        <p:txBody>
          <a:bodyPr/>
          <a:lstStyle>
            <a:lvl1pPr>
              <a:defRPr/>
            </a:lvl1pPr>
          </a:lstStyle>
          <a:p>
            <a:fld id="{F0EA2A38-8C48-4310-9AFB-F0349EC5F758}" type="slidenum">
              <a:rPr lang="en-US" altLang="en-US"/>
              <a:pPr/>
              <a:t>‹#›</a:t>
            </a:fld>
            <a:endParaRPr lang="en-US" altLang="en-US"/>
          </a:p>
        </p:txBody>
      </p:sp>
    </p:spTree>
    <p:extLst>
      <p:ext uri="{BB962C8B-B14F-4D97-AF65-F5344CB8AC3E}">
        <p14:creationId xmlns:p14="http://schemas.microsoft.com/office/powerpoint/2010/main" val="355910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Chapter 9</a:t>
            </a:r>
          </a:p>
        </p:txBody>
      </p:sp>
      <p:sp>
        <p:nvSpPr>
          <p:cNvPr id="6" name="Rectangle 13"/>
          <p:cNvSpPr>
            <a:spLocks noGrp="1" noChangeArrowheads="1"/>
          </p:cNvSpPr>
          <p:nvPr>
            <p:ph type="sldNum" sz="quarter" idx="11"/>
          </p:nvPr>
        </p:nvSpPr>
        <p:spPr>
          <a:ln/>
        </p:spPr>
        <p:txBody>
          <a:bodyPr/>
          <a:lstStyle>
            <a:lvl1pPr>
              <a:defRPr/>
            </a:lvl1pPr>
          </a:lstStyle>
          <a:p>
            <a:fld id="{178F826E-098B-488D-BD39-8096371B4CAF}" type="slidenum">
              <a:rPr lang="en-US" altLang="en-US"/>
              <a:pPr/>
              <a:t>‹#›</a:t>
            </a:fld>
            <a:endParaRPr lang="en-US" altLang="en-US"/>
          </a:p>
        </p:txBody>
      </p:sp>
    </p:spTree>
    <p:extLst>
      <p:ext uri="{BB962C8B-B14F-4D97-AF65-F5344CB8AC3E}">
        <p14:creationId xmlns:p14="http://schemas.microsoft.com/office/powerpoint/2010/main" val="147443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ChangeArrowheads="1"/>
          </p:cNvSpPr>
          <p:nvPr/>
        </p:nvSpPr>
        <p:spPr bwMode="ltGray">
          <a:xfrm>
            <a:off x="290513" y="612775"/>
            <a:ext cx="438150" cy="474663"/>
          </a:xfrm>
          <a:prstGeom prst="rect">
            <a:avLst/>
          </a:prstGeom>
          <a:solidFill>
            <a:srgbClr val="7A9A98"/>
          </a:solidFill>
          <a:ln w="9525">
            <a:noFill/>
            <a:miter lim="800000"/>
            <a:headEnd/>
            <a:tailEnd/>
          </a:ln>
          <a:effectLst/>
        </p:spPr>
        <p:txBody>
          <a:bodyPr wrap="none" anchor="ctr"/>
          <a:lstStyle/>
          <a:p>
            <a:pPr algn="ctr">
              <a:defRPr/>
            </a:pPr>
            <a:endParaRPr kumimoji="1" lang="en-US" dirty="0">
              <a:solidFill>
                <a:srgbClr val="548A84"/>
              </a:solidFill>
              <a:latin typeface="Tahoma" pitchFamily="34" charset="0"/>
            </a:endParaRPr>
          </a:p>
        </p:txBody>
      </p:sp>
      <p:sp>
        <p:nvSpPr>
          <p:cNvPr id="130051" name="Rectangle 3"/>
          <p:cNvSpPr>
            <a:spLocks noChangeArrowheads="1"/>
          </p:cNvSpPr>
          <p:nvPr/>
        </p:nvSpPr>
        <p:spPr bwMode="ltGray">
          <a:xfrm>
            <a:off x="673100" y="612775"/>
            <a:ext cx="328613" cy="474663"/>
          </a:xfrm>
          <a:prstGeom prst="rect">
            <a:avLst/>
          </a:prstGeom>
          <a:gradFill flip="none" rotWithShape="1">
            <a:gsLst>
              <a:gs pos="0">
                <a:srgbClr val="7A9A98">
                  <a:shade val="30000"/>
                  <a:satMod val="115000"/>
                </a:srgbClr>
              </a:gs>
              <a:gs pos="50000">
                <a:srgbClr val="7A9A98">
                  <a:shade val="67500"/>
                  <a:satMod val="115000"/>
                </a:srgbClr>
              </a:gs>
              <a:gs pos="100000">
                <a:srgbClr val="7A9A98">
                  <a:shade val="100000"/>
                  <a:satMod val="115000"/>
                </a:srgbClr>
              </a:gs>
            </a:gsLst>
            <a:lin ang="0" scaled="1"/>
            <a:tileRect/>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2" name="Rectangle 4"/>
          <p:cNvSpPr>
            <a:spLocks noChangeArrowheads="1"/>
          </p:cNvSpPr>
          <p:nvPr/>
        </p:nvSpPr>
        <p:spPr bwMode="ltGray">
          <a:xfrm>
            <a:off x="414338" y="1035050"/>
            <a:ext cx="422275" cy="474663"/>
          </a:xfrm>
          <a:prstGeom prst="rect">
            <a:avLst/>
          </a:prstGeom>
          <a:solidFill>
            <a:srgbClr val="E7DD95"/>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3" name="Rectangle 5"/>
          <p:cNvSpPr>
            <a:spLocks noChangeArrowheads="1"/>
          </p:cNvSpPr>
          <p:nvPr/>
        </p:nvSpPr>
        <p:spPr bwMode="ltGray">
          <a:xfrm>
            <a:off x="784225" y="1035050"/>
            <a:ext cx="368300" cy="474663"/>
          </a:xfrm>
          <a:prstGeom prst="rect">
            <a:avLst/>
          </a:prstGeom>
          <a:solidFill>
            <a:srgbClr val="E7DD95"/>
          </a:solidFill>
          <a:ln w="9525">
            <a:noFill/>
            <a:miter lim="800000"/>
            <a:headEnd/>
            <a:tailEnd/>
          </a:ln>
          <a:effectLst/>
        </p:spPr>
        <p:txBody>
          <a:bodyPr wrap="none" anchor="ctr"/>
          <a:lstStyle/>
          <a:p>
            <a:pPr algn="ctr">
              <a:defRPr/>
            </a:pPr>
            <a:endParaRPr kumimoji="1" lang="en-US" dirty="0">
              <a:solidFill>
                <a:srgbClr val="E7DD95"/>
              </a:solidFill>
              <a:latin typeface="Tahoma" pitchFamily="34" charset="0"/>
            </a:endParaRPr>
          </a:p>
        </p:txBody>
      </p:sp>
      <p:sp>
        <p:nvSpPr>
          <p:cNvPr id="130054" name="Rectangle 6"/>
          <p:cNvSpPr>
            <a:spLocks noChangeArrowheads="1"/>
          </p:cNvSpPr>
          <p:nvPr/>
        </p:nvSpPr>
        <p:spPr bwMode="ltGray">
          <a:xfrm>
            <a:off x="0" y="962025"/>
            <a:ext cx="560388" cy="422275"/>
          </a:xfrm>
          <a:prstGeom prst="rect">
            <a:avLst/>
          </a:prstGeom>
          <a:gradFill flip="none" rotWithShape="1">
            <a:gsLst>
              <a:gs pos="0">
                <a:schemeClr val="bg2">
                  <a:lumMod val="40000"/>
                  <a:lumOff val="60000"/>
                  <a:shade val="30000"/>
                  <a:satMod val="115000"/>
                </a:schemeClr>
              </a:gs>
              <a:gs pos="50000">
                <a:schemeClr val="bg2">
                  <a:lumMod val="40000"/>
                  <a:lumOff val="60000"/>
                  <a:shade val="67500"/>
                  <a:satMod val="115000"/>
                </a:schemeClr>
              </a:gs>
              <a:gs pos="100000">
                <a:schemeClr val="bg2">
                  <a:lumMod val="40000"/>
                  <a:lumOff val="60000"/>
                  <a:shade val="100000"/>
                  <a:satMod val="115000"/>
                </a:schemeClr>
              </a:gs>
            </a:gsLst>
            <a:path path="circle">
              <a:fillToRect r="100000" b="100000"/>
            </a:path>
            <a:tileRect l="-100000" t="-100000"/>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5" name="Rectangle 7"/>
          <p:cNvSpPr>
            <a:spLocks noChangeArrowheads="1"/>
          </p:cNvSpPr>
          <p:nvPr/>
        </p:nvSpPr>
        <p:spPr bwMode="gray">
          <a:xfrm>
            <a:off x="635000" y="504825"/>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a:latin typeface="Tahoma" pitchFamily="34" charset="0"/>
            </a:endParaRPr>
          </a:p>
        </p:txBody>
      </p:sp>
      <p:sp>
        <p:nvSpPr>
          <p:cNvPr id="130056" name="Rectangle 8"/>
          <p:cNvSpPr>
            <a:spLocks noChangeArrowheads="1"/>
          </p:cNvSpPr>
          <p:nvPr/>
        </p:nvSpPr>
        <p:spPr bwMode="gray">
          <a:xfrm>
            <a:off x="315913" y="1295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a:latin typeface="Tahoma" pitchFamily="34" charset="0"/>
            </a:endParaRPr>
          </a:p>
        </p:txBody>
      </p:sp>
      <p:sp>
        <p:nvSpPr>
          <p:cNvPr id="21515" name="Rectangle 9"/>
          <p:cNvSpPr>
            <a:spLocks noGrp="1" noChangeArrowheads="1"/>
          </p:cNvSpPr>
          <p:nvPr>
            <p:ph type="title"/>
          </p:nvPr>
        </p:nvSpPr>
        <p:spPr bwMode="auto">
          <a:xfrm>
            <a:off x="1558925" y="357188"/>
            <a:ext cx="710723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1516" name="Rectangle 10"/>
          <p:cNvSpPr>
            <a:spLocks noGrp="1" noChangeArrowheads="1"/>
          </p:cNvSpPr>
          <p:nvPr>
            <p:ph type="body" idx="1"/>
          </p:nvPr>
        </p:nvSpPr>
        <p:spPr bwMode="auto">
          <a:xfrm>
            <a:off x="685800" y="18288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0059" name="Rectangle 11"/>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smtClean="0">
                <a:latin typeface="+mn-lt"/>
              </a:defRPr>
            </a:lvl1pPr>
          </a:lstStyle>
          <a:p>
            <a:pPr>
              <a:defRPr/>
            </a:pPr>
            <a:r>
              <a:rPr lang="en-US"/>
              <a:t>Chapter 9</a:t>
            </a:r>
          </a:p>
        </p:txBody>
      </p:sp>
      <p:sp>
        <p:nvSpPr>
          <p:cNvPr id="13006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fld id="{903D1089-91C4-450E-87B9-A4F566DF667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79" r:id="rId8"/>
    <p:sldLayoutId id="2147483780" r:id="rId9"/>
    <p:sldLayoutId id="2147483781" r:id="rId10"/>
    <p:sldLayoutId id="2147483782" r:id="rId11"/>
  </p:sldLayoutIdLst>
  <p:hf hdr="0" ftr="0"/>
  <p:txStyles>
    <p:titleStyle>
      <a:lvl1pPr algn="l" rtl="0" fontAlgn="base">
        <a:spcBef>
          <a:spcPct val="0"/>
        </a:spcBef>
        <a:spcAft>
          <a:spcPct val="0"/>
        </a:spcAft>
        <a:defRPr sz="4000">
          <a:solidFill>
            <a:srgbClr val="3D5150"/>
          </a:solidFill>
          <a:latin typeface="+mj-lt"/>
          <a:ea typeface="+mj-ea"/>
          <a:cs typeface="+mj-cs"/>
        </a:defRPr>
      </a:lvl1pPr>
      <a:lvl2pPr algn="l" rtl="0" fontAlgn="base">
        <a:spcBef>
          <a:spcPct val="0"/>
        </a:spcBef>
        <a:spcAft>
          <a:spcPct val="0"/>
        </a:spcAft>
        <a:defRPr sz="4000">
          <a:solidFill>
            <a:srgbClr val="3D5150"/>
          </a:solidFill>
          <a:latin typeface="Tahoma" pitchFamily="34" charset="0"/>
        </a:defRPr>
      </a:lvl2pPr>
      <a:lvl3pPr algn="l" rtl="0" fontAlgn="base">
        <a:spcBef>
          <a:spcPct val="0"/>
        </a:spcBef>
        <a:spcAft>
          <a:spcPct val="0"/>
        </a:spcAft>
        <a:defRPr sz="4000">
          <a:solidFill>
            <a:srgbClr val="3D5150"/>
          </a:solidFill>
          <a:latin typeface="Tahoma" pitchFamily="34" charset="0"/>
        </a:defRPr>
      </a:lvl3pPr>
      <a:lvl4pPr algn="l" rtl="0" fontAlgn="base">
        <a:spcBef>
          <a:spcPct val="0"/>
        </a:spcBef>
        <a:spcAft>
          <a:spcPct val="0"/>
        </a:spcAft>
        <a:defRPr sz="4000">
          <a:solidFill>
            <a:srgbClr val="3D5150"/>
          </a:solidFill>
          <a:latin typeface="Tahoma" pitchFamily="34" charset="0"/>
        </a:defRPr>
      </a:lvl4pPr>
      <a:lvl5pPr algn="l" rtl="0" fontAlgn="base">
        <a:spcBef>
          <a:spcPct val="0"/>
        </a:spcBef>
        <a:spcAft>
          <a:spcPct val="0"/>
        </a:spcAft>
        <a:defRPr sz="4000">
          <a:solidFill>
            <a:srgbClr val="3D5150"/>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a:solidFill>
            <a:schemeClr val="tx1"/>
          </a:solidFill>
          <a:latin typeface="+mn-lt"/>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5.wmf"/><Relationship Id="rId3" Type="http://schemas.openxmlformats.org/officeDocument/2006/relationships/notesSlide" Target="../notesSlides/notesSlide9.xml"/><Relationship Id="rId7" Type="http://schemas.openxmlformats.org/officeDocument/2006/relationships/image" Target="../media/image22.wmf"/><Relationship Id="rId12"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oleObject" Target="../embeddings/oleObject21.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3.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26.wmf"/><Relationship Id="rId4" Type="http://schemas.openxmlformats.org/officeDocument/2006/relationships/oleObject" Target="../embeddings/oleObject2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11.xml"/><Relationship Id="rId7" Type="http://schemas.openxmlformats.org/officeDocument/2006/relationships/image" Target="../media/image28.wmf"/><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27.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9.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31.wmf"/><Relationship Id="rId4" Type="http://schemas.openxmlformats.org/officeDocument/2006/relationships/oleObject" Target="../embeddings/oleObject30.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13.xml"/><Relationship Id="rId7" Type="http://schemas.openxmlformats.org/officeDocument/2006/relationships/image" Target="../media/image33.wmf"/><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32.bin"/><Relationship Id="rId5" Type="http://schemas.openxmlformats.org/officeDocument/2006/relationships/image" Target="../media/image32.wmf"/><Relationship Id="rId4" Type="http://schemas.openxmlformats.org/officeDocument/2006/relationships/oleObject" Target="../embeddings/oleObject3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notesSlide" Target="../notesSlides/notesSlide14.xml"/><Relationship Id="rId7" Type="http://schemas.openxmlformats.org/officeDocument/2006/relationships/image" Target="../media/image35.wmf"/><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35.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36.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notesSlide" Target="../notesSlides/notesSlide15.xml"/><Relationship Id="rId7" Type="http://schemas.openxmlformats.org/officeDocument/2006/relationships/image" Target="../media/image39.wmf"/><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39.bin"/><Relationship Id="rId5" Type="http://schemas.openxmlformats.org/officeDocument/2006/relationships/image" Target="../media/image38.wmf"/><Relationship Id="rId4" Type="http://schemas.openxmlformats.org/officeDocument/2006/relationships/oleObject" Target="../embeddings/oleObject38.bin"/><Relationship Id="rId9" Type="http://schemas.openxmlformats.org/officeDocument/2006/relationships/image" Target="../media/image40.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vmlDrawing" Target="../drawings/vmlDrawing15.vml"/><Relationship Id="rId5" Type="http://schemas.openxmlformats.org/officeDocument/2006/relationships/image" Target="../media/image41.wmf"/><Relationship Id="rId4" Type="http://schemas.openxmlformats.org/officeDocument/2006/relationships/oleObject" Target="../embeddings/oleObject4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notesSlide" Target="../notesSlides/notesSlide17.xml"/><Relationship Id="rId7" Type="http://schemas.openxmlformats.org/officeDocument/2006/relationships/image" Target="../media/image43.wmf"/><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oleObject" Target="../embeddings/oleObject43.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44.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18.xml"/><Relationship Id="rId7" Type="http://schemas.openxmlformats.org/officeDocument/2006/relationships/image" Target="../media/image47.w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oleObject" Target="../embeddings/oleObject47.bin"/><Relationship Id="rId5" Type="http://schemas.openxmlformats.org/officeDocument/2006/relationships/image" Target="../media/image46.wmf"/><Relationship Id="rId4" Type="http://schemas.openxmlformats.org/officeDocument/2006/relationships/oleObject" Target="../embeddings/oleObject46.bin"/><Relationship Id="rId9" Type="http://schemas.openxmlformats.org/officeDocument/2006/relationships/image" Target="../media/image48.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53.wmf"/><Relationship Id="rId3" Type="http://schemas.openxmlformats.org/officeDocument/2006/relationships/notesSlide" Target="../notesSlides/notesSlide19.xml"/><Relationship Id="rId7" Type="http://schemas.openxmlformats.org/officeDocument/2006/relationships/image" Target="../media/image50.wmf"/><Relationship Id="rId12" Type="http://schemas.openxmlformats.org/officeDocument/2006/relationships/oleObject" Target="../embeddings/oleObject53.bin"/><Relationship Id="rId2" Type="http://schemas.openxmlformats.org/officeDocument/2006/relationships/slideLayout" Target="../slideLayouts/slideLayout6.xml"/><Relationship Id="rId1" Type="http://schemas.openxmlformats.org/officeDocument/2006/relationships/vmlDrawing" Target="../drawings/vmlDrawing18.vml"/><Relationship Id="rId6" Type="http://schemas.openxmlformats.org/officeDocument/2006/relationships/oleObject" Target="../embeddings/oleObject50.bin"/><Relationship Id="rId11" Type="http://schemas.openxmlformats.org/officeDocument/2006/relationships/image" Target="../media/image52.wmf"/><Relationship Id="rId5" Type="http://schemas.openxmlformats.org/officeDocument/2006/relationships/image" Target="../media/image49.wmf"/><Relationship Id="rId15" Type="http://schemas.openxmlformats.org/officeDocument/2006/relationships/image" Target="../media/image54.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51.wmf"/><Relationship Id="rId14" Type="http://schemas.openxmlformats.org/officeDocument/2006/relationships/oleObject" Target="../embeddings/oleObject5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20.xml"/><Relationship Id="rId7" Type="http://schemas.openxmlformats.org/officeDocument/2006/relationships/image" Target="../media/image56.wmf"/><Relationship Id="rId2" Type="http://schemas.openxmlformats.org/officeDocument/2006/relationships/slideLayout" Target="../slideLayouts/slideLayout6.xml"/><Relationship Id="rId1" Type="http://schemas.openxmlformats.org/officeDocument/2006/relationships/vmlDrawing" Target="../drawings/vmlDrawing19.vml"/><Relationship Id="rId6" Type="http://schemas.openxmlformats.org/officeDocument/2006/relationships/oleObject" Target="../embeddings/oleObject56.bin"/><Relationship Id="rId5" Type="http://schemas.openxmlformats.org/officeDocument/2006/relationships/image" Target="../media/image55.wmf"/><Relationship Id="rId4" Type="http://schemas.openxmlformats.org/officeDocument/2006/relationships/oleObject" Target="../embeddings/oleObject55.bin"/><Relationship Id="rId9" Type="http://schemas.openxmlformats.org/officeDocument/2006/relationships/image" Target="../media/image57.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20.vml"/><Relationship Id="rId5" Type="http://schemas.openxmlformats.org/officeDocument/2006/relationships/image" Target="../media/image58.wmf"/><Relationship Id="rId4" Type="http://schemas.openxmlformats.org/officeDocument/2006/relationships/oleObject" Target="../embeddings/oleObject58.bin"/></Relationships>
</file>

<file path=ppt/slides/_rels/slide23.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60.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1.wmf"/><Relationship Id="rId3" Type="http://schemas.openxmlformats.org/officeDocument/2006/relationships/notesSlide" Target="../notesSlides/notesSlide5.xml"/><Relationship Id="rId7" Type="http://schemas.openxmlformats.org/officeDocument/2006/relationships/image" Target="../media/image8.wmf"/><Relationship Id="rId12"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9.wmf"/><Relationship Id="rId1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6.xml"/><Relationship Id="rId7"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5.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7.xml"/><Relationship Id="rId7"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17.wmf"/><Relationship Id="rId4" Type="http://schemas.openxmlformats.org/officeDocument/2006/relationships/oleObject" Target="../embeddings/oleObject16.bin"/><Relationship Id="rId9" Type="http://schemas.openxmlformats.org/officeDocument/2006/relationships/image" Target="../media/image19.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7.vml"/><Relationship Id="rId5" Type="http://schemas.openxmlformats.org/officeDocument/2006/relationships/image" Target="../media/image20.w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1524000" y="1371600"/>
            <a:ext cx="5181600" cy="1143000"/>
          </a:xfrm>
        </p:spPr>
        <p:txBody>
          <a:bodyPr/>
          <a:lstStyle/>
          <a:p>
            <a:r>
              <a:rPr lang="en-US" altLang="en-US"/>
              <a:t>Chapter 9 Part II </a:t>
            </a:r>
            <a:br>
              <a:rPr lang="en-US" altLang="en-US"/>
            </a:br>
            <a:r>
              <a:rPr lang="en-US" altLang="en-US"/>
              <a:t>Maintainability</a:t>
            </a:r>
          </a:p>
        </p:txBody>
      </p:sp>
      <p:sp>
        <p:nvSpPr>
          <p:cNvPr id="29699" name="Rectangle 3"/>
          <p:cNvSpPr>
            <a:spLocks noGrp="1" noChangeArrowheads="1"/>
          </p:cNvSpPr>
          <p:nvPr>
            <p:ph type="subTitle" idx="1"/>
          </p:nvPr>
        </p:nvSpPr>
        <p:spPr>
          <a:xfrm>
            <a:off x="762000" y="3352800"/>
            <a:ext cx="7924800" cy="2667000"/>
          </a:xfrm>
        </p:spPr>
        <p:txBody>
          <a:bodyPr/>
          <a:lstStyle/>
          <a:p>
            <a:pPr algn="l"/>
            <a:r>
              <a:rPr lang="en-US" altLang="en-US" sz="2400"/>
              <a:t>9.4 System Repair Time</a:t>
            </a:r>
          </a:p>
          <a:p>
            <a:pPr algn="l"/>
            <a:r>
              <a:rPr lang="en-US" altLang="en-US" sz="2400"/>
              <a:t>9.5 Reliability Under Preventive Maintenance</a:t>
            </a:r>
          </a:p>
          <a:p>
            <a:pPr algn="l"/>
            <a:r>
              <a:rPr lang="en-US" altLang="en-US" sz="2400"/>
              <a:t>9.6 State-Dependent Systems with Repair</a:t>
            </a:r>
          </a:p>
        </p:txBody>
      </p:sp>
      <p:sp>
        <p:nvSpPr>
          <p:cNvPr id="6" name="Date Placeholder 5"/>
          <p:cNvSpPr>
            <a:spLocks noGrp="1"/>
          </p:cNvSpPr>
          <p:nvPr>
            <p:ph type="dt" sz="quarter" idx="10"/>
          </p:nvPr>
        </p:nvSpPr>
        <p:spPr/>
        <p:txBody>
          <a:bodyPr/>
          <a:lstStyle/>
          <a:p>
            <a:pPr>
              <a:defRPr/>
            </a:pPr>
            <a:r>
              <a:rPr lang="en-US"/>
              <a:t>Chapter 9</a:t>
            </a:r>
          </a:p>
        </p:txBody>
      </p:sp>
      <p:sp>
        <p:nvSpPr>
          <p:cNvPr id="5" name="Slide Number Placeholder 5"/>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A5990C0-1D6B-4AE7-9A2D-E122B3DD0CD8}" type="slidenum">
              <a:rPr lang="en-US" altLang="en-US" sz="1400">
                <a:solidFill>
                  <a:schemeClr val="bg2"/>
                </a:solidFill>
                <a:latin typeface="Tahoma" panose="020B0604030504040204" pitchFamily="34" charset="0"/>
              </a:rPr>
              <a:pPr/>
              <a:t>1</a:t>
            </a:fld>
            <a:endParaRPr lang="en-US" altLang="en-US" sz="1400">
              <a:solidFill>
                <a:schemeClr val="bg2"/>
              </a:solidFill>
              <a:latin typeface="Tahoma" panose="020B0604030504040204" pitchFamily="34" charset="0"/>
            </a:endParaRPr>
          </a:p>
        </p:txBody>
      </p:sp>
      <p:pic>
        <p:nvPicPr>
          <p:cNvPr id="2970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95400"/>
            <a:ext cx="226695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Grp="1" noChangeArrowheads="1"/>
          </p:cNvSpPr>
          <p:nvPr>
            <p:ph type="title"/>
          </p:nvPr>
        </p:nvSpPr>
        <p:spPr>
          <a:xfrm>
            <a:off x="1447800" y="457200"/>
            <a:ext cx="7107238" cy="790575"/>
          </a:xfrm>
        </p:spPr>
        <p:txBody>
          <a:bodyPr/>
          <a:lstStyle/>
          <a:p>
            <a:r>
              <a:rPr lang="en-US" altLang="en-US"/>
              <a:t>Weibull Example</a:t>
            </a:r>
          </a:p>
        </p:txBody>
      </p:sp>
      <p:sp>
        <p:nvSpPr>
          <p:cNvPr id="11" name="Date Placeholder 10"/>
          <p:cNvSpPr>
            <a:spLocks noGrp="1"/>
          </p:cNvSpPr>
          <p:nvPr>
            <p:ph type="dt" sz="quarter" idx="10"/>
          </p:nvPr>
        </p:nvSpPr>
        <p:spPr/>
        <p:txBody>
          <a:bodyPr/>
          <a:lstStyle/>
          <a:p>
            <a:pPr>
              <a:defRPr/>
            </a:pPr>
            <a:r>
              <a:rPr lang="en-US"/>
              <a:t>Chapter 9</a:t>
            </a:r>
          </a:p>
        </p:txBody>
      </p:sp>
      <p:sp>
        <p:nvSpPr>
          <p:cNvPr id="10"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D2836BA-8032-4E85-AAF6-21A8C4583EB2}" type="slidenum">
              <a:rPr lang="en-US" altLang="en-US" sz="1400">
                <a:latin typeface="Tahoma" panose="020B0604030504040204" pitchFamily="34" charset="0"/>
              </a:rPr>
              <a:pPr/>
              <a:t>10</a:t>
            </a:fld>
            <a:endParaRPr lang="en-US" altLang="en-US" sz="1400">
              <a:latin typeface="Tahoma" panose="020B0604030504040204" pitchFamily="34" charset="0"/>
            </a:endParaRPr>
          </a:p>
        </p:txBody>
      </p:sp>
      <p:sp>
        <p:nvSpPr>
          <p:cNvPr id="8202" name="Rectangle 3"/>
          <p:cNvSpPr>
            <a:spLocks noChangeArrowheads="1"/>
          </p:cNvSpPr>
          <p:nvPr/>
        </p:nvSpPr>
        <p:spPr bwMode="auto">
          <a:xfrm>
            <a:off x="2819400" y="1295400"/>
            <a:ext cx="3335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Find the .90 design life:</a:t>
            </a:r>
          </a:p>
        </p:txBody>
      </p:sp>
      <p:graphicFrame>
        <p:nvGraphicFramePr>
          <p:cNvPr id="8194" name="Object 4"/>
          <p:cNvGraphicFramePr>
            <a:graphicFrameLocks/>
          </p:cNvGraphicFramePr>
          <p:nvPr/>
        </p:nvGraphicFramePr>
        <p:xfrm>
          <a:off x="531813" y="1992313"/>
          <a:ext cx="2608262" cy="828675"/>
        </p:xfrm>
        <a:graphic>
          <a:graphicData uri="http://schemas.openxmlformats.org/presentationml/2006/ole">
            <mc:AlternateContent xmlns:mc="http://schemas.openxmlformats.org/markup-compatibility/2006">
              <mc:Choice xmlns:v="urn:schemas-microsoft-com:vml" Requires="v">
                <p:oleObj spid="_x0000_s8204" name="Equation" r:id="rId4" imgW="939600" imgH="304560" progId="Equation.3">
                  <p:embed/>
                </p:oleObj>
              </mc:Choice>
              <mc:Fallback>
                <p:oleObj name="Equation" r:id="rId4" imgW="939600" imgH="30456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3" y="1992313"/>
                        <a:ext cx="2608262"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5"/>
          <p:cNvGraphicFramePr>
            <a:graphicFrameLocks/>
          </p:cNvGraphicFramePr>
          <p:nvPr/>
        </p:nvGraphicFramePr>
        <p:xfrm>
          <a:off x="4240213" y="1897063"/>
          <a:ext cx="2974975" cy="1319212"/>
        </p:xfrm>
        <a:graphic>
          <a:graphicData uri="http://schemas.openxmlformats.org/presentationml/2006/ole">
            <mc:AlternateContent xmlns:mc="http://schemas.openxmlformats.org/markup-compatibility/2006">
              <mc:Choice xmlns:v="urn:schemas-microsoft-com:vml" Requires="v">
                <p:oleObj spid="_x0000_s8205" name="Equation" r:id="rId6" imgW="1447560" imgH="647640" progId="Equation.3">
                  <p:embed/>
                </p:oleObj>
              </mc:Choice>
              <mc:Fallback>
                <p:oleObj name="Equation" r:id="rId6" imgW="1447560" imgH="64764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0213" y="1897063"/>
                        <a:ext cx="2974975" cy="131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203" name="Group 6"/>
          <p:cNvGrpSpPr>
            <a:grpSpLocks/>
          </p:cNvGrpSpPr>
          <p:nvPr/>
        </p:nvGrpSpPr>
        <p:grpSpPr bwMode="auto">
          <a:xfrm>
            <a:off x="1300163" y="3213100"/>
            <a:ext cx="5573712" cy="1603375"/>
            <a:chOff x="809" y="2158"/>
            <a:chExt cx="3511" cy="1010"/>
          </a:xfrm>
        </p:grpSpPr>
        <p:graphicFrame>
          <p:nvGraphicFramePr>
            <p:cNvPr id="8197" name="Object 7"/>
            <p:cNvGraphicFramePr>
              <a:graphicFrameLocks/>
            </p:cNvGraphicFramePr>
            <p:nvPr/>
          </p:nvGraphicFramePr>
          <p:xfrm>
            <a:off x="809" y="2158"/>
            <a:ext cx="3511" cy="425"/>
          </p:xfrm>
          <a:graphic>
            <a:graphicData uri="http://schemas.openxmlformats.org/presentationml/2006/ole">
              <mc:AlternateContent xmlns:mc="http://schemas.openxmlformats.org/markup-compatibility/2006">
                <mc:Choice xmlns:v="urn:schemas-microsoft-com:vml" Requires="v">
                  <p:oleObj spid="_x0000_s8206" name="Equation" r:id="rId8" imgW="2450880" imgH="304560" progId="Equation.3">
                    <p:embed/>
                  </p:oleObj>
                </mc:Choice>
                <mc:Fallback>
                  <p:oleObj name="Equation" r:id="rId8" imgW="2450880" imgH="304560" progId="Equation.3">
                    <p:embed/>
                    <p:pic>
                      <p:nvPicPr>
                        <p:cNvPr id="0" name="Object 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9" y="2158"/>
                          <a:ext cx="3511"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8"/>
            <p:cNvGraphicFramePr>
              <a:graphicFrameLocks/>
            </p:cNvGraphicFramePr>
            <p:nvPr/>
          </p:nvGraphicFramePr>
          <p:xfrm>
            <a:off x="1361" y="2684"/>
            <a:ext cx="2383" cy="484"/>
          </p:xfrm>
          <a:graphic>
            <a:graphicData uri="http://schemas.openxmlformats.org/presentationml/2006/ole">
              <mc:AlternateContent xmlns:mc="http://schemas.openxmlformats.org/markup-compatibility/2006">
                <mc:Choice xmlns:v="urn:schemas-microsoft-com:vml" Requires="v">
                  <p:oleObj spid="_x0000_s8207" name="Equation" r:id="rId10" imgW="1460160" imgH="304560" progId="Equation.3">
                    <p:embed/>
                  </p:oleObj>
                </mc:Choice>
                <mc:Fallback>
                  <p:oleObj name="Equation" r:id="rId10" imgW="1460160" imgH="304560" progId="Equation.3">
                    <p:embed/>
                    <p:pic>
                      <p:nvPicPr>
                        <p:cNvPr id="0" name="Object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1" y="2684"/>
                          <a:ext cx="2383" cy="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196" name="Object 9"/>
          <p:cNvGraphicFramePr>
            <a:graphicFrameLocks/>
          </p:cNvGraphicFramePr>
          <p:nvPr/>
        </p:nvGraphicFramePr>
        <p:xfrm>
          <a:off x="1582738" y="5181600"/>
          <a:ext cx="5030787" cy="1087438"/>
        </p:xfrm>
        <a:graphic>
          <a:graphicData uri="http://schemas.openxmlformats.org/presentationml/2006/ole">
            <mc:AlternateContent xmlns:mc="http://schemas.openxmlformats.org/markup-compatibility/2006">
              <mc:Choice xmlns:v="urn:schemas-microsoft-com:vml" Requires="v">
                <p:oleObj spid="_x0000_s8208" name="Equation" r:id="rId12" imgW="2476440" imgH="545760" progId="Equation.3">
                  <p:embed/>
                </p:oleObj>
              </mc:Choice>
              <mc:Fallback>
                <p:oleObj name="Equation" r:id="rId12" imgW="2476440" imgH="545760" progId="Equation.3">
                  <p:embed/>
                  <p:pic>
                    <p:nvPicPr>
                      <p:cNvPr id="0" name="Object 9"/>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2738" y="5181600"/>
                        <a:ext cx="5030787" cy="108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371600" y="381000"/>
            <a:ext cx="7107238" cy="790575"/>
          </a:xfrm>
        </p:spPr>
        <p:txBody>
          <a:bodyPr/>
          <a:lstStyle/>
          <a:p>
            <a:r>
              <a:rPr lang="en-US" altLang="en-US" sz="3600"/>
              <a:t>Maintenance-induced Failures</a:t>
            </a:r>
          </a:p>
        </p:txBody>
      </p:sp>
      <p:sp>
        <p:nvSpPr>
          <p:cNvPr id="5" name="Date Placeholder 4"/>
          <p:cNvSpPr>
            <a:spLocks noGrp="1"/>
          </p:cNvSpPr>
          <p:nvPr>
            <p:ph type="dt" sz="quarter" idx="10"/>
          </p:nvPr>
        </p:nvSpPr>
        <p:spPr/>
        <p:txBody>
          <a:bodyPr/>
          <a:lstStyle/>
          <a:p>
            <a:pPr>
              <a:defRPr/>
            </a:pPr>
            <a:r>
              <a:rPr lang="en-US"/>
              <a:t>Chapter 9</a:t>
            </a:r>
          </a:p>
        </p:txBody>
      </p:sp>
      <p:sp>
        <p:nvSpPr>
          <p:cNvPr id="4"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B6C0E4D-8F35-49AB-AA5C-3CCE905CFE04}" type="slidenum">
              <a:rPr lang="en-US" altLang="en-US" sz="1400">
                <a:latin typeface="Tahoma" panose="020B0604030504040204" pitchFamily="34" charset="0"/>
              </a:rPr>
              <a:pPr/>
              <a:t>11</a:t>
            </a:fld>
            <a:endParaRPr lang="en-US" altLang="en-US" sz="1400">
              <a:latin typeface="Tahoma" panose="020B0604030504040204" pitchFamily="34" charset="0"/>
            </a:endParaRPr>
          </a:p>
        </p:txBody>
      </p:sp>
      <p:graphicFrame>
        <p:nvGraphicFramePr>
          <p:cNvPr id="9218" name="Object 3"/>
          <p:cNvGraphicFramePr>
            <a:graphicFrameLocks/>
          </p:cNvGraphicFramePr>
          <p:nvPr/>
        </p:nvGraphicFramePr>
        <p:xfrm>
          <a:off x="357188" y="2971800"/>
          <a:ext cx="8404225" cy="709613"/>
        </p:xfrm>
        <a:graphic>
          <a:graphicData uri="http://schemas.openxmlformats.org/presentationml/2006/ole">
            <mc:AlternateContent xmlns:mc="http://schemas.openxmlformats.org/markup-compatibility/2006">
              <mc:Choice xmlns:v="urn:schemas-microsoft-com:vml" Requires="v">
                <p:oleObj spid="_x0000_s9222" name="Equation" r:id="rId4" imgW="3238200" imgH="228600" progId="Equation.3">
                  <p:embed/>
                </p:oleObj>
              </mc:Choice>
              <mc:Fallback>
                <p:oleObj name="Equation" r:id="rId4" imgW="3238200" imgH="2286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8" y="2971800"/>
                        <a:ext cx="8404225"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2"/>
          <p:cNvSpPr>
            <a:spLocks noGrp="1" noChangeArrowheads="1"/>
          </p:cNvSpPr>
          <p:nvPr>
            <p:ph type="title"/>
          </p:nvPr>
        </p:nvSpPr>
        <p:spPr>
          <a:xfrm>
            <a:off x="1295400" y="457200"/>
            <a:ext cx="7107238" cy="790575"/>
          </a:xfrm>
        </p:spPr>
        <p:txBody>
          <a:bodyPr/>
          <a:lstStyle/>
          <a:p>
            <a:r>
              <a:rPr lang="en-US" altLang="en-US" sz="3200"/>
              <a:t>Maintenance-induced Failures - lognormal example</a:t>
            </a:r>
          </a:p>
        </p:txBody>
      </p:sp>
      <p:sp>
        <p:nvSpPr>
          <p:cNvPr id="12" name="Date Placeholder 11"/>
          <p:cNvSpPr>
            <a:spLocks noGrp="1"/>
          </p:cNvSpPr>
          <p:nvPr>
            <p:ph type="dt" sz="quarter" idx="10"/>
          </p:nvPr>
        </p:nvSpPr>
        <p:spPr/>
        <p:txBody>
          <a:bodyPr/>
          <a:lstStyle/>
          <a:p>
            <a:pPr>
              <a:defRPr/>
            </a:pPr>
            <a:r>
              <a:rPr lang="en-US"/>
              <a:t>Chapter 9</a:t>
            </a:r>
          </a:p>
        </p:txBody>
      </p:sp>
      <p:sp>
        <p:nvSpPr>
          <p:cNvPr id="11"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FF14196-3A29-46C8-A810-9D5180977E26}" type="slidenum">
              <a:rPr lang="en-US" altLang="en-US" sz="1400">
                <a:latin typeface="Tahoma" panose="020B0604030504040204" pitchFamily="34" charset="0"/>
              </a:rPr>
              <a:pPr/>
              <a:t>12</a:t>
            </a:fld>
            <a:endParaRPr lang="en-US" altLang="en-US" sz="1400">
              <a:latin typeface="Tahoma" panose="020B0604030504040204" pitchFamily="34" charset="0"/>
            </a:endParaRPr>
          </a:p>
        </p:txBody>
      </p:sp>
      <p:graphicFrame>
        <p:nvGraphicFramePr>
          <p:cNvPr id="10242" name="Object 3"/>
          <p:cNvGraphicFramePr>
            <a:graphicFrameLocks/>
          </p:cNvGraphicFramePr>
          <p:nvPr/>
        </p:nvGraphicFramePr>
        <p:xfrm>
          <a:off x="292100" y="1606550"/>
          <a:ext cx="3776663" cy="993775"/>
        </p:xfrm>
        <a:graphic>
          <a:graphicData uri="http://schemas.openxmlformats.org/presentationml/2006/ole">
            <mc:AlternateContent xmlns:mc="http://schemas.openxmlformats.org/markup-compatibility/2006">
              <mc:Choice xmlns:v="urn:schemas-microsoft-com:vml" Requires="v">
                <p:oleObj spid="_x0000_s10253" name="Equation" r:id="rId4" imgW="1904760" imgH="507960" progId="Equation.3">
                  <p:embed/>
                </p:oleObj>
              </mc:Choice>
              <mc:Fallback>
                <p:oleObj name="Equation" r:id="rId4" imgW="1904760" imgH="50796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00" y="1606550"/>
                        <a:ext cx="3776663"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3" name="Object 4"/>
          <p:cNvGraphicFramePr>
            <a:graphicFrameLocks/>
          </p:cNvGraphicFramePr>
          <p:nvPr/>
        </p:nvGraphicFramePr>
        <p:xfrm>
          <a:off x="4495800" y="1676400"/>
          <a:ext cx="4068763" cy="974725"/>
        </p:xfrm>
        <a:graphic>
          <a:graphicData uri="http://schemas.openxmlformats.org/presentationml/2006/ole">
            <mc:AlternateContent xmlns:mc="http://schemas.openxmlformats.org/markup-compatibility/2006">
              <mc:Choice xmlns:v="urn:schemas-microsoft-com:vml" Requires="v">
                <p:oleObj spid="_x0000_s10254" name="Equation" r:id="rId6" imgW="1879560" imgH="457200" progId="Equation.3">
                  <p:embed/>
                </p:oleObj>
              </mc:Choice>
              <mc:Fallback>
                <p:oleObj name="Equation" r:id="rId6" imgW="1879560" imgH="4572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1676400"/>
                        <a:ext cx="4068763"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249" name="Group 5"/>
          <p:cNvGrpSpPr>
            <a:grpSpLocks/>
          </p:cNvGrpSpPr>
          <p:nvPr/>
        </p:nvGrpSpPr>
        <p:grpSpPr bwMode="auto">
          <a:xfrm>
            <a:off x="1682750" y="2771775"/>
            <a:ext cx="5510213" cy="1314450"/>
            <a:chOff x="1041" y="1939"/>
            <a:chExt cx="3471" cy="828"/>
          </a:xfrm>
        </p:grpSpPr>
        <p:graphicFrame>
          <p:nvGraphicFramePr>
            <p:cNvPr id="10245" name="Object 6"/>
            <p:cNvGraphicFramePr>
              <a:graphicFrameLocks/>
            </p:cNvGraphicFramePr>
            <p:nvPr/>
          </p:nvGraphicFramePr>
          <p:xfrm>
            <a:off x="1041" y="2207"/>
            <a:ext cx="3471" cy="560"/>
          </p:xfrm>
          <a:graphic>
            <a:graphicData uri="http://schemas.openxmlformats.org/presentationml/2006/ole">
              <mc:AlternateContent xmlns:mc="http://schemas.openxmlformats.org/markup-compatibility/2006">
                <mc:Choice xmlns:v="urn:schemas-microsoft-com:vml" Requires="v">
                  <p:oleObj spid="_x0000_s10255" name="Equation" r:id="rId8" imgW="2628720" imgH="431640" progId="Equation.3">
                    <p:embed/>
                  </p:oleObj>
                </mc:Choice>
                <mc:Fallback>
                  <p:oleObj name="Equation" r:id="rId8" imgW="2628720" imgH="431640" progId="Equation.3">
                    <p:embed/>
                    <p:pic>
                      <p:nvPicPr>
                        <p:cNvPr id="0" name="Object 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1" y="2207"/>
                          <a:ext cx="3471" cy="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2" name="Rectangle 7"/>
            <p:cNvSpPr>
              <a:spLocks noChangeArrowheads="1"/>
            </p:cNvSpPr>
            <p:nvPr/>
          </p:nvSpPr>
          <p:spPr bwMode="auto">
            <a:xfrm>
              <a:off x="1046" y="1939"/>
              <a:ext cx="23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With t</a:t>
              </a:r>
              <a:r>
                <a:rPr lang="en-US" altLang="en-US" baseline="-25000"/>
                <a:t>med</a:t>
              </a:r>
              <a:r>
                <a:rPr lang="en-US" altLang="en-US"/>
                <a:t> = 5,000 hr and s = 1.0:</a:t>
              </a:r>
            </a:p>
          </p:txBody>
        </p:sp>
      </p:grpSp>
      <p:grpSp>
        <p:nvGrpSpPr>
          <p:cNvPr id="10250" name="Group 8"/>
          <p:cNvGrpSpPr>
            <a:grpSpLocks/>
          </p:cNvGrpSpPr>
          <p:nvPr/>
        </p:nvGrpSpPr>
        <p:grpSpPr bwMode="auto">
          <a:xfrm>
            <a:off x="1485900" y="4448175"/>
            <a:ext cx="6088063" cy="1416050"/>
            <a:chOff x="917" y="2995"/>
            <a:chExt cx="3835" cy="892"/>
          </a:xfrm>
        </p:grpSpPr>
        <p:graphicFrame>
          <p:nvGraphicFramePr>
            <p:cNvPr id="10244" name="Object 9"/>
            <p:cNvGraphicFramePr>
              <a:graphicFrameLocks/>
            </p:cNvGraphicFramePr>
            <p:nvPr/>
          </p:nvGraphicFramePr>
          <p:xfrm>
            <a:off x="917" y="3314"/>
            <a:ext cx="3835" cy="573"/>
          </p:xfrm>
          <a:graphic>
            <a:graphicData uri="http://schemas.openxmlformats.org/presentationml/2006/ole">
              <mc:AlternateContent xmlns:mc="http://schemas.openxmlformats.org/markup-compatibility/2006">
                <mc:Choice xmlns:v="urn:schemas-microsoft-com:vml" Requires="v">
                  <p:oleObj spid="_x0000_s10256" name="Equation" r:id="rId10" imgW="3174840" imgH="482400" progId="Equation.3">
                    <p:embed/>
                  </p:oleObj>
                </mc:Choice>
                <mc:Fallback>
                  <p:oleObj name="Equation" r:id="rId10" imgW="3174840" imgH="482400" progId="Equation.3">
                    <p:embed/>
                    <p:pic>
                      <p:nvPicPr>
                        <p:cNvPr id="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7" y="3314"/>
                          <a:ext cx="3835" cy="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1" name="Rectangle 10"/>
            <p:cNvSpPr>
              <a:spLocks noChangeArrowheads="1"/>
            </p:cNvSpPr>
            <p:nvPr/>
          </p:nvSpPr>
          <p:spPr bwMode="auto">
            <a:xfrm>
              <a:off x="950" y="2995"/>
              <a:ext cx="24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Assume p = .005 and T = 500 hr.</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1447800" y="381000"/>
            <a:ext cx="7107238" cy="790575"/>
          </a:xfrm>
        </p:spPr>
        <p:txBody>
          <a:bodyPr/>
          <a:lstStyle/>
          <a:p>
            <a:r>
              <a:rPr lang="en-US" altLang="en-US"/>
              <a:t>DFR and PM</a:t>
            </a:r>
          </a:p>
        </p:txBody>
      </p:sp>
      <p:sp>
        <p:nvSpPr>
          <p:cNvPr id="6" name="Date Placeholder 5"/>
          <p:cNvSpPr>
            <a:spLocks noGrp="1"/>
          </p:cNvSpPr>
          <p:nvPr>
            <p:ph type="dt" sz="quarter" idx="10"/>
          </p:nvPr>
        </p:nvSpPr>
        <p:spPr/>
        <p:txBody>
          <a:bodyPr/>
          <a:lstStyle/>
          <a:p>
            <a:pPr>
              <a:defRPr/>
            </a:pPr>
            <a:r>
              <a:rPr lang="en-US"/>
              <a:t>Chapter 9</a:t>
            </a:r>
          </a:p>
        </p:txBody>
      </p:sp>
      <p:sp>
        <p:nvSpPr>
          <p:cNvPr id="5"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F108271-F4A2-4091-8E33-79983EF8DB58}" type="slidenum">
              <a:rPr lang="en-US" altLang="en-US" sz="1400">
                <a:latin typeface="Tahoma" panose="020B0604030504040204" pitchFamily="34" charset="0"/>
              </a:rPr>
              <a:pPr/>
              <a:t>13</a:t>
            </a:fld>
            <a:endParaRPr lang="en-US" altLang="en-US" sz="1400">
              <a:latin typeface="Tahoma" panose="020B0604030504040204" pitchFamily="34" charset="0"/>
            </a:endParaRPr>
          </a:p>
        </p:txBody>
      </p:sp>
      <p:sp>
        <p:nvSpPr>
          <p:cNvPr id="11270" name="Rectangle 4"/>
          <p:cNvSpPr>
            <a:spLocks noChangeArrowheads="1"/>
          </p:cNvSpPr>
          <p:nvPr/>
        </p:nvSpPr>
        <p:spPr bwMode="auto">
          <a:xfrm>
            <a:off x="1371600" y="1371600"/>
            <a:ext cx="5197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Weibull with beta = 0.5 and theta = 100 days</a:t>
            </a:r>
          </a:p>
        </p:txBody>
      </p:sp>
      <p:graphicFrame>
        <p:nvGraphicFramePr>
          <p:cNvPr id="11266" name="Object 0"/>
          <p:cNvGraphicFramePr>
            <a:graphicFrameLocks/>
          </p:cNvGraphicFramePr>
          <p:nvPr/>
        </p:nvGraphicFramePr>
        <p:xfrm>
          <a:off x="685800" y="1905000"/>
          <a:ext cx="8113713" cy="4233863"/>
        </p:xfrm>
        <a:graphic>
          <a:graphicData uri="http://schemas.openxmlformats.org/presentationml/2006/ole">
            <mc:AlternateContent xmlns:mc="http://schemas.openxmlformats.org/markup-compatibility/2006">
              <mc:Choice xmlns:v="urn:schemas-microsoft-com:vml" Requires="v">
                <p:oleObj spid="_x0000_s11272" name="Chart" r:id="rId4" imgW="5495760" imgH="2762280" progId="Excel.Chart.8">
                  <p:embed followColorScheme="full"/>
                </p:oleObj>
              </mc:Choice>
              <mc:Fallback>
                <p:oleObj name="Chart" r:id="rId4" imgW="5495760" imgH="2762280" progId="Excel.Chart.8">
                  <p:embed followColorScheme="full"/>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905000"/>
                        <a:ext cx="8113713" cy="423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1219200" y="533400"/>
            <a:ext cx="7543800" cy="790575"/>
          </a:xfrm>
        </p:spPr>
        <p:txBody>
          <a:bodyPr/>
          <a:lstStyle/>
          <a:p>
            <a:r>
              <a:rPr lang="en-US" altLang="en-US" sz="3600"/>
              <a:t>9.6 State Dependent Systems with Repair</a:t>
            </a:r>
          </a:p>
        </p:txBody>
      </p:sp>
      <p:sp>
        <p:nvSpPr>
          <p:cNvPr id="19" name="Date Placeholder 18"/>
          <p:cNvSpPr>
            <a:spLocks noGrp="1"/>
          </p:cNvSpPr>
          <p:nvPr>
            <p:ph type="dt" sz="quarter" idx="10"/>
          </p:nvPr>
        </p:nvSpPr>
        <p:spPr/>
        <p:txBody>
          <a:bodyPr/>
          <a:lstStyle/>
          <a:p>
            <a:pPr>
              <a:defRPr/>
            </a:pPr>
            <a:r>
              <a:rPr lang="en-US"/>
              <a:t>Chapter 9</a:t>
            </a:r>
          </a:p>
        </p:txBody>
      </p:sp>
      <p:sp>
        <p:nvSpPr>
          <p:cNvPr id="18"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4E399C3-2C3A-43AA-A428-A75A526AE92D}" type="slidenum">
              <a:rPr lang="en-US" altLang="en-US" sz="1400">
                <a:latin typeface="Tahoma" panose="020B0604030504040204" pitchFamily="34" charset="0"/>
              </a:rPr>
              <a:pPr/>
              <a:t>14</a:t>
            </a:fld>
            <a:endParaRPr lang="en-US" altLang="en-US" sz="1400">
              <a:latin typeface="Tahoma" panose="020B0604030504040204" pitchFamily="34" charset="0"/>
            </a:endParaRPr>
          </a:p>
        </p:txBody>
      </p:sp>
      <p:graphicFrame>
        <p:nvGraphicFramePr>
          <p:cNvPr id="12290" name="Object 3"/>
          <p:cNvGraphicFramePr>
            <a:graphicFrameLocks/>
          </p:cNvGraphicFramePr>
          <p:nvPr/>
        </p:nvGraphicFramePr>
        <p:xfrm>
          <a:off x="1600200" y="3352800"/>
          <a:ext cx="4227513" cy="2689225"/>
        </p:xfrm>
        <a:graphic>
          <a:graphicData uri="http://schemas.openxmlformats.org/presentationml/2006/ole">
            <mc:AlternateContent xmlns:mc="http://schemas.openxmlformats.org/markup-compatibility/2006">
              <mc:Choice xmlns:v="urn:schemas-microsoft-com:vml" Requires="v">
                <p:oleObj spid="_x0000_s12308" name="Equation" r:id="rId4" imgW="1892160" imgH="1206360" progId="Equation.3">
                  <p:embed/>
                </p:oleObj>
              </mc:Choice>
              <mc:Fallback>
                <p:oleObj name="Equation" r:id="rId4" imgW="1892160" imgH="120636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352800"/>
                        <a:ext cx="4227513"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2296" name="Group 4"/>
          <p:cNvGrpSpPr>
            <a:grpSpLocks/>
          </p:cNvGrpSpPr>
          <p:nvPr/>
        </p:nvGrpSpPr>
        <p:grpSpPr bwMode="auto">
          <a:xfrm>
            <a:off x="1447800" y="1371600"/>
            <a:ext cx="5702300" cy="2019300"/>
            <a:chOff x="916" y="955"/>
            <a:chExt cx="3592" cy="1272"/>
          </a:xfrm>
        </p:grpSpPr>
        <p:sp>
          <p:nvSpPr>
            <p:cNvPr id="12297" name="Oval 5"/>
            <p:cNvSpPr>
              <a:spLocks noChangeArrowheads="1"/>
            </p:cNvSpPr>
            <p:nvPr/>
          </p:nvSpPr>
          <p:spPr bwMode="auto">
            <a:xfrm>
              <a:off x="916" y="1300"/>
              <a:ext cx="808" cy="760"/>
            </a:xfrm>
            <a:prstGeom prst="ellipse">
              <a:avLst/>
            </a:prstGeom>
            <a:solidFill>
              <a:schemeClr val="bg1"/>
            </a:solidFill>
            <a:ln w="12700">
              <a:solidFill>
                <a:schemeClr val="tx1"/>
              </a:solidFill>
              <a:round/>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12298" name="Oval 6"/>
            <p:cNvSpPr>
              <a:spLocks noChangeArrowheads="1"/>
            </p:cNvSpPr>
            <p:nvPr/>
          </p:nvSpPr>
          <p:spPr bwMode="auto">
            <a:xfrm>
              <a:off x="2260" y="1300"/>
              <a:ext cx="808" cy="760"/>
            </a:xfrm>
            <a:prstGeom prst="ellipse">
              <a:avLst/>
            </a:prstGeom>
            <a:solidFill>
              <a:schemeClr val="bg1"/>
            </a:solidFill>
            <a:ln w="12700">
              <a:solidFill>
                <a:schemeClr val="tx1"/>
              </a:solidFill>
              <a:round/>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12299" name="Oval 7"/>
            <p:cNvSpPr>
              <a:spLocks noChangeArrowheads="1"/>
            </p:cNvSpPr>
            <p:nvPr/>
          </p:nvSpPr>
          <p:spPr bwMode="auto">
            <a:xfrm>
              <a:off x="3700" y="1300"/>
              <a:ext cx="808" cy="760"/>
            </a:xfrm>
            <a:prstGeom prst="ellipse">
              <a:avLst/>
            </a:prstGeom>
            <a:solidFill>
              <a:schemeClr val="bg1"/>
            </a:solidFill>
            <a:ln w="12700">
              <a:solidFill>
                <a:schemeClr val="tx1"/>
              </a:solidFill>
              <a:round/>
              <a:headEnd/>
              <a:tailEnd/>
            </a:ln>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12300" name="Line 8"/>
            <p:cNvSpPr>
              <a:spLocks noChangeShapeType="1"/>
            </p:cNvSpPr>
            <p:nvPr/>
          </p:nvSpPr>
          <p:spPr bwMode="auto">
            <a:xfrm>
              <a:off x="1680" y="1440"/>
              <a:ext cx="576"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301" name="Line 9"/>
            <p:cNvSpPr>
              <a:spLocks noChangeShapeType="1"/>
            </p:cNvSpPr>
            <p:nvPr/>
          </p:nvSpPr>
          <p:spPr bwMode="auto">
            <a:xfrm>
              <a:off x="3024" y="1440"/>
              <a:ext cx="72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2302" name="Line 10"/>
            <p:cNvSpPr>
              <a:spLocks noChangeShapeType="1"/>
            </p:cNvSpPr>
            <p:nvPr/>
          </p:nvSpPr>
          <p:spPr bwMode="auto">
            <a:xfrm>
              <a:off x="1728" y="1776"/>
              <a:ext cx="528"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3" name="Rectangle 11"/>
            <p:cNvSpPr>
              <a:spLocks noChangeArrowheads="1"/>
            </p:cNvSpPr>
            <p:nvPr/>
          </p:nvSpPr>
          <p:spPr bwMode="auto">
            <a:xfrm>
              <a:off x="1190" y="149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800">
                  <a:latin typeface="Times New Roman" panose="02020603050405020304" pitchFamily="18" charset="0"/>
                </a:rPr>
                <a:t>1</a:t>
              </a:r>
            </a:p>
          </p:txBody>
        </p:sp>
        <p:sp>
          <p:nvSpPr>
            <p:cNvPr id="12304" name="Rectangle 12"/>
            <p:cNvSpPr>
              <a:spLocks noChangeArrowheads="1"/>
            </p:cNvSpPr>
            <p:nvPr/>
          </p:nvSpPr>
          <p:spPr bwMode="auto">
            <a:xfrm>
              <a:off x="2534" y="149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800">
                  <a:latin typeface="Times New Roman" panose="02020603050405020304" pitchFamily="18" charset="0"/>
                </a:rPr>
                <a:t>2</a:t>
              </a:r>
            </a:p>
          </p:txBody>
        </p:sp>
        <p:sp>
          <p:nvSpPr>
            <p:cNvPr id="12305" name="Rectangle 13"/>
            <p:cNvSpPr>
              <a:spLocks noChangeArrowheads="1"/>
            </p:cNvSpPr>
            <p:nvPr/>
          </p:nvSpPr>
          <p:spPr bwMode="auto">
            <a:xfrm>
              <a:off x="3974" y="149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800">
                  <a:latin typeface="Times New Roman" panose="02020603050405020304" pitchFamily="18" charset="0"/>
                </a:rPr>
                <a:t>3</a:t>
              </a:r>
            </a:p>
          </p:txBody>
        </p:sp>
        <p:sp>
          <p:nvSpPr>
            <p:cNvPr id="12306" name="Rectangle 14"/>
            <p:cNvSpPr>
              <a:spLocks noChangeArrowheads="1"/>
            </p:cNvSpPr>
            <p:nvPr/>
          </p:nvSpPr>
          <p:spPr bwMode="auto">
            <a:xfrm>
              <a:off x="1862" y="1823"/>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3600">
                  <a:latin typeface="Times New Roman" panose="02020603050405020304" pitchFamily="18" charset="0"/>
                </a:rPr>
                <a:t>r</a:t>
              </a:r>
            </a:p>
          </p:txBody>
        </p:sp>
        <p:graphicFrame>
          <p:nvGraphicFramePr>
            <p:cNvPr id="12291" name="Object 15"/>
            <p:cNvGraphicFramePr>
              <a:graphicFrameLocks/>
            </p:cNvGraphicFramePr>
            <p:nvPr/>
          </p:nvGraphicFramePr>
          <p:xfrm>
            <a:off x="1781" y="955"/>
            <a:ext cx="283" cy="366"/>
          </p:xfrm>
          <a:graphic>
            <a:graphicData uri="http://schemas.openxmlformats.org/presentationml/2006/ole">
              <mc:AlternateContent xmlns:mc="http://schemas.openxmlformats.org/markup-compatibility/2006">
                <mc:Choice xmlns:v="urn:schemas-microsoft-com:vml" Requires="v">
                  <p:oleObj spid="_x0000_s12309" name="Equation" r:id="rId6" imgW="137880" imgH="176040" progId="Equation.3">
                    <p:embed/>
                  </p:oleObj>
                </mc:Choice>
                <mc:Fallback>
                  <p:oleObj name="Equation" r:id="rId6" imgW="137880" imgH="176040" progId="Equation.3">
                    <p:embed/>
                    <p:pic>
                      <p:nvPicPr>
                        <p:cNvPr id="0" name="Object 1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1" y="955"/>
                          <a:ext cx="28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2" name="Object 16"/>
            <p:cNvGraphicFramePr>
              <a:graphicFrameLocks/>
            </p:cNvGraphicFramePr>
            <p:nvPr/>
          </p:nvGraphicFramePr>
          <p:xfrm>
            <a:off x="3221" y="1003"/>
            <a:ext cx="283" cy="366"/>
          </p:xfrm>
          <a:graphic>
            <a:graphicData uri="http://schemas.openxmlformats.org/presentationml/2006/ole">
              <mc:AlternateContent xmlns:mc="http://schemas.openxmlformats.org/markup-compatibility/2006">
                <mc:Choice xmlns:v="urn:schemas-microsoft-com:vml" Requires="v">
                  <p:oleObj spid="_x0000_s12310" name="Equation" r:id="rId8" imgW="137880" imgH="176040" progId="Equation.3">
                    <p:embed/>
                  </p:oleObj>
                </mc:Choice>
                <mc:Fallback>
                  <p:oleObj name="Equation" r:id="rId8" imgW="137880" imgH="176040" progId="Equation.3">
                    <p:embed/>
                    <p:pic>
                      <p:nvPicPr>
                        <p:cNvPr id="0" name="Object 1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21" y="1003"/>
                          <a:ext cx="28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07" name="Rectangle 17"/>
            <p:cNvSpPr>
              <a:spLocks noChangeArrowheads="1"/>
            </p:cNvSpPr>
            <p:nvPr/>
          </p:nvSpPr>
          <p:spPr bwMode="auto">
            <a:xfrm>
              <a:off x="1622" y="98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3200">
                  <a:latin typeface="Times New Roman" panose="02020603050405020304" pitchFamily="18" charset="0"/>
                </a:rPr>
                <a:t>2</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2"/>
          <p:cNvSpPr>
            <a:spLocks noGrp="1" noChangeArrowheads="1"/>
          </p:cNvSpPr>
          <p:nvPr>
            <p:ph type="title"/>
          </p:nvPr>
        </p:nvSpPr>
        <p:spPr>
          <a:xfrm>
            <a:off x="1143000" y="533400"/>
            <a:ext cx="7107238" cy="790575"/>
          </a:xfrm>
        </p:spPr>
        <p:txBody>
          <a:bodyPr/>
          <a:lstStyle/>
          <a:p>
            <a:r>
              <a:rPr lang="en-US" altLang="en-US" sz="3600"/>
              <a:t>State Dependent Systems with Repair - solution</a:t>
            </a:r>
          </a:p>
        </p:txBody>
      </p:sp>
      <p:sp>
        <p:nvSpPr>
          <p:cNvPr id="9" name="Date Placeholder 8"/>
          <p:cNvSpPr>
            <a:spLocks noGrp="1"/>
          </p:cNvSpPr>
          <p:nvPr>
            <p:ph type="dt" sz="quarter" idx="10"/>
          </p:nvPr>
        </p:nvSpPr>
        <p:spPr/>
        <p:txBody>
          <a:bodyPr/>
          <a:lstStyle/>
          <a:p>
            <a:pPr>
              <a:defRPr/>
            </a:pPr>
            <a:r>
              <a:rPr lang="en-US"/>
              <a:t>Chapter 9</a:t>
            </a:r>
          </a:p>
        </p:txBody>
      </p:sp>
      <p:sp>
        <p:nvSpPr>
          <p:cNvPr id="8"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5616922-15AB-4C0E-9AF4-D5D82FFCAE61}" type="slidenum">
              <a:rPr lang="en-US" altLang="en-US" sz="1400">
                <a:latin typeface="Tahoma" panose="020B0604030504040204" pitchFamily="34" charset="0"/>
              </a:rPr>
              <a:pPr/>
              <a:t>15</a:t>
            </a:fld>
            <a:endParaRPr lang="en-US" altLang="en-US" sz="1400">
              <a:latin typeface="Tahoma" panose="020B0604030504040204" pitchFamily="34" charset="0"/>
            </a:endParaRPr>
          </a:p>
        </p:txBody>
      </p:sp>
      <p:graphicFrame>
        <p:nvGraphicFramePr>
          <p:cNvPr id="13314" name="Object 1024"/>
          <p:cNvGraphicFramePr>
            <a:graphicFrameLocks/>
          </p:cNvGraphicFramePr>
          <p:nvPr/>
        </p:nvGraphicFramePr>
        <p:xfrm>
          <a:off x="1524000" y="1371600"/>
          <a:ext cx="5789613" cy="1041400"/>
        </p:xfrm>
        <a:graphic>
          <a:graphicData uri="http://schemas.openxmlformats.org/presentationml/2006/ole">
            <mc:AlternateContent xmlns:mc="http://schemas.openxmlformats.org/markup-compatibility/2006">
              <mc:Choice xmlns:v="urn:schemas-microsoft-com:vml" Requires="v">
                <p:oleObj spid="_x0000_s13322" name="Equation" r:id="rId4" imgW="2425680" imgH="444240" progId="Equation.3">
                  <p:embed/>
                </p:oleObj>
              </mc:Choice>
              <mc:Fallback>
                <p:oleObj name="Equation" r:id="rId4" imgW="2425680" imgH="44424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371600"/>
                        <a:ext cx="5789613"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1025"/>
          <p:cNvGraphicFramePr>
            <a:graphicFrameLocks/>
          </p:cNvGraphicFramePr>
          <p:nvPr/>
        </p:nvGraphicFramePr>
        <p:xfrm>
          <a:off x="1524000" y="2354263"/>
          <a:ext cx="5257800" cy="1146175"/>
        </p:xfrm>
        <a:graphic>
          <a:graphicData uri="http://schemas.openxmlformats.org/presentationml/2006/ole">
            <mc:AlternateContent xmlns:mc="http://schemas.openxmlformats.org/markup-compatibility/2006">
              <mc:Choice xmlns:v="urn:schemas-microsoft-com:vml" Requires="v">
                <p:oleObj spid="_x0000_s13323" name="Equation" r:id="rId6" imgW="2006280" imgH="444240" progId="Equation.3">
                  <p:embed/>
                </p:oleObj>
              </mc:Choice>
              <mc:Fallback>
                <p:oleObj name="Equation" r:id="rId6" imgW="2006280" imgH="444240" progId="Equation.3">
                  <p:embed/>
                  <p:pic>
                    <p:nvPicPr>
                      <p:cNvPr id="0" name="Object 102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2354263"/>
                        <a:ext cx="525780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6" name="Object 1026"/>
          <p:cNvGraphicFramePr>
            <a:graphicFrameLocks/>
          </p:cNvGraphicFramePr>
          <p:nvPr/>
        </p:nvGraphicFramePr>
        <p:xfrm>
          <a:off x="1524000" y="3579813"/>
          <a:ext cx="5180013" cy="1036637"/>
        </p:xfrm>
        <a:graphic>
          <a:graphicData uri="http://schemas.openxmlformats.org/presentationml/2006/ole">
            <mc:AlternateContent xmlns:mc="http://schemas.openxmlformats.org/markup-compatibility/2006">
              <mc:Choice xmlns:v="urn:schemas-microsoft-com:vml" Requires="v">
                <p:oleObj spid="_x0000_s13324" name="Equation" r:id="rId8" imgW="2120760" imgH="431640" progId="Equation.3">
                  <p:embed/>
                </p:oleObj>
              </mc:Choice>
              <mc:Fallback>
                <p:oleObj name="Equation" r:id="rId8" imgW="2120760" imgH="431640" progId="Equation.3">
                  <p:embed/>
                  <p:pic>
                    <p:nvPicPr>
                      <p:cNvPr id="0" name="Object 1026"/>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3579813"/>
                        <a:ext cx="5180013" cy="103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7" name="Object 1027"/>
          <p:cNvGraphicFramePr>
            <a:graphicFrameLocks/>
          </p:cNvGraphicFramePr>
          <p:nvPr/>
        </p:nvGraphicFramePr>
        <p:xfrm>
          <a:off x="1600200" y="4953000"/>
          <a:ext cx="6202363" cy="1022350"/>
        </p:xfrm>
        <a:graphic>
          <a:graphicData uri="http://schemas.openxmlformats.org/presentationml/2006/ole">
            <mc:AlternateContent xmlns:mc="http://schemas.openxmlformats.org/markup-compatibility/2006">
              <mc:Choice xmlns:v="urn:schemas-microsoft-com:vml" Requires="v">
                <p:oleObj spid="_x0000_s13325" name="Equation" r:id="rId10" imgW="2336760" imgH="393480" progId="Equation.3">
                  <p:embed/>
                </p:oleObj>
              </mc:Choice>
              <mc:Fallback>
                <p:oleObj name="Equation" r:id="rId10" imgW="2336760" imgH="393480" progId="Equation.3">
                  <p:embed/>
                  <p:pic>
                    <p:nvPicPr>
                      <p:cNvPr id="0" name="Object 102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0" y="4953000"/>
                        <a:ext cx="6202363"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21" name="Rectangle 7"/>
          <p:cNvSpPr>
            <a:spLocks noChangeArrowheads="1"/>
          </p:cNvSpPr>
          <p:nvPr/>
        </p:nvSpPr>
        <p:spPr bwMode="auto">
          <a:xfrm>
            <a:off x="896938" y="4703763"/>
            <a:ext cx="928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latin typeface="Times New Roman" panose="02020603050405020304" pitchFamily="18" charset="0"/>
              </a:rPr>
              <a:t>where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1219200" y="457200"/>
            <a:ext cx="7107238" cy="790575"/>
          </a:xfrm>
        </p:spPr>
        <p:txBody>
          <a:bodyPr/>
          <a:lstStyle/>
          <a:p>
            <a:r>
              <a:rPr lang="en-US" altLang="en-US" sz="3600"/>
              <a:t>State Dependent Systems with Repair - solution</a:t>
            </a:r>
          </a:p>
        </p:txBody>
      </p:sp>
      <p:sp>
        <p:nvSpPr>
          <p:cNvPr id="9" name="Date Placeholder 8"/>
          <p:cNvSpPr>
            <a:spLocks noGrp="1"/>
          </p:cNvSpPr>
          <p:nvPr>
            <p:ph type="dt" sz="quarter" idx="10"/>
          </p:nvPr>
        </p:nvSpPr>
        <p:spPr/>
        <p:txBody>
          <a:bodyPr/>
          <a:lstStyle/>
          <a:p>
            <a:pPr>
              <a:defRPr/>
            </a:pPr>
            <a:r>
              <a:rPr lang="en-US"/>
              <a:t>Chapter 9</a:t>
            </a:r>
          </a:p>
        </p:txBody>
      </p:sp>
      <p:sp>
        <p:nvSpPr>
          <p:cNvPr id="8"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E98F5BE-C307-499E-B4A8-C34B9FFB4B09}" type="slidenum">
              <a:rPr lang="en-US" altLang="en-US" sz="1400">
                <a:latin typeface="Tahoma" panose="020B0604030504040204" pitchFamily="34" charset="0"/>
              </a:rPr>
              <a:pPr/>
              <a:t>16</a:t>
            </a:fld>
            <a:endParaRPr lang="en-US" altLang="en-US" sz="1400">
              <a:latin typeface="Tahoma" panose="020B0604030504040204" pitchFamily="34" charset="0"/>
            </a:endParaRPr>
          </a:p>
        </p:txBody>
      </p:sp>
      <p:graphicFrame>
        <p:nvGraphicFramePr>
          <p:cNvPr id="14338" name="Object 1024"/>
          <p:cNvGraphicFramePr>
            <a:graphicFrameLocks/>
          </p:cNvGraphicFramePr>
          <p:nvPr/>
        </p:nvGraphicFramePr>
        <p:xfrm>
          <a:off x="1111250" y="1758950"/>
          <a:ext cx="6737350" cy="1141413"/>
        </p:xfrm>
        <a:graphic>
          <a:graphicData uri="http://schemas.openxmlformats.org/presentationml/2006/ole">
            <mc:AlternateContent xmlns:mc="http://schemas.openxmlformats.org/markup-compatibility/2006">
              <mc:Choice xmlns:v="urn:schemas-microsoft-com:vml" Requires="v">
                <p:oleObj spid="_x0000_s14346" name="Equation" r:id="rId4" imgW="2489040" imgH="431640" progId="Equation.3">
                  <p:embed/>
                </p:oleObj>
              </mc:Choice>
              <mc:Fallback>
                <p:oleObj name="Equation" r:id="rId4" imgW="2489040" imgH="431640" progId="Equation.3">
                  <p:embed/>
                  <p:pic>
                    <p:nvPicPr>
                      <p:cNvPr id="0"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0" y="1758950"/>
                        <a:ext cx="6737350" cy="114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344" name="Group 4"/>
          <p:cNvGrpSpPr>
            <a:grpSpLocks/>
          </p:cNvGrpSpPr>
          <p:nvPr/>
        </p:nvGrpSpPr>
        <p:grpSpPr bwMode="auto">
          <a:xfrm>
            <a:off x="211138" y="2879725"/>
            <a:ext cx="8170862" cy="1390650"/>
            <a:chOff x="133" y="1814"/>
            <a:chExt cx="5147" cy="876"/>
          </a:xfrm>
        </p:grpSpPr>
        <p:graphicFrame>
          <p:nvGraphicFramePr>
            <p:cNvPr id="14340" name="Object 1026"/>
            <p:cNvGraphicFramePr>
              <a:graphicFrameLocks/>
            </p:cNvGraphicFramePr>
            <p:nvPr/>
          </p:nvGraphicFramePr>
          <p:xfrm>
            <a:off x="133" y="2101"/>
            <a:ext cx="5147" cy="589"/>
          </p:xfrm>
          <a:graphic>
            <a:graphicData uri="http://schemas.openxmlformats.org/presentationml/2006/ole">
              <mc:AlternateContent xmlns:mc="http://schemas.openxmlformats.org/markup-compatibility/2006">
                <mc:Choice xmlns:v="urn:schemas-microsoft-com:vml" Requires="v">
                  <p:oleObj spid="_x0000_s14347" name="Equation" r:id="rId6" imgW="4140000" imgH="482400" progId="Equation.3">
                    <p:embed/>
                  </p:oleObj>
                </mc:Choice>
                <mc:Fallback>
                  <p:oleObj name="Equation" r:id="rId6" imgW="4140000" imgH="482400" progId="Equation.3">
                    <p:embed/>
                    <p:pic>
                      <p:nvPicPr>
                        <p:cNvPr id="0" name="Object 102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 y="2101"/>
                          <a:ext cx="5147" cy="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5" name="Rectangle 6"/>
            <p:cNvSpPr>
              <a:spLocks noChangeArrowheads="1"/>
            </p:cNvSpPr>
            <p:nvPr/>
          </p:nvSpPr>
          <p:spPr bwMode="auto">
            <a:xfrm>
              <a:off x="326" y="1814"/>
              <a:ext cx="8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latin typeface="Times New Roman" panose="02020603050405020304" pitchFamily="18" charset="0"/>
                </a:rPr>
                <a:t>MTTF = </a:t>
              </a:r>
            </a:p>
          </p:txBody>
        </p:sp>
      </p:grpSp>
      <p:graphicFrame>
        <p:nvGraphicFramePr>
          <p:cNvPr id="14339" name="Object 1025"/>
          <p:cNvGraphicFramePr>
            <a:graphicFrameLocks/>
          </p:cNvGraphicFramePr>
          <p:nvPr/>
        </p:nvGraphicFramePr>
        <p:xfrm>
          <a:off x="1981200" y="4724400"/>
          <a:ext cx="4613275" cy="1065213"/>
        </p:xfrm>
        <a:graphic>
          <a:graphicData uri="http://schemas.openxmlformats.org/presentationml/2006/ole">
            <mc:AlternateContent xmlns:mc="http://schemas.openxmlformats.org/markup-compatibility/2006">
              <mc:Choice xmlns:v="urn:schemas-microsoft-com:vml" Requires="v">
                <p:oleObj spid="_x0000_s14348" name="Equation" r:id="rId8" imgW="2057400" imgH="482400" progId="Equation.3">
                  <p:embed/>
                </p:oleObj>
              </mc:Choice>
              <mc:Fallback>
                <p:oleObj name="Equation" r:id="rId8" imgW="2057400" imgH="482400" progId="Equation.3">
                  <p:embed/>
                  <p:pic>
                    <p:nvPicPr>
                      <p:cNvPr id="0" name="Object 102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1200" y="4724400"/>
                        <a:ext cx="4613275"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219200" y="457200"/>
            <a:ext cx="7107238" cy="790575"/>
          </a:xfrm>
        </p:spPr>
        <p:txBody>
          <a:bodyPr/>
          <a:lstStyle/>
          <a:p>
            <a:r>
              <a:rPr lang="en-US" altLang="en-US" sz="3600"/>
              <a:t>State Dependent Systems with Repair - example</a:t>
            </a:r>
          </a:p>
        </p:txBody>
      </p:sp>
      <p:sp>
        <p:nvSpPr>
          <p:cNvPr id="11" name="Date Placeholder 10"/>
          <p:cNvSpPr>
            <a:spLocks noGrp="1"/>
          </p:cNvSpPr>
          <p:nvPr>
            <p:ph type="dt" sz="quarter" idx="10"/>
          </p:nvPr>
        </p:nvSpPr>
        <p:spPr>
          <a:xfrm>
            <a:off x="0" y="6248400"/>
            <a:ext cx="1905000" cy="457200"/>
          </a:xfrm>
        </p:spPr>
        <p:txBody>
          <a:bodyPr/>
          <a:lstStyle/>
          <a:p>
            <a:pPr>
              <a:defRPr/>
            </a:pPr>
            <a:r>
              <a:rPr lang="en-US" dirty="0"/>
              <a:t>Chapter 9</a:t>
            </a:r>
          </a:p>
        </p:txBody>
      </p:sp>
      <p:sp>
        <p:nvSpPr>
          <p:cNvPr id="10"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2FD20FF-023C-49BE-B58C-DD40684F4D73}" type="slidenum">
              <a:rPr lang="en-US" altLang="en-US" sz="1400">
                <a:latin typeface="Tahoma" panose="020B0604030504040204" pitchFamily="34" charset="0"/>
              </a:rPr>
              <a:pPr/>
              <a:t>17</a:t>
            </a:fld>
            <a:endParaRPr lang="en-US" altLang="en-US" sz="1400">
              <a:latin typeface="Tahoma" panose="020B0604030504040204" pitchFamily="34" charset="0"/>
            </a:endParaRPr>
          </a:p>
        </p:txBody>
      </p:sp>
      <p:sp>
        <p:nvSpPr>
          <p:cNvPr id="15366" name="Rectangle 3"/>
          <p:cNvSpPr>
            <a:spLocks noChangeArrowheads="1"/>
          </p:cNvSpPr>
          <p:nvPr/>
        </p:nvSpPr>
        <p:spPr bwMode="auto">
          <a:xfrm>
            <a:off x="381000" y="1447800"/>
            <a:ext cx="8494713"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A computer system consists of two active parallel processors</a:t>
            </a:r>
          </a:p>
          <a:p>
            <a:r>
              <a:rPr lang="en-US" altLang="en-US" sz="2400"/>
              <a:t>each having a constant failure rate of .5 failures per day. </a:t>
            </a:r>
          </a:p>
          <a:p>
            <a:r>
              <a:rPr lang="en-US" altLang="en-US" sz="2400"/>
              <a:t>Repair of a failed processor requires an average of one half a</a:t>
            </a:r>
          </a:p>
          <a:p>
            <a:r>
              <a:rPr lang="en-US" altLang="en-US" sz="2400"/>
              <a:t>day (exponential distribution).</a:t>
            </a:r>
            <a:r>
              <a:rPr lang="en-US" altLang="en-US" sz="2400">
                <a:latin typeface="Times New Roman" panose="02020603050405020304" pitchFamily="18" charset="0"/>
              </a:rPr>
              <a:t>   </a:t>
            </a:r>
          </a:p>
        </p:txBody>
      </p:sp>
      <p:sp>
        <p:nvSpPr>
          <p:cNvPr id="49156" name="Rectangle 4"/>
          <p:cNvSpPr>
            <a:spLocks noChangeArrowheads="1"/>
          </p:cNvSpPr>
          <p:nvPr/>
        </p:nvSpPr>
        <p:spPr bwMode="auto">
          <a:xfrm>
            <a:off x="457200" y="3048000"/>
            <a:ext cx="530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latin typeface="Times New Roman" panose="02020603050405020304" pitchFamily="18" charset="0"/>
              </a:rPr>
              <a:t>MTTF = [3(.5) + 2 ] / [(2) (.25)] = 7 days.</a:t>
            </a:r>
          </a:p>
        </p:txBody>
      </p:sp>
      <p:grpSp>
        <p:nvGrpSpPr>
          <p:cNvPr id="2" name="Group 5"/>
          <p:cNvGrpSpPr>
            <a:grpSpLocks/>
          </p:cNvGrpSpPr>
          <p:nvPr/>
        </p:nvGrpSpPr>
        <p:grpSpPr bwMode="auto">
          <a:xfrm>
            <a:off x="533400" y="3581400"/>
            <a:ext cx="5449888" cy="1744663"/>
            <a:chOff x="293" y="2587"/>
            <a:chExt cx="3433" cy="1099"/>
          </a:xfrm>
        </p:grpSpPr>
        <p:graphicFrame>
          <p:nvGraphicFramePr>
            <p:cNvPr id="15362" name="Object 0"/>
            <p:cNvGraphicFramePr>
              <a:graphicFrameLocks/>
            </p:cNvGraphicFramePr>
            <p:nvPr/>
          </p:nvGraphicFramePr>
          <p:xfrm>
            <a:off x="293" y="2587"/>
            <a:ext cx="3190" cy="546"/>
          </p:xfrm>
          <a:graphic>
            <a:graphicData uri="http://schemas.openxmlformats.org/presentationml/2006/ole">
              <mc:AlternateContent xmlns:mc="http://schemas.openxmlformats.org/markup-compatibility/2006">
                <mc:Choice xmlns:v="urn:schemas-microsoft-com:vml" Requires="v">
                  <p:oleObj spid="_x0000_s15371" name="Equation" r:id="rId4" imgW="2234880" imgH="393480" progId="Equation.3">
                    <p:embed/>
                  </p:oleObj>
                </mc:Choice>
                <mc:Fallback>
                  <p:oleObj name="Equation" r:id="rId4" imgW="2234880" imgH="393480" progId="Equation.3">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 y="2587"/>
                          <a:ext cx="3190" cy="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0" name="Rectangle 7"/>
            <p:cNvSpPr>
              <a:spLocks noChangeArrowheads="1"/>
            </p:cNvSpPr>
            <p:nvPr/>
          </p:nvSpPr>
          <p:spPr bwMode="auto">
            <a:xfrm>
              <a:off x="854" y="3398"/>
              <a:ext cx="28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where x</a:t>
              </a:r>
              <a:r>
                <a:rPr lang="en-US" altLang="en-US" sz="2400" baseline="-25000"/>
                <a:t>1</a:t>
              </a:r>
              <a:r>
                <a:rPr lang="en-US" altLang="en-US" sz="2400"/>
                <a:t> = -0.149 and x</a:t>
              </a:r>
              <a:r>
                <a:rPr lang="en-US" altLang="en-US" sz="2400" baseline="-25000"/>
                <a:t>2</a:t>
              </a:r>
              <a:r>
                <a:rPr lang="en-US" altLang="en-US" sz="2400"/>
                <a:t> = -3.35</a:t>
              </a:r>
            </a:p>
          </p:txBody>
        </p:sp>
      </p:grpSp>
      <p:sp>
        <p:nvSpPr>
          <p:cNvPr id="49160" name="Rectangle 8"/>
          <p:cNvSpPr>
            <a:spLocks noChangeArrowheads="1"/>
          </p:cNvSpPr>
          <p:nvPr/>
        </p:nvSpPr>
        <p:spPr bwMode="auto">
          <a:xfrm>
            <a:off x="2667000" y="5486400"/>
            <a:ext cx="59880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latin typeface="Times New Roman" panose="02020603050405020304" pitchFamily="18" charset="0"/>
              </a:rPr>
              <a:t>without repair, MTTF = 3 days and R(1) = .845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3" fill="hold" grpId="0" nodeType="clickEffect">
                                  <p:stCondLst>
                                    <p:cond delay="0"/>
                                  </p:stCondLst>
                                  <p:childTnLst>
                                    <p:set>
                                      <p:cBhvr>
                                        <p:cTn id="14" dur="1" fill="hold">
                                          <p:stCondLst>
                                            <p:cond delay="0"/>
                                          </p:stCondLst>
                                        </p:cTn>
                                        <p:tgtEl>
                                          <p:spTgt spid="49160"/>
                                        </p:tgtEl>
                                        <p:attrNameLst>
                                          <p:attrName>style.visibility</p:attrName>
                                        </p:attrNameLst>
                                      </p:cBhvr>
                                      <p:to>
                                        <p:strVal val="visible"/>
                                      </p:to>
                                    </p:set>
                                    <p:animEffect transition="in" filter="strips(upRight)">
                                      <p:cBhvr>
                                        <p:cTn id="15" dur="500"/>
                                        <p:tgtEl>
                                          <p:spTgt spid="49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utoUpdateAnimBg="0"/>
      <p:bldP spid="4916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2"/>
          <p:cNvSpPr>
            <a:spLocks noGrp="1" noChangeArrowheads="1"/>
          </p:cNvSpPr>
          <p:nvPr>
            <p:ph type="title"/>
          </p:nvPr>
        </p:nvSpPr>
        <p:spPr>
          <a:xfrm>
            <a:off x="1219200" y="381000"/>
            <a:ext cx="7107238" cy="790575"/>
          </a:xfrm>
        </p:spPr>
        <p:txBody>
          <a:bodyPr/>
          <a:lstStyle/>
          <a:p>
            <a:r>
              <a:rPr lang="en-US" altLang="en-US" sz="3600"/>
              <a:t>Standby System with Repair</a:t>
            </a:r>
          </a:p>
        </p:txBody>
      </p:sp>
      <p:sp>
        <p:nvSpPr>
          <p:cNvPr id="9" name="Date Placeholder 8"/>
          <p:cNvSpPr>
            <a:spLocks noGrp="1"/>
          </p:cNvSpPr>
          <p:nvPr>
            <p:ph type="dt" sz="quarter" idx="10"/>
          </p:nvPr>
        </p:nvSpPr>
        <p:spPr>
          <a:xfrm>
            <a:off x="228600" y="6248400"/>
            <a:ext cx="1905000" cy="457200"/>
          </a:xfrm>
        </p:spPr>
        <p:txBody>
          <a:bodyPr/>
          <a:lstStyle/>
          <a:p>
            <a:pPr>
              <a:defRPr/>
            </a:pPr>
            <a:r>
              <a:rPr lang="en-US" dirty="0"/>
              <a:t>Chapter 9</a:t>
            </a:r>
          </a:p>
        </p:txBody>
      </p:sp>
      <p:sp>
        <p:nvSpPr>
          <p:cNvPr id="8"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312902D-DC3D-41F7-882C-A6F991193865}" type="slidenum">
              <a:rPr lang="en-US" altLang="en-US" sz="1400">
                <a:latin typeface="Tahoma" panose="020B0604030504040204" pitchFamily="34" charset="0"/>
              </a:rPr>
              <a:pPr/>
              <a:t>18</a:t>
            </a:fld>
            <a:endParaRPr lang="en-US" altLang="en-US" sz="1400">
              <a:latin typeface="Tahoma" panose="020B0604030504040204" pitchFamily="34" charset="0"/>
            </a:endParaRPr>
          </a:p>
        </p:txBody>
      </p:sp>
      <p:graphicFrame>
        <p:nvGraphicFramePr>
          <p:cNvPr id="16386" name="Object 3"/>
          <p:cNvGraphicFramePr>
            <a:graphicFrameLocks/>
          </p:cNvGraphicFramePr>
          <p:nvPr/>
        </p:nvGraphicFramePr>
        <p:xfrm>
          <a:off x="223838" y="1671638"/>
          <a:ext cx="3967162" cy="3114675"/>
        </p:xfrm>
        <a:graphic>
          <a:graphicData uri="http://schemas.openxmlformats.org/presentationml/2006/ole">
            <mc:AlternateContent xmlns:mc="http://schemas.openxmlformats.org/markup-compatibility/2006">
              <mc:Choice xmlns:v="urn:schemas-microsoft-com:vml" Requires="v">
                <p:oleObj spid="_x0000_s16393" name="Document" r:id="rId4" imgW="2743200" imgH="2743200" progId="Word.Document.8">
                  <p:embed/>
                </p:oleObj>
              </mc:Choice>
              <mc:Fallback>
                <p:oleObj name="Document" r:id="rId4" imgW="2743200" imgH="27432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8" y="1671638"/>
                        <a:ext cx="3967162"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0" name="Object 4"/>
          <p:cNvGraphicFramePr>
            <a:graphicFrameLocks/>
          </p:cNvGraphicFramePr>
          <p:nvPr/>
        </p:nvGraphicFramePr>
        <p:xfrm>
          <a:off x="3525838" y="2205038"/>
          <a:ext cx="5311775" cy="914400"/>
        </p:xfrm>
        <a:graphic>
          <a:graphicData uri="http://schemas.openxmlformats.org/presentationml/2006/ole">
            <mc:AlternateContent xmlns:mc="http://schemas.openxmlformats.org/markup-compatibility/2006">
              <mc:Choice xmlns:v="urn:schemas-microsoft-com:vml" Requires="v">
                <p:oleObj spid="_x0000_s16394" name="Equation" r:id="rId6" imgW="2234880" imgH="393480" progId="Equation.3">
                  <p:embed/>
                </p:oleObj>
              </mc:Choice>
              <mc:Fallback>
                <p:oleObj name="Equation" r:id="rId6" imgW="2234880" imgH="39348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5838" y="2205038"/>
                        <a:ext cx="53117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1" name="Object 5"/>
          <p:cNvGraphicFramePr>
            <a:graphicFrameLocks/>
          </p:cNvGraphicFramePr>
          <p:nvPr/>
        </p:nvGraphicFramePr>
        <p:xfrm>
          <a:off x="3671888" y="3684588"/>
          <a:ext cx="5165725" cy="950912"/>
        </p:xfrm>
        <a:graphic>
          <a:graphicData uri="http://schemas.openxmlformats.org/presentationml/2006/ole">
            <mc:AlternateContent xmlns:mc="http://schemas.openxmlformats.org/markup-compatibility/2006">
              <mc:Choice xmlns:v="urn:schemas-microsoft-com:vml" Requires="v">
                <p:oleObj spid="_x0000_s16395" name="Equation" r:id="rId8" imgW="2095200" imgH="393480" progId="Equation.3">
                  <p:embed/>
                </p:oleObj>
              </mc:Choice>
              <mc:Fallback>
                <p:oleObj name="Equation" r:id="rId8" imgW="2095200" imgH="39348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1888" y="3684588"/>
                        <a:ext cx="5165725" cy="95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2" name="Object 6"/>
          <p:cNvGraphicFramePr>
            <a:graphicFrameLocks/>
          </p:cNvGraphicFramePr>
          <p:nvPr/>
        </p:nvGraphicFramePr>
        <p:xfrm>
          <a:off x="3443288" y="5181600"/>
          <a:ext cx="4592637" cy="990600"/>
        </p:xfrm>
        <a:graphic>
          <a:graphicData uri="http://schemas.openxmlformats.org/presentationml/2006/ole">
            <mc:AlternateContent xmlns:mc="http://schemas.openxmlformats.org/markup-compatibility/2006">
              <mc:Choice xmlns:v="urn:schemas-microsoft-com:vml" Requires="v">
                <p:oleObj spid="_x0000_s16396" name="Equation" r:id="rId10" imgW="1790640" imgH="393480" progId="Equation.3">
                  <p:embed/>
                </p:oleObj>
              </mc:Choice>
              <mc:Fallback>
                <p:oleObj name="Equation" r:id="rId10" imgW="1790640" imgH="393480"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43288" y="5181600"/>
                        <a:ext cx="4592637"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0180"/>
                                        </p:tgtEl>
                                        <p:attrNameLst>
                                          <p:attrName>style.visibility</p:attrName>
                                        </p:attrNameLst>
                                      </p:cBhvr>
                                      <p:to>
                                        <p:strVal val="visible"/>
                                      </p:to>
                                    </p:set>
                                    <p:anim calcmode="lin" valueType="num">
                                      <p:cBhvr additive="base">
                                        <p:cTn id="7" dur="500" fill="hold"/>
                                        <p:tgtEl>
                                          <p:spTgt spid="50180"/>
                                        </p:tgtEl>
                                        <p:attrNameLst>
                                          <p:attrName>ppt_x</p:attrName>
                                        </p:attrNameLst>
                                      </p:cBhvr>
                                      <p:tavLst>
                                        <p:tav tm="0">
                                          <p:val>
                                            <p:strVal val="0-#ppt_w/2"/>
                                          </p:val>
                                        </p:tav>
                                        <p:tav tm="100000">
                                          <p:val>
                                            <p:strVal val="#ppt_x"/>
                                          </p:val>
                                        </p:tav>
                                      </p:tavLst>
                                    </p:anim>
                                    <p:anim calcmode="lin" valueType="num">
                                      <p:cBhvr additive="base">
                                        <p:cTn id="8" dur="500" fill="hold"/>
                                        <p:tgtEl>
                                          <p:spTgt spid="501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0181"/>
                                        </p:tgtEl>
                                        <p:attrNameLst>
                                          <p:attrName>style.visibility</p:attrName>
                                        </p:attrNameLst>
                                      </p:cBhvr>
                                      <p:to>
                                        <p:strVal val="visible"/>
                                      </p:to>
                                    </p:set>
                                    <p:anim calcmode="lin" valueType="num">
                                      <p:cBhvr additive="base">
                                        <p:cTn id="13" dur="500" fill="hold"/>
                                        <p:tgtEl>
                                          <p:spTgt spid="50181"/>
                                        </p:tgtEl>
                                        <p:attrNameLst>
                                          <p:attrName>ppt_x</p:attrName>
                                        </p:attrNameLst>
                                      </p:cBhvr>
                                      <p:tavLst>
                                        <p:tav tm="0">
                                          <p:val>
                                            <p:strVal val="0-#ppt_w/2"/>
                                          </p:val>
                                        </p:tav>
                                        <p:tav tm="100000">
                                          <p:val>
                                            <p:strVal val="#ppt_x"/>
                                          </p:val>
                                        </p:tav>
                                      </p:tavLst>
                                    </p:anim>
                                    <p:anim calcmode="lin" valueType="num">
                                      <p:cBhvr additive="base">
                                        <p:cTn id="14" dur="500" fill="hold"/>
                                        <p:tgtEl>
                                          <p:spTgt spid="501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0182"/>
                                        </p:tgtEl>
                                        <p:attrNameLst>
                                          <p:attrName>style.visibility</p:attrName>
                                        </p:attrNameLst>
                                      </p:cBhvr>
                                      <p:to>
                                        <p:strVal val="visible"/>
                                      </p:to>
                                    </p:set>
                                    <p:anim calcmode="lin" valueType="num">
                                      <p:cBhvr additive="base">
                                        <p:cTn id="19" dur="500" fill="hold"/>
                                        <p:tgtEl>
                                          <p:spTgt spid="50182"/>
                                        </p:tgtEl>
                                        <p:attrNameLst>
                                          <p:attrName>ppt_x</p:attrName>
                                        </p:attrNameLst>
                                      </p:cBhvr>
                                      <p:tavLst>
                                        <p:tav tm="0">
                                          <p:val>
                                            <p:strVal val="0-#ppt_w/2"/>
                                          </p:val>
                                        </p:tav>
                                        <p:tav tm="100000">
                                          <p:val>
                                            <p:strVal val="#ppt_x"/>
                                          </p:val>
                                        </p:tav>
                                      </p:tavLst>
                                    </p:anim>
                                    <p:anim calcmode="lin" valueType="num">
                                      <p:cBhvr additive="base">
                                        <p:cTn id="20" dur="500" fill="hold"/>
                                        <p:tgtEl>
                                          <p:spTgt spid="501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1295400" y="457200"/>
            <a:ext cx="7107238" cy="790575"/>
          </a:xfrm>
        </p:spPr>
        <p:txBody>
          <a:bodyPr/>
          <a:lstStyle/>
          <a:p>
            <a:r>
              <a:rPr lang="en-US" altLang="en-US" sz="3600"/>
              <a:t>Standby System with Repair</a:t>
            </a:r>
            <a:br>
              <a:rPr lang="en-US" altLang="en-US" sz="3600"/>
            </a:br>
            <a:r>
              <a:rPr lang="en-US" altLang="en-US" sz="3600"/>
              <a:t>No failures in standby</a:t>
            </a:r>
          </a:p>
        </p:txBody>
      </p:sp>
      <p:sp>
        <p:nvSpPr>
          <p:cNvPr id="8" name="Date Placeholder 7"/>
          <p:cNvSpPr>
            <a:spLocks noGrp="1"/>
          </p:cNvSpPr>
          <p:nvPr>
            <p:ph type="dt" sz="quarter" idx="10"/>
          </p:nvPr>
        </p:nvSpPr>
        <p:spPr/>
        <p:txBody>
          <a:bodyPr/>
          <a:lstStyle/>
          <a:p>
            <a:pPr>
              <a:defRPr/>
            </a:pPr>
            <a:r>
              <a:rPr lang="en-US" dirty="0"/>
              <a:t>Chapter 9</a:t>
            </a:r>
          </a:p>
        </p:txBody>
      </p:sp>
      <p:sp>
        <p:nvSpPr>
          <p:cNvPr id="7"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2A948E4-5D70-4909-81FA-A796A7515A9D}" type="slidenum">
              <a:rPr lang="en-US" altLang="en-US" sz="1400">
                <a:latin typeface="Tahoma" panose="020B0604030504040204" pitchFamily="34" charset="0"/>
              </a:rPr>
              <a:pPr/>
              <a:t>19</a:t>
            </a:fld>
            <a:endParaRPr lang="en-US" altLang="en-US" sz="1400">
              <a:latin typeface="Tahoma" panose="020B0604030504040204" pitchFamily="34" charset="0"/>
            </a:endParaRPr>
          </a:p>
        </p:txBody>
      </p:sp>
      <p:graphicFrame>
        <p:nvGraphicFramePr>
          <p:cNvPr id="17410" name="Object 3"/>
          <p:cNvGraphicFramePr>
            <a:graphicFrameLocks/>
          </p:cNvGraphicFramePr>
          <p:nvPr/>
        </p:nvGraphicFramePr>
        <p:xfrm>
          <a:off x="228600" y="1752600"/>
          <a:ext cx="3719513" cy="3186113"/>
        </p:xfrm>
        <a:graphic>
          <a:graphicData uri="http://schemas.openxmlformats.org/presentationml/2006/ole">
            <mc:AlternateContent xmlns:mc="http://schemas.openxmlformats.org/markup-compatibility/2006">
              <mc:Choice xmlns:v="urn:schemas-microsoft-com:vml" Requires="v">
                <p:oleObj spid="_x0000_s17416" name="Document" r:id="rId4" imgW="2743200" imgH="2743200" progId="Word.Document.8">
                  <p:embed/>
                </p:oleObj>
              </mc:Choice>
              <mc:Fallback>
                <p:oleObj name="Document" r:id="rId4" imgW="2743200" imgH="27432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752600"/>
                        <a:ext cx="3719513" cy="318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4" name="Object 4"/>
          <p:cNvGraphicFramePr>
            <a:graphicFrameLocks/>
          </p:cNvGraphicFramePr>
          <p:nvPr/>
        </p:nvGraphicFramePr>
        <p:xfrm>
          <a:off x="3652838" y="2508250"/>
          <a:ext cx="4500562" cy="950913"/>
        </p:xfrm>
        <a:graphic>
          <a:graphicData uri="http://schemas.openxmlformats.org/presentationml/2006/ole">
            <mc:AlternateContent xmlns:mc="http://schemas.openxmlformats.org/markup-compatibility/2006">
              <mc:Choice xmlns:v="urn:schemas-microsoft-com:vml" Requires="v">
                <p:oleObj spid="_x0000_s17417" name="Equation" r:id="rId6" imgW="1828800" imgH="393480" progId="Equation.3">
                  <p:embed/>
                </p:oleObj>
              </mc:Choice>
              <mc:Fallback>
                <p:oleObj name="Equation" r:id="rId6" imgW="1828800" imgH="39348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2838" y="2508250"/>
                        <a:ext cx="4500562"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5" name="Object 5"/>
          <p:cNvGraphicFramePr>
            <a:graphicFrameLocks/>
          </p:cNvGraphicFramePr>
          <p:nvPr/>
        </p:nvGraphicFramePr>
        <p:xfrm>
          <a:off x="3595688" y="3913188"/>
          <a:ext cx="4786312" cy="881062"/>
        </p:xfrm>
        <a:graphic>
          <a:graphicData uri="http://schemas.openxmlformats.org/presentationml/2006/ole">
            <mc:AlternateContent xmlns:mc="http://schemas.openxmlformats.org/markup-compatibility/2006">
              <mc:Choice xmlns:v="urn:schemas-microsoft-com:vml" Requires="v">
                <p:oleObj spid="_x0000_s17418" name="Equation" r:id="rId8" imgW="2095200" imgH="393480" progId="Equation.3">
                  <p:embed/>
                </p:oleObj>
              </mc:Choice>
              <mc:Fallback>
                <p:oleObj name="Equation" r:id="rId8" imgW="2095200" imgH="39348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95688" y="3913188"/>
                        <a:ext cx="4786312"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1524000" y="304800"/>
            <a:ext cx="7107238" cy="790575"/>
          </a:xfrm>
        </p:spPr>
        <p:txBody>
          <a:bodyPr/>
          <a:lstStyle/>
          <a:p>
            <a:r>
              <a:rPr lang="en-US" altLang="en-US"/>
              <a:t>9.4 System Repair Time</a:t>
            </a:r>
          </a:p>
        </p:txBody>
      </p:sp>
      <p:sp>
        <p:nvSpPr>
          <p:cNvPr id="7" name="Date Placeholder 6"/>
          <p:cNvSpPr>
            <a:spLocks noGrp="1"/>
          </p:cNvSpPr>
          <p:nvPr>
            <p:ph type="dt" sz="quarter" idx="10"/>
          </p:nvPr>
        </p:nvSpPr>
        <p:spPr>
          <a:xfrm>
            <a:off x="320675" y="5959475"/>
            <a:ext cx="1905000" cy="457200"/>
          </a:xfrm>
        </p:spPr>
        <p:txBody>
          <a:bodyPr/>
          <a:lstStyle/>
          <a:p>
            <a:pPr>
              <a:defRPr/>
            </a:pPr>
            <a:r>
              <a:rPr lang="en-US"/>
              <a:t>Chapter 9</a:t>
            </a:r>
          </a:p>
        </p:txBody>
      </p:sp>
      <p:sp>
        <p:nvSpPr>
          <p:cNvPr id="6" name="Slide Number Placeholder 4"/>
          <p:cNvSpPr>
            <a:spLocks noGrp="1"/>
          </p:cNvSpPr>
          <p:nvPr>
            <p:ph type="sldNum" sz="quarter" idx="11"/>
          </p:nvPr>
        </p:nvSpPr>
        <p:spPr>
          <a:xfrm>
            <a:off x="7058025" y="5954713"/>
            <a:ext cx="1905000" cy="457200"/>
          </a:xfrm>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9C39BAD-95EE-46C7-8143-2F6CCE1EB6E5}" type="slidenum">
              <a:rPr lang="en-US" altLang="en-US" sz="1400">
                <a:latin typeface="Tahoma" panose="020B0604030504040204" pitchFamily="34" charset="0"/>
              </a:rPr>
              <a:pPr/>
              <a:t>2</a:t>
            </a:fld>
            <a:endParaRPr lang="en-US" altLang="en-US" sz="1400">
              <a:latin typeface="Tahoma" panose="020B0604030504040204" pitchFamily="34" charset="0"/>
            </a:endParaRPr>
          </a:p>
        </p:txBody>
      </p:sp>
      <p:sp>
        <p:nvSpPr>
          <p:cNvPr id="1031" name="Rectangle 3"/>
          <p:cNvSpPr>
            <a:spLocks noChangeArrowheads="1"/>
          </p:cNvSpPr>
          <p:nvPr/>
        </p:nvSpPr>
        <p:spPr bwMode="auto">
          <a:xfrm>
            <a:off x="304800" y="1828800"/>
            <a:ext cx="79470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latin typeface="Times New Roman" panose="02020603050405020304" pitchFamily="18" charset="0"/>
              </a:rPr>
              <a:t>MTTR</a:t>
            </a:r>
            <a:r>
              <a:rPr lang="en-US" altLang="en-US" sz="2400" baseline="-25000">
                <a:latin typeface="Times New Roman" panose="02020603050405020304" pitchFamily="18" charset="0"/>
              </a:rPr>
              <a:t>i</a:t>
            </a:r>
            <a:r>
              <a:rPr lang="en-US" altLang="en-US" sz="2400">
                <a:latin typeface="Times New Roman" panose="02020603050405020304" pitchFamily="18" charset="0"/>
              </a:rPr>
              <a:t> = the mean time to repair the ith unique subsystem,</a:t>
            </a:r>
          </a:p>
          <a:p>
            <a:r>
              <a:rPr lang="en-US" altLang="en-US" sz="2400">
                <a:latin typeface="Times New Roman" panose="02020603050405020304" pitchFamily="18" charset="0"/>
              </a:rPr>
              <a:t>f</a:t>
            </a:r>
            <a:r>
              <a:rPr lang="en-US" altLang="en-US" sz="2400" baseline="-25000">
                <a:latin typeface="Times New Roman" panose="02020603050405020304" pitchFamily="18" charset="0"/>
              </a:rPr>
              <a:t>i</a:t>
            </a:r>
            <a:r>
              <a:rPr lang="en-US" altLang="en-US" sz="2400">
                <a:latin typeface="Times New Roman" panose="02020603050405020304" pitchFamily="18" charset="0"/>
              </a:rPr>
              <a:t> = the expected number of failures of the ith unique subsystem</a:t>
            </a:r>
          </a:p>
          <a:p>
            <a:r>
              <a:rPr lang="en-US" altLang="en-US" sz="2400">
                <a:latin typeface="Times New Roman" panose="02020603050405020304" pitchFamily="18" charset="0"/>
              </a:rPr>
              <a:t>       over the system design life,</a:t>
            </a:r>
          </a:p>
          <a:p>
            <a:r>
              <a:rPr lang="en-US" altLang="en-US" sz="2400">
                <a:latin typeface="Times New Roman" panose="02020603050405020304" pitchFamily="18" charset="0"/>
              </a:rPr>
              <a:t>q</a:t>
            </a:r>
            <a:r>
              <a:rPr lang="en-US" altLang="en-US" sz="2400" baseline="-25000">
                <a:latin typeface="Times New Roman" panose="02020603050405020304" pitchFamily="18" charset="0"/>
              </a:rPr>
              <a:t>i</a:t>
            </a:r>
            <a:r>
              <a:rPr lang="en-US" altLang="en-US" sz="2400">
                <a:latin typeface="Times New Roman" panose="02020603050405020304" pitchFamily="18" charset="0"/>
              </a:rPr>
              <a:t> = the number of identical subsystems of type i, </a:t>
            </a:r>
          </a:p>
        </p:txBody>
      </p:sp>
      <p:graphicFrame>
        <p:nvGraphicFramePr>
          <p:cNvPr id="1026" name="Object 4"/>
          <p:cNvGraphicFramePr>
            <a:graphicFrameLocks/>
          </p:cNvGraphicFramePr>
          <p:nvPr/>
        </p:nvGraphicFramePr>
        <p:xfrm>
          <a:off x="411163" y="3681413"/>
          <a:ext cx="3871912" cy="1857375"/>
        </p:xfrm>
        <a:graphic>
          <a:graphicData uri="http://schemas.openxmlformats.org/presentationml/2006/ole">
            <mc:AlternateContent xmlns:mc="http://schemas.openxmlformats.org/markup-compatibility/2006">
              <mc:Choice xmlns:v="urn:schemas-microsoft-com:vml" Requires="v">
                <p:oleObj spid="_x0000_s1032" name="Equation" r:id="rId4" imgW="1790640" imgH="863280" progId="Equation.3">
                  <p:embed/>
                </p:oleObj>
              </mc:Choice>
              <mc:Fallback>
                <p:oleObj name="Equation" r:id="rId4" imgW="1790640" imgH="86328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63" y="3681413"/>
                        <a:ext cx="3871912"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5"/>
          <p:cNvGraphicFramePr>
            <a:graphicFrameLocks/>
          </p:cNvGraphicFramePr>
          <p:nvPr/>
        </p:nvGraphicFramePr>
        <p:xfrm>
          <a:off x="4818063" y="3913188"/>
          <a:ext cx="3976687" cy="1431925"/>
        </p:xfrm>
        <a:graphic>
          <a:graphicData uri="http://schemas.openxmlformats.org/presentationml/2006/ole">
            <mc:AlternateContent xmlns:mc="http://schemas.openxmlformats.org/markup-compatibility/2006">
              <mc:Choice xmlns:v="urn:schemas-microsoft-com:vml" Requires="v">
                <p:oleObj spid="_x0000_s1033" name="Equation" r:id="rId6" imgW="2197080" imgH="799920" progId="Equation.3">
                  <p:embed/>
                </p:oleObj>
              </mc:Choice>
              <mc:Fallback>
                <p:oleObj name="Equation" r:id="rId6" imgW="2197080" imgH="79992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8063" y="3913188"/>
                        <a:ext cx="3976687"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2"/>
          <p:cNvSpPr>
            <a:spLocks noGrp="1" noChangeArrowheads="1"/>
          </p:cNvSpPr>
          <p:nvPr>
            <p:ph type="title"/>
          </p:nvPr>
        </p:nvSpPr>
        <p:spPr>
          <a:xfrm>
            <a:off x="1295400" y="457200"/>
            <a:ext cx="7107238" cy="790575"/>
          </a:xfrm>
        </p:spPr>
        <p:txBody>
          <a:bodyPr/>
          <a:lstStyle/>
          <a:p>
            <a:r>
              <a:rPr lang="en-US" altLang="en-US" sz="3600"/>
              <a:t>Standby System with Repair</a:t>
            </a:r>
            <a:br>
              <a:rPr lang="en-US" altLang="en-US" sz="3600"/>
            </a:br>
            <a:r>
              <a:rPr lang="en-US" altLang="en-US" sz="3600"/>
              <a:t>No failures in standby - solution</a:t>
            </a:r>
          </a:p>
        </p:txBody>
      </p:sp>
      <p:sp>
        <p:nvSpPr>
          <p:cNvPr id="11" name="Date Placeholder 10"/>
          <p:cNvSpPr>
            <a:spLocks noGrp="1"/>
          </p:cNvSpPr>
          <p:nvPr>
            <p:ph type="dt" sz="quarter" idx="10"/>
          </p:nvPr>
        </p:nvSpPr>
        <p:spPr/>
        <p:txBody>
          <a:bodyPr/>
          <a:lstStyle/>
          <a:p>
            <a:pPr>
              <a:defRPr/>
            </a:pPr>
            <a:r>
              <a:rPr lang="en-US"/>
              <a:t>Chapter 9</a:t>
            </a:r>
          </a:p>
        </p:txBody>
      </p:sp>
      <p:sp>
        <p:nvSpPr>
          <p:cNvPr id="10" name="Slide Number Placeholder 4"/>
          <p:cNvSpPr>
            <a:spLocks noGrp="1"/>
          </p:cNvSpPr>
          <p:nvPr>
            <p:ph type="sldNum" sz="quarter" idx="11"/>
          </p:nvPr>
        </p:nvSpPr>
        <p:spPr>
          <a:xfrm>
            <a:off x="6965950" y="5856288"/>
            <a:ext cx="1905000" cy="457200"/>
          </a:xfrm>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487BF3B-1FC4-4EAD-AEED-42CA3D1C4DE3}" type="slidenum">
              <a:rPr lang="en-US" altLang="en-US" sz="1400">
                <a:latin typeface="Tahoma" panose="020B0604030504040204" pitchFamily="34" charset="0"/>
              </a:rPr>
              <a:pPr/>
              <a:t>20</a:t>
            </a:fld>
            <a:endParaRPr lang="en-US" altLang="en-US" sz="1400">
              <a:latin typeface="Tahoma" panose="020B0604030504040204" pitchFamily="34" charset="0"/>
            </a:endParaRPr>
          </a:p>
        </p:txBody>
      </p:sp>
      <p:graphicFrame>
        <p:nvGraphicFramePr>
          <p:cNvPr id="18434" name="Object 0"/>
          <p:cNvGraphicFramePr>
            <a:graphicFrameLocks/>
          </p:cNvGraphicFramePr>
          <p:nvPr/>
        </p:nvGraphicFramePr>
        <p:xfrm>
          <a:off x="1524000" y="1371600"/>
          <a:ext cx="5160963" cy="874713"/>
        </p:xfrm>
        <a:graphic>
          <a:graphicData uri="http://schemas.openxmlformats.org/presentationml/2006/ole">
            <mc:AlternateContent xmlns:mc="http://schemas.openxmlformats.org/markup-compatibility/2006">
              <mc:Choice xmlns:v="urn:schemas-microsoft-com:vml" Requires="v">
                <p:oleObj spid="_x0000_s18444" name="Equation" r:id="rId4" imgW="2425680" imgH="419040" progId="Equation.3">
                  <p:embed/>
                </p:oleObj>
              </mc:Choice>
              <mc:Fallback>
                <p:oleObj name="Equation" r:id="rId4" imgW="2425680" imgH="419040" progId="Equation.3">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371600"/>
                        <a:ext cx="5160963" cy="87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5" name="Object 1"/>
          <p:cNvGraphicFramePr>
            <a:graphicFrameLocks/>
          </p:cNvGraphicFramePr>
          <p:nvPr/>
        </p:nvGraphicFramePr>
        <p:xfrm>
          <a:off x="1557338" y="2293938"/>
          <a:ext cx="4867275" cy="1052512"/>
        </p:xfrm>
        <a:graphic>
          <a:graphicData uri="http://schemas.openxmlformats.org/presentationml/2006/ole">
            <mc:AlternateContent xmlns:mc="http://schemas.openxmlformats.org/markup-compatibility/2006">
              <mc:Choice xmlns:v="urn:schemas-microsoft-com:vml" Requires="v">
                <p:oleObj spid="_x0000_s18445" name="Equation" r:id="rId6" imgW="1904760" imgH="419040" progId="Equation.3">
                  <p:embed/>
                </p:oleObj>
              </mc:Choice>
              <mc:Fallback>
                <p:oleObj name="Equation" r:id="rId6" imgW="1904760" imgH="419040" progId="Equation.3">
                  <p:embed/>
                  <p:pic>
                    <p:nvPicPr>
                      <p:cNvPr id="0" name="Object 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7338" y="2293938"/>
                        <a:ext cx="4867275"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6" name="Object 2"/>
          <p:cNvGraphicFramePr>
            <a:graphicFrameLocks/>
          </p:cNvGraphicFramePr>
          <p:nvPr/>
        </p:nvGraphicFramePr>
        <p:xfrm>
          <a:off x="795338" y="3502025"/>
          <a:ext cx="6442075" cy="973138"/>
        </p:xfrm>
        <a:graphic>
          <a:graphicData uri="http://schemas.openxmlformats.org/presentationml/2006/ole">
            <mc:AlternateContent xmlns:mc="http://schemas.openxmlformats.org/markup-compatibility/2006">
              <mc:Choice xmlns:v="urn:schemas-microsoft-com:vml" Requires="v">
                <p:oleObj spid="_x0000_s18446" name="Equation" r:id="rId8" imgW="2971800" imgH="457200" progId="Equation.3">
                  <p:embed/>
                </p:oleObj>
              </mc:Choice>
              <mc:Fallback>
                <p:oleObj name="Equation" r:id="rId8" imgW="2971800" imgH="457200" progId="Equation.3">
                  <p:embed/>
                  <p:pic>
                    <p:nvPicPr>
                      <p:cNvPr id="0" name="Object 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38" y="3502025"/>
                        <a:ext cx="6442075"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8443" name="Group 6"/>
          <p:cNvGrpSpPr>
            <a:grpSpLocks/>
          </p:cNvGrpSpPr>
          <p:nvPr/>
        </p:nvGrpSpPr>
        <p:grpSpPr bwMode="auto">
          <a:xfrm>
            <a:off x="928688" y="4864100"/>
            <a:ext cx="7605712" cy="1230313"/>
            <a:chOff x="633" y="3308"/>
            <a:chExt cx="4791" cy="775"/>
          </a:xfrm>
        </p:grpSpPr>
        <p:graphicFrame>
          <p:nvGraphicFramePr>
            <p:cNvPr id="18437" name="Object 3"/>
            <p:cNvGraphicFramePr>
              <a:graphicFrameLocks/>
            </p:cNvGraphicFramePr>
            <p:nvPr/>
          </p:nvGraphicFramePr>
          <p:xfrm>
            <a:off x="633" y="3314"/>
            <a:ext cx="2247" cy="565"/>
          </p:xfrm>
          <a:graphic>
            <a:graphicData uri="http://schemas.openxmlformats.org/presentationml/2006/ole">
              <mc:AlternateContent xmlns:mc="http://schemas.openxmlformats.org/markup-compatibility/2006">
                <mc:Choice xmlns:v="urn:schemas-microsoft-com:vml" Requires="v">
                  <p:oleObj spid="_x0000_s18447" name="Equation" r:id="rId10" imgW="1790640" imgH="457200" progId="Equation.3">
                    <p:embed/>
                  </p:oleObj>
                </mc:Choice>
                <mc:Fallback>
                  <p:oleObj name="Equation" r:id="rId10" imgW="1790640" imgH="457200" progId="Equation.3">
                    <p:embed/>
                    <p:pic>
                      <p:nvPicPr>
                        <p:cNvPr id="0" name="Object 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3" y="3314"/>
                          <a:ext cx="2247" cy="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4"/>
            <p:cNvGraphicFramePr>
              <a:graphicFrameLocks/>
            </p:cNvGraphicFramePr>
            <p:nvPr/>
          </p:nvGraphicFramePr>
          <p:xfrm>
            <a:off x="3401" y="3308"/>
            <a:ext cx="2023" cy="343"/>
          </p:xfrm>
          <a:graphic>
            <a:graphicData uri="http://schemas.openxmlformats.org/presentationml/2006/ole">
              <mc:AlternateContent xmlns:mc="http://schemas.openxmlformats.org/markup-compatibility/2006">
                <mc:Choice xmlns:v="urn:schemas-microsoft-com:vml" Requires="v">
                  <p:oleObj spid="_x0000_s18448" name="Equation" r:id="rId12" imgW="1079280" imgH="190440" progId="Equation.3">
                    <p:embed/>
                  </p:oleObj>
                </mc:Choice>
                <mc:Fallback>
                  <p:oleObj name="Equation" r:id="rId12" imgW="1079280" imgH="190440" progId="Equation.3">
                    <p:embed/>
                    <p:pic>
                      <p:nvPicPr>
                        <p:cNvPr id="0" name="Object 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01" y="3308"/>
                          <a:ext cx="2023"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9" name="Object 5"/>
            <p:cNvGraphicFramePr>
              <a:graphicFrameLocks/>
            </p:cNvGraphicFramePr>
            <p:nvPr/>
          </p:nvGraphicFramePr>
          <p:xfrm>
            <a:off x="3405" y="3748"/>
            <a:ext cx="1395" cy="335"/>
          </p:xfrm>
          <a:graphic>
            <a:graphicData uri="http://schemas.openxmlformats.org/presentationml/2006/ole">
              <mc:AlternateContent xmlns:mc="http://schemas.openxmlformats.org/markup-compatibility/2006">
                <mc:Choice xmlns:v="urn:schemas-microsoft-com:vml" Requires="v">
                  <p:oleObj spid="_x0000_s18449" name="Equation" r:id="rId14" imgW="761760" imgH="190440" progId="Equation.3">
                    <p:embed/>
                  </p:oleObj>
                </mc:Choice>
                <mc:Fallback>
                  <p:oleObj name="Equation" r:id="rId14" imgW="761760" imgH="190440" progId="Equation.3">
                    <p:embed/>
                    <p:pic>
                      <p:nvPicPr>
                        <p:cNvPr id="0" name="Object 5"/>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05" y="3748"/>
                          <a:ext cx="1395" cy="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1295400" y="457200"/>
            <a:ext cx="7107238" cy="790575"/>
          </a:xfrm>
        </p:spPr>
        <p:txBody>
          <a:bodyPr/>
          <a:lstStyle/>
          <a:p>
            <a:r>
              <a:rPr lang="en-US" altLang="en-US" sz="3200"/>
              <a:t>Standby System with Repair</a:t>
            </a:r>
            <a:br>
              <a:rPr lang="en-US" altLang="en-US" sz="3200"/>
            </a:br>
            <a:r>
              <a:rPr lang="en-US" altLang="en-US" sz="3200"/>
              <a:t>N</a:t>
            </a:r>
            <a:r>
              <a:rPr lang="en-US" altLang="en-US" sz="2800"/>
              <a:t>o failures in standby-example</a:t>
            </a:r>
          </a:p>
        </p:txBody>
      </p:sp>
      <p:sp>
        <p:nvSpPr>
          <p:cNvPr id="8" name="Date Placeholder 7"/>
          <p:cNvSpPr>
            <a:spLocks noGrp="1"/>
          </p:cNvSpPr>
          <p:nvPr>
            <p:ph type="dt" sz="quarter" idx="10"/>
          </p:nvPr>
        </p:nvSpPr>
        <p:spPr/>
        <p:txBody>
          <a:bodyPr/>
          <a:lstStyle/>
          <a:p>
            <a:pPr>
              <a:defRPr/>
            </a:pPr>
            <a:r>
              <a:rPr lang="en-US"/>
              <a:t>Chapter 9</a:t>
            </a:r>
          </a:p>
        </p:txBody>
      </p:sp>
      <p:sp>
        <p:nvSpPr>
          <p:cNvPr id="7"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C2FB7FA-2DD9-417A-8F09-AEE5D42A1EA0}" type="slidenum">
              <a:rPr lang="en-US" altLang="en-US" sz="1400">
                <a:latin typeface="Tahoma" panose="020B0604030504040204" pitchFamily="34" charset="0"/>
              </a:rPr>
              <a:pPr/>
              <a:t>21</a:t>
            </a:fld>
            <a:endParaRPr lang="en-US" altLang="en-US" sz="1400">
              <a:latin typeface="Tahoma" panose="020B0604030504040204" pitchFamily="34" charset="0"/>
            </a:endParaRPr>
          </a:p>
        </p:txBody>
      </p:sp>
      <p:sp>
        <p:nvSpPr>
          <p:cNvPr id="19464" name="Rectangle 3"/>
          <p:cNvSpPr>
            <a:spLocks noChangeArrowheads="1"/>
          </p:cNvSpPr>
          <p:nvPr/>
        </p:nvSpPr>
        <p:spPr bwMode="auto">
          <a:xfrm>
            <a:off x="1066800" y="1447800"/>
            <a:ext cx="6888163"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latin typeface="Times New Roman" panose="02020603050405020304" pitchFamily="18" charset="0"/>
              </a:rPr>
              <a:t>An on-board computer system has, through the use of </a:t>
            </a:r>
          </a:p>
          <a:p>
            <a:r>
              <a:rPr lang="en-US" altLang="en-US" sz="2400">
                <a:latin typeface="Times New Roman" panose="02020603050405020304" pitchFamily="18" charset="0"/>
              </a:rPr>
              <a:t>built-in-test equipment (BITE), the capability of being </a:t>
            </a:r>
          </a:p>
          <a:p>
            <a:r>
              <a:rPr lang="en-US" altLang="en-US" sz="2400">
                <a:latin typeface="Times New Roman" panose="02020603050405020304" pitchFamily="18" charset="0"/>
              </a:rPr>
              <a:t>restored when a failure occurs.  A standby computer is</a:t>
            </a:r>
          </a:p>
          <a:p>
            <a:r>
              <a:rPr lang="en-US" altLang="en-US" sz="2400">
                <a:latin typeface="Times New Roman" panose="02020603050405020304" pitchFamily="18" charset="0"/>
              </a:rPr>
              <a:t> available for use whenever the primary fails.  </a:t>
            </a:r>
          </a:p>
          <a:p>
            <a:r>
              <a:rPr lang="en-US" altLang="en-US" sz="2400">
                <a:latin typeface="Symbol" panose="05050102010706020507" pitchFamily="18" charset="2"/>
              </a:rPr>
              <a:t>l</a:t>
            </a:r>
            <a:r>
              <a:rPr lang="en-US" altLang="en-US" sz="2400" baseline="-25000">
                <a:latin typeface="Times New Roman" panose="02020603050405020304" pitchFamily="18" charset="0"/>
              </a:rPr>
              <a:t>1</a:t>
            </a:r>
            <a:r>
              <a:rPr lang="en-US" altLang="en-US" sz="2400">
                <a:latin typeface="Times New Roman" panose="02020603050405020304" pitchFamily="18" charset="0"/>
              </a:rPr>
              <a:t> = .0005, r = .1, and </a:t>
            </a:r>
            <a:r>
              <a:rPr lang="en-US" altLang="en-US" sz="2400">
                <a:latin typeface="Symbol" panose="05050102010706020507" pitchFamily="18" charset="2"/>
              </a:rPr>
              <a:t>l</a:t>
            </a:r>
            <a:r>
              <a:rPr lang="en-US" altLang="en-US" sz="2400" baseline="-25000">
                <a:latin typeface="Times New Roman" panose="02020603050405020304" pitchFamily="18" charset="0"/>
              </a:rPr>
              <a:t>2</a:t>
            </a:r>
            <a:r>
              <a:rPr lang="en-US" altLang="en-US" sz="2400">
                <a:latin typeface="Times New Roman" panose="02020603050405020304" pitchFamily="18" charset="0"/>
              </a:rPr>
              <a:t> = .002 failures per hour.</a:t>
            </a:r>
          </a:p>
        </p:txBody>
      </p:sp>
      <p:graphicFrame>
        <p:nvGraphicFramePr>
          <p:cNvPr id="19458" name="Object 0"/>
          <p:cNvGraphicFramePr>
            <a:graphicFrameLocks/>
          </p:cNvGraphicFramePr>
          <p:nvPr/>
        </p:nvGraphicFramePr>
        <p:xfrm>
          <a:off x="1433513" y="3733800"/>
          <a:ext cx="5346700" cy="455613"/>
        </p:xfrm>
        <a:graphic>
          <a:graphicData uri="http://schemas.openxmlformats.org/presentationml/2006/ole">
            <mc:AlternateContent xmlns:mc="http://schemas.openxmlformats.org/markup-compatibility/2006">
              <mc:Choice xmlns:v="urn:schemas-microsoft-com:vml" Requires="v">
                <p:oleObj spid="_x0000_s19465" name="Equation" r:id="rId4" imgW="1981080" imgH="177480" progId="Equation.3">
                  <p:embed/>
                </p:oleObj>
              </mc:Choice>
              <mc:Fallback>
                <p:oleObj name="Equation" r:id="rId4" imgW="1981080" imgH="177480" progId="Equation.3">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513" y="3733800"/>
                        <a:ext cx="53467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59" name="Object 1"/>
          <p:cNvGraphicFramePr>
            <a:graphicFrameLocks/>
          </p:cNvGraphicFramePr>
          <p:nvPr/>
        </p:nvGraphicFramePr>
        <p:xfrm>
          <a:off x="1462088" y="4267200"/>
          <a:ext cx="4100512" cy="474663"/>
        </p:xfrm>
        <a:graphic>
          <a:graphicData uri="http://schemas.openxmlformats.org/presentationml/2006/ole">
            <mc:AlternateContent xmlns:mc="http://schemas.openxmlformats.org/markup-compatibility/2006">
              <mc:Choice xmlns:v="urn:schemas-microsoft-com:vml" Requires="v">
                <p:oleObj spid="_x0000_s19466" name="Equation" r:id="rId6" imgW="1790640" imgH="215640" progId="Equation.3">
                  <p:embed/>
                </p:oleObj>
              </mc:Choice>
              <mc:Fallback>
                <p:oleObj name="Equation" r:id="rId6" imgW="1790640" imgH="215640" progId="Equation.3">
                  <p:embed/>
                  <p:pic>
                    <p:nvPicPr>
                      <p:cNvPr id="0" name="Object 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2088" y="4267200"/>
                        <a:ext cx="4100512"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0" name="Object 2"/>
          <p:cNvGraphicFramePr>
            <a:graphicFrameLocks/>
          </p:cNvGraphicFramePr>
          <p:nvPr/>
        </p:nvGraphicFramePr>
        <p:xfrm>
          <a:off x="766763" y="4878388"/>
          <a:ext cx="7304087" cy="812800"/>
        </p:xfrm>
        <a:graphic>
          <a:graphicData uri="http://schemas.openxmlformats.org/presentationml/2006/ole">
            <mc:AlternateContent xmlns:mc="http://schemas.openxmlformats.org/markup-compatibility/2006">
              <mc:Choice xmlns:v="urn:schemas-microsoft-com:vml" Requires="v">
                <p:oleObj spid="_x0000_s19467" name="Equation" r:id="rId8" imgW="4000320" imgH="457200" progId="Equation.3">
                  <p:embed/>
                </p:oleObj>
              </mc:Choice>
              <mc:Fallback>
                <p:oleObj name="Equation" r:id="rId8" imgW="4000320" imgH="457200" progId="Equation.3">
                  <p:embed/>
                  <p:pic>
                    <p:nvPicPr>
                      <p:cNvPr id="0" name="Object 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6763" y="4878388"/>
                        <a:ext cx="7304087"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371600" y="457200"/>
            <a:ext cx="7107238" cy="790575"/>
          </a:xfrm>
        </p:spPr>
        <p:txBody>
          <a:bodyPr/>
          <a:lstStyle/>
          <a:p>
            <a:r>
              <a:rPr lang="en-US" altLang="en-US" sz="3200"/>
              <a:t>Standby System with Repair</a:t>
            </a:r>
            <a:br>
              <a:rPr lang="en-US" altLang="en-US" sz="3200"/>
            </a:br>
            <a:r>
              <a:rPr lang="en-US" altLang="en-US" sz="2800"/>
              <a:t>No failures in standby-example</a:t>
            </a:r>
          </a:p>
        </p:txBody>
      </p:sp>
      <p:sp>
        <p:nvSpPr>
          <p:cNvPr id="6" name="Date Placeholder 5"/>
          <p:cNvSpPr>
            <a:spLocks noGrp="1"/>
          </p:cNvSpPr>
          <p:nvPr>
            <p:ph type="dt" sz="quarter" idx="10"/>
          </p:nvPr>
        </p:nvSpPr>
        <p:spPr/>
        <p:txBody>
          <a:bodyPr/>
          <a:lstStyle/>
          <a:p>
            <a:pPr>
              <a:defRPr/>
            </a:pPr>
            <a:r>
              <a:rPr lang="en-US"/>
              <a:t>Chapter 9</a:t>
            </a:r>
          </a:p>
        </p:txBody>
      </p:sp>
      <p:sp>
        <p:nvSpPr>
          <p:cNvPr id="5"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CC4221C-E8B3-4D8A-B221-845BC2970459}" type="slidenum">
              <a:rPr lang="en-US" altLang="en-US" sz="1400">
                <a:latin typeface="Tahoma" panose="020B0604030504040204" pitchFamily="34" charset="0"/>
              </a:rPr>
              <a:pPr/>
              <a:t>22</a:t>
            </a:fld>
            <a:endParaRPr lang="en-US" altLang="en-US" sz="1400">
              <a:latin typeface="Tahoma" panose="020B0604030504040204" pitchFamily="34" charset="0"/>
            </a:endParaRPr>
          </a:p>
        </p:txBody>
      </p:sp>
      <p:graphicFrame>
        <p:nvGraphicFramePr>
          <p:cNvPr id="20482" name="Object 0"/>
          <p:cNvGraphicFramePr>
            <a:graphicFrameLocks/>
          </p:cNvGraphicFramePr>
          <p:nvPr/>
        </p:nvGraphicFramePr>
        <p:xfrm>
          <a:off x="762000" y="2133600"/>
          <a:ext cx="7053263" cy="1028700"/>
        </p:xfrm>
        <a:graphic>
          <a:graphicData uri="http://schemas.openxmlformats.org/presentationml/2006/ole">
            <mc:AlternateContent xmlns:mc="http://schemas.openxmlformats.org/markup-compatibility/2006">
              <mc:Choice xmlns:v="urn:schemas-microsoft-com:vml" Requires="v">
                <p:oleObj spid="_x0000_s20487" name="Equation" r:id="rId4" imgW="2819160" imgH="419040" progId="Equation.3">
                  <p:embed/>
                </p:oleObj>
              </mc:Choice>
              <mc:Fallback>
                <p:oleObj name="Equation" r:id="rId4" imgW="2819160" imgH="419040" progId="Equation.3">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133600"/>
                        <a:ext cx="705326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6" name="Rectangle 4"/>
          <p:cNvSpPr>
            <a:spLocks noChangeArrowheads="1"/>
          </p:cNvSpPr>
          <p:nvPr/>
        </p:nvSpPr>
        <p:spPr bwMode="auto">
          <a:xfrm>
            <a:off x="2590800" y="3429000"/>
            <a:ext cx="2994025" cy="22526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800"/>
              <a:t>R(1000) = .99039</a:t>
            </a:r>
          </a:p>
          <a:p>
            <a:r>
              <a:rPr lang="en-US" altLang="en-US" sz="2800"/>
              <a:t>R(2000) = .98077</a:t>
            </a:r>
          </a:p>
          <a:p>
            <a:r>
              <a:rPr lang="en-US" altLang="en-US" sz="2800"/>
              <a:t>R(3000) = .97125</a:t>
            </a:r>
          </a:p>
          <a:p>
            <a:r>
              <a:rPr lang="en-US" altLang="en-US" sz="2800"/>
              <a:t>R(4000) = .96182</a:t>
            </a:r>
          </a:p>
          <a:p>
            <a:r>
              <a:rPr lang="en-US" altLang="en-US" sz="2800"/>
              <a:t>R(5000) = .95248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295400" y="381000"/>
            <a:ext cx="7107238" cy="790575"/>
          </a:xfrm>
        </p:spPr>
        <p:txBody>
          <a:bodyPr/>
          <a:lstStyle/>
          <a:p>
            <a:r>
              <a:rPr lang="en-US" altLang="en-US"/>
              <a:t>The End</a:t>
            </a:r>
          </a:p>
        </p:txBody>
      </p:sp>
      <p:sp>
        <p:nvSpPr>
          <p:cNvPr id="9" name="Date Placeholder 8"/>
          <p:cNvSpPr>
            <a:spLocks noGrp="1"/>
          </p:cNvSpPr>
          <p:nvPr>
            <p:ph type="dt" sz="quarter" idx="10"/>
          </p:nvPr>
        </p:nvSpPr>
        <p:spPr/>
        <p:txBody>
          <a:bodyPr/>
          <a:lstStyle/>
          <a:p>
            <a:pPr>
              <a:defRPr/>
            </a:pPr>
            <a:r>
              <a:rPr lang="en-US"/>
              <a:t>Chapter 9</a:t>
            </a:r>
          </a:p>
        </p:txBody>
      </p:sp>
      <p:sp>
        <p:nvSpPr>
          <p:cNvPr id="8"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5B071A9-F1D8-4E81-AC4A-73770D3E4D1A}" type="slidenum">
              <a:rPr lang="en-US" altLang="en-US" sz="1400">
                <a:latin typeface="Tahoma" panose="020B0604030504040204" pitchFamily="34" charset="0"/>
              </a:rPr>
              <a:pPr/>
              <a:t>23</a:t>
            </a:fld>
            <a:endParaRPr lang="en-US" altLang="en-US" sz="1400">
              <a:latin typeface="Tahoma" panose="020B0604030504040204" pitchFamily="34" charset="0"/>
            </a:endParaRPr>
          </a:p>
        </p:txBody>
      </p:sp>
      <p:sp>
        <p:nvSpPr>
          <p:cNvPr id="31749" name="Freeform 7"/>
          <p:cNvSpPr>
            <a:spLocks/>
          </p:cNvSpPr>
          <p:nvPr/>
        </p:nvSpPr>
        <p:spPr bwMode="auto">
          <a:xfrm>
            <a:off x="228600" y="5219700"/>
            <a:ext cx="9232900" cy="1485900"/>
          </a:xfrm>
          <a:custGeom>
            <a:avLst/>
            <a:gdLst>
              <a:gd name="T0" fmla="*/ 0 w 5816"/>
              <a:gd name="T1" fmla="*/ 2147483647 h 936"/>
              <a:gd name="T2" fmla="*/ 2147483647 w 5816"/>
              <a:gd name="T3" fmla="*/ 2147483647 h 936"/>
              <a:gd name="T4" fmla="*/ 2147483647 w 5816"/>
              <a:gd name="T5" fmla="*/ 2147483647 h 936"/>
              <a:gd name="T6" fmla="*/ 2147483647 w 5816"/>
              <a:gd name="T7" fmla="*/ 2147483647 h 936"/>
              <a:gd name="T8" fmla="*/ 0 60000 65536"/>
              <a:gd name="T9" fmla="*/ 0 60000 65536"/>
              <a:gd name="T10" fmla="*/ 0 60000 65536"/>
              <a:gd name="T11" fmla="*/ 0 60000 65536"/>
              <a:gd name="T12" fmla="*/ 0 w 5816"/>
              <a:gd name="T13" fmla="*/ 0 h 936"/>
              <a:gd name="T14" fmla="*/ 5816 w 5816"/>
              <a:gd name="T15" fmla="*/ 936 h 936"/>
            </a:gdLst>
            <a:ahLst/>
            <a:cxnLst>
              <a:cxn ang="T8">
                <a:pos x="T0" y="T1"/>
              </a:cxn>
              <a:cxn ang="T9">
                <a:pos x="T2" y="T3"/>
              </a:cxn>
              <a:cxn ang="T10">
                <a:pos x="T4" y="T5"/>
              </a:cxn>
              <a:cxn ang="T11">
                <a:pos x="T6" y="T7"/>
              </a:cxn>
            </a:cxnLst>
            <a:rect l="T12" t="T13" r="T14" b="T15"/>
            <a:pathLst>
              <a:path w="5816" h="936">
                <a:moveTo>
                  <a:pt x="0" y="120"/>
                </a:moveTo>
                <a:cubicBezTo>
                  <a:pt x="2420" y="60"/>
                  <a:pt x="4840" y="0"/>
                  <a:pt x="5328" y="120"/>
                </a:cubicBezTo>
                <a:cubicBezTo>
                  <a:pt x="5816" y="240"/>
                  <a:pt x="3800" y="744"/>
                  <a:pt x="2928" y="840"/>
                </a:cubicBezTo>
                <a:cubicBezTo>
                  <a:pt x="2056" y="936"/>
                  <a:pt x="568" y="720"/>
                  <a:pt x="96" y="696"/>
                </a:cubicBezTo>
              </a:path>
            </a:pathLst>
          </a:cu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pic>
        <p:nvPicPr>
          <p:cNvPr id="3175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276600"/>
            <a:ext cx="157162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1751" name="AutoShape 4"/>
          <p:cNvSpPr>
            <a:spLocks noChangeArrowheads="1"/>
          </p:cNvSpPr>
          <p:nvPr/>
        </p:nvSpPr>
        <p:spPr bwMode="auto">
          <a:xfrm>
            <a:off x="1752600" y="1828800"/>
            <a:ext cx="2743200" cy="1371600"/>
          </a:xfrm>
          <a:prstGeom prst="wedgeRoundRectCallout">
            <a:avLst>
              <a:gd name="adj1" fmla="val -55153"/>
              <a:gd name="adj2" fmla="val 83333"/>
              <a:gd name="adj3" fmla="val 16667"/>
            </a:avLst>
          </a:prstGeom>
          <a:solidFill>
            <a:srgbClr val="CCFFFF"/>
          </a:solidFill>
          <a:ln w="12700">
            <a:solidFill>
              <a:schemeClr val="tx1"/>
            </a:solidFill>
            <a:miter lim="800000"/>
            <a:headEnd type="none" w="sm" len="sm"/>
            <a:tailEnd type="none" w="sm" len="sm"/>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a:t>I fix things in accordance with the lognormal probability distribution</a:t>
            </a:r>
          </a:p>
        </p:txBody>
      </p:sp>
      <p:pic>
        <p:nvPicPr>
          <p:cNvPr id="3175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200400"/>
            <a:ext cx="143827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31753" name="AutoShape 6"/>
          <p:cNvSpPr>
            <a:spLocks noChangeArrowheads="1"/>
          </p:cNvSpPr>
          <p:nvPr/>
        </p:nvSpPr>
        <p:spPr bwMode="auto">
          <a:xfrm>
            <a:off x="6019800" y="1828800"/>
            <a:ext cx="2438400" cy="990600"/>
          </a:xfrm>
          <a:prstGeom prst="wedgeRoundRectCallout">
            <a:avLst>
              <a:gd name="adj1" fmla="val -67903"/>
              <a:gd name="adj2" fmla="val 133495"/>
              <a:gd name="adj3" fmla="val 16667"/>
            </a:avLst>
          </a:prstGeom>
          <a:solidFill>
            <a:srgbClr val="CCFFFF"/>
          </a:solidFill>
          <a:ln w="12700">
            <a:solidFill>
              <a:schemeClr val="tx1"/>
            </a:solidFill>
            <a:miter lim="800000"/>
            <a:headEnd type="none" w="sm" len="sm"/>
            <a:tailEnd type="none" w="sm" len="sm"/>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US" altLang="en-US"/>
              <a:t>Yes, but your MTTR is unacceptable!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1371600" y="381000"/>
            <a:ext cx="7107238" cy="790575"/>
          </a:xfrm>
        </p:spPr>
        <p:txBody>
          <a:bodyPr/>
          <a:lstStyle/>
          <a:p>
            <a:r>
              <a:rPr lang="en-US" altLang="en-US" sz="3600"/>
              <a:t>Redundant System Repair Time</a:t>
            </a:r>
          </a:p>
        </p:txBody>
      </p:sp>
      <p:sp>
        <p:nvSpPr>
          <p:cNvPr id="7" name="Date Placeholder 6"/>
          <p:cNvSpPr>
            <a:spLocks noGrp="1"/>
          </p:cNvSpPr>
          <p:nvPr>
            <p:ph type="dt" sz="quarter" idx="10"/>
          </p:nvPr>
        </p:nvSpPr>
        <p:spPr/>
        <p:txBody>
          <a:bodyPr/>
          <a:lstStyle/>
          <a:p>
            <a:pPr>
              <a:defRPr/>
            </a:pPr>
            <a:r>
              <a:rPr lang="en-US"/>
              <a:t>Chapter 9</a:t>
            </a:r>
          </a:p>
        </p:txBody>
      </p:sp>
      <p:sp>
        <p:nvSpPr>
          <p:cNvPr id="6"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BC968DF-1FBD-4142-ADA5-3ECB18E3DA3F}" type="slidenum">
              <a:rPr lang="en-US" altLang="en-US" sz="1400">
                <a:latin typeface="Tahoma" panose="020B0604030504040204" pitchFamily="34" charset="0"/>
              </a:rPr>
              <a:pPr/>
              <a:t>3</a:t>
            </a:fld>
            <a:endParaRPr lang="en-US" altLang="en-US" sz="1400">
              <a:latin typeface="Tahoma" panose="020B0604030504040204" pitchFamily="34" charset="0"/>
            </a:endParaRPr>
          </a:p>
        </p:txBody>
      </p:sp>
      <p:graphicFrame>
        <p:nvGraphicFramePr>
          <p:cNvPr id="2050" name="Object 3"/>
          <p:cNvGraphicFramePr>
            <a:graphicFrameLocks/>
          </p:cNvGraphicFramePr>
          <p:nvPr/>
        </p:nvGraphicFramePr>
        <p:xfrm>
          <a:off x="528638" y="2735263"/>
          <a:ext cx="8234362" cy="2974975"/>
        </p:xfrm>
        <a:graphic>
          <a:graphicData uri="http://schemas.openxmlformats.org/presentationml/2006/ole">
            <mc:AlternateContent xmlns:mc="http://schemas.openxmlformats.org/markup-compatibility/2006">
              <mc:Choice xmlns:v="urn:schemas-microsoft-com:vml" Requires="v">
                <p:oleObj spid="_x0000_s2056" name="Document" r:id="rId4" imgW="5486400" imgH="1987200" progId="Word.Document.8">
                  <p:embed/>
                </p:oleObj>
              </mc:Choice>
              <mc:Fallback>
                <p:oleObj name="Document" r:id="rId4" imgW="5486400" imgH="1987200"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638" y="2735263"/>
                        <a:ext cx="8234362" cy="297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Rectangle 4"/>
          <p:cNvSpPr>
            <a:spLocks noChangeArrowheads="1"/>
          </p:cNvSpPr>
          <p:nvPr/>
        </p:nvSpPr>
        <p:spPr bwMode="auto">
          <a:xfrm>
            <a:off x="1050925" y="1736725"/>
            <a:ext cx="72151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A 2 out of 3 redundant system with each component</a:t>
            </a:r>
          </a:p>
          <a:p>
            <a:r>
              <a:rPr lang="en-US" altLang="en-US" sz="2400"/>
              <a:t>having a constant repair rate equal to 1/MTTR. </a:t>
            </a:r>
          </a:p>
        </p:txBody>
      </p:sp>
      <p:sp>
        <p:nvSpPr>
          <p:cNvPr id="2055" name="Rectangle 5"/>
          <p:cNvSpPr>
            <a:spLocks noChangeArrowheads="1"/>
          </p:cNvSpPr>
          <p:nvPr/>
        </p:nvSpPr>
        <p:spPr bwMode="auto">
          <a:xfrm>
            <a:off x="2879725" y="5546725"/>
            <a:ext cx="352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system mean repair 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371600" y="457200"/>
            <a:ext cx="7107238" cy="885825"/>
          </a:xfrm>
        </p:spPr>
        <p:txBody>
          <a:bodyPr/>
          <a:lstStyle/>
          <a:p>
            <a:r>
              <a:rPr lang="en-US" altLang="en-US" sz="3600"/>
              <a:t>System MTTR Derivation Under Simultaneous Repair</a:t>
            </a:r>
          </a:p>
        </p:txBody>
      </p:sp>
      <p:sp>
        <p:nvSpPr>
          <p:cNvPr id="5" name="Content Placeholder 4"/>
          <p:cNvSpPr>
            <a:spLocks noGrp="1"/>
          </p:cNvSpPr>
          <p:nvPr>
            <p:ph idx="1"/>
          </p:nvPr>
        </p:nvSpPr>
        <p:spPr>
          <a:xfrm>
            <a:off x="228600" y="1371600"/>
            <a:ext cx="8686800" cy="4724400"/>
          </a:xfrm>
        </p:spPr>
        <p:txBody>
          <a:bodyPr/>
          <a:lstStyle/>
          <a:p>
            <a:pPr marL="0" indent="0">
              <a:lnSpc>
                <a:spcPct val="115000"/>
              </a:lnSpc>
              <a:spcBef>
                <a:spcPts val="0"/>
              </a:spcBef>
              <a:spcAft>
                <a:spcPts val="0"/>
              </a:spcAft>
              <a:defRPr/>
            </a:pPr>
            <a:r>
              <a:rPr lang="en-US" sz="2000" dirty="0">
                <a:ea typeface="Times New Roman"/>
                <a:cs typeface="Tahoma" pitchFamily="34" charset="0"/>
              </a:rPr>
              <a:t>Case:  Restore when one is repaired and repair simultaneously</a:t>
            </a:r>
          </a:p>
          <a:p>
            <a:pPr marL="0" indent="0">
              <a:lnSpc>
                <a:spcPct val="115000"/>
              </a:lnSpc>
              <a:spcBef>
                <a:spcPts val="0"/>
              </a:spcBef>
              <a:spcAft>
                <a:spcPts val="0"/>
              </a:spcAft>
              <a:defRPr/>
            </a:pPr>
            <a:r>
              <a:rPr lang="en-US" sz="2000" dirty="0">
                <a:ea typeface="Times New Roman"/>
                <a:cs typeface="Tahoma" pitchFamily="34" charset="0"/>
              </a:rPr>
              <a:t>Assume:  r = 1/MTTR and independent repair times</a:t>
            </a:r>
          </a:p>
          <a:p>
            <a:pPr marL="0" indent="0">
              <a:lnSpc>
                <a:spcPct val="115000"/>
              </a:lnSpc>
              <a:spcBef>
                <a:spcPts val="0"/>
              </a:spcBef>
              <a:spcAft>
                <a:spcPts val="0"/>
              </a:spcAft>
              <a:defRPr/>
            </a:pPr>
            <a:r>
              <a:rPr lang="en-US" sz="2000" dirty="0">
                <a:ea typeface="Times New Roman"/>
                <a:cs typeface="Tahoma" pitchFamily="34" charset="0"/>
              </a:rPr>
              <a:t>T</a:t>
            </a:r>
            <a:r>
              <a:rPr lang="en-US" sz="2000" baseline="-25000" dirty="0">
                <a:ea typeface="Times New Roman"/>
                <a:cs typeface="Tahoma" pitchFamily="34" charset="0"/>
              </a:rPr>
              <a:t>1</a:t>
            </a:r>
            <a:r>
              <a:rPr lang="en-US" sz="2000" dirty="0">
                <a:ea typeface="Times New Roman"/>
                <a:cs typeface="Tahoma" pitchFamily="34" charset="0"/>
              </a:rPr>
              <a:t> = the time to repair component 1 and T</a:t>
            </a:r>
            <a:r>
              <a:rPr lang="en-US" sz="2000" baseline="-25000" dirty="0">
                <a:ea typeface="Times New Roman"/>
                <a:cs typeface="Tahoma" pitchFamily="34" charset="0"/>
              </a:rPr>
              <a:t>2</a:t>
            </a:r>
            <a:r>
              <a:rPr lang="en-US" sz="2000" dirty="0">
                <a:ea typeface="Times New Roman"/>
                <a:cs typeface="Tahoma" pitchFamily="34" charset="0"/>
              </a:rPr>
              <a:t> = the time to repair component 2</a:t>
            </a:r>
          </a:p>
          <a:p>
            <a:pPr marL="0" indent="0">
              <a:lnSpc>
                <a:spcPct val="115000"/>
              </a:lnSpc>
              <a:spcBef>
                <a:spcPts val="0"/>
              </a:spcBef>
              <a:spcAft>
                <a:spcPts val="0"/>
              </a:spcAft>
              <a:defRPr/>
            </a:pPr>
            <a:r>
              <a:rPr lang="en-US" sz="2000" dirty="0">
                <a:ea typeface="Times New Roman"/>
                <a:cs typeface="Tahoma" pitchFamily="34" charset="0"/>
              </a:rPr>
              <a:t>T = a random variable, the time of the first repair; T = minimum {T</a:t>
            </a:r>
            <a:r>
              <a:rPr lang="en-US" sz="2000" baseline="-25000" dirty="0">
                <a:ea typeface="Times New Roman"/>
                <a:cs typeface="Tahoma" pitchFamily="34" charset="0"/>
              </a:rPr>
              <a:t>1</a:t>
            </a:r>
            <a:r>
              <a:rPr lang="en-US" sz="2000" dirty="0">
                <a:ea typeface="Times New Roman"/>
                <a:cs typeface="Tahoma" pitchFamily="34" charset="0"/>
              </a:rPr>
              <a:t>, T</a:t>
            </a:r>
            <a:r>
              <a:rPr lang="en-US" sz="2000" baseline="-25000" dirty="0">
                <a:ea typeface="Times New Roman"/>
                <a:cs typeface="Tahoma" pitchFamily="34" charset="0"/>
              </a:rPr>
              <a:t>2</a:t>
            </a:r>
            <a:r>
              <a:rPr lang="en-US" sz="2000" dirty="0">
                <a:ea typeface="Times New Roman"/>
                <a:cs typeface="Tahoma" pitchFamily="34" charset="0"/>
              </a:rPr>
              <a:t>}</a:t>
            </a:r>
          </a:p>
          <a:p>
            <a:pPr marL="0" indent="0">
              <a:lnSpc>
                <a:spcPct val="115000"/>
              </a:lnSpc>
              <a:spcBef>
                <a:spcPts val="0"/>
              </a:spcBef>
              <a:spcAft>
                <a:spcPts val="0"/>
              </a:spcAft>
              <a:defRPr/>
            </a:pPr>
            <a:endParaRPr lang="en-US" sz="2000" dirty="0">
              <a:ea typeface="Times New Roman"/>
              <a:cs typeface="Tahoma" pitchFamily="34" charset="0"/>
            </a:endParaRPr>
          </a:p>
          <a:p>
            <a:pPr marL="0" indent="0">
              <a:lnSpc>
                <a:spcPct val="115000"/>
              </a:lnSpc>
              <a:spcBef>
                <a:spcPts val="0"/>
              </a:spcBef>
              <a:spcAft>
                <a:spcPts val="0"/>
              </a:spcAft>
              <a:defRPr/>
            </a:pPr>
            <a:r>
              <a:rPr lang="en-US" sz="2000" dirty="0">
                <a:ea typeface="Times New Roman"/>
                <a:cs typeface="Tahoma" pitchFamily="34" charset="0"/>
              </a:rPr>
              <a:t>Pr{T </a:t>
            </a:r>
            <a:r>
              <a:rPr lang="en-US" sz="2000" dirty="0">
                <a:ea typeface="Times New Roman"/>
                <a:cs typeface="Tahoma" pitchFamily="34" charset="0"/>
                <a:sym typeface="Symbol"/>
              </a:rPr>
              <a:t></a:t>
            </a:r>
            <a:r>
              <a:rPr lang="en-US" sz="2000" dirty="0">
                <a:ea typeface="Times New Roman"/>
                <a:cs typeface="Tahoma" pitchFamily="34" charset="0"/>
              </a:rPr>
              <a:t> t } = Pr{ T</a:t>
            </a:r>
            <a:r>
              <a:rPr lang="en-US" sz="2000" baseline="-25000" dirty="0">
                <a:ea typeface="Times New Roman"/>
                <a:cs typeface="Tahoma" pitchFamily="34" charset="0"/>
              </a:rPr>
              <a:t>1 </a:t>
            </a:r>
            <a:r>
              <a:rPr lang="en-US" sz="2000" dirty="0">
                <a:ea typeface="Times New Roman"/>
                <a:cs typeface="Tahoma" pitchFamily="34" charset="0"/>
                <a:sym typeface="Symbol"/>
              </a:rPr>
              <a:t></a:t>
            </a:r>
            <a:r>
              <a:rPr lang="en-US" sz="2000" dirty="0">
                <a:ea typeface="Times New Roman"/>
                <a:cs typeface="Tahoma" pitchFamily="34" charset="0"/>
              </a:rPr>
              <a:t> t or T</a:t>
            </a:r>
            <a:r>
              <a:rPr lang="en-US" sz="2000" baseline="-25000" dirty="0">
                <a:ea typeface="Times New Roman"/>
                <a:cs typeface="Tahoma" pitchFamily="34" charset="0"/>
              </a:rPr>
              <a:t>2 </a:t>
            </a:r>
            <a:r>
              <a:rPr lang="en-US" sz="2000" dirty="0">
                <a:ea typeface="Times New Roman"/>
                <a:cs typeface="Tahoma" pitchFamily="34" charset="0"/>
                <a:sym typeface="Symbol"/>
              </a:rPr>
              <a:t></a:t>
            </a:r>
            <a:r>
              <a:rPr lang="en-US" sz="2000" dirty="0">
                <a:ea typeface="Times New Roman"/>
                <a:cs typeface="Tahoma" pitchFamily="34" charset="0"/>
              </a:rPr>
              <a:t> t} </a:t>
            </a:r>
          </a:p>
          <a:p>
            <a:pPr marL="0" indent="0">
              <a:lnSpc>
                <a:spcPct val="115000"/>
              </a:lnSpc>
              <a:spcBef>
                <a:spcPts val="0"/>
              </a:spcBef>
              <a:spcAft>
                <a:spcPts val="0"/>
              </a:spcAft>
              <a:defRPr/>
            </a:pPr>
            <a:r>
              <a:rPr lang="en-US" sz="2000" dirty="0">
                <a:ea typeface="Times New Roman"/>
                <a:cs typeface="Tahoma" pitchFamily="34" charset="0"/>
              </a:rPr>
              <a:t>		= Pr{T</a:t>
            </a:r>
            <a:r>
              <a:rPr lang="en-US" sz="2000" baseline="-25000" dirty="0">
                <a:ea typeface="Times New Roman"/>
                <a:cs typeface="Tahoma" pitchFamily="34" charset="0"/>
              </a:rPr>
              <a:t>1</a:t>
            </a:r>
            <a:r>
              <a:rPr lang="en-US" sz="2000" dirty="0">
                <a:ea typeface="Times New Roman"/>
                <a:cs typeface="Tahoma" pitchFamily="34" charset="0"/>
              </a:rPr>
              <a:t> </a:t>
            </a:r>
            <a:r>
              <a:rPr lang="en-US" sz="2000" dirty="0">
                <a:ea typeface="Times New Roman"/>
                <a:cs typeface="Tahoma" pitchFamily="34" charset="0"/>
                <a:sym typeface="Symbol"/>
              </a:rPr>
              <a:t></a:t>
            </a:r>
            <a:r>
              <a:rPr lang="en-US" sz="2000" dirty="0">
                <a:ea typeface="Times New Roman"/>
                <a:cs typeface="Tahoma" pitchFamily="34" charset="0"/>
              </a:rPr>
              <a:t> t} + Pr{ T</a:t>
            </a:r>
            <a:r>
              <a:rPr lang="en-US" sz="2000" baseline="-25000" dirty="0">
                <a:ea typeface="Times New Roman"/>
                <a:cs typeface="Tahoma" pitchFamily="34" charset="0"/>
              </a:rPr>
              <a:t>2 </a:t>
            </a:r>
            <a:r>
              <a:rPr lang="en-US" sz="2000" dirty="0">
                <a:ea typeface="Times New Roman"/>
                <a:cs typeface="Tahoma" pitchFamily="34" charset="0"/>
                <a:sym typeface="Symbol"/>
              </a:rPr>
              <a:t></a:t>
            </a:r>
            <a:r>
              <a:rPr lang="en-US" sz="2000" dirty="0">
                <a:ea typeface="Times New Roman"/>
                <a:cs typeface="Tahoma" pitchFamily="34" charset="0"/>
              </a:rPr>
              <a:t> t} - Pr{T</a:t>
            </a:r>
            <a:r>
              <a:rPr lang="en-US" sz="2000" baseline="-25000" dirty="0">
                <a:ea typeface="Times New Roman"/>
                <a:cs typeface="Tahoma" pitchFamily="34" charset="0"/>
              </a:rPr>
              <a:t>1</a:t>
            </a:r>
            <a:r>
              <a:rPr lang="en-US" sz="2000" dirty="0">
                <a:ea typeface="Times New Roman"/>
                <a:cs typeface="Tahoma" pitchFamily="34" charset="0"/>
              </a:rPr>
              <a:t> </a:t>
            </a:r>
            <a:r>
              <a:rPr lang="en-US" sz="2000" dirty="0">
                <a:ea typeface="Times New Roman"/>
                <a:cs typeface="Tahoma" pitchFamily="34" charset="0"/>
                <a:sym typeface="Symbol"/>
              </a:rPr>
              <a:t></a:t>
            </a:r>
            <a:r>
              <a:rPr lang="en-US" sz="2000" dirty="0">
                <a:ea typeface="Times New Roman"/>
                <a:cs typeface="Tahoma" pitchFamily="34" charset="0"/>
              </a:rPr>
              <a:t> t} Pr{ T</a:t>
            </a:r>
            <a:r>
              <a:rPr lang="en-US" sz="2000" baseline="-25000" dirty="0">
                <a:ea typeface="Times New Roman"/>
                <a:cs typeface="Tahoma" pitchFamily="34" charset="0"/>
              </a:rPr>
              <a:t>2 </a:t>
            </a:r>
            <a:r>
              <a:rPr lang="en-US" sz="2000" dirty="0">
                <a:ea typeface="Times New Roman"/>
                <a:cs typeface="Tahoma" pitchFamily="34" charset="0"/>
                <a:sym typeface="Symbol"/>
              </a:rPr>
              <a:t></a:t>
            </a:r>
            <a:r>
              <a:rPr lang="en-US" sz="2000" dirty="0">
                <a:ea typeface="Times New Roman"/>
                <a:cs typeface="Tahoma" pitchFamily="34" charset="0"/>
              </a:rPr>
              <a:t> t}  </a:t>
            </a:r>
          </a:p>
          <a:p>
            <a:pPr marL="0" indent="0">
              <a:lnSpc>
                <a:spcPct val="115000"/>
              </a:lnSpc>
              <a:spcBef>
                <a:spcPts val="0"/>
              </a:spcBef>
              <a:spcAft>
                <a:spcPts val="0"/>
              </a:spcAft>
              <a:defRPr/>
            </a:pPr>
            <a:endParaRPr lang="en-US" sz="2000" dirty="0">
              <a:ea typeface="Times New Roman"/>
              <a:cs typeface="Tahoma" pitchFamily="34" charset="0"/>
            </a:endParaRPr>
          </a:p>
          <a:p>
            <a:pPr marL="0" indent="0">
              <a:lnSpc>
                <a:spcPct val="115000"/>
              </a:lnSpc>
              <a:spcBef>
                <a:spcPts val="0"/>
              </a:spcBef>
              <a:spcAft>
                <a:spcPts val="0"/>
              </a:spcAft>
              <a:defRPr/>
            </a:pPr>
            <a:r>
              <a:rPr lang="en-US" sz="2000" dirty="0">
                <a:ea typeface="Times New Roman"/>
                <a:cs typeface="Tahoma" pitchFamily="34" charset="0"/>
              </a:rPr>
              <a:t>Under CFR, then Pr{T</a:t>
            </a:r>
            <a:r>
              <a:rPr lang="en-US" sz="2000" baseline="-25000" dirty="0">
                <a:ea typeface="Times New Roman"/>
                <a:cs typeface="Tahoma" pitchFamily="34" charset="0"/>
              </a:rPr>
              <a:t>i</a:t>
            </a:r>
            <a:r>
              <a:rPr lang="en-US" sz="2000" dirty="0">
                <a:ea typeface="Times New Roman"/>
                <a:cs typeface="Tahoma" pitchFamily="34" charset="0"/>
              </a:rPr>
              <a:t> </a:t>
            </a:r>
            <a:r>
              <a:rPr lang="en-US" sz="2000" dirty="0">
                <a:ea typeface="Times New Roman"/>
                <a:cs typeface="Tahoma" pitchFamily="34" charset="0"/>
                <a:sym typeface="Symbol"/>
              </a:rPr>
              <a:t></a:t>
            </a:r>
            <a:r>
              <a:rPr lang="en-US" sz="2000" dirty="0">
                <a:ea typeface="Times New Roman"/>
                <a:cs typeface="Tahoma" pitchFamily="34" charset="0"/>
              </a:rPr>
              <a:t> t } = 1 – Exp(-</a:t>
            </a:r>
            <a:r>
              <a:rPr lang="en-US" sz="2000" dirty="0" err="1">
                <a:ea typeface="Times New Roman"/>
                <a:cs typeface="Tahoma" pitchFamily="34" charset="0"/>
              </a:rPr>
              <a:t>rt</a:t>
            </a:r>
            <a:r>
              <a:rPr lang="en-US" sz="2000" dirty="0">
                <a:ea typeface="Times New Roman"/>
                <a:cs typeface="Tahoma" pitchFamily="34" charset="0"/>
              </a:rPr>
              <a:t>) and</a:t>
            </a:r>
          </a:p>
          <a:p>
            <a:pPr marL="0" indent="0">
              <a:lnSpc>
                <a:spcPct val="115000"/>
              </a:lnSpc>
              <a:spcBef>
                <a:spcPts val="0"/>
              </a:spcBef>
              <a:spcAft>
                <a:spcPts val="0"/>
              </a:spcAft>
              <a:defRPr/>
            </a:pPr>
            <a:r>
              <a:rPr lang="en-US" sz="2000" dirty="0">
                <a:ea typeface="Times New Roman"/>
                <a:cs typeface="Tahoma" pitchFamily="34" charset="0"/>
              </a:rPr>
              <a:t>Pr{T </a:t>
            </a:r>
            <a:r>
              <a:rPr lang="en-US" sz="2000" dirty="0">
                <a:ea typeface="Times New Roman"/>
                <a:cs typeface="Tahoma" pitchFamily="34" charset="0"/>
                <a:sym typeface="Symbol"/>
              </a:rPr>
              <a:t></a:t>
            </a:r>
            <a:r>
              <a:rPr lang="en-US" sz="2000" dirty="0">
                <a:ea typeface="Times New Roman"/>
                <a:cs typeface="Tahoma" pitchFamily="34" charset="0"/>
              </a:rPr>
              <a:t> t }= 2 [1 – Exp(-</a:t>
            </a:r>
            <a:r>
              <a:rPr lang="en-US" sz="2000" dirty="0" err="1">
                <a:ea typeface="Times New Roman"/>
                <a:cs typeface="Tahoma" pitchFamily="34" charset="0"/>
              </a:rPr>
              <a:t>rt</a:t>
            </a:r>
            <a:r>
              <a:rPr lang="en-US" sz="2000" dirty="0">
                <a:ea typeface="Times New Roman"/>
                <a:cs typeface="Tahoma" pitchFamily="34" charset="0"/>
              </a:rPr>
              <a:t>)] - [1 – Exp(-</a:t>
            </a:r>
            <a:r>
              <a:rPr lang="en-US" sz="2000" dirty="0" err="1">
                <a:ea typeface="Times New Roman"/>
                <a:cs typeface="Tahoma" pitchFamily="34" charset="0"/>
              </a:rPr>
              <a:t>rt</a:t>
            </a:r>
            <a:r>
              <a:rPr lang="en-US" sz="2000" dirty="0">
                <a:ea typeface="Times New Roman"/>
                <a:cs typeface="Tahoma" pitchFamily="34" charset="0"/>
              </a:rPr>
              <a:t>)]</a:t>
            </a:r>
            <a:r>
              <a:rPr lang="en-US" sz="2000" baseline="30000" dirty="0">
                <a:ea typeface="Times New Roman"/>
                <a:cs typeface="Tahoma" pitchFamily="34" charset="0"/>
              </a:rPr>
              <a:t>2</a:t>
            </a:r>
            <a:r>
              <a:rPr lang="en-US" sz="2000" dirty="0">
                <a:ea typeface="Times New Roman"/>
                <a:cs typeface="Tahoma" pitchFamily="34" charset="0"/>
              </a:rPr>
              <a:t> </a:t>
            </a:r>
          </a:p>
          <a:p>
            <a:pPr marL="0" indent="0">
              <a:lnSpc>
                <a:spcPct val="115000"/>
              </a:lnSpc>
              <a:spcBef>
                <a:spcPts val="0"/>
              </a:spcBef>
              <a:spcAft>
                <a:spcPts val="0"/>
              </a:spcAft>
              <a:defRPr/>
            </a:pPr>
            <a:r>
              <a:rPr lang="en-US" sz="2000" dirty="0">
                <a:ea typeface="Times New Roman"/>
                <a:cs typeface="Tahoma" pitchFamily="34" charset="0"/>
              </a:rPr>
              <a:t>= 2 – 2 exp(-</a:t>
            </a:r>
            <a:r>
              <a:rPr lang="en-US" sz="2000" dirty="0" err="1">
                <a:ea typeface="Times New Roman"/>
                <a:cs typeface="Tahoma" pitchFamily="34" charset="0"/>
              </a:rPr>
              <a:t>rt</a:t>
            </a:r>
            <a:r>
              <a:rPr lang="en-US" sz="2000" dirty="0">
                <a:ea typeface="Times New Roman"/>
                <a:cs typeface="Tahoma" pitchFamily="34" charset="0"/>
              </a:rPr>
              <a:t>) – [ 1 – 2Exp(-</a:t>
            </a:r>
            <a:r>
              <a:rPr lang="en-US" sz="2000" dirty="0" err="1">
                <a:ea typeface="Times New Roman"/>
                <a:cs typeface="Tahoma" pitchFamily="34" charset="0"/>
              </a:rPr>
              <a:t>rt</a:t>
            </a:r>
            <a:r>
              <a:rPr lang="en-US" sz="2000" dirty="0">
                <a:ea typeface="Times New Roman"/>
                <a:cs typeface="Tahoma" pitchFamily="34" charset="0"/>
              </a:rPr>
              <a:t>) + Exp(-2rt) ] = 1 – Exp(-2rt) </a:t>
            </a:r>
          </a:p>
          <a:p>
            <a:pPr marL="0" indent="0">
              <a:lnSpc>
                <a:spcPct val="115000"/>
              </a:lnSpc>
              <a:spcBef>
                <a:spcPts val="0"/>
              </a:spcBef>
              <a:spcAft>
                <a:spcPts val="0"/>
              </a:spcAft>
              <a:defRPr/>
            </a:pPr>
            <a:r>
              <a:rPr lang="en-US" sz="2000" dirty="0">
                <a:ea typeface="Times New Roman"/>
                <a:cs typeface="Tahoma" pitchFamily="34" charset="0"/>
              </a:rPr>
              <a:t>which is exponential with rate 2r and MTTR</a:t>
            </a:r>
            <a:r>
              <a:rPr lang="en-US" sz="2000" baseline="-25000" dirty="0">
                <a:ea typeface="Times New Roman"/>
                <a:cs typeface="Tahoma" pitchFamily="34" charset="0"/>
              </a:rPr>
              <a:t>s</a:t>
            </a:r>
            <a:r>
              <a:rPr lang="en-US" sz="2000" dirty="0">
                <a:ea typeface="Times New Roman"/>
                <a:cs typeface="Tahoma" pitchFamily="34" charset="0"/>
              </a:rPr>
              <a:t> = 1/(2r) = MTTR /2</a:t>
            </a:r>
          </a:p>
          <a:p>
            <a:pPr>
              <a:defRPr/>
            </a:pPr>
            <a:endParaRPr lang="en-US" sz="2000" dirty="0">
              <a:cs typeface="Tahoma" pitchFamily="34" charset="0"/>
            </a:endParaRPr>
          </a:p>
        </p:txBody>
      </p:sp>
      <p:sp>
        <p:nvSpPr>
          <p:cNvPr id="3" name="Date Placeholder 2"/>
          <p:cNvSpPr>
            <a:spLocks noGrp="1"/>
          </p:cNvSpPr>
          <p:nvPr>
            <p:ph type="dt" sz="quarter" idx="10"/>
          </p:nvPr>
        </p:nvSpPr>
        <p:spPr/>
        <p:txBody>
          <a:bodyPr/>
          <a:lstStyle/>
          <a:p>
            <a:pPr>
              <a:defRPr/>
            </a:pPr>
            <a:r>
              <a:rPr lang="en-US"/>
              <a:t>Chapter 9</a:t>
            </a:r>
          </a:p>
        </p:txBody>
      </p:sp>
      <p:sp>
        <p:nvSpPr>
          <p:cNvPr id="4" name="Slide Number Placeholder 3"/>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A1EE6AC-DCAB-462F-A3FF-F82B0F68580C}" type="slidenum">
              <a:rPr lang="en-US" altLang="en-US" sz="1400">
                <a:latin typeface="Tahoma" panose="020B0604030504040204" pitchFamily="34" charset="0"/>
              </a:rPr>
              <a:pPr/>
              <a:t>4</a:t>
            </a:fld>
            <a:endParaRPr lang="en-US" altLang="en-US" sz="1400">
              <a:latin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1295400" y="381000"/>
            <a:ext cx="7620000" cy="790575"/>
          </a:xfrm>
        </p:spPr>
        <p:txBody>
          <a:bodyPr/>
          <a:lstStyle/>
          <a:p>
            <a:r>
              <a:rPr lang="en-US" altLang="en-US" sz="2800"/>
              <a:t>9. 5 Reliability under Preventive Maintenance</a:t>
            </a:r>
          </a:p>
        </p:txBody>
      </p:sp>
      <p:sp>
        <p:nvSpPr>
          <p:cNvPr id="13" name="Date Placeholder 12"/>
          <p:cNvSpPr>
            <a:spLocks noGrp="1"/>
          </p:cNvSpPr>
          <p:nvPr>
            <p:ph type="dt" sz="quarter" idx="10"/>
          </p:nvPr>
        </p:nvSpPr>
        <p:spPr/>
        <p:txBody>
          <a:bodyPr/>
          <a:lstStyle/>
          <a:p>
            <a:pPr>
              <a:defRPr/>
            </a:pPr>
            <a:r>
              <a:rPr lang="en-US"/>
              <a:t>Chapter 9</a:t>
            </a:r>
          </a:p>
        </p:txBody>
      </p:sp>
      <p:sp>
        <p:nvSpPr>
          <p:cNvPr id="12"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EB752CB-611E-4D30-91A4-FA7BCBE8B375}" type="slidenum">
              <a:rPr lang="en-US" altLang="en-US" sz="1400">
                <a:latin typeface="Tahoma" panose="020B0604030504040204" pitchFamily="34" charset="0"/>
              </a:rPr>
              <a:pPr/>
              <a:t>5</a:t>
            </a:fld>
            <a:endParaRPr lang="en-US" altLang="en-US" sz="1400">
              <a:latin typeface="Tahoma" panose="020B0604030504040204" pitchFamily="34" charset="0"/>
            </a:endParaRPr>
          </a:p>
        </p:txBody>
      </p:sp>
      <p:sp>
        <p:nvSpPr>
          <p:cNvPr id="3079" name="Rectangle 3"/>
          <p:cNvSpPr>
            <a:spLocks noChangeArrowheads="1"/>
          </p:cNvSpPr>
          <p:nvPr/>
        </p:nvSpPr>
        <p:spPr bwMode="auto">
          <a:xfrm>
            <a:off x="533400" y="1600200"/>
            <a:ext cx="82407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R(t) = system reliability without maintenance</a:t>
            </a:r>
          </a:p>
          <a:p>
            <a:r>
              <a:rPr lang="en-US" altLang="en-US" sz="2400"/>
              <a:t>T = interval of time between preventive maintenance</a:t>
            </a:r>
          </a:p>
          <a:p>
            <a:r>
              <a:rPr lang="en-US" altLang="en-US" sz="2400"/>
              <a:t>R</a:t>
            </a:r>
            <a:r>
              <a:rPr lang="en-US" altLang="en-US" sz="2400" baseline="-25000"/>
              <a:t>m</a:t>
            </a:r>
            <a:r>
              <a:rPr lang="en-US" altLang="en-US" sz="2400"/>
              <a:t>(t) = reliability of the system with preventive maintenance</a:t>
            </a:r>
          </a:p>
        </p:txBody>
      </p:sp>
      <p:graphicFrame>
        <p:nvGraphicFramePr>
          <p:cNvPr id="3074" name="Object 4"/>
          <p:cNvGraphicFramePr>
            <a:graphicFrameLocks/>
          </p:cNvGraphicFramePr>
          <p:nvPr/>
        </p:nvGraphicFramePr>
        <p:xfrm>
          <a:off x="1503363" y="3063875"/>
          <a:ext cx="5543550" cy="620713"/>
        </p:xfrm>
        <a:graphic>
          <a:graphicData uri="http://schemas.openxmlformats.org/presentationml/2006/ole">
            <mc:AlternateContent xmlns:mc="http://schemas.openxmlformats.org/markup-compatibility/2006">
              <mc:Choice xmlns:v="urn:schemas-microsoft-com:vml" Requires="v">
                <p:oleObj spid="_x0000_s3086" name="Equation" r:id="rId4" imgW="1739880" imgH="203040" progId="Equation.3">
                  <p:embed/>
                </p:oleObj>
              </mc:Choice>
              <mc:Fallback>
                <p:oleObj name="Equation" r:id="rId4" imgW="1739880" imgH="20304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3363" y="3063875"/>
                        <a:ext cx="554355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5"/>
          <p:cNvGraphicFramePr>
            <a:graphicFrameLocks/>
          </p:cNvGraphicFramePr>
          <p:nvPr/>
        </p:nvGraphicFramePr>
        <p:xfrm>
          <a:off x="544513" y="4003675"/>
          <a:ext cx="8004175" cy="608013"/>
        </p:xfrm>
        <a:graphic>
          <a:graphicData uri="http://schemas.openxmlformats.org/presentationml/2006/ole">
            <mc:AlternateContent xmlns:mc="http://schemas.openxmlformats.org/markup-compatibility/2006">
              <mc:Choice xmlns:v="urn:schemas-microsoft-com:vml" Requires="v">
                <p:oleObj spid="_x0000_s3087" name="Equation" r:id="rId6" imgW="2895480" imgH="228600" progId="Equation.3">
                  <p:embed/>
                </p:oleObj>
              </mc:Choice>
              <mc:Fallback>
                <p:oleObj name="Equation" r:id="rId6" imgW="2895480" imgH="2286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513" y="4003675"/>
                        <a:ext cx="8004175"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80" name="Group 6"/>
          <p:cNvGrpSpPr>
            <a:grpSpLocks/>
          </p:cNvGrpSpPr>
          <p:nvPr/>
        </p:nvGrpSpPr>
        <p:grpSpPr bwMode="auto">
          <a:xfrm>
            <a:off x="4017963" y="4625975"/>
            <a:ext cx="4632325" cy="1247775"/>
            <a:chOff x="2521" y="3192"/>
            <a:chExt cx="2918" cy="786"/>
          </a:xfrm>
        </p:grpSpPr>
        <p:sp>
          <p:nvSpPr>
            <p:cNvPr id="3084" name="Rectangle 7"/>
            <p:cNvSpPr>
              <a:spLocks noChangeArrowheads="1"/>
            </p:cNvSpPr>
            <p:nvPr/>
          </p:nvSpPr>
          <p:spPr bwMode="auto">
            <a:xfrm>
              <a:off x="3010" y="3682"/>
              <a:ext cx="2429" cy="29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Repair to “as good as new”</a:t>
              </a:r>
            </a:p>
          </p:txBody>
        </p:sp>
        <p:sp>
          <p:nvSpPr>
            <p:cNvPr id="3085" name="Arc 8"/>
            <p:cNvSpPr>
              <a:spLocks/>
            </p:cNvSpPr>
            <p:nvPr/>
          </p:nvSpPr>
          <p:spPr bwMode="auto">
            <a:xfrm>
              <a:off x="2521" y="3192"/>
              <a:ext cx="480"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grpSp>
      <p:grpSp>
        <p:nvGrpSpPr>
          <p:cNvPr id="3081" name="Group 9"/>
          <p:cNvGrpSpPr>
            <a:grpSpLocks/>
          </p:cNvGrpSpPr>
          <p:nvPr/>
        </p:nvGrpSpPr>
        <p:grpSpPr bwMode="auto">
          <a:xfrm>
            <a:off x="298450" y="4589463"/>
            <a:ext cx="3398838" cy="1420812"/>
            <a:chOff x="178" y="3169"/>
            <a:chExt cx="2141" cy="895"/>
          </a:xfrm>
        </p:grpSpPr>
        <p:sp>
          <p:nvSpPr>
            <p:cNvPr id="3082" name="Rectangle 10"/>
            <p:cNvSpPr>
              <a:spLocks noChangeArrowheads="1"/>
            </p:cNvSpPr>
            <p:nvPr/>
          </p:nvSpPr>
          <p:spPr bwMode="auto">
            <a:xfrm>
              <a:off x="178" y="3538"/>
              <a:ext cx="2141" cy="52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Prob of surviving n</a:t>
              </a:r>
            </a:p>
            <a:p>
              <a:r>
                <a:rPr lang="en-US" altLang="en-US" sz="2400"/>
                <a:t>PM intervals of length T</a:t>
              </a:r>
            </a:p>
          </p:txBody>
        </p:sp>
        <p:sp>
          <p:nvSpPr>
            <p:cNvPr id="3083" name="Arc 11"/>
            <p:cNvSpPr>
              <a:spLocks/>
            </p:cNvSpPr>
            <p:nvPr/>
          </p:nvSpPr>
          <p:spPr bwMode="auto">
            <a:xfrm rot="10800000">
              <a:off x="1345" y="3169"/>
              <a:ext cx="336"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25400" cap="rnd">
              <a:solidFill>
                <a:schemeClr val="tx1"/>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2"/>
          <p:cNvSpPr>
            <a:spLocks noGrp="1" noChangeArrowheads="1"/>
          </p:cNvSpPr>
          <p:nvPr>
            <p:ph type="title"/>
          </p:nvPr>
        </p:nvSpPr>
        <p:spPr>
          <a:xfrm>
            <a:off x="1219200" y="457200"/>
            <a:ext cx="7543800" cy="790575"/>
          </a:xfrm>
        </p:spPr>
        <p:txBody>
          <a:bodyPr/>
          <a:lstStyle/>
          <a:p>
            <a:r>
              <a:rPr lang="en-US" altLang="en-US" sz="3200"/>
              <a:t>Reliability under Preventive Maintenance</a:t>
            </a:r>
          </a:p>
        </p:txBody>
      </p:sp>
      <p:sp>
        <p:nvSpPr>
          <p:cNvPr id="10" name="Date Placeholder 9"/>
          <p:cNvSpPr>
            <a:spLocks noGrp="1"/>
          </p:cNvSpPr>
          <p:nvPr>
            <p:ph type="dt" sz="quarter" idx="10"/>
          </p:nvPr>
        </p:nvSpPr>
        <p:spPr/>
        <p:txBody>
          <a:bodyPr/>
          <a:lstStyle/>
          <a:p>
            <a:pPr>
              <a:defRPr/>
            </a:pPr>
            <a:r>
              <a:rPr lang="en-US"/>
              <a:t>Chapter 9</a:t>
            </a:r>
          </a:p>
        </p:txBody>
      </p:sp>
      <p:sp>
        <p:nvSpPr>
          <p:cNvPr id="9"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BC03D94-710F-4462-B711-03DA3770174B}" type="slidenum">
              <a:rPr lang="en-US" altLang="en-US" sz="1400">
                <a:latin typeface="Tahoma" panose="020B0604030504040204" pitchFamily="34" charset="0"/>
              </a:rPr>
              <a:pPr/>
              <a:t>6</a:t>
            </a:fld>
            <a:endParaRPr lang="en-US" altLang="en-US" sz="1400">
              <a:latin typeface="Tahoma" panose="020B0604030504040204" pitchFamily="34" charset="0"/>
            </a:endParaRPr>
          </a:p>
        </p:txBody>
      </p:sp>
      <p:graphicFrame>
        <p:nvGraphicFramePr>
          <p:cNvPr id="4098" name="Object 3"/>
          <p:cNvGraphicFramePr>
            <a:graphicFrameLocks/>
          </p:cNvGraphicFramePr>
          <p:nvPr/>
        </p:nvGraphicFramePr>
        <p:xfrm>
          <a:off x="1219200" y="1371600"/>
          <a:ext cx="5611813" cy="887413"/>
        </p:xfrm>
        <a:graphic>
          <a:graphicData uri="http://schemas.openxmlformats.org/presentationml/2006/ole">
            <mc:AlternateContent xmlns:mc="http://schemas.openxmlformats.org/markup-compatibility/2006">
              <mc:Choice xmlns:v="urn:schemas-microsoft-com:vml" Requires="v">
                <p:oleObj spid="_x0000_s4107" name="Equation" r:id="rId4" imgW="2679480" imgH="431640" progId="Equation.3">
                  <p:embed/>
                </p:oleObj>
              </mc:Choice>
              <mc:Fallback>
                <p:oleObj name="Equation" r:id="rId4" imgW="2679480" imgH="43164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371600"/>
                        <a:ext cx="5611813"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4"/>
          <p:cNvGraphicFramePr>
            <a:graphicFrameLocks/>
          </p:cNvGraphicFramePr>
          <p:nvPr/>
        </p:nvGraphicFramePr>
        <p:xfrm>
          <a:off x="1219200" y="2133600"/>
          <a:ext cx="4419600" cy="977900"/>
        </p:xfrm>
        <a:graphic>
          <a:graphicData uri="http://schemas.openxmlformats.org/presentationml/2006/ole">
            <mc:AlternateContent xmlns:mc="http://schemas.openxmlformats.org/markup-compatibility/2006">
              <mc:Choice xmlns:v="urn:schemas-microsoft-com:vml" Requires="v">
                <p:oleObj spid="_x0000_s4108" name="Equation" r:id="rId6" imgW="1917360" imgH="431640" progId="Equation.3">
                  <p:embed/>
                </p:oleObj>
              </mc:Choice>
              <mc:Fallback>
                <p:oleObj name="Equation" r:id="rId6" imgW="1917360" imgH="43164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2133600"/>
                        <a:ext cx="44196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5"/>
          <p:cNvGraphicFramePr>
            <a:graphicFrameLocks/>
          </p:cNvGraphicFramePr>
          <p:nvPr/>
        </p:nvGraphicFramePr>
        <p:xfrm>
          <a:off x="1219200" y="3048000"/>
          <a:ext cx="3903663" cy="893763"/>
        </p:xfrm>
        <a:graphic>
          <a:graphicData uri="http://schemas.openxmlformats.org/presentationml/2006/ole">
            <mc:AlternateContent xmlns:mc="http://schemas.openxmlformats.org/markup-compatibility/2006">
              <mc:Choice xmlns:v="urn:schemas-microsoft-com:vml" Requires="v">
                <p:oleObj spid="_x0000_s4109" name="Equation" r:id="rId8" imgW="1854000" imgH="431640" progId="Equation.3">
                  <p:embed/>
                </p:oleObj>
              </mc:Choice>
              <mc:Fallback>
                <p:oleObj name="Equation" r:id="rId8" imgW="1854000" imgH="43164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3048000"/>
                        <a:ext cx="3903663" cy="89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6"/>
          <p:cNvGraphicFramePr>
            <a:graphicFrameLocks/>
          </p:cNvGraphicFramePr>
          <p:nvPr/>
        </p:nvGraphicFramePr>
        <p:xfrm>
          <a:off x="1219200" y="3886200"/>
          <a:ext cx="5199063" cy="842963"/>
        </p:xfrm>
        <a:graphic>
          <a:graphicData uri="http://schemas.openxmlformats.org/presentationml/2006/ole">
            <mc:AlternateContent xmlns:mc="http://schemas.openxmlformats.org/markup-compatibility/2006">
              <mc:Choice xmlns:v="urn:schemas-microsoft-com:vml" Requires="v">
                <p:oleObj spid="_x0000_s4110" name="Equation" r:id="rId10" imgW="2616120" imgH="431640" progId="Equation.3">
                  <p:embed/>
                </p:oleObj>
              </mc:Choice>
              <mc:Fallback>
                <p:oleObj name="Equation" r:id="rId10" imgW="2616120" imgH="431640" progId="Equation.3">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3886200"/>
                        <a:ext cx="5199063" cy="84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2" name="Object 7"/>
          <p:cNvGraphicFramePr>
            <a:graphicFrameLocks/>
          </p:cNvGraphicFramePr>
          <p:nvPr/>
        </p:nvGraphicFramePr>
        <p:xfrm>
          <a:off x="1143000" y="5486400"/>
          <a:ext cx="7305675" cy="730250"/>
        </p:xfrm>
        <a:graphic>
          <a:graphicData uri="http://schemas.openxmlformats.org/presentationml/2006/ole">
            <mc:AlternateContent xmlns:mc="http://schemas.openxmlformats.org/markup-compatibility/2006">
              <mc:Choice xmlns:v="urn:schemas-microsoft-com:vml" Requires="v">
                <p:oleObj spid="_x0000_s4111" name="Equation" r:id="rId12" imgW="4190760" imgH="431640" progId="Equation.3">
                  <p:embed/>
                </p:oleObj>
              </mc:Choice>
              <mc:Fallback>
                <p:oleObj name="Equation" r:id="rId12" imgW="4190760" imgH="431640" progId="Equation.3">
                  <p:embed/>
                  <p:pic>
                    <p:nvPicPr>
                      <p:cNvPr id="0" name="Object 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43000" y="5486400"/>
                        <a:ext cx="730567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3" name="Object 8"/>
          <p:cNvGraphicFramePr>
            <a:graphicFrameLocks/>
          </p:cNvGraphicFramePr>
          <p:nvPr/>
        </p:nvGraphicFramePr>
        <p:xfrm>
          <a:off x="2057400" y="4724400"/>
          <a:ext cx="3776663" cy="892175"/>
        </p:xfrm>
        <a:graphic>
          <a:graphicData uri="http://schemas.openxmlformats.org/presentationml/2006/ole">
            <mc:AlternateContent xmlns:mc="http://schemas.openxmlformats.org/markup-compatibility/2006">
              <mc:Choice xmlns:v="urn:schemas-microsoft-com:vml" Requires="v">
                <p:oleObj spid="_x0000_s4112" name="Equation" r:id="rId14" imgW="1904760" imgH="457200" progId="Equation.3">
                  <p:embed/>
                </p:oleObj>
              </mc:Choice>
              <mc:Fallback>
                <p:oleObj name="Equation" r:id="rId14" imgW="1904760" imgH="457200" progId="Equation.3">
                  <p:embed/>
                  <p:pic>
                    <p:nvPicPr>
                      <p:cNvPr id="0" name="Object 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7400" y="4724400"/>
                        <a:ext cx="3776663" cy="892175"/>
                      </a:xfrm>
                      <a:prstGeom prst="rect">
                        <a:avLst/>
                      </a:prstGeom>
                      <a:solidFill>
                        <a:srgbClr val="CCFFCC"/>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2"/>
          <p:cNvSpPr>
            <a:spLocks noGrp="1" noChangeArrowheads="1"/>
          </p:cNvSpPr>
          <p:nvPr>
            <p:ph type="title"/>
          </p:nvPr>
        </p:nvSpPr>
        <p:spPr>
          <a:xfrm>
            <a:off x="1371600" y="381000"/>
            <a:ext cx="7107238" cy="790575"/>
          </a:xfrm>
        </p:spPr>
        <p:txBody>
          <a:bodyPr/>
          <a:lstStyle/>
          <a:p>
            <a:r>
              <a:rPr lang="en-US" altLang="en-US"/>
              <a:t>CFR Model</a:t>
            </a:r>
          </a:p>
        </p:txBody>
      </p:sp>
      <p:sp>
        <p:nvSpPr>
          <p:cNvPr id="9" name="Date Placeholder 8"/>
          <p:cNvSpPr>
            <a:spLocks noGrp="1"/>
          </p:cNvSpPr>
          <p:nvPr>
            <p:ph type="dt" sz="quarter" idx="10"/>
          </p:nvPr>
        </p:nvSpPr>
        <p:spPr/>
        <p:txBody>
          <a:bodyPr/>
          <a:lstStyle/>
          <a:p>
            <a:pPr>
              <a:defRPr/>
            </a:pPr>
            <a:r>
              <a:rPr lang="en-US"/>
              <a:t>Chapter 9</a:t>
            </a:r>
          </a:p>
        </p:txBody>
      </p:sp>
      <p:sp>
        <p:nvSpPr>
          <p:cNvPr id="8"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8EF3B1DD-89B6-4ACB-A25B-E82126CE6818}" type="slidenum">
              <a:rPr lang="en-US" altLang="en-US" sz="1400">
                <a:latin typeface="Tahoma" panose="020B0604030504040204" pitchFamily="34" charset="0"/>
              </a:rPr>
              <a:pPr/>
              <a:t>7</a:t>
            </a:fld>
            <a:endParaRPr lang="en-US" altLang="en-US" sz="1400">
              <a:latin typeface="Tahoma" panose="020B0604030504040204" pitchFamily="34" charset="0"/>
            </a:endParaRPr>
          </a:p>
        </p:txBody>
      </p:sp>
      <p:graphicFrame>
        <p:nvGraphicFramePr>
          <p:cNvPr id="5122" name="Object 0"/>
          <p:cNvGraphicFramePr>
            <a:graphicFrameLocks/>
          </p:cNvGraphicFramePr>
          <p:nvPr/>
        </p:nvGraphicFramePr>
        <p:xfrm>
          <a:off x="2971800" y="1524000"/>
          <a:ext cx="2563813" cy="628650"/>
        </p:xfrm>
        <a:graphic>
          <a:graphicData uri="http://schemas.openxmlformats.org/presentationml/2006/ole">
            <mc:AlternateContent xmlns:mc="http://schemas.openxmlformats.org/markup-compatibility/2006">
              <mc:Choice xmlns:v="urn:schemas-microsoft-com:vml" Requires="v">
                <p:oleObj spid="_x0000_s5130" name="Equation" r:id="rId4" imgW="850680" imgH="215640" progId="Equation.3">
                  <p:embed/>
                </p:oleObj>
              </mc:Choice>
              <mc:Fallback>
                <p:oleObj name="Equation" r:id="rId4" imgW="850680" imgH="215640" progId="Equation.3">
                  <p:embed/>
                  <p:pic>
                    <p:nvPicPr>
                      <p:cNvPr id="0"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1524000"/>
                        <a:ext cx="2563813"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1"/>
          <p:cNvGraphicFramePr>
            <a:graphicFrameLocks/>
          </p:cNvGraphicFramePr>
          <p:nvPr/>
        </p:nvGraphicFramePr>
        <p:xfrm>
          <a:off x="1847850" y="2360613"/>
          <a:ext cx="4602163" cy="712787"/>
        </p:xfrm>
        <a:graphic>
          <a:graphicData uri="http://schemas.openxmlformats.org/presentationml/2006/ole">
            <mc:AlternateContent xmlns:mc="http://schemas.openxmlformats.org/markup-compatibility/2006">
              <mc:Choice xmlns:v="urn:schemas-microsoft-com:vml" Requires="v">
                <p:oleObj spid="_x0000_s5131" name="Equation" r:id="rId6" imgW="1422360" imgH="228600" progId="Equation.3">
                  <p:embed/>
                </p:oleObj>
              </mc:Choice>
              <mc:Fallback>
                <p:oleObj name="Equation" r:id="rId6" imgW="1422360" imgH="228600" progId="Equation.3">
                  <p:embed/>
                  <p:pic>
                    <p:nvPicPr>
                      <p:cNvPr id="0" name="Object 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47850" y="2360613"/>
                        <a:ext cx="4602163"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2"/>
          <p:cNvGraphicFramePr>
            <a:graphicFrameLocks/>
          </p:cNvGraphicFramePr>
          <p:nvPr/>
        </p:nvGraphicFramePr>
        <p:xfrm>
          <a:off x="658813" y="3430588"/>
          <a:ext cx="4114800" cy="703262"/>
        </p:xfrm>
        <a:graphic>
          <a:graphicData uri="http://schemas.openxmlformats.org/presentationml/2006/ole">
            <mc:AlternateContent xmlns:mc="http://schemas.openxmlformats.org/markup-compatibility/2006">
              <mc:Choice xmlns:v="urn:schemas-microsoft-com:vml" Requires="v">
                <p:oleObj spid="_x0000_s5132" name="Equation" r:id="rId8" imgW="1143000" imgH="203040" progId="Equation.3">
                  <p:embed/>
                </p:oleObj>
              </mc:Choice>
              <mc:Fallback>
                <p:oleObj name="Equation" r:id="rId8" imgW="1143000" imgH="203040" progId="Equation.3">
                  <p:embed/>
                  <p:pic>
                    <p:nvPicPr>
                      <p:cNvPr id="0" name="Object 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813" y="3430588"/>
                        <a:ext cx="4114800"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5" name="Object 3"/>
          <p:cNvGraphicFramePr>
            <a:graphicFrameLocks/>
          </p:cNvGraphicFramePr>
          <p:nvPr/>
        </p:nvGraphicFramePr>
        <p:xfrm>
          <a:off x="4921250" y="3506788"/>
          <a:ext cx="2747963" cy="627062"/>
        </p:xfrm>
        <a:graphic>
          <a:graphicData uri="http://schemas.openxmlformats.org/presentationml/2006/ole">
            <mc:AlternateContent xmlns:mc="http://schemas.openxmlformats.org/markup-compatibility/2006">
              <mc:Choice xmlns:v="urn:schemas-microsoft-com:vml" Requires="v">
                <p:oleObj spid="_x0000_s5133" name="Equation" r:id="rId10" imgW="914400" imgH="215640" progId="Equation.3">
                  <p:embed/>
                </p:oleObj>
              </mc:Choice>
              <mc:Fallback>
                <p:oleObj name="Equation" r:id="rId10" imgW="914400" imgH="215640" progId="Equation.3">
                  <p:embed/>
                  <p:pic>
                    <p:nvPicPr>
                      <p:cNvPr id="0" name="Object 3"/>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1250" y="3506788"/>
                        <a:ext cx="2747963"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9" name="Text Box 8"/>
          <p:cNvSpPr txBox="1">
            <a:spLocks noChangeArrowheads="1"/>
          </p:cNvSpPr>
          <p:nvPr/>
        </p:nvSpPr>
        <p:spPr bwMode="auto">
          <a:xfrm>
            <a:off x="1143000" y="4953000"/>
            <a:ext cx="6359525" cy="828675"/>
          </a:xfrm>
          <a:prstGeom prst="rect">
            <a:avLst/>
          </a:prstGeom>
          <a:solidFill>
            <a:srgbClr val="CCFFFF"/>
          </a:solidFill>
          <a:ln w="6350">
            <a:solidFill>
              <a:schemeClr val="tx1"/>
            </a:solidFill>
            <a:miter lim="800000"/>
            <a:headEnd type="none" w="sm" len="sm"/>
            <a:tailEnd type="none" w="sm" len="sm"/>
          </a:ln>
        </p:spPr>
        <p:txBody>
          <a:bodyPr wrap="non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Another example of the memoryless property </a:t>
            </a:r>
          </a:p>
          <a:p>
            <a:r>
              <a:rPr lang="en-US" altLang="en-US" sz="2400"/>
              <a:t>of the Exponential Distribution.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1447800" y="304800"/>
            <a:ext cx="7107238" cy="790575"/>
          </a:xfrm>
        </p:spPr>
        <p:txBody>
          <a:bodyPr/>
          <a:lstStyle/>
          <a:p>
            <a:r>
              <a:rPr lang="en-US" altLang="en-US"/>
              <a:t>Weibull Example</a:t>
            </a:r>
          </a:p>
        </p:txBody>
      </p:sp>
      <p:sp>
        <p:nvSpPr>
          <p:cNvPr id="10" name="Date Placeholder 9"/>
          <p:cNvSpPr>
            <a:spLocks noGrp="1"/>
          </p:cNvSpPr>
          <p:nvPr>
            <p:ph type="dt" sz="quarter" idx="10"/>
          </p:nvPr>
        </p:nvSpPr>
        <p:spPr/>
        <p:txBody>
          <a:bodyPr/>
          <a:lstStyle/>
          <a:p>
            <a:pPr>
              <a:defRPr/>
            </a:pPr>
            <a:r>
              <a:rPr lang="en-US"/>
              <a:t>Chapter 9</a:t>
            </a:r>
          </a:p>
        </p:txBody>
      </p:sp>
      <p:sp>
        <p:nvSpPr>
          <p:cNvPr id="9"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BDD9CD8-6F5A-4E97-851D-3D0E0B98BB5A}" type="slidenum">
              <a:rPr lang="en-US" altLang="en-US" sz="1400">
                <a:latin typeface="Tahoma" panose="020B0604030504040204" pitchFamily="34" charset="0"/>
              </a:rPr>
              <a:pPr/>
              <a:t>8</a:t>
            </a:fld>
            <a:endParaRPr lang="en-US" altLang="en-US" sz="1400">
              <a:latin typeface="Tahoma" panose="020B0604030504040204" pitchFamily="34" charset="0"/>
            </a:endParaRPr>
          </a:p>
        </p:txBody>
      </p:sp>
      <p:graphicFrame>
        <p:nvGraphicFramePr>
          <p:cNvPr id="6146" name="Object 3"/>
          <p:cNvGraphicFramePr>
            <a:graphicFrameLocks/>
          </p:cNvGraphicFramePr>
          <p:nvPr/>
        </p:nvGraphicFramePr>
        <p:xfrm>
          <a:off x="762000" y="1676400"/>
          <a:ext cx="7535863" cy="822325"/>
        </p:xfrm>
        <a:graphic>
          <a:graphicData uri="http://schemas.openxmlformats.org/presentationml/2006/ole">
            <mc:AlternateContent xmlns:mc="http://schemas.openxmlformats.org/markup-compatibility/2006">
              <mc:Choice xmlns:v="urn:schemas-microsoft-com:vml" Requires="v">
                <p:oleObj spid="_x0000_s6155" name="Equation" r:id="rId4" imgW="2717640" imgH="304560" progId="Equation.3">
                  <p:embed/>
                </p:oleObj>
              </mc:Choice>
              <mc:Fallback>
                <p:oleObj name="Equation" r:id="rId4" imgW="2717640" imgH="30456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676400"/>
                        <a:ext cx="75358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52" name="Group 4"/>
          <p:cNvGrpSpPr>
            <a:grpSpLocks/>
          </p:cNvGrpSpPr>
          <p:nvPr/>
        </p:nvGrpSpPr>
        <p:grpSpPr bwMode="auto">
          <a:xfrm>
            <a:off x="661988" y="2695575"/>
            <a:ext cx="7559675" cy="1098550"/>
            <a:chOff x="422" y="1939"/>
            <a:chExt cx="4762" cy="692"/>
          </a:xfrm>
        </p:grpSpPr>
        <p:graphicFrame>
          <p:nvGraphicFramePr>
            <p:cNvPr id="6148" name="Object 5"/>
            <p:cNvGraphicFramePr>
              <a:graphicFrameLocks/>
            </p:cNvGraphicFramePr>
            <p:nvPr/>
          </p:nvGraphicFramePr>
          <p:xfrm>
            <a:off x="517" y="2158"/>
            <a:ext cx="4667" cy="473"/>
          </p:xfrm>
          <a:graphic>
            <a:graphicData uri="http://schemas.openxmlformats.org/presentationml/2006/ole">
              <mc:AlternateContent xmlns:mc="http://schemas.openxmlformats.org/markup-compatibility/2006">
                <mc:Choice xmlns:v="urn:schemas-microsoft-com:vml" Requires="v">
                  <p:oleObj spid="_x0000_s6156" name="Equation" r:id="rId6" imgW="2920680" imgH="304560" progId="Equation.3">
                    <p:embed/>
                  </p:oleObj>
                </mc:Choice>
                <mc:Fallback>
                  <p:oleObj name="Equation" r:id="rId6" imgW="2920680" imgH="30456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 y="2158"/>
                          <a:ext cx="4667"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4" name="Rectangle 6"/>
            <p:cNvSpPr>
              <a:spLocks noChangeArrowheads="1"/>
            </p:cNvSpPr>
            <p:nvPr/>
          </p:nvSpPr>
          <p:spPr bwMode="auto">
            <a:xfrm>
              <a:off x="422" y="1939"/>
              <a:ext cx="145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a:t>numerical example</a:t>
              </a:r>
            </a:p>
          </p:txBody>
        </p:sp>
      </p:grpSp>
      <p:sp>
        <p:nvSpPr>
          <p:cNvPr id="6153" name="Rectangle 7"/>
          <p:cNvSpPr>
            <a:spLocks noChangeArrowheads="1"/>
          </p:cNvSpPr>
          <p:nvPr/>
        </p:nvSpPr>
        <p:spPr bwMode="auto">
          <a:xfrm>
            <a:off x="738188" y="4325938"/>
            <a:ext cx="5699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2400"/>
              <a:t>To find R</a:t>
            </a:r>
            <a:r>
              <a:rPr lang="en-US" altLang="en-US" sz="2400" baseline="-25000"/>
              <a:t>m</a:t>
            </a:r>
            <a:r>
              <a:rPr lang="en-US" altLang="en-US" sz="2400"/>
              <a:t>(90), observe that n = 4.  Then</a:t>
            </a:r>
          </a:p>
        </p:txBody>
      </p:sp>
      <p:graphicFrame>
        <p:nvGraphicFramePr>
          <p:cNvPr id="6147" name="Object 8"/>
          <p:cNvGraphicFramePr>
            <a:graphicFrameLocks/>
          </p:cNvGraphicFramePr>
          <p:nvPr/>
        </p:nvGraphicFramePr>
        <p:xfrm>
          <a:off x="812800" y="4949825"/>
          <a:ext cx="7027863" cy="901700"/>
        </p:xfrm>
        <a:graphic>
          <a:graphicData uri="http://schemas.openxmlformats.org/presentationml/2006/ole">
            <mc:AlternateContent xmlns:mc="http://schemas.openxmlformats.org/markup-compatibility/2006">
              <mc:Choice xmlns:v="urn:schemas-microsoft-com:vml" Requires="v">
                <p:oleObj spid="_x0000_s6157" name="Equation" r:id="rId8" imgW="2311200" imgH="304560" progId="Equation.3">
                  <p:embed/>
                </p:oleObj>
              </mc:Choice>
              <mc:Fallback>
                <p:oleObj name="Equation" r:id="rId8" imgW="2311200" imgH="30456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2800" y="4949825"/>
                        <a:ext cx="7027863"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1447800" y="381000"/>
            <a:ext cx="7107238" cy="790575"/>
          </a:xfrm>
        </p:spPr>
        <p:txBody>
          <a:bodyPr/>
          <a:lstStyle/>
          <a:p>
            <a:r>
              <a:rPr lang="en-US" altLang="en-US"/>
              <a:t>Weibull Example</a:t>
            </a:r>
          </a:p>
        </p:txBody>
      </p:sp>
      <p:sp>
        <p:nvSpPr>
          <p:cNvPr id="5" name="Date Placeholder 4"/>
          <p:cNvSpPr>
            <a:spLocks noGrp="1"/>
          </p:cNvSpPr>
          <p:nvPr>
            <p:ph type="dt" sz="quarter" idx="10"/>
          </p:nvPr>
        </p:nvSpPr>
        <p:spPr/>
        <p:txBody>
          <a:bodyPr/>
          <a:lstStyle/>
          <a:p>
            <a:pPr>
              <a:defRPr/>
            </a:pPr>
            <a:r>
              <a:rPr lang="en-US"/>
              <a:t>Chapter 9</a:t>
            </a:r>
          </a:p>
        </p:txBody>
      </p:sp>
      <p:sp>
        <p:nvSpPr>
          <p:cNvPr id="4" name="Slide Number Placeholder 4"/>
          <p:cNvSpPr>
            <a:spLocks noGrp="1"/>
          </p:cNvSpPr>
          <p:nvPr>
            <p:ph type="sldNum" sz="quarter" idx="11"/>
          </p:nvPr>
        </p:nvSpPr>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8217E60-FDAC-4D81-B690-0EE539BEBF42}" type="slidenum">
              <a:rPr lang="en-US" altLang="en-US" sz="1400">
                <a:latin typeface="Tahoma" panose="020B0604030504040204" pitchFamily="34" charset="0"/>
              </a:rPr>
              <a:pPr/>
              <a:t>9</a:t>
            </a:fld>
            <a:endParaRPr lang="en-US" altLang="en-US" sz="1400">
              <a:latin typeface="Tahoma" panose="020B0604030504040204" pitchFamily="34" charset="0"/>
            </a:endParaRPr>
          </a:p>
        </p:txBody>
      </p:sp>
      <p:graphicFrame>
        <p:nvGraphicFramePr>
          <p:cNvPr id="7170" name="Object 4"/>
          <p:cNvGraphicFramePr>
            <a:graphicFrameLocks/>
          </p:cNvGraphicFramePr>
          <p:nvPr/>
        </p:nvGraphicFramePr>
        <p:xfrm>
          <a:off x="685800" y="1752600"/>
          <a:ext cx="7956550" cy="4033838"/>
        </p:xfrm>
        <a:graphic>
          <a:graphicData uri="http://schemas.openxmlformats.org/presentationml/2006/ole">
            <mc:AlternateContent xmlns:mc="http://schemas.openxmlformats.org/markup-compatibility/2006">
              <mc:Choice xmlns:v="urn:schemas-microsoft-com:vml" Requires="v">
                <p:oleObj spid="_x0000_s7175" name="Chart" r:id="rId4" imgW="4886280" imgH="2438280" progId="Excel.Chart.8">
                  <p:embed followColorScheme="full"/>
                </p:oleObj>
              </mc:Choice>
              <mc:Fallback>
                <p:oleObj name="Chart" r:id="rId4" imgW="4886280" imgH="2438280" progId="Excel.Chart.8">
                  <p:embed followColorScheme="full"/>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752600"/>
                        <a:ext cx="7956550" cy="40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Reliability FinalB">
  <a:themeElements>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Staff training presentatio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taff training presentat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Staff training presentation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Staff training presentat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Staff training presentation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Staff training presentat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Staff training presentat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Reliability FinalB</Template>
  <TotalTime>637</TotalTime>
  <Words>1324</Words>
  <Application>Microsoft Office PowerPoint</Application>
  <PresentationFormat>On-screen Show (4:3)</PresentationFormat>
  <Paragraphs>153</Paragraphs>
  <Slides>23</Slides>
  <Notes>22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23</vt:i4>
      </vt:variant>
    </vt:vector>
  </HeadingPairs>
  <TitlesOfParts>
    <vt:vector size="32" baseType="lpstr">
      <vt:lpstr>Arial</vt:lpstr>
      <vt:lpstr>Tahoma</vt:lpstr>
      <vt:lpstr>Wingdings</vt:lpstr>
      <vt:lpstr>Times New Roman</vt:lpstr>
      <vt:lpstr>Symbol</vt:lpstr>
      <vt:lpstr>Reliability FinalB</vt:lpstr>
      <vt:lpstr>Microsoft Equation 3.0</vt:lpstr>
      <vt:lpstr>Microsoft Word 97 - 2003 Document</vt:lpstr>
      <vt:lpstr>Microsoft Excel Chart</vt:lpstr>
      <vt:lpstr>Chapter 9 Part II  Maintainability</vt:lpstr>
      <vt:lpstr>9.4 System Repair Time</vt:lpstr>
      <vt:lpstr>Redundant System Repair Time</vt:lpstr>
      <vt:lpstr>System MTTR Derivation Under Simultaneous Repair</vt:lpstr>
      <vt:lpstr>9. 5 Reliability under Preventive Maintenance</vt:lpstr>
      <vt:lpstr>Reliability under Preventive Maintenance</vt:lpstr>
      <vt:lpstr>CFR Model</vt:lpstr>
      <vt:lpstr>Weibull Example</vt:lpstr>
      <vt:lpstr>Weibull Example</vt:lpstr>
      <vt:lpstr>Weibull Example</vt:lpstr>
      <vt:lpstr>Maintenance-induced Failures</vt:lpstr>
      <vt:lpstr>Maintenance-induced Failures - lognormal example</vt:lpstr>
      <vt:lpstr>DFR and PM</vt:lpstr>
      <vt:lpstr>9.6 State Dependent Systems with Repair</vt:lpstr>
      <vt:lpstr>State Dependent Systems with Repair - solution</vt:lpstr>
      <vt:lpstr>State Dependent Systems with Repair - solution</vt:lpstr>
      <vt:lpstr>State Dependent Systems with Repair - example</vt:lpstr>
      <vt:lpstr>Standby System with Repair</vt:lpstr>
      <vt:lpstr>Standby System with Repair No failures in standby</vt:lpstr>
      <vt:lpstr>Standby System with Repair No failures in standby - solution</vt:lpstr>
      <vt:lpstr>Standby System with Repair No failures in standby-example</vt:lpstr>
      <vt:lpstr>Standby System with Repair No failures in standby-example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Downtime</dc:title>
  <dc:creator>CHARLES EBELING</dc:creator>
  <cp:lastModifiedBy>Jason Freels</cp:lastModifiedBy>
  <cp:revision>48</cp:revision>
  <dcterms:created xsi:type="dcterms:W3CDTF">1997-10-16T23:17:14Z</dcterms:created>
  <dcterms:modified xsi:type="dcterms:W3CDTF">2017-01-18T02:09:31Z</dcterms:modified>
</cp:coreProperties>
</file>