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77" r:id="rId2"/>
    <p:sldId id="257" r:id="rId3"/>
    <p:sldId id="279" r:id="rId4"/>
    <p:sldId id="280" r:id="rId5"/>
    <p:sldId id="281" r:id="rId6"/>
    <p:sldId id="287" r:id="rId7"/>
    <p:sldId id="283" r:id="rId8"/>
    <p:sldId id="285" r:id="rId9"/>
    <p:sldId id="28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92" autoAdjust="0"/>
  </p:normalViewPr>
  <p:slideViewPr>
    <p:cSldViewPr>
      <p:cViewPr varScale="1">
        <p:scale>
          <a:sx n="131" d="100"/>
          <a:sy n="131" d="100"/>
        </p:scale>
        <p:origin x="-8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5598A-92A9-4CF8-B516-BEBF1B9A0242}" type="datetimeFigureOut">
              <a:rPr lang="en-US" smtClean="0"/>
              <a:pPr/>
              <a:t>6/18/2012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1F228-63D9-49EC-B205-E45DE80C5F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1F228-63D9-49EC-B205-E45DE80C5FC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79BA87-714F-4B36-A021-617AF87BD3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17BD3F-AF7D-4807-97B6-E3C236556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0121F01-5301-4855-A85B-DC3E2A0BB0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123EC44-330B-47C7-83A7-2E7C0E19F2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8B9AD8C-3781-42D0-BC6E-1B0B049F2B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F79556C-EBDE-4532-82B5-60C25E94F3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8BF387-A96D-4B1B-8495-CC5F6F83B13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1360296-8DD5-4409-A851-F8D618A4EA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DFFA402-8472-4EFC-B8DC-F52C5B6FD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B5E87CA-CD65-432D-9A4F-E845C36B8E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71924BB6-185B-4F13-961A-A0A5F3611D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2F675C0-75BC-496F-96E9-78861BC23B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k.chapin@afit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ublic.iastate.edu/~stat53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2499360"/>
            <a:ext cx="7772400" cy="1975104"/>
          </a:xfrm>
        </p:spPr>
        <p:txBody>
          <a:bodyPr/>
          <a:lstStyle/>
          <a:p>
            <a:pPr algn="ctr"/>
            <a:r>
              <a:rPr lang="en-US" dirty="0" smtClean="0"/>
              <a:t>Overview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 </a:t>
            </a:r>
            <a:r>
              <a:rPr lang="en-US" dirty="0" smtClean="0"/>
              <a:t>687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Chapter 0: Introduction</a:t>
            </a:r>
            <a:endParaRPr lang="en-US" sz="28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Mathematics</a:t>
            </a:r>
            <a:r>
              <a:rPr lang="en-US" dirty="0" smtClean="0"/>
              <a:t> of Reliability </a:t>
            </a:r>
            <a:r>
              <a:rPr lang="en-US" b="1" i="1" dirty="0" smtClean="0"/>
              <a:t>Theory</a:t>
            </a:r>
          </a:p>
          <a:p>
            <a:pPr lvl="1"/>
            <a:r>
              <a:rPr lang="en-US" b="1" dirty="0" smtClean="0"/>
              <a:t>Emphasis: Mathematics</a:t>
            </a:r>
          </a:p>
          <a:p>
            <a:pPr lvl="1"/>
            <a:r>
              <a:rPr lang="en-US" b="1" dirty="0" smtClean="0"/>
              <a:t>Emphasis: Theory</a:t>
            </a:r>
          </a:p>
          <a:p>
            <a:pPr lvl="1"/>
            <a:r>
              <a:rPr lang="en-US" b="1" dirty="0" smtClean="0"/>
              <a:t>We will try to keep applications in mind, but expect a heavy dose of theory</a:t>
            </a:r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144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Syllabus </a:t>
            </a:r>
            <a:r>
              <a:rPr lang="en-US" sz="2800" b="1" dirty="0" smtClean="0"/>
              <a:t>Walkthrough</a:t>
            </a:r>
            <a:endParaRPr lang="en-US" sz="28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Instructor Information:</a:t>
            </a:r>
          </a:p>
          <a:p>
            <a:pPr lvl="1"/>
            <a:r>
              <a:rPr lang="en-US" dirty="0" smtClean="0"/>
              <a:t>Maj Patrick </a:t>
            </a:r>
            <a:r>
              <a:rPr lang="en-US" dirty="0" smtClean="0"/>
              <a:t>Chapin, PhD from Iowa State.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patrick.chapin@afit.edu</a:t>
            </a:r>
            <a:endParaRPr lang="en-US" dirty="0" smtClean="0"/>
          </a:p>
          <a:p>
            <a:pPr lvl="1"/>
            <a:r>
              <a:rPr lang="en-US" dirty="0" smtClean="0"/>
              <a:t>Phone: 937-255-3636, x3320</a:t>
            </a:r>
          </a:p>
          <a:p>
            <a:pPr lvl="1"/>
            <a:r>
              <a:rPr lang="en-US" dirty="0" smtClean="0"/>
              <a:t>Office: Building 641, Room 225D</a:t>
            </a:r>
          </a:p>
          <a:p>
            <a:r>
              <a:rPr lang="en-US" dirty="0" smtClean="0"/>
              <a:t>Office Hours: MW </a:t>
            </a:r>
            <a:r>
              <a:rPr lang="en-US" dirty="0" smtClean="0"/>
              <a:t>1000-1200, 1400-1530</a:t>
            </a:r>
            <a:endParaRPr lang="en-US" dirty="0" smtClean="0"/>
          </a:p>
          <a:p>
            <a:pPr lvl="1"/>
            <a:r>
              <a:rPr lang="en-US" dirty="0" smtClean="0"/>
              <a:t>Conflicts?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144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Syllabus Walkthrough: Homework</a:t>
            </a:r>
            <a:endParaRPr lang="en-US" sz="28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 </a:t>
            </a:r>
            <a:r>
              <a:rPr lang="en-US" dirty="0" smtClean="0"/>
              <a:t>all available resources, but cite please</a:t>
            </a:r>
          </a:p>
          <a:p>
            <a:r>
              <a:rPr lang="en-US" dirty="0" smtClean="0"/>
              <a:t>Generate, write and interpret your own assignment</a:t>
            </a:r>
          </a:p>
          <a:p>
            <a:r>
              <a:rPr lang="en-US" dirty="0" smtClean="0"/>
              <a:t>Encouraged to work together – you will learn and retain more if you talk out your solutions with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Questions, both in class and office hours, are always welcome</a:t>
            </a:r>
            <a:endParaRPr lang="en-US" dirty="0" smtClean="0"/>
          </a:p>
          <a:p>
            <a:r>
              <a:rPr lang="en-US" dirty="0" smtClean="0"/>
              <a:t>Check- / Check / Check+</a:t>
            </a:r>
          </a:p>
          <a:p>
            <a:pPr lvl="1"/>
            <a:r>
              <a:rPr lang="en-US" dirty="0" smtClean="0"/>
              <a:t>Check- means you were REALLY sloppy, didn’t do a couple of problems, or were severely wrong on some of the questions. 70% of points, can go lower.  </a:t>
            </a:r>
          </a:p>
          <a:p>
            <a:pPr lvl="1"/>
            <a:r>
              <a:rPr lang="en-US" dirty="0" smtClean="0"/>
              <a:t>Check: everything mostly correct, neat and legible, your conclusions made sense.  This is what I expect.  100% of points</a:t>
            </a:r>
          </a:p>
          <a:p>
            <a:pPr lvl="1"/>
            <a:r>
              <a:rPr lang="en-US" dirty="0" smtClean="0"/>
              <a:t>Check+ means you went above and beyond and really impressed me.  115% of points.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144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Syllabus Walkthrough: Exams</a:t>
            </a:r>
            <a:endParaRPr lang="en-US" sz="28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Individual </a:t>
            </a:r>
            <a:r>
              <a:rPr lang="en-US" dirty="0" smtClean="0"/>
              <a:t>Effort (i.e. work on your own)</a:t>
            </a:r>
          </a:p>
          <a:p>
            <a:r>
              <a:rPr lang="en-US" dirty="0" smtClean="0"/>
              <a:t>In class with one reference sheet (1 page, front and back, what ever you want to put on it is okay)</a:t>
            </a:r>
          </a:p>
          <a:p>
            <a:r>
              <a:rPr lang="en-US" dirty="0" smtClean="0"/>
              <a:t>Tentatively scheduled for middle of week </a:t>
            </a:r>
            <a:r>
              <a:rPr lang="en-US" dirty="0" smtClean="0"/>
              <a:t>5</a:t>
            </a:r>
          </a:p>
          <a:p>
            <a:r>
              <a:rPr lang="en-US" dirty="0" smtClean="0"/>
              <a:t>The final (during normal final time) will be similar</a:t>
            </a:r>
          </a:p>
          <a:p>
            <a:r>
              <a:rPr lang="en-US" dirty="0" smtClean="0">
                <a:hlinkClick r:id="rId2"/>
              </a:rPr>
              <a:t>http://www.public.iastate.edu/~stat533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Hint </a:t>
            </a:r>
            <a:r>
              <a:rPr lang="en-US" dirty="0" err="1" smtClean="0"/>
              <a:t>hint</a:t>
            </a:r>
            <a:r>
              <a:rPr lang="en-US" dirty="0" smtClean="0"/>
              <a:t> </a:t>
            </a:r>
            <a:r>
              <a:rPr lang="en-US" dirty="0" err="1" smtClean="0"/>
              <a:t>hint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144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Syllabus Walkthrough: Project</a:t>
            </a:r>
            <a:endParaRPr lang="en-US" sz="28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goal is to actually do a reliability analysis.</a:t>
            </a:r>
          </a:p>
          <a:p>
            <a:r>
              <a:rPr lang="en-US" dirty="0" smtClean="0"/>
              <a:t>Ideally, use a data set that you are interested in, or that you know / find.</a:t>
            </a:r>
          </a:p>
          <a:p>
            <a:pPr lvl="1"/>
            <a:r>
              <a:rPr lang="en-US" dirty="0" smtClean="0"/>
              <a:t>On the other hand, don’t kill yourself trying to find data.  I can help with a few data sets if you don’t find anything.</a:t>
            </a:r>
            <a:endParaRPr lang="en-US" dirty="0" smtClean="0"/>
          </a:p>
          <a:p>
            <a:r>
              <a:rPr lang="en-US" dirty="0" smtClean="0"/>
              <a:t>Projects have 2 milestones and final turn in</a:t>
            </a:r>
          </a:p>
          <a:p>
            <a:pPr lvl="1"/>
            <a:r>
              <a:rPr lang="en-US" dirty="0" smtClean="0"/>
              <a:t>Milestone 1: identify your data set and briefly describe what you want to do.  Due by the end of week 4.  </a:t>
            </a:r>
          </a:p>
          <a:p>
            <a:pPr lvl="1"/>
            <a:r>
              <a:rPr lang="en-US" dirty="0" smtClean="0"/>
              <a:t>Milestone 2: Actually get the data and run a preliminary analysis (i.e. make sure what you said you wanted to do is actually feasible).  Due by the end of week 8 – the goal is to have time to recover if things go south.  </a:t>
            </a:r>
          </a:p>
          <a:p>
            <a:pPr lvl="1"/>
            <a:r>
              <a:rPr lang="en-US" dirty="0" smtClean="0"/>
              <a:t>Final Turn in:  Formal report due by the end of week 10.  </a:t>
            </a:r>
          </a:p>
          <a:p>
            <a:r>
              <a:rPr lang="en-US" dirty="0" smtClean="0"/>
              <a:t>The difficulty of your proposed analysis factors into your grade</a:t>
            </a:r>
          </a:p>
          <a:p>
            <a:pPr lvl="1"/>
            <a:r>
              <a:rPr lang="en-US" dirty="0" smtClean="0"/>
              <a:t>Don’t make it too hard (duh) or too easy (simple projects will be graded harder). 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144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Syllabus Walkthrough: Grades</a:t>
            </a:r>
            <a:endParaRPr lang="en-US" sz="28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Percentages for homework project and exams are in the syllabus.  </a:t>
            </a:r>
          </a:p>
          <a:p>
            <a:r>
              <a:rPr lang="en-US" dirty="0" smtClean="0"/>
              <a:t>Grading</a:t>
            </a:r>
            <a:r>
              <a:rPr lang="en-US" dirty="0" smtClean="0"/>
              <a:t>: Guaranteed Cutoffs</a:t>
            </a:r>
          </a:p>
          <a:p>
            <a:pPr lvl="1"/>
            <a:r>
              <a:rPr lang="en-US" dirty="0" smtClean="0"/>
              <a:t>&gt;93%: A</a:t>
            </a:r>
          </a:p>
          <a:p>
            <a:pPr lvl="1"/>
            <a:r>
              <a:rPr lang="en-US" dirty="0" smtClean="0"/>
              <a:t>90% - 93%: A-</a:t>
            </a:r>
          </a:p>
          <a:p>
            <a:pPr lvl="1"/>
            <a:r>
              <a:rPr lang="en-US" dirty="0" smtClean="0"/>
              <a:t>87% - 90%: B+</a:t>
            </a:r>
          </a:p>
          <a:p>
            <a:pPr lvl="1"/>
            <a:r>
              <a:rPr lang="en-US" dirty="0" smtClean="0"/>
              <a:t>83% - 87%: B</a:t>
            </a:r>
          </a:p>
          <a:p>
            <a:pPr lvl="1"/>
            <a:r>
              <a:rPr lang="en-US" dirty="0" smtClean="0"/>
              <a:t>These are minimums, but cutoffs can slide down depending on the curve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144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Syllabus Walkthrough: Course Truisms</a:t>
            </a:r>
            <a:endParaRPr lang="en-US" sz="28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419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“Don’t assign homework in groups – I only did a thir</a:t>
            </a:r>
            <a:r>
              <a:rPr lang="en-US" dirty="0" smtClean="0"/>
              <a:t>d of the homework”  - actual comment on my STAT586 class</a:t>
            </a:r>
          </a:p>
          <a:p>
            <a:r>
              <a:rPr lang="en-US" dirty="0" smtClean="0"/>
              <a:t>Know when to h0ld ‘</a:t>
            </a:r>
            <a:r>
              <a:rPr lang="en-US" dirty="0" err="1" smtClean="0"/>
              <a:t>em</a:t>
            </a:r>
            <a:r>
              <a:rPr lang="en-US" dirty="0" smtClean="0"/>
              <a:t>, know when to fold ‘</a:t>
            </a:r>
            <a:r>
              <a:rPr lang="en-US" dirty="0" err="1" smtClean="0"/>
              <a:t>em</a:t>
            </a:r>
            <a:r>
              <a:rPr lang="en-US" dirty="0" smtClean="0"/>
              <a:t> , know when to run, AKA time management.</a:t>
            </a:r>
          </a:p>
          <a:p>
            <a:r>
              <a:rPr lang="en-US" dirty="0" smtClean="0"/>
              <a:t>Know your rights, and defend them – don’t let your instructor off the hook.  </a:t>
            </a:r>
          </a:p>
          <a:p>
            <a:r>
              <a:rPr lang="en-US" dirty="0" smtClean="0"/>
              <a:t>Challenge your instructor – if you can’t trip me up at least once a class, you’re not trying</a:t>
            </a:r>
          </a:p>
          <a:p>
            <a:pPr lvl="1"/>
            <a:r>
              <a:rPr lang="en-US" dirty="0" smtClean="0"/>
              <a:t>Discussion leads to more interesting class time, so questions are always good.  </a:t>
            </a:r>
          </a:p>
          <a:p>
            <a:pPr lvl="1"/>
            <a:r>
              <a:rPr lang="en-US" dirty="0" smtClean="0"/>
              <a:t>“How not to do Statistics” – occasionally, but bring your own if you find them.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144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53400" cy="762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0.3.8 Questions / Concerns?</a:t>
            </a:r>
            <a:endParaRPr lang="en-US" sz="2800" b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800" dirty="0" smtClean="0"/>
              <a:t>Questions?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14400" y="15240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AFIT-AUTheme</Template>
  <TotalTime>401</TotalTime>
  <Words>634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Metro</vt:lpstr>
      <vt:lpstr>Overview  STAT 687</vt:lpstr>
      <vt:lpstr>Chapter 0: Introduction</vt:lpstr>
      <vt:lpstr>Syllabus Walkthrough</vt:lpstr>
      <vt:lpstr>Syllabus Walkthrough: Homework</vt:lpstr>
      <vt:lpstr>Syllabus Walkthrough: Exams</vt:lpstr>
      <vt:lpstr>Syllabus Walkthrough: Project</vt:lpstr>
      <vt:lpstr>Syllabus Walkthrough: Grades</vt:lpstr>
      <vt:lpstr>Syllabus Walkthrough: Course Truisms</vt:lpstr>
      <vt:lpstr>0.3.8 Questions / Concerns?</vt:lpstr>
    </vt:vector>
  </TitlesOfParts>
  <Company>CBS Consulting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Connie Borror</dc:creator>
  <cp:lastModifiedBy>7_admin</cp:lastModifiedBy>
  <cp:revision>55</cp:revision>
  <dcterms:created xsi:type="dcterms:W3CDTF">2001-08-21T04:52:38Z</dcterms:created>
  <dcterms:modified xsi:type="dcterms:W3CDTF">2012-06-18T15:34:49Z</dcterms:modified>
</cp:coreProperties>
</file>