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5D3"/>
    <a:srgbClr val="EA8EE6"/>
    <a:srgbClr val="FFFF79"/>
    <a:srgbClr val="8BC167"/>
    <a:srgbClr val="F244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32789F-764F-5666-9EC1-F9A76F751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6C1762A-BDA5-DEA3-81FA-96B2294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6FB93C-6CCD-D5BF-6403-58CE3123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FFABC4-9EC8-4389-6F32-08A15436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A73113-16A5-0E71-6F63-366BC2C9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304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0F4AD1-BAE9-6EE5-4518-210F1BCB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97893F4-BC40-99A1-36DE-03373965A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875655-CE93-5B7D-B543-9C5C62C7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C63EDC-C416-6283-4B36-6BEC505D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E85F95-55B5-A044-5A12-E1483464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8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C018E06-4776-4E54-1331-1D4F71245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1198C86-4608-69D9-62D0-9F08F3C80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EAFAF9-4D48-DDF4-56D7-8647E257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9482F9-0BAC-2C42-2772-9B6EFFE2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8EC336F-B95B-60FF-3ED4-9671E77E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668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6475DB-448E-A82D-A921-8E590D5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47EEA-5B7C-0EA6-8555-BBE31B5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8DE3EE-3C9D-61A8-EDDB-6E876C0D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60787E8-0737-FE16-7009-BFDF813E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131C21-6FE9-B7A0-CFF9-D8613E46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58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055AA-03C7-2BF3-78D5-E98E7F24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17B91F-2DA7-F329-69EA-C9A2FD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799B5-62EC-4E68-C5E7-9E826A08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7F1EEE-B467-0034-B184-48EB0BE9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CC9705C-7D10-3CFD-068B-EF724B6D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569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5E13A5-BAE4-E6DD-C5D4-44F2A5DA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FDB531-D77B-BBD8-736E-759F4719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1507F-D748-BFB6-6167-B129F75D5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1F7139A-C0F3-DF50-AE26-D029A8E7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54CAA7-8F10-121D-6BE1-FDB9ECE3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AA807D-7B79-24E1-5603-727046BC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FCCC2A-52C9-668D-461D-89915B73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CE4A0F-5137-34BE-75E5-AD0B75D5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C5EFB6-0351-80AF-D169-C419F8CF7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2FE69ED-E995-812E-289E-66B17E2F9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B5F04B5-E41F-1A87-7E29-DAD6C5ABF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0BA6A1-6B9C-F2C2-B438-F108B790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50329B5-43D7-5E71-73A7-B2833808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399511-A34D-39BA-B971-DD5EE9F0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832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0256C-B52D-FD1B-1AC4-BD77E48D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310D001-623E-2641-0EAE-59D0F34B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8CE6B51-EF80-B0EE-6E47-B9664B7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B181944-35AA-0C60-6716-256BEF6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7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6D7BB85-0DD4-8095-5F5C-927ECD2E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F7050C5-DDE9-F90F-3A9E-277124A78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CFACC26-FF96-A82A-0F8E-1E78FF3C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19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B6A332-0C16-727D-219F-5D3C4BD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2080A5-8833-5D4D-3AD9-16C8B778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9B3545C-1227-B903-EC31-799A393E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832312-769D-0E69-90D0-CC5AD5096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D40644-3DE7-BEAF-A1D0-F8AA0CB9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DA93E4-FC2C-4F24-A315-49F5E82F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31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79E58A-7EE5-7CB7-40A9-8A71CE99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691399-A8BC-51A1-B9B2-40EEF76FC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A6407-138F-10E6-7F82-ABCD7C59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7C69A7-9EC1-FB58-638C-7658F063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8EC5C2-2948-1149-7D38-4C9D1A64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21A6AD-121E-6C99-F15E-5E3554E9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274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005573A-7F96-D215-D396-5D3EAAF3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41574F-BC58-197E-625A-737872903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5D3948-591B-0D53-95AE-3792D1CD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6913A-BBCF-4AB2-8EAB-8296FF03D169}" type="datetimeFigureOut">
              <a:rPr lang="hu-HU" smtClean="0"/>
              <a:t>2023. 11. 02.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E1BD24-BC31-7486-C35B-0FA4714DA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2234D1-C8C5-4F38-3266-EF519AB4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081B5-BC46-41B4-A0CC-E16663DA1E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68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6972D6-4AB1-2164-B3BB-A298F59B2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12852"/>
            <a:ext cx="6096000" cy="2387600"/>
          </a:xfrm>
        </p:spPr>
        <p:txBody>
          <a:bodyPr>
            <a:normAutofit/>
          </a:bodyPr>
          <a:lstStyle/>
          <a:p>
            <a:r>
              <a:rPr lang="hu-HU" sz="4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Az emberi intelligencia nyomában</a:t>
            </a:r>
            <a:endParaRPr lang="hu-HU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428F48E-95BE-1359-C887-F0AB2D4D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04445"/>
            <a:ext cx="6096000" cy="1655762"/>
          </a:xfrm>
        </p:spPr>
        <p:txBody>
          <a:bodyPr/>
          <a:lstStyle/>
          <a:p>
            <a:r>
              <a:rPr lang="hu-HU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Mesterséges Intelligencia és Gépi Tanulás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Kép 4" descr="A képen ég, képernyőkép, kültéri látható&#10;&#10;Automatikusan generált leírás">
            <a:extLst>
              <a:ext uri="{FF2B5EF4-FFF2-40B4-BE49-F238E27FC236}">
                <a16:creationId xmlns:a16="http://schemas.microsoft.com/office/drawing/2014/main" id="{9886E90A-B41F-8798-4E54-F5D32CA7A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80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BDC6B-622E-4E26-4F61-15DB8DC3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Söhne"/>
              </a:rPr>
              <a:t>	Az MI és a Gépi Tanulás Alapjai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A87538-94A3-8402-7BE4-9AEA3615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Mielőtt mélyebben belemennénk, fontos megérteni az alapokat.</a:t>
            </a:r>
          </a:p>
          <a:p>
            <a:pPr lvl="1" algn="just">
              <a:buSzPct val="80000"/>
              <a:buBlip>
                <a:blip r:embed="rId2"/>
              </a:buBlip>
            </a:pPr>
            <a:r>
              <a:rPr lang="hu-HU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Mesterséges intelligencia (MI) definíciója: </a:t>
            </a: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 gépek és szoftverek képessége arra, hogy emberi intelligenciát szimuláljanak, beleértve a problémamegoldást, a tanulást, az érvelést és az önjavítást.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 algn="just">
              <a:buSzPct val="80000"/>
              <a:buBlip>
                <a:blip r:embed="rId2"/>
              </a:buBlip>
            </a:pPr>
            <a:r>
              <a:rPr lang="hu-HU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Gépi tanulás (GT) definíciója: </a:t>
            </a: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részterülete, amelyben a gépek tanulnak az adatokból és javítják a teljesítményüket anélkül, hogy kifejezetten programoznák őket.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404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F5283-4BE4-7376-9E7E-A6074DC6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Söhne"/>
              </a:rPr>
              <a:t>	Az MI Felhasználási Területei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C3433-DDF0-C6FE-F233-2AF3B07B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914" y="1825625"/>
            <a:ext cx="6167885" cy="40230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és a gépi tanulás sok területen széleskörű alkalmazásokra találtak. Néhány példa:</a:t>
            </a:r>
          </a:p>
          <a:p>
            <a:pPr lvl="1">
              <a:lnSpc>
                <a:spcPct val="100000"/>
              </a:lnSpc>
              <a:buSzPct val="80000"/>
              <a:buBlip>
                <a:blip r:embed="rId2"/>
              </a:buBlip>
            </a:pPr>
            <a:r>
              <a:rPr lang="hu-HU" sz="20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Átrendeződő gazdaság: </a:t>
            </a:r>
            <a:r>
              <a:rPr lang="hu-HU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Az MI növeli az automatizációt és hatékonyabbá teszi a termelési folyamatokat.</a:t>
            </a:r>
          </a:p>
          <a:p>
            <a:pPr lvl="1">
              <a:buSzPct val="80000"/>
              <a:buBlip>
                <a:blip r:embed="rId2"/>
              </a:buBlip>
            </a:pPr>
            <a:r>
              <a:rPr lang="hu-HU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Egészségügy: </a:t>
            </a:r>
            <a:r>
              <a:rPr lang="hu-HU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segít diagnosztizálni betegségeket és tervezni kezeléseket.</a:t>
            </a:r>
            <a:endParaRPr lang="hu-HU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SzPct val="80000"/>
              <a:buBlip>
                <a:blip r:embed="rId2"/>
              </a:buBlip>
            </a:pPr>
            <a:r>
              <a:rPr lang="hu-HU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Közlekedés: </a:t>
            </a:r>
            <a:r>
              <a:rPr lang="hu-HU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önjáró autók és drónok fejlesztése az MI segítségével halad előre.</a:t>
            </a:r>
            <a:endParaRPr lang="hu-HU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SzPct val="80000"/>
              <a:buBlip>
                <a:blip r:embed="rId2"/>
              </a:buBlip>
            </a:pPr>
            <a:r>
              <a:rPr lang="hu-HU" sz="2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Pénzügy: </a:t>
            </a:r>
            <a:r>
              <a:rPr lang="hu-HU" sz="20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pénzügyi elemzéseket és kereskedést is végez.</a:t>
            </a:r>
            <a:endParaRPr lang="hu-HU" sz="20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pic>
        <p:nvPicPr>
          <p:cNvPr id="5" name="Kép 4" descr="A képen szöveg, számítógép, irodaszerek, műanyag látható&#10;&#10;Automatikusan generált leírás">
            <a:extLst>
              <a:ext uri="{FF2B5EF4-FFF2-40B4-BE49-F238E27FC236}">
                <a16:creationId xmlns:a16="http://schemas.microsoft.com/office/drawing/2014/main" id="{2F3CA188-7268-8989-C1B7-BCDD43C25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435592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12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E927D2-C1E2-C54B-B1F9-0C5AC759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Söhne"/>
              </a:rPr>
              <a:t>	Hogyan Működik az MI?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E7C9D8-0955-8533-81F3-746CF201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</a:t>
            </a:r>
            <a:r>
              <a:rPr lang="hu-H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 működése rendkívül izgalmas és komplex. Az MI rendszerek képesek:</a:t>
            </a:r>
          </a:p>
          <a:p>
            <a:pPr lvl="1">
              <a:buSzPct val="80000"/>
              <a:buBlip>
                <a:blip r:embed="rId2"/>
              </a:buBlip>
            </a:pP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Adatok elemzésére és tanulásra.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SzPct val="80000"/>
              <a:buBlip>
                <a:blip r:embed="rId2"/>
              </a:buBlip>
            </a:pP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Mintázatok felismerésére és értelmezésére.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SzPct val="80000"/>
              <a:buBlip>
                <a:blip r:embed="rId2"/>
              </a:buBlip>
            </a:pP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Döntések hozatalára és problémamegoldásra.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lvl="1">
              <a:buSzPct val="80000"/>
              <a:buBlip>
                <a:blip r:embed="rId2"/>
              </a:buBlip>
            </a:pPr>
            <a:r>
              <a:rPr lang="hu-HU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eredmények javítására az idő múlásával.</a:t>
            </a:r>
            <a:endParaRPr lang="hu-HU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endParaRPr lang="hu-HU" dirty="0"/>
          </a:p>
        </p:txBody>
      </p:sp>
      <p:pic>
        <p:nvPicPr>
          <p:cNvPr id="5" name="Kép 4" descr="A képen képernyőkép, kör, clipart, tervezés látható&#10;&#10;Automatikusan generált leírás">
            <a:extLst>
              <a:ext uri="{FF2B5EF4-FFF2-40B4-BE49-F238E27FC236}">
                <a16:creationId xmlns:a16="http://schemas.microsoft.com/office/drawing/2014/main" id="{1E47D92C-594F-438C-DB29-0CB063056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2" y="4872875"/>
            <a:ext cx="1620000" cy="1620000"/>
          </a:xfrm>
          <a:prstGeom prst="rect">
            <a:avLst/>
          </a:prstGeom>
        </p:spPr>
      </p:pic>
      <p:pic>
        <p:nvPicPr>
          <p:cNvPr id="7" name="Kép 6" descr="A képen Színesség, kör, szimbólum, Grafika látható&#10;&#10;Automatikusan generált leírás">
            <a:extLst>
              <a:ext uri="{FF2B5EF4-FFF2-40B4-BE49-F238E27FC236}">
                <a16:creationId xmlns:a16="http://schemas.microsoft.com/office/drawing/2014/main" id="{30DE1BA9-A5BD-F2CD-BCFB-681D54BE7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490" y="4872875"/>
            <a:ext cx="1620000" cy="1620000"/>
          </a:xfrm>
          <a:prstGeom prst="rect">
            <a:avLst/>
          </a:prstGeom>
        </p:spPr>
      </p:pic>
      <p:pic>
        <p:nvPicPr>
          <p:cNvPr id="9" name="Kép 8" descr="A képen képernyőkép, Grafika, kör, szimbólum látható&#10;&#10;Automatikusan generált leírás">
            <a:extLst>
              <a:ext uri="{FF2B5EF4-FFF2-40B4-BE49-F238E27FC236}">
                <a16:creationId xmlns:a16="http://schemas.microsoft.com/office/drawing/2014/main" id="{6A65EDF6-2DE6-0147-F329-30AF3EC55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98" y="4872875"/>
            <a:ext cx="1620000" cy="1620000"/>
          </a:xfrm>
          <a:prstGeom prst="rect">
            <a:avLst/>
          </a:prstGeom>
        </p:spPr>
      </p:pic>
      <p:pic>
        <p:nvPicPr>
          <p:cNvPr id="11" name="Kép 10" descr="A képen képernyőkép, kör, Színesség, tervezés látható&#10;&#10;Automatikusan generált leírás">
            <a:extLst>
              <a:ext uri="{FF2B5EF4-FFF2-40B4-BE49-F238E27FC236}">
                <a16:creationId xmlns:a16="http://schemas.microsoft.com/office/drawing/2014/main" id="{3F5AC3D7-9E7C-324E-A08F-A9C2C450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06" y="4872875"/>
            <a:ext cx="1620000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1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0FCB37-D60D-16BD-F64A-99678D03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b="1" i="0" dirty="0">
                <a:solidFill>
                  <a:schemeClr val="bg1"/>
                </a:solidFill>
                <a:effectLst/>
                <a:latin typeface="Söhne"/>
              </a:rPr>
              <a:t>	Kihívások és Lehetőségek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BA28A4-9585-D711-0453-1BD80818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5449"/>
            <a:ext cx="6096000" cy="4201514"/>
          </a:xfrm>
        </p:spPr>
        <p:txBody>
          <a:bodyPr anchor="ctr"/>
          <a:lstStyle/>
          <a:p>
            <a:pPr marL="457200" lvl="1" indent="0" algn="just">
              <a:buSzPct val="80000"/>
              <a:buNone/>
            </a:pPr>
            <a:r>
              <a:rPr lang="hu-HU" sz="2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és a gépi tanulás rohamos fejlődése számos kihívást és lehetőséget hoz magával. Néhány példa:</a:t>
            </a:r>
          </a:p>
          <a:p>
            <a:pPr lvl="1">
              <a:buSzPct val="80000"/>
            </a:pPr>
            <a:endParaRPr lang="hu-HU" b="0" i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EDF26DAD-2EC9-FEC3-2A96-F0C63745DFBF}"/>
              </a:ext>
            </a:extLst>
          </p:cNvPr>
          <p:cNvSpPr/>
          <p:nvPr/>
        </p:nvSpPr>
        <p:spPr>
          <a:xfrm>
            <a:off x="6589143" y="2342669"/>
            <a:ext cx="2088000" cy="1620000"/>
          </a:xfrm>
          <a:prstGeom prst="roundRect">
            <a:avLst/>
          </a:prstGeom>
          <a:solidFill>
            <a:srgbClr val="F2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0" i="1" dirty="0">
                <a:solidFill>
                  <a:schemeClr val="bg1"/>
                </a:solidFill>
                <a:effectLst/>
                <a:latin typeface="Söhne"/>
              </a:rPr>
              <a:t>Adatbiztonság és adatvédelem kihívásai.</a:t>
            </a:r>
            <a:endParaRPr lang="hu-HU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62C587AD-0621-AAE7-D3D3-9173C59EB479}"/>
              </a:ext>
            </a:extLst>
          </p:cNvPr>
          <p:cNvSpPr/>
          <p:nvPr/>
        </p:nvSpPr>
        <p:spPr>
          <a:xfrm>
            <a:off x="8898146" y="4181173"/>
            <a:ext cx="2088000" cy="1620000"/>
          </a:xfrm>
          <a:prstGeom prst="roundRect">
            <a:avLst/>
          </a:prstGeom>
          <a:solidFill>
            <a:srgbClr val="EA8E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0" i="1" dirty="0">
                <a:solidFill>
                  <a:schemeClr val="bg1"/>
                </a:solidFill>
                <a:effectLst/>
                <a:latin typeface="Söhne"/>
              </a:rPr>
              <a:t>Az MI szerepe a jövő munkaerőpiacon.</a:t>
            </a:r>
            <a:endParaRPr lang="hu-HU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endParaRPr lang="hu-HU" dirty="0"/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5CC5A79D-5F5B-7460-9F5E-FF687050A713}"/>
              </a:ext>
            </a:extLst>
          </p:cNvPr>
          <p:cNvSpPr/>
          <p:nvPr/>
        </p:nvSpPr>
        <p:spPr>
          <a:xfrm>
            <a:off x="6589143" y="4181174"/>
            <a:ext cx="2088000" cy="1620000"/>
          </a:xfrm>
          <a:prstGeom prst="roundRect">
            <a:avLst/>
          </a:prstGeom>
          <a:solidFill>
            <a:srgbClr val="7395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0" i="1" dirty="0">
                <a:solidFill>
                  <a:schemeClr val="bg1"/>
                </a:solidFill>
                <a:effectLst/>
                <a:latin typeface="Söhne"/>
              </a:rPr>
              <a:t>Az oktatás és a képzés jelentősége az MI terén.</a:t>
            </a:r>
            <a:endParaRPr lang="hu-HU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endParaRPr lang="hu-HU" dirty="0"/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56BC5AC1-EB32-EF40-0298-D3D3E69974CE}"/>
              </a:ext>
            </a:extLst>
          </p:cNvPr>
          <p:cNvSpPr/>
          <p:nvPr/>
        </p:nvSpPr>
        <p:spPr>
          <a:xfrm>
            <a:off x="8898146" y="2342669"/>
            <a:ext cx="2088000" cy="1620000"/>
          </a:xfrm>
          <a:prstGeom prst="round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0" i="1" dirty="0">
                <a:solidFill>
                  <a:schemeClr val="bg1"/>
                </a:solidFill>
                <a:effectLst/>
                <a:latin typeface="Söhne"/>
              </a:rPr>
              <a:t>Az etikai kérdések és az MI felelőssége.</a:t>
            </a:r>
            <a:endParaRPr lang="hu-HU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1090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A6D75D-5ADC-483F-644D-E2051A99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hu-HU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	</a:t>
            </a:r>
            <a:r>
              <a:rPr lang="hu-HU" b="1" i="0" dirty="0">
                <a:solidFill>
                  <a:schemeClr val="bg1"/>
                </a:solidFill>
                <a:effectLst/>
                <a:latin typeface="Söhne"/>
              </a:rPr>
              <a:t>Záró gondolatok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29D88-7BCB-733B-55A3-29714C90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Az MI és a gépi tanulás a jövőt alakítják. A technológiai forradalom számtalan lehetőséget és kihívást rejt magában. Ahogy tovább lépünk ebben a világban, fontos, hogy megértsük, hogyan működik, és hogyan lehet felelősségteljesen alkalmazni.</a:t>
            </a:r>
          </a:p>
          <a:p>
            <a:pPr marL="0" indent="0">
              <a:buNone/>
            </a:pPr>
            <a:endParaRPr lang="hu-HU" i="1" dirty="0">
              <a:solidFill>
                <a:schemeClr val="tx1">
                  <a:lumMod val="75000"/>
                  <a:lumOff val="25000"/>
                </a:schemeClr>
              </a:solidFill>
              <a:latin typeface="Söhne"/>
            </a:endParaRPr>
          </a:p>
          <a:p>
            <a:pPr marL="0" indent="0" algn="ctr">
              <a:buNone/>
            </a:pPr>
            <a:r>
              <a:rPr lang="hu-HU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öhne"/>
              </a:rPr>
              <a:t>Hogy lássuk mennyire fejlett a mai AI a prezentációban ezen a mondaton kívül minden mesterséges intelligencia által generált…</a:t>
            </a:r>
            <a:endParaRPr lang="hu-H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37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313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Office-téma</vt:lpstr>
      <vt:lpstr>Az emberi intelligencia nyomában</vt:lpstr>
      <vt:lpstr> Az MI és a Gépi Tanulás Alapjai</vt:lpstr>
      <vt:lpstr> Az MI Felhasználási Területei</vt:lpstr>
      <vt:lpstr> Hogyan Működik az MI?</vt:lpstr>
      <vt:lpstr> Kihívások és Lehetőségek</vt:lpstr>
      <vt:lpstr> Záró gondolatok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emberi intelligencia nyomában</dc:title>
  <dc:creator>Bálint Domnánovich</dc:creator>
  <cp:lastModifiedBy>Bálint Domnánovich</cp:lastModifiedBy>
  <cp:revision>4</cp:revision>
  <dcterms:created xsi:type="dcterms:W3CDTF">2023-10-31T08:38:33Z</dcterms:created>
  <dcterms:modified xsi:type="dcterms:W3CDTF">2023-11-02T19:24:09Z</dcterms:modified>
</cp:coreProperties>
</file>