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187926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119505"/>
            <a:ext cx="8909447" cy="2381521"/>
          </a:xfrm>
        </p:spPr>
        <p:txBody>
          <a:bodyPr anchor="b"/>
          <a:lstStyle>
            <a:lvl1pPr algn="ctr">
              <a:defRPr sz="5846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3592866"/>
            <a:ext cx="8909447" cy="1651546"/>
          </a:xfrm>
        </p:spPr>
        <p:txBody>
          <a:bodyPr/>
          <a:lstStyle>
            <a:lvl1pPr marL="0" indent="0" algn="ctr">
              <a:buNone/>
              <a:defRPr sz="2338"/>
            </a:lvl1pPr>
            <a:lvl2pPr marL="445450" indent="0" algn="ctr">
              <a:buNone/>
              <a:defRPr sz="1949"/>
            </a:lvl2pPr>
            <a:lvl3pPr marL="890900" indent="0" algn="ctr">
              <a:buNone/>
              <a:defRPr sz="1754"/>
            </a:lvl3pPr>
            <a:lvl4pPr marL="1336350" indent="0" algn="ctr">
              <a:buNone/>
              <a:defRPr sz="1559"/>
            </a:lvl4pPr>
            <a:lvl5pPr marL="1781800" indent="0" algn="ctr">
              <a:buNone/>
              <a:defRPr sz="1559"/>
            </a:lvl5pPr>
            <a:lvl6pPr marL="2227250" indent="0" algn="ctr">
              <a:buNone/>
              <a:defRPr sz="1559"/>
            </a:lvl6pPr>
            <a:lvl7pPr marL="2672700" indent="0" algn="ctr">
              <a:buNone/>
              <a:defRPr sz="1559"/>
            </a:lvl7pPr>
            <a:lvl8pPr marL="3118150" indent="0" algn="ctr">
              <a:buNone/>
              <a:defRPr sz="1559"/>
            </a:lvl8pPr>
            <a:lvl9pPr marL="3563600" indent="0" algn="ctr">
              <a:buNone/>
              <a:defRPr sz="1559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6B9D-EAB7-46EC-B66F-D213264F8BEF}" type="datetimeFigureOut">
              <a:rPr lang="hu-HU" smtClean="0"/>
              <a:t>2023. 11. 03.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CE0E-DB9D-4746-9508-0F00CDAB3C1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3847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6B9D-EAB7-46EC-B66F-D213264F8BEF}" type="datetimeFigureOut">
              <a:rPr lang="hu-HU" smtClean="0"/>
              <a:t>2023. 11. 03.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CE0E-DB9D-4746-9508-0F00CDAB3C1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239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364195"/>
            <a:ext cx="2561466" cy="579704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364195"/>
            <a:ext cx="7535907" cy="579704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6B9D-EAB7-46EC-B66F-D213264F8BEF}" type="datetimeFigureOut">
              <a:rPr lang="hu-HU" smtClean="0"/>
              <a:t>2023. 11. 03.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CE0E-DB9D-4746-9508-0F00CDAB3C1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710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6B9D-EAB7-46EC-B66F-D213264F8BEF}" type="datetimeFigureOut">
              <a:rPr lang="hu-HU" smtClean="0"/>
              <a:t>2023. 11. 03.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CE0E-DB9D-4746-9508-0F00CDAB3C1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184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705385"/>
            <a:ext cx="10245864" cy="2845473"/>
          </a:xfrm>
        </p:spPr>
        <p:txBody>
          <a:bodyPr anchor="b"/>
          <a:lstStyle>
            <a:lvl1pPr>
              <a:defRPr sz="5846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4577778"/>
            <a:ext cx="10245864" cy="1496367"/>
          </a:xfrm>
        </p:spPr>
        <p:txBody>
          <a:bodyPr/>
          <a:lstStyle>
            <a:lvl1pPr marL="0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1pPr>
            <a:lvl2pPr marL="445450" indent="0">
              <a:buNone/>
              <a:defRPr sz="1949">
                <a:solidFill>
                  <a:schemeClr val="tx1">
                    <a:tint val="75000"/>
                  </a:schemeClr>
                </a:solidFill>
              </a:defRPr>
            </a:lvl2pPr>
            <a:lvl3pPr marL="89090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3pPr>
            <a:lvl4pPr marL="13363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4pPr>
            <a:lvl5pPr marL="17818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5pPr>
            <a:lvl6pPr marL="22272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6pPr>
            <a:lvl7pPr marL="26727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7pPr>
            <a:lvl8pPr marL="311815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8pPr>
            <a:lvl9pPr marL="3563600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6B9D-EAB7-46EC-B66F-D213264F8BEF}" type="datetimeFigureOut">
              <a:rPr lang="hu-HU" smtClean="0"/>
              <a:t>2023. 11. 03.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CE0E-DB9D-4746-9508-0F00CDAB3C1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1609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820976"/>
            <a:ext cx="5048687" cy="43402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820976"/>
            <a:ext cx="5048687" cy="43402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6B9D-EAB7-46EC-B66F-D213264F8BEF}" type="datetimeFigureOut">
              <a:rPr lang="hu-HU" smtClean="0"/>
              <a:t>2023. 11. 03.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CE0E-DB9D-4746-9508-0F00CDAB3C1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880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4196"/>
            <a:ext cx="10245864" cy="132218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676882"/>
            <a:ext cx="5025485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2498697"/>
            <a:ext cx="5025485" cy="367520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676882"/>
            <a:ext cx="5050234" cy="821814"/>
          </a:xfrm>
        </p:spPr>
        <p:txBody>
          <a:bodyPr anchor="b"/>
          <a:lstStyle>
            <a:lvl1pPr marL="0" indent="0">
              <a:buNone/>
              <a:defRPr sz="2338" b="1"/>
            </a:lvl1pPr>
            <a:lvl2pPr marL="445450" indent="0">
              <a:buNone/>
              <a:defRPr sz="1949" b="1"/>
            </a:lvl2pPr>
            <a:lvl3pPr marL="890900" indent="0">
              <a:buNone/>
              <a:defRPr sz="1754" b="1"/>
            </a:lvl3pPr>
            <a:lvl4pPr marL="1336350" indent="0">
              <a:buNone/>
              <a:defRPr sz="1559" b="1"/>
            </a:lvl4pPr>
            <a:lvl5pPr marL="1781800" indent="0">
              <a:buNone/>
              <a:defRPr sz="1559" b="1"/>
            </a:lvl5pPr>
            <a:lvl6pPr marL="2227250" indent="0">
              <a:buNone/>
              <a:defRPr sz="1559" b="1"/>
            </a:lvl6pPr>
            <a:lvl7pPr marL="2672700" indent="0">
              <a:buNone/>
              <a:defRPr sz="1559" b="1"/>
            </a:lvl7pPr>
            <a:lvl8pPr marL="3118150" indent="0">
              <a:buNone/>
              <a:defRPr sz="1559" b="1"/>
            </a:lvl8pPr>
            <a:lvl9pPr marL="3563600" indent="0">
              <a:buNone/>
              <a:defRPr sz="1559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2498697"/>
            <a:ext cx="5050234" cy="367520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6B9D-EAB7-46EC-B66F-D213264F8BEF}" type="datetimeFigureOut">
              <a:rPr lang="hu-HU" smtClean="0"/>
              <a:t>2023. 11. 03.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CE0E-DB9D-4746-9508-0F00CDAB3C1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327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6B9D-EAB7-46EC-B66F-D213264F8BEF}" type="datetimeFigureOut">
              <a:rPr lang="hu-HU" smtClean="0"/>
              <a:t>2023. 11. 03.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CE0E-DB9D-4746-9508-0F00CDAB3C1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9281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6B9D-EAB7-46EC-B66F-D213264F8BEF}" type="datetimeFigureOut">
              <a:rPr lang="hu-HU" smtClean="0"/>
              <a:t>2023. 11. 03.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CE0E-DB9D-4746-9508-0F00CDAB3C1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937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984911"/>
            <a:ext cx="6013877" cy="4861216"/>
          </a:xfrm>
        </p:spPr>
        <p:txBody>
          <a:bodyPr/>
          <a:lstStyle>
            <a:lvl1pPr>
              <a:defRPr sz="3118"/>
            </a:lvl1pPr>
            <a:lvl2pPr>
              <a:defRPr sz="2728"/>
            </a:lvl2pPr>
            <a:lvl3pPr>
              <a:defRPr sz="2338"/>
            </a:lvl3pPr>
            <a:lvl4pPr>
              <a:defRPr sz="1949"/>
            </a:lvl4pPr>
            <a:lvl5pPr>
              <a:defRPr sz="1949"/>
            </a:lvl5pPr>
            <a:lvl6pPr>
              <a:defRPr sz="1949"/>
            </a:lvl6pPr>
            <a:lvl7pPr>
              <a:defRPr sz="1949"/>
            </a:lvl7pPr>
            <a:lvl8pPr>
              <a:defRPr sz="1949"/>
            </a:lvl8pPr>
            <a:lvl9pPr>
              <a:defRPr sz="1949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2161"/>
            <a:ext cx="3831371" cy="3801883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6B9D-EAB7-46EC-B66F-D213264F8BEF}" type="datetimeFigureOut">
              <a:rPr lang="hu-HU" smtClean="0"/>
              <a:t>2023. 11. 03.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CE0E-DB9D-4746-9508-0F00CDAB3C1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217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56036"/>
            <a:ext cx="3831371" cy="1596126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984911"/>
            <a:ext cx="6013877" cy="4861216"/>
          </a:xfrm>
        </p:spPr>
        <p:txBody>
          <a:bodyPr anchor="t"/>
          <a:lstStyle>
            <a:lvl1pPr marL="0" indent="0">
              <a:buNone/>
              <a:defRPr sz="3118"/>
            </a:lvl1pPr>
            <a:lvl2pPr marL="445450" indent="0">
              <a:buNone/>
              <a:defRPr sz="2728"/>
            </a:lvl2pPr>
            <a:lvl3pPr marL="890900" indent="0">
              <a:buNone/>
              <a:defRPr sz="2338"/>
            </a:lvl3pPr>
            <a:lvl4pPr marL="1336350" indent="0">
              <a:buNone/>
              <a:defRPr sz="1949"/>
            </a:lvl4pPr>
            <a:lvl5pPr marL="1781800" indent="0">
              <a:buNone/>
              <a:defRPr sz="1949"/>
            </a:lvl5pPr>
            <a:lvl6pPr marL="2227250" indent="0">
              <a:buNone/>
              <a:defRPr sz="1949"/>
            </a:lvl6pPr>
            <a:lvl7pPr marL="2672700" indent="0">
              <a:buNone/>
              <a:defRPr sz="1949"/>
            </a:lvl7pPr>
            <a:lvl8pPr marL="3118150" indent="0">
              <a:buNone/>
              <a:defRPr sz="1949"/>
            </a:lvl8pPr>
            <a:lvl9pPr marL="3563600" indent="0">
              <a:buNone/>
              <a:defRPr sz="1949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052161"/>
            <a:ext cx="3831371" cy="3801883"/>
          </a:xfrm>
        </p:spPr>
        <p:txBody>
          <a:bodyPr/>
          <a:lstStyle>
            <a:lvl1pPr marL="0" indent="0">
              <a:buNone/>
              <a:defRPr sz="1559"/>
            </a:lvl1pPr>
            <a:lvl2pPr marL="445450" indent="0">
              <a:buNone/>
              <a:defRPr sz="1364"/>
            </a:lvl2pPr>
            <a:lvl3pPr marL="890900" indent="0">
              <a:buNone/>
              <a:defRPr sz="1169"/>
            </a:lvl3pPr>
            <a:lvl4pPr marL="1336350" indent="0">
              <a:buNone/>
              <a:defRPr sz="974"/>
            </a:lvl4pPr>
            <a:lvl5pPr marL="1781800" indent="0">
              <a:buNone/>
              <a:defRPr sz="974"/>
            </a:lvl5pPr>
            <a:lvl6pPr marL="2227250" indent="0">
              <a:buNone/>
              <a:defRPr sz="974"/>
            </a:lvl6pPr>
            <a:lvl7pPr marL="2672700" indent="0">
              <a:buNone/>
              <a:defRPr sz="974"/>
            </a:lvl7pPr>
            <a:lvl8pPr marL="3118150" indent="0">
              <a:buNone/>
              <a:defRPr sz="974"/>
            </a:lvl8pPr>
            <a:lvl9pPr marL="3563600" indent="0">
              <a:buNone/>
              <a:defRPr sz="974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6B9D-EAB7-46EC-B66F-D213264F8BEF}" type="datetimeFigureOut">
              <a:rPr lang="hu-HU" smtClean="0"/>
              <a:t>2023. 11. 03.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ECE0E-DB9D-4746-9508-0F00CDAB3C1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596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364196"/>
            <a:ext cx="102458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820976"/>
            <a:ext cx="102458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46B9D-EAB7-46EC-B66F-D213264F8BEF}" type="datetimeFigureOut">
              <a:rPr lang="hu-HU" smtClean="0"/>
              <a:t>2023. 11. 03.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6340166"/>
            <a:ext cx="400925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6340166"/>
            <a:ext cx="2672834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CE0E-DB9D-4746-9508-0F00CDAB3C1E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4381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0900" rtl="0" eaLnBrk="1" latinLnBrk="0" hangingPunct="1">
        <a:lnSpc>
          <a:spcPct val="90000"/>
        </a:lnSpc>
        <a:spcBef>
          <a:spcPct val="0"/>
        </a:spcBef>
        <a:buNone/>
        <a:defRPr sz="4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725" indent="-222725" algn="l" defTabSz="890900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sz="2728" kern="1200">
          <a:solidFill>
            <a:schemeClr val="tx1"/>
          </a:solidFill>
          <a:latin typeface="+mn-lt"/>
          <a:ea typeface="+mn-ea"/>
          <a:cs typeface="+mn-cs"/>
        </a:defRPr>
      </a:lvl1pPr>
      <a:lvl2pPr marL="6681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136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949" kern="1200">
          <a:solidFill>
            <a:schemeClr val="tx1"/>
          </a:solidFill>
          <a:latin typeface="+mn-lt"/>
          <a:ea typeface="+mn-ea"/>
          <a:cs typeface="+mn-cs"/>
        </a:defRPr>
      </a:lvl3pPr>
      <a:lvl4pPr marL="15590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20045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4499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8954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34087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786325" indent="-222725" algn="l" defTabSz="890900" rtl="0" eaLnBrk="1" latinLnBrk="0" hangingPunct="1">
        <a:lnSpc>
          <a:spcPct val="90000"/>
        </a:lnSpc>
        <a:spcBef>
          <a:spcPts val="48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454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2pPr>
      <a:lvl3pPr marL="8909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3363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4pPr>
      <a:lvl5pPr marL="17818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5pPr>
      <a:lvl6pPr marL="22272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6pPr>
      <a:lvl7pPr marL="26727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7pPr>
      <a:lvl8pPr marL="311815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8pPr>
      <a:lvl9pPr marL="3563600" algn="l" defTabSz="890900" rtl="0" eaLnBrk="1" latinLnBrk="0" hangingPunct="1">
        <a:defRPr sz="17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F3FF71-5A04-CAD0-8F01-86EFDD69F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632" y="1312070"/>
            <a:ext cx="9144000" cy="2027235"/>
          </a:xfrm>
        </p:spPr>
        <p:txBody>
          <a:bodyPr>
            <a:normAutofit/>
          </a:bodyPr>
          <a:lstStyle/>
          <a:p>
            <a:r>
              <a:rPr lang="hu-HU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Püthagorasz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D723B88-9E46-E705-9DFA-B11FFEE3F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632" y="3501236"/>
            <a:ext cx="9144000" cy="1655759"/>
          </a:xfrm>
        </p:spPr>
        <p:txBody>
          <a:bodyPr>
            <a:normAutofit/>
          </a:bodyPr>
          <a:lstStyle/>
          <a:p>
            <a:r>
              <a:rPr lang="hu-HU" sz="2400" b="1" i="0" dirty="0">
                <a:solidFill>
                  <a:srgbClr val="7F7F7F"/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Az Antik Matematika Zseni</a:t>
            </a:r>
            <a:endParaRPr lang="hu-HU" sz="2400" dirty="0">
              <a:solidFill>
                <a:srgbClr val="7F7F7F"/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CB2607B4-4652-8F07-A489-4269FEA01667}"/>
              </a:ext>
            </a:extLst>
          </p:cNvPr>
          <p:cNvSpPr/>
          <p:nvPr/>
        </p:nvSpPr>
        <p:spPr>
          <a:xfrm>
            <a:off x="1619631" y="-963046"/>
            <a:ext cx="8640000" cy="8640000"/>
          </a:xfrm>
          <a:prstGeom prst="ellipse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701" dirty="0"/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670694E1-CDE0-4E0A-3952-60C154D1AFF3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1619631" y="3356954"/>
            <a:ext cx="8640000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6203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BA6006-3301-53F0-227C-BDB4615F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Legendája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A7D481-217F-1D65-74F2-53829B3A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31" y="1816895"/>
            <a:ext cx="7169934" cy="4351339"/>
          </a:xfrm>
        </p:spPr>
        <p:txBody>
          <a:bodyPr/>
          <a:lstStyle/>
          <a:p>
            <a:pPr marL="0" indent="0" algn="just">
              <a:buNone/>
            </a:pPr>
            <a:r>
              <a:rPr lang="hu-HU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Életét legendák övezik. Szamos szigetéről származott, lehet, hogy föníciai volt. Széles gondolkozású, a tudományokat folytató, a filozófia és a matematika iránt szenvedélyes személyiség volt.</a:t>
            </a:r>
          </a:p>
          <a:p>
            <a:pPr lvl="1" algn="just"/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Ismerte Thalész-t</a:t>
            </a:r>
          </a:p>
          <a:p>
            <a:pPr lvl="1" algn="just"/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Tanult Egyiptomban</a:t>
            </a:r>
          </a:p>
          <a:p>
            <a:pPr lvl="1" algn="just"/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Krotón-ban élt ahol Milón karolta fel</a:t>
            </a:r>
          </a:p>
          <a:p>
            <a:pPr lvl="1" algn="just"/>
            <a:r>
              <a:rPr lang="hu-H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Itt alakította meg a Püthagoreus Testvériséget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5" name="Kép 4" descr="A képen vázlat, Önarckép, ember, portré látható&#10;&#10;Automatikusan generált leírás">
            <a:extLst>
              <a:ext uri="{FF2B5EF4-FFF2-40B4-BE49-F238E27FC236}">
                <a16:creationId xmlns:a16="http://schemas.microsoft.com/office/drawing/2014/main" id="{FDC5BB80-ABEF-B4B6-5B32-02C0745AA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598" y="1816894"/>
            <a:ext cx="2830835" cy="378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3082248E-1B64-50D5-70CE-98EFA78A7255}"/>
              </a:ext>
            </a:extLst>
          </p:cNvPr>
          <p:cNvCxnSpPr/>
          <p:nvPr/>
        </p:nvCxnSpPr>
        <p:spPr>
          <a:xfrm>
            <a:off x="681831" y="1391671"/>
            <a:ext cx="1044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794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115B08-5CBF-0A50-D362-D883067F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eelawadee UI" panose="020B0502040204020203" pitchFamily="34" charset="-34"/>
                <a:cs typeface="Leelawadee UI" panose="020B0502040204020203" pitchFamily="34" charset="-34"/>
              </a:rPr>
              <a:t>A püthagoreusok</a:t>
            </a:r>
            <a:endParaRPr lang="hu-HU" sz="4400" b="1" dirty="0">
              <a:solidFill>
                <a:schemeClr val="tx1">
                  <a:lumMod val="50000"/>
                  <a:lumOff val="50000"/>
                </a:schemeClr>
              </a:solidFill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016554-3E24-2147-EE7B-3C05DBF6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 Testvériség tulajdonképpen egy vallási közösség volt amely a számok iránt kutatott.</a:t>
            </a:r>
          </a:p>
          <a:p>
            <a:pPr marL="0" indent="0">
              <a:buNone/>
            </a:pPr>
            <a:endParaRPr lang="hu-HU" sz="2800" dirty="0">
              <a:solidFill>
                <a:schemeClr val="tx1">
                  <a:lumMod val="75000"/>
                  <a:lumOff val="25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0" indent="0">
              <a:buNone/>
            </a:pP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 számokat misztikus jelenségekkel kötötték össze és az arány fogalmára építették számmisztikájukat.</a:t>
            </a:r>
          </a:p>
          <a:p>
            <a:pPr marL="0" indent="0">
              <a:buNone/>
            </a:pPr>
            <a:endParaRPr lang="hu-HU" sz="2800" dirty="0">
              <a:solidFill>
                <a:schemeClr val="tx1">
                  <a:lumMod val="75000"/>
                  <a:lumOff val="25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pPr marL="0" indent="0">
              <a:buNone/>
            </a:pP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Az 5-ös számot az emberi mikrokozmosz tökéletes számának tartották.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289C8CEE-3F17-A88E-F529-76879ABDAB01}"/>
              </a:ext>
            </a:extLst>
          </p:cNvPr>
          <p:cNvCxnSpPr>
            <a:cxnSpLocks/>
          </p:cNvCxnSpPr>
          <p:nvPr/>
        </p:nvCxnSpPr>
        <p:spPr>
          <a:xfrm>
            <a:off x="681831" y="1396547"/>
            <a:ext cx="1044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524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0C36CF-2081-68D2-23B1-2CA7A74F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Püthagorasz-féle csillag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21416D-5BD3-BCB9-7A80-A60C6F67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31" y="1816895"/>
            <a:ext cx="5257800" cy="43513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Misztikus jelvényük három elemre bontható, egy kör azon belül egy ötszög, azon belül pedig egy pentagram.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BDBB1CD3-1C7C-56CA-48B9-C8E508262FDD}"/>
              </a:ext>
            </a:extLst>
          </p:cNvPr>
          <p:cNvSpPr/>
          <p:nvPr/>
        </p:nvSpPr>
        <p:spPr>
          <a:xfrm>
            <a:off x="6377602" y="1816894"/>
            <a:ext cx="4320000" cy="4320000"/>
          </a:xfrm>
          <a:prstGeom prst="ellipse">
            <a:avLst/>
          </a:prstGeom>
          <a:noFill/>
          <a:ln w="381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701"/>
          </a:p>
        </p:txBody>
      </p:sp>
      <p:sp>
        <p:nvSpPr>
          <p:cNvPr id="11" name="Ötszög 10">
            <a:extLst>
              <a:ext uri="{FF2B5EF4-FFF2-40B4-BE49-F238E27FC236}">
                <a16:creationId xmlns:a16="http://schemas.microsoft.com/office/drawing/2014/main" id="{F85E7AD2-ADAF-3E1A-BBB7-65CBA0B32858}"/>
              </a:ext>
            </a:extLst>
          </p:cNvPr>
          <p:cNvSpPr/>
          <p:nvPr/>
        </p:nvSpPr>
        <p:spPr>
          <a:xfrm>
            <a:off x="6521603" y="1820978"/>
            <a:ext cx="4032000" cy="3888000"/>
          </a:xfrm>
          <a:prstGeom prst="pentagon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701"/>
          </a:p>
        </p:txBody>
      </p:sp>
      <p:sp>
        <p:nvSpPr>
          <p:cNvPr id="12" name="Csillag: 5 ágú 11">
            <a:extLst>
              <a:ext uri="{FF2B5EF4-FFF2-40B4-BE49-F238E27FC236}">
                <a16:creationId xmlns:a16="http://schemas.microsoft.com/office/drawing/2014/main" id="{E597BC7C-B0F9-C6BC-CF29-EA4A2D831439}"/>
              </a:ext>
            </a:extLst>
          </p:cNvPr>
          <p:cNvSpPr/>
          <p:nvPr/>
        </p:nvSpPr>
        <p:spPr>
          <a:xfrm>
            <a:off x="6593602" y="1856979"/>
            <a:ext cx="3888000" cy="3852000"/>
          </a:xfrm>
          <a:prstGeom prst="star5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701"/>
          </a:p>
        </p:txBody>
      </p:sp>
      <p:sp>
        <p:nvSpPr>
          <p:cNvPr id="13" name="Ötszög 12">
            <a:extLst>
              <a:ext uri="{FF2B5EF4-FFF2-40B4-BE49-F238E27FC236}">
                <a16:creationId xmlns:a16="http://schemas.microsoft.com/office/drawing/2014/main" id="{86F56FEA-17DE-CAF5-36EB-3C1CC28309EA}"/>
              </a:ext>
            </a:extLst>
          </p:cNvPr>
          <p:cNvSpPr/>
          <p:nvPr/>
        </p:nvSpPr>
        <p:spPr>
          <a:xfrm flipV="1">
            <a:off x="7789891" y="3330779"/>
            <a:ext cx="1493017" cy="1462951"/>
          </a:xfrm>
          <a:prstGeom prst="pentagon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701" dirty="0"/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A7DEC052-8910-CA71-F60E-D0086DF1EEE2}"/>
              </a:ext>
            </a:extLst>
          </p:cNvPr>
          <p:cNvCxnSpPr>
            <a:cxnSpLocks/>
          </p:cNvCxnSpPr>
          <p:nvPr/>
        </p:nvCxnSpPr>
        <p:spPr>
          <a:xfrm>
            <a:off x="681831" y="1396547"/>
            <a:ext cx="1044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502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2FC5E3-07A1-BBEA-8AD6-B1E6AEB9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Püthagorasz munkássága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D1AD73-BB6A-12A6-DEC4-6758D45D6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Püthagorasz tétel</a:t>
            </a:r>
          </a:p>
          <a:p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A tökéletes számok keresése</a:t>
            </a:r>
          </a:p>
          <a:p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Prímszámok tanulmányozásai</a:t>
            </a:r>
          </a:p>
          <a:p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Irracionális számok</a:t>
            </a:r>
          </a:p>
          <a:p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Püthagoraszi számhármasok</a:t>
            </a:r>
          </a:p>
          <a:p>
            <a:r>
              <a:rPr lang="hu-H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Számtani közép és középértékek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904FAA64-8639-E59D-8AA4-F5E37DA4E392}"/>
              </a:ext>
            </a:extLst>
          </p:cNvPr>
          <p:cNvCxnSpPr>
            <a:cxnSpLocks/>
          </p:cNvCxnSpPr>
          <p:nvPr/>
        </p:nvCxnSpPr>
        <p:spPr>
          <a:xfrm>
            <a:off x="681831" y="1396547"/>
            <a:ext cx="10440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Kép 7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404F45F0-0325-AEE1-47F9-595DCA78E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83" y="4191079"/>
            <a:ext cx="1080000" cy="1080000"/>
          </a:xfrm>
          <a:prstGeom prst="rect">
            <a:avLst/>
          </a:prstGeom>
        </p:spPr>
      </p:pic>
      <p:pic>
        <p:nvPicPr>
          <p:cNvPr id="10" name="Kép 9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549B1147-5645-BBD2-13C6-576F4349A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861" y="1816894"/>
            <a:ext cx="1080000" cy="1080000"/>
          </a:xfrm>
          <a:prstGeom prst="rect">
            <a:avLst/>
          </a:prstGeom>
        </p:spPr>
      </p:pic>
      <p:pic>
        <p:nvPicPr>
          <p:cNvPr id="12" name="Kép 11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72609C36-E98F-3076-9487-4D14F8FA4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861" y="3651079"/>
            <a:ext cx="1080000" cy="1080000"/>
          </a:xfrm>
          <a:prstGeom prst="rect">
            <a:avLst/>
          </a:prstGeom>
        </p:spPr>
      </p:pic>
      <p:pic>
        <p:nvPicPr>
          <p:cNvPr id="14" name="Kép 13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8961060C-95EA-7B6E-8980-9EB1FF04C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483" y="2571079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30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126</TotalTime>
  <Words>130</Words>
  <Application>Microsoft Office PowerPoint</Application>
  <PresentationFormat>Egyéni</PresentationFormat>
  <Paragraphs>23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Leelawadee UI</vt:lpstr>
      <vt:lpstr>Leelawadee UI Semilight</vt:lpstr>
      <vt:lpstr>Office-téma</vt:lpstr>
      <vt:lpstr>Püthagorasz</vt:lpstr>
      <vt:lpstr>Legendája</vt:lpstr>
      <vt:lpstr>A püthagoreusok</vt:lpstr>
      <vt:lpstr>Püthagorasz-féle csillag</vt:lpstr>
      <vt:lpstr>Püthagorasz munkássága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Püthagorasz</dc:title>
  <dc:creator>Bálint Domnánovich</dc:creator>
  <cp:lastModifiedBy>Bálint Domnánovich</cp:lastModifiedBy>
  <cp:revision>2</cp:revision>
  <dcterms:created xsi:type="dcterms:W3CDTF">2023-11-03T14:24:21Z</dcterms:created>
  <dcterms:modified xsi:type="dcterms:W3CDTF">2023-11-03T21:30:06Z</dcterms:modified>
</cp:coreProperties>
</file>