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6"/>
  </p:notesMasterIdLst>
  <p:handoutMasterIdLst>
    <p:handoutMasterId r:id="rId57"/>
  </p:handoutMasterIdLst>
  <p:sldIdLst>
    <p:sldId id="1913" r:id="rId8"/>
    <p:sldId id="1880" r:id="rId9"/>
    <p:sldId id="1702" r:id="rId10"/>
    <p:sldId id="1710" r:id="rId11"/>
    <p:sldId id="1859" r:id="rId12"/>
    <p:sldId id="2074" r:id="rId13"/>
    <p:sldId id="1920" r:id="rId14"/>
    <p:sldId id="2103" r:id="rId15"/>
    <p:sldId id="2075" r:id="rId16"/>
    <p:sldId id="1921" r:id="rId17"/>
    <p:sldId id="2104" r:id="rId18"/>
    <p:sldId id="2106" r:id="rId19"/>
    <p:sldId id="2105" r:id="rId20"/>
    <p:sldId id="2077" r:id="rId21"/>
    <p:sldId id="1922" r:id="rId22"/>
    <p:sldId id="1923" r:id="rId23"/>
    <p:sldId id="2078" r:id="rId24"/>
    <p:sldId id="1926" r:id="rId25"/>
    <p:sldId id="2079" r:id="rId26"/>
    <p:sldId id="1929" r:id="rId27"/>
    <p:sldId id="1932" r:id="rId28"/>
    <p:sldId id="2080" r:id="rId29"/>
    <p:sldId id="2089" r:id="rId30"/>
    <p:sldId id="2081" r:id="rId31"/>
    <p:sldId id="2087" r:id="rId32"/>
    <p:sldId id="2083" r:id="rId33"/>
    <p:sldId id="2088" r:id="rId34"/>
    <p:sldId id="2084" r:id="rId35"/>
    <p:sldId id="2086" r:id="rId36"/>
    <p:sldId id="2085" r:id="rId37"/>
    <p:sldId id="2090" r:id="rId38"/>
    <p:sldId id="2091" r:id="rId39"/>
    <p:sldId id="2092" r:id="rId40"/>
    <p:sldId id="2094" r:id="rId41"/>
    <p:sldId id="2093" r:id="rId42"/>
    <p:sldId id="2095" r:id="rId43"/>
    <p:sldId id="2111" r:id="rId44"/>
    <p:sldId id="2096" r:id="rId45"/>
    <p:sldId id="2097" r:id="rId46"/>
    <p:sldId id="2100" r:id="rId47"/>
    <p:sldId id="2112" r:id="rId48"/>
    <p:sldId id="2108" r:id="rId49"/>
    <p:sldId id="2098" r:id="rId50"/>
    <p:sldId id="2101" r:id="rId51"/>
    <p:sldId id="2109" r:id="rId52"/>
    <p:sldId id="2110" r:id="rId53"/>
    <p:sldId id="2099" r:id="rId54"/>
    <p:sldId id="2102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67" d="100"/>
          <a:sy n="67" d="100"/>
        </p:scale>
        <p:origin x="63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redis.net.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redis.io/releases/" TargetMode="External"/><Relationship Id="rId2" Type="http://schemas.openxmlformats.org/officeDocument/2006/relationships/hyperlink" Target="https://github.com/microsoftarchive/redis/release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店铺营业状态设置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服务启动与停止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FFDB9-7F1F-22FE-B2B2-8FD98806C96D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服务启动命令：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redis-server.exe redis.windows.conf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274A8E-DA05-48D0-763B-C16DCF29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0" y="2337418"/>
            <a:ext cx="7709867" cy="3518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C79945-3E71-FB3B-A644-161D41C15D6C}"/>
              </a:ext>
            </a:extLst>
          </p:cNvPr>
          <p:cNvSpPr txBox="1"/>
          <p:nvPr/>
        </p:nvSpPr>
        <p:spPr>
          <a:xfrm>
            <a:off x="710565" y="6099230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服务默认端口号为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6379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，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通过快捷键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Ctrl + C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即可停止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8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服务启动与停止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FFDB9-7F1F-22FE-B2B2-8FD98806C96D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客户端连接命令：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redis-cli.exe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C79945-3E71-FB3B-A644-161D41C15D6C}"/>
              </a:ext>
            </a:extLst>
          </p:cNvPr>
          <p:cNvSpPr txBox="1"/>
          <p:nvPr/>
        </p:nvSpPr>
        <p:spPr>
          <a:xfrm>
            <a:off x="710565" y="5071816"/>
            <a:ext cx="10601960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redis-cli.exe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命令默认连接的是本地的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服务，并且使用默认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6379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端口。也可以通过指定如下参数连接：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-h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端口号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-a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密码（如果需要）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8985ED-4D55-CBCB-8E1D-427B04A4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36" y="2395373"/>
            <a:ext cx="9315929" cy="23686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718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服务启动与停止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FFDB9-7F1F-22FE-B2B2-8FD98806C96D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服务密码，修改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redis.windows.conf</a:t>
            </a:r>
            <a:endParaRPr lang="en-US" altLang="zh-CN" sz="160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E52BE5-C578-22F7-E24F-A29C092D9000}"/>
              </a:ext>
            </a:extLst>
          </p:cNvPr>
          <p:cNvSpPr txBox="1"/>
          <p:nvPr/>
        </p:nvSpPr>
        <p:spPr>
          <a:xfrm>
            <a:off x="845737" y="2443240"/>
            <a:ext cx="6126480" cy="374571"/>
          </a:xfrm>
          <a:prstGeom prst="roundRect">
            <a:avLst/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ea typeface="阿里巴巴普惠体" panose="00020600040101010101"/>
              </a:rPr>
              <a:t>requirepass 123456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BC7A6-77EB-606B-A6C2-A01E19BCEFEC}"/>
              </a:ext>
            </a:extLst>
          </p:cNvPr>
          <p:cNvSpPr txBox="1"/>
          <p:nvPr/>
        </p:nvSpPr>
        <p:spPr>
          <a:xfrm>
            <a:off x="710565" y="3430988"/>
            <a:ext cx="10601960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修改密码后需要重启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服务才能生效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配置文件中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#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表示注释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9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服务启动与停止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FFDB9-7F1F-22FE-B2B2-8FD98806C96D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客户端图形工具：</a:t>
            </a:r>
            <a:endParaRPr lang="en-US" altLang="zh-CN" sz="160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C6171-18C3-21C4-E42F-595F2661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4" y="2234217"/>
            <a:ext cx="3864171" cy="3288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4271FF-3306-6BA4-2F95-A988C388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80" y="2842356"/>
            <a:ext cx="5667320" cy="31996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1C81A6-3EF2-E935-4F27-672B6789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480" y="2842356"/>
            <a:ext cx="7174727" cy="3811574"/>
          </a:xfrm>
          <a:prstGeom prst="rect">
            <a:avLst/>
          </a:prstGeom>
          <a:ln w="3175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37481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  <a:p>
            <a:r>
              <a:rPr lang="zh-CN" altLang="en-US"/>
              <a:t>店铺营业状态设置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54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5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种常用数据类型介绍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各种数据类型的特点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种常用数据类型介绍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B4A0B9-0300-4209-5818-767926B7355C}"/>
              </a:ext>
            </a:extLst>
          </p:cNvPr>
          <p:cNvSpPr txBox="1"/>
          <p:nvPr/>
        </p:nvSpPr>
        <p:spPr>
          <a:xfrm>
            <a:off x="710880" y="1577110"/>
            <a:ext cx="9379325" cy="2976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Redis存储的是key-value结构的数据，其中key是字符串类型，value有5种常用的数据类型：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字符串 string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哈希 hash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列表 list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 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有序集合 sorted set / zset</a:t>
            </a:r>
          </a:p>
        </p:txBody>
      </p:sp>
    </p:spTree>
    <p:extLst>
      <p:ext uri="{BB962C8B-B14F-4D97-AF65-F5344CB8AC3E}">
        <p14:creationId xmlns:p14="http://schemas.microsoft.com/office/powerpoint/2010/main" val="27209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5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种常用数据类型介绍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各种数据类型的特点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9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各种数据类型的特点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BAAFED-C57F-5642-4E61-FB44A7F7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7" y="1651632"/>
            <a:ext cx="5092954" cy="49362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F3D93B-ACFE-BE54-4C6C-D0EEA64D6735}"/>
              </a:ext>
            </a:extLst>
          </p:cNvPr>
          <p:cNvSpPr txBox="1"/>
          <p:nvPr/>
        </p:nvSpPr>
        <p:spPr>
          <a:xfrm>
            <a:off x="5738191" y="2823789"/>
            <a:ext cx="612648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字符串(string)：普通字符串，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中最简单的数据类型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哈希(hash)：也叫散列，类似于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结构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列表(list)：按照插入顺序排序，可以有重复元素，类似于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LinkedList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集合(set)：无序集合，没有重复元素，类似于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HashSet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有序集合(sorted set / zset)：集合中每个元素关联一个分数（score），根据分数升序排序，没有重复元素</a:t>
            </a:r>
          </a:p>
        </p:txBody>
      </p:sp>
    </p:spTree>
    <p:extLst>
      <p:ext uri="{BB962C8B-B14F-4D97-AF65-F5344CB8AC3E}">
        <p14:creationId xmlns:p14="http://schemas.microsoft.com/office/powerpoint/2010/main" val="24907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  <a:p>
            <a:r>
              <a:rPr lang="zh-CN" altLang="en-US"/>
              <a:t>店铺营业状态设置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7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2E0F98-29C4-AEF9-2E91-65B70386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20" y="1255961"/>
            <a:ext cx="10523586" cy="5009666"/>
          </a:xfrm>
          <a:prstGeom prst="roundRect">
            <a:avLst>
              <a:gd name="adj" fmla="val 796"/>
            </a:avLst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8B7927-1B91-C6EE-793D-BCBDB697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63" y="1839450"/>
            <a:ext cx="2248016" cy="4426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331E89-EB94-6B25-DCD2-E9A867F55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195" y="1839451"/>
            <a:ext cx="2157607" cy="4426177"/>
          </a:xfrm>
          <a:prstGeom prst="rect">
            <a:avLst/>
          </a:prstGeom>
          <a:ln w="3175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字符串操作命令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664FBE3E-B249-C894-BF2E-392C250C7EFD}"/>
              </a:ext>
            </a:extLst>
          </p:cNvPr>
          <p:cNvSpPr>
            <a:spLocks noGrp="1"/>
          </p:cNvSpPr>
          <p:nvPr/>
        </p:nvSpPr>
        <p:spPr>
          <a:xfrm>
            <a:off x="710565" y="1564639"/>
            <a:ext cx="10749915" cy="304677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 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字符串类型常用命令：</a:t>
            </a:r>
            <a:endParaRPr lang="en-US" altLang="zh-CN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 key value			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设置指定</a:t>
            </a: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</a:t>
            </a:r>
            <a:endParaRPr lang="en-US" altLang="zh-CN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 key	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获取指定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SETEX key seconds value	</a:t>
            </a:r>
            <a:r>
              <a:rPr kumimoji="1"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设置指定</a:t>
            </a:r>
            <a:r>
              <a:rPr kumimoji="1"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</a:t>
            </a:r>
            <a:r>
              <a:rPr kumimoji="1"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的值，并将 </a:t>
            </a:r>
            <a:r>
              <a:rPr kumimoji="1"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 </a:t>
            </a:r>
            <a:r>
              <a:rPr kumimoji="1"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的过期时间设为 </a:t>
            </a:r>
            <a:r>
              <a:rPr kumimoji="1"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seconds </a:t>
            </a:r>
            <a:r>
              <a:rPr kumimoji="1"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秒</a:t>
            </a:r>
            <a:endParaRPr kumimoji="1" lang="en-US" altLang="zh-CN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SETNX key value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只有在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不存在时设置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67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8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哈希操作命令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6ACF8625-CC9D-9E58-BE86-5FCE4A574901}"/>
              </a:ext>
            </a:extLst>
          </p:cNvPr>
          <p:cNvSpPr>
            <a:spLocks noGrp="1"/>
          </p:cNvSpPr>
          <p:nvPr/>
        </p:nvSpPr>
        <p:spPr>
          <a:xfrm>
            <a:off x="710565" y="1564640"/>
            <a:ext cx="10749915" cy="3245899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hash 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 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 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 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的映射表，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特别适合用于存储对象，常用命令：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HSET key field value 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将哈希表 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中的字段 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 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的值设为 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HGET key field 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获取存储在哈希表中指定字段的值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HDEL key field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删除存储在哈希表中的指定字段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HKEYS key 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获取哈希表中所有字段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HVALS key 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获取哈希表中所有值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01A350-9467-BA38-1CCA-4F0C7229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30" y="4810539"/>
            <a:ext cx="3898250" cy="12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6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列表操作命令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024AD56C-2EBB-9A23-F8F1-2A2C2B561893}"/>
              </a:ext>
            </a:extLst>
          </p:cNvPr>
          <p:cNvSpPr>
            <a:spLocks noGrp="1"/>
          </p:cNvSpPr>
          <p:nvPr/>
        </p:nvSpPr>
        <p:spPr>
          <a:xfrm>
            <a:off x="710565" y="1564639"/>
            <a:ext cx="10749915" cy="2692051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列表是简单的字符串列表，按照插入顺序排序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，常用命令：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LPUSH key value1 [value2] 	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将一个或多个值插入到列表头部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左边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LRANGE key start stop 		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获取列表指定范围内的元素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RPOP key 			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移除并获取列表最后一个元素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右边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LLEN key 			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获取列表长度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803F2E-D005-7874-20CD-3DB9691D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59" y="4835445"/>
            <a:ext cx="4341800" cy="10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9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52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集合操作命令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BC5CC8FB-84EE-6F90-F540-E4D6DC2CC455}"/>
              </a:ext>
            </a:extLst>
          </p:cNvPr>
          <p:cNvSpPr>
            <a:spLocks noGrp="1"/>
          </p:cNvSpPr>
          <p:nvPr/>
        </p:nvSpPr>
        <p:spPr>
          <a:xfrm>
            <a:off x="710565" y="1564639"/>
            <a:ext cx="10749915" cy="3621003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 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</a:t>
            </a:r>
            <a:r>
              <a:rPr lang="en-US" altLang="zh-CN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string</a:t>
            </a:r>
            <a:r>
              <a:rPr lang="zh-CN" alt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类型的无序集合。集合成员是唯一的，集合中不能出现重复的数据，常用命令：</a:t>
            </a:r>
            <a:endParaRPr lang="en-US" altLang="zh-CN" noProof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SADD key member1 [member2] 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向集合添加一个或多个成员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SMEMBERS key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返回集合中的所有成员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SCARD key 	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获取集合的成员数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SINTER key1 [key2]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返回给定所有集合的交集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SUNION key1 [key2]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返回所有给定集合的并集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SREM key member1 [member2] 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删除集合中一个或多个成员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BAD3FD-CF5C-29F8-4A6D-FE83D2E7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76" y="5185643"/>
            <a:ext cx="3535024" cy="13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6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有序集合操作命令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18C9D8A6-F286-71FB-DF19-1B33CA96A20D}"/>
              </a:ext>
            </a:extLst>
          </p:cNvPr>
          <p:cNvSpPr>
            <a:spLocks noGrp="1"/>
          </p:cNvSpPr>
          <p:nvPr/>
        </p:nvSpPr>
        <p:spPr>
          <a:xfrm>
            <a:off x="710565" y="1564640"/>
            <a:ext cx="10977852" cy="3269753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有序集合是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类型元素的集合，且不允许有重复成员。每个元素都会关联一个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类型的分数。常用命令：</a:t>
            </a:r>
            <a:endParaRPr lang="en-US" altLang="zh-CN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ZADD key score1 member1 [score2 member2] 	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向有序集合添加一个或多个成员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ZRANGE key start stop [WITHSCORES] 		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通过索引区间返回有序集合中指定区间内的成员</a:t>
            </a:r>
            <a:endParaRPr lang="en-US" altLang="zh-CN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ZINCRBY key increment member 			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有序集合中对指定成员的分数加上增量 </a:t>
            </a: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increment</a:t>
            </a:r>
          </a:p>
          <a:p>
            <a:pPr>
              <a:lnSpc>
                <a:spcPct val="200000"/>
              </a:lnSpc>
            </a:pPr>
            <a:r>
              <a:rPr lang="en-US" altLang="zh-CN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ZREM key member [member ...] 			</a:t>
            </a:r>
            <a:r>
              <a:rPr lang="zh-CN" altLang="en-US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移除有序集合中的一个或多个成员</a:t>
            </a:r>
            <a:endParaRPr lang="en-US" altLang="zh-CN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endParaRPr lang="en-US" altLang="zh-CN" b="0" i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AFDA28-C72B-0ED0-DEF4-BF801A0B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83" y="4684271"/>
            <a:ext cx="3890728" cy="16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  <a:p>
            <a:r>
              <a:rPr lang="zh-CN" altLang="en-US"/>
              <a:t>店铺营业状态设置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3036196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字符串操作命令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哈希操作命令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列表操作命令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有序集合操作命令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通用命令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8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通用命令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21DD51C-9D52-8417-DA2B-969168B02B11}"/>
              </a:ext>
            </a:extLst>
          </p:cNvPr>
          <p:cNvSpPr>
            <a:spLocks noGrp="1"/>
          </p:cNvSpPr>
          <p:nvPr/>
        </p:nvSpPr>
        <p:spPr>
          <a:xfrm>
            <a:off x="710565" y="1564640"/>
            <a:ext cx="10749915" cy="3444682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的通用命令是不分数据类型的，都可以使用的命令：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KEYS pattern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查找所有符合给定模式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pattern)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</a:p>
          <a:p>
            <a:pPr>
              <a:lnSpc>
                <a:spcPct val="200000"/>
              </a:lnSpc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EXISTS key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检查给定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是否存在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 key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所储存的值的类型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 key 		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该命令用于在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存在是删除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1786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  <a:p>
            <a:r>
              <a:rPr lang="zh-CN" altLang="en-US"/>
              <a:t>店铺营业状态设置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310763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客户端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Data 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使用方式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1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008E7FDB-AF9D-BFE3-6D81-7F9CB88BA08E}"/>
              </a:ext>
            </a:extLst>
          </p:cNvPr>
          <p:cNvSpPr>
            <a:spLocks noGrp="1"/>
          </p:cNvSpPr>
          <p:nvPr/>
        </p:nvSpPr>
        <p:spPr>
          <a:xfrm>
            <a:off x="710565" y="1564640"/>
            <a:ext cx="10749915" cy="1925983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客户端很多，常用的几种：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Lettuce</a:t>
            </a: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Data Redis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EC3F14-AED6-0E6D-7545-0B84EF6CABBC}"/>
              </a:ext>
            </a:extLst>
          </p:cNvPr>
          <p:cNvSpPr txBox="1"/>
          <p:nvPr/>
        </p:nvSpPr>
        <p:spPr>
          <a:xfrm>
            <a:off x="797118" y="3689564"/>
            <a:ext cx="10612562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Spring Data Redis 是 Spring 的一部分，对 Redis 底层开发包进行了高度封装。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在 Spring 项目中，可以使用Spring Data Redis来简化操作。</a:t>
            </a:r>
          </a:p>
        </p:txBody>
      </p:sp>
    </p:spTree>
    <p:extLst>
      <p:ext uri="{BB962C8B-B14F-4D97-AF65-F5344CB8AC3E}">
        <p14:creationId xmlns:p14="http://schemas.microsoft.com/office/powerpoint/2010/main" val="2421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310763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客户端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Data 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使用方式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3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Data Redis</a:t>
            </a:r>
            <a:r>
              <a:rPr lang="zh-CN" altLang="en-US"/>
              <a:t>使用方式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23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操作步骤：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Data Redis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坐标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编写配置类，创建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RedisTemplate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RedisTemplate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对象操作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9E93FB6-73AC-AACE-F0D8-0CD361B4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809" y="2221514"/>
            <a:ext cx="5947576" cy="851297"/>
          </a:xfrm>
          <a:prstGeom prst="roundRect">
            <a:avLst>
              <a:gd name="adj" fmla="val 1012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&gt;org.springframework.boot&lt;/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&gt;spring-boot-starter-data-redis&lt;/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F2665D6D-A462-6D41-0E75-211C229D91A2}"/>
              </a:ext>
            </a:extLst>
          </p:cNvPr>
          <p:cNvSpPr/>
          <p:nvPr/>
        </p:nvSpPr>
        <p:spPr>
          <a:xfrm>
            <a:off x="10158563" y="2733158"/>
            <a:ext cx="1049822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7B944A4-1CD4-633B-7E79-5F155D16F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809" y="3265899"/>
            <a:ext cx="5959641" cy="1038582"/>
          </a:xfrm>
          <a:prstGeom prst="roundRect">
            <a:avLst>
              <a:gd name="adj" fmla="val 113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spring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host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localhost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port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6379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password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123456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00CEEBDD-6E10-9027-2281-8E80E983C920}"/>
              </a:ext>
            </a:extLst>
          </p:cNvPr>
          <p:cNvSpPr/>
          <p:nvPr/>
        </p:nvSpPr>
        <p:spPr>
          <a:xfrm>
            <a:off x="9527264" y="3964828"/>
            <a:ext cx="1693186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B9B7874-6BF7-897C-D679-D9B86C511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294" y="2215228"/>
            <a:ext cx="7338032" cy="2656939"/>
          </a:xfrm>
          <a:prstGeom prst="roundRect">
            <a:avLst>
              <a:gd name="adj" fmla="val 229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@Configuration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RedisConfiguration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@Bean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RedisConnectionFactory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redisConnectionFactory){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开始创建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模板类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 redisTemplate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的序列化器，默认为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JdkSerializationRedisSerializer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.setKeySerializer(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StringRedisSerializer());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.setConnectionFactory(redisConnectionFactory);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3196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Data Redis</a:t>
            </a:r>
            <a:r>
              <a:rPr lang="zh-CN" altLang="en-US"/>
              <a:t>使用方式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C4AC1F-B17C-9C94-61DC-141163EB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52" y="1450410"/>
            <a:ext cx="10698800" cy="348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RedisTemplate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阿里巴巴普惠体" panose="00020600040101010101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针对大量api进行了归类封装,将同一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数据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类型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的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操作封装为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阿里巴巴普惠体" panose="00020600040101010101"/>
              </a:rPr>
              <a:t>O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peration接口，具体分类如下：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ValueOperations：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tring数据操作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SetOperations：set类型数据操作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ZSetOperations：zset类型数据操作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HashOperations：hash类型的数据操作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阿里巴巴普惠体" panose="00020600040101010101"/>
              </a:rPr>
              <a:t>ListOperations：list类型的数据操作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常用命令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中操作</a:t>
            </a:r>
            <a:r>
              <a:rPr lang="en-US" altLang="zh-CN"/>
              <a:t>Redis</a:t>
            </a:r>
          </a:p>
          <a:p>
            <a:r>
              <a:rPr lang="zh-CN" altLang="en-US"/>
              <a:t>店铺营业状态设置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37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店铺营业状态设置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310763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9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简介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下载与安装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服务启动与停止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10880" y="1606184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E634C6-A902-2D0E-75E6-F6A7F555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38" y="2258219"/>
            <a:ext cx="7501834" cy="4150531"/>
          </a:xfrm>
          <a:prstGeom prst="rect">
            <a:avLst/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1928E2-A7CD-FBDB-2917-3C1E7DF1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647" y="3366578"/>
            <a:ext cx="3279549" cy="12641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BC45E0-5C42-0E39-5D6B-6CBCE07D8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647" y="4926591"/>
            <a:ext cx="2682227" cy="7823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55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9619AC-BB61-BC65-91ED-D36028F3E5D8}"/>
              </a:ext>
            </a:extLst>
          </p:cNvPr>
          <p:cNvSpPr txBox="1"/>
          <p:nvPr/>
        </p:nvSpPr>
        <p:spPr>
          <a:xfrm>
            <a:off x="710880" y="4178907"/>
            <a:ext cx="6906470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本项目约定：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管理端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发出的请求，统一使用 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/admin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作为前缀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用户端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发出的请求，统一使用 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/user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作为前缀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1057AA-5A6A-5EA8-16B7-31AA6E8C48C3}"/>
              </a:ext>
            </a:extLst>
          </p:cNvPr>
          <p:cNvSpPr txBox="1"/>
          <p:nvPr/>
        </p:nvSpPr>
        <p:spPr>
          <a:xfrm>
            <a:off x="710880" y="1599651"/>
            <a:ext cx="10414000" cy="1987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设置营业状态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管理端查询营业状态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用户端查询营业状态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195813-526B-DD4D-8D4B-54A08C63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34" y="1575079"/>
            <a:ext cx="3111660" cy="52072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0C43B4-F21A-63CF-6BD4-D88FFA1B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343" y="1638686"/>
            <a:ext cx="3673740" cy="35220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7106C6-74F8-4988-F311-2EC2784CA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958" y="1599651"/>
            <a:ext cx="3527418" cy="35220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D3278D-3D85-597E-11F4-2740BAB01BAF}"/>
              </a:ext>
            </a:extLst>
          </p:cNvPr>
          <p:cNvSpPr/>
          <p:nvPr/>
        </p:nvSpPr>
        <p:spPr>
          <a:xfrm>
            <a:off x="4054784" y="2090671"/>
            <a:ext cx="962490" cy="1675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9B4615-773A-0C4D-A255-B6E46C39BA31}"/>
              </a:ext>
            </a:extLst>
          </p:cNvPr>
          <p:cNvSpPr/>
          <p:nvPr/>
        </p:nvSpPr>
        <p:spPr>
          <a:xfrm>
            <a:off x="7846625" y="2090671"/>
            <a:ext cx="962490" cy="1675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10880" y="1607820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营业状态数据存储方式：基于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的字符串来进行存储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2492D0-E4B3-D2AD-1D39-BC3B83A69387}"/>
              </a:ext>
            </a:extLst>
          </p:cNvPr>
          <p:cNvSpPr txBox="1"/>
          <p:nvPr/>
        </p:nvSpPr>
        <p:spPr>
          <a:xfrm>
            <a:off x="710565" y="4457126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约定：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表示营业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表示打烊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1001E1D-05B1-3A16-96AC-42A3D69D088D}"/>
              </a:ext>
            </a:extLst>
          </p:cNvPr>
          <p:cNvCxnSpPr/>
          <p:nvPr/>
        </p:nvCxnSpPr>
        <p:spPr>
          <a:xfrm>
            <a:off x="2401294" y="2984027"/>
            <a:ext cx="265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C906F5-1B44-1F8B-C353-66B03852C68B}"/>
              </a:ext>
            </a:extLst>
          </p:cNvPr>
          <p:cNvCxnSpPr>
            <a:cxnSpLocks/>
          </p:cNvCxnSpPr>
          <p:nvPr/>
        </p:nvCxnSpPr>
        <p:spPr>
          <a:xfrm>
            <a:off x="3729161" y="2697781"/>
            <a:ext cx="0" cy="109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4F11EC4-5B8C-6F80-6542-8286D7082D3D}"/>
              </a:ext>
            </a:extLst>
          </p:cNvPr>
          <p:cNvSpPr txBox="1"/>
          <p:nvPr/>
        </p:nvSpPr>
        <p:spPr>
          <a:xfrm>
            <a:off x="2832568" y="2645473"/>
            <a:ext cx="46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16213-D051-F72E-95BD-B71130E949D4}"/>
              </a:ext>
            </a:extLst>
          </p:cNvPr>
          <p:cNvSpPr txBox="1"/>
          <p:nvPr/>
        </p:nvSpPr>
        <p:spPr>
          <a:xfrm>
            <a:off x="4112817" y="2645473"/>
            <a:ext cx="62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E5348-EFED-0634-AF5B-63907B2329B9}"/>
              </a:ext>
            </a:extLst>
          </p:cNvPr>
          <p:cNvSpPr txBox="1"/>
          <p:nvPr/>
        </p:nvSpPr>
        <p:spPr>
          <a:xfrm>
            <a:off x="2307779" y="3228881"/>
            <a:ext cx="1403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SHOP_STATUS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BBC2C8-D8CA-B914-A8E7-11C215870EDE}"/>
              </a:ext>
            </a:extLst>
          </p:cNvPr>
          <p:cNvSpPr txBox="1"/>
          <p:nvPr/>
        </p:nvSpPr>
        <p:spPr>
          <a:xfrm>
            <a:off x="4243469" y="32288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9493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店铺营业状态设置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310763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69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04C857-B1F5-D794-73BC-0F01D307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0" y="1707174"/>
            <a:ext cx="9120146" cy="4707910"/>
          </a:xfrm>
          <a:prstGeom prst="roundRect">
            <a:avLst>
              <a:gd name="adj" fmla="val 229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"adminShopController"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"/admin/shop"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店铺操作相关接口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final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"SHOP_STATUS"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设置店铺营业状态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@PutMapping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"/{status}"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设置店铺营业状态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@PathVariable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设置营业状态为：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status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营业中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打烊中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.opsForValue().set(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status);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2784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A91DE6-7507-097C-3D97-981B48501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52" y="1876526"/>
            <a:ext cx="9573370" cy="2349579"/>
          </a:xfrm>
          <a:prstGeom prst="roundRect">
            <a:avLst>
              <a:gd name="adj" fmla="val 414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.opsForValue().get(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查询店铺营业状态为：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营业中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打烊中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9636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B76CA6-C5FE-63A3-EF32-E7E6C274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98" y="1836330"/>
            <a:ext cx="10094941" cy="4366081"/>
          </a:xfrm>
          <a:prstGeom prst="roundRect">
            <a:avLst>
              <a:gd name="adj" fmla="val 254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"userShopController"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"/user/shop"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店铺操作相关接口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final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"SHOP_STATUS"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.opsForValue().get(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查询店铺营业状态为：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营业中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打烊中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7812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店铺营业状态设置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310763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4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3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简介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2F9890-50BE-D75F-D66A-1DC51205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884" y="5443278"/>
            <a:ext cx="2044770" cy="8249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3D96F8-3166-9815-4111-5527E859702A}"/>
              </a:ext>
            </a:extLst>
          </p:cNvPr>
          <p:cNvSpPr txBox="1"/>
          <p:nvPr/>
        </p:nvSpPr>
        <p:spPr>
          <a:xfrm>
            <a:off x="710880" y="1519421"/>
            <a:ext cx="9977755" cy="3863611"/>
          </a:xfrm>
          <a:prstGeom prst="rect">
            <a:avLst/>
          </a:prstGeom>
        </p:spPr>
        <p:txBody>
          <a:bodyPr anchor="ctr" anchorCtr="0"/>
          <a:lstStyle/>
          <a:p>
            <a:pPr algn="l" fontAlgn="auto">
              <a:lnSpc>
                <a:spcPct val="150000"/>
              </a:lnSpc>
            </a:pPr>
            <a:r>
              <a:rPr kumimoji="1" lang="en-US" altLang="zh-CN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是一个基于</a:t>
            </a:r>
            <a:r>
              <a:rPr kumimoji="1" lang="zh-CN" altLang="en-US" sz="1600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内存</a:t>
            </a: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 </a:t>
            </a:r>
            <a:r>
              <a:rPr kumimoji="1" lang="en-US" altLang="zh-CN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key-value </a:t>
            </a: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结构数据库。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基于内存存储，读写性能高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适合存储热点数据（热点商品、资讯、新闻）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企业应用广泛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官网：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https://redis.io</a:t>
            </a: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中文网：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https://www.redis.net.cn/</a:t>
            </a:r>
            <a:endParaRPr kumimoji="1"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BEFA2A6-1016-0356-3F85-8E912DD736E6}"/>
              </a:ext>
            </a:extLst>
          </p:cNvPr>
          <p:cNvCxnSpPr/>
          <p:nvPr/>
        </p:nvCxnSpPr>
        <p:spPr>
          <a:xfrm>
            <a:off x="7696863" y="2337683"/>
            <a:ext cx="265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BBB75C2-9221-1DD5-B33D-626AE2057C58}"/>
              </a:ext>
            </a:extLst>
          </p:cNvPr>
          <p:cNvCxnSpPr>
            <a:cxnSpLocks/>
          </p:cNvCxnSpPr>
          <p:nvPr/>
        </p:nvCxnSpPr>
        <p:spPr>
          <a:xfrm>
            <a:off x="9024730" y="2051437"/>
            <a:ext cx="0" cy="232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CE0AC93-E447-5AB5-9F8B-82D2155ABBF2}"/>
              </a:ext>
            </a:extLst>
          </p:cNvPr>
          <p:cNvSpPr txBox="1"/>
          <p:nvPr/>
        </p:nvSpPr>
        <p:spPr>
          <a:xfrm>
            <a:off x="8128137" y="1999129"/>
            <a:ext cx="46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87A206-8FEB-4F6E-4623-068E5F41F69B}"/>
              </a:ext>
            </a:extLst>
          </p:cNvPr>
          <p:cNvSpPr txBox="1"/>
          <p:nvPr/>
        </p:nvSpPr>
        <p:spPr>
          <a:xfrm>
            <a:off x="9408386" y="1999129"/>
            <a:ext cx="62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B64D49-E7EF-BB95-6721-6E48646D1A8B}"/>
              </a:ext>
            </a:extLst>
          </p:cNvPr>
          <p:cNvSpPr txBox="1"/>
          <p:nvPr/>
        </p:nvSpPr>
        <p:spPr>
          <a:xfrm>
            <a:off x="8128137" y="258253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C6DAB7-7632-66EF-D075-A4A43F9C7E1C}"/>
              </a:ext>
            </a:extLst>
          </p:cNvPr>
          <p:cNvSpPr txBox="1"/>
          <p:nvPr/>
        </p:nvSpPr>
        <p:spPr>
          <a:xfrm>
            <a:off x="9539038" y="258253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FE7678-419A-1D83-6659-25BE777C0500}"/>
              </a:ext>
            </a:extLst>
          </p:cNvPr>
          <p:cNvSpPr txBox="1"/>
          <p:nvPr/>
        </p:nvSpPr>
        <p:spPr>
          <a:xfrm>
            <a:off x="8128137" y="3052676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name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B8065B-76D5-B425-36C0-0040B2CD583F}"/>
              </a:ext>
            </a:extLst>
          </p:cNvPr>
          <p:cNvSpPr txBox="1"/>
          <p:nvPr/>
        </p:nvSpPr>
        <p:spPr>
          <a:xfrm>
            <a:off x="9490146" y="30526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小智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457BA4-2FFB-4E52-A851-B4E04B52DC94}"/>
              </a:ext>
            </a:extLst>
          </p:cNvPr>
          <p:cNvSpPr txBox="1"/>
          <p:nvPr/>
        </p:nvSpPr>
        <p:spPr>
          <a:xfrm>
            <a:off x="8126234" y="359508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city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5FDCA-7ADD-9830-7BC7-6A81FF0E035C}"/>
              </a:ext>
            </a:extLst>
          </p:cNvPr>
          <p:cNvSpPr txBox="1"/>
          <p:nvPr/>
        </p:nvSpPr>
        <p:spPr>
          <a:xfrm>
            <a:off x="9537851" y="35983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北京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简介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下载与安装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服务启动与停止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9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下载与安装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3632FAD3-7874-4A59-0198-4024005DB9DD}"/>
              </a:ext>
            </a:extLst>
          </p:cNvPr>
          <p:cNvSpPr>
            <a:spLocks noGrp="1"/>
          </p:cNvSpPr>
          <p:nvPr/>
        </p:nvSpPr>
        <p:spPr>
          <a:xfrm>
            <a:off x="710565" y="1636198"/>
            <a:ext cx="10749915" cy="2148619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安装包分为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</a:t>
            </a:r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indows 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版和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</a:t>
            </a:r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inux 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版：</a:t>
            </a:r>
            <a:endParaRPr lang="en-US" altLang="zh-CN" noProof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版下载地址：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https://github.com/microsoftarchive/redis/releases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Linux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版下载地址： </a:t>
            </a:r>
            <a:r>
              <a:rPr lang="en-US" altLang="zh-CN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https://download.redis.io/releases/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5EAB42-B570-9909-F281-858D9CDFB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24" y="3236084"/>
            <a:ext cx="2451874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下载与安装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F78387-F6BC-587E-3DCB-749CEBA788C2}"/>
              </a:ext>
            </a:extLst>
          </p:cNvPr>
          <p:cNvSpPr>
            <a:spLocks noGrp="1"/>
          </p:cNvSpPr>
          <p:nvPr/>
        </p:nvSpPr>
        <p:spPr>
          <a:xfrm>
            <a:off x="710565" y="1564640"/>
            <a:ext cx="10749915" cy="1802814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版属于绿色软件，直接解压即可使用，解压后目录结构如下：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FC15C2-1FC9-C7D0-1FFD-70E9CB98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160113"/>
            <a:ext cx="6230768" cy="40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入门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简介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下载与安装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服务启动与停止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103606</TotalTime>
  <Words>2132</Words>
  <Application>Microsoft Office PowerPoint</Application>
  <PresentationFormat>宽屏</PresentationFormat>
  <Paragraphs>268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48</vt:i4>
      </vt:variant>
    </vt:vector>
  </HeadingPairs>
  <TitlesOfParts>
    <vt:vector size="72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店铺营业状态设置</vt:lpstr>
      <vt:lpstr>PowerPoint 演示文稿</vt:lpstr>
      <vt:lpstr>PowerPoint 演示文稿</vt:lpstr>
      <vt:lpstr>Redis入门</vt:lpstr>
      <vt:lpstr>Redis简介</vt:lpstr>
      <vt:lpstr>Redis入门</vt:lpstr>
      <vt:lpstr>Redis下载与安装</vt:lpstr>
      <vt:lpstr>Redis下载与安装</vt:lpstr>
      <vt:lpstr>Redis入门</vt:lpstr>
      <vt:lpstr>Redis服务启动与停止</vt:lpstr>
      <vt:lpstr>Redis服务启动与停止</vt:lpstr>
      <vt:lpstr>Redis服务启动与停止</vt:lpstr>
      <vt:lpstr>Redis服务启动与停止</vt:lpstr>
      <vt:lpstr>PowerPoint 演示文稿</vt:lpstr>
      <vt:lpstr>Redis数据类型</vt:lpstr>
      <vt:lpstr>5种常用数据类型介绍</vt:lpstr>
      <vt:lpstr>Redis数据类型</vt:lpstr>
      <vt:lpstr>各种数据类型的特点</vt:lpstr>
      <vt:lpstr>PowerPoint 演示文稿</vt:lpstr>
      <vt:lpstr>Redis常用命令</vt:lpstr>
      <vt:lpstr>字符串操作命令</vt:lpstr>
      <vt:lpstr>Redis常用命令</vt:lpstr>
      <vt:lpstr>哈希操作命令</vt:lpstr>
      <vt:lpstr>Redis常用命令</vt:lpstr>
      <vt:lpstr>列表操作命令</vt:lpstr>
      <vt:lpstr>Redis常用命令</vt:lpstr>
      <vt:lpstr>集合操作命令</vt:lpstr>
      <vt:lpstr>Redis常用命令</vt:lpstr>
      <vt:lpstr>有序集合操作命令</vt:lpstr>
      <vt:lpstr>Redis常用命令</vt:lpstr>
      <vt:lpstr>通用命令</vt:lpstr>
      <vt:lpstr>PowerPoint 演示文稿</vt:lpstr>
      <vt:lpstr>在Java中操作Redis</vt:lpstr>
      <vt:lpstr>Redis的Java客户端</vt:lpstr>
      <vt:lpstr>在Java中操作Redis</vt:lpstr>
      <vt:lpstr>Spring Data Redis使用方式</vt:lpstr>
      <vt:lpstr>Spring Data Redis使用方式</vt:lpstr>
      <vt:lpstr>PowerPoint 演示文稿</vt:lpstr>
      <vt:lpstr>店铺营业状态设置</vt:lpstr>
      <vt:lpstr>需求分析和设计</vt:lpstr>
      <vt:lpstr>需求分析和设计</vt:lpstr>
      <vt:lpstr>需求分析和设计</vt:lpstr>
      <vt:lpstr>店铺营业状态设置</vt:lpstr>
      <vt:lpstr>代码开发</vt:lpstr>
      <vt:lpstr>代码开发</vt:lpstr>
      <vt:lpstr>代码开发</vt:lpstr>
      <vt:lpstr>店铺营业状态设置</vt:lpstr>
      <vt:lpstr>功能测试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昨夜 星辰</cp:lastModifiedBy>
  <cp:revision>10032</cp:revision>
  <dcterms:created xsi:type="dcterms:W3CDTF">2020-03-31T02:23:27Z</dcterms:created>
  <dcterms:modified xsi:type="dcterms:W3CDTF">2023-07-27T11:31:34Z</dcterms:modified>
</cp:coreProperties>
</file>