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7"/>
  </p:notesMasterIdLst>
  <p:handoutMasterIdLst>
    <p:handoutMasterId r:id="rId48"/>
  </p:handoutMasterIdLst>
  <p:sldIdLst>
    <p:sldId id="1913" r:id="rId8"/>
    <p:sldId id="1880" r:id="rId9"/>
    <p:sldId id="2315" r:id="rId10"/>
    <p:sldId id="1702" r:id="rId11"/>
    <p:sldId id="1710" r:id="rId12"/>
    <p:sldId id="1859" r:id="rId13"/>
    <p:sldId id="2321" r:id="rId14"/>
    <p:sldId id="2326" r:id="rId15"/>
    <p:sldId id="2322" r:id="rId16"/>
    <p:sldId id="2323" r:id="rId17"/>
    <p:sldId id="2324" r:id="rId18"/>
    <p:sldId id="2325" r:id="rId19"/>
    <p:sldId id="2316" r:id="rId20"/>
    <p:sldId id="2134" r:id="rId21"/>
    <p:sldId id="2317" r:id="rId22"/>
    <p:sldId id="2286" r:id="rId23"/>
    <p:sldId id="2318" r:id="rId24"/>
    <p:sldId id="2078" r:id="rId25"/>
    <p:sldId id="2152" r:id="rId26"/>
    <p:sldId id="2327" r:id="rId27"/>
    <p:sldId id="2328" r:id="rId28"/>
    <p:sldId id="2319" r:id="rId29"/>
    <p:sldId id="2248" r:id="rId30"/>
    <p:sldId id="2329" r:id="rId31"/>
    <p:sldId id="2330" r:id="rId32"/>
    <p:sldId id="2320" r:id="rId33"/>
    <p:sldId id="2147" r:id="rId34"/>
    <p:sldId id="2294" r:id="rId35"/>
    <p:sldId id="2249" r:id="rId36"/>
    <p:sldId id="2331" r:id="rId37"/>
    <p:sldId id="2277" r:id="rId38"/>
    <p:sldId id="2222" r:id="rId39"/>
    <p:sldId id="2300" r:id="rId40"/>
    <p:sldId id="2332" r:id="rId41"/>
    <p:sldId id="2333" r:id="rId42"/>
    <p:sldId id="2334" r:id="rId43"/>
    <p:sldId id="2335" r:id="rId44"/>
    <p:sldId id="2278" r:id="rId45"/>
    <p:sldId id="227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/>
              <a:t>数据统计</a:t>
            </a:r>
            <a:r>
              <a:rPr kumimoji="1" lang="en-US" altLang="zh-CN" sz="4400"/>
              <a:t>–Excel</a:t>
            </a:r>
            <a:r>
              <a:rPr kumimoji="1" lang="zh-CN" altLang="en-US" sz="4400"/>
              <a:t>报表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955E3-1464-F73B-9C61-19B4EC64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32" y="1260827"/>
            <a:ext cx="4890053" cy="55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5AB7EC-5D8F-E2C1-8214-ADF96CDF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13" y="1892411"/>
            <a:ext cx="5328638" cy="48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81C6B-4514-CEDC-52B6-287EC97C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70" y="1961873"/>
            <a:ext cx="5216056" cy="4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直接导入课程资料中的工作台模块功能代码即可：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C3E3BC-7B3F-C1DC-A80B-DCD4DB0B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38814"/>
            <a:ext cx="2626988" cy="18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6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B039FC-4C39-286C-FBB3-851B7357F02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5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POI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Miscrosoft Office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各种文件格式的开源项目。简单来说就是，我们可以使用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Miscrosoft Office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各种文件进行读写操作。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都是用于操作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C847E5-2D20-5D43-253F-F3FBB5A9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21" y="3746517"/>
            <a:ext cx="1066667" cy="9809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F2F6CE-FCB8-3B5F-52B9-1257F809DB5D}"/>
              </a:ext>
            </a:extLst>
          </p:cNvPr>
          <p:cNvSpPr/>
          <p:nvPr/>
        </p:nvSpPr>
        <p:spPr>
          <a:xfrm>
            <a:off x="2345041" y="3746517"/>
            <a:ext cx="1407381" cy="98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阿里巴巴普惠体" panose="00020600040101010101"/>
              </a:rPr>
              <a:t>Java</a:t>
            </a:r>
            <a:r>
              <a:rPr lang="zh-CN" altLang="en-US" sz="1600">
                <a:ea typeface="阿里巴巴普惠体" panose="00020600040101010101"/>
              </a:rPr>
              <a:t>程序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19999A9-3989-1B75-D85B-589A5838252B}"/>
              </a:ext>
            </a:extLst>
          </p:cNvPr>
          <p:cNvCxnSpPr/>
          <p:nvPr/>
        </p:nvCxnSpPr>
        <p:spPr>
          <a:xfrm>
            <a:off x="3850487" y="4502817"/>
            <a:ext cx="19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F66226-7B77-4EFC-41A2-80350EC6541E}"/>
              </a:ext>
            </a:extLst>
          </p:cNvPr>
          <p:cNvCxnSpPr>
            <a:cxnSpLocks/>
          </p:cNvCxnSpPr>
          <p:nvPr/>
        </p:nvCxnSpPr>
        <p:spPr>
          <a:xfrm flipH="1">
            <a:off x="3850487" y="3970078"/>
            <a:ext cx="19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DB4467-0B3A-101A-C0F7-B3C0DE729BCA}"/>
              </a:ext>
            </a:extLst>
          </p:cNvPr>
          <p:cNvSpPr txBox="1"/>
          <p:nvPr/>
        </p:nvSpPr>
        <p:spPr>
          <a:xfrm>
            <a:off x="4664862" y="37587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读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A88467-7694-58A1-AEA9-0CBA5FB31FCA}"/>
              </a:ext>
            </a:extLst>
          </p:cNvPr>
          <p:cNvSpPr txBox="1"/>
          <p:nvPr/>
        </p:nvSpPr>
        <p:spPr>
          <a:xfrm>
            <a:off x="4664862" y="4296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写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F152D-56DB-19AB-71DF-98E74AEA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58" y="5552026"/>
            <a:ext cx="566919" cy="96094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B01904E-5B1F-742F-CFE2-624CE5185001}"/>
              </a:ext>
            </a:extLst>
          </p:cNvPr>
          <p:cNvSpPr txBox="1"/>
          <p:nvPr/>
        </p:nvSpPr>
        <p:spPr>
          <a:xfrm>
            <a:off x="3262177" y="5784683"/>
            <a:ext cx="409278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为什么要在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程序中操作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文件呢？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1810DD-3921-DEE7-C483-03D9E027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9" y="1317356"/>
            <a:ext cx="10609690" cy="50009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的应用场景：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银行网银系统导出交易明细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各种业务系统导出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批量导入业务数据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F5D29A-273E-2C34-9E37-0883A21F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68" y="2400165"/>
            <a:ext cx="7150467" cy="26861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0DCAFA-D51A-6612-E96A-E9FCF90E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68" y="2400165"/>
            <a:ext cx="7150467" cy="35752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BD92BE-5E02-E670-8068-497CF3DB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968" y="2400165"/>
            <a:ext cx="7238180" cy="37847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74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例子程序运行效果展示：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4E8E71-47F9-FA2F-652B-49849BBD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7" y="3627736"/>
            <a:ext cx="2914800" cy="914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1F6D37-E57C-5B90-9CF7-DB96E41E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04" y="1871337"/>
            <a:ext cx="5759593" cy="4581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CB8681-9E2F-2F98-2E9F-967255162F7D}"/>
              </a:ext>
            </a:extLst>
          </p:cNvPr>
          <p:cNvSpPr txBox="1"/>
          <p:nvPr/>
        </p:nvSpPr>
        <p:spPr>
          <a:xfrm>
            <a:off x="710565" y="3302042"/>
            <a:ext cx="104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D:\\itcast.xlsx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8925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POI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9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POI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maven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坐标：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BCB33E-6298-815E-6ADB-3BF9ECAF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2" y="2490695"/>
            <a:ext cx="10598648" cy="1957745"/>
          </a:xfrm>
          <a:prstGeom prst="roundRect">
            <a:avLst>
              <a:gd name="adj" fmla="val 29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&gt;org.apache.poi&lt;/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&gt;3.16&lt;/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&gt;org.apache.poi&lt;/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&gt;poi-ooxml&lt;/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&gt;3.16&lt;/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6247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024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将数据写入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D19663-7424-D81E-4472-2AB58782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55" y="2051626"/>
            <a:ext cx="10654624" cy="4498151"/>
          </a:xfrm>
          <a:prstGeom prst="roundRect">
            <a:avLst>
              <a:gd name="adj" fmla="val 21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在内存中创建一个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文件对象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XSSFWorkbook excel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XSSFWorkbook();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XSSFSheet sheet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.createSheet(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页中创建行，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创建单元格并在单元格中设置值，单元格编号也是从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开始，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row3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row3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row3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FileOutputStream out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FileOutputStream(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itcast.xlsx"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通过输出流将内存中的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文件写入到磁盘上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.flush();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1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024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文件中的数据：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8EE357-F9E4-7250-5976-ADDB7D3E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74" y="2077852"/>
            <a:ext cx="10638405" cy="4293483"/>
          </a:xfrm>
          <a:prstGeom prst="roundRect">
            <a:avLst>
              <a:gd name="adj" fmla="val 15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 in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itcast.xlsx"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通过输入流读取指定的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XSSFWorkbook excel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XSSFWorkbook(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XSSFSheet sheet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.getSheetAt(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页中的最后一行的行号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lastRowNum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.getLastRowNum();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 &lt;=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lastRowNum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页中的行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titleRow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.getRow(i);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获取行的第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XSSFCell cell1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titleRow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获取单元格中的文本内容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cellValue1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.getStringCellValue();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获取行的第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XSSFCell cell2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titleRow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获取单元格中的文本内容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cellValue2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.getStringCellValue();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cellValue1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cellValue2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2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17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733A2-000F-634B-C374-776F234E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91" y="1779954"/>
            <a:ext cx="8086479" cy="47287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16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6D198-EA78-1A18-DAD0-A4C88EEAD1ED}"/>
              </a:ext>
            </a:extLst>
          </p:cNvPr>
          <p:cNvSpPr txBox="1"/>
          <p:nvPr/>
        </p:nvSpPr>
        <p:spPr>
          <a:xfrm>
            <a:off x="710565" y="143319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报表格式：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18D36-784C-FF2E-9141-56617380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23" y="1720261"/>
            <a:ext cx="5026150" cy="33928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05FB08-F3F9-31A5-EC5F-2A1D87BE6A3D}"/>
              </a:ext>
            </a:extLst>
          </p:cNvPr>
          <p:cNvSpPr txBox="1"/>
          <p:nvPr/>
        </p:nvSpPr>
        <p:spPr>
          <a:xfrm>
            <a:off x="3151115" y="5242434"/>
            <a:ext cx="7145324" cy="131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形式的报表文件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导出最近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天的运营数据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87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FA4EF19-D7B8-D47F-7CA3-B763BF154331}"/>
              </a:ext>
            </a:extLst>
          </p:cNvPr>
          <p:cNvGrpSpPr/>
          <p:nvPr/>
        </p:nvGrpSpPr>
        <p:grpSpPr>
          <a:xfrm>
            <a:off x="1024155" y="1228476"/>
            <a:ext cx="10143690" cy="5235934"/>
            <a:chOff x="731519" y="1311972"/>
            <a:chExt cx="10448015" cy="50066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DF493C-6199-25AE-E313-02BF22DD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19" y="1311972"/>
              <a:ext cx="10448015" cy="50066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815CA9-1A55-1E2C-6A50-B6DF40071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804" y="1718882"/>
              <a:ext cx="9076217" cy="4599776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5E688CF-5BA6-1D04-AAE5-FD0B7915C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247774"/>
            <a:ext cx="7312202" cy="4981576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741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6D198-EA78-1A18-DAD0-A4C88EEAD1ED}"/>
              </a:ext>
            </a:extLst>
          </p:cNvPr>
          <p:cNvSpPr txBox="1"/>
          <p:nvPr/>
        </p:nvSpPr>
        <p:spPr>
          <a:xfrm>
            <a:off x="710565" y="143319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48DB-27A9-F681-B5AD-2932F978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98" y="2092992"/>
            <a:ext cx="2488557" cy="28212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25024E-4C05-43AC-F6E8-E0B887C5DFC0}"/>
              </a:ext>
            </a:extLst>
          </p:cNvPr>
          <p:cNvSpPr txBox="1"/>
          <p:nvPr/>
        </p:nvSpPr>
        <p:spPr>
          <a:xfrm>
            <a:off x="710565" y="5453368"/>
            <a:ext cx="6731857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：当前接口没有返回数据，因为报表导出功能本质上是文件下载，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服务端会通过输出流将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文件下载到客户端浏览器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80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AB57D-1725-1B54-FB7D-22FC514E57D8}"/>
              </a:ext>
            </a:extLst>
          </p:cNvPr>
          <p:cNvSpPr txBox="1"/>
          <p:nvPr/>
        </p:nvSpPr>
        <p:spPr>
          <a:xfrm>
            <a:off x="710565" y="1351308"/>
            <a:ext cx="8676196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天的运营数据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将查询到的运营数据写入模板文件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通过输出流将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文件下载到客户端浏览器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E982F5-66CF-DD85-E5CE-B8C7C473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66" y="1643606"/>
            <a:ext cx="4646212" cy="313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370820-4D3B-5E36-88E8-8BA01B04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91" y="5637356"/>
            <a:ext cx="1130154" cy="1072689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F9E78F6F-EC7B-7B0F-5F19-F09A21AAD99D}"/>
              </a:ext>
            </a:extLst>
          </p:cNvPr>
          <p:cNvSpPr/>
          <p:nvPr/>
        </p:nvSpPr>
        <p:spPr>
          <a:xfrm>
            <a:off x="8030283" y="4920865"/>
            <a:ext cx="429370" cy="7394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下载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36C010-2CD6-D54D-2235-DF1F655C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266" y="1660265"/>
            <a:ext cx="4646212" cy="316532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根据接口定义，在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77C3AE-E1C8-894D-4BC8-0029E1D7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66" y="2518800"/>
            <a:ext cx="10549614" cy="1647081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"/export"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导出运营数据报表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.exportBusinessData(response);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8821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接口中声明导出运营数据报表的方法：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362AB0-2F00-2594-91A9-7F85D861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5" y="2698970"/>
            <a:ext cx="10590695" cy="975033"/>
          </a:xfrm>
          <a:prstGeom prst="roundRect">
            <a:avLst>
              <a:gd name="adj" fmla="val 67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导出近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exportBusinessData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2449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18A8F3-799F-2EB5-DD2D-AA09FD73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9" y="2611460"/>
            <a:ext cx="10461735" cy="3169682"/>
          </a:xfrm>
          <a:prstGeom prst="roundRect">
            <a:avLst>
              <a:gd name="adj" fmla="val 178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导出近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exportBusinessData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().minusDays(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().minusDays(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查询概览运营数据，提供给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模板文件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workspaceService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.getBusinessData(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InputStream inputStream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.getClass().getClassLoader().getResourceAsStream(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"template/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运营数据报表模板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.xlsx"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基于提供好的模板文件创建一个新的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表格对象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XSSFWorkbook excel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XSSFWorkbook(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inputStream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文件中的一个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XSSFSheet sheet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.getSheet(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"Sheet1"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4229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76872-2C27-91CB-8483-65DE60B7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499422"/>
            <a:ext cx="10477638" cy="3139321"/>
          </a:xfrm>
          <a:prstGeom prst="roundRect">
            <a:avLst>
              <a:gd name="adj" fmla="val 14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至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获得第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XSSFRow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获取单元格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).setCellValue(businessData.getTurnover());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).setCellValue(businessData.getOrderCompletionRate());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).setCellValue(businessData.getNewUsers());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).setCellValue(businessData.getValidOrderCount());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).setCellValue(businessData.getUnitPrice());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i &lt;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i++)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.plusDays(i);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准备明细数据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workspaceService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.getBusinessData(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7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i);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4384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A737A-7A1E-DC5D-DEBE-0EAEAF77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6" y="2591625"/>
            <a:ext cx="10452400" cy="3511510"/>
          </a:xfrm>
          <a:prstGeom prst="roundRect">
            <a:avLst>
              <a:gd name="adj" fmla="val 199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).setCellValue(businessData.getTurnover());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).setCellValue(businessData.getValidOrderCount());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).setCellValue(businessData.getOrderCompletionRate());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).setCellValue(businessData.getUnitPrice());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).setCellValue(businessData.getNewUsers());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通过输出流将文件下载到客户端浏览器中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ServletOutputStream out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response.getOutputStream();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.write(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关闭资源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.flush();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IOException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e.printStackTrace();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3763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5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0029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3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EFDCD-915C-C557-46A7-EB2ECE21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54" y="2207922"/>
            <a:ext cx="7213641" cy="42813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AC9AC-0236-633E-8EF5-5E007EE51D8C}"/>
              </a:ext>
            </a:extLst>
          </p:cNvPr>
          <p:cNvSpPr txBox="1"/>
          <p:nvPr/>
        </p:nvSpPr>
        <p:spPr>
          <a:xfrm>
            <a:off x="731522" y="1453711"/>
            <a:ext cx="10416208" cy="346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工作台是系统运营的数据看板，并提供快捷操作入口，可以有效提高商家的工作效率。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工作台展示的数据：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D6102-AD0C-6C91-837B-D232456E3610}"/>
              </a:ext>
            </a:extLst>
          </p:cNvPr>
          <p:cNvSpPr txBox="1"/>
          <p:nvPr/>
        </p:nvSpPr>
        <p:spPr>
          <a:xfrm>
            <a:off x="710880" y="1704559"/>
            <a:ext cx="10749599" cy="297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名词解释：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营业额：已完成订单的总金额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有效订单：已完成订单的数量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订单完成率：有效订单数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/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总订单数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* 100%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平均客单价：营业额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/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有效订单数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新增用户：新增用户的数量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950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EFDCD-915C-C557-46A7-EB2ECE21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41" y="1766685"/>
            <a:ext cx="8040577" cy="47721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AC9AC-0236-633E-8EF5-5E007EE51D8C}"/>
              </a:ext>
            </a:extLst>
          </p:cNvPr>
          <p:cNvSpPr txBox="1"/>
          <p:nvPr/>
        </p:nvSpPr>
        <p:spPr>
          <a:xfrm>
            <a:off x="731522" y="1453711"/>
            <a:ext cx="10416208" cy="310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订单搜索（已完成）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各个状态的订单数量统计（已完成）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C80B6-91F0-2959-C8C4-6648BCEC5996}"/>
              </a:ext>
            </a:extLst>
          </p:cNvPr>
          <p:cNvSpPr/>
          <p:nvPr/>
        </p:nvSpPr>
        <p:spPr>
          <a:xfrm>
            <a:off x="5510252" y="2369487"/>
            <a:ext cx="6337189" cy="699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03B1F0-FEC8-5BDB-F175-65CB56B76154}"/>
              </a:ext>
            </a:extLst>
          </p:cNvPr>
          <p:cNvSpPr/>
          <p:nvPr/>
        </p:nvSpPr>
        <p:spPr>
          <a:xfrm>
            <a:off x="5510252" y="3442546"/>
            <a:ext cx="3164618" cy="87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5828AE-5D8E-866C-A9CF-E0FB91608274}"/>
              </a:ext>
            </a:extLst>
          </p:cNvPr>
          <p:cNvSpPr/>
          <p:nvPr/>
        </p:nvSpPr>
        <p:spPr>
          <a:xfrm>
            <a:off x="9010635" y="3442547"/>
            <a:ext cx="1604355" cy="3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91362F-792C-47F0-1C9F-5C6F9F699B8E}"/>
              </a:ext>
            </a:extLst>
          </p:cNvPr>
          <p:cNvSpPr/>
          <p:nvPr/>
        </p:nvSpPr>
        <p:spPr>
          <a:xfrm>
            <a:off x="9010634" y="3972544"/>
            <a:ext cx="1604355" cy="3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DFD26-BE2B-6C36-BD5F-7919AB9B9DE9}"/>
              </a:ext>
            </a:extLst>
          </p:cNvPr>
          <p:cNvSpPr/>
          <p:nvPr/>
        </p:nvSpPr>
        <p:spPr>
          <a:xfrm>
            <a:off x="5510252" y="4876799"/>
            <a:ext cx="6337189" cy="141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AF497-3A26-0054-02C7-060BAC74E0DE}"/>
              </a:ext>
            </a:extLst>
          </p:cNvPr>
          <p:cNvSpPr/>
          <p:nvPr/>
        </p:nvSpPr>
        <p:spPr>
          <a:xfrm>
            <a:off x="10551378" y="4423755"/>
            <a:ext cx="1296063" cy="25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7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5DECF-94F2-25A8-726C-385FA85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7" y="4183803"/>
            <a:ext cx="3041806" cy="2006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9701DA-74AE-EB00-9BE4-43950AE7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53" y="2316859"/>
            <a:ext cx="5696243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110676</TotalTime>
  <Words>1843</Words>
  <Application>Microsoft Office PowerPoint</Application>
  <PresentationFormat>宽屏</PresentationFormat>
  <Paragraphs>145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Wingdings 3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数据统计–Excel报表</vt:lpstr>
      <vt:lpstr>PowerPoint 演示文稿</vt:lpstr>
      <vt:lpstr>PowerPoint 演示文稿</vt:lpstr>
      <vt:lpstr>PowerPoint 演示文稿</vt:lpstr>
      <vt:lpstr>工作台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工作台</vt:lpstr>
      <vt:lpstr>代码导入</vt:lpstr>
      <vt:lpstr>工作台</vt:lpstr>
      <vt:lpstr>功能测试</vt:lpstr>
      <vt:lpstr>PowerPoint 演示文稿</vt:lpstr>
      <vt:lpstr>Apache POI</vt:lpstr>
      <vt:lpstr>介绍</vt:lpstr>
      <vt:lpstr>介绍</vt:lpstr>
      <vt:lpstr>介绍</vt:lpstr>
      <vt:lpstr>Apache POI</vt:lpstr>
      <vt:lpstr>入门案例</vt:lpstr>
      <vt:lpstr>入门案例</vt:lpstr>
      <vt:lpstr>入门案例</vt:lpstr>
      <vt:lpstr>PowerPoint 演示文稿</vt:lpstr>
      <vt:lpstr>导出运营数据Excel报表</vt:lpstr>
      <vt:lpstr>需求分析和设计</vt:lpstr>
      <vt:lpstr>需求分析和设计</vt:lpstr>
      <vt:lpstr>需求分析和设计</vt:lpstr>
      <vt:lpstr>导出运营数据Excel报表</vt:lpstr>
      <vt:lpstr>代码开发</vt:lpstr>
      <vt:lpstr>代码开发</vt:lpstr>
      <vt:lpstr>代码开发</vt:lpstr>
      <vt:lpstr>代码开发</vt:lpstr>
      <vt:lpstr>代码开发</vt:lpstr>
      <vt:lpstr>代码开发</vt:lpstr>
      <vt:lpstr>导出运营数据Excel报表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星辰 昨夜</cp:lastModifiedBy>
  <cp:revision>11165</cp:revision>
  <dcterms:created xsi:type="dcterms:W3CDTF">2020-03-31T02:23:27Z</dcterms:created>
  <dcterms:modified xsi:type="dcterms:W3CDTF">2023-10-09T12:46:39Z</dcterms:modified>
</cp:coreProperties>
</file>