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5"/>
  </p:notesMasterIdLst>
  <p:handoutMasterIdLst>
    <p:handoutMasterId r:id="rId76"/>
  </p:handoutMasterIdLst>
  <p:sldIdLst>
    <p:sldId id="1913" r:id="rId8"/>
    <p:sldId id="1880" r:id="rId9"/>
    <p:sldId id="1702" r:id="rId10"/>
    <p:sldId id="1710" r:id="rId11"/>
    <p:sldId id="1859" r:id="rId12"/>
    <p:sldId id="2271" r:id="rId13"/>
    <p:sldId id="2272" r:id="rId14"/>
    <p:sldId id="2134" r:id="rId15"/>
    <p:sldId id="2286" r:id="rId16"/>
    <p:sldId id="2273" r:id="rId17"/>
    <p:sldId id="2078" r:id="rId18"/>
    <p:sldId id="2152" r:id="rId19"/>
    <p:sldId id="2287" r:id="rId20"/>
    <p:sldId id="2274" r:id="rId21"/>
    <p:sldId id="2248" r:id="rId22"/>
    <p:sldId id="2288" r:id="rId23"/>
    <p:sldId id="2290" r:id="rId24"/>
    <p:sldId id="2291" r:id="rId25"/>
    <p:sldId id="2315" r:id="rId26"/>
    <p:sldId id="2292" r:id="rId27"/>
    <p:sldId id="2293" r:id="rId28"/>
    <p:sldId id="2275" r:id="rId29"/>
    <p:sldId id="2154" r:id="rId30"/>
    <p:sldId id="2276" r:id="rId31"/>
    <p:sldId id="2147" r:id="rId32"/>
    <p:sldId id="2294" r:id="rId33"/>
    <p:sldId id="2249" r:id="rId34"/>
    <p:sldId id="2277" r:id="rId35"/>
    <p:sldId id="2222" r:id="rId36"/>
    <p:sldId id="2300" r:id="rId37"/>
    <p:sldId id="2295" r:id="rId38"/>
    <p:sldId id="2296" r:id="rId39"/>
    <p:sldId id="2316" r:id="rId40"/>
    <p:sldId id="2317" r:id="rId41"/>
    <p:sldId id="2297" r:id="rId42"/>
    <p:sldId id="2299" r:id="rId43"/>
    <p:sldId id="2278" r:id="rId44"/>
    <p:sldId id="2279" r:id="rId45"/>
    <p:sldId id="2280" r:id="rId46"/>
    <p:sldId id="2253" r:id="rId47"/>
    <p:sldId id="2254" r:id="rId48"/>
    <p:sldId id="2259" r:id="rId49"/>
    <p:sldId id="2281" r:id="rId50"/>
    <p:sldId id="2256" r:id="rId51"/>
    <p:sldId id="2301" r:id="rId52"/>
    <p:sldId id="2302" r:id="rId53"/>
    <p:sldId id="2307" r:id="rId54"/>
    <p:sldId id="2318" r:id="rId55"/>
    <p:sldId id="2319" r:id="rId56"/>
    <p:sldId id="2320" r:id="rId57"/>
    <p:sldId id="2303" r:id="rId58"/>
    <p:sldId id="2304" r:id="rId59"/>
    <p:sldId id="2282" r:id="rId60"/>
    <p:sldId id="2258" r:id="rId61"/>
    <p:sldId id="2283" r:id="rId62"/>
    <p:sldId id="2261" r:id="rId63"/>
    <p:sldId id="2264" r:id="rId64"/>
    <p:sldId id="2308" r:id="rId65"/>
    <p:sldId id="2284" r:id="rId66"/>
    <p:sldId id="2266" r:id="rId67"/>
    <p:sldId id="2309" r:id="rId68"/>
    <p:sldId id="2311" r:id="rId69"/>
    <p:sldId id="2313" r:id="rId70"/>
    <p:sldId id="2312" r:id="rId71"/>
    <p:sldId id="2314" r:id="rId72"/>
    <p:sldId id="2285" r:id="rId73"/>
    <p:sldId id="2270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charts.apache.org/zh/index.html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charts.apache.org/handbook/zh/get-started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/>
              <a:t>数据统计</a:t>
            </a:r>
            <a:r>
              <a:rPr kumimoji="1" lang="en-US" altLang="zh-CN" sz="4400"/>
              <a:t>–</a:t>
            </a:r>
            <a:r>
              <a:rPr kumimoji="1" lang="zh-CN" altLang="en-US" sz="4400"/>
              <a:t>图形报表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1273511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营业额统计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D62BA2-79A4-DF73-B30F-CB430FBD964C}"/>
              </a:ext>
            </a:extLst>
          </p:cNvPr>
          <p:cNvSpPr txBox="1"/>
          <p:nvPr/>
        </p:nvSpPr>
        <p:spPr>
          <a:xfrm>
            <a:off x="710880" y="1704559"/>
            <a:ext cx="10698800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83633-6F3F-6D3D-F251-8EB010F71397}"/>
              </a:ext>
            </a:extLst>
          </p:cNvPr>
          <p:cNvSpPr txBox="1"/>
          <p:nvPr/>
        </p:nvSpPr>
        <p:spPr>
          <a:xfrm>
            <a:off x="2501764" y="5121633"/>
            <a:ext cx="6612586" cy="15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营业额指订单状态为已完成的订单金额合计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基于可视化报表的折线图展示营业额数据，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X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轴为日期，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Y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轴为营业额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根据时间选择区间，展示每天的营业额数据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68E43B-A8B7-BDE0-EC93-E4A8A6EA5CD9}"/>
              </a:ext>
            </a:extLst>
          </p:cNvPr>
          <p:cNvGrpSpPr/>
          <p:nvPr/>
        </p:nvGrpSpPr>
        <p:grpSpPr>
          <a:xfrm>
            <a:off x="2417196" y="1933788"/>
            <a:ext cx="5640954" cy="3219654"/>
            <a:chOff x="2451430" y="1545734"/>
            <a:chExt cx="5603010" cy="34476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84E9FC-3B7C-B50A-DD58-F1CE7AE0E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764" y="1945557"/>
              <a:ext cx="5552676" cy="304786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9F22F5C-1A86-67F4-2100-6BA5BDA91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1430" y="1545734"/>
              <a:ext cx="2645356" cy="30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D62BA2-79A4-DF73-B30F-CB430FBD964C}"/>
              </a:ext>
            </a:extLst>
          </p:cNvPr>
          <p:cNvSpPr txBox="1"/>
          <p:nvPr/>
        </p:nvSpPr>
        <p:spPr>
          <a:xfrm>
            <a:off x="710880" y="1704559"/>
            <a:ext cx="10698800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9EC089-4A65-E711-0B70-35F1BB3A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30" y="2533898"/>
            <a:ext cx="3375074" cy="39280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575E88-0492-55FD-338C-E038787F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96" y="3862448"/>
            <a:ext cx="6453032" cy="26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4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营业额统计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907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根据接口定义设计对应的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F14EA-1B95-1488-2664-E0EC911E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5" y="3045300"/>
            <a:ext cx="4819898" cy="2305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7832D-5480-C551-7C11-FC5A40FE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01" y="3518153"/>
            <a:ext cx="4438878" cy="186064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4E2ECD1-9D81-AA2C-D117-ECCC02E8874F}"/>
              </a:ext>
            </a:extLst>
          </p:cNvPr>
          <p:cNvSpPr/>
          <p:nvPr/>
        </p:nvSpPr>
        <p:spPr>
          <a:xfrm>
            <a:off x="5988106" y="4272736"/>
            <a:ext cx="555373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713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418312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根据接口定义创建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F588A1-1F85-8E11-8C0D-E147B700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48" y="2331688"/>
            <a:ext cx="10575232" cy="4024253"/>
          </a:xfrm>
          <a:prstGeom prst="roundRect">
            <a:avLst>
              <a:gd name="adj" fmla="val 18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"/admin/report"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统计报表相关接口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ReportController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营业额数据统计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"/turnoverStatistics"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营业额数据统计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TurnoverReportVO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turnoverStatistics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begin,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.getTurnover(begin,end));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12E757-81A7-49B1-BC91-C98CE9E3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680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接口，声明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getTurnover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C22F9D-7068-2EF3-ADD6-47261158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52" y="2566208"/>
            <a:ext cx="10563628" cy="1836896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getTurnover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93EDDD-701E-6CBB-1960-1B27E84E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923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实现类，实现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getTurnover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01BF38-C8D8-F2DB-9F9A-FED23D44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31" y="2478263"/>
            <a:ext cx="10540538" cy="3647152"/>
          </a:xfrm>
          <a:prstGeom prst="roundRect">
            <a:avLst>
              <a:gd name="adj" fmla="val 1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getTurnover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(!begin.equals(end)){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begin = begin.plusDays(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日期计算，获得指定日期后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天的日期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700280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实现类，实现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getTurnover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A2F28C-DE5F-4B72-2E59-01EC25D6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54" y="2493877"/>
            <a:ext cx="10569491" cy="3682425"/>
          </a:xfrm>
          <a:prstGeom prst="roundRect">
            <a:avLst>
              <a:gd name="adj" fmla="val 183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Double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COMPLETED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"begin"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"end"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Double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.sumByMap(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turnover = turnover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0.0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turnover;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.add(turnover);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数据封装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.dateList(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.turnoverList(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758512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3427169-9B58-80D5-A925-A3CF4F7C4D00}"/>
              </a:ext>
            </a:extLst>
          </p:cNvPr>
          <p:cNvGrpSpPr/>
          <p:nvPr/>
        </p:nvGrpSpPr>
        <p:grpSpPr>
          <a:xfrm>
            <a:off x="731519" y="1311972"/>
            <a:ext cx="10448015" cy="5006686"/>
            <a:chOff x="731519" y="1311972"/>
            <a:chExt cx="10448015" cy="50066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576BFE0-58C4-328C-2ECC-36BEA647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19" y="1311972"/>
              <a:ext cx="10448015" cy="50066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CD5A686-C7C1-D4DB-C63A-EFD8A4CC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804" y="1718882"/>
              <a:ext cx="9076217" cy="4599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sumByMap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8823F5-43F7-14EF-55CE-14186A36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8" y="2587682"/>
            <a:ext cx="10566842" cy="1038582"/>
          </a:xfrm>
          <a:prstGeom prst="roundRect">
            <a:avLst>
              <a:gd name="adj" fmla="val 90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根据动态条件统计营业额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sumByMap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525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OrderMapper.xml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54CF3A-5D34-82E5-C3A1-D8315A84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74" y="2559721"/>
            <a:ext cx="10432110" cy="2509838"/>
          </a:xfrm>
          <a:prstGeom prst="roundRect">
            <a:avLst>
              <a:gd name="adj" fmla="val 382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="sumByMap"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="java.lang.Double"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sum(amount) from orders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status = #{status}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238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营业额统计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E1B7AD-143B-5FA3-50AB-BF3FADC9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2" y="3746517"/>
            <a:ext cx="10653335" cy="14001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6767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150021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B62F15-FE50-7381-C4FD-707F25F64CC0}"/>
              </a:ext>
            </a:extLst>
          </p:cNvPr>
          <p:cNvSpPr txBox="1"/>
          <p:nvPr/>
        </p:nvSpPr>
        <p:spPr>
          <a:xfrm>
            <a:off x="710565" y="148493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5B8FE0-E71E-2629-0217-3CF003CA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27" y="1752995"/>
            <a:ext cx="6470953" cy="3378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E28C0D-3F77-0FE8-7B81-055F895D88BD}"/>
              </a:ext>
            </a:extLst>
          </p:cNvPr>
          <p:cNvSpPr txBox="1"/>
          <p:nvPr/>
        </p:nvSpPr>
        <p:spPr>
          <a:xfrm>
            <a:off x="2297927" y="5210590"/>
            <a:ext cx="6280808" cy="132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基于可视化报表的折线图展示用户数据，</a:t>
            </a:r>
            <a:r>
              <a:rPr lang="en-US" altLang="zh-CN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X</a:t>
            </a: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轴为日期，</a:t>
            </a:r>
            <a:r>
              <a:rPr lang="en-US" altLang="zh-CN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Y</a:t>
            </a: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轴为用户数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根据时间选择区间，展示每天的用户总量和新增用户量数据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160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B62F15-FE50-7381-C4FD-707F25F64CC0}"/>
              </a:ext>
            </a:extLst>
          </p:cNvPr>
          <p:cNvSpPr txBox="1"/>
          <p:nvPr/>
        </p:nvSpPr>
        <p:spPr>
          <a:xfrm>
            <a:off x="710565" y="148493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4403A-262F-4DCE-F1EF-35782FDD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6" y="2533116"/>
            <a:ext cx="3022755" cy="34799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31AE5C-6915-D2A6-3C8B-726AD1BD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40" y="3183207"/>
            <a:ext cx="6045511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15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0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AB57D-1725-1B54-FB7D-22FC514E57D8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根据用户统计接口的返回结果设计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673D14-F15D-971C-4503-032DA3F2D561}"/>
              </a:ext>
            </a:extLst>
          </p:cNvPr>
          <p:cNvSpPr/>
          <p:nvPr/>
        </p:nvSpPr>
        <p:spPr>
          <a:xfrm>
            <a:off x="5963407" y="4280687"/>
            <a:ext cx="536243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8D99C1-E649-F60C-3600-45194305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0" y="2851667"/>
            <a:ext cx="4881648" cy="28127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058310-5B71-1FC3-D2E6-6595404F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94" y="3289039"/>
            <a:ext cx="4413477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5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根据接口定义，在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30376F-60FD-525C-ADDC-C196DB2F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424549"/>
            <a:ext cx="10233329" cy="2509838"/>
          </a:xfrm>
          <a:prstGeom prst="roundRect">
            <a:avLst>
              <a:gd name="adj" fmla="val 413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用户数据统计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"/userStatistics"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用户数据统计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.getUser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8821245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295467-364C-152B-EBCC-FC0E6784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29" y="2539047"/>
            <a:ext cx="10333800" cy="1326684"/>
          </a:xfrm>
          <a:prstGeom prst="roundRect">
            <a:avLst>
              <a:gd name="adj" fmla="val 65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9076421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FE5307-C43C-FA86-064E-D80DD0A0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6" y="2482233"/>
            <a:ext cx="10453784" cy="2998768"/>
          </a:xfrm>
          <a:prstGeom prst="roundRect">
            <a:avLst>
              <a:gd name="adj" fmla="val 287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(!begin.equals(end)){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begin = begin.plusDays(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新增用户数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总用户数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2328470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56A1B-3136-D43B-6069-C2A9137D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71" y="2381933"/>
            <a:ext cx="10471854" cy="3169682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新增用户数量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user where create_time &gt; ? and create_time &lt;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newUser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getUserCount(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总用户数量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user where  create_time &lt;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totalUser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getUserCount(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.dateList(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.newUserList(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.totalUserList(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4294345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实现类中创建私有方法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getUserCount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E727C-ABAD-955C-E589-CB1094CC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44" y="2475173"/>
            <a:ext cx="10493182" cy="2164735"/>
          </a:xfrm>
          <a:prstGeom prst="roundRect">
            <a:avLst>
              <a:gd name="adj" fmla="val 380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"begin"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,beginTime);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"end"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endTime);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.countByMap(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366947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UserMapper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countByMap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E867D-A2BE-A319-516C-1DF623DC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56" y="2583227"/>
            <a:ext cx="10564423" cy="1150858"/>
          </a:xfrm>
          <a:prstGeom prst="roundRect">
            <a:avLst>
              <a:gd name="adj" fmla="val 693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根据动态条件统计用户数量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countByMap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5503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UserMapper.xml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0C3AE0-9ED7-4C6E-F783-7A64DC48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8" y="2546767"/>
            <a:ext cx="10563942" cy="1992184"/>
          </a:xfrm>
          <a:prstGeom prst="roundRect">
            <a:avLst>
              <a:gd name="adj" fmla="val 342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="countByMap"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="java.lang.Integer"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count(id) from user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821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56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DC59BB-D4FF-13C2-8A20-C7C3FA91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0" y="3854018"/>
            <a:ext cx="10674279" cy="16319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38445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595518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ECharts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78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469033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93F628-4BE1-D35D-F073-76836001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7" y="1741895"/>
            <a:ext cx="5096786" cy="2992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E18929-2455-E8E4-EA5D-9AC1C7CAB12D}"/>
              </a:ext>
            </a:extLst>
          </p:cNvPr>
          <p:cNvSpPr txBox="1"/>
          <p:nvPr/>
        </p:nvSpPr>
        <p:spPr>
          <a:xfrm>
            <a:off x="2340277" y="4722664"/>
            <a:ext cx="7916906" cy="188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</a:rPr>
              <a:t>业务规则：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有效订单指状态为 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“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已完成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”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 的订单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基于可视化报表的折线图展示订单数据，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X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轴为日期，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Y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轴为订单数量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根据时间选择区间，展示每天的订单总数和有效订单数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展示所选时间区间内的有效订单数、总订单数、订单完成率，订单完成率 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= 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有效订单数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 / 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总订单数 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* 100%</a:t>
            </a:r>
          </a:p>
        </p:txBody>
      </p:sp>
    </p:spTree>
    <p:extLst>
      <p:ext uri="{BB962C8B-B14F-4D97-AF65-F5344CB8AC3E}">
        <p14:creationId xmlns:p14="http://schemas.microsoft.com/office/powerpoint/2010/main" val="180865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03E2CF-4F50-1442-5301-9581C334C3C7}"/>
              </a:ext>
            </a:extLst>
          </p:cNvPr>
          <p:cNvSpPr txBox="1"/>
          <p:nvPr/>
        </p:nvSpPr>
        <p:spPr>
          <a:xfrm>
            <a:off x="710565" y="154214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308C2-D6B6-F8BF-AD79-1A0C5E0A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9" y="2709038"/>
            <a:ext cx="3010055" cy="35561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A58C03-CC41-8097-CCCC-173E9A76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23" y="2194662"/>
            <a:ext cx="6724996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044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40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86DB8-14AF-2C80-AD1E-E02B9D11CC65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根据订单统计接口的返回结果设计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D778C61-452B-9410-5B87-259B119CC174}"/>
              </a:ext>
            </a:extLst>
          </p:cNvPr>
          <p:cNvSpPr/>
          <p:nvPr/>
        </p:nvSpPr>
        <p:spPr>
          <a:xfrm>
            <a:off x="5939554" y="4280687"/>
            <a:ext cx="882031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B0ED1-FB64-49BB-EEBC-B7F1D26E1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29" y="2563428"/>
            <a:ext cx="4905308" cy="3558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825086-03D5-041C-89E0-7BCFB463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0" y="2456732"/>
            <a:ext cx="4178599" cy="40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663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FA055-0430-4948-FF6A-002208549AF5}"/>
              </a:ext>
            </a:extLst>
          </p:cNvPr>
          <p:cNvSpPr txBox="1"/>
          <p:nvPr/>
        </p:nvSpPr>
        <p:spPr>
          <a:xfrm>
            <a:off x="710565" y="1454681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中根据订单统计接口创建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A14857-0B3A-AA44-B38D-0CDEAC57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4" y="2197918"/>
            <a:ext cx="10579846" cy="2486025"/>
          </a:xfrm>
          <a:prstGeom prst="roundRect">
            <a:avLst>
              <a:gd name="adj" fmla="val 319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订单数据统计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“/ordersStatistics”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</a:t>
            </a:r>
            <a:r>
              <a:rPr lang="zh-CN" altLang="en-US" sz="1100">
                <a:solidFill>
                  <a:srgbClr val="067D17"/>
                </a:solidFill>
                <a:latin typeface="宋体" panose="02010600030101010101" pitchFamily="2" charset="-122"/>
                <a:ea typeface="阿里巴巴普惠体" panose="00020600040101010101"/>
              </a:rPr>
              <a:t>订单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数据统计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.getOrderStatistics(begin,end));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9909178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23DC56-05D6-536D-65AF-D0F19917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8" y="2513421"/>
            <a:ext cx="10563942" cy="1314331"/>
          </a:xfrm>
          <a:prstGeom prst="roundRect">
            <a:avLst>
              <a:gd name="adj" fmla="val 59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getOrderStatistics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7756508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4F681-C050-1E48-3EA8-8D4E86FE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478298"/>
            <a:ext cx="10571894" cy="3340596"/>
          </a:xfrm>
          <a:prstGeom prst="roundRect">
            <a:avLst>
              <a:gd name="adj" fmla="val 233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getOrderStatistics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(!begin.equals(end)){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begin = begin.plusDays(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每天订单总数集合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每天有效订单数集合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3689093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F88473-B261-590F-29F3-6E44241D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45" y="2489345"/>
            <a:ext cx="10575677" cy="2998768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查询每天的总订单数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orders where order_time &gt; ? and order_time &lt;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查询每天的有效订单数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orders where order_time &gt; ? and order_time &lt; ? and status =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validOrderCount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COMPLETED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时间区间内的总订单数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totalOrderCount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.stream().reduce(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).get();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时间区间内的总有效订单数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validOrderCount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.stream().reduce(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).get();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64188631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40656-B8E9-2CA3-56B9-BC261E12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4" y="2494121"/>
            <a:ext cx="10609188" cy="2656939"/>
          </a:xfrm>
          <a:prstGeom prst="roundRect">
            <a:avLst>
              <a:gd name="adj" fmla="val 301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订单完成率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Double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orderCompletionRate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0.0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orderCompletionRate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.doubleValue() 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.dateList(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.orderCountList(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.validOrderCountList(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.totalOrderCount(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.validOrderCount(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.orderCompletionRate(orderCompletionRate)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026551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ECharts </a:t>
            </a:r>
            <a:r>
              <a:rPr lang="zh-CN" altLang="en-US"/>
              <a:t>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F5649-CB92-D8EE-3D5B-6EEEAEA9C880}"/>
              </a:ext>
            </a:extLst>
          </p:cNvPr>
          <p:cNvSpPr txBox="1"/>
          <p:nvPr/>
        </p:nvSpPr>
        <p:spPr>
          <a:xfrm>
            <a:off x="710880" y="1561439"/>
            <a:ext cx="10905976" cy="10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Apache ECharts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是一款基于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Javascript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的数据可视化图表库，提供直观，生动，可交互，可个性化定制的数据可视化图表。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官网地址：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  <a:hlinkClick r:id="rId2"/>
              </a:rPr>
              <a:t>https://echarts.apache.org/zh/index.html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31EE8D-1D1E-1E09-1BA7-88E858CB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90" y="3043582"/>
            <a:ext cx="7156174" cy="34066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实现类中提供私有方法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getOrderCount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4285-D9BA-1F8A-1F3E-41696FA5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4" y="2480208"/>
            <a:ext cx="10598646" cy="2509838"/>
          </a:xfrm>
          <a:prstGeom prst="roundRect">
            <a:avLst>
              <a:gd name="adj" fmla="val 35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根据时间区间统计指定状态的订单数量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status);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"begin"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,beginTime);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"end"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endTime);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.countByMap(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0286380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6AEBC-166E-5500-711E-B6B32B1B56E4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countByMap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08706F-EA2D-AE48-E166-7BB3AD73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98" y="2650539"/>
            <a:ext cx="10561781" cy="975033"/>
          </a:xfrm>
          <a:prstGeom prst="roundRect">
            <a:avLst>
              <a:gd name="adj" fmla="val 70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根据动态条件统计订单数量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countByMap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71126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DF06B3-EE00-58C0-4298-8B305A4157E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985E03-2AD0-AB5E-48EC-7A48710D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2" y="2618250"/>
            <a:ext cx="10569794" cy="2486025"/>
          </a:xfrm>
          <a:prstGeom prst="roundRect">
            <a:avLst>
              <a:gd name="adj" fmla="val 263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="countByMap"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="java.lang.Integer"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count(id) from orders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status = #{status}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1018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06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D040EB-02EF-C286-5960-4069EC3C9D91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54980-8BA5-388C-AF82-B8382A0B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9" y="3551092"/>
            <a:ext cx="10459202" cy="202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74520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178917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2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82A46-7C47-6DA4-80E7-900E434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32" y="1899223"/>
            <a:ext cx="4754967" cy="29589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B64713-7A5E-4A52-E06F-60C2A1A200F5}"/>
              </a:ext>
            </a:extLst>
          </p:cNvPr>
          <p:cNvSpPr txBox="1"/>
          <p:nvPr/>
        </p:nvSpPr>
        <p:spPr>
          <a:xfrm>
            <a:off x="2250132" y="4842655"/>
            <a:ext cx="6627861" cy="175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根据时间选择区间，展示销量前</a:t>
            </a:r>
            <a:r>
              <a:rPr lang="en-US" altLang="zh-CN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10</a:t>
            </a: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的商品（包括菜品和套餐）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基于可视化报表的柱状图降序展示商品销量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此处的销量为商品销售的份数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23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AC1185-0828-F357-4C35-6A78E642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8" y="2585344"/>
            <a:ext cx="2984653" cy="3518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FF68C4-13FB-1C91-BB9B-5A8F02E8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99" y="3531543"/>
            <a:ext cx="5797848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8649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171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ECharts </a:t>
            </a:r>
            <a:r>
              <a:rPr lang="zh-CN" altLang="en-US"/>
              <a:t>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F5649-CB92-D8EE-3D5B-6EEEAEA9C880}"/>
              </a:ext>
            </a:extLst>
          </p:cNvPr>
          <p:cNvSpPr txBox="1"/>
          <p:nvPr/>
        </p:nvSpPr>
        <p:spPr>
          <a:xfrm>
            <a:off x="710880" y="1704559"/>
            <a:ext cx="10203625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效果展示：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18F3E9-11B6-C1C7-3D73-CEBDF365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4" y="1998756"/>
            <a:ext cx="5922422" cy="372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804C63-DFC7-4220-9C39-3F5CC9B7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79" y="1964061"/>
            <a:ext cx="5981944" cy="3726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8340EE-6FA1-8E48-1A98-879446E4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30" y="1797082"/>
            <a:ext cx="6142969" cy="38938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FFD050-BD1D-C7CE-7F69-10D052F62FC9}"/>
              </a:ext>
            </a:extLst>
          </p:cNvPr>
          <p:cNvSpPr txBox="1"/>
          <p:nvPr/>
        </p:nvSpPr>
        <p:spPr>
          <a:xfrm>
            <a:off x="3514475" y="591937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通过直观的图表来展示</a:t>
            </a:r>
            <a:r>
              <a:rPr lang="zh-CN" altLang="en-US" sz="2000">
                <a:solidFill>
                  <a:srgbClr val="FF0000"/>
                </a:solidFill>
                <a:ea typeface="阿里巴巴普惠体" panose="00020600040101010101"/>
              </a:rPr>
              <a:t>数据</a:t>
            </a:r>
            <a:endParaRPr lang="zh-CN" altLang="en-US" sz="20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343130-C780-41FA-E5C4-2AEAEE6F0FBC}"/>
              </a:ext>
            </a:extLst>
          </p:cNvPr>
          <p:cNvSpPr txBox="1"/>
          <p:nvPr/>
        </p:nvSpPr>
        <p:spPr>
          <a:xfrm>
            <a:off x="8619214" y="33077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柱形图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59560F-8BCE-B0F4-20BB-E1605C77D1B3}"/>
              </a:ext>
            </a:extLst>
          </p:cNvPr>
          <p:cNvSpPr txBox="1"/>
          <p:nvPr/>
        </p:nvSpPr>
        <p:spPr>
          <a:xfrm>
            <a:off x="8619210" y="37249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折线图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D8B2D-AAFE-8A3C-F199-BC24C7313327}"/>
              </a:ext>
            </a:extLst>
          </p:cNvPr>
          <p:cNvSpPr txBox="1"/>
          <p:nvPr/>
        </p:nvSpPr>
        <p:spPr>
          <a:xfrm>
            <a:off x="8619212" y="3512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饼形图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6921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2" grpId="1"/>
      <p:bldP spid="3" grpId="0"/>
      <p:bldP spid="5" grpId="0"/>
      <p:bldP spid="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599AA-D862-999B-F96C-3703F7F97F4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根据销量排名接口的返回结果设计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0002AD8-21A2-A464-ACAB-CE85127CD326}"/>
              </a:ext>
            </a:extLst>
          </p:cNvPr>
          <p:cNvSpPr/>
          <p:nvPr/>
        </p:nvSpPr>
        <p:spPr>
          <a:xfrm>
            <a:off x="6127783" y="4430373"/>
            <a:ext cx="686487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DD15FB-4ED6-F79F-93E5-9BED37D3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8" y="3022002"/>
            <a:ext cx="5015476" cy="26505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4258E7-5F6B-91A6-C8D8-4FA93EC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25" y="3579856"/>
            <a:ext cx="4496031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5245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486482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中根据销量排名接口创建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3C7BF3-D529-C254-AFDC-F33CC00D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214380"/>
            <a:ext cx="10555991" cy="2486025"/>
          </a:xfrm>
          <a:prstGeom prst="roundRect">
            <a:avLst>
              <a:gd name="adj" fmla="val 31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销量排名统计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"/top10"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销量排名统计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.getSalesTop10(begin,end));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27347248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getSalesTop10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FDEDB0-E9C2-6482-A6E2-D85F93D0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29" y="2513421"/>
            <a:ext cx="10591552" cy="1314331"/>
          </a:xfrm>
          <a:prstGeom prst="roundRect">
            <a:avLst>
              <a:gd name="adj" fmla="val 59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查询指定时间区间内的销量排名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top10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getSalesTop10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8334970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getSalesTop10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E720BF-834E-4D86-22E7-B2E782A0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79" y="2515172"/>
            <a:ext cx="10587701" cy="3340596"/>
          </a:xfrm>
          <a:prstGeom prst="roundRect">
            <a:avLst>
              <a:gd name="adj" fmla="val 20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查询指定时间区间内的销量排名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top10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getSalesTop10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(end,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.getSalesTop10(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nameList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::getName).collect(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numberList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::getNumber).collect(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.nameList(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.numberList(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numberList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7875946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getSalesTop10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A9BD5F-344A-0510-61D1-3AF5A105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72" y="2497144"/>
            <a:ext cx="10573408" cy="1140143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查询商品销量排名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getSalesTop10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48213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5E0F43-57C2-DECE-ADC2-3FE4A173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8" y="2523919"/>
            <a:ext cx="10566842" cy="2486025"/>
          </a:xfrm>
          <a:prstGeom prst="roundRect">
            <a:avLst>
              <a:gd name="adj" fmla="val 265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="getSalesTop10"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="com.sky.dto.GoodsSalesDTO"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od.name name,sum(od.number) number from order_detail od ,orders o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where od.order_id = o.id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and o.status = 5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group by name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order by number desc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limit 0, 10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20730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07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D040EB-02EF-C286-5960-4069EC3C9D91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FEC191-8A75-CD38-8ED6-2C8EF4A1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0" y="3690670"/>
            <a:ext cx="10457376" cy="13763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7498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ECharts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4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A357AB-98DA-DF7D-8374-7DA563D062DB}"/>
              </a:ext>
            </a:extLst>
          </p:cNvPr>
          <p:cNvSpPr txBox="1"/>
          <p:nvPr/>
        </p:nvSpPr>
        <p:spPr>
          <a:xfrm>
            <a:off x="710880" y="1704559"/>
            <a:ext cx="10203625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Apache Echarts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官方提供的快速入门：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  <a:hlinkClick r:id="rId2"/>
              </a:rPr>
              <a:t>https://echarts.apache.org/handbook/zh/get-started/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A7A31F-F70E-FC48-62C6-BF6C631E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70" y="2796494"/>
            <a:ext cx="5687160" cy="36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A357AB-98DA-DF7D-8374-7DA563D062DB}"/>
              </a:ext>
            </a:extLst>
          </p:cNvPr>
          <p:cNvSpPr txBox="1"/>
          <p:nvPr/>
        </p:nvSpPr>
        <p:spPr>
          <a:xfrm>
            <a:off x="710880" y="1704559"/>
            <a:ext cx="10698800" cy="150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总结：使用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Echarts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，重点在于研究当前图表所需的</a:t>
            </a: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数据格式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。通常是需要后端提供符合格式要求的动态数据，然后响应给前端来展示图表。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086508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110002</TotalTime>
  <Words>3680</Words>
  <Application>Microsoft Office PowerPoint</Application>
  <PresentationFormat>宽屏</PresentationFormat>
  <Paragraphs>249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92" baseType="lpstr">
      <vt:lpstr>Alibaba PuHuiTi B</vt:lpstr>
      <vt:lpstr>Alibaba PuHuiTi M</vt:lpstr>
      <vt:lpstr>Alibaba PuHuiTi Medium</vt:lpstr>
      <vt:lpstr>Alibaba PuHuiTi R</vt:lpstr>
      <vt:lpstr>PingFangSC-Regular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Calibri</vt:lpstr>
      <vt:lpstr>Consolas</vt:lpstr>
      <vt:lpstr>Segoe UI</vt:lpstr>
      <vt:lpstr>Verdana</vt:lpstr>
      <vt:lpstr>Wingdings</vt:lpstr>
      <vt:lpstr>Wingdings 3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数据统计–图形报表</vt:lpstr>
      <vt:lpstr>PowerPoint 演示文稿</vt:lpstr>
      <vt:lpstr>PowerPoint 演示文稿</vt:lpstr>
      <vt:lpstr>Apache ECharts</vt:lpstr>
      <vt:lpstr>Apache ECharts 介绍</vt:lpstr>
      <vt:lpstr>Apache ECharts 介绍</vt:lpstr>
      <vt:lpstr>Apache ECharts</vt:lpstr>
      <vt:lpstr>入门案例</vt:lpstr>
      <vt:lpstr>入门案例</vt:lpstr>
      <vt:lpstr>PowerPoint 演示文稿</vt:lpstr>
      <vt:lpstr>营业额统计</vt:lpstr>
      <vt:lpstr>需求分析和设计</vt:lpstr>
      <vt:lpstr>需求分析和设计</vt:lpstr>
      <vt:lpstr>营业额统计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营业额统计</vt:lpstr>
      <vt:lpstr>功能测试</vt:lpstr>
      <vt:lpstr>PowerPoint 演示文稿</vt:lpstr>
      <vt:lpstr>用户统计</vt:lpstr>
      <vt:lpstr>需求分析和设计</vt:lpstr>
      <vt:lpstr>需求分析和设计</vt:lpstr>
      <vt:lpstr>用户统计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用户统计</vt:lpstr>
      <vt:lpstr>功能测试</vt:lpstr>
      <vt:lpstr>PowerPoint 演示文稿</vt:lpstr>
      <vt:lpstr>订单统计</vt:lpstr>
      <vt:lpstr>需求分析和设计</vt:lpstr>
      <vt:lpstr>需求分析和设计</vt:lpstr>
      <vt:lpstr>订单统计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订单统计</vt:lpstr>
      <vt:lpstr>功能测试</vt:lpstr>
      <vt:lpstr>PowerPoint 演示文稿</vt:lpstr>
      <vt:lpstr>销量排名Top10</vt:lpstr>
      <vt:lpstr>需求分析和设计</vt:lpstr>
      <vt:lpstr>需求分析和设计</vt:lpstr>
      <vt:lpstr>销量排名Top10</vt:lpstr>
      <vt:lpstr>代码开发</vt:lpstr>
      <vt:lpstr>代码开发</vt:lpstr>
      <vt:lpstr>代码开发</vt:lpstr>
      <vt:lpstr>代码开发</vt:lpstr>
      <vt:lpstr>代码开发</vt:lpstr>
      <vt:lpstr>代码开发</vt:lpstr>
      <vt:lpstr>销量排名Top10</vt:lpstr>
      <vt:lpstr>功能测试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星辰 昨夜</cp:lastModifiedBy>
  <cp:revision>11033</cp:revision>
  <dcterms:created xsi:type="dcterms:W3CDTF">2020-03-31T02:23:27Z</dcterms:created>
  <dcterms:modified xsi:type="dcterms:W3CDTF">2023-10-07T14:23:02Z</dcterms:modified>
</cp:coreProperties>
</file>