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3"/>
  </p:notesMasterIdLst>
  <p:handoutMasterIdLst>
    <p:handoutMasterId r:id="rId94"/>
  </p:handoutMasterIdLst>
  <p:sldIdLst>
    <p:sldId id="1913" r:id="rId8"/>
    <p:sldId id="1880" r:id="rId9"/>
    <p:sldId id="1702" r:id="rId10"/>
    <p:sldId id="1710" r:id="rId11"/>
    <p:sldId id="1859" r:id="rId12"/>
    <p:sldId id="1985" r:id="rId13"/>
    <p:sldId id="1986" r:id="rId14"/>
    <p:sldId id="1968" r:id="rId15"/>
    <p:sldId id="1920" r:id="rId16"/>
    <p:sldId id="1987" r:id="rId17"/>
    <p:sldId id="1988" r:id="rId18"/>
    <p:sldId id="1989" r:id="rId19"/>
    <p:sldId id="1990" r:id="rId20"/>
    <p:sldId id="1969" r:id="rId21"/>
    <p:sldId id="1921" r:id="rId22"/>
    <p:sldId id="1999" r:id="rId23"/>
    <p:sldId id="1991" r:id="rId24"/>
    <p:sldId id="1992" r:id="rId25"/>
    <p:sldId id="1993" r:id="rId26"/>
    <p:sldId id="1994" r:id="rId27"/>
    <p:sldId id="1970" r:id="rId28"/>
    <p:sldId id="1971" r:id="rId29"/>
    <p:sldId id="1998" r:id="rId30"/>
    <p:sldId id="2000" r:id="rId31"/>
    <p:sldId id="1995" r:id="rId32"/>
    <p:sldId id="1996" r:id="rId33"/>
    <p:sldId id="1997" r:id="rId34"/>
    <p:sldId id="2001" r:id="rId35"/>
    <p:sldId id="2002" r:id="rId36"/>
    <p:sldId id="2003" r:id="rId37"/>
    <p:sldId id="1976" r:id="rId38"/>
    <p:sldId id="1922" r:id="rId39"/>
    <p:sldId id="1923" r:id="rId40"/>
    <p:sldId id="2004" r:id="rId41"/>
    <p:sldId id="1974" r:id="rId42"/>
    <p:sldId id="1926" r:id="rId43"/>
    <p:sldId id="2005" r:id="rId44"/>
    <p:sldId id="2006" r:id="rId45"/>
    <p:sldId id="2007" r:id="rId46"/>
    <p:sldId id="2008" r:id="rId47"/>
    <p:sldId id="2009" r:id="rId48"/>
    <p:sldId id="2010" r:id="rId49"/>
    <p:sldId id="2011" r:id="rId50"/>
    <p:sldId id="1973" r:id="rId51"/>
    <p:sldId id="1928" r:id="rId52"/>
    <p:sldId id="1972" r:id="rId53"/>
    <p:sldId id="1975" r:id="rId54"/>
    <p:sldId id="2012" r:id="rId55"/>
    <p:sldId id="1915" r:id="rId56"/>
    <p:sldId id="1929" r:id="rId57"/>
    <p:sldId id="1932" r:id="rId58"/>
    <p:sldId id="2013" r:id="rId59"/>
    <p:sldId id="2014" r:id="rId60"/>
    <p:sldId id="1977" r:id="rId61"/>
    <p:sldId id="1933" r:id="rId62"/>
    <p:sldId id="2015" r:id="rId63"/>
    <p:sldId id="2016" r:id="rId64"/>
    <p:sldId id="2017" r:id="rId65"/>
    <p:sldId id="2018" r:id="rId66"/>
    <p:sldId id="1978" r:id="rId67"/>
    <p:sldId id="1937" r:id="rId68"/>
    <p:sldId id="1916" r:id="rId69"/>
    <p:sldId id="1953" r:id="rId70"/>
    <p:sldId id="1952" r:id="rId71"/>
    <p:sldId id="2019" r:id="rId72"/>
    <p:sldId id="1979" r:id="rId73"/>
    <p:sldId id="1956" r:id="rId74"/>
    <p:sldId id="2020" r:id="rId75"/>
    <p:sldId id="2021" r:id="rId76"/>
    <p:sldId id="2022" r:id="rId77"/>
    <p:sldId id="2024" r:id="rId78"/>
    <p:sldId id="2025" r:id="rId79"/>
    <p:sldId id="2026" r:id="rId80"/>
    <p:sldId id="1982" r:id="rId81"/>
    <p:sldId id="1981" r:id="rId82"/>
    <p:sldId id="1917" r:id="rId83"/>
    <p:sldId id="1954" r:id="rId84"/>
    <p:sldId id="1959" r:id="rId85"/>
    <p:sldId id="2029" r:id="rId86"/>
    <p:sldId id="2027" r:id="rId87"/>
    <p:sldId id="2028" r:id="rId88"/>
    <p:sldId id="1984" r:id="rId89"/>
    <p:sldId id="1962" r:id="rId90"/>
    <p:sldId id="1983" r:id="rId91"/>
    <p:sldId id="1961" r:id="rId9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commentAuthors" Target="commentAuthor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员工管理、分类管理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60EC2-EEF7-A7FA-D42A-1434A2F8A7E7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中创建新增员工方法，接收前端提交的参数：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A2340-AC71-FDE3-5D18-21775689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92" y="2617509"/>
            <a:ext cx="8539996" cy="2185273"/>
          </a:xfrm>
          <a:prstGeom prst="roundRect">
            <a:avLst>
              <a:gd name="adj" fmla="val 51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@PostMapping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新增员工接口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@RequestBody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employeeDTO){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,employeeDTO);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B7AE364-6828-DC77-7A5A-D42E9A5D1961}"/>
              </a:ext>
            </a:extLst>
          </p:cNvPr>
          <p:cNvSpPr/>
          <p:nvPr/>
        </p:nvSpPr>
        <p:spPr>
          <a:xfrm>
            <a:off x="7919499" y="4471259"/>
            <a:ext cx="146304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0813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9BD196-4C6D-8C33-A9A6-FA71A851EDF6}"/>
              </a:ext>
            </a:extLst>
          </p:cNvPr>
          <p:cNvSpPr txBox="1"/>
          <p:nvPr/>
        </p:nvSpPr>
        <p:spPr>
          <a:xfrm>
            <a:off x="710880" y="1674886"/>
            <a:ext cx="612648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接口中声明新增员工方法：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909974-7209-A182-EB3D-2EE009E8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0" y="2606390"/>
            <a:ext cx="8666923" cy="1064776"/>
          </a:xfrm>
          <a:prstGeom prst="roundRect">
            <a:avLst>
              <a:gd name="adj" fmla="val 81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1" name="!!矩形: 对角圆角 39">
            <a:extLst>
              <a:ext uri="{FF2B5EF4-FFF2-40B4-BE49-F238E27FC236}">
                <a16:creationId xmlns:a16="http://schemas.microsoft.com/office/drawing/2014/main" id="{2F45F33A-F48E-3728-0ABF-83ADE57E1495}"/>
              </a:ext>
            </a:extLst>
          </p:cNvPr>
          <p:cNvSpPr/>
          <p:nvPr/>
        </p:nvSpPr>
        <p:spPr>
          <a:xfrm>
            <a:off x="8038004" y="3339464"/>
            <a:ext cx="146304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7283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25852-C078-38E2-A131-AA29941CB112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中实现新增员工方法：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3FDEC5-718A-5CD0-3FE7-B59B1C2A1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1" y="2543334"/>
            <a:ext cx="9390493" cy="3262908"/>
          </a:xfrm>
          <a:prstGeom prst="roundRect">
            <a:avLst>
              <a:gd name="adj" fmla="val 32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属性拷贝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账号状态默认为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，正常状态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默认密码为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123456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DigestUtils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md5DigestAsHex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DEFAULT_PASSWORD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.getBytes()));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创建人、创建时间、修改人、修改时间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!!矩形: 对角圆角 39">
            <a:extLst>
              <a:ext uri="{FF2B5EF4-FFF2-40B4-BE49-F238E27FC236}">
                <a16:creationId xmlns:a16="http://schemas.microsoft.com/office/drawing/2014/main" id="{396A525B-39B0-7571-47A2-852656986556}"/>
              </a:ext>
            </a:extLst>
          </p:cNvPr>
          <p:cNvSpPr/>
          <p:nvPr/>
        </p:nvSpPr>
        <p:spPr>
          <a:xfrm>
            <a:off x="8723344" y="5474546"/>
            <a:ext cx="1494081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142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25852-C078-38E2-A131-AA29941CB112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insert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49E7F8-C9BB-1BD4-4110-4723B330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6" y="2524242"/>
            <a:ext cx="10980751" cy="1976497"/>
          </a:xfrm>
          <a:prstGeom prst="roundRect">
            <a:avLst>
              <a:gd name="adj" fmla="val 53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插入数据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@Insert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"insert into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id_number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create_user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update_user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"VALUES 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"(#{name}, #{username}, #{password}, #{phone}, #{sex}, #{idNumber}, #{status}, #{createTime},#{updateTime},#{createUser}, #{updateUser})"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BB6FC58D-C4C2-CD10-8814-F7170C274F6C}"/>
              </a:ext>
            </a:extLst>
          </p:cNvPr>
          <p:cNvSpPr/>
          <p:nvPr/>
        </p:nvSpPr>
        <p:spPr>
          <a:xfrm>
            <a:off x="10312842" y="4169037"/>
            <a:ext cx="1510522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EmployeeMapper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357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4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08809-1589-3A3B-7C4B-187C34841466}"/>
              </a:ext>
            </a:extLst>
          </p:cNvPr>
          <p:cNvSpPr txBox="1"/>
          <p:nvPr/>
        </p:nvSpPr>
        <p:spPr>
          <a:xfrm>
            <a:off x="710565" y="1649730"/>
            <a:ext cx="9274810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功能测试方式：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通过前后端联调测试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55F3A7-10EB-F02A-92DB-C1EADD8C298F}"/>
              </a:ext>
            </a:extLst>
          </p:cNvPr>
          <p:cNvSpPr txBox="1"/>
          <p:nvPr/>
        </p:nvSpPr>
        <p:spPr>
          <a:xfrm>
            <a:off x="710565" y="4623495"/>
            <a:ext cx="10443885" cy="791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：由于开发阶段前端和后端是并行开发的，后端完成某个功能后，此时前端对应的功能可能还没有开发完成，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导致无法进行前后端联调测试。所以在开发阶段，后端测试主要以接口文档测试为主。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078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08809-1589-3A3B-7C4B-187C34841466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通过接口文档进行功能测试：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749D4-FEDD-5BC7-50A1-09F108FC0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3" y="2424154"/>
            <a:ext cx="7140269" cy="4254371"/>
          </a:xfrm>
          <a:prstGeom prst="roundRect">
            <a:avLst>
              <a:gd name="adj" fmla="val 1805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6839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A0C92A-AB7D-4903-574B-10CB86671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5" y="1766494"/>
            <a:ext cx="10698799" cy="4195167"/>
          </a:xfrm>
          <a:prstGeom prst="roundRect">
            <a:avLst>
              <a:gd name="adj" fmla="val 250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boolean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preHandle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HttpServletRequest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request,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handler)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"jwt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校验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判断当前拦截到的是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Controller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的方法还是其他资源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(!(handler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instanceof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HandlerMethod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当前拦截到的不是动态方法，直接放行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、从请求头中获取令牌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request.getHeader(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.getAdminTokenName());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//2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、校验令牌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 claims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parseJWT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.getAdminSecretKey(),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token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Long empId = Long.valueOf(claims.get(JwtClaimsConstant.EMP_ID).toString());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//3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、通过，放行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//4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、不通过，响应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状态码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false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208809-1589-3A3B-7C4B-187C34841466}"/>
              </a:ext>
            </a:extLst>
          </p:cNvPr>
          <p:cNvSpPr txBox="1"/>
          <p:nvPr/>
        </p:nvSpPr>
        <p:spPr>
          <a:xfrm>
            <a:off x="782126" y="6079651"/>
            <a:ext cx="690678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由于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令牌校验失败，导致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EmployeeController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方法没有被调用</a:t>
            </a: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423FEC56-D1B6-EC4D-B48E-B38CA90CB694}"/>
              </a:ext>
            </a:extLst>
          </p:cNvPr>
          <p:cNvSpPr/>
          <p:nvPr/>
        </p:nvSpPr>
        <p:spPr>
          <a:xfrm>
            <a:off x="8992925" y="5628353"/>
            <a:ext cx="255956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JwtTokenAdminInterceptor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0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8281F6-7C7A-4372-0589-2B8D3D36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8" y="2397228"/>
            <a:ext cx="6901732" cy="4114927"/>
          </a:xfrm>
          <a:prstGeom prst="roundRect">
            <a:avLst>
              <a:gd name="adj" fmla="val 1159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12CB7E-1A6D-691C-817A-7F734BF99D36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调用员工登录接口获得一个合法的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令牌：</a:t>
            </a:r>
          </a:p>
        </p:txBody>
      </p:sp>
    </p:spTree>
    <p:extLst>
      <p:ext uri="{BB962C8B-B14F-4D97-AF65-F5344CB8AC3E}">
        <p14:creationId xmlns:p14="http://schemas.microsoft.com/office/powerpoint/2010/main" val="41417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12CB7E-1A6D-691C-817A-7F734BF99D36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将合法的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令牌添加到全局参数中：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6BB805-75D3-CC81-12D3-0A65EA09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1" y="2413682"/>
            <a:ext cx="6735032" cy="4020783"/>
          </a:xfrm>
          <a:prstGeom prst="roundRect">
            <a:avLst>
              <a:gd name="adj" fmla="val 1835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2447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9F4B1-0502-90F7-CC27-5841A220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0" y="1387534"/>
            <a:ext cx="10220077" cy="4822599"/>
          </a:xfrm>
          <a:prstGeom prst="roundRect">
            <a:avLst>
              <a:gd name="adj" fmla="val 1498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8AF8B7-AE99-8750-211D-2916B66B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79" y="1387534"/>
            <a:ext cx="10220077" cy="4822599"/>
          </a:xfrm>
          <a:prstGeom prst="roundRect">
            <a:avLst>
              <a:gd name="adj" fmla="val 1993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C4594C-07E3-75AA-96B1-1ED9B283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1908237"/>
            <a:ext cx="7283396" cy="4339650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BF1D9C-58E2-EEFF-AEE8-0B657C49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53" y="1908237"/>
            <a:ext cx="7283397" cy="4345316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A6B20C-39BA-3C9B-C963-61DB758D4934}"/>
              </a:ext>
            </a:extLst>
          </p:cNvPr>
          <p:cNvSpPr/>
          <p:nvPr/>
        </p:nvSpPr>
        <p:spPr>
          <a:xfrm>
            <a:off x="4651514" y="3405146"/>
            <a:ext cx="5844208" cy="22065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37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程序存在的问题：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录入的用户名已存在，抛出异常后没有处理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新增员工时，创建人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和修改人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设置为了固定值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BE68C6-ED30-7EEC-40DB-2D6C15B8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3" y="2319813"/>
            <a:ext cx="7410616" cy="4418333"/>
          </a:xfrm>
          <a:prstGeom prst="roundRect">
            <a:avLst>
              <a:gd name="adj" fmla="val 2810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DB9C577-F16E-9F8B-0857-DB50056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0" y="2328655"/>
            <a:ext cx="9390493" cy="3262908"/>
          </a:xfrm>
          <a:prstGeom prst="roundRect">
            <a:avLst>
              <a:gd name="adj" fmla="val 32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属性拷贝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账号状态默认为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，正常状态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默认密码为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123456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DigestUtils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md5DigestAsHex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PasswordConstant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DEFAULT_PASSWORD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.getBytes()));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创建人、创建时间、修改人、修改时间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10L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16" name="!!矩形: 对角圆角 39">
            <a:extLst>
              <a:ext uri="{FF2B5EF4-FFF2-40B4-BE49-F238E27FC236}">
                <a16:creationId xmlns:a16="http://schemas.microsoft.com/office/drawing/2014/main" id="{CE19F593-543A-955A-76EC-D3F0CACE68D1}"/>
              </a:ext>
            </a:extLst>
          </p:cNvPr>
          <p:cNvSpPr/>
          <p:nvPr/>
        </p:nvSpPr>
        <p:spPr>
          <a:xfrm>
            <a:off x="8715393" y="5259867"/>
            <a:ext cx="1494081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CE6AFB-EEC8-F770-9B66-F6BD188C191C}"/>
              </a:ext>
            </a:extLst>
          </p:cNvPr>
          <p:cNvSpPr/>
          <p:nvPr/>
        </p:nvSpPr>
        <p:spPr>
          <a:xfrm>
            <a:off x="1232454" y="4605798"/>
            <a:ext cx="2425146" cy="43533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25F096-4162-768F-F646-D247C68C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83" y="2328383"/>
            <a:ext cx="10515997" cy="1760651"/>
          </a:xfrm>
          <a:prstGeom prst="roundRect">
            <a:avLst>
              <a:gd name="adj" fmla="val 4064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3A20D11-EF2F-3876-0132-46081FBC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9" y="2319813"/>
            <a:ext cx="8082883" cy="4024991"/>
          </a:xfrm>
          <a:prstGeom prst="roundRect">
            <a:avLst>
              <a:gd name="adj" fmla="val 2641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0970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针对第一个问题，可以通过全局异常处理器来处理：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2A61C-4FDA-271D-D126-DAB691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2486384"/>
            <a:ext cx="9934575" cy="3371136"/>
          </a:xfrm>
          <a:prstGeom prst="roundRect">
            <a:avLst>
              <a:gd name="adj" fmla="val 310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捕获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sql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异常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@ExceptionHandler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exceptionHandler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SQLIntegrityConstraintViolationException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.error(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异常信息：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ex.getMessage());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message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ex.getMessage();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.contains(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"Duplicate entry"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split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.split(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split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];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ALREADY_EXISTS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UNKNOWN_ERROR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3B240A1F-45CC-D19F-52B6-1D1A023D3993}"/>
              </a:ext>
            </a:extLst>
          </p:cNvPr>
          <p:cNvSpPr/>
          <p:nvPr/>
        </p:nvSpPr>
        <p:spPr>
          <a:xfrm>
            <a:off x="8658970" y="5524985"/>
            <a:ext cx="2150330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GlobalExceptionHandler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1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针对第二个问题，需要通过某种方式动态获取当前登录员工的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71D927-2F53-3AE4-A28B-EE0D192C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" y="2447251"/>
            <a:ext cx="5788550" cy="4308028"/>
          </a:xfrm>
          <a:prstGeom prst="roundRect">
            <a:avLst>
              <a:gd name="adj" fmla="val 2271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3789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998F5-1DE7-86AB-F552-863627B59F6E}"/>
              </a:ext>
            </a:extLst>
          </p:cNvPr>
          <p:cNvSpPr txBox="1"/>
          <p:nvPr/>
        </p:nvSpPr>
        <p:spPr>
          <a:xfrm>
            <a:off x="710565" y="1649730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员工登录成功后会生成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令牌并响应给前端：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5500EA-F2F9-62C1-717C-485AF038E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76" y="2554665"/>
            <a:ext cx="9801063" cy="1438573"/>
          </a:xfrm>
          <a:prstGeom prst="roundRect">
            <a:avLst>
              <a:gd name="adj" fmla="val 68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登录成功后，生成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令牌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JwtClaimsConstant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createJWT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.getAdminSecretKey(),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.getAdminTtl(),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    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DD841400-0BB7-F990-DCCB-E0C21ABB057D}"/>
              </a:ext>
            </a:extLst>
          </p:cNvPr>
          <p:cNvSpPr/>
          <p:nvPr/>
        </p:nvSpPr>
        <p:spPr>
          <a:xfrm>
            <a:off x="9151950" y="3659584"/>
            <a:ext cx="146304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DA661-0455-7B92-C8D1-8EFA24FAEEFB}"/>
              </a:ext>
            </a:extLst>
          </p:cNvPr>
          <p:cNvSpPr/>
          <p:nvPr/>
        </p:nvSpPr>
        <p:spPr>
          <a:xfrm>
            <a:off x="882597" y="3008578"/>
            <a:ext cx="4683316" cy="195799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EB8973-A5A2-A0A7-F966-5A6B1AC60D53}"/>
              </a:ext>
            </a:extLst>
          </p:cNvPr>
          <p:cNvSpPr txBox="1"/>
          <p:nvPr/>
        </p:nvSpPr>
        <p:spPr>
          <a:xfrm>
            <a:off x="742369" y="1539736"/>
            <a:ext cx="9274810" cy="5105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后续请求中，前端会携带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令牌，通过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JWT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令牌可以解析出当前登录员工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1258D9-8D3A-BA0B-83EE-97E3ACF1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38" y="2504643"/>
            <a:ext cx="9848768" cy="2070616"/>
          </a:xfrm>
          <a:prstGeom prst="roundRect">
            <a:avLst>
              <a:gd name="adj" fmla="val 408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、从请求头中获取令牌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token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request.getHeader(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jwtProperties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.getAdminTokenName());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、校验令牌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Claims claims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JwtUtil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parseJWT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jwtProperties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.getAdminSecretKey(),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empId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JwtClaimsConstant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).toString());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、通过，放行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ex){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//4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、不通过，响应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状态码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response.setStatus(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false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C2B3CD24-3279-CCFA-205A-23F3E89FE98E}"/>
              </a:ext>
            </a:extLst>
          </p:cNvPr>
          <p:cNvSpPr/>
          <p:nvPr/>
        </p:nvSpPr>
        <p:spPr>
          <a:xfrm>
            <a:off x="8158796" y="4244832"/>
            <a:ext cx="2559561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JwtTokenAdminInterceptor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43A7F9-31B1-B66D-4D71-DD9CF81C052A}"/>
              </a:ext>
            </a:extLst>
          </p:cNvPr>
          <p:cNvSpPr/>
          <p:nvPr/>
        </p:nvSpPr>
        <p:spPr>
          <a:xfrm>
            <a:off x="1216549" y="3389244"/>
            <a:ext cx="4810539" cy="1649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00EE3C-938B-B319-40B3-90C39F68AD10}"/>
              </a:ext>
            </a:extLst>
          </p:cNvPr>
          <p:cNvSpPr txBox="1"/>
          <p:nvPr/>
        </p:nvSpPr>
        <p:spPr>
          <a:xfrm>
            <a:off x="805979" y="5063002"/>
            <a:ext cx="690678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解析出登录员工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后，如何传递给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Service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r>
              <a:rPr lang="en-US" altLang="zh-CN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save</a:t>
            </a: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方法？</a:t>
            </a:r>
          </a:p>
        </p:txBody>
      </p:sp>
    </p:spTree>
    <p:extLst>
      <p:ext uri="{BB962C8B-B14F-4D97-AF65-F5344CB8AC3E}">
        <p14:creationId xmlns:p14="http://schemas.microsoft.com/office/powerpoint/2010/main" val="41590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300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并不是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一个Thread，而是Thread的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局部变量。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为每个线程提供单独一份存储空间，具有线程隔离的效果，只有在线程内才能获取到对应的值，线程外则不能访问。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常用方法：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void set(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value)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设置当前线程的线程局部变量的值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public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get()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返回当前线程所对应的线程局部变量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public void remove()       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移除当前线程的线程局部变量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AB3FC4-1EBD-A0E5-5D66-A49B683AE5B9}"/>
              </a:ext>
            </a:extLst>
          </p:cNvPr>
          <p:cNvSpPr/>
          <p:nvPr/>
        </p:nvSpPr>
        <p:spPr>
          <a:xfrm>
            <a:off x="664400" y="5097024"/>
            <a:ext cx="824450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注意</a:t>
            </a:r>
            <a:r>
              <a:rPr lang="zh-CN" altLang="en-US" sz="1600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：客户端发送的每次请求，后端的</a:t>
            </a:r>
            <a:r>
              <a:rPr lang="en-US" altLang="zh-CN" sz="1600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Tomcat</a:t>
            </a:r>
            <a:r>
              <a:rPr lang="zh-CN" altLang="en-US" sz="1600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阿里巴巴普惠体" panose="00020600040101010101"/>
              </a:rPr>
              <a:t>服务器都会分配一个单独的线程来处理请求</a:t>
            </a:r>
            <a:endParaRPr lang="zh-CN" altLang="en-US" sz="1600" cap="none" spc="0">
              <a:ln w="1016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625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初始工程中已经封装了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ThreadLocal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操作的工具类：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FDE43E-C57C-40CC-846F-3D3FEDC9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4" y="2382169"/>
            <a:ext cx="9613127" cy="3575447"/>
          </a:xfrm>
          <a:prstGeom prst="roundRect">
            <a:avLst>
              <a:gd name="adj" fmla="val 28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ThreadLocal&lt;&gt;();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.set(id);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removeCurrentId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threadLocal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.remove();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7224BEDF-228B-9929-2FF2-EADC68BD4C54}"/>
              </a:ext>
            </a:extLst>
          </p:cNvPr>
          <p:cNvSpPr/>
          <p:nvPr/>
        </p:nvSpPr>
        <p:spPr>
          <a:xfrm>
            <a:off x="9146898" y="5621136"/>
            <a:ext cx="1304014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BaseContext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在拦截器中解析出当前登录员工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，并放入线程局部变量中：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38EF9D-6E2E-3CBB-F597-94518482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2" y="2493622"/>
            <a:ext cx="9788056" cy="3166824"/>
          </a:xfrm>
          <a:prstGeom prst="roundRect">
            <a:avLst>
              <a:gd name="adj" fmla="val 36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、从请求头中获取令牌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request.getHeader(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.getAdminTokenName());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//2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、校验令牌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 claims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JwtUtil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parseJWT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.getAdminSecretKey(),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empId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valueOf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claims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JwtClaimsConstant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EMP_ID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).toString());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//3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、通过，放行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true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//4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、不通过，响应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状态码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false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7224BEDF-228B-9929-2FF2-EADC68BD4C54}"/>
              </a:ext>
            </a:extLst>
          </p:cNvPr>
          <p:cNvSpPr/>
          <p:nvPr/>
        </p:nvSpPr>
        <p:spPr>
          <a:xfrm>
            <a:off x="8245501" y="5328744"/>
            <a:ext cx="2361538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JwtTokenAdminInterceptor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09B7E7-9C6D-F869-A05F-B6FAD1ED0CE3}"/>
              </a:ext>
            </a:extLst>
          </p:cNvPr>
          <p:cNvSpPr/>
          <p:nvPr/>
        </p:nvSpPr>
        <p:spPr>
          <a:xfrm>
            <a:off x="1248355" y="3967892"/>
            <a:ext cx="2822714" cy="22244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46B497-25B5-8FB9-6077-250D5FAACFB1}"/>
              </a:ext>
            </a:extLst>
          </p:cNvPr>
          <p:cNvSpPr txBox="1"/>
          <p:nvPr/>
        </p:nvSpPr>
        <p:spPr>
          <a:xfrm>
            <a:off x="710565" y="1607820"/>
            <a:ext cx="1100899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中获取线程局部变量中的值：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3C18C3-8580-1392-9ABE-6E99CFD3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456286"/>
            <a:ext cx="9207610" cy="3575447"/>
          </a:xfrm>
          <a:prstGeom prst="roundRect">
            <a:avLst>
              <a:gd name="adj" fmla="val 243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属性拷贝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账号状态默认为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，正常状态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StatusConstant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默认密码为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123456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DigestUtils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md5DigestAsHex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"123456"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.getBytes()));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创建人、创建时间、修改人、修改时间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.setCreateUser(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!!矩形: 对角圆角 39">
            <a:extLst>
              <a:ext uri="{FF2B5EF4-FFF2-40B4-BE49-F238E27FC236}">
                <a16:creationId xmlns:a16="http://schemas.microsoft.com/office/drawing/2014/main" id="{289FA602-FFCC-DCFE-18AC-6DA3AC8A2642}"/>
              </a:ext>
            </a:extLst>
          </p:cNvPr>
          <p:cNvSpPr/>
          <p:nvPr/>
        </p:nvSpPr>
        <p:spPr>
          <a:xfrm>
            <a:off x="8364772" y="5706945"/>
            <a:ext cx="1669773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7DECAF-A857-8AC7-900F-8AD08C343CB8}"/>
              </a:ext>
            </a:extLst>
          </p:cNvPr>
          <p:cNvSpPr/>
          <p:nvPr/>
        </p:nvSpPr>
        <p:spPr>
          <a:xfrm>
            <a:off x="1208598" y="4874342"/>
            <a:ext cx="4365266" cy="41327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4CCF84-6106-E6CC-111B-4E944A4A2C07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D780E-83E3-06F5-AFE0-E575E696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3" y="2390034"/>
            <a:ext cx="6128265" cy="4027572"/>
          </a:xfrm>
          <a:prstGeom prst="roundRect">
            <a:avLst>
              <a:gd name="adj" fmla="val 2058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1E598B-4927-2277-94E3-205FEAB74830}"/>
              </a:ext>
            </a:extLst>
          </p:cNvPr>
          <p:cNvSpPr txBox="1"/>
          <p:nvPr/>
        </p:nvSpPr>
        <p:spPr>
          <a:xfrm>
            <a:off x="7129918" y="2390034"/>
            <a:ext cx="5062082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根据页码展示员工信息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每页展示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条数据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分页查询时可以根据需要，输入员工姓名进行查询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E9D3CC-1C94-049C-4A8D-C16028FE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03" y="2868776"/>
            <a:ext cx="2767653" cy="3739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DA6A40-78CE-892B-4CA9-4BCA8AAF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48" y="969867"/>
            <a:ext cx="4769095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0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9944D7-56C6-EED6-8567-E875FB663B7D}"/>
              </a:ext>
            </a:extLst>
          </p:cNvPr>
          <p:cNvSpPr txBox="1"/>
          <p:nvPr/>
        </p:nvSpPr>
        <p:spPr>
          <a:xfrm>
            <a:off x="710565" y="1614970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根据分页查询接口设计对应的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8BABD28-1EC9-F7DC-EBD0-748609AAEB05}"/>
              </a:ext>
            </a:extLst>
          </p:cNvPr>
          <p:cNvSpPr/>
          <p:nvPr/>
        </p:nvSpPr>
        <p:spPr>
          <a:xfrm>
            <a:off x="4278980" y="4385733"/>
            <a:ext cx="745066" cy="2963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D8251E-E75B-32F6-226F-EBA0415C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3" y="2823954"/>
            <a:ext cx="3179151" cy="251449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21B8B78-3B56-5D2B-07AD-6980666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3154801"/>
            <a:ext cx="5538608" cy="2758202"/>
          </a:xfrm>
          <a:prstGeom prst="roundRect">
            <a:avLst>
              <a:gd name="adj" fmla="val 311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员工姓名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页码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每页显示记录数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EEDE8-D55C-CC89-7269-A8AADD8BE991}"/>
              </a:ext>
            </a:extLst>
          </p:cNvPr>
          <p:cNvSpPr txBox="1"/>
          <p:nvPr/>
        </p:nvSpPr>
        <p:spPr>
          <a:xfrm>
            <a:off x="710565" y="170116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后面所有的分页查询，统一都封装成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PageResult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对象：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801A28-D5AB-C87D-726E-5745E1D2F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3" y="2530955"/>
            <a:ext cx="9652883" cy="2758202"/>
          </a:xfrm>
          <a:prstGeom prst="roundRect">
            <a:avLst>
              <a:gd name="adj" fmla="val 340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封装分页查询结果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@AllArgsConstructor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@NoArgsConstructor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总记录数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records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当前页数据集合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562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126D71-C068-391A-AF67-A554E318DA31}"/>
              </a:ext>
            </a:extLst>
          </p:cNvPr>
          <p:cNvSpPr txBox="1"/>
          <p:nvPr/>
        </p:nvSpPr>
        <p:spPr>
          <a:xfrm>
            <a:off x="710565" y="1701165"/>
            <a:ext cx="924052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员工信息分页查询后端返回的对象类型为：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Result&lt;PageResult&gt;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1916E7-81D8-621F-546C-EDB0E64D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35" y="2476570"/>
            <a:ext cx="5716179" cy="37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3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D7DDDC-8CD1-D8ED-598B-D0FE24488581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根据接口定义创建分页查询方法：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7A6C03-BA68-9946-A13A-B4A49C17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6" y="2515783"/>
            <a:ext cx="10018643" cy="2553891"/>
          </a:xfrm>
          <a:prstGeom prst="roundRect">
            <a:avLst>
              <a:gd name="adj" fmla="val 42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员工分页查询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员工分页查询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分页查询：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,employeePageQueryDTO);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.pageQuery(employeePageQueryDTO);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A950D3F1-F5D0-F1EA-6DD1-19AF7AD09FA7}"/>
              </a:ext>
            </a:extLst>
          </p:cNvPr>
          <p:cNvSpPr/>
          <p:nvPr/>
        </p:nvSpPr>
        <p:spPr>
          <a:xfrm>
            <a:off x="9303026" y="4739781"/>
            <a:ext cx="1550504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048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B795FC-05B3-3645-338E-31EF68908FFD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pageQuery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00836E-505B-4681-BAFA-35417545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526453"/>
            <a:ext cx="9676737" cy="1328023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14BD3551-8826-043F-A3E8-378F07A04944}"/>
              </a:ext>
            </a:extLst>
          </p:cNvPr>
          <p:cNvSpPr/>
          <p:nvPr/>
        </p:nvSpPr>
        <p:spPr>
          <a:xfrm>
            <a:off x="9207610" y="3522774"/>
            <a:ext cx="1314864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4872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8F0930-1F63-DE6B-265F-D19DE5F072C3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pageQuery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8D6A18-6913-B07D-9F53-1DC02997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5" y="2415519"/>
            <a:ext cx="9419396" cy="1438573"/>
          </a:xfrm>
          <a:prstGeom prst="roundRect">
            <a:avLst>
              <a:gd name="adj" fmla="val 78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//select * from employee limit 10,20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基于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PageHelper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插件实现动态分页查询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PageHelper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(employeePageQueryDTO.getPage(), employeePageQueryDTO.getPageSize());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.pageQuery(employeePageQueryDTO);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PageResult(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.getTotal(),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.getResult());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9F33F717-F0CC-6054-C566-9C9EE02099BC}"/>
              </a:ext>
            </a:extLst>
          </p:cNvPr>
          <p:cNvSpPr/>
          <p:nvPr/>
        </p:nvSpPr>
        <p:spPr>
          <a:xfrm>
            <a:off x="8762337" y="3521565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10C56-92EC-CBFF-E76C-BA09DDE8C78A}"/>
              </a:ext>
            </a:extLst>
          </p:cNvPr>
          <p:cNvSpPr txBox="1"/>
          <p:nvPr/>
        </p:nvSpPr>
        <p:spPr>
          <a:xfrm>
            <a:off x="710565" y="4513641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：此处使用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mybatis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的分页插件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PageHelper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来简化分页代码的开发。底层基于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mybatis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的拦截器实现。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668DA4-2A43-EAEF-6132-6C09463A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4" y="5190564"/>
            <a:ext cx="9419397" cy="1064776"/>
          </a:xfrm>
          <a:prstGeom prst="roundRect">
            <a:avLst>
              <a:gd name="adj" fmla="val 888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&gt;com.github.pagehelper&lt;/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&gt;pagehelper-spring-boot-starter&lt;/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&gt;${pagehelper}&lt;/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A0BA1F83-BC29-1464-0F85-79F07CEF52C2}"/>
              </a:ext>
            </a:extLst>
          </p:cNvPr>
          <p:cNvSpPr/>
          <p:nvPr/>
        </p:nvSpPr>
        <p:spPr>
          <a:xfrm>
            <a:off x="9175804" y="5923638"/>
            <a:ext cx="1081377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3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60088-57DE-DD21-22F7-02CFC9C67506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pageQuery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8CB403-5E16-7FF7-A417-F1973DB4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5" y="2522477"/>
            <a:ext cx="9668786" cy="1328023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分页查询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employeePageQueryDTO);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026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1C8080-A365-2978-97D5-2D3E888BD494}"/>
              </a:ext>
            </a:extLst>
          </p:cNvPr>
          <p:cNvSpPr txBox="1"/>
          <p:nvPr/>
        </p:nvSpPr>
        <p:spPr>
          <a:xfrm>
            <a:off x="710565" y="1701165"/>
            <a:ext cx="104127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EmployeeMapper.xml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576BF1-D985-01A0-65D3-40D5939C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34" y="2494303"/>
            <a:ext cx="9867569" cy="1940957"/>
          </a:xfrm>
          <a:prstGeom prst="roundRect">
            <a:avLst>
              <a:gd name="adj" fmla="val 560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="pageQuery"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="com.sky.entity.Employee"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select * from employee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 and name != ''"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and name like concat('%',#{name},'%')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order by create_time desc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696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6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8FBF80-CBBF-9BA2-A024-F771F35771EF}"/>
              </a:ext>
            </a:extLst>
          </p:cNvPr>
          <p:cNvSpPr txBox="1"/>
          <p:nvPr/>
        </p:nvSpPr>
        <p:spPr>
          <a:xfrm>
            <a:off x="710564" y="1701165"/>
            <a:ext cx="10236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可以通过接口文档进行测试，也可以进行前后端联调测试，最后操作时间字段展示有问题，如下：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CE944A-F0E8-0516-75AC-29AD038F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14" y="2799434"/>
            <a:ext cx="4311904" cy="3261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494B83-DC6A-7429-A384-CDAA1B30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0" y="2253118"/>
            <a:ext cx="4094777" cy="438669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EC74334-5481-DB97-949A-B2C815FC24C5}"/>
              </a:ext>
            </a:extLst>
          </p:cNvPr>
          <p:cNvSpPr/>
          <p:nvPr/>
        </p:nvSpPr>
        <p:spPr>
          <a:xfrm>
            <a:off x="5096390" y="4512733"/>
            <a:ext cx="711743" cy="406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员工分页查询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9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C4901-1A0F-63BC-ED78-6D6876FE7E4B}"/>
              </a:ext>
            </a:extLst>
          </p:cNvPr>
          <p:cNvSpPr txBox="1"/>
          <p:nvPr/>
        </p:nvSpPr>
        <p:spPr>
          <a:xfrm>
            <a:off x="710564" y="1701165"/>
            <a:ext cx="10236835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解决方式：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方式一：在属性上加入注解，对日期进行格式化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方式二：在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WebMvcConfiguration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中扩展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Spring 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的消息转换器，统一对日期类型进行格式化处理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F9DD5B-C108-F3E3-29B1-71CACCAD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58" y="2239308"/>
            <a:ext cx="4199095" cy="50389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1FD27CB-9DC1-9218-C2E6-1F1DE360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63" y="3383177"/>
            <a:ext cx="9549517" cy="3166824"/>
          </a:xfrm>
          <a:prstGeom prst="roundRect">
            <a:avLst>
              <a:gd name="adj" fmla="val 310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扩展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mvc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框架的消息转换器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converters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protected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extendMessageConverters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HttpMessageConverter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&lt;?&gt;&gt; converters)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开始扩展消息转换器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..."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创建一个消息转化器对象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MappingJackson2HttpMessageConverter converter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MappingJackson2HttpMessageConverter();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设置对象转换器，可以将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Java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对象转为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字符串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.setObjectMapper(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JacksonObjectMapper());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将我们自己的转换器放入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spring MVC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框架的容器中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converters.add(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converter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47BAF66A-0C76-822C-6D47-C7A938011460}"/>
              </a:ext>
            </a:extLst>
          </p:cNvPr>
          <p:cNvSpPr/>
          <p:nvPr/>
        </p:nvSpPr>
        <p:spPr>
          <a:xfrm>
            <a:off x="8404529" y="6223237"/>
            <a:ext cx="2138902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WebMvcConfiguration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3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代码完善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5BE41-FA02-823D-DC28-7D7286FE9285}"/>
              </a:ext>
            </a:extLst>
          </p:cNvPr>
          <p:cNvSpPr txBox="1"/>
          <p:nvPr/>
        </p:nvSpPr>
        <p:spPr>
          <a:xfrm>
            <a:off x="710564" y="1701165"/>
            <a:ext cx="1023683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查看效果：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5622BE-3F76-94E4-E562-687E2171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1" y="2425603"/>
            <a:ext cx="3777276" cy="413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625AFC-41E4-B360-D0C3-1889EAA3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79" y="3039653"/>
            <a:ext cx="4038682" cy="3213317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79583EE-D05E-4211-8AE5-F43D6B8A0683}"/>
              </a:ext>
            </a:extLst>
          </p:cNvPr>
          <p:cNvSpPr/>
          <p:nvPr/>
        </p:nvSpPr>
        <p:spPr>
          <a:xfrm>
            <a:off x="5096390" y="4512733"/>
            <a:ext cx="711743" cy="406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1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26CAA5-05C5-FDC3-5D80-408B7E3D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91" y="2371657"/>
            <a:ext cx="8253054" cy="4180218"/>
          </a:xfrm>
          <a:prstGeom prst="roundRect">
            <a:avLst>
              <a:gd name="adj" fmla="val 1543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99D9AE-B1E8-613C-2F5F-61B96ECC5A81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20758-469C-42CA-BFF4-B285BD1A041E}"/>
              </a:ext>
            </a:extLst>
          </p:cNvPr>
          <p:cNvSpPr txBox="1"/>
          <p:nvPr/>
        </p:nvSpPr>
        <p:spPr>
          <a:xfrm>
            <a:off x="5082872" y="3069408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账号必须是唯一的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4DEA6-5B72-97DD-8E7A-7879871C7DE1}"/>
              </a:ext>
            </a:extLst>
          </p:cNvPr>
          <p:cNvSpPr txBox="1"/>
          <p:nvPr/>
        </p:nvSpPr>
        <p:spPr>
          <a:xfrm>
            <a:off x="5082870" y="4472293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身份证号为合法的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18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位身份证号码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CDEA3E-A5D1-4F96-EF0D-1E54B2830EA9}"/>
              </a:ext>
            </a:extLst>
          </p:cNvPr>
          <p:cNvSpPr txBox="1"/>
          <p:nvPr/>
        </p:nvSpPr>
        <p:spPr>
          <a:xfrm>
            <a:off x="5082871" y="3854754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手机号为合法的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位手机号码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2220E7-6C48-7723-DDBD-672C350AF426}"/>
              </a:ext>
            </a:extLst>
          </p:cNvPr>
          <p:cNvSpPr txBox="1"/>
          <p:nvPr/>
        </p:nvSpPr>
        <p:spPr>
          <a:xfrm>
            <a:off x="5082869" y="5111670"/>
            <a:ext cx="470518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密码默认为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123456</a:t>
            </a: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启用禁用员工账号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99DE0-0979-A7F8-6F92-10F9BA2B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63" y="2248926"/>
            <a:ext cx="9071024" cy="4244583"/>
          </a:xfrm>
          <a:prstGeom prst="roundRect">
            <a:avLst>
              <a:gd name="adj" fmla="val 2090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2567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84B114-3ACB-EE53-6974-2B2A81783E62}"/>
              </a:ext>
            </a:extLst>
          </p:cNvPr>
          <p:cNvSpPr txBox="1"/>
          <p:nvPr/>
        </p:nvSpPr>
        <p:spPr>
          <a:xfrm>
            <a:off x="794385" y="1607820"/>
            <a:ext cx="10414000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可以对状态为“启用” 的员工账号进行“禁用”操作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可以对状态为“禁用”的员工账号进行“启用”操作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状态为“禁用”的员工账号不能登录系统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1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1878B-9029-776C-8F07-B48ED2D3B2E4}"/>
              </a:ext>
            </a:extLst>
          </p:cNvPr>
          <p:cNvSpPr txBox="1"/>
          <p:nvPr/>
        </p:nvSpPr>
        <p:spPr>
          <a:xfrm>
            <a:off x="794385" y="1607820"/>
            <a:ext cx="104140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E95CB-1493-7C02-74DE-03A2B828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02" y="1816915"/>
            <a:ext cx="3368252" cy="1791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6EEB3D-A1CB-1BE4-5F0A-26570BA9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15" y="1791514"/>
            <a:ext cx="3368252" cy="49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启用禁用员工账号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5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D7606-0490-7C2E-5AF6-1CBC9F08327B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根据接口设计中的请求参数形式对应的在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EmployeeController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中创建启用禁用员工账号的方法：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5AC454-B12E-6797-6B84-A43A52F3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7" y="2486083"/>
            <a:ext cx="10090205" cy="1532334"/>
          </a:xfrm>
          <a:prstGeom prst="roundRect">
            <a:avLst>
              <a:gd name="adj" fmla="val 68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"/status/{status}"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{},{}"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,status,id);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.startOrStop(status,id);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5C1707FD-274F-F6F5-44CA-EBF3E39B7F3E}"/>
              </a:ext>
            </a:extLst>
          </p:cNvPr>
          <p:cNvSpPr/>
          <p:nvPr/>
        </p:nvSpPr>
        <p:spPr>
          <a:xfrm>
            <a:off x="9549517" y="3686715"/>
            <a:ext cx="1502796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0532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1BBA9-A62A-D062-BAF8-768D991C9063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 EmployeeService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接口中声明启用禁用员工账号的业务方法：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131DAE-9DA0-163C-1073-BA960E83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30" y="2427933"/>
            <a:ext cx="9763677" cy="1246763"/>
          </a:xfrm>
          <a:prstGeom prst="roundRect">
            <a:avLst>
              <a:gd name="adj" fmla="val 1031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F814A0D9-5B9D-90EC-F2B5-1CC45BAAF465}"/>
              </a:ext>
            </a:extLst>
          </p:cNvPr>
          <p:cNvSpPr/>
          <p:nvPr/>
        </p:nvSpPr>
        <p:spPr>
          <a:xfrm>
            <a:off x="9403494" y="3342994"/>
            <a:ext cx="1314864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4770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中实现启用禁用员工账号的业务方法：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D10A5C-FE8D-6906-87ED-739F3F8F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25" y="2472474"/>
            <a:ext cx="9842389" cy="2541210"/>
          </a:xfrm>
          <a:prstGeom prst="roundRect">
            <a:avLst>
              <a:gd name="adj" fmla="val 390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启用禁用员工账号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startOrStop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.id(id)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.status(status)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1E378C0D-E331-8E3D-CEE0-2D64301F939B}"/>
              </a:ext>
            </a:extLst>
          </p:cNvPr>
          <p:cNvSpPr/>
          <p:nvPr/>
        </p:nvSpPr>
        <p:spPr>
          <a:xfrm>
            <a:off x="9273375" y="4681982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4460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E597C-E90A-AE0A-ECA9-512FF41A1355}"/>
              </a:ext>
            </a:extLst>
          </p:cNvPr>
          <p:cNvSpPr txBox="1"/>
          <p:nvPr/>
        </p:nvSpPr>
        <p:spPr>
          <a:xfrm>
            <a:off x="794385" y="1533525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9B5786-8013-2149-8D0C-63A1C2DB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12" y="2407608"/>
            <a:ext cx="9575960" cy="1064776"/>
          </a:xfrm>
          <a:prstGeom prst="roundRect">
            <a:avLst>
              <a:gd name="adj" fmla="val 1201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修改员工信息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3F0DCDED-A758-252B-7151-B698EDC13B72}"/>
              </a:ext>
            </a:extLst>
          </p:cNvPr>
          <p:cNvSpPr/>
          <p:nvPr/>
        </p:nvSpPr>
        <p:spPr>
          <a:xfrm>
            <a:off x="9104243" y="3140682"/>
            <a:ext cx="140738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EmployeeMapper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83416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D6D0A-A56D-D369-2EEE-6205D2F85D6F}"/>
              </a:ext>
            </a:extLst>
          </p:cNvPr>
          <p:cNvSpPr txBox="1"/>
          <p:nvPr/>
        </p:nvSpPr>
        <p:spPr>
          <a:xfrm>
            <a:off x="794385" y="155829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EmployeeMapper.xml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中编写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241A5F-BCED-0902-A3A1-B9009519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01" y="2348363"/>
            <a:ext cx="9152697" cy="3166824"/>
          </a:xfrm>
          <a:prstGeom prst="roundRect">
            <a:avLst>
              <a:gd name="adj" fmla="val 41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update employee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="username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#{username},&lt;/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="name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&gt;name = #{name},&lt;/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="password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&gt;password = #{password},&lt;/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="phone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&gt;phone = #{phone},&lt;/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="sex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&gt;sex = #{sex},&lt;/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="idNumber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&gt;id_Number = #{idNumber},&lt;/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="updateTime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&gt;update_Time = #{updateTime},&lt;/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="updateUser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&gt;update_User = #{updateUser},&lt;/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="status != null"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&gt;status = #{status},&lt;/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where id = #{id}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11FBD59E-DD8D-970E-6654-4D437BF13B72}"/>
              </a:ext>
            </a:extLst>
          </p:cNvPr>
          <p:cNvSpPr/>
          <p:nvPr/>
        </p:nvSpPr>
        <p:spPr>
          <a:xfrm>
            <a:off x="8142136" y="5183485"/>
            <a:ext cx="1940113" cy="339653"/>
          </a:xfrm>
          <a:prstGeom prst="round2DiagRect">
            <a:avLst>
              <a:gd name="adj1" fmla="val 25741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3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EmployeeMapper.xml</a:t>
            </a:r>
            <a:endParaRPr lang="zh-CN" altLang="en-US" sz="13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5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6E8DE9-9761-2040-23E0-DBD7947C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08" y="1837418"/>
            <a:ext cx="3538307" cy="4818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426E0B-096B-7555-BFFE-9002407E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59" y="1837418"/>
            <a:ext cx="3562533" cy="17780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08003A-91EF-9644-7575-46AAE34437F7}"/>
              </a:ext>
            </a:extLst>
          </p:cNvPr>
          <p:cNvSpPr txBox="1"/>
          <p:nvPr/>
        </p:nvSpPr>
        <p:spPr>
          <a:xfrm>
            <a:off x="6247787" y="4770783"/>
            <a:ext cx="5161893" cy="1160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本项目约定：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管理端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/admin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用户端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发出的请求，统一使用 </a:t>
            </a:r>
            <a:r>
              <a:rPr lang="en-US" altLang="zh-CN" sz="1600">
                <a:solidFill>
                  <a:srgbClr val="FF0000"/>
                </a:solidFill>
                <a:ea typeface="阿里巴巴普惠体" panose="00020600040101010101"/>
              </a:rPr>
              <a:t>/user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作为前缀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7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启用禁用员工账号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5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EAD2-11EC-B6C3-6EA2-137477668613}"/>
              </a:ext>
            </a:extLst>
          </p:cNvPr>
          <p:cNvSpPr txBox="1"/>
          <p:nvPr/>
        </p:nvSpPr>
        <p:spPr>
          <a:xfrm>
            <a:off x="794385" y="1607820"/>
            <a:ext cx="1109154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可以通过接口文档进行测试，最后完成前后端联调测试即可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D0ADF-ACDC-58FD-ABD2-3E81D590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4" y="2221046"/>
            <a:ext cx="7354958" cy="4388010"/>
          </a:xfrm>
          <a:prstGeom prst="roundRect">
            <a:avLst>
              <a:gd name="adj" fmla="val 1446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39360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7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编辑员工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4E113-2883-33CD-67C3-1DB2E1C4A796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23D671-077B-B22A-7061-282C7065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04" y="2388449"/>
            <a:ext cx="5883998" cy="3606835"/>
          </a:xfrm>
          <a:prstGeom prst="roundRect">
            <a:avLst>
              <a:gd name="adj" fmla="val 2999"/>
            </a:avLst>
          </a:prstGeom>
          <a:ln w="3175">
            <a:solidFill>
              <a:schemeClr val="tx1"/>
            </a:solidFill>
            <a:prstDash val="lg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9B8A01-4873-030A-CE16-8A227832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04" y="2388449"/>
            <a:ext cx="7183855" cy="3606669"/>
          </a:xfrm>
          <a:prstGeom prst="roundRect">
            <a:avLst>
              <a:gd name="adj" fmla="val 3219"/>
            </a:avLst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E805E9-C23B-697E-0970-6BEB1F3D4F74}"/>
              </a:ext>
            </a:extLst>
          </p:cNvPr>
          <p:cNvSpPr/>
          <p:nvPr/>
        </p:nvSpPr>
        <p:spPr>
          <a:xfrm>
            <a:off x="6821802" y="3959750"/>
            <a:ext cx="318469" cy="206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668AD-A3D8-2111-4181-C600C809C7DC}"/>
              </a:ext>
            </a:extLst>
          </p:cNvPr>
          <p:cNvSpPr txBox="1"/>
          <p:nvPr/>
        </p:nvSpPr>
        <p:spPr>
          <a:xfrm>
            <a:off x="794385" y="1607820"/>
            <a:ext cx="10057130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编辑员工功能涉及到两个接口：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查询员工信息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编辑员工信息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57EEC7-4470-0700-28B1-5A915E42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6" y="3199057"/>
            <a:ext cx="1944342" cy="33811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9BE4C8-3BCC-7D7E-977C-F3F02A99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79" y="1036400"/>
            <a:ext cx="4457929" cy="5543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13B446-BD5D-F0E4-791C-712EE7FC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058" y="1163406"/>
            <a:ext cx="3778444" cy="5289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F7B460-6701-3D4E-B6D1-12E156976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643" y="4697345"/>
            <a:ext cx="3448227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编辑员工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98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367BF-A64B-46FD-3F31-B946E84A0E27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EmployeeController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中创建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EABE5C-70AE-AAF5-B908-6EA3E443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57" y="2416000"/>
            <a:ext cx="9485906" cy="2145268"/>
          </a:xfrm>
          <a:prstGeom prst="roundRect">
            <a:avLst>
              <a:gd name="adj" fmla="val 554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@PathVariable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5305F6-26C9-08B3-3A45-46FE5D2DBA9C}"/>
              </a:ext>
            </a:extLst>
          </p:cNvPr>
          <p:cNvSpPr/>
          <p:nvPr/>
        </p:nvSpPr>
        <p:spPr>
          <a:xfrm>
            <a:off x="3745065" y="3848619"/>
            <a:ext cx="1796994" cy="19064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FB8E6E9-1A4E-2010-3F8A-B70AD265654D}"/>
              </a:ext>
            </a:extLst>
          </p:cNvPr>
          <p:cNvSpPr/>
          <p:nvPr/>
        </p:nvSpPr>
        <p:spPr>
          <a:xfrm>
            <a:off x="8770289" y="4229566"/>
            <a:ext cx="1653125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1528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7F0F1-5F78-252A-B5DF-B1A45F79E689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92CF26-ADA6-92CF-191F-75FB7CD8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3" y="2445982"/>
            <a:ext cx="9573371" cy="1258372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D3745AAA-EDE1-704F-445D-EA11E163FA00}"/>
              </a:ext>
            </a:extLst>
          </p:cNvPr>
          <p:cNvSpPr/>
          <p:nvPr/>
        </p:nvSpPr>
        <p:spPr>
          <a:xfrm>
            <a:off x="9287123" y="3372652"/>
            <a:ext cx="1232452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4193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BBCB2-BC0C-937F-616D-E2EB2430D148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中实现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0CA5AC-220D-52AD-B4D0-40B5A4E4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77" y="2514864"/>
            <a:ext cx="9820938" cy="1995249"/>
          </a:xfrm>
          <a:prstGeom prst="roundRect">
            <a:avLst>
              <a:gd name="adj" fmla="val 591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.getById(id);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.setPassword(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"****"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91CDA490-0702-DDAA-D35C-2F3FDBB84B67}"/>
              </a:ext>
            </a:extLst>
          </p:cNvPr>
          <p:cNvSpPr/>
          <p:nvPr/>
        </p:nvSpPr>
        <p:spPr>
          <a:xfrm>
            <a:off x="9273376" y="4178411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20403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C99BF-BAF1-DE8F-5773-75125112205E}"/>
              </a:ext>
            </a:extLst>
          </p:cNvPr>
          <p:cNvSpPr txBox="1"/>
          <p:nvPr/>
        </p:nvSpPr>
        <p:spPr>
          <a:xfrm>
            <a:off x="710565" y="1636010"/>
            <a:ext cx="10601960" cy="91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employee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8569BB5-F1F7-5167-B1CD-2570BE9B7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87775"/>
              </p:ext>
            </p:extLst>
          </p:nvPr>
        </p:nvGraphicFramePr>
        <p:xfrm>
          <a:off x="879474" y="2313829"/>
          <a:ext cx="7556860" cy="4340205"/>
        </p:xfrm>
        <a:graphic>
          <a:graphicData uri="http://schemas.openxmlformats.org/drawingml/2006/table">
            <a:tbl>
              <a:tblPr/>
              <a:tblGrid>
                <a:gridCol w="1889215">
                  <a:extLst>
                    <a:ext uri="{9D8B030D-6E8A-4147-A177-3AD203B41FA5}">
                      <a16:colId xmlns:a16="http://schemas.microsoft.com/office/drawing/2014/main" val="171475484"/>
                    </a:ext>
                  </a:extLst>
                </a:gridCol>
                <a:gridCol w="1889215">
                  <a:extLst>
                    <a:ext uri="{9D8B030D-6E8A-4147-A177-3AD203B41FA5}">
                      <a16:colId xmlns:a16="http://schemas.microsoft.com/office/drawing/2014/main" val="1803994137"/>
                    </a:ext>
                  </a:extLst>
                </a:gridCol>
                <a:gridCol w="1889215">
                  <a:extLst>
                    <a:ext uri="{9D8B030D-6E8A-4147-A177-3AD203B41FA5}">
                      <a16:colId xmlns:a16="http://schemas.microsoft.com/office/drawing/2014/main" val="3279548882"/>
                    </a:ext>
                  </a:extLst>
                </a:gridCol>
                <a:gridCol w="1889215">
                  <a:extLst>
                    <a:ext uri="{9D8B030D-6E8A-4147-A177-3AD203B41FA5}">
                      <a16:colId xmlns:a16="http://schemas.microsoft.com/office/drawing/2014/main" val="630738718"/>
                    </a:ext>
                  </a:extLst>
                </a:gridCol>
              </a:tblGrid>
              <a:tr h="345911"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05992"/>
                  </a:ext>
                </a:extLst>
              </a:tr>
              <a:tr h="18927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41601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姓名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3093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username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用户名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唯一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85354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password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varchar(64)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密码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32579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phone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varchar(11)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手机号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162889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sex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性别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992060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id_number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varchar(18)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身份证号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92605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账号状态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正常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锁定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43783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73533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update_time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最后修改时间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44417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create_user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创建人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138869"/>
                  </a:ext>
                </a:extLst>
              </a:tr>
              <a:tr h="34591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update_user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最后修改人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35443" marR="35443" marT="16358" marB="16358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41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07ED0-B232-CF39-0C5A-8D51F00B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8D0F00-4F56-C7D4-8865-16C461F696C0}"/>
              </a:ext>
            </a:extLst>
          </p:cNvPr>
          <p:cNvSpPr/>
          <p:nvPr/>
        </p:nvSpPr>
        <p:spPr>
          <a:xfrm>
            <a:off x="887425" y="2663231"/>
            <a:ext cx="7556859" cy="18961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929A5A-D11E-27BC-E62B-98D28A719780}"/>
              </a:ext>
            </a:extLst>
          </p:cNvPr>
          <p:cNvSpPr/>
          <p:nvPr/>
        </p:nvSpPr>
        <p:spPr>
          <a:xfrm>
            <a:off x="887425" y="3222388"/>
            <a:ext cx="7556859" cy="28442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D5B9D7-E817-4B1C-0881-F2DC981D3C59}"/>
              </a:ext>
            </a:extLst>
          </p:cNvPr>
          <p:cNvSpPr/>
          <p:nvPr/>
        </p:nvSpPr>
        <p:spPr>
          <a:xfrm>
            <a:off x="871524" y="4939714"/>
            <a:ext cx="7556859" cy="28442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1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FBEFCF-D11B-2C16-30FD-FC7BD0962C2A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EmployeeMapper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getById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CCCA17-6ADB-2E4D-6BFC-885596B24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67" y="2526836"/>
            <a:ext cx="9766791" cy="1438573"/>
          </a:xfrm>
          <a:prstGeom prst="roundRect">
            <a:avLst>
              <a:gd name="adj" fmla="val 732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@Select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"select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from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where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#{id}"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6B86AC49-FC63-F8AB-22AE-523C90FF8E94}"/>
              </a:ext>
            </a:extLst>
          </p:cNvPr>
          <p:cNvSpPr/>
          <p:nvPr/>
        </p:nvSpPr>
        <p:spPr>
          <a:xfrm>
            <a:off x="9326880" y="3633707"/>
            <a:ext cx="1399429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EmployeeMapper</a:t>
            </a:r>
            <a:endParaRPr lang="zh-CN" altLang="en-US" sz="1200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775F7F-944C-252E-730C-C543D70B7559}"/>
              </a:ext>
            </a:extLst>
          </p:cNvPr>
          <p:cNvSpPr txBox="1"/>
          <p:nvPr/>
        </p:nvSpPr>
        <p:spPr>
          <a:xfrm>
            <a:off x="794385" y="4649119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可以先通过接口测试确认数据回显是否有问题，如果没有问题再继续开发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2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367BF-A64B-46FD-3F31-B946E84A0E27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EmployeeController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中创建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D3EF5D-1C5F-CFEF-AA4D-AD9B87D7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16" y="2377548"/>
            <a:ext cx="9907900" cy="2352973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编辑员工信息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@PutMapping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编辑员工信息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编辑员工：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employeeDTO);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.update(employeeDTO);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DFB8E6E9-1A4E-2010-3F8A-B70AD265654D}"/>
              </a:ext>
            </a:extLst>
          </p:cNvPr>
          <p:cNvSpPr/>
          <p:nvPr/>
        </p:nvSpPr>
        <p:spPr>
          <a:xfrm>
            <a:off x="9206341" y="4403865"/>
            <a:ext cx="1653125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EmployeeController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0083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7F0F1-5F78-252A-B5DF-B1A45F79E689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接口中声明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92CF26-ADA6-92CF-191F-75FB7CD8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3" y="2518923"/>
            <a:ext cx="9573371" cy="1064776"/>
          </a:xfrm>
          <a:prstGeom prst="roundRect">
            <a:avLst>
              <a:gd name="adj" fmla="val 82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lang="zh-CN" altLang="en-US" sz="1200" i="1">
                <a:solidFill>
                  <a:srgbClr val="8C8C8C"/>
                </a:solidFill>
                <a:latin typeface="宋体" panose="02010600030101010101" pitchFamily="2" charset="-122"/>
                <a:ea typeface="阿里巴巴普惠体" panose="00020600040101010101"/>
              </a:rPr>
              <a:t>根据</a:t>
            </a:r>
            <a:r>
              <a:rPr lang="en-US" altLang="zh-CN" sz="1200" i="1">
                <a:solidFill>
                  <a:srgbClr val="8C8C8C"/>
                </a:solidFill>
                <a:latin typeface="宋体" panose="02010600030101010101" pitchFamily="2" charset="-122"/>
                <a:ea typeface="阿里巴巴普惠体" panose="00020600040101010101"/>
              </a:rPr>
              <a:t>id</a:t>
            </a:r>
            <a:r>
              <a:rPr lang="zh-CN" altLang="en-US" sz="1200" i="1">
                <a:solidFill>
                  <a:srgbClr val="8C8C8C"/>
                </a:solidFill>
                <a:latin typeface="宋体" panose="02010600030101010101" pitchFamily="2" charset="-122"/>
                <a:ea typeface="阿里巴巴普惠体" panose="00020600040101010101"/>
              </a:rPr>
              <a:t>修改员工信息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lang="en-US" altLang="zh-CN" sz="1200" i="1">
                <a:solidFill>
                  <a:srgbClr val="3D3D3D"/>
                </a:solidFill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D3745AAA-EDE1-704F-445D-EA11E163FA00}"/>
              </a:ext>
            </a:extLst>
          </p:cNvPr>
          <p:cNvSpPr/>
          <p:nvPr/>
        </p:nvSpPr>
        <p:spPr>
          <a:xfrm>
            <a:off x="9287123" y="3253383"/>
            <a:ext cx="1232452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17797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90661A3-97E7-81A8-2247-BA9F96FB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57" y="2465791"/>
            <a:ext cx="9971681" cy="3166824"/>
          </a:xfrm>
          <a:prstGeom prst="roundRect">
            <a:avLst>
              <a:gd name="adj" fmla="val 386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修改员工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update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employeeDTO)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 update employee set ... where id = ?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 employee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(employeeDTO,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设置修改人和修改时间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.setUpdateUser(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.setUpdateTime(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.update(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employee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0BBCB2-BC0C-937F-616D-E2EB2430D148}"/>
              </a:ext>
            </a:extLst>
          </p:cNvPr>
          <p:cNvSpPr txBox="1"/>
          <p:nvPr/>
        </p:nvSpPr>
        <p:spPr>
          <a:xfrm>
            <a:off x="794385" y="1607820"/>
            <a:ext cx="1043940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EmployeeServiceImpl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中实现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update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5" name="!!矩形: 对角圆角 39">
            <a:extLst>
              <a:ext uri="{FF2B5EF4-FFF2-40B4-BE49-F238E27FC236}">
                <a16:creationId xmlns:a16="http://schemas.microsoft.com/office/drawing/2014/main" id="{91CDA490-0702-DDAA-D35C-2F3FDBB84B67}"/>
              </a:ext>
            </a:extLst>
          </p:cNvPr>
          <p:cNvSpPr/>
          <p:nvPr/>
        </p:nvSpPr>
        <p:spPr>
          <a:xfrm>
            <a:off x="9432399" y="5300913"/>
            <a:ext cx="1492690" cy="339653"/>
          </a:xfrm>
          <a:prstGeom prst="round2DiagRect">
            <a:avLst>
              <a:gd name="adj1" fmla="val 2961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/>
              <a:t>EmployeeServiceImpl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93823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编辑员工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5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BECA4-4ED2-7D55-252E-6BF8415DCC95}"/>
              </a:ext>
            </a:extLst>
          </p:cNvPr>
          <p:cNvSpPr txBox="1"/>
          <p:nvPr/>
        </p:nvSpPr>
        <p:spPr>
          <a:xfrm>
            <a:off x="794385" y="1607820"/>
            <a:ext cx="1005713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接口文档进行测试，通过后再前后端联调测试即可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045348"/>
          </a:xfrm>
        </p:spPr>
        <p:txBody>
          <a:bodyPr/>
          <a:lstStyle/>
          <a:p>
            <a:r>
              <a:rPr lang="zh-CN" altLang="en-US"/>
              <a:t>新增员工</a:t>
            </a:r>
            <a:endParaRPr lang="en-US" altLang="zh-CN"/>
          </a:p>
          <a:p>
            <a:r>
              <a:rPr lang="zh-CN" altLang="en-US"/>
              <a:t>员工分页查询</a:t>
            </a:r>
            <a:endParaRPr lang="en-US" altLang="zh-CN"/>
          </a:p>
          <a:p>
            <a:r>
              <a:rPr lang="zh-CN" altLang="en-US"/>
              <a:t>启用禁用员工账号</a:t>
            </a:r>
            <a:endParaRPr lang="en-US" altLang="zh-CN"/>
          </a:p>
          <a:p>
            <a:r>
              <a:rPr lang="zh-CN" altLang="en-US"/>
              <a:t>编辑员工</a:t>
            </a:r>
            <a:endParaRPr lang="en-US" altLang="zh-CN"/>
          </a:p>
          <a:p>
            <a:r>
              <a:rPr lang="zh-CN" altLang="en-US"/>
              <a:t>导入分类模块功能代码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984983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导入分类模块功能代码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0F6540-61D2-45A0-825D-7F01FEF6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90" y="2469597"/>
            <a:ext cx="9290527" cy="3206915"/>
          </a:xfrm>
          <a:prstGeom prst="roundRect">
            <a:avLst>
              <a:gd name="adj" fmla="val 3278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93542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04CE9A-7D6A-3D59-ED76-EC91DFB2EA93}"/>
              </a:ext>
            </a:extLst>
          </p:cNvPr>
          <p:cNvSpPr txBox="1"/>
          <p:nvPr/>
        </p:nvSpPr>
        <p:spPr>
          <a:xfrm>
            <a:off x="710880" y="1717491"/>
            <a:ext cx="8631903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分类名称必须是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唯一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分类按照类型可以分为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菜品分类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和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套餐分类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新添加的分类状态默认为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“禁用”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5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新增员工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代码完善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9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3342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分类分页查询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启用禁用分类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根据类型查询分类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8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2241D0-AF3E-9A32-461F-CC7EAF710CE6}"/>
              </a:ext>
            </a:extLst>
          </p:cNvPr>
          <p:cNvSpPr txBox="1"/>
          <p:nvPr/>
        </p:nvSpPr>
        <p:spPr>
          <a:xfrm>
            <a:off x="710565" y="1671955"/>
            <a:ext cx="1104116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(category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0F58ACA-A4C5-814E-C749-9A50625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17238"/>
              </p:ext>
            </p:extLst>
          </p:nvPr>
        </p:nvGraphicFramePr>
        <p:xfrm>
          <a:off x="840166" y="2437750"/>
          <a:ext cx="7617348" cy="4194722"/>
        </p:xfrm>
        <a:graphic>
          <a:graphicData uri="http://schemas.openxmlformats.org/drawingml/2006/table">
            <a:tbl>
              <a:tblPr/>
              <a:tblGrid>
                <a:gridCol w="1622992">
                  <a:extLst>
                    <a:ext uri="{9D8B030D-6E8A-4147-A177-3AD203B41FA5}">
                      <a16:colId xmlns:a16="http://schemas.microsoft.com/office/drawing/2014/main" val="394338108"/>
                    </a:ext>
                  </a:extLst>
                </a:gridCol>
                <a:gridCol w="2185682">
                  <a:extLst>
                    <a:ext uri="{9D8B030D-6E8A-4147-A177-3AD203B41FA5}">
                      <a16:colId xmlns:a16="http://schemas.microsoft.com/office/drawing/2014/main" val="1367375650"/>
                    </a:ext>
                  </a:extLst>
                </a:gridCol>
                <a:gridCol w="1904337">
                  <a:extLst>
                    <a:ext uri="{9D8B030D-6E8A-4147-A177-3AD203B41FA5}">
                      <a16:colId xmlns:a16="http://schemas.microsoft.com/office/drawing/2014/main" val="2336810521"/>
                    </a:ext>
                  </a:extLst>
                </a:gridCol>
                <a:gridCol w="1904337">
                  <a:extLst>
                    <a:ext uri="{9D8B030D-6E8A-4147-A177-3AD203B41FA5}">
                      <a16:colId xmlns:a16="http://schemas.microsoft.com/office/drawing/2014/main" val="1227302389"/>
                    </a:ext>
                  </a:extLst>
                </a:gridCol>
              </a:tblGrid>
              <a:tr h="416283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68255"/>
                  </a:ext>
                </a:extLst>
              </a:tr>
              <a:tr h="429731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36076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name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分类名称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唯一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73750"/>
                  </a:ext>
                </a:extLst>
              </a:tr>
              <a:tr h="44562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type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分类类型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菜品分类 </a:t>
                      </a:r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套餐分类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073682"/>
                  </a:ext>
                </a:extLst>
              </a:tr>
              <a:tr h="40538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sort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排序字段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用于分类数据的排序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37781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状态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启用 </a:t>
                      </a:r>
                      <a:r>
                        <a:rPr lang="en-US" altLang="zh-CN" sz="12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禁用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69199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create_time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创建时间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39289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update_time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最后修改时间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83910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create_user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创建人</a:t>
                      </a:r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48269"/>
                  </a:ext>
                </a:extLst>
              </a:tr>
              <a:tr h="4162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update_user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ea typeface="阿里巴巴普惠体" panose="00020600040101010101"/>
                        </a:rPr>
                        <a:t>最后修改人</a:t>
                      </a:r>
                      <a:r>
                        <a:rPr lang="en-US" sz="12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  <a:ea typeface="阿里巴巴普惠体" panose="00020600040101010101"/>
                      </a:endParaRPr>
                    </a:p>
                  </a:txBody>
                  <a:tcPr marL="42545" marR="42545" marT="19636" marB="19636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6258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9001D5-3322-36EF-1676-FF546173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5E5685-616D-8C9A-CFBE-DBD103806FA3}"/>
              </a:ext>
            </a:extLst>
          </p:cNvPr>
          <p:cNvSpPr/>
          <p:nvPr/>
        </p:nvSpPr>
        <p:spPr>
          <a:xfrm>
            <a:off x="840166" y="3323644"/>
            <a:ext cx="7617348" cy="34985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88A0C1-690C-CA24-35CD-7C3745820F60}"/>
              </a:ext>
            </a:extLst>
          </p:cNvPr>
          <p:cNvSpPr/>
          <p:nvPr/>
        </p:nvSpPr>
        <p:spPr>
          <a:xfrm>
            <a:off x="840166" y="3745064"/>
            <a:ext cx="7617348" cy="34985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03E520-CD24-CB96-5380-B2864D3BFD99}"/>
              </a:ext>
            </a:extLst>
          </p:cNvPr>
          <p:cNvSpPr/>
          <p:nvPr/>
        </p:nvSpPr>
        <p:spPr>
          <a:xfrm>
            <a:off x="840166" y="4584468"/>
            <a:ext cx="7617348" cy="349857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563564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导入分类模块功能代码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E33404-318E-F8C2-D1D8-890E9DCB0F49}"/>
              </a:ext>
            </a:extLst>
          </p:cNvPr>
          <p:cNvSpPr txBox="1"/>
          <p:nvPr/>
        </p:nvSpPr>
        <p:spPr>
          <a:xfrm>
            <a:off x="710880" y="1731026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导入资料中的分类管理模块功能代码即可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2D90E4-A105-4DDF-58C3-7352B320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2495180"/>
            <a:ext cx="2008192" cy="16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导入分类模块功能代码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533399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0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8614C-562A-0417-CCD9-F2F139042DB0}"/>
              </a:ext>
            </a:extLst>
          </p:cNvPr>
          <p:cNvSpPr txBox="1"/>
          <p:nvPr/>
        </p:nvSpPr>
        <p:spPr>
          <a:xfrm>
            <a:off x="710880" y="1727791"/>
            <a:ext cx="9694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444444"/>
                </a:solidFill>
                <a:latin typeface="Helvetica Neue"/>
                <a:ea typeface="阿里巴巴普惠体" panose="00020600040101010101"/>
              </a:rPr>
              <a:t>直接进行前后端联调测试即可</a:t>
            </a:r>
            <a:endParaRPr lang="zh-CN" altLang="en-US" sz="1600"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9CF720-42FB-FDE2-CDFD-D2A941A6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2421910"/>
            <a:ext cx="8692337" cy="4137915"/>
          </a:xfrm>
          <a:prstGeom prst="roundRect">
            <a:avLst>
              <a:gd name="adj" fmla="val 1102"/>
            </a:avLst>
          </a:prstGeom>
          <a:ln w="3175"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0752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E60EC2-EEF7-A7FA-D42A-1434A2F8A7E7}"/>
              </a:ext>
            </a:extLst>
          </p:cNvPr>
          <p:cNvSpPr txBox="1"/>
          <p:nvPr/>
        </p:nvSpPr>
        <p:spPr>
          <a:xfrm>
            <a:off x="710565" y="1671955"/>
            <a:ext cx="10635615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根据新增员工接口设计对应的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C55842-9238-09F2-9062-0176FB9F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833" y="2596110"/>
            <a:ext cx="3802167" cy="3294162"/>
          </a:xfrm>
          <a:prstGeom prst="roundRect">
            <a:avLst>
              <a:gd name="adj" fmla="val 35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  <a:t>@Data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EmployeeDTO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Serializable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phone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sex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阿里巴巴普惠体" panose="00020600040101010101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阿里巴巴普惠体" panose="00020600040101010101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阿里巴巴普惠体" panose="00020600040101010101"/>
              </a:rPr>
              <a:t>idNumber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阿里巴巴普惠体" panose="00020600040101010101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0019EDE-B462-A6AB-B5B8-2F52F6851D28}"/>
              </a:ext>
            </a:extLst>
          </p:cNvPr>
          <p:cNvSpPr/>
          <p:nvPr/>
        </p:nvSpPr>
        <p:spPr>
          <a:xfrm>
            <a:off x="5641596" y="4065833"/>
            <a:ext cx="872067" cy="2691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081DC1-35AD-9E79-5D89-95B85D7202D8}"/>
              </a:ext>
            </a:extLst>
          </p:cNvPr>
          <p:cNvSpPr txBox="1"/>
          <p:nvPr/>
        </p:nvSpPr>
        <p:spPr>
          <a:xfrm>
            <a:off x="841860" y="6217924"/>
            <a:ext cx="813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注意：当前端提交的数据和实体类中对应的属性差别比较大时，建议使用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来封装数据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4D7DE8-5C46-DE1B-490F-8979104D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4" y="2983102"/>
            <a:ext cx="4281323" cy="26836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310615-6577-1BAA-1DE7-537E0628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833" y="1656105"/>
            <a:ext cx="2228965" cy="4413477"/>
          </a:xfrm>
          <a:prstGeom prst="rect">
            <a:avLst/>
          </a:prstGeom>
          <a:ln w="3175">
            <a:solidFill>
              <a:schemeClr val="tx1"/>
            </a:solidFill>
            <a:prstDash val="lgDash"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4ECB730-F885-771E-3880-224D80D32BB6}"/>
              </a:ext>
            </a:extLst>
          </p:cNvPr>
          <p:cNvSpPr/>
          <p:nvPr/>
        </p:nvSpPr>
        <p:spPr>
          <a:xfrm>
            <a:off x="6992832" y="1658239"/>
            <a:ext cx="2228965" cy="25803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101237</TotalTime>
  <Words>4419</Words>
  <Application>Microsoft Office PowerPoint</Application>
  <PresentationFormat>宽屏</PresentationFormat>
  <Paragraphs>430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10" baseType="lpstr">
      <vt:lpstr>Alibaba PuHuiTi B</vt:lpstr>
      <vt:lpstr>Alibaba PuHuiTi M</vt:lpstr>
      <vt:lpstr>Alibaba PuHuiTi Medium</vt:lpstr>
      <vt:lpstr>Alibaba PuHuiTi R</vt:lpstr>
      <vt:lpstr>Arial Unicode MS</vt:lpstr>
      <vt:lpstr>Helvetica Neue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员工管理、分类管理</vt:lpstr>
      <vt:lpstr>PowerPoint 演示文稿</vt:lpstr>
      <vt:lpstr>PowerPoint 演示文稿</vt:lpstr>
      <vt:lpstr>新增员工</vt:lpstr>
      <vt:lpstr>需求分析和设计</vt:lpstr>
      <vt:lpstr>需求分析和设计</vt:lpstr>
      <vt:lpstr>需求分析和设计</vt:lpstr>
      <vt:lpstr>新增员工</vt:lpstr>
      <vt:lpstr>代码开发</vt:lpstr>
      <vt:lpstr>代码开发</vt:lpstr>
      <vt:lpstr>代码开发</vt:lpstr>
      <vt:lpstr>代码开发</vt:lpstr>
      <vt:lpstr>代码开发</vt:lpstr>
      <vt:lpstr>新增员工</vt:lpstr>
      <vt:lpstr>功能测试</vt:lpstr>
      <vt:lpstr>功能测试</vt:lpstr>
      <vt:lpstr>功能测试</vt:lpstr>
      <vt:lpstr>功能测试</vt:lpstr>
      <vt:lpstr>功能测试</vt:lpstr>
      <vt:lpstr>功能测试</vt:lpstr>
      <vt:lpstr>新增员工</vt:lpstr>
      <vt:lpstr>代码完善</vt:lpstr>
      <vt:lpstr>代码完善</vt:lpstr>
      <vt:lpstr>代码完善</vt:lpstr>
      <vt:lpstr>代码完善</vt:lpstr>
      <vt:lpstr>代码完善</vt:lpstr>
      <vt:lpstr>代码完善</vt:lpstr>
      <vt:lpstr>代码完善</vt:lpstr>
      <vt:lpstr>代码完善</vt:lpstr>
      <vt:lpstr>代码完善</vt:lpstr>
      <vt:lpstr>PowerPoint 演示文稿</vt:lpstr>
      <vt:lpstr>员工分页查询</vt:lpstr>
      <vt:lpstr>需求分析和设计</vt:lpstr>
      <vt:lpstr>需求分析和设计</vt:lpstr>
      <vt:lpstr>员工分页查询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员工分页查询</vt:lpstr>
      <vt:lpstr>功能测试</vt:lpstr>
      <vt:lpstr>员工分页查询</vt:lpstr>
      <vt:lpstr>代码完善</vt:lpstr>
      <vt:lpstr>代码完善</vt:lpstr>
      <vt:lpstr>PowerPoint 演示文稿</vt:lpstr>
      <vt:lpstr>启用禁用员工账号</vt:lpstr>
      <vt:lpstr>需求分析和设计</vt:lpstr>
      <vt:lpstr>需求分析和设计</vt:lpstr>
      <vt:lpstr>需求分析和设计</vt:lpstr>
      <vt:lpstr>启用禁用员工账号</vt:lpstr>
      <vt:lpstr>代码开发</vt:lpstr>
      <vt:lpstr>代码开发</vt:lpstr>
      <vt:lpstr>代码开发</vt:lpstr>
      <vt:lpstr>代码开发</vt:lpstr>
      <vt:lpstr>代码开发</vt:lpstr>
      <vt:lpstr>启用禁用员工账号</vt:lpstr>
      <vt:lpstr>功能测试</vt:lpstr>
      <vt:lpstr>PowerPoint 演示文稿</vt:lpstr>
      <vt:lpstr>编辑员工</vt:lpstr>
      <vt:lpstr>需求分析和设计</vt:lpstr>
      <vt:lpstr>需求分析和设计</vt:lpstr>
      <vt:lpstr>编辑员工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编辑员工</vt:lpstr>
      <vt:lpstr>功能测试</vt:lpstr>
      <vt:lpstr>PowerPoint 演示文稿</vt:lpstr>
      <vt:lpstr>导入分类模块功能代码</vt:lpstr>
      <vt:lpstr>需求分析和设计</vt:lpstr>
      <vt:lpstr>需求分析和设计</vt:lpstr>
      <vt:lpstr>需求分析和设计</vt:lpstr>
      <vt:lpstr>需求分析和设计</vt:lpstr>
      <vt:lpstr>导入分类模块功能代码</vt:lpstr>
      <vt:lpstr>代码导入</vt:lpstr>
      <vt:lpstr>导入分类模块功能代码</vt:lpstr>
      <vt:lpstr>功能测试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昨夜 星辰</cp:lastModifiedBy>
  <cp:revision>9594</cp:revision>
  <dcterms:created xsi:type="dcterms:W3CDTF">2020-03-31T02:23:27Z</dcterms:created>
  <dcterms:modified xsi:type="dcterms:W3CDTF">2023-07-09T01:40:08Z</dcterms:modified>
</cp:coreProperties>
</file>