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1"/>
  </p:notesMasterIdLst>
  <p:handoutMasterIdLst>
    <p:handoutMasterId r:id="rId72"/>
  </p:handoutMasterIdLst>
  <p:sldIdLst>
    <p:sldId id="462" r:id="rId8"/>
    <p:sldId id="463" r:id="rId9"/>
    <p:sldId id="539" r:id="rId10"/>
    <p:sldId id="604" r:id="rId11"/>
    <p:sldId id="605" r:id="rId12"/>
    <p:sldId id="607" r:id="rId13"/>
    <p:sldId id="608" r:id="rId14"/>
    <p:sldId id="609" r:id="rId15"/>
    <p:sldId id="610" r:id="rId16"/>
    <p:sldId id="550" r:id="rId17"/>
    <p:sldId id="509" r:id="rId18"/>
    <p:sldId id="606" r:id="rId19"/>
    <p:sldId id="611" r:id="rId20"/>
    <p:sldId id="614" r:id="rId21"/>
    <p:sldId id="612" r:id="rId22"/>
    <p:sldId id="615" r:id="rId23"/>
    <p:sldId id="616" r:id="rId24"/>
    <p:sldId id="617" r:id="rId25"/>
    <p:sldId id="469" r:id="rId26"/>
    <p:sldId id="618" r:id="rId27"/>
    <p:sldId id="619" r:id="rId28"/>
    <p:sldId id="493" r:id="rId29"/>
    <p:sldId id="620" r:id="rId30"/>
    <p:sldId id="496" r:id="rId31"/>
    <p:sldId id="622" r:id="rId32"/>
    <p:sldId id="621" r:id="rId33"/>
    <p:sldId id="498" r:id="rId34"/>
    <p:sldId id="623" r:id="rId35"/>
    <p:sldId id="497" r:id="rId36"/>
    <p:sldId id="644" r:id="rId37"/>
    <p:sldId id="533" r:id="rId38"/>
    <p:sldId id="646" r:id="rId39"/>
    <p:sldId id="461" r:id="rId40"/>
    <p:sldId id="534" r:id="rId41"/>
    <p:sldId id="627" r:id="rId42"/>
    <p:sldId id="561" r:id="rId43"/>
    <p:sldId id="545" r:id="rId44"/>
    <p:sldId id="546" r:id="rId45"/>
    <p:sldId id="628" r:id="rId46"/>
    <p:sldId id="547" r:id="rId47"/>
    <p:sldId id="548" r:id="rId48"/>
    <p:sldId id="629" r:id="rId49"/>
    <p:sldId id="551" r:id="rId50"/>
    <p:sldId id="647" r:id="rId51"/>
    <p:sldId id="451" r:id="rId52"/>
    <p:sldId id="630" r:id="rId53"/>
    <p:sldId id="613" r:id="rId54"/>
    <p:sldId id="635" r:id="rId55"/>
    <p:sldId id="637" r:id="rId56"/>
    <p:sldId id="579" r:id="rId57"/>
    <p:sldId id="583" r:id="rId58"/>
    <p:sldId id="582" r:id="rId59"/>
    <p:sldId id="584" r:id="rId60"/>
    <p:sldId id="638" r:id="rId61"/>
    <p:sldId id="589" r:id="rId62"/>
    <p:sldId id="640" r:id="rId63"/>
    <p:sldId id="649" r:id="rId64"/>
    <p:sldId id="648" r:id="rId65"/>
    <p:sldId id="588" r:id="rId66"/>
    <p:sldId id="639" r:id="rId67"/>
    <p:sldId id="594" r:id="rId68"/>
    <p:sldId id="595" r:id="rId69"/>
    <p:sldId id="596" r:id="rId70"/>
  </p:sldIdLst>
  <p:sldSz cx="12192000" cy="6858000"/>
  <p:notesSz cx="6858000" cy="9144000"/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7EB"/>
    <a:srgbClr val="2C6AB6"/>
    <a:srgbClr val="545454"/>
    <a:srgbClr val="464646"/>
    <a:srgbClr val="363636"/>
    <a:srgbClr val="6B9EDB"/>
    <a:srgbClr val="3C7FD0"/>
    <a:srgbClr val="3278CC"/>
    <a:srgbClr val="2963A9"/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5244" autoAdjust="0"/>
  </p:normalViewPr>
  <p:slideViewPr>
    <p:cSldViewPr snapToGrid="0">
      <p:cViewPr varScale="1">
        <p:scale>
          <a:sx n="67" d="100"/>
          <a:sy n="67" d="100"/>
        </p:scale>
        <p:origin x="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2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docker run \</a:t>
            </a:r>
          </a:p>
          <a:p>
            <a:r>
              <a:rPr lang="en-US" altLang="zh-CN"/>
              <a:t>--name mn \</a:t>
            </a:r>
          </a:p>
          <a:p>
            <a:r>
              <a:rPr lang="en-US" altLang="zh-CN"/>
              <a:t>-p 80:80 \</a:t>
            </a:r>
          </a:p>
          <a:p>
            <a:r>
              <a:rPr lang="en-US" altLang="zh-CN"/>
              <a:t>-v html:/usr/share/nginx/html \</a:t>
            </a:r>
          </a:p>
          <a:p>
            <a:r>
              <a:rPr lang="en-US" altLang="zh-CN"/>
              <a:t>-v $PWD/nginx.conf:/etc/nginx/nginx.conf \</a:t>
            </a:r>
          </a:p>
          <a:p>
            <a:r>
              <a:rPr lang="en-US" altLang="zh-CN"/>
              <a:t>--privileged \</a:t>
            </a:r>
          </a:p>
          <a:p>
            <a:r>
              <a:rPr lang="en-US" altLang="zh-CN"/>
              <a:t>-d \</a:t>
            </a:r>
          </a:p>
          <a:p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5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FROM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ubuntu:16.04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JAVA_DIR /usr</a:t>
            </a:r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./docker-demo.jar /tmp/app.jar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COPY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./jdk8.tar.gz $JAVA_DIR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RUN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cd $JAVA_DIR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tar -xf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rm -rf ./jdk8.tar.gz \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</a:rPr>
              <a:t>  &amp;&amp; mv ./jdk1.8.0_144 ./java8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JAVA_HOME $JAVA_DIR/java8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ENV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PATH $PATH:$JAVA_HOME/bin</a:t>
            </a:r>
          </a:p>
          <a:p>
            <a:br>
              <a:rPr lang="en-US" altLang="zh-CN" sz="1200" b="0">
                <a:solidFill>
                  <a:srgbClr val="000000"/>
                </a:solidFill>
                <a:effectLst/>
              </a:rPr>
            </a:br>
            <a:r>
              <a:rPr lang="en-US" altLang="zh-CN" sz="1200" b="0">
                <a:solidFill>
                  <a:srgbClr val="0000FF"/>
                </a:solidFill>
                <a:effectLst/>
              </a:rPr>
              <a:t>EXPOSE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8090</a:t>
            </a:r>
          </a:p>
          <a:p>
            <a:r>
              <a:rPr lang="en-US" altLang="zh-CN" sz="1200" b="0">
                <a:solidFill>
                  <a:srgbClr val="0000FF"/>
                </a:solidFill>
                <a:effectLst/>
              </a:rPr>
              <a:t>ENTRYPOINT</a:t>
            </a:r>
            <a:r>
              <a:rPr lang="en-US" altLang="zh-CN" sz="1200" b="0">
                <a:solidFill>
                  <a:srgbClr val="000000"/>
                </a:solidFill>
                <a:effectLst/>
              </a:rPr>
              <a:t>  java -jar /tmp/app.jar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808080"/>
                </a:solidFill>
                <a:effectLst/>
              </a:rPr>
              <a:t># 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设置</a:t>
            </a:r>
            <a:r>
              <a:rPr lang="en-US" altLang="zh-CN" i="1">
                <a:solidFill>
                  <a:srgbClr val="808080"/>
                </a:solidFill>
                <a:effectLst/>
              </a:rPr>
              <a:t>JAVA</a:t>
            </a:r>
            <a: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版本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FROM </a:t>
            </a:r>
            <a:r>
              <a:rPr lang="en-US" altLang="zh-CN"/>
              <a:t>java:8-alpine</a:t>
            </a:r>
            <a:br>
              <a:rPr lang="en-US" altLang="zh-CN"/>
            </a:br>
            <a:r>
              <a:rPr lang="en-US" altLang="zh-CN" b="1">
                <a:solidFill>
                  <a:srgbClr val="000080"/>
                </a:solidFill>
                <a:effectLst/>
              </a:rPr>
              <a:t>COPY ./</a:t>
            </a:r>
            <a:r>
              <a:rPr lang="en-US" altLang="zh-CN"/>
              <a:t>docker-demo.jar 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tmp</a:t>
            </a:r>
            <a:r>
              <a:rPr lang="en-US" altLang="zh-CN" b="1">
                <a:solidFill>
                  <a:srgbClr val="000080"/>
                </a:solidFill>
                <a:effectLst/>
              </a:rPr>
              <a:t>/</a:t>
            </a:r>
            <a:r>
              <a:rPr lang="en-US" altLang="zh-CN"/>
              <a:t>app.jar</a:t>
            </a:r>
            <a:br>
              <a:rPr lang="zh-CN" altLang="en-US" i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1">
                <a:solidFill>
                  <a:srgbClr val="000080"/>
                </a:solidFill>
                <a:effectLst/>
              </a:rPr>
              <a:t>ENTRYPOINT </a:t>
            </a:r>
            <a:r>
              <a:rPr lang="en-US" altLang="zh-CN"/>
              <a:t> java -jar /tmp/app.jar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7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3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气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B1D9355-A45D-44BB-8B78-9928ED726120}"/>
              </a:ext>
            </a:extLst>
          </p:cNvPr>
          <p:cNvGrpSpPr/>
          <p:nvPr userDrawn="1"/>
        </p:nvGrpSpPr>
        <p:grpSpPr>
          <a:xfrm>
            <a:off x="1257542" y="1875357"/>
            <a:ext cx="9418061" cy="4266922"/>
            <a:chOff x="824838" y="1091932"/>
            <a:chExt cx="11095918" cy="503458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4FD766B-D285-4A56-A704-EAC3EB287E06}"/>
                </a:ext>
              </a:extLst>
            </p:cNvPr>
            <p:cNvCxnSpPr/>
            <p:nvPr/>
          </p:nvCxnSpPr>
          <p:spPr>
            <a:xfrm>
              <a:off x="824838" y="6014906"/>
              <a:ext cx="11095918" cy="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03293A-0668-4B00-9D03-7C278FC5F26C}"/>
                </a:ext>
              </a:extLst>
            </p:cNvPr>
            <p:cNvSpPr/>
            <p:nvPr/>
          </p:nvSpPr>
          <p:spPr>
            <a:xfrm>
              <a:off x="2158068" y="5937762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4ECE1C-7CC2-492A-9713-3DC0EFA44A73}"/>
                </a:ext>
              </a:extLst>
            </p:cNvPr>
            <p:cNvSpPr/>
            <p:nvPr/>
          </p:nvSpPr>
          <p:spPr>
            <a:xfrm>
              <a:off x="3942278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6E7B30-6CA0-4400-96E0-8144A1456758}"/>
                </a:ext>
              </a:extLst>
            </p:cNvPr>
            <p:cNvSpPr/>
            <p:nvPr/>
          </p:nvSpPr>
          <p:spPr>
            <a:xfrm>
              <a:off x="6011764" y="5909517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8DB0F85-7C25-4715-BB76-0FA99650E2B4}"/>
                </a:ext>
              </a:extLst>
            </p:cNvPr>
            <p:cNvSpPr/>
            <p:nvPr/>
          </p:nvSpPr>
          <p:spPr>
            <a:xfrm>
              <a:off x="8324697" y="5920451"/>
              <a:ext cx="188752" cy="18875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0DBBE3-844E-4F30-A1CD-23D22E4A5440}"/>
                </a:ext>
              </a:extLst>
            </p:cNvPr>
            <p:cNvSpPr/>
            <p:nvPr/>
          </p:nvSpPr>
          <p:spPr>
            <a:xfrm>
              <a:off x="10325930" y="5909213"/>
              <a:ext cx="188752" cy="1887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C039D447-ECDA-4C99-9ACD-0570E0BF0399}"/>
                </a:ext>
              </a:extLst>
            </p:cNvPr>
            <p:cNvSpPr/>
            <p:nvPr/>
          </p:nvSpPr>
          <p:spPr>
            <a:xfrm rot="10800000">
              <a:off x="2206153" y="4323999"/>
              <a:ext cx="109757" cy="156579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594277-ECDA-44E0-A35E-DB655650ABC2}"/>
                </a:ext>
              </a:extLst>
            </p:cNvPr>
            <p:cNvSpPr/>
            <p:nvPr/>
          </p:nvSpPr>
          <p:spPr>
            <a:xfrm>
              <a:off x="1209415" y="243574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8DDE52F-888C-46EC-A1B7-9E783F92A217}"/>
                </a:ext>
              </a:extLst>
            </p:cNvPr>
            <p:cNvSpPr/>
            <p:nvPr/>
          </p:nvSpPr>
          <p:spPr>
            <a:xfrm>
              <a:off x="1806678" y="4084037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040249E1-15F1-46C2-B173-0300AC511BFC}"/>
                </a:ext>
              </a:extLst>
            </p:cNvPr>
            <p:cNvSpPr/>
            <p:nvPr/>
          </p:nvSpPr>
          <p:spPr>
            <a:xfrm rot="10800000">
              <a:off x="3981777" y="3543267"/>
              <a:ext cx="109756" cy="242441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31214F-BEAF-4903-9E02-444656D58196}"/>
                </a:ext>
              </a:extLst>
            </p:cNvPr>
            <p:cNvSpPr/>
            <p:nvPr/>
          </p:nvSpPr>
          <p:spPr>
            <a:xfrm>
              <a:off x="3056896" y="109193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2F8714-47A7-4814-95D9-F04B5B7ED625}"/>
                </a:ext>
              </a:extLst>
            </p:cNvPr>
            <p:cNvSpPr/>
            <p:nvPr/>
          </p:nvSpPr>
          <p:spPr>
            <a:xfrm>
              <a:off x="3594010" y="2874083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71220DB0-2C01-4543-B8BC-A95446B90BA5}"/>
                </a:ext>
              </a:extLst>
            </p:cNvPr>
            <p:cNvSpPr/>
            <p:nvPr/>
          </p:nvSpPr>
          <p:spPr>
            <a:xfrm rot="10800000">
              <a:off x="6051049" y="3888447"/>
              <a:ext cx="109756" cy="198639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9FF87A8-73A9-4D83-8ECC-2E2F52E945CC}"/>
                </a:ext>
              </a:extLst>
            </p:cNvPr>
            <p:cNvSpPr/>
            <p:nvPr/>
          </p:nvSpPr>
          <p:spPr>
            <a:xfrm>
              <a:off x="5028874" y="1938585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204AC-5B79-40CE-8A55-54B8E22AA1A9}"/>
                </a:ext>
              </a:extLst>
            </p:cNvPr>
            <p:cNvSpPr/>
            <p:nvPr/>
          </p:nvSpPr>
          <p:spPr>
            <a:xfrm>
              <a:off x="5622309" y="3741169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463E8286-A552-4CAF-86BC-F86936070C2A}"/>
                </a:ext>
              </a:extLst>
            </p:cNvPr>
            <p:cNvSpPr/>
            <p:nvPr/>
          </p:nvSpPr>
          <p:spPr>
            <a:xfrm rot="10800000">
              <a:off x="8353328" y="3458623"/>
              <a:ext cx="109756" cy="241323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814833E-AABB-4636-BCBD-D23DA70E165E}"/>
                </a:ext>
              </a:extLst>
            </p:cNvPr>
            <p:cNvSpPr/>
            <p:nvPr/>
          </p:nvSpPr>
          <p:spPr>
            <a:xfrm>
              <a:off x="7342433" y="1213162"/>
              <a:ext cx="2086059" cy="2086059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57F00-4D49-4873-841A-1B909AA17E73}"/>
                </a:ext>
              </a:extLst>
            </p:cNvPr>
            <p:cNvSpPr/>
            <p:nvPr/>
          </p:nvSpPr>
          <p:spPr>
            <a:xfrm>
              <a:off x="7982095" y="2975682"/>
              <a:ext cx="875395" cy="875395"/>
            </a:xfrm>
            <a:prstGeom prst="ellipse">
              <a:avLst/>
            </a:prstGeom>
            <a:solidFill>
              <a:srgbClr val="4040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C3901C50-AE50-49EF-9FCA-FEC5F58EA089}"/>
                </a:ext>
              </a:extLst>
            </p:cNvPr>
            <p:cNvSpPr/>
            <p:nvPr/>
          </p:nvSpPr>
          <p:spPr>
            <a:xfrm rot="10800000">
              <a:off x="10364794" y="4521733"/>
              <a:ext cx="109756" cy="13850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BB2CDD9-EB38-4450-A99C-11D1D911B435}"/>
                </a:ext>
              </a:extLst>
            </p:cNvPr>
            <p:cNvSpPr/>
            <p:nvPr/>
          </p:nvSpPr>
          <p:spPr>
            <a:xfrm>
              <a:off x="9359059" y="2465121"/>
              <a:ext cx="2086059" cy="208605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B736FCD-20CA-4A61-8ACD-ADE33BA745A1}"/>
                </a:ext>
              </a:extLst>
            </p:cNvPr>
            <p:cNvSpPr/>
            <p:nvPr/>
          </p:nvSpPr>
          <p:spPr>
            <a:xfrm>
              <a:off x="9964392" y="4323831"/>
              <a:ext cx="875395" cy="875395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C678D71-728A-40DA-BE83-CBA54E48237F}"/>
                </a:ext>
              </a:extLst>
            </p:cNvPr>
            <p:cNvSpPr txBox="1"/>
            <p:nvPr/>
          </p:nvSpPr>
          <p:spPr>
            <a:xfrm>
              <a:off x="1874592" y="430045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46E63B-81E7-4D54-8F99-A3C0CBD5A6FB}"/>
                </a:ext>
              </a:extLst>
            </p:cNvPr>
            <p:cNvSpPr txBox="1"/>
            <p:nvPr/>
          </p:nvSpPr>
          <p:spPr>
            <a:xfrm>
              <a:off x="3653856" y="3109196"/>
              <a:ext cx="755702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5B2635D-0B15-4F5C-AECB-57AB91315D68}"/>
                </a:ext>
              </a:extLst>
            </p:cNvPr>
            <p:cNvSpPr txBox="1"/>
            <p:nvPr/>
          </p:nvSpPr>
          <p:spPr>
            <a:xfrm>
              <a:off x="5682155" y="3934498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EB99F2-0F33-4893-8278-401E2B6A5FAA}"/>
                </a:ext>
              </a:extLst>
            </p:cNvPr>
            <p:cNvSpPr txBox="1"/>
            <p:nvPr/>
          </p:nvSpPr>
          <p:spPr>
            <a:xfrm>
              <a:off x="8041222" y="3188264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</a:t>
              </a:r>
              <a:endParaRPr lang="zh-CN" altLang="en-US" sz="24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5A1BDA2-8648-4B57-9B8C-0AD3A6D80FFA}"/>
                </a:ext>
              </a:extLst>
            </p:cNvPr>
            <p:cNvSpPr txBox="1"/>
            <p:nvPr/>
          </p:nvSpPr>
          <p:spPr>
            <a:xfrm>
              <a:off x="10024237" y="4527655"/>
              <a:ext cx="755701" cy="4921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just">
                <a:defRPr sz="2000">
                  <a:solidFill>
                    <a:schemeClr val="accent1"/>
                  </a:solidFill>
                  <a:latin typeface="+mj-ea"/>
                  <a:ea typeface="+mj-ea"/>
                </a:defRPr>
              </a:lvl1pPr>
              <a:lvl2pPr marL="742950" indent="-285750" eaLnBrk="1" hangingPunct="1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+mn-lt"/>
                  <a:ea typeface="仿宋_GB2312" pitchFamily="49" charset="-122"/>
                </a:defRPr>
              </a:lvl2pPr>
              <a:lvl3pPr marL="1143000" indent="-228600" eaLnBrk="1" hangingPunct="1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1" hangingPunct="1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1" hangingPunct="1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ctr"/>
              <a:r>
                <a:rPr lang="en-US" altLang="zh-CN" sz="2400" b="1" noProof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</a:t>
              </a:r>
              <a:endParaRPr lang="zh-CN" altLang="en-US" sz="2800" b="1" noProof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714EEC0D-515C-4B18-986C-1423817DB308}"/>
              </a:ext>
            </a:extLst>
          </p:cNvPr>
          <p:cNvSpPr txBox="1">
            <a:spLocks/>
          </p:cNvSpPr>
          <p:nvPr userDrawn="1"/>
        </p:nvSpPr>
        <p:spPr>
          <a:xfrm>
            <a:off x="1724472" y="3423971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请输入文字，请输入文字，请输入文字</a:t>
            </a:r>
          </a:p>
        </p:txBody>
      </p:sp>
      <p:sp>
        <p:nvSpPr>
          <p:cNvPr id="31" name="文本占位符 9">
            <a:extLst>
              <a:ext uri="{FF2B5EF4-FFF2-40B4-BE49-F238E27FC236}">
                <a16:creationId xmlns:a16="http://schemas.microsoft.com/office/drawing/2014/main" id="{006C312D-FB3A-4EB2-BD84-22540996BDAE}"/>
              </a:ext>
            </a:extLst>
          </p:cNvPr>
          <p:cNvSpPr txBox="1">
            <a:spLocks/>
          </p:cNvSpPr>
          <p:nvPr userDrawn="1"/>
        </p:nvSpPr>
        <p:spPr>
          <a:xfrm>
            <a:off x="3310178" y="2348366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2" name="文本占位符 9">
            <a:extLst>
              <a:ext uri="{FF2B5EF4-FFF2-40B4-BE49-F238E27FC236}">
                <a16:creationId xmlns:a16="http://schemas.microsoft.com/office/drawing/2014/main" id="{7B7E5F1F-FCD5-444A-B9EC-EDA84011B1B1}"/>
              </a:ext>
            </a:extLst>
          </p:cNvPr>
          <p:cNvSpPr txBox="1">
            <a:spLocks/>
          </p:cNvSpPr>
          <p:nvPr userDrawn="1"/>
        </p:nvSpPr>
        <p:spPr>
          <a:xfrm>
            <a:off x="4979544" y="308038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F1ADDE4A-BFA8-4457-97C2-B9D2C86F9AB1}"/>
              </a:ext>
            </a:extLst>
          </p:cNvPr>
          <p:cNvSpPr txBox="1">
            <a:spLocks/>
          </p:cNvSpPr>
          <p:nvPr userDrawn="1"/>
        </p:nvSpPr>
        <p:spPr>
          <a:xfrm>
            <a:off x="6937616" y="2422064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4" name="文本占位符 9">
            <a:extLst>
              <a:ext uri="{FF2B5EF4-FFF2-40B4-BE49-F238E27FC236}">
                <a16:creationId xmlns:a16="http://schemas.microsoft.com/office/drawing/2014/main" id="{ECC3DD03-534C-4752-B7B6-A1671C2E22CC}"/>
              </a:ext>
            </a:extLst>
          </p:cNvPr>
          <p:cNvSpPr txBox="1">
            <a:spLocks/>
          </p:cNvSpPr>
          <p:nvPr userDrawn="1"/>
        </p:nvSpPr>
        <p:spPr>
          <a:xfrm>
            <a:off x="8671964" y="3503557"/>
            <a:ext cx="1463267" cy="789399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请输入文字，请输入文字，请输入文字</a:t>
            </a:r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CB6D0337-5D46-42A5-A023-36BBB9177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6" name="文本占位符 9">
            <a:extLst>
              <a:ext uri="{FF2B5EF4-FFF2-40B4-BE49-F238E27FC236}">
                <a16:creationId xmlns:a16="http://schemas.microsoft.com/office/drawing/2014/main" id="{6C090BD2-BEBB-4998-BCB0-5C317085D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88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，4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C2700AB-2FB2-418A-9D0D-0B17ABF065A1}"/>
              </a:ext>
            </a:extLst>
          </p:cNvPr>
          <p:cNvGrpSpPr/>
          <p:nvPr userDrawn="1"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4" name="直接连接符 26">
              <a:extLst>
                <a:ext uri="{FF2B5EF4-FFF2-40B4-BE49-F238E27FC236}">
                  <a16:creationId xmlns:a16="http://schemas.microsoft.com/office/drawing/2014/main" id="{0539C47D-31B5-4CFD-B93E-F086BD1B91CD}"/>
                </a:ext>
              </a:extLst>
            </p:cNvPr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28">
              <a:extLst>
                <a:ext uri="{FF2B5EF4-FFF2-40B4-BE49-F238E27FC236}">
                  <a16:creationId xmlns:a16="http://schemas.microsoft.com/office/drawing/2014/main" id="{E77234EF-EBA7-4628-AC1C-CF9D5228DE12}"/>
                </a:ext>
              </a:extLst>
            </p:cNvPr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A12B2A5-95A8-4573-A59D-184DEAEEBECC}"/>
                </a:ext>
              </a:extLst>
            </p:cNvPr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BE236674-8BC4-4EEB-BAA8-2E51C3B3F2F2}"/>
                  </a:ext>
                </a:extLst>
              </p:cNvPr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1E1D1AA-86C5-4C5B-AAA6-8F86FFEC55DF}"/>
                    </a:ext>
                  </a:extLst>
                </p:cNvPr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15" name="îSḻïḍê">
                    <a:extLst>
                      <a:ext uri="{FF2B5EF4-FFF2-40B4-BE49-F238E27FC236}">
                        <a16:creationId xmlns:a16="http://schemas.microsoft.com/office/drawing/2014/main" id="{401FBFC9-8774-4922-B704-C6F78D681D37}"/>
                      </a:ext>
                    </a:extLst>
                  </p:cNvPr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6" name="iSľiḑé">
                    <a:extLst>
                      <a:ext uri="{FF2B5EF4-FFF2-40B4-BE49-F238E27FC236}">
                        <a16:creationId xmlns:a16="http://schemas.microsoft.com/office/drawing/2014/main" id="{FD374327-8A34-4C61-A52F-00DE493B2B9D}"/>
                      </a:ext>
                    </a:extLst>
                  </p:cNvPr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4354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7" name="iṥ1îḓe">
                    <a:extLst>
                      <a:ext uri="{FF2B5EF4-FFF2-40B4-BE49-F238E27FC236}">
                        <a16:creationId xmlns:a16="http://schemas.microsoft.com/office/drawing/2014/main" id="{4A614F59-E1E1-499A-AA39-24FB3771A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8" name="iŝḷïḓê">
                    <a:extLst>
                      <a:ext uri="{FF2B5EF4-FFF2-40B4-BE49-F238E27FC236}">
                        <a16:creationId xmlns:a16="http://schemas.microsoft.com/office/drawing/2014/main" id="{063866B1-D42B-4E79-B065-DF6544D141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9" name="îşlíḑé">
                    <a:extLst>
                      <a:ext uri="{FF2B5EF4-FFF2-40B4-BE49-F238E27FC236}">
                        <a16:creationId xmlns:a16="http://schemas.microsoft.com/office/drawing/2014/main" id="{A467E549-ED46-4CDD-8459-4343E3C873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20" name="íSlíḓè">
                    <a:extLst>
                      <a:ext uri="{FF2B5EF4-FFF2-40B4-BE49-F238E27FC236}">
                        <a16:creationId xmlns:a16="http://schemas.microsoft.com/office/drawing/2014/main" id="{7ABB8DD2-B6E1-4AD4-9998-E37BF8658E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" name="iŝ1íḋè">
                  <a:extLst>
                    <a:ext uri="{FF2B5EF4-FFF2-40B4-BE49-F238E27FC236}">
                      <a16:creationId xmlns:a16="http://schemas.microsoft.com/office/drawing/2014/main" id="{1A686A1C-38F4-4FB4-A2FD-7C4F8D2A6956}"/>
                    </a:ext>
                  </a:extLst>
                </p:cNvPr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2" name="iṡlïdè">
                  <a:extLst>
                    <a:ext uri="{FF2B5EF4-FFF2-40B4-BE49-F238E27FC236}">
                      <a16:creationId xmlns:a16="http://schemas.microsoft.com/office/drawing/2014/main" id="{72B95FDA-81E1-463A-8384-AEE10CAD85CA}"/>
                    </a:ext>
                  </a:extLst>
                </p:cNvPr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3" name="iṩḷíḑe">
                  <a:extLst>
                    <a:ext uri="{FF2B5EF4-FFF2-40B4-BE49-F238E27FC236}">
                      <a16:creationId xmlns:a16="http://schemas.microsoft.com/office/drawing/2014/main" id="{001575EA-17C0-4878-9E6E-BC47CA2842E1}"/>
                    </a:ext>
                  </a:extLst>
                </p:cNvPr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4" name="ïṩľïďê">
                  <a:extLst>
                    <a:ext uri="{FF2B5EF4-FFF2-40B4-BE49-F238E27FC236}">
                      <a16:creationId xmlns:a16="http://schemas.microsoft.com/office/drawing/2014/main" id="{3A7D052D-6DED-49F8-92B3-78619DB92481}"/>
                    </a:ext>
                  </a:extLst>
                </p:cNvPr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8" name="直接连接符 29">
                <a:extLst>
                  <a:ext uri="{FF2B5EF4-FFF2-40B4-BE49-F238E27FC236}">
                    <a16:creationId xmlns:a16="http://schemas.microsoft.com/office/drawing/2014/main" id="{C1384952-497D-4706-B3F0-5DBF9FF6DBC8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30">
                <a:extLst>
                  <a:ext uri="{FF2B5EF4-FFF2-40B4-BE49-F238E27FC236}">
                    <a16:creationId xmlns:a16="http://schemas.microsoft.com/office/drawing/2014/main" id="{A53DEE21-9570-4AB9-8437-C86B6DC7D992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2863B6-7D52-4E2B-87AD-FA0DB8BD5514}"/>
              </a:ext>
            </a:extLst>
          </p:cNvPr>
          <p:cNvGrpSpPr/>
          <p:nvPr userDrawn="1"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22" name="直接连接符 24">
              <a:extLst>
                <a:ext uri="{FF2B5EF4-FFF2-40B4-BE49-F238E27FC236}">
                  <a16:creationId xmlns:a16="http://schemas.microsoft.com/office/drawing/2014/main" id="{168B21FF-E1D2-400C-B1CA-941F89C25301}"/>
                </a:ext>
              </a:extLst>
            </p:cNvPr>
            <p:cNvCxnSpPr>
              <a:stCxn id="15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$ļîḓé">
              <a:extLst>
                <a:ext uri="{FF2B5EF4-FFF2-40B4-BE49-F238E27FC236}">
                  <a16:creationId xmlns:a16="http://schemas.microsoft.com/office/drawing/2014/main" id="{495BBE97-6B61-4566-8ADC-4611F9881F18}"/>
                </a:ext>
              </a:extLst>
            </p:cNvPr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2B1868-80A0-4C49-BB07-255BE1F91407}"/>
              </a:ext>
            </a:extLst>
          </p:cNvPr>
          <p:cNvGrpSpPr/>
          <p:nvPr userDrawn="1"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25" name="直接连接符 25">
              <a:extLst>
                <a:ext uri="{FF2B5EF4-FFF2-40B4-BE49-F238E27FC236}">
                  <a16:creationId xmlns:a16="http://schemas.microsoft.com/office/drawing/2014/main" id="{99911F06-4225-41D2-9529-23127A2CA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ïsļîḍè">
              <a:extLst>
                <a:ext uri="{FF2B5EF4-FFF2-40B4-BE49-F238E27FC236}">
                  <a16:creationId xmlns:a16="http://schemas.microsoft.com/office/drawing/2014/main" id="{52C035EA-5974-4871-A031-FD911C5DF27D}"/>
                </a:ext>
              </a:extLst>
            </p:cNvPr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E562B1-1698-4CD0-A80B-D43388E9F63F}"/>
              </a:ext>
            </a:extLst>
          </p:cNvPr>
          <p:cNvGrpSpPr/>
          <p:nvPr userDrawn="1"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28" name="直接连接符 23">
              <a:extLst>
                <a:ext uri="{FF2B5EF4-FFF2-40B4-BE49-F238E27FC236}">
                  <a16:creationId xmlns:a16="http://schemas.microsoft.com/office/drawing/2014/main" id="{77C14D65-AAD0-42E4-9088-A4484121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îṡ1íḍè">
              <a:extLst>
                <a:ext uri="{FF2B5EF4-FFF2-40B4-BE49-F238E27FC236}">
                  <a16:creationId xmlns:a16="http://schemas.microsoft.com/office/drawing/2014/main" id="{C1AE2F12-8925-456D-A97A-9BF76D8E3620}"/>
                </a:ext>
              </a:extLst>
            </p:cNvPr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BD7B885-2EE8-4779-88CE-DBD6FE80F307}"/>
              </a:ext>
            </a:extLst>
          </p:cNvPr>
          <p:cNvSpPr/>
          <p:nvPr userDrawn="1"/>
        </p:nvSpPr>
        <p:spPr>
          <a:xfrm>
            <a:off x="8159120" y="2202412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47">
            <a:extLst>
              <a:ext uri="{FF2B5EF4-FFF2-40B4-BE49-F238E27FC236}">
                <a16:creationId xmlns:a16="http://schemas.microsoft.com/office/drawing/2014/main" id="{95543AE1-5D3B-4AF4-BCE7-93E9BDED97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8582" y="2571736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对数据卷做出的任何修改，会直接作用于容器，并且在容器内可见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82B27B-1123-4DCE-AAA2-6A5E4E5F8FED}"/>
              </a:ext>
            </a:extLst>
          </p:cNvPr>
          <p:cNvSpPr/>
          <p:nvPr userDrawn="1"/>
        </p:nvSpPr>
        <p:spPr>
          <a:xfrm>
            <a:off x="3528821" y="2212731"/>
            <a:ext cx="63990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共享</a:t>
            </a:r>
            <a:endParaRPr lang="en-US" altLang="zh-CN" b="1" dirty="0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3" name="矩形 47">
            <a:extLst>
              <a:ext uri="{FF2B5EF4-FFF2-40B4-BE49-F238E27FC236}">
                <a16:creationId xmlns:a16="http://schemas.microsoft.com/office/drawing/2014/main" id="{C1C8C3E2-5C09-4E44-997B-2717515DA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039" y="2580168"/>
            <a:ext cx="3126682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buNone/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数据卷可以在多个容器间共享和复用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98231F-EB17-41EC-9807-833B1D24E391}"/>
              </a:ext>
            </a:extLst>
          </p:cNvPr>
          <p:cNvSpPr/>
          <p:nvPr userDrawn="1"/>
        </p:nvSpPr>
        <p:spPr>
          <a:xfrm>
            <a:off x="8149972" y="4383231"/>
            <a:ext cx="63990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解耦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47">
            <a:extLst>
              <a:ext uri="{FF2B5EF4-FFF2-40B4-BE49-F238E27FC236}">
                <a16:creationId xmlns:a16="http://schemas.microsoft.com/office/drawing/2014/main" id="{9D293061-A895-4952-880F-6073FF8E53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数据卷是挂载在容器外的目录，修改数据卷不会影响容器关联的镜像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315CD3-6402-4A14-BE9F-8076B932B5E4}"/>
              </a:ext>
            </a:extLst>
          </p:cNvPr>
          <p:cNvSpPr/>
          <p:nvPr userDrawn="1"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数据安全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47">
            <a:extLst>
              <a:ext uri="{FF2B5EF4-FFF2-40B4-BE49-F238E27FC236}">
                <a16:creationId xmlns:a16="http://schemas.microsoft.com/office/drawing/2014/main" id="{D5416386-E7CB-4B52-A3E2-ED42D961A6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对数据卷的修改会报存在宿主机，不会随着容器的删除而删除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48F0989-CD03-425C-BFCF-A2D4298D0D79}"/>
              </a:ext>
            </a:extLst>
          </p:cNvPr>
          <p:cNvGrpSpPr/>
          <p:nvPr userDrawn="1"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39" name="直接连接符 27">
              <a:extLst>
                <a:ext uri="{FF2B5EF4-FFF2-40B4-BE49-F238E27FC236}">
                  <a16:creationId xmlns:a16="http://schemas.microsoft.com/office/drawing/2014/main" id="{45F20799-2D64-4036-B737-4CD522A59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ísḷíďê">
              <a:extLst>
                <a:ext uri="{FF2B5EF4-FFF2-40B4-BE49-F238E27FC236}">
                  <a16:creationId xmlns:a16="http://schemas.microsoft.com/office/drawing/2014/main" id="{AF945BE5-1414-49B5-8015-115BF0B23309}"/>
                </a:ext>
              </a:extLst>
            </p:cNvPr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1" name="标题 1">
            <a:extLst>
              <a:ext uri="{FF2B5EF4-FFF2-40B4-BE49-F238E27FC236}">
                <a16:creationId xmlns:a16="http://schemas.microsoft.com/office/drawing/2014/main" id="{D108B140-F8A1-4FC7-BD0E-2E661B9EF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2" name="文本占位符 9">
            <a:extLst>
              <a:ext uri="{FF2B5EF4-FFF2-40B4-BE49-F238E27FC236}">
                <a16:creationId xmlns:a16="http://schemas.microsoft.com/office/drawing/2014/main" id="{7F235D4F-81AF-4262-A264-9FDA3E6AD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9592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级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50E1DC4-CC53-4D10-BEBE-4E0D01EFFDC0}"/>
              </a:ext>
            </a:extLst>
          </p:cNvPr>
          <p:cNvGrpSpPr/>
          <p:nvPr userDrawn="1"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E399FE2-CD88-4A1F-9E49-6D64BE7AB43F}"/>
                </a:ext>
              </a:extLst>
            </p:cNvPr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2217B93-B991-4043-9221-4AD6E397E1D6}"/>
                  </a:ext>
                </a:extLst>
              </p:cNvPr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127000" dist="88900" algn="l" rotWithShape="0">
                  <a:srgbClr val="00B0F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0E3155B-FE6E-4991-9C39-14065F3B5666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5BE19F-4CF2-4FC5-8AD3-E1FB5C2BC816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F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F727DDA-8784-4A0F-AFD0-14087D67A77C}"/>
                  </a:ext>
                </a:extLst>
              </p:cNvPr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E4C93D3-E58F-4584-93FA-C54864DAC599}"/>
                </a:ext>
              </a:extLst>
            </p:cNvPr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57EF79-206E-4D16-9944-A40835DA507D}"/>
              </a:ext>
            </a:extLst>
          </p:cNvPr>
          <p:cNvGrpSpPr/>
          <p:nvPr userDrawn="1"/>
        </p:nvGrpSpPr>
        <p:grpSpPr>
          <a:xfrm>
            <a:off x="5022285" y="2444536"/>
            <a:ext cx="2306658" cy="2741239"/>
            <a:chOff x="5022285" y="2444536"/>
            <a:chExt cx="2306658" cy="274123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87215F-B2FE-472A-B769-EF4478AB6A9B}"/>
                </a:ext>
              </a:extLst>
            </p:cNvPr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35D4182-B6AD-488E-9D6B-A28802CDAEEB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E608B6"/>
              </a:solidFill>
              <a:ln>
                <a:noFill/>
              </a:ln>
              <a:effectLst>
                <a:outerShdw blurRad="127000" dist="88900" algn="l" rotWithShape="0">
                  <a:srgbClr val="E608B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134B32E1-31F7-4E33-A40E-BB9414FE58B7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D99BBB-D420-4056-ABA0-9B87B9A1A2B4}"/>
                  </a:ext>
                </a:extLst>
              </p:cNvPr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E608B6"/>
                    </a:solidFill>
                    <a:latin typeface="+mn-lt"/>
                    <a:ea typeface="+mn-ea"/>
                  </a:rPr>
                  <a:t>数据不安全</a:t>
                </a:r>
                <a:endParaRPr lang="zh-CN" altLang="en-US" sz="1600" dirty="0">
                  <a:solidFill>
                    <a:srgbClr val="E608B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D9D2815-8DBD-4552-BD44-E22E3FED8E17}"/>
                  </a:ext>
                </a:extLst>
              </p:cNvPr>
              <p:cNvSpPr txBox="1"/>
              <p:nvPr/>
            </p:nvSpPr>
            <p:spPr>
              <a:xfrm>
                <a:off x="1791192" y="3938954"/>
                <a:ext cx="1946031" cy="1174424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对容器版本升级时，需要删除容器，那么之前容器记录的数据会随之删除，一切数据都丢失了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.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115BC42-0976-4C8D-BF36-1329E3E2C440}"/>
                </a:ext>
              </a:extLst>
            </p:cNvPr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E608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01F9022-D82D-4492-8D69-044FBB2929FE}"/>
              </a:ext>
            </a:extLst>
          </p:cNvPr>
          <p:cNvGrpSpPr/>
          <p:nvPr userDrawn="1"/>
        </p:nvGrpSpPr>
        <p:grpSpPr>
          <a:xfrm>
            <a:off x="8434078" y="2447405"/>
            <a:ext cx="2306658" cy="2738370"/>
            <a:chOff x="8434078" y="2447405"/>
            <a:chExt cx="2306658" cy="273837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E8634B7-D637-4B15-B908-FB5883F01ABC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9D3568C-8A3D-46B9-BA2C-08C3AB070369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27000" dist="88900" algn="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378BDCE3-806B-47A4-8AB8-B0176FD16CAC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45F8D8C-7495-45AA-9226-BA9D2DFD047D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B050"/>
                    </a:solidFill>
                    <a:latin typeface="+mn-lt"/>
                    <a:ea typeface="+mn-ea"/>
                  </a:rPr>
                  <a:t>体积过大</a:t>
                </a:r>
                <a:endParaRPr lang="zh-CN" altLang="en-US" sz="1600" dirty="0">
                  <a:solidFill>
                    <a:srgbClr val="00B05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0F64DE6-E757-4D1E-BAF1-42E240BF2C97}"/>
                  </a:ext>
                </a:extLst>
              </p:cNvPr>
              <p:cNvSpPr txBox="1"/>
              <p:nvPr/>
            </p:nvSpPr>
            <p:spPr>
              <a:xfrm>
                <a:off x="1793631" y="4003203"/>
                <a:ext cx="1946031" cy="620426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随着容器内记录的数据越来越多，容器体积会越来越大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C50496E-F7E2-490F-83DF-7093A078256C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1D7FE600-DD8A-4FF3-9B87-36E6E5FC9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5" name="文本占位符 9">
            <a:extLst>
              <a:ext uri="{FF2B5EF4-FFF2-40B4-BE49-F238E27FC236}">
                <a16:creationId xmlns:a16="http://schemas.microsoft.com/office/drawing/2014/main" id="{C602360D-9F63-4FD4-86B8-436AD3E2C1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778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1" r:id="rId2"/>
    <p:sldLayoutId id="2147483713" r:id="rId3"/>
    <p:sldLayoutId id="2147483711" r:id="rId4"/>
    <p:sldLayoutId id="2147483670" r:id="rId5"/>
    <p:sldLayoutId id="2147483683" r:id="rId6"/>
    <p:sldLayoutId id="2147483678" r:id="rId7"/>
    <p:sldLayoutId id="2147483679" r:id="rId8"/>
    <p:sldLayoutId id="2147483680" r:id="rId9"/>
    <p:sldLayoutId id="2147483677" r:id="rId10"/>
    <p:sldLayoutId id="2147483702" r:id="rId11"/>
    <p:sldLayoutId id="2147483703" r:id="rId12"/>
    <p:sldLayoutId id="2147483709" r:id="rId13"/>
    <p:sldLayoutId id="2147483704" r:id="rId14"/>
    <p:sldLayoutId id="2147483681" r:id="rId15"/>
    <p:sldLayoutId id="2147483693" r:id="rId16"/>
    <p:sldLayoutId id="2147483710" r:id="rId17"/>
    <p:sldLayoutId id="214748370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.163yun.com/hub#/home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hyperlink" Target="https://cr.console.aliyun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50.101:8090/hello/cou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.163.com/hub#/m/library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.console.aliyun.com/" TargetMode="External"/><Relationship Id="rId4" Type="http://schemas.openxmlformats.org/officeDocument/2006/relationships/hyperlink" Target="https://hub.daocloud.io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Docker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085769-64F0-47B7-94D1-B49223687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0" y="3154017"/>
            <a:ext cx="5288280" cy="36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04EFD32-FECF-4FB3-9676-1096CB5665C9}"/>
              </a:ext>
            </a:extLst>
          </p:cNvPr>
          <p:cNvSpPr/>
          <p:nvPr/>
        </p:nvSpPr>
        <p:spPr>
          <a:xfrm>
            <a:off x="0" y="0"/>
            <a:ext cx="12192000" cy="6783283"/>
          </a:xfrm>
          <a:custGeom>
            <a:avLst/>
            <a:gdLst>
              <a:gd name="connsiteX0" fmla="*/ 0 w 12192000"/>
              <a:gd name="connsiteY0" fmla="*/ 0 h 6783283"/>
              <a:gd name="connsiteX1" fmla="*/ 12192000 w 12192000"/>
              <a:gd name="connsiteY1" fmla="*/ 0 h 6783283"/>
              <a:gd name="connsiteX2" fmla="*/ 12192000 w 12192000"/>
              <a:gd name="connsiteY2" fmla="*/ 6783283 h 6783283"/>
              <a:gd name="connsiteX3" fmla="*/ 0 w 12192000"/>
              <a:gd name="connsiteY3" fmla="*/ 6783283 h 6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83283">
                <a:moveTo>
                  <a:pt x="0" y="0"/>
                </a:moveTo>
                <a:lnTo>
                  <a:pt x="12192000" y="0"/>
                </a:lnTo>
                <a:lnTo>
                  <a:pt x="12192000" y="6783283"/>
                </a:lnTo>
                <a:lnTo>
                  <a:pt x="0" y="67832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5">
                  <a:lumMod val="20000"/>
                  <a:lumOff val="80000"/>
                  <a:alpha val="66000"/>
                </a:schemeClr>
              </a:gs>
            </a:gsLst>
            <a:lin ang="4800000" scaled="0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FB1B1C-82F1-4735-95DA-FF62AD6E6151}"/>
              </a:ext>
            </a:extLst>
          </p:cNvPr>
          <p:cNvSpPr txBox="1"/>
          <p:nvPr/>
        </p:nvSpPr>
        <p:spPr>
          <a:xfrm>
            <a:off x="710880" y="1728231"/>
            <a:ext cx="7238165" cy="264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如何解决大型项目依赖关系复杂，不同组件依赖的兼容性问题？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49504F"/>
                </a:solidFill>
              </a:rPr>
              <a:t>Docker</a:t>
            </a:r>
            <a:r>
              <a:rPr lang="zh-CN" altLang="en-US" sz="1600">
                <a:solidFill>
                  <a:srgbClr val="49504F"/>
                </a:solidFill>
              </a:rPr>
              <a:t>允许开发中将应用、依赖、函数库、配置一起</a:t>
            </a:r>
            <a:r>
              <a:rPr lang="zh-CN" altLang="en-US" sz="1600" b="1">
                <a:solidFill>
                  <a:srgbClr val="AD2B26"/>
                </a:solidFill>
              </a:rPr>
              <a:t>打包</a:t>
            </a:r>
            <a:r>
              <a:rPr lang="zh-CN" altLang="en-US" sz="1600">
                <a:solidFill>
                  <a:srgbClr val="49504F"/>
                </a:solidFill>
              </a:rPr>
              <a:t>，形成可移植镜像</a:t>
            </a:r>
            <a:endParaRPr lang="en-US" altLang="zh-CN" sz="1600">
              <a:solidFill>
                <a:srgbClr val="49504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noProof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应用运行在容器中，使用沙箱机制，相互</a:t>
            </a:r>
            <a:r>
              <a:rPr lang="zh-CN" altLang="en-US" sz="1600" b="1" noProof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Docker</a:t>
            </a:r>
            <a:r>
              <a:rPr lang="zh-CN" altLang="en-US" sz="1600"/>
              <a:t>如何解决开发、测试、生产环境有差异的问题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Docker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镜像中包含完整运行环境，包括系统函数库，仅依赖系统的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内核，因此可以在任意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Linux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操作系统上运行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1B7E6-2B46-4ACC-B3DC-4CFCAC8E1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B9A7E8A-8381-490F-8AB0-BE991405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15000" decel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是一个快速交付应用、运行应用的技术：</a:t>
            </a:r>
            <a:endParaRPr lang="en-US" altLang="zh-CN"/>
          </a:p>
          <a:p>
            <a:r>
              <a:rPr lang="zh-CN" altLang="en-US"/>
              <a:t>可以将程序及其依赖、运行环境一起打包为一个镜像，可以迁移到任意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en-US" altLang="zh-CN"/>
          </a:p>
          <a:p>
            <a:r>
              <a:rPr lang="zh-CN" altLang="en-US"/>
              <a:t>运行时利用沙箱机制形成隔离容器，各个应用互不干扰</a:t>
            </a:r>
            <a:endParaRPr lang="en-US" altLang="zh-CN"/>
          </a:p>
          <a:p>
            <a:r>
              <a:rPr lang="zh-CN" altLang="en-US"/>
              <a:t>启动、移除都可以通过一行命令完成，方便快捷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4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C7F77B7-CE66-4F26-9DA9-0E002E8F4801}"/>
              </a:ext>
            </a:extLst>
          </p:cNvPr>
          <p:cNvSpPr/>
          <p:nvPr/>
        </p:nvSpPr>
        <p:spPr>
          <a:xfrm>
            <a:off x="2444759" y="2861871"/>
            <a:ext cx="2754337" cy="2419302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02D78BD-2BBE-4070-B267-746DDF50C609}"/>
              </a:ext>
            </a:extLst>
          </p:cNvPr>
          <p:cNvSpPr/>
          <p:nvPr/>
        </p:nvSpPr>
        <p:spPr>
          <a:xfrm>
            <a:off x="7417690" y="2174033"/>
            <a:ext cx="2754337" cy="324068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62" y="2697687"/>
            <a:ext cx="686589" cy="686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56" y="2724923"/>
            <a:ext cx="686589" cy="68658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CAC99E-F6A9-4C33-AC7B-2A53F2A0CA07}"/>
              </a:ext>
            </a:extLst>
          </p:cNvPr>
          <p:cNvSpPr/>
          <p:nvPr/>
        </p:nvSpPr>
        <p:spPr>
          <a:xfrm>
            <a:off x="7523804" y="2709757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53F5730-A8A4-40DA-90AB-45827454830B}"/>
              </a:ext>
            </a:extLst>
          </p:cNvPr>
          <p:cNvSpPr/>
          <p:nvPr/>
        </p:nvSpPr>
        <p:spPr>
          <a:xfrm>
            <a:off x="7690674" y="3757636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514881-5549-4913-AE10-E0038C89D8AC}"/>
              </a:ext>
            </a:extLst>
          </p:cNvPr>
          <p:cNvSpPr/>
          <p:nvPr/>
        </p:nvSpPr>
        <p:spPr>
          <a:xfrm>
            <a:off x="8877144" y="2709758"/>
            <a:ext cx="1165931" cy="199981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E3708A1-6C33-4A7F-A7CD-0E27B6CDFE8C}"/>
              </a:ext>
            </a:extLst>
          </p:cNvPr>
          <p:cNvSpPr/>
          <p:nvPr/>
        </p:nvSpPr>
        <p:spPr>
          <a:xfrm>
            <a:off x="9044014" y="375763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8EFC2B-8EE5-4B7E-A046-767A515B49B5}"/>
              </a:ext>
            </a:extLst>
          </p:cNvPr>
          <p:cNvGrpSpPr/>
          <p:nvPr/>
        </p:nvGrpSpPr>
        <p:grpSpPr>
          <a:xfrm>
            <a:off x="7690674" y="4131657"/>
            <a:ext cx="832190" cy="462870"/>
            <a:chOff x="5756110" y="3436463"/>
            <a:chExt cx="832190" cy="46287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A34CABE0-36EB-4EE9-BBE6-84CACFF3BBC4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  <a:endParaRPr lang="en-US" altLang="zh-CN" sz="1400">
                <a:solidFill>
                  <a:srgbClr val="49504F"/>
                </a:solidFill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28CCAD9A-DE0F-4427-9839-A616AF58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C12A979-5DE2-48DC-92BA-149D60FB2BE0}"/>
              </a:ext>
            </a:extLst>
          </p:cNvPr>
          <p:cNvGrpSpPr/>
          <p:nvPr/>
        </p:nvGrpSpPr>
        <p:grpSpPr>
          <a:xfrm>
            <a:off x="9044014" y="4131659"/>
            <a:ext cx="832190" cy="462870"/>
            <a:chOff x="5756110" y="3436463"/>
            <a:chExt cx="832190" cy="46287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BC375ECF-A81D-4954-A7A6-43B8FB266E80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操作</a:t>
              </a:r>
              <a:endParaRPr lang="en-US" altLang="zh-CN" sz="14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400">
                  <a:solidFill>
                    <a:srgbClr val="49504F"/>
                  </a:solidFill>
                </a:rPr>
                <a:t>系统</a:t>
              </a: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C861682-D7D6-4473-A0DE-6DD05007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D4B8919-8B42-4F16-BE0F-D88628BD3A81}"/>
              </a:ext>
            </a:extLst>
          </p:cNvPr>
          <p:cNvSpPr/>
          <p:nvPr/>
        </p:nvSpPr>
        <p:spPr>
          <a:xfrm>
            <a:off x="2418372" y="5995304"/>
            <a:ext cx="2790443" cy="51718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2CD7D71-69C5-4421-9315-D34BE98354E2}"/>
              </a:ext>
            </a:extLst>
          </p:cNvPr>
          <p:cNvGrpSpPr/>
          <p:nvPr/>
        </p:nvGrpSpPr>
        <p:grpSpPr>
          <a:xfrm>
            <a:off x="2418372" y="5388508"/>
            <a:ext cx="2790443" cy="517190"/>
            <a:chOff x="2418372" y="5388508"/>
            <a:chExt cx="2790443" cy="517190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42A8770-A3EB-4272-AAEB-5F6C1989FA8B}"/>
                </a:ext>
              </a:extLst>
            </p:cNvPr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233F7D9-2AC3-4B3D-89A0-D6823E78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BF6EE64-6833-4AF8-B775-F901D6F21795}"/>
              </a:ext>
            </a:extLst>
          </p:cNvPr>
          <p:cNvSpPr/>
          <p:nvPr/>
        </p:nvSpPr>
        <p:spPr>
          <a:xfrm>
            <a:off x="7417691" y="6056967"/>
            <a:ext cx="2790443" cy="51718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5704E69-5A22-45CF-8BEA-9B9EDC57421C}"/>
              </a:ext>
            </a:extLst>
          </p:cNvPr>
          <p:cNvGrpSpPr/>
          <p:nvPr/>
        </p:nvGrpSpPr>
        <p:grpSpPr>
          <a:xfrm>
            <a:off x="7417691" y="5450171"/>
            <a:ext cx="2790443" cy="517190"/>
            <a:chOff x="7417691" y="5450171"/>
            <a:chExt cx="2790443" cy="51719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1D16AD0-65D3-4E1C-A55A-BE77F14EFE04}"/>
                </a:ext>
              </a:extLst>
            </p:cNvPr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567543F1-1FB1-4578-B96B-E9CC1073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293130A8-975A-4BF8-916C-395CABAD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3" y="3346754"/>
            <a:ext cx="686589" cy="68658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E6F0F5C8-462E-4EB9-8511-D390B5DB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59" y="3428069"/>
            <a:ext cx="686589" cy="686589"/>
          </a:xfrm>
          <a:prstGeom prst="rect">
            <a:avLst/>
          </a:prstGeom>
        </p:spPr>
      </p:pic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CCFB767-31F8-4C04-849C-F0FB535306A8}"/>
              </a:ext>
            </a:extLst>
          </p:cNvPr>
          <p:cNvSpPr/>
          <p:nvPr/>
        </p:nvSpPr>
        <p:spPr>
          <a:xfrm>
            <a:off x="2561989" y="3346754"/>
            <a:ext cx="1165931" cy="170726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A59EE47-E2D2-4AD5-9EE2-6749D9DD98CF}"/>
              </a:ext>
            </a:extLst>
          </p:cNvPr>
          <p:cNvSpPr/>
          <p:nvPr/>
        </p:nvSpPr>
        <p:spPr>
          <a:xfrm>
            <a:off x="2728860" y="423550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2B424DA-4CD3-4CEB-B2F7-9B815A5DEF11}"/>
              </a:ext>
            </a:extLst>
          </p:cNvPr>
          <p:cNvSpPr/>
          <p:nvPr/>
        </p:nvSpPr>
        <p:spPr>
          <a:xfrm>
            <a:off x="2728859" y="4583737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6199B95-D31D-4DA6-941C-AB26D3FBA93F}"/>
              </a:ext>
            </a:extLst>
          </p:cNvPr>
          <p:cNvSpPr/>
          <p:nvPr/>
        </p:nvSpPr>
        <p:spPr>
          <a:xfrm>
            <a:off x="3877874" y="3346754"/>
            <a:ext cx="1165931" cy="1707260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C0E30A11-D97D-4C74-BF01-47D01565209A}"/>
              </a:ext>
            </a:extLst>
          </p:cNvPr>
          <p:cNvSpPr/>
          <p:nvPr/>
        </p:nvSpPr>
        <p:spPr>
          <a:xfrm>
            <a:off x="4076524" y="423550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AD86FA6-1F9A-4C9D-A9F3-8EEDBC0E0987}"/>
              </a:ext>
            </a:extLst>
          </p:cNvPr>
          <p:cNvSpPr/>
          <p:nvPr/>
        </p:nvSpPr>
        <p:spPr>
          <a:xfrm>
            <a:off x="4076523" y="4583737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9274E11-1A7F-41E5-852E-AF8E9AB32EE4}"/>
              </a:ext>
            </a:extLst>
          </p:cNvPr>
          <p:cNvSpPr/>
          <p:nvPr/>
        </p:nvSpPr>
        <p:spPr>
          <a:xfrm>
            <a:off x="7417691" y="4882835"/>
            <a:ext cx="2754337" cy="4522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96" name="文本占位符 3">
            <a:extLst>
              <a:ext uri="{FF2B5EF4-FFF2-40B4-BE49-F238E27FC236}">
                <a16:creationId xmlns:a16="http://schemas.microsoft.com/office/drawing/2014/main" id="{65D9C6E5-2628-42F2-B4CD-80CF7F062D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003708"/>
          </a:xfrm>
        </p:spPr>
        <p:txBody>
          <a:bodyPr/>
          <a:lstStyle/>
          <a:p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虚拟机（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virtual machine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）是在操作系统中</a:t>
            </a:r>
            <a:r>
              <a:rPr lang="zh-CN" altLang="en-US">
                <a:solidFill>
                  <a:srgbClr val="111111"/>
                </a:solidFill>
              </a:rPr>
              <a:t>模拟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硬件设备，然后运行另一个操作系统，比如在 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系统里面运行 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en-US" altLang="zh-CN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系统，这样就可以运行任意的</a:t>
            </a:r>
            <a:r>
              <a:rPr lang="en-US" altLang="zh-CN">
                <a:solidFill>
                  <a:srgbClr val="111111"/>
                </a:solidFill>
              </a:rPr>
              <a:t>Ubuntu</a:t>
            </a:r>
            <a:r>
              <a:rPr lang="zh-CN" altLang="en-US" sz="1600" b="0" i="0" u="none" strike="noStrike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应用了。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AEE22A8-75BA-47FF-885A-B9266E09EED3}"/>
              </a:ext>
            </a:extLst>
          </p:cNvPr>
          <p:cNvSpPr/>
          <p:nvPr/>
        </p:nvSpPr>
        <p:spPr>
          <a:xfrm>
            <a:off x="7669961" y="335711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FE3B0D-559D-47E2-8157-FD3955CF17B5}"/>
              </a:ext>
            </a:extLst>
          </p:cNvPr>
          <p:cNvSpPr/>
          <p:nvPr/>
        </p:nvSpPr>
        <p:spPr>
          <a:xfrm>
            <a:off x="9017625" y="3357116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52174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2" grpId="0" animBg="1"/>
      <p:bldP spid="5" grpId="0" animBg="1"/>
      <p:bldP spid="25" grpId="0" animBg="1"/>
      <p:bldP spid="28" grpId="0" animBg="1"/>
      <p:bldP spid="34" grpId="0" animBg="1"/>
      <p:bldP spid="51" grpId="0" animBg="1"/>
      <p:bldP spid="59" grpId="0" animBg="1"/>
      <p:bldP spid="64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21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与虚拟机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ABF68E34-23B2-404F-979D-5D8D0AB14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89070"/>
              </p:ext>
            </p:extLst>
          </p:nvPr>
        </p:nvGraphicFramePr>
        <p:xfrm>
          <a:off x="3510886" y="3591032"/>
          <a:ext cx="5213915" cy="2105058"/>
        </p:xfrm>
        <a:graphic>
          <a:graphicData uri="http://schemas.openxmlformats.org/drawingml/2006/table">
            <a:tbl>
              <a:tblPr/>
              <a:tblGrid>
                <a:gridCol w="102038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374397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181913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60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特性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Docker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虚拟机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接近原生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性能较差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75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硬盘占用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GB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84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启动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秒级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分钟级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22009D5-B1AB-4352-AB01-5C164002C3EA}"/>
              </a:ext>
            </a:extLst>
          </p:cNvPr>
          <p:cNvSpPr/>
          <p:nvPr/>
        </p:nvSpPr>
        <p:spPr>
          <a:xfrm>
            <a:off x="710880" y="2247270"/>
            <a:ext cx="2386147" cy="2095898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C676806-719D-4504-BB8D-55542E85714C}"/>
              </a:ext>
            </a:extLst>
          </p:cNvPr>
          <p:cNvSpPr/>
          <p:nvPr/>
        </p:nvSpPr>
        <p:spPr>
          <a:xfrm>
            <a:off x="689320" y="5126435"/>
            <a:ext cx="2417426" cy="448053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C528C15-DA35-4E4C-959E-49BA23E21E15}"/>
              </a:ext>
            </a:extLst>
          </p:cNvPr>
          <p:cNvGrpSpPr/>
          <p:nvPr/>
        </p:nvGrpSpPr>
        <p:grpSpPr>
          <a:xfrm>
            <a:off x="689320" y="4519639"/>
            <a:ext cx="2417426" cy="448054"/>
            <a:chOff x="2418372" y="5388508"/>
            <a:chExt cx="2790443" cy="51719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C876EDB4-6B6C-4643-A2B5-8EF41C3FF90E}"/>
                </a:ext>
              </a:extLst>
            </p:cNvPr>
            <p:cNvSpPr/>
            <p:nvPr/>
          </p:nvSpPr>
          <p:spPr>
            <a:xfrm>
              <a:off x="2418372" y="5388508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FAF7673-0035-47C1-84A1-8E7DC073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254" y="5438557"/>
              <a:ext cx="436967" cy="431692"/>
            </a:xfrm>
            <a:prstGeom prst="rect">
              <a:avLst/>
            </a:prstGeom>
          </p:spPr>
        </p:pic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C4DBAF74-F6E4-44C4-A1FA-012E0AC3C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85" y="2795883"/>
            <a:ext cx="594808" cy="59480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C6248AD-2BDE-40ED-97D3-F0D9A9124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5" y="2822853"/>
            <a:ext cx="594808" cy="594808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EF820A5-3785-4AD9-B102-2D9F8B8A2284}"/>
              </a:ext>
            </a:extLst>
          </p:cNvPr>
          <p:cNvSpPr/>
          <p:nvPr/>
        </p:nvSpPr>
        <p:spPr>
          <a:xfrm>
            <a:off x="847003" y="2752580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C1162A2-5D22-4C1B-85DF-31DEDE272403}"/>
              </a:ext>
            </a:extLst>
          </p:cNvPr>
          <p:cNvSpPr/>
          <p:nvPr/>
        </p:nvSpPr>
        <p:spPr>
          <a:xfrm>
            <a:off x="969260" y="3455069"/>
            <a:ext cx="720945" cy="2719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385B943-37FF-468F-9F5C-8346A4F20DCD}"/>
              </a:ext>
            </a:extLst>
          </p:cNvPr>
          <p:cNvSpPr/>
          <p:nvPr/>
        </p:nvSpPr>
        <p:spPr>
          <a:xfrm>
            <a:off x="969259" y="3803300"/>
            <a:ext cx="720946" cy="2719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E66997A-36D4-48D3-B5B0-59C77E3DA157}"/>
              </a:ext>
            </a:extLst>
          </p:cNvPr>
          <p:cNvSpPr/>
          <p:nvPr/>
        </p:nvSpPr>
        <p:spPr>
          <a:xfrm>
            <a:off x="1963194" y="2752579"/>
            <a:ext cx="1010073" cy="1479039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1BEDDCD-1A03-445C-84A9-D8EA386F750D}"/>
              </a:ext>
            </a:extLst>
          </p:cNvPr>
          <p:cNvSpPr/>
          <p:nvPr/>
        </p:nvSpPr>
        <p:spPr>
          <a:xfrm>
            <a:off x="2117230" y="3455069"/>
            <a:ext cx="720945" cy="2719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32CC03A-0EEC-451E-8994-D08AD7CF31B2}"/>
              </a:ext>
            </a:extLst>
          </p:cNvPr>
          <p:cNvSpPr/>
          <p:nvPr/>
        </p:nvSpPr>
        <p:spPr>
          <a:xfrm>
            <a:off x="2117229" y="3803300"/>
            <a:ext cx="720946" cy="2719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EA97ABF-A8DC-4954-9192-B8735F5D7AD2}"/>
              </a:ext>
            </a:extLst>
          </p:cNvPr>
          <p:cNvSpPr/>
          <p:nvPr/>
        </p:nvSpPr>
        <p:spPr>
          <a:xfrm>
            <a:off x="9124552" y="1517072"/>
            <a:ext cx="2419517" cy="2990999"/>
          </a:xfrm>
          <a:prstGeom prst="roundRect">
            <a:avLst>
              <a:gd name="adj" fmla="val 3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虚拟机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3FEA370-50AB-4427-BB2C-E8E7CFA2D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69" y="1945707"/>
            <a:ext cx="603126" cy="603126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569A784-089E-41F2-911D-50F803AA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66" y="2001007"/>
            <a:ext cx="603126" cy="603126"/>
          </a:xfrm>
          <a:prstGeom prst="rect">
            <a:avLst/>
          </a:prstGeom>
        </p:spPr>
      </p:pic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87D44B6-00E2-4BAB-BB85-0667D02A88A3}"/>
              </a:ext>
            </a:extLst>
          </p:cNvPr>
          <p:cNvSpPr/>
          <p:nvPr/>
        </p:nvSpPr>
        <p:spPr>
          <a:xfrm>
            <a:off x="9247782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63A79E5-C6E4-447E-9470-2262F4A90F0D}"/>
              </a:ext>
            </a:extLst>
          </p:cNvPr>
          <p:cNvSpPr/>
          <p:nvPr/>
        </p:nvSpPr>
        <p:spPr>
          <a:xfrm>
            <a:off x="9374083" y="3004752"/>
            <a:ext cx="731028" cy="27573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667E8D0-4548-4261-9F5A-096FF890269A}"/>
              </a:ext>
            </a:extLst>
          </p:cNvPr>
          <p:cNvSpPr/>
          <p:nvPr/>
        </p:nvSpPr>
        <p:spPr>
          <a:xfrm>
            <a:off x="10390917" y="1943100"/>
            <a:ext cx="1024199" cy="1975428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9651244-ACF5-45E9-B252-736FDBDCE3C7}"/>
              </a:ext>
            </a:extLst>
          </p:cNvPr>
          <p:cNvSpPr/>
          <p:nvPr/>
        </p:nvSpPr>
        <p:spPr>
          <a:xfrm>
            <a:off x="10517218" y="3004754"/>
            <a:ext cx="731028" cy="27573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440182D-C4BE-4B95-9F39-40E02A33CBFB}"/>
              </a:ext>
            </a:extLst>
          </p:cNvPr>
          <p:cNvGrpSpPr/>
          <p:nvPr/>
        </p:nvGrpSpPr>
        <p:grpSpPr>
          <a:xfrm>
            <a:off x="9374083" y="3396884"/>
            <a:ext cx="731028" cy="406603"/>
            <a:chOff x="5756110" y="3436463"/>
            <a:chExt cx="832190" cy="46287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76F974D-6DE9-4D13-960F-24DC15312D2C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  <a:endParaRPr lang="en-US" altLang="zh-CN" sz="1200">
                <a:solidFill>
                  <a:srgbClr val="49504F"/>
                </a:solidFill>
              </a:endParaRPr>
            </a:p>
          </p:txBody>
        </p: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C0612899-BE68-433C-BEA3-708BA3417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1B229F2-1839-4D7D-8F27-555425133E3E}"/>
              </a:ext>
            </a:extLst>
          </p:cNvPr>
          <p:cNvGrpSpPr/>
          <p:nvPr/>
        </p:nvGrpSpPr>
        <p:grpSpPr>
          <a:xfrm>
            <a:off x="10517218" y="3396886"/>
            <a:ext cx="731028" cy="406603"/>
            <a:chOff x="5756110" y="3436463"/>
            <a:chExt cx="832190" cy="46287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2193FC5-D6D0-408F-B8A5-7521A00A94E3}"/>
                </a:ext>
              </a:extLst>
            </p:cNvPr>
            <p:cNvSpPr/>
            <p:nvPr/>
          </p:nvSpPr>
          <p:spPr>
            <a:xfrm>
              <a:off x="5756110" y="3436463"/>
              <a:ext cx="832190" cy="462870"/>
            </a:xfrm>
            <a:prstGeom prst="roundRect">
              <a:avLst>
                <a:gd name="adj" fmla="val 1186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操作</a:t>
              </a:r>
              <a:endParaRPr lang="en-US" altLang="zh-CN" sz="1200">
                <a:solidFill>
                  <a:srgbClr val="49504F"/>
                </a:solidFill>
              </a:endParaRPr>
            </a:p>
            <a:p>
              <a:pPr algn="r"/>
              <a:r>
                <a:rPr lang="zh-CN" altLang="en-US" sz="1200">
                  <a:solidFill>
                    <a:srgbClr val="49504F"/>
                  </a:solidFill>
                </a:rPr>
                <a:t>系统</a:t>
              </a: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7FEE466A-9402-420D-A562-8B38DEC4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329" y="3520096"/>
              <a:ext cx="324873" cy="313886"/>
            </a:xfrm>
            <a:prstGeom prst="rect">
              <a:avLst/>
            </a:prstGeom>
          </p:spPr>
        </p:pic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E3CB899-70B4-4511-9C39-1AC8D06A305A}"/>
              </a:ext>
            </a:extLst>
          </p:cNvPr>
          <p:cNvSpPr/>
          <p:nvPr/>
        </p:nvSpPr>
        <p:spPr>
          <a:xfrm>
            <a:off x="9128942" y="5118595"/>
            <a:ext cx="2451234" cy="454319"/>
          </a:xfrm>
          <a:prstGeom prst="roundRect">
            <a:avLst>
              <a:gd name="adj" fmla="val 1410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822BAA6-76D1-4C05-A21F-62984E8BFB3A}"/>
              </a:ext>
            </a:extLst>
          </p:cNvPr>
          <p:cNvGrpSpPr/>
          <p:nvPr/>
        </p:nvGrpSpPr>
        <p:grpSpPr>
          <a:xfrm>
            <a:off x="9128942" y="4511799"/>
            <a:ext cx="2451234" cy="454320"/>
            <a:chOff x="7417691" y="5450171"/>
            <a:chExt cx="2790443" cy="517190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051CBF85-FBE4-4A7F-A0FE-B3E4E91E9F77}"/>
                </a:ext>
              </a:extLst>
            </p:cNvPr>
            <p:cNvSpPr/>
            <p:nvPr/>
          </p:nvSpPr>
          <p:spPr>
            <a:xfrm>
              <a:off x="7417691" y="5450171"/>
              <a:ext cx="2790443" cy="517190"/>
            </a:xfrm>
            <a:prstGeom prst="roundRect">
              <a:avLst>
                <a:gd name="adj" fmla="val 15552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/>
                <a:t>操作系统</a:t>
              </a: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0579F7EB-C8A7-412E-BBA0-B7FB1424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573" y="5500220"/>
              <a:ext cx="436967" cy="431692"/>
            </a:xfrm>
            <a:prstGeom prst="rect">
              <a:avLst/>
            </a:prstGeom>
          </p:spPr>
        </p:pic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80D5AF5-0FA0-4649-9DFA-A38F2927AD6A}"/>
              </a:ext>
            </a:extLst>
          </p:cNvPr>
          <p:cNvSpPr/>
          <p:nvPr/>
        </p:nvSpPr>
        <p:spPr>
          <a:xfrm>
            <a:off x="9124553" y="4031167"/>
            <a:ext cx="2419517" cy="39731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4C81218-CDB7-410E-BFFF-E03A492BDAEA}"/>
              </a:ext>
            </a:extLst>
          </p:cNvPr>
          <p:cNvSpPr/>
          <p:nvPr/>
        </p:nvSpPr>
        <p:spPr>
          <a:xfrm>
            <a:off x="9359176" y="2588740"/>
            <a:ext cx="755523" cy="284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70CF38F-4D5D-4D97-8E37-A45E403801FF}"/>
              </a:ext>
            </a:extLst>
          </p:cNvPr>
          <p:cNvSpPr/>
          <p:nvPr/>
        </p:nvSpPr>
        <p:spPr>
          <a:xfrm>
            <a:off x="10517218" y="2569125"/>
            <a:ext cx="755523" cy="284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48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Docker</a:t>
            </a:r>
            <a:r>
              <a:rPr lang="zh-CN" altLang="en-US"/>
              <a:t>和虚拟机的差异：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是一个系统进程；虚拟机是在操作系统中的操作系统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</a:t>
            </a:r>
            <a:r>
              <a:rPr lang="zh-CN" altLang="en-US" sz="1600"/>
              <a:t>体积小、启动速度快、性能好；虚拟机体积大、启动速度慢、性能一般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801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24FCEA-1483-4A35-8DC6-20CD29D00FED}"/>
              </a:ext>
            </a:extLst>
          </p:cNvPr>
          <p:cNvGrpSpPr/>
          <p:nvPr/>
        </p:nvGrpSpPr>
        <p:grpSpPr>
          <a:xfrm>
            <a:off x="2270925" y="5415295"/>
            <a:ext cx="5992196" cy="1271015"/>
            <a:chOff x="2270925" y="5415295"/>
            <a:chExt cx="5992196" cy="1271015"/>
          </a:xfrm>
        </p:grpSpPr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6E07D736-7614-4834-9525-AC287C27E4EC}"/>
                </a:ext>
              </a:extLst>
            </p:cNvPr>
            <p:cNvSpPr/>
            <p:nvPr/>
          </p:nvSpPr>
          <p:spPr>
            <a:xfrm>
              <a:off x="2270925" y="5415295"/>
              <a:ext cx="5992196" cy="1208676"/>
            </a:xfrm>
            <a:prstGeom prst="cube">
              <a:avLst>
                <a:gd name="adj" fmla="val 5879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  (mysql:5.7)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7C6E960C-BA0E-41B2-9C2E-B89207F9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049" y="6091502"/>
              <a:ext cx="594808" cy="594808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镜像和容器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2705"/>
            <a:ext cx="10770240" cy="2057579"/>
          </a:xfrm>
        </p:spPr>
        <p:txBody>
          <a:bodyPr/>
          <a:lstStyle/>
          <a:p>
            <a:r>
              <a:rPr lang="zh-CN" altLang="en-US" b="1">
                <a:solidFill>
                  <a:srgbClr val="111111"/>
                </a:solidFill>
              </a:rPr>
              <a:t>镜像（</a:t>
            </a:r>
            <a:r>
              <a:rPr lang="en-US" altLang="zh-CN" b="1">
                <a:solidFill>
                  <a:srgbClr val="111111"/>
                </a:solidFill>
              </a:rPr>
              <a:t>Image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将应用程序及其所需的依赖、函数库、环境、配置等文件打包在一起，称为镜像。</a:t>
            </a:r>
            <a:endParaRPr lang="en-US" altLang="zh-CN">
              <a:solidFill>
                <a:srgbClr val="111111"/>
              </a:solidFill>
            </a:endParaRPr>
          </a:p>
          <a:p>
            <a:r>
              <a:rPr lang="zh-CN" altLang="en-US" b="1">
                <a:solidFill>
                  <a:srgbClr val="111111"/>
                </a:solidFill>
              </a:rPr>
              <a:t>容器（</a:t>
            </a:r>
            <a:r>
              <a:rPr lang="en-US" altLang="zh-CN" b="1">
                <a:solidFill>
                  <a:srgbClr val="111111"/>
                </a:solidFill>
              </a:rPr>
              <a:t>Container</a:t>
            </a:r>
            <a:r>
              <a:rPr lang="zh-CN" altLang="en-US" b="1">
                <a:solidFill>
                  <a:srgbClr val="111111"/>
                </a:solidFill>
              </a:rPr>
              <a:t>）</a:t>
            </a:r>
            <a:r>
              <a:rPr lang="zh-CN" altLang="en-US">
                <a:solidFill>
                  <a:srgbClr val="111111"/>
                </a:solidFill>
              </a:rPr>
              <a:t>：镜像中的应用程序运行后形成的进程就是</a:t>
            </a:r>
            <a:r>
              <a:rPr lang="zh-CN" altLang="en-US" b="1">
                <a:solidFill>
                  <a:srgbClr val="111111"/>
                </a:solidFill>
              </a:rPr>
              <a:t>容器</a:t>
            </a:r>
            <a:r>
              <a:rPr lang="zh-CN" altLang="en-US">
                <a:solidFill>
                  <a:srgbClr val="111111"/>
                </a:solidFill>
              </a:rPr>
              <a:t>，只是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会给容器做隔离，对外不可见。</a:t>
            </a:r>
            <a:endParaRPr lang="en-US" altLang="zh-CN">
              <a:solidFill>
                <a:srgbClr val="11111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3CC8B85-B424-4FFB-880F-409885586833}"/>
              </a:ext>
            </a:extLst>
          </p:cNvPr>
          <p:cNvGrpSpPr/>
          <p:nvPr/>
        </p:nvGrpSpPr>
        <p:grpSpPr>
          <a:xfrm>
            <a:off x="2672124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8301503-E9CB-40E5-803D-1811227DA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34D4A4-66DF-47B0-95AE-C64EC97F21FB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3512A73-50FD-4CE6-A879-C66D0133FABD}"/>
              </a:ext>
            </a:extLst>
          </p:cNvPr>
          <p:cNvGrpSpPr/>
          <p:nvPr/>
        </p:nvGrpSpPr>
        <p:grpSpPr>
          <a:xfrm>
            <a:off x="3730671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599C6FF-9ACD-4A2D-89F2-596CE076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4C5CCF-9C2C-4ED4-8EDF-EA978789EC7F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74D7139-F001-4496-8F42-E4231DAE63AA}"/>
              </a:ext>
            </a:extLst>
          </p:cNvPr>
          <p:cNvGrpSpPr/>
          <p:nvPr/>
        </p:nvGrpSpPr>
        <p:grpSpPr>
          <a:xfrm>
            <a:off x="4765131" y="5415417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EC8F2C0-5729-4439-8168-D99B1B19E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BCCF393-B1AC-4DDA-A4B3-01C2D6535CD7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bin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0BB2775-7211-4706-8025-901E49E54B35}"/>
              </a:ext>
            </a:extLst>
          </p:cNvPr>
          <p:cNvGrpSpPr/>
          <p:nvPr/>
        </p:nvGrpSpPr>
        <p:grpSpPr>
          <a:xfrm>
            <a:off x="5823678" y="541529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DFAFC1D7-7B46-4AB9-981E-2A1D78F9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55FB6EF-A60A-44CA-9019-963CCD68772B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lib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88" name="立方体 87">
            <a:extLst>
              <a:ext uri="{FF2B5EF4-FFF2-40B4-BE49-F238E27FC236}">
                <a16:creationId xmlns:a16="http://schemas.microsoft.com/office/drawing/2014/main" id="{4B52A501-C6FA-4FC6-91C5-9B4DB5CB38FE}"/>
              </a:ext>
            </a:extLst>
          </p:cNvPr>
          <p:cNvSpPr/>
          <p:nvPr/>
        </p:nvSpPr>
        <p:spPr>
          <a:xfrm>
            <a:off x="3513941" y="5336101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81DCB634-E8A3-428E-B3CC-D7442A4A44B0}"/>
              </a:ext>
            </a:extLst>
          </p:cNvPr>
          <p:cNvSpPr/>
          <p:nvPr/>
        </p:nvSpPr>
        <p:spPr>
          <a:xfrm>
            <a:off x="3498417" y="5358409"/>
            <a:ext cx="2708961" cy="1265562"/>
          </a:xfrm>
          <a:prstGeom prst="cube">
            <a:avLst>
              <a:gd name="adj" fmla="val 69723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container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A6FB63C-B4CF-4A4E-A48A-E7BC316D11DE}"/>
              </a:ext>
            </a:extLst>
          </p:cNvPr>
          <p:cNvGrpSpPr/>
          <p:nvPr/>
        </p:nvGrpSpPr>
        <p:grpSpPr>
          <a:xfrm>
            <a:off x="6801118" y="5415294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9230AD28-84B6-42E4-9533-8B760E336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3223975-70F9-45A6-A81E-C558CEF47AA1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5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share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0115A7D-A31C-4B67-B2A7-9A5E74559D6C}"/>
              </a:ext>
            </a:extLst>
          </p:cNvPr>
          <p:cNvGrpSpPr/>
          <p:nvPr/>
        </p:nvGrpSpPr>
        <p:grpSpPr>
          <a:xfrm>
            <a:off x="2645661" y="5415293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257A0046-1597-4E09-ABFF-AA86F8B1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927C062-E0C8-4C60-BC5B-633991C7BC53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FB0A2090-EEB4-4A97-9153-1CF4A200A2F0}"/>
              </a:ext>
            </a:extLst>
          </p:cNvPr>
          <p:cNvGrpSpPr/>
          <p:nvPr/>
        </p:nvGrpSpPr>
        <p:grpSpPr>
          <a:xfrm>
            <a:off x="2673371" y="5451596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15D89B6C-C039-4AEF-BA1D-7419B4D7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646B64C-70E0-4B44-AF74-2526DA5B983D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data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D4BD15A-9983-45DB-A227-442A412E9108}"/>
              </a:ext>
            </a:extLst>
          </p:cNvPr>
          <p:cNvGrpSpPr/>
          <p:nvPr/>
        </p:nvGrpSpPr>
        <p:grpSpPr>
          <a:xfrm>
            <a:off x="3707831" y="5421625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0D955918-3DEF-4B76-BF1E-1A65A6864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C4ED09F-E6E9-4F8D-BE1A-D27D5BBDC4F2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2C7F879-41EF-43BC-9A4B-F336844BAC8E}"/>
              </a:ext>
            </a:extLst>
          </p:cNvPr>
          <p:cNvGrpSpPr/>
          <p:nvPr/>
        </p:nvGrpSpPr>
        <p:grpSpPr>
          <a:xfrm>
            <a:off x="3717601" y="5424432"/>
            <a:ext cx="1001730" cy="734967"/>
            <a:chOff x="7058486" y="3634771"/>
            <a:chExt cx="702079" cy="508664"/>
          </a:xfrm>
          <a:scene3d>
            <a:camera prst="isometricOffAxis2Top">
              <a:rot lat="19013439" lon="3279043" rev="19026298"/>
            </a:camera>
            <a:lightRig rig="threePt" dir="t"/>
          </a:scene3d>
        </p:grpSpPr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BAFB9EC5-4034-4C21-B276-343C7B702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3B4C22D-7BC3-451F-B617-DB6C1F819990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27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solidFill>
                    <a:schemeClr val="accent5">
                      <a:lumMod val="75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logs</a:t>
              </a:r>
              <a:endParaRPr lang="zh-CN" altLang="en-US" sz="2000" dirty="0">
                <a:solidFill>
                  <a:schemeClr val="accent5">
                    <a:lumMod val="7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22122B1-F450-401D-B3B0-CB8AAF76B894}"/>
              </a:ext>
            </a:extLst>
          </p:cNvPr>
          <p:cNvSpPr txBox="1"/>
          <p:nvPr/>
        </p:nvSpPr>
        <p:spPr>
          <a:xfrm rot="18946639">
            <a:off x="7456531" y="578113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readonly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只读</a:t>
            </a:r>
            <a:endParaRPr lang="zh-CN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45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9805 -0.2541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17903 -0.25579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0834 -0.2592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28645 -0.264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768 -0.2601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27696 -0.26064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8" grpId="0" uiExpand="1" animBg="1"/>
      <p:bldP spid="88" grpId="1" uiExpand="1" animBg="1"/>
      <p:bldP spid="89" grpId="0" animBg="1"/>
      <p:bldP spid="89" grpId="1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云形 27">
            <a:extLst>
              <a:ext uri="{FF2B5EF4-FFF2-40B4-BE49-F238E27FC236}">
                <a16:creationId xmlns:a16="http://schemas.microsoft.com/office/drawing/2014/main" id="{E0201E28-CC1B-49BE-A8E4-8D269525BE2C}"/>
              </a:ext>
            </a:extLst>
          </p:cNvPr>
          <p:cNvSpPr/>
          <p:nvPr/>
        </p:nvSpPr>
        <p:spPr>
          <a:xfrm>
            <a:off x="8971290" y="2277806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阿里云</a:t>
            </a:r>
          </a:p>
        </p:txBody>
      </p:sp>
      <p:sp>
        <p:nvSpPr>
          <p:cNvPr id="29" name="云形 28">
            <a:extLst>
              <a:ext uri="{FF2B5EF4-FFF2-40B4-BE49-F238E27FC236}">
                <a16:creationId xmlns:a16="http://schemas.microsoft.com/office/drawing/2014/main" id="{0EAB316A-4F49-4EAA-A967-5F9DD8D42AE3}"/>
              </a:ext>
            </a:extLst>
          </p:cNvPr>
          <p:cNvSpPr/>
          <p:nvPr/>
        </p:nvSpPr>
        <p:spPr>
          <a:xfrm>
            <a:off x="10055258" y="3291841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网易云</a:t>
            </a:r>
          </a:p>
        </p:txBody>
      </p:sp>
      <p:sp>
        <p:nvSpPr>
          <p:cNvPr id="26" name="云形 25">
            <a:extLst>
              <a:ext uri="{FF2B5EF4-FFF2-40B4-BE49-F238E27FC236}">
                <a16:creationId xmlns:a16="http://schemas.microsoft.com/office/drawing/2014/main" id="{D697B56A-4690-45A1-BEC8-EB5496334DDE}"/>
              </a:ext>
            </a:extLst>
          </p:cNvPr>
          <p:cNvSpPr/>
          <p:nvPr/>
        </p:nvSpPr>
        <p:spPr>
          <a:xfrm>
            <a:off x="6096000" y="3058161"/>
            <a:ext cx="3048000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DockerHub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E76E9-DCC3-412B-86BA-AEEB20E9A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8695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：</a:t>
            </a:r>
            <a:r>
              <a:rPr lang="en-US" altLang="zh-CN">
                <a:solidFill>
                  <a:srgbClr val="111111"/>
                </a:solidFill>
              </a:rPr>
              <a:t>DockerHub</a:t>
            </a:r>
            <a:r>
              <a:rPr lang="zh-CN" altLang="en-US">
                <a:solidFill>
                  <a:srgbClr val="111111"/>
                </a:solidFill>
              </a:rPr>
              <a:t>是一个</a:t>
            </a:r>
            <a:r>
              <a:rPr lang="en-US" altLang="zh-CN">
                <a:solidFill>
                  <a:srgbClr val="111111"/>
                </a:solidFill>
              </a:rPr>
              <a:t>Docker</a:t>
            </a:r>
            <a:r>
              <a:rPr lang="zh-CN" altLang="en-US">
                <a:solidFill>
                  <a:srgbClr val="111111"/>
                </a:solidFill>
              </a:rPr>
              <a:t>镜像的托管平台。这样的平台称为</a:t>
            </a:r>
            <a:r>
              <a:rPr lang="en-US" altLang="zh-CN">
                <a:solidFill>
                  <a:srgbClr val="111111"/>
                </a:solidFill>
              </a:rPr>
              <a:t>Docker Registry</a:t>
            </a:r>
            <a:r>
              <a:rPr lang="zh-CN" altLang="en-US">
                <a:solidFill>
                  <a:srgbClr val="111111"/>
                </a:solidFill>
              </a:rPr>
              <a:t>。</a:t>
            </a:r>
            <a:endParaRPr lang="en-US" altLang="zh-CN" b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>
                <a:solidFill>
                  <a:srgbClr val="111111"/>
                </a:solidFill>
              </a:rPr>
              <a:t>国内也有类似于</a:t>
            </a:r>
            <a:r>
              <a:rPr lang="en-US" altLang="zh-CN" b="0">
                <a:solidFill>
                  <a:srgbClr val="111111"/>
                </a:solidFill>
              </a:rPr>
              <a:t>DockerHub </a:t>
            </a:r>
            <a:r>
              <a:rPr lang="zh-CN" altLang="en-US" b="0">
                <a:solidFill>
                  <a:srgbClr val="111111"/>
                </a:solidFill>
              </a:rPr>
              <a:t>的公开服务</a:t>
            </a:r>
            <a:r>
              <a:rPr lang="zh-CN" altLang="en-US">
                <a:solidFill>
                  <a:srgbClr val="111111"/>
                </a:solidFill>
              </a:rPr>
              <a:t>，</a:t>
            </a:r>
            <a:r>
              <a:rPr lang="zh-CN" altLang="en-US" b="0">
                <a:solidFill>
                  <a:srgbClr val="111111"/>
                </a:solidFill>
              </a:rPr>
              <a:t>比如 </a:t>
            </a:r>
            <a:r>
              <a:rPr lang="zh-CN" altLang="en-US" b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>
                <a:solidFill>
                  <a:srgbClr val="111111"/>
                </a:solidFill>
              </a:rPr>
              <a:t>、</a:t>
            </a:r>
            <a:r>
              <a:rPr lang="zh-CN" altLang="en-US" b="0">
                <a:solidFill>
                  <a:srgbClr val="111111"/>
                </a:solidFill>
                <a:hlinkClick r:id="rId4"/>
              </a:rPr>
              <a:t>阿里云镜像库</a:t>
            </a:r>
            <a:r>
              <a:rPr lang="zh-CN" altLang="en-US" b="0">
                <a:solidFill>
                  <a:srgbClr val="111111"/>
                </a:solidFill>
              </a:rPr>
              <a:t>等。</a:t>
            </a:r>
            <a:endParaRPr lang="en-US" altLang="zh-CN">
              <a:solidFill>
                <a:srgbClr val="11111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19CB3A9-FA4A-4029-B681-E7E24AC65BF5}"/>
              </a:ext>
            </a:extLst>
          </p:cNvPr>
          <p:cNvSpPr/>
          <p:nvPr/>
        </p:nvSpPr>
        <p:spPr>
          <a:xfrm>
            <a:off x="3891280" y="5285406"/>
            <a:ext cx="1656122" cy="1039956"/>
          </a:xfrm>
          <a:prstGeom prst="roundRect">
            <a:avLst>
              <a:gd name="adj" fmla="val 1328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</a:t>
            </a:r>
            <a:endParaRPr lang="zh-CN" altLang="en-US" sz="14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E270D26-97FD-4684-A3C0-08A627C06AC5}"/>
              </a:ext>
            </a:extLst>
          </p:cNvPr>
          <p:cNvGrpSpPr/>
          <p:nvPr/>
        </p:nvGrpSpPr>
        <p:grpSpPr>
          <a:xfrm>
            <a:off x="1518546" y="5466324"/>
            <a:ext cx="742511" cy="873839"/>
            <a:chOff x="847986" y="5578859"/>
            <a:chExt cx="742511" cy="873839"/>
          </a:xfrm>
        </p:grpSpPr>
        <p:sp>
          <p:nvSpPr>
            <p:cNvPr id="11" name="iconfont-1187-868307">
              <a:extLst>
                <a:ext uri="{FF2B5EF4-FFF2-40B4-BE49-F238E27FC236}">
                  <a16:creationId xmlns:a16="http://schemas.microsoft.com/office/drawing/2014/main" id="{857B6948-BC5F-4166-A88B-21EA5F2D1D5F}"/>
                </a:ext>
              </a:extLst>
            </p:cNvPr>
            <p:cNvSpPr/>
            <p:nvPr/>
          </p:nvSpPr>
          <p:spPr>
            <a:xfrm>
              <a:off x="914399" y="5578859"/>
              <a:ext cx="609685" cy="596840"/>
            </a:xfrm>
            <a:custGeom>
              <a:avLst/>
              <a:gdLst>
                <a:gd name="T0" fmla="*/ 2895 w 12754"/>
                <a:gd name="T1" fmla="*/ 3482 h 12486"/>
                <a:gd name="T2" fmla="*/ 6377 w 12754"/>
                <a:gd name="T3" fmla="*/ 0 h 12486"/>
                <a:gd name="T4" fmla="*/ 9859 w 12754"/>
                <a:gd name="T5" fmla="*/ 3482 h 12486"/>
                <a:gd name="T6" fmla="*/ 6377 w 12754"/>
                <a:gd name="T7" fmla="*/ 6963 h 12486"/>
                <a:gd name="T8" fmla="*/ 2895 w 12754"/>
                <a:gd name="T9" fmla="*/ 3482 h 12486"/>
                <a:gd name="T10" fmla="*/ 0 w 12754"/>
                <a:gd name="T11" fmla="*/ 12468 h 12486"/>
                <a:gd name="T12" fmla="*/ 3586 w 12754"/>
                <a:gd name="T13" fmla="*/ 7045 h 12486"/>
                <a:gd name="T14" fmla="*/ 6377 w 12754"/>
                <a:gd name="T15" fmla="*/ 8014 h 12486"/>
                <a:gd name="T16" fmla="*/ 9182 w 12754"/>
                <a:gd name="T17" fmla="*/ 7036 h 12486"/>
                <a:gd name="T18" fmla="*/ 12754 w 12754"/>
                <a:gd name="T19" fmla="*/ 12468 h 12486"/>
                <a:gd name="T20" fmla="*/ 0 w 12754"/>
                <a:gd name="T21" fmla="*/ 12468 h 12486"/>
                <a:gd name="T22" fmla="*/ 0 w 12754"/>
                <a:gd name="T23" fmla="*/ 12468 h 1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94E6480-9976-4C80-A08B-74FB22223971}"/>
                </a:ext>
              </a:extLst>
            </p:cNvPr>
            <p:cNvSpPr txBox="1"/>
            <p:nvPr/>
          </p:nvSpPr>
          <p:spPr>
            <a:xfrm>
              <a:off x="847986" y="617569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Client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DB3FED0-762B-433E-A70B-AE38DF682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4" y="5444689"/>
            <a:ext cx="797614" cy="7976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6A2769-7F35-4CCD-8441-5C7421C53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03" y="5521941"/>
            <a:ext cx="643111" cy="6431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97FDDB-8C42-4493-A435-3A26E2131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65" y="5507290"/>
            <a:ext cx="692585" cy="6724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FE8CB5-F43F-4AC4-818E-BC10DFBA0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8" y="5734393"/>
            <a:ext cx="948106" cy="218206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DE810E-4E96-43B3-932E-9880EFAAE898}"/>
              </a:ext>
            </a:extLst>
          </p:cNvPr>
          <p:cNvCxnSpPr>
            <a:stCxn id="11" idx="8"/>
            <a:endCxn id="12" idx="1"/>
          </p:cNvCxnSpPr>
          <p:nvPr/>
        </p:nvCxnSpPr>
        <p:spPr>
          <a:xfrm>
            <a:off x="2023890" y="5802650"/>
            <a:ext cx="1867390" cy="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7DFE20-E91C-4F1B-8B3F-D9523C284FBB}"/>
              </a:ext>
            </a:extLst>
          </p:cNvPr>
          <p:cNvSpPr txBox="1"/>
          <p:nvPr/>
        </p:nvSpPr>
        <p:spPr>
          <a:xfrm>
            <a:off x="2266439" y="5507493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 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DAFD3D-098D-4E01-9144-ECBCDD3B18E1}"/>
              </a:ext>
            </a:extLst>
          </p:cNvPr>
          <p:cNvSpPr txBox="1"/>
          <p:nvPr/>
        </p:nvSpPr>
        <p:spPr>
          <a:xfrm>
            <a:off x="7194039" y="407219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DockerHub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9E1EF3B8-CF37-4C99-B581-2B0D6A6F915F}"/>
              </a:ext>
            </a:extLst>
          </p:cNvPr>
          <p:cNvSpPr/>
          <p:nvPr/>
        </p:nvSpPr>
        <p:spPr>
          <a:xfrm>
            <a:off x="4097933" y="2800362"/>
            <a:ext cx="1486304" cy="934719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2">
                    <a:lumMod val="75000"/>
                  </a:schemeClr>
                </a:solidFill>
              </a:rPr>
              <a:t>私有云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642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1498 -3.33333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1.85185E-6 L 0.19558 -1.85185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33333E-6 L 0.27553 -0.0004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2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3.33333E-6 L 0.36459 -3.33333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8 -3.33333E-6 L 0.29284 -0.35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1759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8 -1.85185E-6 L 0.15313 -0.337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168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3 -0.00046 L 0.2198 -0.3115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155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9 -3.33333E-6 L 0.22214 -0.381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6" grpId="0" animBg="1"/>
      <p:bldP spid="12" grpId="0" animBg="1"/>
      <p:bldP spid="23" grpId="0"/>
      <p:bldP spid="27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1352E-1021-450C-AAA6-8773AF6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1F4A-73E0-4A58-A2F5-6D1EEA12F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架构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32D8B-0C64-4C0D-8EF8-993B161ED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86010"/>
            <a:ext cx="9700811" cy="130266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架构的程序，由两部分组成：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服务端</a:t>
            </a:r>
            <a:r>
              <a:rPr lang="en-US" altLang="zh-CN"/>
              <a:t>(server)</a:t>
            </a:r>
            <a:r>
              <a:rPr lang="zh-CN" altLang="en-US"/>
              <a:t>：</a:t>
            </a:r>
            <a:r>
              <a:rPr lang="en-US" altLang="zh-CN"/>
              <a:t>Docker</a:t>
            </a:r>
            <a:r>
              <a:rPr lang="zh-CN" altLang="en-US"/>
              <a:t>守护进程，负责处理</a:t>
            </a:r>
            <a:r>
              <a:rPr lang="en-US" altLang="zh-CN"/>
              <a:t>Docker</a:t>
            </a:r>
            <a:r>
              <a:rPr lang="zh-CN" altLang="en-US"/>
              <a:t>指令，管理镜像、容器等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客户端</a:t>
            </a:r>
            <a:r>
              <a:rPr lang="en-US" altLang="zh-CN"/>
              <a:t>(client)</a:t>
            </a:r>
            <a:r>
              <a:rPr lang="zh-CN" altLang="en-US"/>
              <a:t>：通过命令或</a:t>
            </a:r>
            <a:r>
              <a:rPr lang="en-US" altLang="zh-CN"/>
              <a:t>RestAPI</a:t>
            </a:r>
            <a:r>
              <a:rPr lang="zh-CN" altLang="en-US"/>
              <a:t>向</a:t>
            </a:r>
            <a:r>
              <a:rPr lang="en-US" altLang="zh-CN"/>
              <a:t>Docker</a:t>
            </a:r>
            <a:r>
              <a:rPr lang="zh-CN" altLang="en-US"/>
              <a:t>服务端发送指令。可以在本地或远程向服务端发送指令。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00D75AA-6FE4-43D5-8EDA-63F21E2D34A5}"/>
              </a:ext>
            </a:extLst>
          </p:cNvPr>
          <p:cNvGrpSpPr/>
          <p:nvPr/>
        </p:nvGrpSpPr>
        <p:grpSpPr>
          <a:xfrm>
            <a:off x="893618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88CCF0-449E-46E9-9AD9-BAD4AC914DC8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C9E013-3131-4533-8AF8-260633F778C4}"/>
                </a:ext>
              </a:extLst>
            </p:cNvPr>
            <p:cNvSpPr/>
            <p:nvPr/>
          </p:nvSpPr>
          <p:spPr>
            <a:xfrm>
              <a:off x="893618" y="3106880"/>
              <a:ext cx="696191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Client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876029-6A43-4493-9C0D-7BF31762D051}"/>
              </a:ext>
            </a:extLst>
          </p:cNvPr>
          <p:cNvGrpSpPr/>
          <p:nvPr/>
        </p:nvGrpSpPr>
        <p:grpSpPr>
          <a:xfrm>
            <a:off x="3679366" y="3106880"/>
            <a:ext cx="3803073" cy="3331295"/>
            <a:chOff x="893618" y="3131850"/>
            <a:chExt cx="380307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78E7AD-F502-4055-A33B-BF685AEE8954}"/>
                </a:ext>
              </a:extLst>
            </p:cNvPr>
            <p:cNvSpPr/>
            <p:nvPr/>
          </p:nvSpPr>
          <p:spPr>
            <a:xfrm>
              <a:off x="893618" y="3262745"/>
              <a:ext cx="3803073" cy="3200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358A270-2158-402C-9B71-EE2C33C9FC12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DockerServer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7362FC-B4FD-40AA-9E85-63E4EAAEE49B}"/>
              </a:ext>
            </a:extLst>
          </p:cNvPr>
          <p:cNvGrpSpPr/>
          <p:nvPr/>
        </p:nvGrpSpPr>
        <p:grpSpPr>
          <a:xfrm>
            <a:off x="8125735" y="3106880"/>
            <a:ext cx="2161309" cy="1901538"/>
            <a:chOff x="893618" y="3106880"/>
            <a:chExt cx="2161309" cy="1901538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1D3088B-CFD6-4DE9-8A0D-AE683B41DA54}"/>
                </a:ext>
              </a:extLst>
            </p:cNvPr>
            <p:cNvSpPr/>
            <p:nvPr/>
          </p:nvSpPr>
          <p:spPr>
            <a:xfrm>
              <a:off x="893618" y="3262745"/>
              <a:ext cx="2161309" cy="1745673"/>
            </a:xfrm>
            <a:prstGeom prst="rect">
              <a:avLst/>
            </a:prstGeom>
            <a:solidFill>
              <a:srgbClr val="ADE5F9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D9EC44C-76EF-4552-AD55-4B2F322A97B1}"/>
                </a:ext>
              </a:extLst>
            </p:cNvPr>
            <p:cNvSpPr/>
            <p:nvPr/>
          </p:nvSpPr>
          <p:spPr>
            <a:xfrm>
              <a:off x="893618" y="3106880"/>
              <a:ext cx="918540" cy="297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Registry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F1C752-C686-4D0C-AA35-9DEDBD1E7296}"/>
              </a:ext>
            </a:extLst>
          </p:cNvPr>
          <p:cNvSpPr/>
          <p:nvPr/>
        </p:nvSpPr>
        <p:spPr>
          <a:xfrm>
            <a:off x="1218769" y="4215607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pull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DA7E3F-E37A-4456-8357-0C4879BA3F59}"/>
              </a:ext>
            </a:extLst>
          </p:cNvPr>
          <p:cNvSpPr/>
          <p:nvPr/>
        </p:nvSpPr>
        <p:spPr>
          <a:xfrm>
            <a:off x="1222318" y="4641663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14F661-960B-4263-8FED-F916A5A55E73}"/>
              </a:ext>
            </a:extLst>
          </p:cNvPr>
          <p:cNvGrpSpPr/>
          <p:nvPr/>
        </p:nvGrpSpPr>
        <p:grpSpPr>
          <a:xfrm>
            <a:off x="3843541" y="4048086"/>
            <a:ext cx="1455963" cy="2134920"/>
            <a:chOff x="893618" y="3106880"/>
            <a:chExt cx="1455963" cy="2054384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98EC916-A76F-4526-A887-4CCAF130F9AA}"/>
                </a:ext>
              </a:extLst>
            </p:cNvPr>
            <p:cNvSpPr/>
            <p:nvPr/>
          </p:nvSpPr>
          <p:spPr>
            <a:xfrm>
              <a:off x="893618" y="3249385"/>
              <a:ext cx="1455963" cy="1911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0151321-AE31-44D6-B835-F17B9D115AA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498343C-0BB3-4C7E-89D0-E302E01DFAA2}"/>
              </a:ext>
            </a:extLst>
          </p:cNvPr>
          <p:cNvGrpSpPr/>
          <p:nvPr/>
        </p:nvGrpSpPr>
        <p:grpSpPr>
          <a:xfrm>
            <a:off x="5880253" y="4048086"/>
            <a:ext cx="1455963" cy="2134920"/>
            <a:chOff x="893618" y="3106880"/>
            <a:chExt cx="1455963" cy="2248883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EAD766-F4EA-42F7-B6BC-BD163026FF0E}"/>
                </a:ext>
              </a:extLst>
            </p:cNvPr>
            <p:cNvSpPr/>
            <p:nvPr/>
          </p:nvSpPr>
          <p:spPr>
            <a:xfrm>
              <a:off x="893618" y="3262745"/>
              <a:ext cx="1455963" cy="2093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91EB7EF-7B04-4F28-B27E-3A4BDA106840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images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687FFBF-71D5-4FA0-9D03-75E77E06A873}"/>
              </a:ext>
            </a:extLst>
          </p:cNvPr>
          <p:cNvSpPr/>
          <p:nvPr/>
        </p:nvSpPr>
        <p:spPr>
          <a:xfrm>
            <a:off x="3885832" y="3486182"/>
            <a:ext cx="3330429" cy="212927"/>
          </a:xfrm>
          <a:prstGeom prst="roundRect">
            <a:avLst/>
          </a:prstGeom>
          <a:solidFill>
            <a:srgbClr val="49504F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daemon </a:t>
            </a:r>
            <a:r>
              <a: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守护进程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E13B134-2A84-4CE1-BBFE-DED72DD145B7}"/>
              </a:ext>
            </a:extLst>
          </p:cNvPr>
          <p:cNvGrpSpPr/>
          <p:nvPr/>
        </p:nvGrpSpPr>
        <p:grpSpPr>
          <a:xfrm>
            <a:off x="8947621" y="2479743"/>
            <a:ext cx="1944835" cy="1426215"/>
            <a:chOff x="8275075" y="3486182"/>
            <a:chExt cx="1944835" cy="142621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C4F36A6-3B21-4859-A31C-48050493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3486182"/>
              <a:ext cx="797614" cy="797614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92E2230-7273-4040-81C8-779416A4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2168" y="4239985"/>
              <a:ext cx="643111" cy="64311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DD7D4DA-14F2-4880-A8C4-E98A5F1C2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9578" y="4239985"/>
              <a:ext cx="692585" cy="672412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94267FB-AA65-4538-A436-AE0788AC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804" y="3808838"/>
              <a:ext cx="948106" cy="218206"/>
            </a:xfrm>
            <a:prstGeom prst="rect">
              <a:avLst/>
            </a:prstGeom>
          </p:spPr>
        </p:pic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755728B3-1A9D-4F0C-9527-6E6846675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56" y="2751928"/>
            <a:ext cx="971693" cy="971693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48E456B-C787-462B-A92E-A79F5E549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30" y="5271990"/>
            <a:ext cx="692585" cy="67241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D2968DE-3805-4E88-AA34-980F68E6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27" y="4695564"/>
            <a:ext cx="948106" cy="218206"/>
          </a:xfrm>
          <a:prstGeom prst="rect">
            <a:avLst/>
          </a:prstGeom>
        </p:spPr>
      </p:pic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B571519-AC9C-4078-A67D-707382B8540B}"/>
              </a:ext>
            </a:extLst>
          </p:cNvPr>
          <p:cNvCxnSpPr>
            <a:stCxn id="17" idx="3"/>
            <a:endCxn id="32" idx="1"/>
          </p:cNvCxnSpPr>
          <p:nvPr/>
        </p:nvCxnSpPr>
        <p:spPr>
          <a:xfrm flipV="1">
            <a:off x="2670187" y="3592646"/>
            <a:ext cx="1215645" cy="759015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C4F74AAC-B0D0-4E74-8C03-448CA64B3B11}"/>
              </a:ext>
            </a:extLst>
          </p:cNvPr>
          <p:cNvCxnSpPr>
            <a:stCxn id="18" idx="3"/>
            <a:endCxn id="32" idx="1"/>
          </p:cNvCxnSpPr>
          <p:nvPr/>
        </p:nvCxnSpPr>
        <p:spPr>
          <a:xfrm flipV="1">
            <a:off x="2673736" y="3592646"/>
            <a:ext cx="1212096" cy="118507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B2EF5EF-A929-4A3F-9C5B-00E4D801E69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16261" y="3592646"/>
            <a:ext cx="1242568" cy="877999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lg" len="sm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32BCAC7-E76D-46C9-9EB1-010708E51E9A}"/>
              </a:ext>
            </a:extLst>
          </p:cNvPr>
          <p:cNvCxnSpPr>
            <a:cxnSpLocks/>
            <a:endCxn id="53" idx="3"/>
          </p:cNvCxnSpPr>
          <p:nvPr/>
        </p:nvCxnSpPr>
        <p:spPr>
          <a:xfrm rot="10800000" flipV="1">
            <a:off x="6947316" y="4509364"/>
            <a:ext cx="1511513" cy="1098832"/>
          </a:xfrm>
          <a:prstGeom prst="curvedConnector3">
            <a:avLst>
              <a:gd name="adj1" fmla="val 50000"/>
            </a:avLst>
          </a:prstGeom>
          <a:ln w="19050">
            <a:solidFill>
              <a:srgbClr val="AD2B26"/>
            </a:solidFill>
            <a:prstDash val="lgDashDot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D150ED4-4786-4A87-ACD0-1E6527375EFF}"/>
              </a:ext>
            </a:extLst>
          </p:cNvPr>
          <p:cNvCxnSpPr>
            <a:stCxn id="32" idx="2"/>
            <a:endCxn id="53" idx="1"/>
          </p:cNvCxnSpPr>
          <p:nvPr/>
        </p:nvCxnSpPr>
        <p:spPr>
          <a:xfrm rot="16200000" flipH="1">
            <a:off x="4948345" y="4301810"/>
            <a:ext cx="1909087" cy="703683"/>
          </a:xfrm>
          <a:prstGeom prst="curvedConnector2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582B4C29-B253-4437-86C5-91E7CFAA49A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4896934" y="4833648"/>
            <a:ext cx="1357796" cy="774548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AF0DB1B0-ADB0-4954-A539-9C5A04B2B71A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4903978" y="5608196"/>
            <a:ext cx="1350752" cy="301890"/>
          </a:xfrm>
          <a:prstGeom prst="curvedConnector3">
            <a:avLst/>
          </a:prstGeom>
          <a:ln w="19050">
            <a:solidFill>
              <a:srgbClr val="00B0F0"/>
            </a:solidFill>
            <a:prstDash val="dashDot"/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6" name="图片 95">
            <a:extLst>
              <a:ext uri="{FF2B5EF4-FFF2-40B4-BE49-F238E27FC236}">
                <a16:creationId xmlns:a16="http://schemas.microsoft.com/office/drawing/2014/main" id="{697390D7-0774-454B-B868-E1BF494A459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4470645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D1E3970C-33D9-4AE8-BC7A-67CFA26A894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60121" y="5008418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E848CD7-5329-4C99-9DE1-B558EC37F7C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310" t="74742" r="57985" b="12183"/>
          <a:stretch>
            <a:fillRect/>
          </a:stretch>
        </p:blipFill>
        <p:spPr>
          <a:xfrm>
            <a:off x="4174126" y="5534426"/>
            <a:ext cx="727846" cy="635344"/>
          </a:xfrm>
          <a:custGeom>
            <a:avLst/>
            <a:gdLst>
              <a:gd name="connsiteX0" fmla="*/ 150495 w 569595"/>
              <a:gd name="connsiteY0" fmla="*/ 0 h 497205"/>
              <a:gd name="connsiteX1" fmla="*/ 569595 w 569595"/>
              <a:gd name="connsiteY1" fmla="*/ 116205 h 497205"/>
              <a:gd name="connsiteX2" fmla="*/ 569595 w 569595"/>
              <a:gd name="connsiteY2" fmla="*/ 382905 h 497205"/>
              <a:gd name="connsiteX3" fmla="*/ 434340 w 569595"/>
              <a:gd name="connsiteY3" fmla="*/ 497205 h 497205"/>
              <a:gd name="connsiteX4" fmla="*/ 0 w 569595"/>
              <a:gd name="connsiteY4" fmla="*/ 356235 h 497205"/>
              <a:gd name="connsiteX5" fmla="*/ 0 w 569595"/>
              <a:gd name="connsiteY5" fmla="*/ 9715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595" h="497205">
                <a:moveTo>
                  <a:pt x="150495" y="0"/>
                </a:moveTo>
                <a:lnTo>
                  <a:pt x="569595" y="116205"/>
                </a:lnTo>
                <a:lnTo>
                  <a:pt x="569595" y="382905"/>
                </a:lnTo>
                <a:lnTo>
                  <a:pt x="434340" y="497205"/>
                </a:lnTo>
                <a:lnTo>
                  <a:pt x="0" y="356235"/>
                </a:lnTo>
                <a:lnTo>
                  <a:pt x="0" y="97155"/>
                </a:lnTo>
                <a:close/>
              </a:path>
            </a:pathLst>
          </a:custGeom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5304365-62DB-4904-95D9-AC9F762B75CB}"/>
              </a:ext>
            </a:extLst>
          </p:cNvPr>
          <p:cNvSpPr/>
          <p:nvPr/>
        </p:nvSpPr>
        <p:spPr>
          <a:xfrm>
            <a:off x="1218769" y="3750792"/>
            <a:ext cx="1451418" cy="2721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5000" sy="105000" algn="ctr" rotWithShape="0">
              <a:srgbClr val="B70006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build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B6B1E969-58F9-4D37-8188-7EE9906B8918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2670187" y="3592646"/>
            <a:ext cx="1215645" cy="294200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703E0CF-D44E-4868-AC8D-47CA1F40C251}"/>
              </a:ext>
            </a:extLst>
          </p:cNvPr>
          <p:cNvCxnSpPr>
            <a:cxnSpLocks/>
            <a:stCxn id="32" idx="2"/>
            <a:endCxn id="56" idx="1"/>
          </p:cNvCxnSpPr>
          <p:nvPr/>
        </p:nvCxnSpPr>
        <p:spPr>
          <a:xfrm rot="16200000" flipH="1">
            <a:off x="5306458" y="3943698"/>
            <a:ext cx="1105558" cy="616380"/>
          </a:xfrm>
          <a:prstGeom prst="curvedConnector2">
            <a:avLst/>
          </a:prstGeom>
          <a:ln w="19050">
            <a:solidFill>
              <a:srgbClr val="00B050"/>
            </a:solidFill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0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05599 0.13194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2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结构：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服务端：接收命令或远程请求，操作镜像或容器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客户端：发送命令或者请求到</a:t>
            </a:r>
            <a:r>
              <a:rPr lang="en-US" altLang="zh-CN" sz="1600"/>
              <a:t>Docker</a:t>
            </a:r>
            <a:r>
              <a:rPr lang="zh-CN" altLang="en-US" sz="1600"/>
              <a:t>服务端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DockerHub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一个镜像托管的服务器，类似的还有阿里云镜像服务，统称为</a:t>
            </a:r>
            <a:r>
              <a:rPr lang="en-US" altLang="zh-CN" sz="1600"/>
              <a:t>DockerRegistry</a:t>
            </a:r>
            <a:endParaRPr lang="zh-CN" altLang="en-US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0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lang="en-US" altLang="zh-CN"/>
              <a:t>Docker</a:t>
            </a:r>
            <a:endParaRPr kumimoji="1"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6FEE82-BA5E-4523-A238-C0C73AAC2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C986B-B947-418B-AEE3-BC6EED13C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企业部署一般都是采用</a:t>
            </a:r>
            <a:r>
              <a:rPr lang="en-US" altLang="zh-CN"/>
              <a:t>Linux</a:t>
            </a:r>
            <a:r>
              <a:rPr lang="zh-CN" altLang="en-US"/>
              <a:t>操作系统，而其中又数</a:t>
            </a:r>
            <a:r>
              <a:rPr lang="en-US" altLang="zh-CN"/>
              <a:t>CentOS</a:t>
            </a:r>
            <a:r>
              <a:rPr lang="zh-CN" altLang="en-US"/>
              <a:t>发行版占比最多，因此我们在</a:t>
            </a:r>
            <a:r>
              <a:rPr lang="en-US" altLang="zh-CN"/>
              <a:t>CentOS</a:t>
            </a:r>
            <a:r>
              <a:rPr lang="zh-CN" altLang="en-US"/>
              <a:t>下安装</a:t>
            </a:r>
            <a:r>
              <a:rPr lang="en-US" altLang="zh-CN"/>
              <a:t>Docker</a:t>
            </a:r>
            <a:r>
              <a:rPr lang="zh-CN" altLang="en-US"/>
              <a:t>。参考课前资料中的文档：</a:t>
            </a:r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BC23D9F-8F92-45FF-B38D-73FC161DC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06951"/>
              </p:ext>
            </p:extLst>
          </p:nvPr>
        </p:nvGraphicFramePr>
        <p:xfrm>
          <a:off x="963555" y="2879660"/>
          <a:ext cx="2777172" cy="88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373760" imgH="437400" progId="Package">
                  <p:embed/>
                </p:oleObj>
              </mc:Choice>
              <mc:Fallback>
                <p:oleObj name="包装程序外壳对象" showAsIcon="1" r:id="rId2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555" y="2879660"/>
                        <a:ext cx="2777172" cy="88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428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的基本操作</a:t>
            </a:r>
            <a:endParaRPr lang="en-US" altLang="zh-CN"/>
          </a:p>
          <a:p>
            <a:r>
              <a:rPr kumimoji="1" lang="en-US" altLang="zh-CN"/>
              <a:t>Dockerfile</a:t>
            </a:r>
            <a:r>
              <a:rPr kumimoji="1" lang="zh-CN" altLang="en-US"/>
              <a:t>自定义镜像</a:t>
            </a:r>
            <a:endParaRPr kumimoji="1" lang="en-US" altLang="zh-CN"/>
          </a:p>
          <a:p>
            <a:r>
              <a:rPr kumimoji="1" lang="en-US" altLang="zh-CN"/>
              <a:t>Docker-Compose</a:t>
            </a:r>
          </a:p>
          <a:p>
            <a:r>
              <a:rPr kumimoji="1" lang="en-US" altLang="zh-CN"/>
              <a:t>Docker</a:t>
            </a:r>
            <a:r>
              <a:rPr kumimoji="1" lang="zh-CN" altLang="en-US"/>
              <a:t>镜像仓库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F793E6-6DB8-44F9-8181-2A5EC3DD4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9800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</a:t>
            </a:r>
            <a:r>
              <a:rPr lang="en-US" altLang="zh-CN"/>
              <a:t>Docker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帮助我们快速构建应用镜像、交付应用、运行应用的技术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什么是镜像：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将应用程序及其依赖、环境、配置打包在一起就是镜像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什么是容器：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镜像运行起来就是容器，一个镜像可以运行多个容器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Docker</a:t>
            </a:r>
            <a:r>
              <a:rPr lang="zh-CN" altLang="en-US"/>
              <a:t>工作流：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构建自定义镜像或者从</a:t>
            </a:r>
            <a:r>
              <a:rPr lang="en-US" altLang="zh-CN" sz="1600"/>
              <a:t>DockerRegistry</a:t>
            </a:r>
            <a:r>
              <a:rPr lang="zh-CN" altLang="en-US" sz="1600"/>
              <a:t>拉取镜像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根据镜像创建容器，并运行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B8C709-5F2F-40BC-B8D7-E2C425B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6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C49B-1E2B-4DBA-92B3-628045205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A8E45-7B01-49B4-8158-ECA621FA5AD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镜像操作</a:t>
            </a:r>
            <a:endParaRPr lang="en-US" altLang="zh-CN"/>
          </a:p>
          <a:p>
            <a:r>
              <a:rPr lang="zh-CN" altLang="en-US"/>
              <a:t>容器操作</a:t>
            </a:r>
            <a:endParaRPr lang="en-US" altLang="zh-CN"/>
          </a:p>
          <a:p>
            <a:r>
              <a:rPr lang="zh-CN" altLang="en-US"/>
              <a:t>数据卷（容器数据管理）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E8006-C6AB-44A4-8841-75F3D150C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5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97189BA-C7C3-4A9C-83A6-B4B43E93DC77}"/>
              </a:ext>
            </a:extLst>
          </p:cNvPr>
          <p:cNvSpPr/>
          <p:nvPr/>
        </p:nvSpPr>
        <p:spPr>
          <a:xfrm>
            <a:off x="6149009" y="3530271"/>
            <a:ext cx="728870" cy="613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DDA12F-4AFE-4070-A19D-866D4AF238FB}"/>
              </a:ext>
            </a:extLst>
          </p:cNvPr>
          <p:cNvSpPr/>
          <p:nvPr/>
        </p:nvSpPr>
        <p:spPr>
          <a:xfrm>
            <a:off x="4757531" y="3530271"/>
            <a:ext cx="1232452" cy="6136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镜像相关命令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9BA5-08B4-4BF3-B6CA-FF07E55C5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镜像名称一般分两部分组成：</a:t>
            </a:r>
            <a:r>
              <a:rPr lang="en-US" altLang="zh-CN"/>
              <a:t>[repository]:[tag]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在没有指定</a:t>
            </a:r>
            <a:r>
              <a:rPr lang="en-US" altLang="zh-CN"/>
              <a:t>tag</a:t>
            </a:r>
            <a:r>
              <a:rPr lang="zh-CN" altLang="en-US"/>
              <a:t>时，默认是</a:t>
            </a:r>
            <a:r>
              <a:rPr lang="en-US" altLang="zh-CN"/>
              <a:t>latest</a:t>
            </a:r>
            <a:r>
              <a:rPr lang="zh-CN" altLang="en-US"/>
              <a:t>，代表最新版本的镜像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CCBAD-AD16-42A0-9E06-411D42BC2FCD}"/>
              </a:ext>
            </a:extLst>
          </p:cNvPr>
          <p:cNvSpPr txBox="1"/>
          <p:nvPr/>
        </p:nvSpPr>
        <p:spPr>
          <a:xfrm>
            <a:off x="4757531" y="3575462"/>
            <a:ext cx="2120348" cy="523220"/>
          </a:xfrm>
          <a:prstGeom prst="rect">
            <a:avLst/>
          </a:prstGeom>
          <a:noFill/>
        </p:spPr>
        <p:txBody>
          <a:bodyPr wrap="square" lIns="73440" tIns="45720" rIns="0" bIns="45720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mysql:5.7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标注: 双弯曲线形(无边框) 11">
            <a:extLst>
              <a:ext uri="{FF2B5EF4-FFF2-40B4-BE49-F238E27FC236}">
                <a16:creationId xmlns:a16="http://schemas.microsoft.com/office/drawing/2014/main" id="{D8B15EE2-6D2E-4829-864F-146641D43E81}"/>
              </a:ext>
            </a:extLst>
          </p:cNvPr>
          <p:cNvSpPr/>
          <p:nvPr/>
        </p:nvSpPr>
        <p:spPr>
          <a:xfrm>
            <a:off x="1240966" y="4143874"/>
            <a:ext cx="2438400" cy="829748"/>
          </a:xfrm>
          <a:prstGeom prst="callout3">
            <a:avLst>
              <a:gd name="adj1" fmla="val -2013"/>
              <a:gd name="adj2" fmla="val 138950"/>
              <a:gd name="adj3" fmla="val 31527"/>
              <a:gd name="adj4" fmla="val 88224"/>
              <a:gd name="adj5" fmla="val 77640"/>
              <a:gd name="adj6" fmla="val 80615"/>
              <a:gd name="adj7" fmla="val 77826"/>
              <a:gd name="adj8" fmla="val 1449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zh-CN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标注: 双弯曲线形(无边框) 12">
            <a:extLst>
              <a:ext uri="{FF2B5EF4-FFF2-40B4-BE49-F238E27FC236}">
                <a16:creationId xmlns:a16="http://schemas.microsoft.com/office/drawing/2014/main" id="{DC3CD624-A9A0-4E0D-AED1-7A8D9197AA18}"/>
              </a:ext>
            </a:extLst>
          </p:cNvPr>
          <p:cNvSpPr/>
          <p:nvPr/>
        </p:nvSpPr>
        <p:spPr>
          <a:xfrm>
            <a:off x="7354957" y="4143874"/>
            <a:ext cx="2438400" cy="829748"/>
          </a:xfrm>
          <a:prstGeom prst="callout3">
            <a:avLst>
              <a:gd name="adj1" fmla="val 74650"/>
              <a:gd name="adj2" fmla="val 67210"/>
              <a:gd name="adj3" fmla="val 74649"/>
              <a:gd name="adj4" fmla="val 39311"/>
              <a:gd name="adj5" fmla="val 28129"/>
              <a:gd name="adj6" fmla="val 33876"/>
              <a:gd name="adj7" fmla="val -6822"/>
              <a:gd name="adj8" fmla="val -1430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</a:rPr>
              <a:t>Tag</a:t>
            </a:r>
            <a:endParaRPr lang="zh-CN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43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5" grpId="0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镜像操作命令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7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35" grpId="0"/>
      <p:bldP spid="36" grpId="0" animBg="1"/>
      <p:bldP spid="47" grpId="0"/>
      <p:bldP spid="55" grpId="0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CD5-51BE-41C5-8FF2-E2AF0F6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9C484-3DBB-47AE-B2E2-27895ED20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DockerHub</a:t>
            </a:r>
            <a:r>
              <a:rPr lang="zh-CN" altLang="en-US"/>
              <a:t>中拉取一个</a:t>
            </a:r>
            <a:r>
              <a:rPr lang="en-US" altLang="zh-CN"/>
              <a:t>nginx</a:t>
            </a:r>
            <a:r>
              <a:rPr lang="zh-CN" altLang="en-US"/>
              <a:t>镜像并查看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78ABCA-DA7E-4E63-8223-F2756071A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897674" cy="42195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首先去镜像仓库搜索</a:t>
            </a:r>
            <a:r>
              <a:rPr lang="en-US" altLang="zh-CN"/>
              <a:t>nginx</a:t>
            </a:r>
            <a:r>
              <a:rPr lang="zh-CN" altLang="en-US"/>
              <a:t>镜像，比如</a:t>
            </a:r>
            <a:r>
              <a:rPr lang="en-US" altLang="zh-CN">
                <a:hlinkClick r:id="rId2"/>
              </a:rPr>
              <a:t>DockerHub</a:t>
            </a:r>
            <a:r>
              <a:rPr lang="en-US" altLang="zh-CN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根据查看到的镜像名称，拉取自己需要的镜像，通过命令：</a:t>
            </a:r>
            <a:r>
              <a:rPr lang="en-US" altLang="zh-CN"/>
              <a:t>docker pull nginx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通过命令：</a:t>
            </a:r>
            <a:r>
              <a:rPr lang="en-US" altLang="zh-CN"/>
              <a:t>docker images </a:t>
            </a:r>
            <a:r>
              <a:rPr lang="zh-CN" altLang="en-US"/>
              <a:t>查看拉取到的镜像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9CD209-C625-449E-8D11-401A5F22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41" y="2051573"/>
            <a:ext cx="4872403" cy="14097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BA3831-6292-40D7-80AD-3994F261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42" y="3665091"/>
            <a:ext cx="5488349" cy="1377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84AEE-3205-4D51-AA48-1129E2CE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941" y="5347093"/>
            <a:ext cx="7278251" cy="9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8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CD5-51BE-41C5-8FF2-E2AF0F6C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9C484-3DBB-47AE-B2E2-27895ED20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将</a:t>
            </a:r>
            <a:r>
              <a:rPr lang="en-US" altLang="zh-CN"/>
              <a:t>nginx</a:t>
            </a:r>
            <a:r>
              <a:rPr lang="zh-CN" altLang="en-US"/>
              <a:t>镜像导出磁盘，然后再通过</a:t>
            </a:r>
            <a:r>
              <a:rPr lang="en-US" altLang="zh-CN"/>
              <a:t>load</a:t>
            </a:r>
            <a:r>
              <a:rPr lang="zh-CN" altLang="en-US"/>
              <a:t>加载回来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EE3EE38-74A0-4EAF-B94B-586B1F105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2747" y="1622266"/>
            <a:ext cx="8294677" cy="517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步骤一：利用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xx --help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命令查看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的语法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步骤二：使用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save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导出镜像到磁盘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步骤三：使用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 load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加载镜像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0242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镜像操作有哪些？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rmi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save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load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</a:t>
            </a:r>
          </a:p>
        </p:txBody>
      </p:sp>
    </p:spTree>
    <p:extLst>
      <p:ext uri="{BB962C8B-B14F-4D97-AF65-F5344CB8AC3E}">
        <p14:creationId xmlns:p14="http://schemas.microsoft.com/office/powerpoint/2010/main" val="179255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209-28FF-4263-B9F5-F8EBA1B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镜像操作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F4227-5709-4D92-B516-687FC5288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搜索并拉取一个</a:t>
            </a:r>
            <a:r>
              <a:rPr lang="en-US" altLang="zh-CN"/>
              <a:t>Redis</a:t>
            </a:r>
            <a:r>
              <a:rPr lang="zh-CN" altLang="en-US"/>
              <a:t>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4067D-5CC4-4DFC-B33B-A0B191B754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查看</a:t>
            </a:r>
            <a:r>
              <a:rPr lang="en-US" altLang="zh-CN"/>
              <a:t>Redis</a:t>
            </a:r>
            <a:r>
              <a:rPr lang="zh-CN" altLang="en-US"/>
              <a:t>镜像的名称和版本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pull</a:t>
            </a:r>
            <a:r>
              <a:rPr lang="zh-CN" altLang="en-US"/>
              <a:t>命令拉取镜像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save</a:t>
            </a:r>
            <a:r>
              <a:rPr lang="zh-CN" altLang="en-US"/>
              <a:t>命令将 </a:t>
            </a:r>
            <a:r>
              <a:rPr lang="en-US" altLang="zh-CN"/>
              <a:t>redis:latest</a:t>
            </a:r>
            <a:r>
              <a:rPr lang="zh-CN" altLang="en-US"/>
              <a:t>打包为一个</a:t>
            </a:r>
            <a:r>
              <a:rPr lang="en-US" altLang="zh-CN"/>
              <a:t>redis.tar</a:t>
            </a:r>
            <a:r>
              <a:rPr lang="zh-CN" altLang="en-US"/>
              <a:t>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rmi </a:t>
            </a:r>
            <a:r>
              <a:rPr lang="zh-CN" altLang="en-US"/>
              <a:t>删除本地的</a:t>
            </a:r>
            <a:r>
              <a:rPr lang="en-US" altLang="zh-CN"/>
              <a:t>redis:latest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docker load </a:t>
            </a:r>
            <a:r>
              <a:rPr lang="zh-CN" altLang="en-US"/>
              <a:t>重新加载 </a:t>
            </a:r>
            <a:r>
              <a:rPr lang="en-US" altLang="zh-CN"/>
              <a:t>redis.tar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6226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D271-9F7C-4208-9CC1-C03F89EA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674BF-1F54-4F63-A93B-022CC2E3D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容器相关命令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rm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5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10" grpId="0"/>
      <p:bldP spid="30" grpId="0"/>
      <p:bldP spid="31" grpId="0"/>
      <p:bldP spid="33" grpId="0"/>
      <p:bldP spid="34" grpId="0"/>
      <p:bldP spid="36" grpId="0"/>
      <p:bldP spid="38" grpId="0"/>
      <p:bldP spid="22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87A84C9-BE6D-4B6B-A928-3391A7753C6F}"/>
              </a:ext>
            </a:extLst>
          </p:cNvPr>
          <p:cNvGrpSpPr/>
          <p:nvPr/>
        </p:nvGrpSpPr>
        <p:grpSpPr>
          <a:xfrm>
            <a:off x="9539310" y="3070254"/>
            <a:ext cx="2418551" cy="3346839"/>
            <a:chOff x="9539310" y="3070254"/>
            <a:chExt cx="2418551" cy="3346839"/>
          </a:xfrm>
        </p:grpSpPr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E43A7201-A037-4ABE-AB99-917A1DC337E0}"/>
                </a:ext>
              </a:extLst>
            </p:cNvPr>
            <p:cNvSpPr/>
            <p:nvPr/>
          </p:nvSpPr>
          <p:spPr>
            <a:xfrm>
              <a:off x="9539310" y="3070254"/>
              <a:ext cx="2418551" cy="3346839"/>
            </a:xfrm>
            <a:prstGeom prst="cub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3548AB5-7D9D-4B67-A4AA-12483C08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600" y="3825036"/>
              <a:ext cx="602540" cy="595266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165E902-A58F-4599-BD57-B9239003A31B}"/>
                </a:ext>
              </a:extLst>
            </p:cNvPr>
            <p:cNvSpPr txBox="1"/>
            <p:nvPr/>
          </p:nvSpPr>
          <p:spPr>
            <a:xfrm>
              <a:off x="9748686" y="3409606"/>
              <a:ext cx="1832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i="1">
                  <a:solidFill>
                    <a:schemeClr val="bg1"/>
                  </a:solidFill>
                  <a:latin typeface="+mn-lt"/>
                  <a:ea typeface="+mn-ea"/>
                </a:rPr>
                <a:t>192.168.150.101</a:t>
              </a:r>
              <a:endParaRPr lang="zh-CN" altLang="en-US" sz="1400" i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创建运行一个</a:t>
            </a:r>
            <a:r>
              <a:rPr lang="en-US" altLang="zh-CN"/>
              <a:t>Nginx</a:t>
            </a:r>
            <a:r>
              <a:rPr lang="zh-CN" altLang="en-US"/>
              <a:t>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7343860" cy="229891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：去</a:t>
            </a:r>
            <a:r>
              <a:rPr lang="en-US" altLang="zh-CN"/>
              <a:t>docker hub</a:t>
            </a:r>
            <a:r>
              <a:rPr lang="zh-CN" altLang="en-US"/>
              <a:t>查看</a:t>
            </a:r>
            <a:r>
              <a:rPr lang="en-US" altLang="zh-CN"/>
              <a:t>Nginx</a:t>
            </a:r>
            <a:r>
              <a:rPr lang="zh-CN" altLang="en-US"/>
              <a:t>的容器运行命令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docker run </a:t>
            </a:r>
            <a:r>
              <a:rPr lang="zh-CN" altLang="en-US"/>
              <a:t>：创建并运行一个容器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--name : </a:t>
            </a:r>
            <a:r>
              <a:rPr lang="zh-CN" altLang="en-US"/>
              <a:t>给容器起一个名字，比如叫做</a:t>
            </a:r>
            <a:r>
              <a:rPr lang="en-US" altLang="zh-CN"/>
              <a:t>mn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-p </a:t>
            </a:r>
            <a:r>
              <a:rPr lang="zh-CN" altLang="en-US"/>
              <a:t>：将宿主机端口与容器端口映射，冒号左侧是宿主机端口，右侧是容器端口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-d</a:t>
            </a:r>
            <a:r>
              <a:rPr lang="zh-CN" altLang="en-US"/>
              <a:t>：后台运行容器</a:t>
            </a:r>
            <a:endParaRPr lang="en-US" altLang="zh-CN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nginx</a:t>
            </a:r>
            <a:r>
              <a:rPr lang="zh-CN" altLang="en-US"/>
              <a:t>：镜像名称，例如</a:t>
            </a:r>
            <a:r>
              <a:rPr lang="en-US" altLang="zh-CN"/>
              <a:t>nginx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61" y="2061987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containerName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7A38C2-0C6F-4EFE-876F-580D4456F8C3}"/>
              </a:ext>
            </a:extLst>
          </p:cNvPr>
          <p:cNvGrpSpPr/>
          <p:nvPr/>
        </p:nvGrpSpPr>
        <p:grpSpPr>
          <a:xfrm>
            <a:off x="4526885" y="5068160"/>
            <a:ext cx="1798767" cy="1348933"/>
            <a:chOff x="7295021" y="2738307"/>
            <a:chExt cx="3597534" cy="347207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72ED1DB-A9EA-432A-8926-30CBA4F3B75A}"/>
                </a:ext>
              </a:extLst>
            </p:cNvPr>
            <p:cNvSpPr/>
            <p:nvPr/>
          </p:nvSpPr>
          <p:spPr>
            <a:xfrm>
              <a:off x="8388626" y="5841840"/>
              <a:ext cx="1311965" cy="368543"/>
            </a:xfrm>
            <a:prstGeom prst="ellipse">
              <a:avLst/>
            </a:prstGeom>
            <a:gradFill flip="none" rotWithShape="1">
              <a:gsLst>
                <a:gs pos="0">
                  <a:srgbClr val="6F6F6F"/>
                </a:gs>
                <a:gs pos="70000">
                  <a:srgbClr val="404040"/>
                </a:gs>
              </a:gsLst>
              <a:lin ang="5400000" scaled="1"/>
              <a:tileRect/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DE1BB873-ED3E-4ACD-9B61-F9C1652AE8D1}"/>
                </a:ext>
              </a:extLst>
            </p:cNvPr>
            <p:cNvSpPr/>
            <p:nvPr/>
          </p:nvSpPr>
          <p:spPr>
            <a:xfrm>
              <a:off x="8587013" y="5131085"/>
              <a:ext cx="894887" cy="86714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0578DB1-2E46-4189-B142-A1BAA0241378}"/>
                </a:ext>
              </a:extLst>
            </p:cNvPr>
            <p:cNvSpPr/>
            <p:nvPr/>
          </p:nvSpPr>
          <p:spPr>
            <a:xfrm>
              <a:off x="7295021" y="2738307"/>
              <a:ext cx="3597534" cy="2701372"/>
            </a:xfrm>
            <a:prstGeom prst="roundRect">
              <a:avLst>
                <a:gd name="adj" fmla="val 44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3AE1EC-289F-41CE-BC25-EBD205280603}"/>
                </a:ext>
              </a:extLst>
            </p:cNvPr>
            <p:cNvSpPr/>
            <p:nvPr/>
          </p:nvSpPr>
          <p:spPr>
            <a:xfrm>
              <a:off x="7342098" y="2775751"/>
              <a:ext cx="3484927" cy="2617884"/>
            </a:xfrm>
            <a:prstGeom prst="roundRect">
              <a:avLst>
                <a:gd name="adj" fmla="val 354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B478BA-0000-4BCE-944C-573B7EC16D90}"/>
              </a:ext>
            </a:extLst>
          </p:cNvPr>
          <p:cNvSpPr/>
          <p:nvPr/>
        </p:nvSpPr>
        <p:spPr>
          <a:xfrm>
            <a:off x="9832949" y="5477248"/>
            <a:ext cx="1367228" cy="82435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Nginx</a:t>
            </a:r>
            <a:r>
              <a:rPr lang="zh-CN" altLang="en-US" sz="1600"/>
              <a:t>容器</a:t>
            </a:r>
            <a:endParaRPr lang="en-US" altLang="zh-CN" sz="1600"/>
          </a:p>
          <a:p>
            <a:pPr algn="ctr"/>
            <a:r>
              <a:rPr lang="en-US" altLang="zh-CN" sz="1600"/>
              <a:t>port</a:t>
            </a:r>
            <a:r>
              <a:rPr lang="zh-CN" altLang="en-US" sz="1600"/>
              <a:t>：</a:t>
            </a:r>
            <a:r>
              <a:rPr lang="en-US" altLang="zh-CN" sz="1600"/>
              <a:t>80</a:t>
            </a:r>
            <a:endParaRPr lang="zh-CN" altLang="en-US" sz="160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D28384-A0BE-4EA3-A225-2314DE9FFC0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292888" y="5591243"/>
            <a:ext cx="3540061" cy="29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566BA3B-4E62-4FE9-B10A-EB220131278E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6292888" y="4786331"/>
            <a:ext cx="3887049" cy="8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BC7B7B-4E4C-4C12-ABBA-F8A59BF46053}"/>
              </a:ext>
            </a:extLst>
          </p:cNvPr>
          <p:cNvSpPr/>
          <p:nvPr/>
        </p:nvSpPr>
        <p:spPr>
          <a:xfrm>
            <a:off x="10179937" y="4545713"/>
            <a:ext cx="563217" cy="4812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80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FFA6A1A-6196-4546-BEE9-D30C0532A11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461546" y="5026949"/>
            <a:ext cx="406350" cy="862478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1A573EF-B1C3-4E06-BC68-A29C9469570F}"/>
              </a:ext>
            </a:extLst>
          </p:cNvPr>
          <p:cNvSpPr txBox="1"/>
          <p:nvPr/>
        </p:nvSpPr>
        <p:spPr>
          <a:xfrm rot="20936603">
            <a:off x="6493004" y="4942871"/>
            <a:ext cx="321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latin typeface="+mn-lt"/>
                <a:ea typeface="+mn-ea"/>
              </a:rPr>
              <a:t>http://192.168.150.101:80</a:t>
            </a:r>
            <a:endParaRPr lang="zh-CN" altLang="en-US" sz="1200" i="1" dirty="0">
              <a:latin typeface="+mn-lt"/>
              <a:ea typeface="+mn-ea"/>
            </a:endParaRPr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8D81C7A0-BB01-404F-ABCD-B8A3AA93B354}"/>
              </a:ext>
            </a:extLst>
          </p:cNvPr>
          <p:cNvSpPr/>
          <p:nvPr/>
        </p:nvSpPr>
        <p:spPr>
          <a:xfrm>
            <a:off x="7897644" y="5283451"/>
            <a:ext cx="1327367" cy="1049509"/>
          </a:xfrm>
          <a:prstGeom prst="mathMultiply">
            <a:avLst>
              <a:gd name="adj1" fmla="val 50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28904EE8-8F58-43BA-800E-02AE6F45E457}"/>
              </a:ext>
            </a:extLst>
          </p:cNvPr>
          <p:cNvSpPr/>
          <p:nvPr/>
        </p:nvSpPr>
        <p:spPr>
          <a:xfrm rot="16200000">
            <a:off x="10505138" y="3548405"/>
            <a:ext cx="2314196" cy="2418550"/>
          </a:xfrm>
          <a:custGeom>
            <a:avLst/>
            <a:gdLst>
              <a:gd name="connsiteX0" fmla="*/ 327686 w 2314196"/>
              <a:gd name="connsiteY0" fmla="*/ 43708 h 1073463"/>
              <a:gd name="connsiteX1" fmla="*/ 231415 w 2314196"/>
              <a:gd name="connsiteY1" fmla="*/ 163195 h 1073463"/>
              <a:gd name="connsiteX2" fmla="*/ 96271 w 2314196"/>
              <a:gd name="connsiteY2" fmla="*/ 163195 h 1073463"/>
              <a:gd name="connsiteX3" fmla="*/ 0 w 2314196"/>
              <a:gd name="connsiteY3" fmla="*/ 43708 h 1073463"/>
              <a:gd name="connsiteX4" fmla="*/ 35216 w 2314196"/>
              <a:gd name="connsiteY4" fmla="*/ 0 h 1073463"/>
              <a:gd name="connsiteX5" fmla="*/ 292470 w 2314196"/>
              <a:gd name="connsiteY5" fmla="*/ 0 h 1073463"/>
              <a:gd name="connsiteX6" fmla="*/ 329081 w 2314196"/>
              <a:gd name="connsiteY6" fmla="*/ 593059 h 1073463"/>
              <a:gd name="connsiteX7" fmla="*/ 232810 w 2314196"/>
              <a:gd name="connsiteY7" fmla="*/ 712546 h 1073463"/>
              <a:gd name="connsiteX8" fmla="*/ 97666 w 2314196"/>
              <a:gd name="connsiteY8" fmla="*/ 712546 h 1073463"/>
              <a:gd name="connsiteX9" fmla="*/ 1395 w 2314196"/>
              <a:gd name="connsiteY9" fmla="*/ 593059 h 1073463"/>
              <a:gd name="connsiteX10" fmla="*/ 97666 w 2314196"/>
              <a:gd name="connsiteY10" fmla="*/ 473572 h 1073463"/>
              <a:gd name="connsiteX11" fmla="*/ 232810 w 2314196"/>
              <a:gd name="connsiteY11" fmla="*/ 473572 h 1073463"/>
              <a:gd name="connsiteX12" fmla="*/ 334579 w 2314196"/>
              <a:gd name="connsiteY12" fmla="*/ 322670 h 1073463"/>
              <a:gd name="connsiteX13" fmla="*/ 238308 w 2314196"/>
              <a:gd name="connsiteY13" fmla="*/ 442157 h 1073463"/>
              <a:gd name="connsiteX14" fmla="*/ 103164 w 2314196"/>
              <a:gd name="connsiteY14" fmla="*/ 442157 h 1073463"/>
              <a:gd name="connsiteX15" fmla="*/ 6893 w 2314196"/>
              <a:gd name="connsiteY15" fmla="*/ 322670 h 1073463"/>
              <a:gd name="connsiteX16" fmla="*/ 103164 w 2314196"/>
              <a:gd name="connsiteY16" fmla="*/ 203183 h 1073463"/>
              <a:gd name="connsiteX17" fmla="*/ 238308 w 2314196"/>
              <a:gd name="connsiteY17" fmla="*/ 203183 h 1073463"/>
              <a:gd name="connsiteX18" fmla="*/ 335961 w 2314196"/>
              <a:gd name="connsiteY18" fmla="*/ 869599 h 1073463"/>
              <a:gd name="connsiteX19" fmla="*/ 239690 w 2314196"/>
              <a:gd name="connsiteY19" fmla="*/ 989086 h 1073463"/>
              <a:gd name="connsiteX20" fmla="*/ 104546 w 2314196"/>
              <a:gd name="connsiteY20" fmla="*/ 989086 h 1073463"/>
              <a:gd name="connsiteX21" fmla="*/ 8275 w 2314196"/>
              <a:gd name="connsiteY21" fmla="*/ 869600 h 1073463"/>
              <a:gd name="connsiteX22" fmla="*/ 104546 w 2314196"/>
              <a:gd name="connsiteY22" fmla="*/ 750112 h 1073463"/>
              <a:gd name="connsiteX23" fmla="*/ 239690 w 2314196"/>
              <a:gd name="connsiteY23" fmla="*/ 750112 h 1073463"/>
              <a:gd name="connsiteX24" fmla="*/ 609704 w 2314196"/>
              <a:gd name="connsiteY24" fmla="*/ 186885 h 1073463"/>
              <a:gd name="connsiteX25" fmla="*/ 513434 w 2314196"/>
              <a:gd name="connsiteY25" fmla="*/ 306372 h 1073463"/>
              <a:gd name="connsiteX26" fmla="*/ 378290 w 2314196"/>
              <a:gd name="connsiteY26" fmla="*/ 306372 h 1073463"/>
              <a:gd name="connsiteX27" fmla="*/ 282019 w 2314196"/>
              <a:gd name="connsiteY27" fmla="*/ 186885 h 1073463"/>
              <a:gd name="connsiteX28" fmla="*/ 378290 w 2314196"/>
              <a:gd name="connsiteY28" fmla="*/ 67398 h 1073463"/>
              <a:gd name="connsiteX29" fmla="*/ 513434 w 2314196"/>
              <a:gd name="connsiteY29" fmla="*/ 67398 h 1073463"/>
              <a:gd name="connsiteX30" fmla="*/ 611099 w 2314196"/>
              <a:gd name="connsiteY30" fmla="*/ 736237 h 1073463"/>
              <a:gd name="connsiteX31" fmla="*/ 514828 w 2314196"/>
              <a:gd name="connsiteY31" fmla="*/ 855723 h 1073463"/>
              <a:gd name="connsiteX32" fmla="*/ 379684 w 2314196"/>
              <a:gd name="connsiteY32" fmla="*/ 855723 h 1073463"/>
              <a:gd name="connsiteX33" fmla="*/ 283413 w 2314196"/>
              <a:gd name="connsiteY33" fmla="*/ 736237 h 1073463"/>
              <a:gd name="connsiteX34" fmla="*/ 379684 w 2314196"/>
              <a:gd name="connsiteY34" fmla="*/ 616750 h 1073463"/>
              <a:gd name="connsiteX35" fmla="*/ 514828 w 2314196"/>
              <a:gd name="connsiteY35" fmla="*/ 616750 h 1073463"/>
              <a:gd name="connsiteX36" fmla="*/ 616597 w 2314196"/>
              <a:gd name="connsiteY36" fmla="*/ 465848 h 1073463"/>
              <a:gd name="connsiteX37" fmla="*/ 520326 w 2314196"/>
              <a:gd name="connsiteY37" fmla="*/ 585334 h 1073463"/>
              <a:gd name="connsiteX38" fmla="*/ 385182 w 2314196"/>
              <a:gd name="connsiteY38" fmla="*/ 585334 h 1073463"/>
              <a:gd name="connsiteX39" fmla="*/ 288912 w 2314196"/>
              <a:gd name="connsiteY39" fmla="*/ 465848 h 1073463"/>
              <a:gd name="connsiteX40" fmla="*/ 385182 w 2314196"/>
              <a:gd name="connsiteY40" fmla="*/ 346361 h 1073463"/>
              <a:gd name="connsiteX41" fmla="*/ 520326 w 2314196"/>
              <a:gd name="connsiteY41" fmla="*/ 346361 h 1073463"/>
              <a:gd name="connsiteX42" fmla="*/ 617979 w 2314196"/>
              <a:gd name="connsiteY42" fmla="*/ 1012777 h 1073463"/>
              <a:gd name="connsiteX43" fmla="*/ 569084 w 2314196"/>
              <a:gd name="connsiteY43" fmla="*/ 1073463 h 1073463"/>
              <a:gd name="connsiteX44" fmla="*/ 339188 w 2314196"/>
              <a:gd name="connsiteY44" fmla="*/ 1073463 h 1073463"/>
              <a:gd name="connsiteX45" fmla="*/ 290293 w 2314196"/>
              <a:gd name="connsiteY45" fmla="*/ 1012777 h 1073463"/>
              <a:gd name="connsiteX46" fmla="*/ 386564 w 2314196"/>
              <a:gd name="connsiteY46" fmla="*/ 893290 h 1073463"/>
              <a:gd name="connsiteX47" fmla="*/ 521708 w 2314196"/>
              <a:gd name="connsiteY47" fmla="*/ 893290 h 1073463"/>
              <a:gd name="connsiteX48" fmla="*/ 897222 w 2314196"/>
              <a:gd name="connsiteY48" fmla="*/ 48866 h 1073463"/>
              <a:gd name="connsiteX49" fmla="*/ 800951 w 2314196"/>
              <a:gd name="connsiteY49" fmla="*/ 168353 h 1073463"/>
              <a:gd name="connsiteX50" fmla="*/ 665807 w 2314196"/>
              <a:gd name="connsiteY50" fmla="*/ 168353 h 1073463"/>
              <a:gd name="connsiteX51" fmla="*/ 569536 w 2314196"/>
              <a:gd name="connsiteY51" fmla="*/ 48866 h 1073463"/>
              <a:gd name="connsiteX52" fmla="*/ 608908 w 2314196"/>
              <a:gd name="connsiteY52" fmla="*/ 0 h 1073463"/>
              <a:gd name="connsiteX53" fmla="*/ 857850 w 2314196"/>
              <a:gd name="connsiteY53" fmla="*/ 0 h 1073463"/>
              <a:gd name="connsiteX54" fmla="*/ 898616 w 2314196"/>
              <a:gd name="connsiteY54" fmla="*/ 598217 h 1073463"/>
              <a:gd name="connsiteX55" fmla="*/ 802346 w 2314196"/>
              <a:gd name="connsiteY55" fmla="*/ 717704 h 1073463"/>
              <a:gd name="connsiteX56" fmla="*/ 667201 w 2314196"/>
              <a:gd name="connsiteY56" fmla="*/ 717704 h 1073463"/>
              <a:gd name="connsiteX57" fmla="*/ 570931 w 2314196"/>
              <a:gd name="connsiteY57" fmla="*/ 598217 h 1073463"/>
              <a:gd name="connsiteX58" fmla="*/ 667201 w 2314196"/>
              <a:gd name="connsiteY58" fmla="*/ 478730 h 1073463"/>
              <a:gd name="connsiteX59" fmla="*/ 802346 w 2314196"/>
              <a:gd name="connsiteY59" fmla="*/ 478730 h 1073463"/>
              <a:gd name="connsiteX60" fmla="*/ 904115 w 2314196"/>
              <a:gd name="connsiteY60" fmla="*/ 327828 h 1073463"/>
              <a:gd name="connsiteX61" fmla="*/ 807844 w 2314196"/>
              <a:gd name="connsiteY61" fmla="*/ 447315 h 1073463"/>
              <a:gd name="connsiteX62" fmla="*/ 672700 w 2314196"/>
              <a:gd name="connsiteY62" fmla="*/ 447315 h 1073463"/>
              <a:gd name="connsiteX63" fmla="*/ 576429 w 2314196"/>
              <a:gd name="connsiteY63" fmla="*/ 327828 h 1073463"/>
              <a:gd name="connsiteX64" fmla="*/ 672700 w 2314196"/>
              <a:gd name="connsiteY64" fmla="*/ 208341 h 1073463"/>
              <a:gd name="connsiteX65" fmla="*/ 807844 w 2314196"/>
              <a:gd name="connsiteY65" fmla="*/ 208341 h 1073463"/>
              <a:gd name="connsiteX66" fmla="*/ 905497 w 2314196"/>
              <a:gd name="connsiteY66" fmla="*/ 874757 h 1073463"/>
              <a:gd name="connsiteX67" fmla="*/ 809226 w 2314196"/>
              <a:gd name="connsiteY67" fmla="*/ 994244 h 1073463"/>
              <a:gd name="connsiteX68" fmla="*/ 674082 w 2314196"/>
              <a:gd name="connsiteY68" fmla="*/ 994244 h 1073463"/>
              <a:gd name="connsiteX69" fmla="*/ 577811 w 2314196"/>
              <a:gd name="connsiteY69" fmla="*/ 874757 h 1073463"/>
              <a:gd name="connsiteX70" fmla="*/ 674082 w 2314196"/>
              <a:gd name="connsiteY70" fmla="*/ 755270 h 1073463"/>
              <a:gd name="connsiteX71" fmla="*/ 809226 w 2314196"/>
              <a:gd name="connsiteY71" fmla="*/ 755270 h 1073463"/>
              <a:gd name="connsiteX72" fmla="*/ 1179241 w 2314196"/>
              <a:gd name="connsiteY72" fmla="*/ 185816 h 1073463"/>
              <a:gd name="connsiteX73" fmla="*/ 1082970 w 2314196"/>
              <a:gd name="connsiteY73" fmla="*/ 305302 h 1073463"/>
              <a:gd name="connsiteX74" fmla="*/ 947826 w 2314196"/>
              <a:gd name="connsiteY74" fmla="*/ 305302 h 1073463"/>
              <a:gd name="connsiteX75" fmla="*/ 851555 w 2314196"/>
              <a:gd name="connsiteY75" fmla="*/ 185815 h 1073463"/>
              <a:gd name="connsiteX76" fmla="*/ 947826 w 2314196"/>
              <a:gd name="connsiteY76" fmla="*/ 66328 h 1073463"/>
              <a:gd name="connsiteX77" fmla="*/ 1082970 w 2314196"/>
              <a:gd name="connsiteY77" fmla="*/ 66328 h 1073463"/>
              <a:gd name="connsiteX78" fmla="*/ 1180636 w 2314196"/>
              <a:gd name="connsiteY78" fmla="*/ 735167 h 1073463"/>
              <a:gd name="connsiteX79" fmla="*/ 1084365 w 2314196"/>
              <a:gd name="connsiteY79" fmla="*/ 854653 h 1073463"/>
              <a:gd name="connsiteX80" fmla="*/ 949221 w 2314196"/>
              <a:gd name="connsiteY80" fmla="*/ 854653 h 1073463"/>
              <a:gd name="connsiteX81" fmla="*/ 852950 w 2314196"/>
              <a:gd name="connsiteY81" fmla="*/ 735166 h 1073463"/>
              <a:gd name="connsiteX82" fmla="*/ 949221 w 2314196"/>
              <a:gd name="connsiteY82" fmla="*/ 615679 h 1073463"/>
              <a:gd name="connsiteX83" fmla="*/ 1084365 w 2314196"/>
              <a:gd name="connsiteY83" fmla="*/ 615679 h 1073463"/>
              <a:gd name="connsiteX84" fmla="*/ 1186134 w 2314196"/>
              <a:gd name="connsiteY84" fmla="*/ 464778 h 1073463"/>
              <a:gd name="connsiteX85" fmla="*/ 1089863 w 2314196"/>
              <a:gd name="connsiteY85" fmla="*/ 584264 h 1073463"/>
              <a:gd name="connsiteX86" fmla="*/ 954719 w 2314196"/>
              <a:gd name="connsiteY86" fmla="*/ 584264 h 1073463"/>
              <a:gd name="connsiteX87" fmla="*/ 858448 w 2314196"/>
              <a:gd name="connsiteY87" fmla="*/ 464778 h 1073463"/>
              <a:gd name="connsiteX88" fmla="*/ 954719 w 2314196"/>
              <a:gd name="connsiteY88" fmla="*/ 345291 h 1073463"/>
              <a:gd name="connsiteX89" fmla="*/ 1089863 w 2314196"/>
              <a:gd name="connsiteY89" fmla="*/ 345291 h 1073463"/>
              <a:gd name="connsiteX90" fmla="*/ 1187516 w 2314196"/>
              <a:gd name="connsiteY90" fmla="*/ 1011707 h 1073463"/>
              <a:gd name="connsiteX91" fmla="*/ 1137759 w 2314196"/>
              <a:gd name="connsiteY91" fmla="*/ 1073463 h 1073463"/>
              <a:gd name="connsiteX92" fmla="*/ 909587 w 2314196"/>
              <a:gd name="connsiteY92" fmla="*/ 1073463 h 1073463"/>
              <a:gd name="connsiteX93" fmla="*/ 859830 w 2314196"/>
              <a:gd name="connsiteY93" fmla="*/ 1011707 h 1073463"/>
              <a:gd name="connsiteX94" fmla="*/ 956101 w 2314196"/>
              <a:gd name="connsiteY94" fmla="*/ 892220 h 1073463"/>
              <a:gd name="connsiteX95" fmla="*/ 1091245 w 2314196"/>
              <a:gd name="connsiteY95" fmla="*/ 892220 h 1073463"/>
              <a:gd name="connsiteX96" fmla="*/ 1454367 w 2314196"/>
              <a:gd name="connsiteY96" fmla="*/ 43708 h 1073463"/>
              <a:gd name="connsiteX97" fmla="*/ 1358096 w 2314196"/>
              <a:gd name="connsiteY97" fmla="*/ 163195 h 1073463"/>
              <a:gd name="connsiteX98" fmla="*/ 1222952 w 2314196"/>
              <a:gd name="connsiteY98" fmla="*/ 163195 h 1073463"/>
              <a:gd name="connsiteX99" fmla="*/ 1126681 w 2314196"/>
              <a:gd name="connsiteY99" fmla="*/ 43708 h 1073463"/>
              <a:gd name="connsiteX100" fmla="*/ 1161897 w 2314196"/>
              <a:gd name="connsiteY100" fmla="*/ 0 h 1073463"/>
              <a:gd name="connsiteX101" fmla="*/ 1419151 w 2314196"/>
              <a:gd name="connsiteY101" fmla="*/ 0 h 1073463"/>
              <a:gd name="connsiteX102" fmla="*/ 1455761 w 2314196"/>
              <a:gd name="connsiteY102" fmla="*/ 593059 h 1073463"/>
              <a:gd name="connsiteX103" fmla="*/ 1359490 w 2314196"/>
              <a:gd name="connsiteY103" fmla="*/ 712546 h 1073463"/>
              <a:gd name="connsiteX104" fmla="*/ 1224346 w 2314196"/>
              <a:gd name="connsiteY104" fmla="*/ 712546 h 1073463"/>
              <a:gd name="connsiteX105" fmla="*/ 1128075 w 2314196"/>
              <a:gd name="connsiteY105" fmla="*/ 593059 h 1073463"/>
              <a:gd name="connsiteX106" fmla="*/ 1224346 w 2314196"/>
              <a:gd name="connsiteY106" fmla="*/ 473572 h 1073463"/>
              <a:gd name="connsiteX107" fmla="*/ 1359490 w 2314196"/>
              <a:gd name="connsiteY107" fmla="*/ 473572 h 1073463"/>
              <a:gd name="connsiteX108" fmla="*/ 1461259 w 2314196"/>
              <a:gd name="connsiteY108" fmla="*/ 322671 h 1073463"/>
              <a:gd name="connsiteX109" fmla="*/ 1364989 w 2314196"/>
              <a:gd name="connsiteY109" fmla="*/ 442157 h 1073463"/>
              <a:gd name="connsiteX110" fmla="*/ 1229845 w 2314196"/>
              <a:gd name="connsiteY110" fmla="*/ 442157 h 1073463"/>
              <a:gd name="connsiteX111" fmla="*/ 1133574 w 2314196"/>
              <a:gd name="connsiteY111" fmla="*/ 322670 h 1073463"/>
              <a:gd name="connsiteX112" fmla="*/ 1229845 w 2314196"/>
              <a:gd name="connsiteY112" fmla="*/ 203183 h 1073463"/>
              <a:gd name="connsiteX113" fmla="*/ 1364989 w 2314196"/>
              <a:gd name="connsiteY113" fmla="*/ 203183 h 1073463"/>
              <a:gd name="connsiteX114" fmla="*/ 1462641 w 2314196"/>
              <a:gd name="connsiteY114" fmla="*/ 869600 h 1073463"/>
              <a:gd name="connsiteX115" fmla="*/ 1366371 w 2314196"/>
              <a:gd name="connsiteY115" fmla="*/ 989086 h 1073463"/>
              <a:gd name="connsiteX116" fmla="*/ 1231226 w 2314196"/>
              <a:gd name="connsiteY116" fmla="*/ 989086 h 1073463"/>
              <a:gd name="connsiteX117" fmla="*/ 1134956 w 2314196"/>
              <a:gd name="connsiteY117" fmla="*/ 869599 h 1073463"/>
              <a:gd name="connsiteX118" fmla="*/ 1231226 w 2314196"/>
              <a:gd name="connsiteY118" fmla="*/ 750112 h 1073463"/>
              <a:gd name="connsiteX119" fmla="*/ 1366371 w 2314196"/>
              <a:gd name="connsiteY119" fmla="*/ 750112 h 1073463"/>
              <a:gd name="connsiteX120" fmla="*/ 1736385 w 2314196"/>
              <a:gd name="connsiteY120" fmla="*/ 186886 h 1073463"/>
              <a:gd name="connsiteX121" fmla="*/ 1640114 w 2314196"/>
              <a:gd name="connsiteY121" fmla="*/ 306373 h 1073463"/>
              <a:gd name="connsiteX122" fmla="*/ 1504970 w 2314196"/>
              <a:gd name="connsiteY122" fmla="*/ 306373 h 1073463"/>
              <a:gd name="connsiteX123" fmla="*/ 1408699 w 2314196"/>
              <a:gd name="connsiteY123" fmla="*/ 186886 h 1073463"/>
              <a:gd name="connsiteX124" fmla="*/ 1504970 w 2314196"/>
              <a:gd name="connsiteY124" fmla="*/ 67399 h 1073463"/>
              <a:gd name="connsiteX125" fmla="*/ 1640114 w 2314196"/>
              <a:gd name="connsiteY125" fmla="*/ 67399 h 1073463"/>
              <a:gd name="connsiteX126" fmla="*/ 1737780 w 2314196"/>
              <a:gd name="connsiteY126" fmla="*/ 736237 h 1073463"/>
              <a:gd name="connsiteX127" fmla="*/ 1641509 w 2314196"/>
              <a:gd name="connsiteY127" fmla="*/ 855724 h 1073463"/>
              <a:gd name="connsiteX128" fmla="*/ 1506365 w 2314196"/>
              <a:gd name="connsiteY128" fmla="*/ 855724 h 1073463"/>
              <a:gd name="connsiteX129" fmla="*/ 1410094 w 2314196"/>
              <a:gd name="connsiteY129" fmla="*/ 736237 h 1073463"/>
              <a:gd name="connsiteX130" fmla="*/ 1506365 w 2314196"/>
              <a:gd name="connsiteY130" fmla="*/ 616750 h 1073463"/>
              <a:gd name="connsiteX131" fmla="*/ 1641509 w 2314196"/>
              <a:gd name="connsiteY131" fmla="*/ 616750 h 1073463"/>
              <a:gd name="connsiteX132" fmla="*/ 1743278 w 2314196"/>
              <a:gd name="connsiteY132" fmla="*/ 465848 h 1073463"/>
              <a:gd name="connsiteX133" fmla="*/ 1647007 w 2314196"/>
              <a:gd name="connsiteY133" fmla="*/ 585335 h 1073463"/>
              <a:gd name="connsiteX134" fmla="*/ 1511863 w 2314196"/>
              <a:gd name="connsiteY134" fmla="*/ 585335 h 1073463"/>
              <a:gd name="connsiteX135" fmla="*/ 1415592 w 2314196"/>
              <a:gd name="connsiteY135" fmla="*/ 465848 h 1073463"/>
              <a:gd name="connsiteX136" fmla="*/ 1511863 w 2314196"/>
              <a:gd name="connsiteY136" fmla="*/ 346361 h 1073463"/>
              <a:gd name="connsiteX137" fmla="*/ 1647007 w 2314196"/>
              <a:gd name="connsiteY137" fmla="*/ 346361 h 1073463"/>
              <a:gd name="connsiteX138" fmla="*/ 1744660 w 2314196"/>
              <a:gd name="connsiteY138" fmla="*/ 1012777 h 1073463"/>
              <a:gd name="connsiteX139" fmla="*/ 1695765 w 2314196"/>
              <a:gd name="connsiteY139" fmla="*/ 1073463 h 1073463"/>
              <a:gd name="connsiteX140" fmla="*/ 1465869 w 2314196"/>
              <a:gd name="connsiteY140" fmla="*/ 1073463 h 1073463"/>
              <a:gd name="connsiteX141" fmla="*/ 1416974 w 2314196"/>
              <a:gd name="connsiteY141" fmla="*/ 1012777 h 1073463"/>
              <a:gd name="connsiteX142" fmla="*/ 1513245 w 2314196"/>
              <a:gd name="connsiteY142" fmla="*/ 893290 h 1073463"/>
              <a:gd name="connsiteX143" fmla="*/ 1648389 w 2314196"/>
              <a:gd name="connsiteY143" fmla="*/ 893290 h 1073463"/>
              <a:gd name="connsiteX144" fmla="*/ 2023903 w 2314196"/>
              <a:gd name="connsiteY144" fmla="*/ 48866 h 1073463"/>
              <a:gd name="connsiteX145" fmla="*/ 1927632 w 2314196"/>
              <a:gd name="connsiteY145" fmla="*/ 168353 h 1073463"/>
              <a:gd name="connsiteX146" fmla="*/ 1792488 w 2314196"/>
              <a:gd name="connsiteY146" fmla="*/ 168353 h 1073463"/>
              <a:gd name="connsiteX147" fmla="*/ 1696217 w 2314196"/>
              <a:gd name="connsiteY147" fmla="*/ 48866 h 1073463"/>
              <a:gd name="connsiteX148" fmla="*/ 1735589 w 2314196"/>
              <a:gd name="connsiteY148" fmla="*/ 0 h 1073463"/>
              <a:gd name="connsiteX149" fmla="*/ 1984531 w 2314196"/>
              <a:gd name="connsiteY149" fmla="*/ 0 h 1073463"/>
              <a:gd name="connsiteX150" fmla="*/ 2025297 w 2314196"/>
              <a:gd name="connsiteY150" fmla="*/ 598217 h 1073463"/>
              <a:gd name="connsiteX151" fmla="*/ 1929026 w 2314196"/>
              <a:gd name="connsiteY151" fmla="*/ 717704 h 1073463"/>
              <a:gd name="connsiteX152" fmla="*/ 1793882 w 2314196"/>
              <a:gd name="connsiteY152" fmla="*/ 717704 h 1073463"/>
              <a:gd name="connsiteX153" fmla="*/ 1697611 w 2314196"/>
              <a:gd name="connsiteY153" fmla="*/ 598217 h 1073463"/>
              <a:gd name="connsiteX154" fmla="*/ 1793882 w 2314196"/>
              <a:gd name="connsiteY154" fmla="*/ 478730 h 1073463"/>
              <a:gd name="connsiteX155" fmla="*/ 1929026 w 2314196"/>
              <a:gd name="connsiteY155" fmla="*/ 478730 h 1073463"/>
              <a:gd name="connsiteX156" fmla="*/ 2030795 w 2314196"/>
              <a:gd name="connsiteY156" fmla="*/ 327829 h 1073463"/>
              <a:gd name="connsiteX157" fmla="*/ 1934525 w 2314196"/>
              <a:gd name="connsiteY157" fmla="*/ 447315 h 1073463"/>
              <a:gd name="connsiteX158" fmla="*/ 1799380 w 2314196"/>
              <a:gd name="connsiteY158" fmla="*/ 447315 h 1073463"/>
              <a:gd name="connsiteX159" fmla="*/ 1703110 w 2314196"/>
              <a:gd name="connsiteY159" fmla="*/ 327829 h 1073463"/>
              <a:gd name="connsiteX160" fmla="*/ 1799380 w 2314196"/>
              <a:gd name="connsiteY160" fmla="*/ 208341 h 1073463"/>
              <a:gd name="connsiteX161" fmla="*/ 1934525 w 2314196"/>
              <a:gd name="connsiteY161" fmla="*/ 208341 h 1073463"/>
              <a:gd name="connsiteX162" fmla="*/ 2032177 w 2314196"/>
              <a:gd name="connsiteY162" fmla="*/ 874758 h 1073463"/>
              <a:gd name="connsiteX163" fmla="*/ 1935906 w 2314196"/>
              <a:gd name="connsiteY163" fmla="*/ 994244 h 1073463"/>
              <a:gd name="connsiteX164" fmla="*/ 1800762 w 2314196"/>
              <a:gd name="connsiteY164" fmla="*/ 994244 h 1073463"/>
              <a:gd name="connsiteX165" fmla="*/ 1704491 w 2314196"/>
              <a:gd name="connsiteY165" fmla="*/ 874758 h 1073463"/>
              <a:gd name="connsiteX166" fmla="*/ 1800762 w 2314196"/>
              <a:gd name="connsiteY166" fmla="*/ 755270 h 1073463"/>
              <a:gd name="connsiteX167" fmla="*/ 1935906 w 2314196"/>
              <a:gd name="connsiteY167" fmla="*/ 755270 h 1073463"/>
              <a:gd name="connsiteX168" fmla="*/ 2305922 w 2314196"/>
              <a:gd name="connsiteY168" fmla="*/ 185816 h 1073463"/>
              <a:gd name="connsiteX169" fmla="*/ 2209651 w 2314196"/>
              <a:gd name="connsiteY169" fmla="*/ 305302 h 1073463"/>
              <a:gd name="connsiteX170" fmla="*/ 2074507 w 2314196"/>
              <a:gd name="connsiteY170" fmla="*/ 305302 h 1073463"/>
              <a:gd name="connsiteX171" fmla="*/ 1978236 w 2314196"/>
              <a:gd name="connsiteY171" fmla="*/ 185816 h 1073463"/>
              <a:gd name="connsiteX172" fmla="*/ 2074507 w 2314196"/>
              <a:gd name="connsiteY172" fmla="*/ 66328 h 1073463"/>
              <a:gd name="connsiteX173" fmla="*/ 2209651 w 2314196"/>
              <a:gd name="connsiteY173" fmla="*/ 66328 h 1073463"/>
              <a:gd name="connsiteX174" fmla="*/ 2307316 w 2314196"/>
              <a:gd name="connsiteY174" fmla="*/ 735166 h 1073463"/>
              <a:gd name="connsiteX175" fmla="*/ 2211045 w 2314196"/>
              <a:gd name="connsiteY175" fmla="*/ 854653 h 1073463"/>
              <a:gd name="connsiteX176" fmla="*/ 2075901 w 2314196"/>
              <a:gd name="connsiteY176" fmla="*/ 854653 h 1073463"/>
              <a:gd name="connsiteX177" fmla="*/ 1979630 w 2314196"/>
              <a:gd name="connsiteY177" fmla="*/ 735167 h 1073463"/>
              <a:gd name="connsiteX178" fmla="*/ 2075901 w 2314196"/>
              <a:gd name="connsiteY178" fmla="*/ 615679 h 1073463"/>
              <a:gd name="connsiteX179" fmla="*/ 2211045 w 2314196"/>
              <a:gd name="connsiteY179" fmla="*/ 615679 h 1073463"/>
              <a:gd name="connsiteX180" fmla="*/ 2312815 w 2314196"/>
              <a:gd name="connsiteY180" fmla="*/ 464778 h 1073463"/>
              <a:gd name="connsiteX181" fmla="*/ 2216544 w 2314196"/>
              <a:gd name="connsiteY181" fmla="*/ 584264 h 1073463"/>
              <a:gd name="connsiteX182" fmla="*/ 2081400 w 2314196"/>
              <a:gd name="connsiteY182" fmla="*/ 584264 h 1073463"/>
              <a:gd name="connsiteX183" fmla="*/ 1985129 w 2314196"/>
              <a:gd name="connsiteY183" fmla="*/ 464778 h 1073463"/>
              <a:gd name="connsiteX184" fmla="*/ 2081400 w 2314196"/>
              <a:gd name="connsiteY184" fmla="*/ 345291 h 1073463"/>
              <a:gd name="connsiteX185" fmla="*/ 2216544 w 2314196"/>
              <a:gd name="connsiteY185" fmla="*/ 345291 h 1073463"/>
              <a:gd name="connsiteX186" fmla="*/ 2314196 w 2314196"/>
              <a:gd name="connsiteY186" fmla="*/ 1011707 h 1073463"/>
              <a:gd name="connsiteX187" fmla="*/ 2264439 w 2314196"/>
              <a:gd name="connsiteY187" fmla="*/ 1073463 h 1073463"/>
              <a:gd name="connsiteX188" fmla="*/ 2036267 w 2314196"/>
              <a:gd name="connsiteY188" fmla="*/ 1073463 h 1073463"/>
              <a:gd name="connsiteX189" fmla="*/ 1986511 w 2314196"/>
              <a:gd name="connsiteY189" fmla="*/ 1011707 h 1073463"/>
              <a:gd name="connsiteX190" fmla="*/ 2082781 w 2314196"/>
              <a:gd name="connsiteY190" fmla="*/ 892220 h 1073463"/>
              <a:gd name="connsiteX191" fmla="*/ 2217926 w 2314196"/>
              <a:gd name="connsiteY191" fmla="*/ 892220 h 10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14196" h="1073463">
                <a:moveTo>
                  <a:pt x="327686" y="43708"/>
                </a:moveTo>
                <a:lnTo>
                  <a:pt x="231415" y="163195"/>
                </a:lnTo>
                <a:lnTo>
                  <a:pt x="96271" y="163195"/>
                </a:lnTo>
                <a:lnTo>
                  <a:pt x="0" y="43708"/>
                </a:lnTo>
                <a:lnTo>
                  <a:pt x="35216" y="0"/>
                </a:lnTo>
                <a:lnTo>
                  <a:pt x="292470" y="0"/>
                </a:lnTo>
                <a:close/>
                <a:moveTo>
                  <a:pt x="329081" y="593059"/>
                </a:moveTo>
                <a:lnTo>
                  <a:pt x="232810" y="712546"/>
                </a:lnTo>
                <a:lnTo>
                  <a:pt x="97666" y="712546"/>
                </a:lnTo>
                <a:lnTo>
                  <a:pt x="1395" y="593059"/>
                </a:lnTo>
                <a:lnTo>
                  <a:pt x="97666" y="473572"/>
                </a:lnTo>
                <a:lnTo>
                  <a:pt x="232810" y="473572"/>
                </a:lnTo>
                <a:close/>
                <a:moveTo>
                  <a:pt x="334579" y="322670"/>
                </a:moveTo>
                <a:lnTo>
                  <a:pt x="238308" y="442157"/>
                </a:lnTo>
                <a:lnTo>
                  <a:pt x="103164" y="442157"/>
                </a:lnTo>
                <a:lnTo>
                  <a:pt x="6893" y="322670"/>
                </a:lnTo>
                <a:lnTo>
                  <a:pt x="103164" y="203183"/>
                </a:lnTo>
                <a:lnTo>
                  <a:pt x="238308" y="203183"/>
                </a:lnTo>
                <a:close/>
                <a:moveTo>
                  <a:pt x="335961" y="869599"/>
                </a:moveTo>
                <a:lnTo>
                  <a:pt x="239690" y="989086"/>
                </a:lnTo>
                <a:lnTo>
                  <a:pt x="104546" y="989086"/>
                </a:lnTo>
                <a:lnTo>
                  <a:pt x="8275" y="869600"/>
                </a:lnTo>
                <a:lnTo>
                  <a:pt x="104546" y="750112"/>
                </a:lnTo>
                <a:lnTo>
                  <a:pt x="239690" y="750112"/>
                </a:lnTo>
                <a:close/>
                <a:moveTo>
                  <a:pt x="609704" y="186885"/>
                </a:moveTo>
                <a:lnTo>
                  <a:pt x="513434" y="306372"/>
                </a:lnTo>
                <a:lnTo>
                  <a:pt x="378290" y="306372"/>
                </a:lnTo>
                <a:lnTo>
                  <a:pt x="282019" y="186885"/>
                </a:lnTo>
                <a:lnTo>
                  <a:pt x="378290" y="67398"/>
                </a:lnTo>
                <a:lnTo>
                  <a:pt x="513434" y="67398"/>
                </a:lnTo>
                <a:close/>
                <a:moveTo>
                  <a:pt x="611099" y="736237"/>
                </a:moveTo>
                <a:lnTo>
                  <a:pt x="514828" y="855723"/>
                </a:lnTo>
                <a:lnTo>
                  <a:pt x="379684" y="855723"/>
                </a:lnTo>
                <a:lnTo>
                  <a:pt x="283413" y="736237"/>
                </a:lnTo>
                <a:lnTo>
                  <a:pt x="379684" y="616750"/>
                </a:lnTo>
                <a:lnTo>
                  <a:pt x="514828" y="616750"/>
                </a:lnTo>
                <a:close/>
                <a:moveTo>
                  <a:pt x="616597" y="465848"/>
                </a:moveTo>
                <a:lnTo>
                  <a:pt x="520326" y="585334"/>
                </a:lnTo>
                <a:lnTo>
                  <a:pt x="385182" y="585334"/>
                </a:lnTo>
                <a:lnTo>
                  <a:pt x="288912" y="465848"/>
                </a:lnTo>
                <a:lnTo>
                  <a:pt x="385182" y="346361"/>
                </a:lnTo>
                <a:lnTo>
                  <a:pt x="520326" y="346361"/>
                </a:lnTo>
                <a:close/>
                <a:moveTo>
                  <a:pt x="617979" y="1012777"/>
                </a:moveTo>
                <a:lnTo>
                  <a:pt x="569084" y="1073463"/>
                </a:lnTo>
                <a:lnTo>
                  <a:pt x="339188" y="1073463"/>
                </a:lnTo>
                <a:lnTo>
                  <a:pt x="290293" y="1012777"/>
                </a:lnTo>
                <a:lnTo>
                  <a:pt x="386564" y="893290"/>
                </a:lnTo>
                <a:lnTo>
                  <a:pt x="521708" y="893290"/>
                </a:lnTo>
                <a:close/>
                <a:moveTo>
                  <a:pt x="897222" y="48866"/>
                </a:moveTo>
                <a:lnTo>
                  <a:pt x="800951" y="168353"/>
                </a:lnTo>
                <a:lnTo>
                  <a:pt x="665807" y="168353"/>
                </a:lnTo>
                <a:lnTo>
                  <a:pt x="569536" y="48866"/>
                </a:lnTo>
                <a:lnTo>
                  <a:pt x="608908" y="0"/>
                </a:lnTo>
                <a:lnTo>
                  <a:pt x="857850" y="0"/>
                </a:lnTo>
                <a:close/>
                <a:moveTo>
                  <a:pt x="898616" y="598217"/>
                </a:moveTo>
                <a:lnTo>
                  <a:pt x="802346" y="717704"/>
                </a:lnTo>
                <a:lnTo>
                  <a:pt x="667201" y="717704"/>
                </a:lnTo>
                <a:lnTo>
                  <a:pt x="570931" y="598217"/>
                </a:lnTo>
                <a:lnTo>
                  <a:pt x="667201" y="478730"/>
                </a:lnTo>
                <a:lnTo>
                  <a:pt x="802346" y="478730"/>
                </a:lnTo>
                <a:close/>
                <a:moveTo>
                  <a:pt x="904115" y="327828"/>
                </a:moveTo>
                <a:lnTo>
                  <a:pt x="807844" y="447315"/>
                </a:lnTo>
                <a:lnTo>
                  <a:pt x="672700" y="447315"/>
                </a:lnTo>
                <a:lnTo>
                  <a:pt x="576429" y="327828"/>
                </a:lnTo>
                <a:lnTo>
                  <a:pt x="672700" y="208341"/>
                </a:lnTo>
                <a:lnTo>
                  <a:pt x="807844" y="208341"/>
                </a:lnTo>
                <a:close/>
                <a:moveTo>
                  <a:pt x="905497" y="874757"/>
                </a:moveTo>
                <a:lnTo>
                  <a:pt x="809226" y="994244"/>
                </a:lnTo>
                <a:lnTo>
                  <a:pt x="674082" y="994244"/>
                </a:lnTo>
                <a:lnTo>
                  <a:pt x="577811" y="874757"/>
                </a:lnTo>
                <a:lnTo>
                  <a:pt x="674082" y="755270"/>
                </a:lnTo>
                <a:lnTo>
                  <a:pt x="809226" y="755270"/>
                </a:lnTo>
                <a:close/>
                <a:moveTo>
                  <a:pt x="1179241" y="185816"/>
                </a:moveTo>
                <a:lnTo>
                  <a:pt x="1082970" y="305302"/>
                </a:lnTo>
                <a:lnTo>
                  <a:pt x="947826" y="305302"/>
                </a:lnTo>
                <a:lnTo>
                  <a:pt x="851555" y="185815"/>
                </a:lnTo>
                <a:lnTo>
                  <a:pt x="947826" y="66328"/>
                </a:lnTo>
                <a:lnTo>
                  <a:pt x="1082970" y="66328"/>
                </a:lnTo>
                <a:close/>
                <a:moveTo>
                  <a:pt x="1180636" y="735167"/>
                </a:moveTo>
                <a:lnTo>
                  <a:pt x="1084365" y="854653"/>
                </a:lnTo>
                <a:lnTo>
                  <a:pt x="949221" y="854653"/>
                </a:lnTo>
                <a:lnTo>
                  <a:pt x="852950" y="735166"/>
                </a:lnTo>
                <a:lnTo>
                  <a:pt x="949221" y="615679"/>
                </a:lnTo>
                <a:lnTo>
                  <a:pt x="1084365" y="615679"/>
                </a:lnTo>
                <a:close/>
                <a:moveTo>
                  <a:pt x="1186134" y="464778"/>
                </a:moveTo>
                <a:lnTo>
                  <a:pt x="1089863" y="584264"/>
                </a:lnTo>
                <a:lnTo>
                  <a:pt x="954719" y="584264"/>
                </a:lnTo>
                <a:lnTo>
                  <a:pt x="858448" y="464778"/>
                </a:lnTo>
                <a:lnTo>
                  <a:pt x="954719" y="345291"/>
                </a:lnTo>
                <a:lnTo>
                  <a:pt x="1089863" y="345291"/>
                </a:lnTo>
                <a:close/>
                <a:moveTo>
                  <a:pt x="1187516" y="1011707"/>
                </a:moveTo>
                <a:lnTo>
                  <a:pt x="1137759" y="1073463"/>
                </a:lnTo>
                <a:lnTo>
                  <a:pt x="909587" y="1073463"/>
                </a:lnTo>
                <a:lnTo>
                  <a:pt x="859830" y="1011707"/>
                </a:lnTo>
                <a:lnTo>
                  <a:pt x="956101" y="892220"/>
                </a:lnTo>
                <a:lnTo>
                  <a:pt x="1091245" y="892220"/>
                </a:lnTo>
                <a:close/>
                <a:moveTo>
                  <a:pt x="1454367" y="43708"/>
                </a:moveTo>
                <a:lnTo>
                  <a:pt x="1358096" y="163195"/>
                </a:lnTo>
                <a:lnTo>
                  <a:pt x="1222952" y="163195"/>
                </a:lnTo>
                <a:lnTo>
                  <a:pt x="1126681" y="43708"/>
                </a:lnTo>
                <a:lnTo>
                  <a:pt x="1161897" y="0"/>
                </a:lnTo>
                <a:lnTo>
                  <a:pt x="1419151" y="0"/>
                </a:lnTo>
                <a:close/>
                <a:moveTo>
                  <a:pt x="1455761" y="593059"/>
                </a:moveTo>
                <a:lnTo>
                  <a:pt x="1359490" y="712546"/>
                </a:lnTo>
                <a:lnTo>
                  <a:pt x="1224346" y="712546"/>
                </a:lnTo>
                <a:lnTo>
                  <a:pt x="1128075" y="593059"/>
                </a:lnTo>
                <a:lnTo>
                  <a:pt x="1224346" y="473572"/>
                </a:lnTo>
                <a:lnTo>
                  <a:pt x="1359490" y="473572"/>
                </a:lnTo>
                <a:close/>
                <a:moveTo>
                  <a:pt x="1461259" y="322671"/>
                </a:moveTo>
                <a:lnTo>
                  <a:pt x="1364989" y="442157"/>
                </a:lnTo>
                <a:lnTo>
                  <a:pt x="1229845" y="442157"/>
                </a:lnTo>
                <a:lnTo>
                  <a:pt x="1133574" y="322670"/>
                </a:lnTo>
                <a:lnTo>
                  <a:pt x="1229845" y="203183"/>
                </a:lnTo>
                <a:lnTo>
                  <a:pt x="1364989" y="203183"/>
                </a:lnTo>
                <a:close/>
                <a:moveTo>
                  <a:pt x="1462641" y="869600"/>
                </a:moveTo>
                <a:lnTo>
                  <a:pt x="1366371" y="989086"/>
                </a:lnTo>
                <a:lnTo>
                  <a:pt x="1231226" y="989086"/>
                </a:lnTo>
                <a:lnTo>
                  <a:pt x="1134956" y="869599"/>
                </a:lnTo>
                <a:lnTo>
                  <a:pt x="1231226" y="750112"/>
                </a:lnTo>
                <a:lnTo>
                  <a:pt x="1366371" y="750112"/>
                </a:lnTo>
                <a:close/>
                <a:moveTo>
                  <a:pt x="1736385" y="186886"/>
                </a:moveTo>
                <a:lnTo>
                  <a:pt x="1640114" y="306373"/>
                </a:lnTo>
                <a:lnTo>
                  <a:pt x="1504970" y="306373"/>
                </a:lnTo>
                <a:lnTo>
                  <a:pt x="1408699" y="186886"/>
                </a:lnTo>
                <a:lnTo>
                  <a:pt x="1504970" y="67399"/>
                </a:lnTo>
                <a:lnTo>
                  <a:pt x="1640114" y="67399"/>
                </a:lnTo>
                <a:close/>
                <a:moveTo>
                  <a:pt x="1737780" y="736237"/>
                </a:moveTo>
                <a:lnTo>
                  <a:pt x="1641509" y="855724"/>
                </a:lnTo>
                <a:lnTo>
                  <a:pt x="1506365" y="855724"/>
                </a:lnTo>
                <a:lnTo>
                  <a:pt x="1410094" y="736237"/>
                </a:lnTo>
                <a:lnTo>
                  <a:pt x="1506365" y="616750"/>
                </a:lnTo>
                <a:lnTo>
                  <a:pt x="1641509" y="616750"/>
                </a:lnTo>
                <a:close/>
                <a:moveTo>
                  <a:pt x="1743278" y="465848"/>
                </a:moveTo>
                <a:lnTo>
                  <a:pt x="1647007" y="585335"/>
                </a:lnTo>
                <a:lnTo>
                  <a:pt x="1511863" y="585335"/>
                </a:lnTo>
                <a:lnTo>
                  <a:pt x="1415592" y="465848"/>
                </a:lnTo>
                <a:lnTo>
                  <a:pt x="1511863" y="346361"/>
                </a:lnTo>
                <a:lnTo>
                  <a:pt x="1647007" y="346361"/>
                </a:lnTo>
                <a:close/>
                <a:moveTo>
                  <a:pt x="1744660" y="1012777"/>
                </a:moveTo>
                <a:lnTo>
                  <a:pt x="1695765" y="1073463"/>
                </a:lnTo>
                <a:lnTo>
                  <a:pt x="1465869" y="1073463"/>
                </a:lnTo>
                <a:lnTo>
                  <a:pt x="1416974" y="1012777"/>
                </a:lnTo>
                <a:lnTo>
                  <a:pt x="1513245" y="893290"/>
                </a:lnTo>
                <a:lnTo>
                  <a:pt x="1648389" y="893290"/>
                </a:lnTo>
                <a:close/>
                <a:moveTo>
                  <a:pt x="2023903" y="48866"/>
                </a:moveTo>
                <a:lnTo>
                  <a:pt x="1927632" y="168353"/>
                </a:lnTo>
                <a:lnTo>
                  <a:pt x="1792488" y="168353"/>
                </a:lnTo>
                <a:lnTo>
                  <a:pt x="1696217" y="48866"/>
                </a:lnTo>
                <a:lnTo>
                  <a:pt x="1735589" y="0"/>
                </a:lnTo>
                <a:lnTo>
                  <a:pt x="1984531" y="0"/>
                </a:lnTo>
                <a:close/>
                <a:moveTo>
                  <a:pt x="2025297" y="598217"/>
                </a:moveTo>
                <a:lnTo>
                  <a:pt x="1929026" y="717704"/>
                </a:lnTo>
                <a:lnTo>
                  <a:pt x="1793882" y="717704"/>
                </a:lnTo>
                <a:lnTo>
                  <a:pt x="1697611" y="598217"/>
                </a:lnTo>
                <a:lnTo>
                  <a:pt x="1793882" y="478730"/>
                </a:lnTo>
                <a:lnTo>
                  <a:pt x="1929026" y="478730"/>
                </a:lnTo>
                <a:close/>
                <a:moveTo>
                  <a:pt x="2030795" y="327829"/>
                </a:moveTo>
                <a:lnTo>
                  <a:pt x="1934525" y="447315"/>
                </a:lnTo>
                <a:lnTo>
                  <a:pt x="1799380" y="447315"/>
                </a:lnTo>
                <a:lnTo>
                  <a:pt x="1703110" y="327829"/>
                </a:lnTo>
                <a:lnTo>
                  <a:pt x="1799380" y="208341"/>
                </a:lnTo>
                <a:lnTo>
                  <a:pt x="1934525" y="208341"/>
                </a:lnTo>
                <a:close/>
                <a:moveTo>
                  <a:pt x="2032177" y="874758"/>
                </a:moveTo>
                <a:lnTo>
                  <a:pt x="1935906" y="994244"/>
                </a:lnTo>
                <a:lnTo>
                  <a:pt x="1800762" y="994244"/>
                </a:lnTo>
                <a:lnTo>
                  <a:pt x="1704491" y="874758"/>
                </a:lnTo>
                <a:lnTo>
                  <a:pt x="1800762" y="755270"/>
                </a:lnTo>
                <a:lnTo>
                  <a:pt x="1935906" y="755270"/>
                </a:lnTo>
                <a:close/>
                <a:moveTo>
                  <a:pt x="2305922" y="185816"/>
                </a:moveTo>
                <a:lnTo>
                  <a:pt x="2209651" y="305302"/>
                </a:lnTo>
                <a:lnTo>
                  <a:pt x="2074507" y="305302"/>
                </a:lnTo>
                <a:lnTo>
                  <a:pt x="1978236" y="185816"/>
                </a:lnTo>
                <a:lnTo>
                  <a:pt x="2074507" y="66328"/>
                </a:lnTo>
                <a:lnTo>
                  <a:pt x="2209651" y="66328"/>
                </a:lnTo>
                <a:close/>
                <a:moveTo>
                  <a:pt x="2307316" y="735166"/>
                </a:moveTo>
                <a:lnTo>
                  <a:pt x="2211045" y="854653"/>
                </a:lnTo>
                <a:lnTo>
                  <a:pt x="2075901" y="854653"/>
                </a:lnTo>
                <a:lnTo>
                  <a:pt x="1979630" y="735167"/>
                </a:lnTo>
                <a:lnTo>
                  <a:pt x="2075901" y="615679"/>
                </a:lnTo>
                <a:lnTo>
                  <a:pt x="2211045" y="615679"/>
                </a:lnTo>
                <a:close/>
                <a:moveTo>
                  <a:pt x="2312815" y="464778"/>
                </a:moveTo>
                <a:lnTo>
                  <a:pt x="2216544" y="584264"/>
                </a:lnTo>
                <a:lnTo>
                  <a:pt x="2081400" y="584264"/>
                </a:lnTo>
                <a:lnTo>
                  <a:pt x="1985129" y="464778"/>
                </a:lnTo>
                <a:lnTo>
                  <a:pt x="2081400" y="345291"/>
                </a:lnTo>
                <a:lnTo>
                  <a:pt x="2216544" y="345291"/>
                </a:lnTo>
                <a:close/>
                <a:moveTo>
                  <a:pt x="2314196" y="1011707"/>
                </a:moveTo>
                <a:lnTo>
                  <a:pt x="2264439" y="1073463"/>
                </a:lnTo>
                <a:lnTo>
                  <a:pt x="2036267" y="1073463"/>
                </a:lnTo>
                <a:lnTo>
                  <a:pt x="1986511" y="1011707"/>
                </a:lnTo>
                <a:lnTo>
                  <a:pt x="2082781" y="892220"/>
                </a:lnTo>
                <a:lnTo>
                  <a:pt x="2217926" y="892220"/>
                </a:lnTo>
                <a:close/>
              </a:path>
            </a:pathLst>
          </a:custGeom>
          <a:gradFill flip="none" rotWithShape="1">
            <a:gsLst>
              <a:gs pos="0">
                <a:srgbClr val="4E4B23"/>
              </a:gs>
              <a:gs pos="70000">
                <a:srgbClr val="1E1C11"/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2Top">
              <a:rot lat="17090525" lon="19088305" rev="2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2" grpId="0" animBg="1"/>
      <p:bldP spid="32" grpId="0"/>
      <p:bldP spid="34" grpId="0" animBg="1"/>
      <p:bldP spid="34" grpId="1" animBg="1"/>
      <p:bldP spid="1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898D-7DB9-45D0-AD18-BD7AA030E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66CEF-894C-4452-AC91-4BBB97E50F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</a:t>
            </a:r>
          </a:p>
          <a:p>
            <a:r>
              <a:rPr lang="en-US" altLang="zh-CN"/>
              <a:t>Docker</a:t>
            </a:r>
            <a:r>
              <a:rPr lang="zh-CN" altLang="en-US"/>
              <a:t>和虚拟机的区别</a:t>
            </a:r>
            <a:endParaRPr lang="en-US" altLang="zh-CN"/>
          </a:p>
          <a:p>
            <a:r>
              <a:rPr lang="en-US" altLang="zh-CN"/>
              <a:t>Docker</a:t>
            </a:r>
            <a:r>
              <a:rPr lang="zh-CN" altLang="en-US"/>
              <a:t>架构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459CE-D996-483A-B0C7-515D67D38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25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docker run</a:t>
            </a:r>
            <a:r>
              <a:rPr lang="zh-CN" altLang="en-US" sz="1600"/>
              <a:t>命令的常见参数有哪些？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--name</a:t>
            </a:r>
            <a:r>
              <a:rPr lang="zh-CN" altLang="en-US" sz="1600"/>
              <a:t>：指定容器名称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-p</a:t>
            </a:r>
            <a:r>
              <a:rPr lang="zh-CN" altLang="en-US" sz="1600"/>
              <a:t>：指定端口映射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-d</a:t>
            </a:r>
            <a:r>
              <a:rPr lang="zh-CN" altLang="en-US" sz="1600"/>
              <a:t>：让容器后台运行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查看容器日志的命令：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添加 </a:t>
            </a:r>
            <a:r>
              <a:rPr lang="en-US" altLang="zh-CN" sz="1600"/>
              <a:t>-f </a:t>
            </a:r>
            <a:r>
              <a:rPr lang="zh-CN" altLang="en-US" sz="1600"/>
              <a:t>参数可以持续查看日志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docker ps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38778137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8F95-527D-465C-942A-EDDC1FE4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5D094-2A77-4E5A-A88C-9F369E89C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20531"/>
            <a:ext cx="9214230" cy="517190"/>
          </a:xfrm>
        </p:spPr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Nginx</a:t>
            </a:r>
            <a:r>
              <a:rPr lang="zh-CN" altLang="en-US"/>
              <a:t>容器，修改</a:t>
            </a:r>
            <a:r>
              <a:rPr lang="en-US" altLang="zh-CN"/>
              <a:t>HTML</a:t>
            </a:r>
            <a:r>
              <a:rPr lang="zh-CN" altLang="en-US"/>
              <a:t>文件内容，添加“传智教育欢迎您”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55DE-383A-4BFE-9082-065DCD862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17039"/>
            <a:ext cx="9214230" cy="25298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步骤一</a:t>
            </a:r>
            <a:r>
              <a:rPr lang="zh-CN" altLang="en-US"/>
              <a:t>：进入容器。进入我们刚刚创建的</a:t>
            </a:r>
            <a:r>
              <a:rPr lang="en-US" altLang="zh-CN"/>
              <a:t>nginx</a:t>
            </a:r>
            <a:r>
              <a:rPr lang="zh-CN" altLang="en-US"/>
              <a:t>容器的命令为：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/>
          </a:p>
          <a:p>
            <a:pPr>
              <a:lnSpc>
                <a:spcPct val="130000"/>
              </a:lnSpc>
            </a:pPr>
            <a:r>
              <a:rPr lang="zh-CN" altLang="en-US"/>
              <a:t>命令解读：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docker exec </a:t>
            </a:r>
            <a:r>
              <a:rPr lang="zh-CN" altLang="en-US"/>
              <a:t>：进入容器内部，执行一个命令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-it : </a:t>
            </a:r>
            <a:r>
              <a:rPr lang="zh-CN" altLang="en-US"/>
              <a:t>给当前进入的容器创建一个标准输入、输出终端，允许我们与容器交互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mn </a:t>
            </a:r>
            <a:r>
              <a:rPr lang="zh-CN" altLang="en-US"/>
              <a:t>：要进入的容器的名称</a:t>
            </a:r>
            <a:endParaRPr lang="en-US" altLang="zh-CN"/>
          </a:p>
          <a:p>
            <a:pPr marL="285750" indent="-28575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/>
              <a:t>bash</a:t>
            </a:r>
            <a:r>
              <a:rPr lang="zh-CN" altLang="en-US"/>
              <a:t>：进入容器后执行的命令，</a:t>
            </a:r>
            <a:r>
              <a:rPr lang="en-US" altLang="zh-CN"/>
              <a:t>bash</a:t>
            </a:r>
            <a:r>
              <a:rPr lang="zh-CN" altLang="en-US"/>
              <a:t>是一个</a:t>
            </a:r>
            <a:r>
              <a:rPr lang="en-US" altLang="zh-CN"/>
              <a:t>linux</a:t>
            </a:r>
            <a:r>
              <a:rPr lang="zh-CN" altLang="en-US"/>
              <a:t>终端交互命令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90C1A-1FE1-4043-BD46-5F85FFD400E1}"/>
              </a:ext>
            </a:extLst>
          </p:cNvPr>
          <p:cNvSpPr txBox="1"/>
          <p:nvPr/>
        </p:nvSpPr>
        <p:spPr>
          <a:xfrm>
            <a:off x="2281559" y="2143586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mn bash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94148-FBD4-445D-B79B-6188254C5E5D}"/>
              </a:ext>
            </a:extLst>
          </p:cNvPr>
          <p:cNvSpPr txBox="1"/>
          <p:nvPr/>
        </p:nvSpPr>
        <p:spPr>
          <a:xfrm>
            <a:off x="2195448" y="4327205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/>
              <a:t>步骤二</a:t>
            </a:r>
            <a:r>
              <a:rPr lang="zh-CN" altLang="en-US"/>
              <a:t>：进入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所在目录 </a:t>
            </a:r>
            <a:r>
              <a:rPr lang="en-US" altLang="zh-CN"/>
              <a:t>/usr/share/nginx/html</a:t>
            </a:r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040A21-7DDD-47DA-89A7-B3E738D02EC3}"/>
              </a:ext>
            </a:extLst>
          </p:cNvPr>
          <p:cNvSpPr txBox="1"/>
          <p:nvPr/>
        </p:nvSpPr>
        <p:spPr>
          <a:xfrm>
            <a:off x="2281558" y="4932155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48A58-F9BB-4D9A-B2F4-9C96C42483E5}"/>
              </a:ext>
            </a:extLst>
          </p:cNvPr>
          <p:cNvSpPr txBox="1"/>
          <p:nvPr/>
        </p:nvSpPr>
        <p:spPr>
          <a:xfrm>
            <a:off x="2195448" y="5310871"/>
            <a:ext cx="9214230" cy="426271"/>
          </a:xfrm>
          <a:prstGeom prst="rect">
            <a:avLst/>
          </a:prstGeom>
        </p:spPr>
        <p:txBody>
          <a:bodyPr/>
          <a:lstStyle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b="1"/>
              <a:t>步骤三</a:t>
            </a:r>
            <a:r>
              <a:rPr lang="zh-CN" altLang="en-US"/>
              <a:t>：修改</a:t>
            </a:r>
            <a:r>
              <a:rPr lang="en-US" altLang="zh-CN"/>
              <a:t>index.html</a:t>
            </a:r>
            <a:r>
              <a:rPr lang="zh-CN" altLang="en-US"/>
              <a:t>的内容</a:t>
            </a:r>
            <a:endParaRPr lang="en-US" altLang="zh-CN"/>
          </a:p>
          <a:p>
            <a:r>
              <a:rPr lang="zh-CN" altLang="en-US"/>
              <a:t> 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F96975-64B3-45A4-BD6B-1AC0BC414AF2}"/>
              </a:ext>
            </a:extLst>
          </p:cNvPr>
          <p:cNvSpPr txBox="1"/>
          <p:nvPr/>
        </p:nvSpPr>
        <p:spPr>
          <a:xfrm>
            <a:off x="2281558" y="5817467"/>
            <a:ext cx="9128119" cy="523220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's#Welcome to nginx#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传智</a:t>
            </a:r>
            <a:r>
              <a:rPr lang="zh-CN" altLang="en-US" sz="1400"/>
              <a:t>教育</a:t>
            </a:r>
            <a:r>
              <a:rPr lang="zh-CN" altLang="en-US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欢迎您</a:t>
            </a:r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#g' index.html</a:t>
            </a:r>
          </a:p>
          <a:p>
            <a:r>
              <a:rPr lang="en-US" altLang="zh-CN" sz="1400"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sed -i 's#&lt;head&gt;#&lt;head&gt;&lt;meta charset="utf-8"&gt;#g' index.html</a:t>
            </a:r>
            <a:endParaRPr lang="zh-CN" altLang="en-US" sz="1400"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39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2170DA-8B4E-4367-A99C-7ADD0D01D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查看容器状态：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添加</a:t>
            </a:r>
            <a:r>
              <a:rPr lang="en-US" altLang="zh-CN" sz="1600"/>
              <a:t>-a</a:t>
            </a:r>
            <a:r>
              <a:rPr lang="zh-CN" altLang="en-US" sz="1600"/>
              <a:t>参数查看所有状态的容器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删除容器：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不能删除运行中的容器，除非添加 </a:t>
            </a:r>
            <a:r>
              <a:rPr lang="en-US" altLang="zh-CN" sz="1600"/>
              <a:t>-f </a:t>
            </a:r>
            <a:r>
              <a:rPr lang="zh-CN" altLang="en-US" sz="1600"/>
              <a:t>参数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进入容器：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命令是</a:t>
            </a:r>
            <a:r>
              <a:rPr lang="en-US" altLang="zh-CN" sz="1600"/>
              <a:t>docker exec -it [</a:t>
            </a:r>
            <a:r>
              <a:rPr lang="zh-CN" altLang="en-US" sz="1600"/>
              <a:t>容器名</a:t>
            </a:r>
            <a:r>
              <a:rPr lang="en-US" altLang="zh-CN" sz="1600"/>
              <a:t>] [</a:t>
            </a:r>
            <a:r>
              <a:rPr lang="zh-CN" altLang="en-US" sz="1600"/>
              <a:t>要执行的命令</a:t>
            </a:r>
            <a:r>
              <a:rPr lang="en-US" altLang="zh-CN" sz="160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exec</a:t>
            </a:r>
            <a:r>
              <a:rPr lang="zh-CN" altLang="en-US" sz="1600"/>
              <a:t>命令可以进入容器修改文件，但是在容器内修改文件是不推荐的</a:t>
            </a:r>
            <a:endParaRPr lang="en-US" altLang="zh-CN" sz="16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38E6E9-132E-4A25-B330-437C26B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273294931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创建并运行一个</a:t>
            </a:r>
            <a:r>
              <a:rPr lang="en-US" altLang="zh-CN"/>
              <a:t>redis</a:t>
            </a:r>
            <a:r>
              <a:rPr lang="zh-CN" altLang="en-US"/>
              <a:t>容器，并且支持数据持久化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步骤一：到</a:t>
            </a:r>
            <a:r>
              <a:rPr lang="en-US" altLang="zh-CN"/>
              <a:t>DockerHub</a:t>
            </a:r>
            <a:r>
              <a:rPr lang="zh-CN" altLang="en-US"/>
              <a:t>搜索</a:t>
            </a:r>
            <a:r>
              <a:rPr lang="en-US" altLang="zh-CN"/>
              <a:t>Redis</a:t>
            </a:r>
            <a:r>
              <a:rPr lang="zh-CN" altLang="en-US"/>
              <a:t>镜像</a:t>
            </a:r>
            <a:endParaRPr lang="en-US" altLang="zh-CN"/>
          </a:p>
          <a:p>
            <a:r>
              <a:rPr lang="zh-CN" altLang="en-US"/>
              <a:t>步骤二：查看</a:t>
            </a:r>
            <a:r>
              <a:rPr lang="en-US" altLang="zh-CN"/>
              <a:t>Redis</a:t>
            </a:r>
            <a:r>
              <a:rPr lang="zh-CN" altLang="en-US"/>
              <a:t>镜像文档中的帮助信息</a:t>
            </a:r>
            <a:endParaRPr lang="en-US" altLang="zh-CN"/>
          </a:p>
          <a:p>
            <a:r>
              <a:rPr lang="zh-CN" altLang="en-US"/>
              <a:t>步骤三：利用</a:t>
            </a:r>
            <a:r>
              <a:rPr lang="en-US" altLang="zh-CN"/>
              <a:t>docker run </a:t>
            </a:r>
            <a:r>
              <a:rPr lang="zh-CN" altLang="en-US"/>
              <a:t>命令运行一个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281561" y="3069659"/>
            <a:ext cx="9128119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redis -p 6379:6379 -d redis redis-server --appendonly yes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EBBA1E-D30D-4D98-B908-2CE1BE31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60" y="3719819"/>
            <a:ext cx="9128119" cy="110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容器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进入</a:t>
            </a:r>
            <a:r>
              <a:rPr lang="en-US" altLang="zh-CN"/>
              <a:t>redis</a:t>
            </a:r>
            <a:r>
              <a:rPr lang="zh-CN" altLang="en-US"/>
              <a:t>容器，并执行</a:t>
            </a:r>
            <a:r>
              <a:rPr lang="en-US" altLang="zh-CN"/>
              <a:t>redis-cli</a:t>
            </a:r>
            <a:r>
              <a:rPr lang="zh-CN" altLang="en-US"/>
              <a:t>客户端命令，存入</a:t>
            </a:r>
            <a:r>
              <a:rPr lang="en-US" altLang="zh-CN"/>
              <a:t>num=666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425848"/>
          </a:xfrm>
        </p:spPr>
        <p:txBody>
          <a:bodyPr/>
          <a:lstStyle/>
          <a:p>
            <a:r>
              <a:rPr lang="zh-CN" altLang="en-US"/>
              <a:t>步骤一：进入</a:t>
            </a:r>
            <a:r>
              <a:rPr lang="en-US" altLang="zh-CN"/>
              <a:t>redis</a:t>
            </a:r>
            <a:r>
              <a:rPr lang="zh-CN" altLang="en-US"/>
              <a:t>容器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A042E6-D661-4D79-AE90-D1B6FEDD855E}"/>
              </a:ext>
            </a:extLst>
          </p:cNvPr>
          <p:cNvSpPr txBox="1"/>
          <p:nvPr/>
        </p:nvSpPr>
        <p:spPr>
          <a:xfrm>
            <a:off x="2328431" y="2155259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exec -it redis bash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15145-9EDF-4F41-B7DA-C0DF313AD8F2}"/>
              </a:ext>
            </a:extLst>
          </p:cNvPr>
          <p:cNvSpPr txBox="1"/>
          <p:nvPr/>
        </p:nvSpPr>
        <p:spPr>
          <a:xfrm>
            <a:off x="2324865" y="356295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822BDB-7308-4238-99EC-8F234EB57DD2}"/>
              </a:ext>
            </a:extLst>
          </p:cNvPr>
          <p:cNvSpPr txBox="1"/>
          <p:nvPr/>
        </p:nvSpPr>
        <p:spPr>
          <a:xfrm>
            <a:off x="2324865" y="5386122"/>
            <a:ext cx="912811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 num 666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AB823-FB23-4CEB-B7BC-A1E66B5B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29" y="2518802"/>
            <a:ext cx="7716189" cy="43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F971EE-2939-4FE2-BF3C-F6ECDBCB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9" y="4012781"/>
            <a:ext cx="7716189" cy="677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7A3ABB-0771-40BE-8E4A-91963280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28" y="5879239"/>
            <a:ext cx="5562215" cy="7861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2F0F9B6-CDB4-4D9F-A1C2-ED3FA66E8611}"/>
              </a:ext>
            </a:extLst>
          </p:cNvPr>
          <p:cNvSpPr txBox="1"/>
          <p:nvPr/>
        </p:nvSpPr>
        <p:spPr>
          <a:xfrm>
            <a:off x="2195450" y="3163754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步骤二：执行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redis-cli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客户端命令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BB182-6D20-49CF-9457-C09F77A1C331}"/>
              </a:ext>
            </a:extLst>
          </p:cNvPr>
          <p:cNvSpPr txBox="1"/>
          <p:nvPr/>
        </p:nvSpPr>
        <p:spPr>
          <a:xfrm>
            <a:off x="2195450" y="4941735"/>
            <a:ext cx="938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步骤三：设置数据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num=666</a:t>
            </a:r>
          </a:p>
        </p:txBody>
      </p:sp>
    </p:spTree>
    <p:extLst>
      <p:ext uri="{BB962C8B-B14F-4D97-AF65-F5344CB8AC3E}">
        <p14:creationId xmlns:p14="http://schemas.microsoft.com/office/powerpoint/2010/main" val="279344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B64D-C77C-4652-BE3E-509857B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1BF0-069A-4FD2-B855-D6B2BB23E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D4769-B024-4B4F-BC30-D5030DEC6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42023"/>
            <a:ext cx="10698800" cy="908346"/>
          </a:xfrm>
        </p:spPr>
        <p:txBody>
          <a:bodyPr/>
          <a:lstStyle/>
          <a:p>
            <a:r>
              <a:rPr lang="zh-CN" altLang="en-US"/>
              <a:t>容器与数据耦合的问题</a:t>
            </a:r>
            <a:endParaRPr lang="en-US" altLang="zh-CN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03FECFB-AAF7-4EFC-BEE9-9FAE8CFE2087}"/>
              </a:ext>
            </a:extLst>
          </p:cNvPr>
          <p:cNvGrpSpPr/>
          <p:nvPr/>
        </p:nvGrpSpPr>
        <p:grpSpPr>
          <a:xfrm>
            <a:off x="1640910" y="2444536"/>
            <a:ext cx="2296498" cy="2741239"/>
            <a:chOff x="1640910" y="2444536"/>
            <a:chExt cx="2296498" cy="274123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2FF5068-D03A-41DF-B9F3-5F5581A99EF5}"/>
                </a:ext>
              </a:extLst>
            </p:cNvPr>
            <p:cNvGrpSpPr/>
            <p:nvPr/>
          </p:nvGrpSpPr>
          <p:grpSpPr>
            <a:xfrm>
              <a:off x="1640910" y="2450369"/>
              <a:ext cx="2296498" cy="2735406"/>
              <a:chOff x="1640910" y="2450369"/>
              <a:chExt cx="2296498" cy="2735406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4EBDB639-BB21-4FE4-99B0-CDCF916180D0}"/>
                  </a:ext>
                </a:extLst>
              </p:cNvPr>
              <p:cNvSpPr/>
              <p:nvPr/>
            </p:nvSpPr>
            <p:spPr>
              <a:xfrm>
                <a:off x="3569765" y="3963820"/>
                <a:ext cx="367643" cy="107754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27000" dist="88900" algn="l" rotWithShape="0">
                  <a:srgbClr val="0070C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D7ED422-F15B-4733-BACF-E0AFAFD22751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52237F-4EEA-467A-924C-8C7F8DC66A58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0070C0"/>
                    </a:solidFill>
                  </a:rPr>
                  <a:t>不便于修改</a:t>
                </a:r>
                <a:endParaRPr lang="zh-CN" altLang="en-US" sz="1600" dirty="0">
                  <a:solidFill>
                    <a:srgbClr val="0070C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0B927B-2255-4900-8D48-A10A8CD6DB35}"/>
                  </a:ext>
                </a:extLst>
              </p:cNvPr>
              <p:cNvSpPr txBox="1"/>
              <p:nvPr/>
            </p:nvSpPr>
            <p:spPr>
              <a:xfrm>
                <a:off x="1798000" y="4003203"/>
                <a:ext cx="1946031" cy="646331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当我们要修改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Nginx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的</a:t>
                </a:r>
                <a:r>
                  <a:rPr lang="en-US" altLang="zh-CN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html</a:t>
                </a: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内容时，需要进入容器内部修改，很不方便。</a:t>
                </a:r>
              </a:p>
            </p:txBody>
          </p:sp>
        </p:grp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D0D0EAC6-00C7-44EE-B89B-4F3E1EE93E5F}"/>
                </a:ext>
              </a:extLst>
            </p:cNvPr>
            <p:cNvSpPr/>
            <p:nvPr/>
          </p:nvSpPr>
          <p:spPr>
            <a:xfrm>
              <a:off x="1640910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5321729-A060-406D-83B8-FC545D70E20A}"/>
              </a:ext>
            </a:extLst>
          </p:cNvPr>
          <p:cNvGrpSpPr/>
          <p:nvPr/>
        </p:nvGrpSpPr>
        <p:grpSpPr>
          <a:xfrm>
            <a:off x="5032414" y="2444536"/>
            <a:ext cx="2306658" cy="2741239"/>
            <a:chOff x="5022285" y="2444536"/>
            <a:chExt cx="2306658" cy="274123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A901300-E9FB-4770-96C2-8DDEEB006D3C}"/>
                </a:ext>
              </a:extLst>
            </p:cNvPr>
            <p:cNvGrpSpPr/>
            <p:nvPr/>
          </p:nvGrpSpPr>
          <p:grpSpPr>
            <a:xfrm>
              <a:off x="5022285" y="2450369"/>
              <a:ext cx="2306658" cy="2735406"/>
              <a:chOff x="1640910" y="2450369"/>
              <a:chExt cx="2306658" cy="2735406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BA1DCA9E-EBF3-4436-AD8F-E6BEFCEA3B97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rgbClr val="AD2B26"/>
              </a:solidFill>
              <a:ln>
                <a:noFill/>
              </a:ln>
              <a:effectLst>
                <a:outerShdw blurRad="127000" dist="88900" algn="l" rotWithShape="0">
                  <a:srgbClr val="AD2B2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B0774CBC-EF7C-4851-B40C-E2ABDCC1C3E7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8D5E35E-7313-4480-A809-8DC124368AC2}"/>
                  </a:ext>
                </a:extLst>
              </p:cNvPr>
              <p:cNvSpPr txBox="1"/>
              <p:nvPr/>
            </p:nvSpPr>
            <p:spPr>
              <a:xfrm>
                <a:off x="1768608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rgbClr val="AD2B26"/>
                    </a:solidFill>
                    <a:latin typeface="+mn-lt"/>
                    <a:ea typeface="+mn-ea"/>
                  </a:rPr>
                  <a:t>数据不</a:t>
                </a:r>
                <a:r>
                  <a:rPr lang="zh-CN" altLang="en-US" sz="1600">
                    <a:solidFill>
                      <a:srgbClr val="AD2B26"/>
                    </a:solidFill>
                  </a:rPr>
                  <a:t>可复用</a:t>
                </a:r>
                <a:endParaRPr lang="zh-CN" altLang="en-US" sz="1600" dirty="0">
                  <a:solidFill>
                    <a:srgbClr val="AD2B2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DEBA28A-682E-4FC6-BD3F-A7947A1AB789}"/>
                  </a:ext>
                </a:extLst>
              </p:cNvPr>
              <p:cNvSpPr txBox="1"/>
              <p:nvPr/>
            </p:nvSpPr>
            <p:spPr>
              <a:xfrm>
                <a:off x="1791192" y="3938954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在容器内的修改对外是不可见的。所有修改对新创建的容器是不可复用的。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860D5BF1-A4ED-456C-87BB-FB14417FA7B8}"/>
                </a:ext>
              </a:extLst>
            </p:cNvPr>
            <p:cNvSpPr/>
            <p:nvPr/>
          </p:nvSpPr>
          <p:spPr>
            <a:xfrm>
              <a:off x="5022285" y="2444536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6B9B9F5-DD04-4007-947C-3D3C109C67A7}"/>
              </a:ext>
            </a:extLst>
          </p:cNvPr>
          <p:cNvGrpSpPr/>
          <p:nvPr/>
        </p:nvGrpSpPr>
        <p:grpSpPr>
          <a:xfrm>
            <a:off x="8434078" y="2445970"/>
            <a:ext cx="2306658" cy="2738370"/>
            <a:chOff x="8434078" y="2447405"/>
            <a:chExt cx="2306658" cy="2738370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B126D0E-37FD-470B-BC23-5E1FB0FD7C87}"/>
                </a:ext>
              </a:extLst>
            </p:cNvPr>
            <p:cNvGrpSpPr/>
            <p:nvPr/>
          </p:nvGrpSpPr>
          <p:grpSpPr>
            <a:xfrm>
              <a:off x="8434078" y="2450369"/>
              <a:ext cx="2306658" cy="2735406"/>
              <a:chOff x="1640910" y="2450369"/>
              <a:chExt cx="2306658" cy="2735406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E15BFE4-81A9-4576-A1C9-7A753F122108}"/>
                  </a:ext>
                </a:extLst>
              </p:cNvPr>
              <p:cNvSpPr/>
              <p:nvPr/>
            </p:nvSpPr>
            <p:spPr>
              <a:xfrm>
                <a:off x="3579925" y="3963820"/>
                <a:ext cx="367643" cy="107754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27000" dist="88900" algn="l" rotWithShape="0">
                  <a:schemeClr val="accent3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6ACC922C-401C-47A4-974C-275B3FA0F08E}"/>
                  </a:ext>
                </a:extLst>
              </p:cNvPr>
              <p:cNvSpPr/>
              <p:nvPr/>
            </p:nvSpPr>
            <p:spPr>
              <a:xfrm>
                <a:off x="1640910" y="2450369"/>
                <a:ext cx="2204580" cy="273540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3175">
                <a:noFill/>
              </a:ln>
              <a:effectLst>
                <a:outerShdw blurRad="165100" dist="127000" dir="20400000" algn="bl" rotWithShape="0">
                  <a:schemeClr val="tx1">
                    <a:alpha val="23000"/>
                  </a:scheme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25B5353-C86C-4AA5-BC85-82B9E0D3AC2B}"/>
                  </a:ext>
                </a:extLst>
              </p:cNvPr>
              <p:cNvSpPr txBox="1"/>
              <p:nvPr/>
            </p:nvSpPr>
            <p:spPr>
              <a:xfrm>
                <a:off x="1793631" y="3625266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</a:rPr>
                  <a:t>升级维护困难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123EB1E-204E-4C09-9F81-1C14826B9333}"/>
                  </a:ext>
                </a:extLst>
              </p:cNvPr>
              <p:cNvSpPr txBox="1"/>
              <p:nvPr/>
            </p:nvSpPr>
            <p:spPr>
              <a:xfrm>
                <a:off x="1793631" y="4003203"/>
                <a:ext cx="1946031" cy="897425"/>
              </a:xfrm>
              <a:prstGeom prst="rect">
                <a:avLst/>
              </a:prstGeom>
              <a:noFill/>
            </p:spPr>
            <p:txBody>
              <a:bodyPr wrap="square" lIns="73440" tIns="45720" rIns="73440" bIns="4572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2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数据在容器内，如果要升级容器必然删除旧容器，所有数据都跟着删除了</a:t>
                </a:r>
                <a:endParaRPr lang="zh-CN" altLang="en-US" sz="12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2CC9B44-3A35-4B1E-8BB6-95F44B286218}"/>
                </a:ext>
              </a:extLst>
            </p:cNvPr>
            <p:cNvSpPr/>
            <p:nvPr/>
          </p:nvSpPr>
          <p:spPr>
            <a:xfrm>
              <a:off x="8434078" y="2447405"/>
              <a:ext cx="540092" cy="565569"/>
            </a:xfrm>
            <a:custGeom>
              <a:avLst/>
              <a:gdLst>
                <a:gd name="connsiteX0" fmla="*/ 164241 w 540092"/>
                <a:gd name="connsiteY0" fmla="*/ 0 h 565569"/>
                <a:gd name="connsiteX1" fmla="*/ 540092 w 540092"/>
                <a:gd name="connsiteY1" fmla="*/ 0 h 565569"/>
                <a:gd name="connsiteX2" fmla="*/ 540092 w 540092"/>
                <a:gd name="connsiteY2" fmla="*/ 401328 h 565569"/>
                <a:gd name="connsiteX3" fmla="*/ 375851 w 540092"/>
                <a:gd name="connsiteY3" fmla="*/ 565569 h 565569"/>
                <a:gd name="connsiteX4" fmla="*/ 0 w 540092"/>
                <a:gd name="connsiteY4" fmla="*/ 565569 h 565569"/>
                <a:gd name="connsiteX5" fmla="*/ 0 w 540092"/>
                <a:gd name="connsiteY5" fmla="*/ 164241 h 565569"/>
                <a:gd name="connsiteX6" fmla="*/ 164241 w 540092"/>
                <a:gd name="connsiteY6" fmla="*/ 0 h 56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92" h="565569">
                  <a:moveTo>
                    <a:pt x="164241" y="0"/>
                  </a:moveTo>
                  <a:lnTo>
                    <a:pt x="540092" y="0"/>
                  </a:lnTo>
                  <a:lnTo>
                    <a:pt x="540092" y="401328"/>
                  </a:lnTo>
                  <a:cubicBezTo>
                    <a:pt x="540092" y="492036"/>
                    <a:pt x="466559" y="565569"/>
                    <a:pt x="375851" y="565569"/>
                  </a:cubicBezTo>
                  <a:lnTo>
                    <a:pt x="0" y="565569"/>
                  </a:lnTo>
                  <a:lnTo>
                    <a:pt x="0" y="164241"/>
                  </a:lnTo>
                  <a:cubicBezTo>
                    <a:pt x="0" y="73533"/>
                    <a:pt x="73533" y="0"/>
                    <a:pt x="164241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109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82D8-2FB8-4C41-BA2A-CB3DDABF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5E8D3-0685-44BC-9BF3-23BE9C3DB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0602A-9645-46B1-A901-0B2AB1A02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856724" cy="917692"/>
          </a:xfrm>
        </p:spPr>
        <p:txBody>
          <a:bodyPr/>
          <a:lstStyle/>
          <a:p>
            <a:r>
              <a:rPr lang="zh-CN" altLang="en-US" b="1"/>
              <a:t>数据卷（</a:t>
            </a:r>
            <a:r>
              <a:rPr lang="en-US" altLang="zh-CN" b="1"/>
              <a:t>volume</a:t>
            </a:r>
            <a:r>
              <a:rPr lang="zh-CN" altLang="en-US" b="1"/>
              <a:t>）</a:t>
            </a:r>
            <a:r>
              <a:rPr lang="zh-CN" altLang="en-US"/>
              <a:t>是一个虚拟目录，指向宿主机文件系统中的某个目录。</a:t>
            </a:r>
            <a:endParaRPr lang="en-US" altLang="zh-CN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3B6B8F-B745-4A14-BBF2-BCE6FA6FE0CB}"/>
              </a:ext>
            </a:extLst>
          </p:cNvPr>
          <p:cNvGrpSpPr/>
          <p:nvPr/>
        </p:nvGrpSpPr>
        <p:grpSpPr>
          <a:xfrm>
            <a:off x="2037260" y="2964160"/>
            <a:ext cx="4898123" cy="3331295"/>
            <a:chOff x="893618" y="3131850"/>
            <a:chExt cx="4898123" cy="3331295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CB86824-98B2-44A3-83BD-6815BC44E120}"/>
                </a:ext>
              </a:extLst>
            </p:cNvPr>
            <p:cNvSpPr/>
            <p:nvPr/>
          </p:nvSpPr>
          <p:spPr>
            <a:xfrm>
              <a:off x="893618" y="3262745"/>
              <a:ext cx="4898123" cy="3200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6CB191E-5442-4232-A4F0-6FE09CD6F0B0}"/>
                </a:ext>
              </a:extLst>
            </p:cNvPr>
            <p:cNvSpPr/>
            <p:nvPr/>
          </p:nvSpPr>
          <p:spPr>
            <a:xfrm>
              <a:off x="893618" y="3131850"/>
              <a:ext cx="1465117" cy="29715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09DF923-EA03-4DA1-8BAE-5B2FA3F9EACD}"/>
              </a:ext>
            </a:extLst>
          </p:cNvPr>
          <p:cNvGrpSpPr/>
          <p:nvPr/>
        </p:nvGrpSpPr>
        <p:grpSpPr>
          <a:xfrm>
            <a:off x="2232692" y="4470670"/>
            <a:ext cx="4552912" cy="1714958"/>
            <a:chOff x="893618" y="3106880"/>
            <a:chExt cx="4552912" cy="160102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00581EA-0BAD-4600-8EE6-BF85EDE032FC}"/>
                </a:ext>
              </a:extLst>
            </p:cNvPr>
            <p:cNvSpPr/>
            <p:nvPr/>
          </p:nvSpPr>
          <p:spPr>
            <a:xfrm>
              <a:off x="893618" y="3249386"/>
              <a:ext cx="4552912" cy="145852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150DC19-8D71-4350-9867-9C6C1CEA49C3}"/>
                </a:ext>
              </a:extLst>
            </p:cNvPr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ABA16D-D80F-481C-9F7B-9B6D352CC97E}"/>
              </a:ext>
            </a:extLst>
          </p:cNvPr>
          <p:cNvGrpSpPr/>
          <p:nvPr/>
        </p:nvGrpSpPr>
        <p:grpSpPr>
          <a:xfrm>
            <a:off x="2219709" y="3431347"/>
            <a:ext cx="4552912" cy="833162"/>
            <a:chOff x="893618" y="3106880"/>
            <a:chExt cx="4552912" cy="877637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F55E742-3E38-45B9-A21A-7E670C8C4714}"/>
                </a:ext>
              </a:extLst>
            </p:cNvPr>
            <p:cNvSpPr/>
            <p:nvPr/>
          </p:nvSpPr>
          <p:spPr>
            <a:xfrm>
              <a:off x="893618" y="3262744"/>
              <a:ext cx="4552912" cy="7217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C1BBFEA8-BB69-4611-BF37-21520F39F512}"/>
                </a:ext>
              </a:extLst>
            </p:cNvPr>
            <p:cNvSpPr/>
            <p:nvPr/>
          </p:nvSpPr>
          <p:spPr>
            <a:xfrm>
              <a:off x="893618" y="3106880"/>
              <a:ext cx="1081486" cy="322120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95A26A-0886-4680-8224-C0B4BA3AFD6C}"/>
              </a:ext>
            </a:extLst>
          </p:cNvPr>
          <p:cNvGrpSpPr/>
          <p:nvPr/>
        </p:nvGrpSpPr>
        <p:grpSpPr>
          <a:xfrm>
            <a:off x="5804553" y="3712747"/>
            <a:ext cx="701458" cy="481752"/>
            <a:chOff x="7058486" y="3634771"/>
            <a:chExt cx="702079" cy="508664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C49B53B-1EF6-4B6F-A8E4-88DC6E65C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454D48-B5E4-4865-8024-8108063416B8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A44574-9299-451F-B114-3D419CB8262B}"/>
              </a:ext>
            </a:extLst>
          </p:cNvPr>
          <p:cNvSpPr/>
          <p:nvPr/>
        </p:nvSpPr>
        <p:spPr>
          <a:xfrm>
            <a:off x="2727779" y="4880802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7D9C02E-428B-44FC-AFF1-D39F180A6AC6}"/>
              </a:ext>
            </a:extLst>
          </p:cNvPr>
          <p:cNvSpPr/>
          <p:nvPr/>
        </p:nvSpPr>
        <p:spPr>
          <a:xfrm>
            <a:off x="2723722" y="5710739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91A2221C-1A67-4B6D-8453-E1178FD4EFA9}"/>
              </a:ext>
            </a:extLst>
          </p:cNvPr>
          <p:cNvSpPr/>
          <p:nvPr/>
        </p:nvSpPr>
        <p:spPr>
          <a:xfrm>
            <a:off x="3363983" y="5051203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B236786-947D-4D2D-B702-0193CE00F281}"/>
              </a:ext>
            </a:extLst>
          </p:cNvPr>
          <p:cNvSpPr/>
          <p:nvPr/>
        </p:nvSpPr>
        <p:spPr>
          <a:xfrm>
            <a:off x="3989776" y="5232004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E9D7874-50A3-4587-9AFB-A77AFFE774A8}"/>
              </a:ext>
            </a:extLst>
          </p:cNvPr>
          <p:cNvSpPr/>
          <p:nvPr/>
        </p:nvSpPr>
        <p:spPr>
          <a:xfrm>
            <a:off x="4883627" y="5407009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52D5569-3CB2-42F2-B650-854427BE2FCD}"/>
              </a:ext>
            </a:extLst>
          </p:cNvPr>
          <p:cNvCxnSpPr/>
          <p:nvPr/>
        </p:nvCxnSpPr>
        <p:spPr>
          <a:xfrm>
            <a:off x="2505623" y="4810211"/>
            <a:ext cx="0" cy="125294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96D558C-082E-40F4-BEBC-6C0D1218F98E}"/>
              </a:ext>
            </a:extLst>
          </p:cNvPr>
          <p:cNvCxnSpPr>
            <a:endCxn id="21" idx="1"/>
          </p:cNvCxnSpPr>
          <p:nvPr/>
        </p:nvCxnSpPr>
        <p:spPr>
          <a:xfrm>
            <a:off x="2505623" y="4987592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515313-74D2-4026-AB80-05C4CAEB4535}"/>
              </a:ext>
            </a:extLst>
          </p:cNvPr>
          <p:cNvCxnSpPr>
            <a:stCxn id="76" idx="1"/>
          </p:cNvCxnSpPr>
          <p:nvPr/>
        </p:nvCxnSpPr>
        <p:spPr>
          <a:xfrm flipH="1" flipV="1">
            <a:off x="2503595" y="5808796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4BD65A6-BE1D-4125-84D3-035CF062F8F1}"/>
              </a:ext>
            </a:extLst>
          </p:cNvPr>
          <p:cNvCxnSpPr>
            <a:stCxn id="77" idx="1"/>
            <a:endCxn id="21" idx="2"/>
          </p:cNvCxnSpPr>
          <p:nvPr/>
        </p:nvCxnSpPr>
        <p:spPr>
          <a:xfrm rot="10800000">
            <a:off x="2988419" y="5094384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0C765FD-F11A-4B52-8BA3-BD173AE7449B}"/>
              </a:ext>
            </a:extLst>
          </p:cNvPr>
          <p:cNvCxnSpPr>
            <a:stCxn id="78" idx="1"/>
            <a:endCxn id="77" idx="2"/>
          </p:cNvCxnSpPr>
          <p:nvPr/>
        </p:nvCxnSpPr>
        <p:spPr>
          <a:xfrm rot="10800000">
            <a:off x="3624622" y="5264785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F44EA4F-D4B4-443A-BADB-36113554FE65}"/>
              </a:ext>
            </a:extLst>
          </p:cNvPr>
          <p:cNvCxnSpPr>
            <a:stCxn id="79" idx="1"/>
            <a:endCxn id="78" idx="2"/>
          </p:cNvCxnSpPr>
          <p:nvPr/>
        </p:nvCxnSpPr>
        <p:spPr>
          <a:xfrm rot="10800000">
            <a:off x="4384443" y="5445586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C3CF2C2-DB13-496D-9AE0-2406C491AE0A}"/>
              </a:ext>
            </a:extLst>
          </p:cNvPr>
          <p:cNvSpPr/>
          <p:nvPr/>
        </p:nvSpPr>
        <p:spPr>
          <a:xfrm>
            <a:off x="5920458" y="559691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C7F446E-0812-43C8-90A0-8C5D0476852A}"/>
              </a:ext>
            </a:extLst>
          </p:cNvPr>
          <p:cNvCxnSpPr>
            <a:stCxn id="86" idx="1"/>
            <a:endCxn id="79" idx="2"/>
          </p:cNvCxnSpPr>
          <p:nvPr/>
        </p:nvCxnSpPr>
        <p:spPr>
          <a:xfrm rot="10800000">
            <a:off x="5349584" y="5626370"/>
            <a:ext cx="570874" cy="8930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F5B196D-7C21-47B0-838A-6B3CA1DFAE2B}"/>
              </a:ext>
            </a:extLst>
          </p:cNvPr>
          <p:cNvSpPr/>
          <p:nvPr/>
        </p:nvSpPr>
        <p:spPr>
          <a:xfrm>
            <a:off x="5920458" y="5887657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28171FA2-ACAD-489C-B5C9-5ED832FD6ABE}"/>
              </a:ext>
            </a:extLst>
          </p:cNvPr>
          <p:cNvCxnSpPr>
            <a:stCxn id="90" idx="1"/>
            <a:endCxn id="79" idx="2"/>
          </p:cNvCxnSpPr>
          <p:nvPr/>
        </p:nvCxnSpPr>
        <p:spPr>
          <a:xfrm rot="10800000">
            <a:off x="5349584" y="5626370"/>
            <a:ext cx="570874" cy="3800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73C96CF-1E67-4580-9303-29514902E7CD}"/>
              </a:ext>
            </a:extLst>
          </p:cNvPr>
          <p:cNvGrpSpPr/>
          <p:nvPr/>
        </p:nvGrpSpPr>
        <p:grpSpPr>
          <a:xfrm>
            <a:off x="4694133" y="3712747"/>
            <a:ext cx="701458" cy="481752"/>
            <a:chOff x="7058486" y="3634771"/>
            <a:chExt cx="702079" cy="508664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6099E48-5119-460F-8F66-E350941A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DD3829D-1BC5-4CC4-BECC-6AD9693FCF86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conf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A6EE46E-DACB-4932-BC4F-F20FB709167C}"/>
              </a:ext>
            </a:extLst>
          </p:cNvPr>
          <p:cNvGrpSpPr/>
          <p:nvPr/>
        </p:nvGrpSpPr>
        <p:grpSpPr>
          <a:xfrm>
            <a:off x="8173643" y="2337286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DAC0020-53A2-4610-8BD6-2DC353C23023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2F8413E-2963-480C-9FC4-A3C055373B11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6F817485-89A4-40E7-9DFF-1CB020DE06F9}"/>
              </a:ext>
            </a:extLst>
          </p:cNvPr>
          <p:cNvSpPr txBox="1"/>
          <p:nvPr/>
        </p:nvSpPr>
        <p:spPr>
          <a:xfrm>
            <a:off x="8269254" y="3426592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21230B6-B08C-4097-93E6-06D54CA9DD91}"/>
              </a:ext>
            </a:extLst>
          </p:cNvPr>
          <p:cNvSpPr txBox="1"/>
          <p:nvPr/>
        </p:nvSpPr>
        <p:spPr>
          <a:xfrm>
            <a:off x="8279300" y="2810634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477D59-0736-4BF7-B8C5-3FA075A985ED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>
            <a:off x="6411176" y="3565092"/>
            <a:ext cx="1858078" cy="432724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B0D4DD-EE82-42E2-8A72-0B42D7B24A8F}"/>
              </a:ext>
            </a:extLst>
          </p:cNvPr>
          <p:cNvCxnSpPr>
            <a:cxnSpLocks/>
            <a:stCxn id="105" idx="1"/>
            <a:endCxn id="94" idx="13"/>
          </p:cNvCxnSpPr>
          <p:nvPr/>
        </p:nvCxnSpPr>
        <p:spPr>
          <a:xfrm flipH="1">
            <a:off x="5393332" y="2949134"/>
            <a:ext cx="2885968" cy="84925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A1588FD-D7E6-4FE7-9D81-6974FA348237}"/>
              </a:ext>
            </a:extLst>
          </p:cNvPr>
          <p:cNvCxnSpPr>
            <a:stCxn id="13" idx="2"/>
            <a:endCxn id="86" idx="0"/>
          </p:cNvCxnSpPr>
          <p:nvPr/>
        </p:nvCxnSpPr>
        <p:spPr>
          <a:xfrm>
            <a:off x="6107865" y="4151704"/>
            <a:ext cx="141907" cy="1445213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0D155F1-2133-461F-AE7D-E16990DE7D7B}"/>
              </a:ext>
            </a:extLst>
          </p:cNvPr>
          <p:cNvCxnSpPr>
            <a:cxnSpLocks/>
            <a:stCxn id="95" idx="2"/>
            <a:endCxn id="90" idx="0"/>
          </p:cNvCxnSpPr>
          <p:nvPr/>
        </p:nvCxnSpPr>
        <p:spPr>
          <a:xfrm>
            <a:off x="4997445" y="4151704"/>
            <a:ext cx="1252327" cy="1735953"/>
          </a:xfrm>
          <a:prstGeom prst="straightConnector1">
            <a:avLst/>
          </a:prstGeom>
          <a:ln w="6350">
            <a:solidFill>
              <a:srgbClr val="49504F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CC8CAC8-278D-4260-B66E-90881C82B9FC}"/>
              </a:ext>
            </a:extLst>
          </p:cNvPr>
          <p:cNvCxnSpPr>
            <a:cxnSpLocks/>
            <a:stCxn id="110" idx="1"/>
            <a:endCxn id="94" idx="19"/>
          </p:cNvCxnSpPr>
          <p:nvPr/>
        </p:nvCxnSpPr>
        <p:spPr>
          <a:xfrm flipH="1" flipV="1">
            <a:off x="5298466" y="4194499"/>
            <a:ext cx="2975605" cy="867416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3077940-1067-4E27-87B9-10AA14302D0C}"/>
              </a:ext>
            </a:extLst>
          </p:cNvPr>
          <p:cNvGrpSpPr/>
          <p:nvPr/>
        </p:nvGrpSpPr>
        <p:grpSpPr>
          <a:xfrm>
            <a:off x="8168414" y="4450067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CFD55B-E67A-40A4-A1D4-8E8C4CEFAC0F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8DBCBAB1-F80D-491F-8C39-FA2ED162BFF8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DBC0590-DEBB-4815-AAA7-8A645BB94994}"/>
              </a:ext>
            </a:extLst>
          </p:cNvPr>
          <p:cNvSpPr txBox="1"/>
          <p:nvPr/>
        </p:nvSpPr>
        <p:spPr>
          <a:xfrm>
            <a:off x="8264025" y="5539373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6DA35EF-8B9D-4221-8041-4834E0BBC43A}"/>
              </a:ext>
            </a:extLst>
          </p:cNvPr>
          <p:cNvSpPr txBox="1"/>
          <p:nvPr/>
        </p:nvSpPr>
        <p:spPr>
          <a:xfrm>
            <a:off x="8274071" y="4923415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727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6" grpId="0" animBg="1"/>
      <p:bldP spid="77" grpId="0" animBg="1"/>
      <p:bldP spid="78" grpId="0" animBg="1"/>
      <p:bldP spid="79" grpId="0" animBg="1"/>
      <p:bldP spid="86" grpId="0" animBg="1"/>
      <p:bldP spid="90" grpId="0" animBg="1"/>
      <p:bldP spid="100" grpId="0" animBg="1"/>
      <p:bldP spid="105" grpId="0" animBg="1"/>
      <p:bldP spid="109" grpId="0" animBg="1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F5CF-53EE-49A0-BEAD-C34DD40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F2B45-30F3-4168-9B33-72E3D608F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操作数据卷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3579A-2289-4EE4-96E3-E66C50EA48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3165382"/>
          </a:xfrm>
        </p:spPr>
        <p:txBody>
          <a:bodyPr/>
          <a:lstStyle/>
          <a:p>
            <a:r>
              <a:rPr lang="zh-CN" altLang="en-US"/>
              <a:t>数据卷操作的基本语法如下：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docker volume</a:t>
            </a:r>
            <a:r>
              <a:rPr lang="zh-CN" altLang="en-US"/>
              <a:t>命令是数据卷操作，根据命令后跟随的</a:t>
            </a:r>
            <a:r>
              <a:rPr lang="en-US" altLang="zh-CN"/>
              <a:t>command</a:t>
            </a:r>
            <a:r>
              <a:rPr lang="zh-CN" altLang="en-US"/>
              <a:t>来确定下一步的操作：</a:t>
            </a:r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create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创建一个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inspect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显示一个或多个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ls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列出所有的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prune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删除未使用的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600">
                <a:solidFill>
                  <a:srgbClr val="AD2B26"/>
                </a:solidFill>
              </a:rPr>
              <a:t> rm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删除一个或多个指定的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volume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A47C68-E30A-4F6A-9768-86BE8713CEB5}"/>
              </a:ext>
            </a:extLst>
          </p:cNvPr>
          <p:cNvSpPr/>
          <p:nvPr/>
        </p:nvSpPr>
        <p:spPr>
          <a:xfrm>
            <a:off x="810808" y="2109355"/>
            <a:ext cx="9270464" cy="411356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949551-221B-473B-8440-25256878F648}"/>
              </a:ext>
            </a:extLst>
          </p:cNvPr>
          <p:cNvSpPr/>
          <p:nvPr/>
        </p:nvSpPr>
        <p:spPr>
          <a:xfrm>
            <a:off x="810808" y="2161144"/>
            <a:ext cx="704596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</a:t>
            </a:r>
            <a:r>
              <a:rPr lang="en-US" altLang="zh-CN" sz="14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COMMAND]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993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73B3-E4A7-422D-A768-F6AF9C21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52A52-D839-4E21-BEF7-873502697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创建一个数据卷，并查看数据卷在宿主机的目录位置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0114B-AE22-4412-A98F-91219AC53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71963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创建数据卷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查看所有数据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查看数据卷详细信息卷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4C5395-A5FD-4ABB-98ED-0604561C5871}"/>
              </a:ext>
            </a:extLst>
          </p:cNvPr>
          <p:cNvSpPr txBox="1"/>
          <p:nvPr/>
        </p:nvSpPr>
        <p:spPr>
          <a:xfrm>
            <a:off x="2275607" y="210161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create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F576E-A719-43BF-A9DF-30EF0A01F650}"/>
              </a:ext>
            </a:extLst>
          </p:cNvPr>
          <p:cNvSpPr txBox="1"/>
          <p:nvPr/>
        </p:nvSpPr>
        <p:spPr>
          <a:xfrm>
            <a:off x="2275607" y="2938746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docker volume 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651F46-427D-48CF-8F19-21271D99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07" y="3369173"/>
            <a:ext cx="6934801" cy="7849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16EB129-3573-419C-ADC0-A833D09EA76B}"/>
              </a:ext>
            </a:extLst>
          </p:cNvPr>
          <p:cNvSpPr txBox="1"/>
          <p:nvPr/>
        </p:nvSpPr>
        <p:spPr>
          <a:xfrm>
            <a:off x="2275607" y="4654089"/>
            <a:ext cx="8032173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553F8E4-43F3-4D59-A57E-AC56F25B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8" y="5092458"/>
            <a:ext cx="4229102" cy="15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1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A9F4F9-BAED-4594-BD1A-518C4846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数据卷的作用：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将容器与数据分离，解耦合，方便操作容器内数据，保证数据安全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数据卷操作：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create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inspect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docker volume prune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A5F250-D51C-46CC-A10E-10BFB7D5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38912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Fire? - How Fire Works | HowStuffWorks">
            <a:extLst>
              <a:ext uri="{FF2B5EF4-FFF2-40B4-BE49-F238E27FC236}">
                <a16:creationId xmlns:a16="http://schemas.microsoft.com/office/drawing/2014/main" id="{D71CF8ED-DBE1-4599-93EA-44682CF6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5" b="98446" l="2759" r="95172">
                        <a14:foregroundMark x1="8621" y1="89119" x2="22069" y2="92746"/>
                        <a14:foregroundMark x1="22069" y1="92746" x2="48621" y2="91710"/>
                        <a14:foregroundMark x1="48621" y1="91710" x2="80345" y2="92746"/>
                        <a14:foregroundMark x1="90690" y1="51295" x2="89655" y2="69430"/>
                        <a14:foregroundMark x1="89655" y1="69430" x2="87586" y2="72021"/>
                        <a14:foregroundMark x1="2759" y1="98446" x2="5517" y2="91710"/>
                        <a14:foregroundMark x1="93793" y1="52332" x2="95172" y2="63731"/>
                        <a14:foregroundMark x1="50690" y1="59585" x2="50690" y2="59585"/>
                        <a14:foregroundMark x1="51724" y1="63731" x2="51724" y2="63731"/>
                        <a14:backgroundMark x1="46897" y1="69430" x2="47931" y2="75130"/>
                        <a14:backgroundMark x1="48276" y1="78238" x2="48276" y2="78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08" y="3247725"/>
            <a:ext cx="4456921" cy="18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项目部署的问题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653205"/>
          </a:xfrm>
        </p:spPr>
        <p:txBody>
          <a:bodyPr/>
          <a:lstStyle/>
          <a:p>
            <a:r>
              <a:rPr lang="zh-CN" altLang="en-US"/>
              <a:t>大型项目组件较多，运行环境也较为复杂，部署时会碰到一些问题：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依赖关系复杂，容易出现兼容性问题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开发、测试、生产环境有差异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8B47A1-C65C-43AE-950F-A21E72600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431" y="2371921"/>
            <a:ext cx="860680" cy="860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7A20D2-9F3F-408A-88C0-6920FC214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67" y="2371921"/>
            <a:ext cx="886500" cy="8606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375" y="2371921"/>
            <a:ext cx="860680" cy="8606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23" y="2371921"/>
            <a:ext cx="860680" cy="86068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6ABBD5-088F-451F-BAD5-3E6781443399}"/>
              </a:ext>
            </a:extLst>
          </p:cNvPr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Linux</a:t>
            </a:r>
            <a:r>
              <a:rPr lang="zh-CN" altLang="en-US" sz="14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0863F0-567B-4DC4-AEED-4A1FD2B49874}"/>
              </a:ext>
            </a:extLst>
          </p:cNvPr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2E8E1B-DC51-4D6E-B6C7-B017A361161E}"/>
              </a:ext>
            </a:extLst>
          </p:cNvPr>
          <p:cNvSpPr txBox="1"/>
          <p:nvPr/>
        </p:nvSpPr>
        <p:spPr>
          <a:xfrm>
            <a:off x="6342335" y="4426116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gcc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B71A2-9960-4870-BAD0-6DBE4498F13F}"/>
              </a:ext>
            </a:extLst>
          </p:cNvPr>
          <p:cNvSpPr txBox="1"/>
          <p:nvPr/>
        </p:nvSpPr>
        <p:spPr>
          <a:xfrm>
            <a:off x="824761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epel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4A6BDE-B757-498F-811F-E5F93DB2046D}"/>
              </a:ext>
            </a:extLst>
          </p:cNvPr>
          <p:cNvSpPr txBox="1"/>
          <p:nvPr/>
        </p:nvSpPr>
        <p:spPr>
          <a:xfrm>
            <a:off x="7545639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scoat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4670DB-C514-46C4-9107-3FB076F04873}"/>
              </a:ext>
            </a:extLst>
          </p:cNvPr>
          <p:cNvSpPr txBox="1"/>
          <p:nvPr/>
        </p:nvSpPr>
        <p:spPr>
          <a:xfrm>
            <a:off x="8649871" y="4426116"/>
            <a:ext cx="7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glibc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2816BE-B8EF-447E-9070-689DAC26C0BE}"/>
              </a:ext>
            </a:extLst>
          </p:cNvPr>
          <p:cNvSpPr txBox="1"/>
          <p:nvPr/>
        </p:nvSpPr>
        <p:spPr>
          <a:xfrm>
            <a:off x="6844376" y="4426116"/>
            <a:ext cx="12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libstdc++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3CD5F6-7509-45D7-BE47-D9CEAAAD9BF1}"/>
              </a:ext>
            </a:extLst>
          </p:cNvPr>
          <p:cNvSpPr txBox="1"/>
          <p:nvPr/>
        </p:nvSpPr>
        <p:spPr>
          <a:xfrm>
            <a:off x="9104925" y="4426116"/>
            <a:ext cx="108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binutils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B254EA-ABDD-41FF-A22E-2A7880C86ECF}"/>
              </a:ext>
            </a:extLst>
          </p:cNvPr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C32C1E7-B6E3-4BF1-A32B-AD6467DEB159}"/>
              </a:ext>
            </a:extLst>
          </p:cNvPr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1865B4-BDC2-4FBC-8649-5C06560A27D3}"/>
              </a:ext>
            </a:extLst>
          </p:cNvPr>
          <p:cNvCxnSpPr>
            <a:endCxn id="22" idx="0"/>
          </p:cNvCxnSpPr>
          <p:nvPr/>
        </p:nvCxnSpPr>
        <p:spPr>
          <a:xfrm>
            <a:off x="6222124" y="3232601"/>
            <a:ext cx="76687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7D7873F-BBF0-447E-8034-6B9B78634680}"/>
              </a:ext>
            </a:extLst>
          </p:cNvPr>
          <p:cNvCxnSpPr>
            <a:endCxn id="23" idx="0"/>
          </p:cNvCxnSpPr>
          <p:nvPr/>
        </p:nvCxnSpPr>
        <p:spPr>
          <a:xfrm>
            <a:off x="6222124" y="3232601"/>
            <a:ext cx="340765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0823A1-A335-4F08-B606-7A258D361CF1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6989001" y="3232601"/>
            <a:ext cx="626916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3F38828-DCAA-43E5-8E0A-06881331D39E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989001" y="3232601"/>
            <a:ext cx="2026770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A00639-5ABA-4BEB-8562-4DD54EBE15D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6989001" y="3232601"/>
            <a:ext cx="3413714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AECA68-2BDD-415B-A29A-6866DBC5E60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9629778" y="3232601"/>
            <a:ext cx="77293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2DEFFD0-CD0F-41AB-8865-779F206B0B0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015771" y="3232601"/>
            <a:ext cx="614007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21DAC31-AE8A-456B-B7F7-186AB6D43349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7615917" y="3232601"/>
            <a:ext cx="2013861" cy="18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5888A6D-8922-4E35-B1F3-EA30CB94A70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216063" y="3232601"/>
            <a:ext cx="2093328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34DD15B-E02D-4355-956B-59025DE70C2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615917" y="3232601"/>
            <a:ext cx="69347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9BE8BA-49B1-41EC-A1B3-E4B651148E0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8309391" y="3232601"/>
            <a:ext cx="706380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A4A5C74-824D-4393-92EF-098AF4CDA6C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8309391" y="3232601"/>
            <a:ext cx="2093324" cy="23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2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3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1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600"/>
                            </p:stCondLst>
                            <p:childTnLst>
                              <p:par>
                                <p:cTn id="18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2DF0A-F816-41E9-95B7-D501E173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0E8B5-2E13-4A88-99F4-F2BD266DC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挂载数据卷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C8149-24BB-47D2-B7A4-1DDA45692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我们在创建容器时，可以通过 </a:t>
            </a:r>
            <a:r>
              <a:rPr lang="en-US" altLang="zh-CN">
                <a:solidFill>
                  <a:srgbClr val="B70006"/>
                </a:solidFill>
              </a:rPr>
              <a:t>-v</a:t>
            </a:r>
            <a:r>
              <a:rPr lang="en-US" altLang="zh-CN"/>
              <a:t> </a:t>
            </a:r>
            <a:r>
              <a:rPr lang="zh-CN" altLang="en-US"/>
              <a:t>参数来挂载一个数据卷到某个容器目录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08282A-C66D-4C59-9909-E04913184427}"/>
              </a:ext>
            </a:extLst>
          </p:cNvPr>
          <p:cNvSpPr/>
          <p:nvPr/>
        </p:nvSpPr>
        <p:spPr>
          <a:xfrm>
            <a:off x="3468545" y="2840020"/>
            <a:ext cx="6995099" cy="1904432"/>
          </a:xfrm>
          <a:prstGeom prst="rect">
            <a:avLst/>
          </a:prstGeom>
          <a:solidFill>
            <a:srgbClr val="F0F7EB"/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：就是创建并运行容器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 name mn</a:t>
            </a:r>
            <a:r>
              <a:rPr kumimoji="1" lang="zh-CN" altLang="en-US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：给容器起个名字叫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mn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html:/root/htm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/root/html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这个目录中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-p 8080:80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：把宿主机的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端口映射到容器内的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</a:t>
            </a:r>
            <a:endParaRPr kumimoji="1"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kumimoji="1"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：镜像名称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3A5E019-C09E-4C34-AE01-2B8E58BAEAF1}"/>
              </a:ext>
            </a:extLst>
          </p:cNvPr>
          <p:cNvGrpSpPr/>
          <p:nvPr/>
        </p:nvGrpSpPr>
        <p:grpSpPr>
          <a:xfrm>
            <a:off x="710880" y="2327564"/>
            <a:ext cx="10402168" cy="2874436"/>
            <a:chOff x="710880" y="2327564"/>
            <a:chExt cx="10402168" cy="2874436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70AB3730-AAE4-4098-81EF-C800801590C2}"/>
                </a:ext>
              </a:extLst>
            </p:cNvPr>
            <p:cNvSpPr/>
            <p:nvPr/>
          </p:nvSpPr>
          <p:spPr>
            <a:xfrm rot="2651319">
              <a:off x="717495" y="2683436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1249F7-387D-4580-BA85-13CA6E84C908}"/>
                </a:ext>
              </a:extLst>
            </p:cNvPr>
            <p:cNvSpPr/>
            <p:nvPr/>
          </p:nvSpPr>
          <p:spPr>
            <a:xfrm>
              <a:off x="810808" y="2327564"/>
              <a:ext cx="10302240" cy="2874436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508076A-BEC0-48CF-BD3D-D4628E778BFF}"/>
                </a:ext>
              </a:extLst>
            </p:cNvPr>
            <p:cNvSpPr/>
            <p:nvPr/>
          </p:nvSpPr>
          <p:spPr>
            <a:xfrm>
              <a:off x="710880" y="2400035"/>
              <a:ext cx="1053296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举例说明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A1BE13A-18AA-4FAD-A3F4-A31B6F782A15}"/>
              </a:ext>
            </a:extLst>
          </p:cNvPr>
          <p:cNvSpPr txBox="1"/>
          <p:nvPr/>
        </p:nvSpPr>
        <p:spPr>
          <a:xfrm>
            <a:off x="1078953" y="2840020"/>
            <a:ext cx="2121448" cy="16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--name mn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-v html:/root/html \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-p 8080:80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nginx \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160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1"/>
          </a:xfrm>
        </p:spPr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nginx</a:t>
            </a:r>
            <a:r>
              <a:rPr lang="zh-CN" altLang="en-US"/>
              <a:t>容器，修改容器内的</a:t>
            </a:r>
            <a:r>
              <a:rPr lang="en-US" altLang="zh-CN"/>
              <a:t>html</a:t>
            </a:r>
            <a:r>
              <a:rPr lang="zh-CN" altLang="en-US"/>
              <a:t>目录内的</a:t>
            </a:r>
            <a:r>
              <a:rPr lang="en-US" altLang="zh-CN"/>
              <a:t>index.html</a:t>
            </a:r>
            <a:r>
              <a:rPr lang="zh-CN" altLang="en-US"/>
              <a:t>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943100"/>
            <a:ext cx="9214230" cy="3932475"/>
          </a:xfrm>
        </p:spPr>
        <p:txBody>
          <a:bodyPr/>
          <a:lstStyle/>
          <a:p>
            <a:r>
              <a:rPr lang="zh-CN" altLang="en-US"/>
              <a:t>需求说明：上个案例中，我们进入</a:t>
            </a:r>
            <a:r>
              <a:rPr lang="en-US" altLang="zh-CN"/>
              <a:t>nginx</a:t>
            </a:r>
            <a:r>
              <a:rPr lang="zh-CN" altLang="en-US"/>
              <a:t>容器内部，已经知道</a:t>
            </a:r>
            <a:r>
              <a:rPr lang="en-US" altLang="zh-CN"/>
              <a:t>nginx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目录所在位置</a:t>
            </a:r>
            <a:r>
              <a:rPr lang="en-US" altLang="zh-CN"/>
              <a:t>/usr/share/nginx/html </a:t>
            </a:r>
            <a:r>
              <a:rPr lang="zh-CN" altLang="en-US"/>
              <a:t>，我们需要把这个目录挂载到</a:t>
            </a:r>
            <a:r>
              <a:rPr lang="en-US" altLang="zh-CN"/>
              <a:t>html</a:t>
            </a:r>
            <a:r>
              <a:rPr lang="zh-CN" altLang="en-US"/>
              <a:t>这个数据卷上，方便操作其中的内容。</a:t>
            </a:r>
            <a:endParaRPr lang="en-US" altLang="zh-CN"/>
          </a:p>
          <a:p>
            <a:r>
              <a:rPr lang="zh-CN" altLang="en-US" b="1"/>
              <a:t>提示</a:t>
            </a:r>
            <a:r>
              <a:rPr lang="zh-CN" altLang="en-US"/>
              <a:t>：运行容器时使用 </a:t>
            </a:r>
            <a:r>
              <a:rPr lang="en-US" altLang="zh-CN"/>
              <a:t>-v </a:t>
            </a:r>
            <a:r>
              <a:rPr lang="zh-CN" altLang="en-US"/>
              <a:t>参数挂载数据卷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创建容器并挂载数据卷到容器内的</a:t>
            </a:r>
            <a:r>
              <a:rPr lang="en-US" altLang="zh-CN"/>
              <a:t>HTML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进入</a:t>
            </a:r>
            <a:r>
              <a:rPr lang="en-US" altLang="zh-CN"/>
              <a:t>html</a:t>
            </a:r>
            <a:r>
              <a:rPr lang="zh-CN" altLang="en-US"/>
              <a:t>数据卷所在位置，并修改</a:t>
            </a:r>
            <a:r>
              <a:rPr lang="en-US" altLang="zh-CN"/>
              <a:t>HTML</a:t>
            </a:r>
            <a:r>
              <a:rPr lang="zh-CN" altLang="en-US"/>
              <a:t>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15A3D5-7666-4302-A123-B92DE5431F1D}"/>
              </a:ext>
            </a:extLst>
          </p:cNvPr>
          <p:cNvSpPr txBox="1"/>
          <p:nvPr/>
        </p:nvSpPr>
        <p:spPr>
          <a:xfrm>
            <a:off x="2540956" y="4012472"/>
            <a:ext cx="8868722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run --name mn -v html:/usr/share/nginx/html -p 80:80 -d nginx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7981F-BD9B-4D5C-BF9D-F493B797426C}"/>
              </a:ext>
            </a:extLst>
          </p:cNvPr>
          <p:cNvSpPr txBox="1"/>
          <p:nvPr/>
        </p:nvSpPr>
        <p:spPr>
          <a:xfrm>
            <a:off x="2540956" y="4904575"/>
            <a:ext cx="8868722" cy="1629485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数据卷的位置</a:t>
            </a:r>
            <a:endParaRPr lang="en-US" altLang="zh-CN" sz="1400">
              <a:solidFill>
                <a:srgbClr val="ACE18B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 volume inspect html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进入该目录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cd /var/lib/docker/volumes/html/_data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8200"/>
                </a:solidFill>
                <a:latin typeface="Consolas" panose="020B0609020204030204" pitchFamily="49" charset="0"/>
              </a:rPr>
              <a:t>修改文件</a:t>
            </a:r>
            <a:endParaRPr lang="en-US" altLang="zh-CN" sz="140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 index.html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967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844DCA-C049-48D0-A738-75B4E86FC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数据卷挂载方式：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-v volumeName: /targetContainerPath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如果容器运行时</a:t>
            </a:r>
            <a:r>
              <a:rPr lang="en-US" altLang="zh-CN" sz="1600"/>
              <a:t>volume</a:t>
            </a:r>
            <a:r>
              <a:rPr lang="zh-CN" altLang="en-US" sz="1600"/>
              <a:t>不存在，会自动被创建出来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7180BC-10C8-454D-9464-1FCBE890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</p:spTree>
    <p:extLst>
      <p:ext uri="{BB962C8B-B14F-4D97-AF65-F5344CB8AC3E}">
        <p14:creationId xmlns:p14="http://schemas.microsoft.com/office/powerpoint/2010/main" val="7003914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268-2098-4FCA-BD97-4D1CE1D8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CFA31-2EB4-4F55-A85A-BCED6378C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59"/>
            <a:ext cx="9214230" cy="517190"/>
          </a:xfrm>
        </p:spPr>
        <p:txBody>
          <a:bodyPr anchor="t"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创建并运行一个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容器，将宿主机目录直接挂载到容器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5A484-3957-438B-B1C5-1C3F9BB4B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3123"/>
            <a:ext cx="9214230" cy="445555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/>
              <a:t>提示：目录挂载与数据卷挂载的语法是类似的：</a:t>
            </a:r>
            <a:endParaRPr lang="en-US" altLang="zh-CN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宿主机目录</a:t>
            </a:r>
            <a:r>
              <a:rPr lang="en-US" altLang="zh-CN"/>
              <a:t>]:[</a:t>
            </a:r>
            <a:r>
              <a:rPr lang="zh-CN" altLang="en-US"/>
              <a:t>容器内目录</a:t>
            </a:r>
            <a:r>
              <a:rPr lang="en-US" altLang="zh-CN"/>
              <a:t>]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-v [</a:t>
            </a:r>
            <a:r>
              <a:rPr lang="zh-CN" altLang="en-US"/>
              <a:t>宿主机文件</a:t>
            </a:r>
            <a:r>
              <a:rPr lang="en-US" altLang="zh-CN"/>
              <a:t>]:[</a:t>
            </a:r>
            <a:r>
              <a:rPr lang="zh-CN" altLang="en-US"/>
              <a:t>容器内文件</a:t>
            </a:r>
            <a:r>
              <a:rPr lang="en-US" altLang="zh-CN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在将课前资料中的</a:t>
            </a:r>
            <a:r>
              <a:rPr lang="en-US" altLang="zh-CN"/>
              <a:t>mysql.tar</a:t>
            </a:r>
            <a:r>
              <a:rPr lang="zh-CN" altLang="en-US"/>
              <a:t>文件上传到虚拟机，通过</a:t>
            </a:r>
            <a:r>
              <a:rPr lang="en-US" altLang="zh-CN"/>
              <a:t>load</a:t>
            </a:r>
            <a:r>
              <a:rPr lang="zh-CN" altLang="en-US"/>
              <a:t>命令加载为镜像</a:t>
            </a:r>
            <a:endParaRPr lang="en-US" altLang="zh-CN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/tmp/mysql/data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创建目录</a:t>
            </a:r>
            <a:r>
              <a:rPr lang="en-US" altLang="zh-CN"/>
              <a:t>/tmp/mysql/conf</a:t>
            </a:r>
            <a:r>
              <a:rPr lang="zh-CN" altLang="en-US"/>
              <a:t>，将课前资料提供的</a:t>
            </a:r>
            <a:r>
              <a:rPr lang="en-US" altLang="zh-CN"/>
              <a:t>hmy.cnf</a:t>
            </a:r>
            <a:r>
              <a:rPr lang="zh-CN" altLang="en-US"/>
              <a:t>文件上传到</a:t>
            </a:r>
            <a:r>
              <a:rPr lang="en-US" altLang="zh-CN"/>
              <a:t>/tmp/mysql/conf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zh-CN" altLang="en-US"/>
              <a:t>去</a:t>
            </a:r>
            <a:r>
              <a:rPr lang="en-US" altLang="zh-CN"/>
              <a:t>DockerHub</a:t>
            </a:r>
            <a:r>
              <a:rPr lang="zh-CN" altLang="en-US"/>
              <a:t>查阅资料，创建并运行</a:t>
            </a:r>
            <a:r>
              <a:rPr lang="en-US" altLang="zh-CN"/>
              <a:t>MySQL</a:t>
            </a:r>
            <a:r>
              <a:rPr lang="zh-CN" altLang="en-US"/>
              <a:t>容器，要求：</a:t>
            </a:r>
            <a:endParaRPr lang="en-US" altLang="zh-CN"/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/tmp/mysql/data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容器内数据存储目录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/tmp/mysql/conf/hmy.cnf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容器的配置文件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62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229C-E404-4413-A1DA-677855F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基本操作</a:t>
            </a:r>
            <a:r>
              <a:rPr lang="en-US" altLang="zh-CN"/>
              <a:t>-</a:t>
            </a:r>
            <a:r>
              <a:rPr lang="zh-CN" altLang="en-US"/>
              <a:t>数据卷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1396-9A3E-4355-AED0-20B1FCD60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数据卷挂载的方式对比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FFD147-933E-4572-AF13-8A295804D33F}"/>
              </a:ext>
            </a:extLst>
          </p:cNvPr>
          <p:cNvGrpSpPr/>
          <p:nvPr/>
        </p:nvGrpSpPr>
        <p:grpSpPr>
          <a:xfrm>
            <a:off x="8173643" y="2015164"/>
            <a:ext cx="2197793" cy="1089306"/>
            <a:chOff x="893618" y="3106879"/>
            <a:chExt cx="1981096" cy="1247352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E33483-97BC-442B-A7E5-F2B03B837E9B}"/>
                </a:ext>
              </a:extLst>
            </p:cNvPr>
            <p:cNvSpPr/>
            <p:nvPr/>
          </p:nvSpPr>
          <p:spPr>
            <a:xfrm>
              <a:off x="893618" y="3262744"/>
              <a:ext cx="1981096" cy="109148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56A25CC-7379-4C86-9E8B-B4AAA15C3E99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DA31BC5-5C04-4CAD-8F9C-30354EAA5053}"/>
              </a:ext>
            </a:extLst>
          </p:cNvPr>
          <p:cNvSpPr txBox="1"/>
          <p:nvPr/>
        </p:nvSpPr>
        <p:spPr>
          <a:xfrm>
            <a:off x="8276455" y="2577375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E78554-1919-4C0C-B9D9-7A9C676F7870}"/>
              </a:ext>
            </a:extLst>
          </p:cNvPr>
          <p:cNvGrpSpPr/>
          <p:nvPr/>
        </p:nvGrpSpPr>
        <p:grpSpPr>
          <a:xfrm>
            <a:off x="8168414" y="4295900"/>
            <a:ext cx="2197793" cy="1710288"/>
            <a:chOff x="893618" y="3106879"/>
            <a:chExt cx="1981096" cy="1958431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7BA47C-8416-4373-95C2-8ACC9B9732EB}"/>
                </a:ext>
              </a:extLst>
            </p:cNvPr>
            <p:cNvSpPr/>
            <p:nvPr/>
          </p:nvSpPr>
          <p:spPr>
            <a:xfrm>
              <a:off x="893618" y="3262744"/>
              <a:ext cx="1981096" cy="1802566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AE4CB2B-921E-44C5-935D-89FE03F09B50}"/>
                </a:ext>
              </a:extLst>
            </p:cNvPr>
            <p:cNvSpPr/>
            <p:nvPr/>
          </p:nvSpPr>
          <p:spPr>
            <a:xfrm>
              <a:off x="893618" y="3106879"/>
              <a:ext cx="1081486" cy="32212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Container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ABB88CF-5AD4-4386-8F24-5B759D82A046}"/>
              </a:ext>
            </a:extLst>
          </p:cNvPr>
          <p:cNvSpPr txBox="1"/>
          <p:nvPr/>
        </p:nvSpPr>
        <p:spPr>
          <a:xfrm>
            <a:off x="8264025" y="5385206"/>
            <a:ext cx="187233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/usr/share/nginx/html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A10011-9136-41DF-A14F-A37AF818D52D}"/>
              </a:ext>
            </a:extLst>
          </p:cNvPr>
          <p:cNvSpPr txBox="1"/>
          <p:nvPr/>
        </p:nvSpPr>
        <p:spPr>
          <a:xfrm>
            <a:off x="8274071" y="4769248"/>
            <a:ext cx="153315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/etc/nginx/conf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486E8E-107A-411B-ADB5-863DD5DC16F7}"/>
              </a:ext>
            </a:extLst>
          </p:cNvPr>
          <p:cNvGrpSpPr/>
          <p:nvPr/>
        </p:nvGrpSpPr>
        <p:grpSpPr>
          <a:xfrm>
            <a:off x="1239265" y="1835870"/>
            <a:ext cx="4898123" cy="4298793"/>
            <a:chOff x="893618" y="3131851"/>
            <a:chExt cx="4898123" cy="3588316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B4C889-E6B7-4DAF-96CA-20394080451E}"/>
                </a:ext>
              </a:extLst>
            </p:cNvPr>
            <p:cNvSpPr/>
            <p:nvPr/>
          </p:nvSpPr>
          <p:spPr>
            <a:xfrm>
              <a:off x="893618" y="3262745"/>
              <a:ext cx="4898123" cy="345742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32D0704-DCE5-481E-A8E8-40551AD359A5}"/>
                </a:ext>
              </a:extLst>
            </p:cNvPr>
            <p:cNvSpPr/>
            <p:nvPr/>
          </p:nvSpPr>
          <p:spPr>
            <a:xfrm>
              <a:off x="893618" y="3131851"/>
              <a:ext cx="1465117" cy="2296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DockerHost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189076-BC87-4EC1-9EDD-2BED441C10A3}"/>
              </a:ext>
            </a:extLst>
          </p:cNvPr>
          <p:cNvGrpSpPr/>
          <p:nvPr/>
        </p:nvGrpSpPr>
        <p:grpSpPr>
          <a:xfrm>
            <a:off x="1416035" y="3155760"/>
            <a:ext cx="4552912" cy="2698980"/>
            <a:chOff x="893618" y="3106880"/>
            <a:chExt cx="4552912" cy="2519680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9A93D61-258E-4809-B4C7-BB98E8CF0906}"/>
                </a:ext>
              </a:extLst>
            </p:cNvPr>
            <p:cNvSpPr/>
            <p:nvPr/>
          </p:nvSpPr>
          <p:spPr>
            <a:xfrm>
              <a:off x="893618" y="3249386"/>
              <a:ext cx="4552912" cy="23771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48C33B8-CC3D-40B0-9E96-717900D7E1C1}"/>
                </a:ext>
              </a:extLst>
            </p:cNvPr>
            <p:cNvSpPr/>
            <p:nvPr/>
          </p:nvSpPr>
          <p:spPr>
            <a:xfrm>
              <a:off x="893618" y="3106880"/>
              <a:ext cx="1450442" cy="32212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宿主机文件系统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376081-FF47-4A33-AF78-CD73187332CA}"/>
              </a:ext>
            </a:extLst>
          </p:cNvPr>
          <p:cNvGrpSpPr/>
          <p:nvPr/>
        </p:nvGrpSpPr>
        <p:grpSpPr>
          <a:xfrm>
            <a:off x="1416035" y="2202625"/>
            <a:ext cx="4558591" cy="805415"/>
            <a:chOff x="887939" y="3001089"/>
            <a:chExt cx="4558591" cy="848409"/>
          </a:xfrm>
          <a:effectLst>
            <a:outerShdw blurRad="101600" dist="38100" dir="8100000" sx="104000" sy="104000" algn="tr" rotWithShape="0">
              <a:schemeClr val="accent5">
                <a:lumMod val="50000"/>
                <a:alpha val="15000"/>
              </a:schemeClr>
            </a:outerShdw>
          </a:effectLst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EDBEF0-2946-49A9-80D1-C900F3FF0590}"/>
                </a:ext>
              </a:extLst>
            </p:cNvPr>
            <p:cNvSpPr/>
            <p:nvPr/>
          </p:nvSpPr>
          <p:spPr>
            <a:xfrm>
              <a:off x="893618" y="3099083"/>
              <a:ext cx="4552912" cy="75041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70006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E2FBB77E-9040-44C4-BD01-7DB3125A397C}"/>
                </a:ext>
              </a:extLst>
            </p:cNvPr>
            <p:cNvSpPr/>
            <p:nvPr/>
          </p:nvSpPr>
          <p:spPr>
            <a:xfrm>
              <a:off x="887939" y="3001089"/>
              <a:ext cx="1081486" cy="258796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Volumes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23FF576-4977-4343-9887-0B7B31B1DE7E}"/>
              </a:ext>
            </a:extLst>
          </p:cNvPr>
          <p:cNvGrpSpPr/>
          <p:nvPr/>
        </p:nvGrpSpPr>
        <p:grpSpPr>
          <a:xfrm>
            <a:off x="5192175" y="2414300"/>
            <a:ext cx="684396" cy="464386"/>
            <a:chOff x="7058486" y="3634771"/>
            <a:chExt cx="702079" cy="50866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5C8A70A-0EE0-4F14-BC17-E25B2B9F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7" t="11208" r="20357" b="12974"/>
            <a:stretch>
              <a:fillRect/>
            </a:stretch>
          </p:blipFill>
          <p:spPr>
            <a:xfrm>
              <a:off x="7075564" y="3634771"/>
              <a:ext cx="685001" cy="508664"/>
            </a:xfrm>
            <a:custGeom>
              <a:avLst/>
              <a:gdLst>
                <a:gd name="connsiteX0" fmla="*/ 83820 w 2308860"/>
                <a:gd name="connsiteY0" fmla="*/ 0 h 1714500"/>
                <a:gd name="connsiteX1" fmla="*/ 624840 w 2308860"/>
                <a:gd name="connsiteY1" fmla="*/ 22860 h 1714500"/>
                <a:gd name="connsiteX2" fmla="*/ 647700 w 2308860"/>
                <a:gd name="connsiteY2" fmla="*/ 22860 h 1714500"/>
                <a:gd name="connsiteX3" fmla="*/ 701040 w 2308860"/>
                <a:gd name="connsiteY3" fmla="*/ 45720 h 1714500"/>
                <a:gd name="connsiteX4" fmla="*/ 762000 w 2308860"/>
                <a:gd name="connsiteY4" fmla="*/ 83820 h 1714500"/>
                <a:gd name="connsiteX5" fmla="*/ 769620 w 2308860"/>
                <a:gd name="connsiteY5" fmla="*/ 106680 h 1714500"/>
                <a:gd name="connsiteX6" fmla="*/ 769620 w 2308860"/>
                <a:gd name="connsiteY6" fmla="*/ 121920 h 1714500"/>
                <a:gd name="connsiteX7" fmla="*/ 792480 w 2308860"/>
                <a:gd name="connsiteY7" fmla="*/ 129540 h 1714500"/>
                <a:gd name="connsiteX8" fmla="*/ 2072640 w 2308860"/>
                <a:gd name="connsiteY8" fmla="*/ 129540 h 1714500"/>
                <a:gd name="connsiteX9" fmla="*/ 2141220 w 2308860"/>
                <a:gd name="connsiteY9" fmla="*/ 129540 h 1714500"/>
                <a:gd name="connsiteX10" fmla="*/ 2186940 w 2308860"/>
                <a:gd name="connsiteY10" fmla="*/ 152400 h 1714500"/>
                <a:gd name="connsiteX11" fmla="*/ 2232660 w 2308860"/>
                <a:gd name="connsiteY11" fmla="*/ 198120 h 1714500"/>
                <a:gd name="connsiteX12" fmla="*/ 2278380 w 2308860"/>
                <a:gd name="connsiteY12" fmla="*/ 243840 h 1714500"/>
                <a:gd name="connsiteX13" fmla="*/ 2301240 w 2308860"/>
                <a:gd name="connsiteY13" fmla="*/ 304800 h 1714500"/>
                <a:gd name="connsiteX14" fmla="*/ 2308860 w 2308860"/>
                <a:gd name="connsiteY14" fmla="*/ 358140 h 1714500"/>
                <a:gd name="connsiteX15" fmla="*/ 2156460 w 2308860"/>
                <a:gd name="connsiteY15" fmla="*/ 1516380 h 1714500"/>
                <a:gd name="connsiteX16" fmla="*/ 2125980 w 2308860"/>
                <a:gd name="connsiteY16" fmla="*/ 1584960 h 1714500"/>
                <a:gd name="connsiteX17" fmla="*/ 2095500 w 2308860"/>
                <a:gd name="connsiteY17" fmla="*/ 1638300 h 1714500"/>
                <a:gd name="connsiteX18" fmla="*/ 2049780 w 2308860"/>
                <a:gd name="connsiteY18" fmla="*/ 1668780 h 1714500"/>
                <a:gd name="connsiteX19" fmla="*/ 1981200 w 2308860"/>
                <a:gd name="connsiteY19" fmla="*/ 1714500 h 1714500"/>
                <a:gd name="connsiteX20" fmla="*/ 266700 w 2308860"/>
                <a:gd name="connsiteY20" fmla="*/ 1706880 h 1714500"/>
                <a:gd name="connsiteX21" fmla="*/ 152400 w 2308860"/>
                <a:gd name="connsiteY21" fmla="*/ 1691640 h 1714500"/>
                <a:gd name="connsiteX22" fmla="*/ 99060 w 2308860"/>
                <a:gd name="connsiteY22" fmla="*/ 1676400 h 1714500"/>
                <a:gd name="connsiteX23" fmla="*/ 68580 w 2308860"/>
                <a:gd name="connsiteY23" fmla="*/ 1638300 h 1714500"/>
                <a:gd name="connsiteX24" fmla="*/ 38100 w 2308860"/>
                <a:gd name="connsiteY24" fmla="*/ 1577340 h 1714500"/>
                <a:gd name="connsiteX25" fmla="*/ 0 w 2308860"/>
                <a:gd name="connsiteY25" fmla="*/ 1508760 h 1714500"/>
                <a:gd name="connsiteX26" fmla="*/ 0 w 2308860"/>
                <a:gd name="connsiteY26" fmla="*/ 1524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08860" h="1714500">
                  <a:moveTo>
                    <a:pt x="83820" y="0"/>
                  </a:moveTo>
                  <a:lnTo>
                    <a:pt x="624840" y="22860"/>
                  </a:lnTo>
                  <a:lnTo>
                    <a:pt x="647700" y="22860"/>
                  </a:lnTo>
                  <a:lnTo>
                    <a:pt x="701040" y="45720"/>
                  </a:lnTo>
                  <a:lnTo>
                    <a:pt x="762000" y="83820"/>
                  </a:lnTo>
                  <a:lnTo>
                    <a:pt x="769620" y="106680"/>
                  </a:lnTo>
                  <a:lnTo>
                    <a:pt x="769620" y="121920"/>
                  </a:lnTo>
                  <a:lnTo>
                    <a:pt x="792480" y="129540"/>
                  </a:lnTo>
                  <a:lnTo>
                    <a:pt x="2072640" y="129540"/>
                  </a:lnTo>
                  <a:lnTo>
                    <a:pt x="2141220" y="129540"/>
                  </a:lnTo>
                  <a:lnTo>
                    <a:pt x="2186940" y="152400"/>
                  </a:lnTo>
                  <a:lnTo>
                    <a:pt x="2232660" y="198120"/>
                  </a:lnTo>
                  <a:lnTo>
                    <a:pt x="2278380" y="243840"/>
                  </a:lnTo>
                  <a:lnTo>
                    <a:pt x="2301240" y="304800"/>
                  </a:lnTo>
                  <a:lnTo>
                    <a:pt x="2308860" y="358140"/>
                  </a:lnTo>
                  <a:lnTo>
                    <a:pt x="2156460" y="1516380"/>
                  </a:lnTo>
                  <a:lnTo>
                    <a:pt x="2125980" y="1584960"/>
                  </a:lnTo>
                  <a:lnTo>
                    <a:pt x="2095500" y="1638300"/>
                  </a:lnTo>
                  <a:lnTo>
                    <a:pt x="2049780" y="1668780"/>
                  </a:lnTo>
                  <a:lnTo>
                    <a:pt x="1981200" y="1714500"/>
                  </a:lnTo>
                  <a:lnTo>
                    <a:pt x="266700" y="1706880"/>
                  </a:lnTo>
                  <a:lnTo>
                    <a:pt x="152400" y="1691640"/>
                  </a:lnTo>
                  <a:lnTo>
                    <a:pt x="99060" y="1676400"/>
                  </a:lnTo>
                  <a:lnTo>
                    <a:pt x="68580" y="1638300"/>
                  </a:lnTo>
                  <a:lnTo>
                    <a:pt x="38100" y="1577340"/>
                  </a:lnTo>
                  <a:lnTo>
                    <a:pt x="0" y="1508760"/>
                  </a:lnTo>
                  <a:lnTo>
                    <a:pt x="0" y="15240"/>
                  </a:lnTo>
                  <a:close/>
                </a:path>
              </a:pathLst>
            </a:cu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CD1805-3016-424D-9D5F-86A010CD8DC7}"/>
                </a:ext>
              </a:extLst>
            </p:cNvPr>
            <p:cNvSpPr txBox="1"/>
            <p:nvPr/>
          </p:nvSpPr>
          <p:spPr>
            <a:xfrm>
              <a:off x="7058486" y="3773279"/>
              <a:ext cx="607160" cy="32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rPr>
                <a:t>html</a:t>
              </a:r>
              <a:endPara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D45EE1-890E-435C-B9BD-04D2FB96D351}"/>
              </a:ext>
            </a:extLst>
          </p:cNvPr>
          <p:cNvSpPr/>
          <p:nvPr/>
        </p:nvSpPr>
        <p:spPr>
          <a:xfrm>
            <a:off x="1911122" y="3565893"/>
            <a:ext cx="521280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/var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BBFB2E6-5511-4FAE-8CA6-0560038F531D}"/>
              </a:ext>
            </a:extLst>
          </p:cNvPr>
          <p:cNvSpPr/>
          <p:nvPr/>
        </p:nvSpPr>
        <p:spPr>
          <a:xfrm>
            <a:off x="1907065" y="4489136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/tmp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4956050-D78C-4928-A600-68512E7C7B81}"/>
              </a:ext>
            </a:extLst>
          </p:cNvPr>
          <p:cNvSpPr/>
          <p:nvPr/>
        </p:nvSpPr>
        <p:spPr>
          <a:xfrm>
            <a:off x="2547326" y="3736294"/>
            <a:ext cx="521276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/lib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AF68E08-52A1-4B73-8EBC-9BDD1A3D9164}"/>
              </a:ext>
            </a:extLst>
          </p:cNvPr>
          <p:cNvSpPr/>
          <p:nvPr/>
        </p:nvSpPr>
        <p:spPr>
          <a:xfrm>
            <a:off x="3173119" y="3917095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/docker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5DCBD59-D11A-461F-9512-E28AFC8AC57F}"/>
              </a:ext>
            </a:extLst>
          </p:cNvPr>
          <p:cNvSpPr/>
          <p:nvPr/>
        </p:nvSpPr>
        <p:spPr>
          <a:xfrm>
            <a:off x="4066970" y="4092100"/>
            <a:ext cx="931914" cy="21936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/volumes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066025-4749-4BF3-873C-B0E36EA6110D}"/>
              </a:ext>
            </a:extLst>
          </p:cNvPr>
          <p:cNvCxnSpPr>
            <a:cxnSpLocks/>
          </p:cNvCxnSpPr>
          <p:nvPr/>
        </p:nvCxnSpPr>
        <p:spPr>
          <a:xfrm>
            <a:off x="1688966" y="3495302"/>
            <a:ext cx="0" cy="22402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63A8543-7996-44E0-A785-C20CA03E3715}"/>
              </a:ext>
            </a:extLst>
          </p:cNvPr>
          <p:cNvCxnSpPr>
            <a:endCxn id="37" idx="1"/>
          </p:cNvCxnSpPr>
          <p:nvPr/>
        </p:nvCxnSpPr>
        <p:spPr>
          <a:xfrm>
            <a:off x="1688966" y="3672683"/>
            <a:ext cx="22215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54F05A5-B5DD-4306-9E30-EF23D4DF6FE8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1686938" y="4587193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4CF4664-6170-4B2E-BB31-C862BB776744}"/>
              </a:ext>
            </a:extLst>
          </p:cNvPr>
          <p:cNvCxnSpPr>
            <a:stCxn id="39" idx="1"/>
            <a:endCxn id="37" idx="2"/>
          </p:cNvCxnSpPr>
          <p:nvPr/>
        </p:nvCxnSpPr>
        <p:spPr>
          <a:xfrm rot="10800000">
            <a:off x="2171762" y="3779475"/>
            <a:ext cx="375564" cy="636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0A9A75B-3C24-4ED2-AA50-C509F4194096}"/>
              </a:ext>
            </a:extLst>
          </p:cNvPr>
          <p:cNvCxnSpPr>
            <a:stCxn id="40" idx="1"/>
            <a:endCxn id="39" idx="2"/>
          </p:cNvCxnSpPr>
          <p:nvPr/>
        </p:nvCxnSpPr>
        <p:spPr>
          <a:xfrm rot="10800000">
            <a:off x="2807965" y="3949876"/>
            <a:ext cx="365155" cy="74011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2A53943-0D93-4F83-8FD6-EBB6CB4DB45C}"/>
              </a:ext>
            </a:extLst>
          </p:cNvPr>
          <p:cNvCxnSpPr>
            <a:stCxn id="41" idx="1"/>
            <a:endCxn id="40" idx="2"/>
          </p:cNvCxnSpPr>
          <p:nvPr/>
        </p:nvCxnSpPr>
        <p:spPr>
          <a:xfrm rot="10800000">
            <a:off x="3567786" y="4130677"/>
            <a:ext cx="499184" cy="7110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2DDEB91-BC22-4F5B-A45C-66AA42C481FB}"/>
              </a:ext>
            </a:extLst>
          </p:cNvPr>
          <p:cNvSpPr/>
          <p:nvPr/>
        </p:nvSpPr>
        <p:spPr>
          <a:xfrm>
            <a:off x="5103801" y="4396309"/>
            <a:ext cx="658628" cy="23751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E28A8D6-9346-473D-97C7-D4E5F6ED653D}"/>
              </a:ext>
            </a:extLst>
          </p:cNvPr>
          <p:cNvCxnSpPr>
            <a:stCxn id="48" idx="1"/>
            <a:endCxn id="41" idx="2"/>
          </p:cNvCxnSpPr>
          <p:nvPr/>
        </p:nvCxnSpPr>
        <p:spPr>
          <a:xfrm rot="10800000">
            <a:off x="4532927" y="4311462"/>
            <a:ext cx="570874" cy="20360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5E4C8DA-5B5B-4A49-9725-30F0C2FD212E}"/>
              </a:ext>
            </a:extLst>
          </p:cNvPr>
          <p:cNvCxnSpPr>
            <a:stCxn id="36" idx="2"/>
            <a:endCxn id="48" idx="0"/>
          </p:cNvCxnSpPr>
          <p:nvPr/>
        </p:nvCxnSpPr>
        <p:spPr>
          <a:xfrm flipH="1">
            <a:off x="5433115" y="2837433"/>
            <a:ext cx="54994" cy="1558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EB2377-5546-4B45-9DE7-6C107344E2B7}"/>
              </a:ext>
            </a:extLst>
          </p:cNvPr>
          <p:cNvSpPr/>
          <p:nvPr/>
        </p:nvSpPr>
        <p:spPr>
          <a:xfrm>
            <a:off x="1897994" y="5333603"/>
            <a:ext cx="586544" cy="1961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27B0E47-5430-45CF-9490-81B010434757}"/>
              </a:ext>
            </a:extLst>
          </p:cNvPr>
          <p:cNvCxnSpPr>
            <a:stCxn id="63" idx="1"/>
          </p:cNvCxnSpPr>
          <p:nvPr/>
        </p:nvCxnSpPr>
        <p:spPr>
          <a:xfrm flipH="1" flipV="1">
            <a:off x="1677867" y="5431660"/>
            <a:ext cx="220127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D0D1387-8062-4714-8E43-2D99F5ECE972}"/>
              </a:ext>
            </a:extLst>
          </p:cNvPr>
          <p:cNvSpPr/>
          <p:nvPr/>
        </p:nvSpPr>
        <p:spPr>
          <a:xfrm>
            <a:off x="2548644" y="4646197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/nginx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F82D200-E64A-4076-A687-653292C421BE}"/>
              </a:ext>
            </a:extLst>
          </p:cNvPr>
          <p:cNvSpPr/>
          <p:nvPr/>
        </p:nvSpPr>
        <p:spPr>
          <a:xfrm>
            <a:off x="3482809" y="4994339"/>
            <a:ext cx="789334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/conf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D7673AFF-85EC-4C53-84C0-8AD0727EAA3E}"/>
              </a:ext>
            </a:extLst>
          </p:cNvPr>
          <p:cNvCxnSpPr>
            <a:cxnSpLocks/>
            <a:stCxn id="65" idx="1"/>
            <a:endCxn id="38" idx="2"/>
          </p:cNvCxnSpPr>
          <p:nvPr/>
        </p:nvCxnSpPr>
        <p:spPr>
          <a:xfrm rot="10800000">
            <a:off x="2200338" y="4685252"/>
            <a:ext cx="348307" cy="67737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D050F16-E8E4-4A41-ADD6-128AA9D50BC2}"/>
              </a:ext>
            </a:extLst>
          </p:cNvPr>
          <p:cNvCxnSpPr>
            <a:cxnSpLocks/>
            <a:stCxn id="66" idx="1"/>
            <a:endCxn id="65" idx="2"/>
          </p:cNvCxnSpPr>
          <p:nvPr/>
        </p:nvCxnSpPr>
        <p:spPr>
          <a:xfrm rot="10800000">
            <a:off x="2943311" y="4859778"/>
            <a:ext cx="539498" cy="2413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04098D8-DBF5-4DC2-855E-3273A4B90B8E}"/>
              </a:ext>
            </a:extLst>
          </p:cNvPr>
          <p:cNvSpPr/>
          <p:nvPr/>
        </p:nvSpPr>
        <p:spPr>
          <a:xfrm>
            <a:off x="3492140" y="5302742"/>
            <a:ext cx="693922" cy="2135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/html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136CB54-FD4D-4581-8488-BE22CC117428}"/>
              </a:ext>
            </a:extLst>
          </p:cNvPr>
          <p:cNvCxnSpPr>
            <a:cxnSpLocks/>
            <a:stCxn id="74" idx="1"/>
            <a:endCxn id="65" idx="2"/>
          </p:cNvCxnSpPr>
          <p:nvPr/>
        </p:nvCxnSpPr>
        <p:spPr>
          <a:xfrm rot="10800000">
            <a:off x="2943312" y="4859779"/>
            <a:ext cx="548829" cy="549755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C6C562C-B5A5-47F9-B3D2-B8DD39F2777F}"/>
              </a:ext>
            </a:extLst>
          </p:cNvPr>
          <p:cNvCxnSpPr>
            <a:stCxn id="9" idx="1"/>
            <a:endCxn id="36" idx="3"/>
          </p:cNvCxnSpPr>
          <p:nvPr/>
        </p:nvCxnSpPr>
        <p:spPr>
          <a:xfrm flipH="1" flipV="1">
            <a:off x="5784043" y="2689092"/>
            <a:ext cx="2492412" cy="26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F8437D-0698-46F4-A2ED-591C0F268187}"/>
              </a:ext>
            </a:extLst>
          </p:cNvPr>
          <p:cNvCxnSpPr>
            <a:cxnSpLocks/>
            <a:stCxn id="15" idx="1"/>
            <a:endCxn id="66" idx="3"/>
          </p:cNvCxnSpPr>
          <p:nvPr/>
        </p:nvCxnSpPr>
        <p:spPr>
          <a:xfrm flipH="1">
            <a:off x="4272143" y="4907748"/>
            <a:ext cx="4001928" cy="19338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BB4D1C7-953F-454C-ADD0-9DAEF81FF609}"/>
              </a:ext>
            </a:extLst>
          </p:cNvPr>
          <p:cNvCxnSpPr>
            <a:cxnSpLocks/>
            <a:stCxn id="14" idx="1"/>
            <a:endCxn id="74" idx="3"/>
          </p:cNvCxnSpPr>
          <p:nvPr/>
        </p:nvCxnSpPr>
        <p:spPr>
          <a:xfrm flipH="1" flipV="1">
            <a:off x="4186062" y="5409533"/>
            <a:ext cx="4077963" cy="11417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63" grpId="0" animBg="1"/>
      <p:bldP spid="65" grpId="0" animBg="1"/>
      <p:bldP spid="66" grpId="0" animBg="1"/>
      <p:bldP spid="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8591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zh-CN"/>
              <a:t>docker run</a:t>
            </a:r>
            <a:r>
              <a:rPr lang="zh-CN" altLang="en-US"/>
              <a:t>的命令中通过 </a:t>
            </a:r>
            <a:r>
              <a:rPr lang="en-US" altLang="zh-CN"/>
              <a:t>-v </a:t>
            </a:r>
            <a:r>
              <a:rPr lang="zh-CN" altLang="en-US"/>
              <a:t>参数挂载文件或目录到容器中：</a:t>
            </a:r>
            <a:endParaRPr lang="en-US" altLang="zh-CN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volume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宿主机文件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容器内文件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-v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宿主机目录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容器内目录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sz="1600"/>
              <a:t>数据卷挂载与目录直接挂载的</a:t>
            </a:r>
            <a:endParaRPr lang="en-US" altLang="zh-CN" sz="1600"/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数据卷挂载耦合度低，由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来管理目录，但是目录较深，不好找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485" lvl="1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目录挂载耦合度高，需要我们自己管理目录，不过目录容易寻找查看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数据卷管理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0685-5CAB-4459-AA0E-958045FFF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自定义镜像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5B205-7C26-4898-A9C5-C83D2A67F8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语法</a:t>
            </a:r>
            <a:endParaRPr lang="en-US" altLang="zh-CN"/>
          </a:p>
          <a:p>
            <a:r>
              <a:rPr lang="zh-CN" altLang="en-US"/>
              <a:t>构建</a:t>
            </a:r>
            <a:r>
              <a:rPr lang="en-US" altLang="zh-CN"/>
              <a:t>Java</a:t>
            </a:r>
            <a:r>
              <a:rPr lang="zh-CN" altLang="en-US"/>
              <a:t>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8FFBC-55D5-4B20-A733-506EFD963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81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643DC8-29BB-4574-9BB7-CAF0BC9B5177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1576FD-FEDB-46DC-835D-04FAF60A0BF0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B8AB7B-8015-44FF-867C-6163810047E0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F6153F-DD95-4F35-BF82-0CC0E427F8D2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BD0A56-60D6-40FA-A502-A31198F43FB1}"/>
              </a:ext>
            </a:extLst>
          </p:cNvPr>
          <p:cNvSpPr/>
          <p:nvPr/>
        </p:nvSpPr>
        <p:spPr>
          <a:xfrm>
            <a:off x="4155331" y="2706222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2E86DE-248F-4DB8-AB76-1A6C47EC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98" y="2985608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</p:pic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FB496EDF-CC1F-4C4A-83C1-A65629A8E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镜像是将应用程序及其需要的系统函数库、环境、配置、依赖打包而成。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579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38AD-4D19-41D5-BD10-2AD0587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94D8-B0A4-4540-9964-A665D6DDA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镜像结构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06E9943-F37D-48C0-9E4B-EAB412323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239" y="1990469"/>
            <a:ext cx="2642435" cy="13837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/>
              <a:t>入口（</a:t>
            </a:r>
            <a:r>
              <a:rPr lang="en-US" altLang="zh-CN" b="1"/>
              <a:t>Entrypoint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/>
              <a:t>镜像运行入口，一般是程序启动的脚本和参数</a:t>
            </a:r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391BDD2F-9844-4DE0-9B5E-D96A8AD637AD}"/>
              </a:ext>
            </a:extLst>
          </p:cNvPr>
          <p:cNvSpPr txBox="1">
            <a:spLocks/>
          </p:cNvSpPr>
          <p:nvPr/>
        </p:nvSpPr>
        <p:spPr>
          <a:xfrm>
            <a:off x="853239" y="3631158"/>
            <a:ext cx="2642435" cy="1537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层（</a:t>
            </a:r>
            <a:r>
              <a:rPr lang="en-US" altLang="zh-CN" b="1"/>
              <a:t> Layer 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在</a:t>
            </a:r>
            <a:r>
              <a:rPr lang="en-US" altLang="zh-CN" sz="1400"/>
              <a:t>BaseImage</a:t>
            </a:r>
            <a:r>
              <a:rPr lang="zh-CN" altLang="en-US" sz="1400"/>
              <a:t>基础上添加安装包、依赖、配置等，每次操作都形成新的一层。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14A01DA2-FEDD-48C9-82AA-E5B7D045CAF4}"/>
              </a:ext>
            </a:extLst>
          </p:cNvPr>
          <p:cNvSpPr txBox="1">
            <a:spLocks/>
          </p:cNvSpPr>
          <p:nvPr/>
        </p:nvSpPr>
        <p:spPr>
          <a:xfrm>
            <a:off x="853240" y="5425660"/>
            <a:ext cx="2642435" cy="1066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/>
              <a:t>基础镜像（</a:t>
            </a:r>
            <a:r>
              <a:rPr lang="en-US" altLang="zh-CN" b="1"/>
              <a:t>BaseImage</a:t>
            </a:r>
            <a:r>
              <a:rPr lang="zh-CN" altLang="en-US" b="1"/>
              <a:t>）</a:t>
            </a:r>
            <a:endParaRPr lang="en-US" altLang="zh-CN" b="1"/>
          </a:p>
          <a:p>
            <a:pPr>
              <a:lnSpc>
                <a:spcPct val="120000"/>
              </a:lnSpc>
            </a:pPr>
            <a:r>
              <a:rPr lang="zh-CN" altLang="en-US" sz="1400"/>
              <a:t>应用依赖的系统函数库、环境、配置、文件等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2643DC8-29BB-4574-9BB7-CAF0BC9B5177}"/>
              </a:ext>
            </a:extLst>
          </p:cNvPr>
          <p:cNvSpPr/>
          <p:nvPr/>
        </p:nvSpPr>
        <p:spPr>
          <a:xfrm>
            <a:off x="5846549" y="4213758"/>
            <a:ext cx="5165400" cy="3368082"/>
          </a:xfrm>
          <a:prstGeom prst="roundRect">
            <a:avLst>
              <a:gd name="adj" fmla="val 411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/>
              <a:t> /etc </a:t>
            </a:r>
          </a:p>
          <a:p>
            <a:r>
              <a:rPr lang="en-US" altLang="zh-CN" sz="3200"/>
              <a:t> /lib</a:t>
            </a:r>
          </a:p>
          <a:p>
            <a:r>
              <a:rPr lang="en-US" altLang="zh-CN" sz="3200"/>
              <a:t> /proc</a:t>
            </a:r>
          </a:p>
          <a:p>
            <a:r>
              <a:rPr lang="en-US" altLang="zh-CN" sz="3200"/>
              <a:t> /bin</a:t>
            </a:r>
          </a:p>
          <a:p>
            <a:r>
              <a:rPr lang="en-US" altLang="zh-CN" sz="3200"/>
              <a:t> ...</a:t>
            </a:r>
          </a:p>
          <a:p>
            <a:pPr algn="ctr"/>
            <a:r>
              <a:rPr lang="en-US" altLang="zh-CN" sz="3200"/>
              <a:t>Ubuntu 16.4</a:t>
            </a:r>
          </a:p>
          <a:p>
            <a:pPr algn="ctr"/>
            <a:r>
              <a:rPr lang="en-US" altLang="zh-CN" sz="3200"/>
              <a:t>BaseImage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1576FD-FEDB-46DC-835D-04FAF60A0BF0}"/>
              </a:ext>
            </a:extLst>
          </p:cNvPr>
          <p:cNvSpPr/>
          <p:nvPr/>
        </p:nvSpPr>
        <p:spPr>
          <a:xfrm>
            <a:off x="5846549" y="3123974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1D477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72000" bIns="45720" rtlCol="0" anchor="ctr"/>
          <a:lstStyle/>
          <a:p>
            <a:pPr algn="ctr"/>
            <a:r>
              <a:rPr lang="en-US" altLang="zh-CN" sz="3200"/>
              <a:t>COPY </a:t>
            </a:r>
          </a:p>
          <a:p>
            <a:pPr algn="ctr"/>
            <a:r>
              <a:rPr lang="en-US" altLang="zh-CN" sz="3200"/>
              <a:t>./mysql-5.7.rpm</a:t>
            </a:r>
          </a:p>
          <a:p>
            <a:pPr algn="ctr"/>
            <a:r>
              <a:rPr lang="en-US" altLang="zh-CN" sz="3200"/>
              <a:t>/tmp/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B8AB7B-8015-44FF-867C-6163810047E0}"/>
              </a:ext>
            </a:extLst>
          </p:cNvPr>
          <p:cNvSpPr/>
          <p:nvPr/>
        </p:nvSpPr>
        <p:spPr>
          <a:xfrm>
            <a:off x="5846549" y="2040325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2963A9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RUN rpm -ivh install mysql-server.rpm </a:t>
            </a:r>
          </a:p>
          <a:p>
            <a:pPr algn="ctr"/>
            <a:r>
              <a:rPr lang="en-US" altLang="zh-CN" sz="3200"/>
              <a:t>&amp;&amp; touch /etc/my.cnf &amp;&amp; ...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F6153F-DD95-4F35-BF82-0CC0E427F8D2}"/>
              </a:ext>
            </a:extLst>
          </p:cNvPr>
          <p:cNvSpPr/>
          <p:nvPr/>
        </p:nvSpPr>
        <p:spPr>
          <a:xfrm>
            <a:off x="5846549" y="956676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3C7FD0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EntryPoint</a:t>
            </a:r>
          </a:p>
          <a:p>
            <a:pPr algn="ctr"/>
            <a:r>
              <a:rPr lang="en-US" altLang="zh-CN" sz="3200"/>
              <a:t>systemctl start mysql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BD0A56-60D6-40FA-A502-A31198F43FB1}"/>
              </a:ext>
            </a:extLst>
          </p:cNvPr>
          <p:cNvSpPr/>
          <p:nvPr/>
        </p:nvSpPr>
        <p:spPr>
          <a:xfrm>
            <a:off x="5846548" y="-133108"/>
            <a:ext cx="5165400" cy="3368082"/>
          </a:xfrm>
          <a:prstGeom prst="roundRect">
            <a:avLst>
              <a:gd name="adj" fmla="val 4111"/>
            </a:avLst>
          </a:prstGeom>
          <a:solidFill>
            <a:srgbClr val="6B9EDB"/>
          </a:solidFill>
          <a:ln>
            <a:noFill/>
          </a:ln>
          <a:effectLst>
            <a:outerShdw blurRad="114300" dist="1524000" dir="7080000" algn="tr" rotWithShape="0">
              <a:schemeClr val="tx1">
                <a:alpha val="22000"/>
              </a:scheme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Mysql 5.7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02E86DE-248F-4DB8-AB76-1A6C47EC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35" y="724903"/>
            <a:ext cx="1103067" cy="1113032"/>
          </a:xfrm>
          <a:prstGeom prst="rect">
            <a:avLst/>
          </a:prstGeom>
          <a:noFill/>
          <a:ln>
            <a:noFill/>
          </a:ln>
          <a:scene3d>
            <a:camera prst="isometricOffAxis1Top"/>
            <a:lightRig rig="threePt" dir="t"/>
          </a:scene3d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735070-A1ED-46BE-8E06-E57F6C49B4EA}"/>
              </a:ext>
            </a:extLst>
          </p:cNvPr>
          <p:cNvCxnSpPr>
            <a:stCxn id="14" idx="3"/>
          </p:cNvCxnSpPr>
          <p:nvPr/>
        </p:nvCxnSpPr>
        <p:spPr>
          <a:xfrm>
            <a:off x="3495675" y="595885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4F348C-23C9-49E3-98A9-5A1DFD64F2B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495674" y="3824117"/>
            <a:ext cx="1828801" cy="57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A21705-E160-434C-AB30-E526B2016B2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95674" y="4399946"/>
            <a:ext cx="1693650" cy="38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8354988-6405-4541-A98A-DFED6F362C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95674" y="2682350"/>
            <a:ext cx="169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0234695-FEA2-423F-A02B-E325C68582F7}"/>
              </a:ext>
            </a:extLst>
          </p:cNvPr>
          <p:cNvCxnSpPr>
            <a:stCxn id="13" idx="3"/>
          </p:cNvCxnSpPr>
          <p:nvPr/>
        </p:nvCxnSpPr>
        <p:spPr>
          <a:xfrm>
            <a:off x="3495674" y="4399946"/>
            <a:ext cx="1693650" cy="12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514380-E636-4610-856C-8F35448F0568}"/>
              </a:ext>
            </a:extLst>
          </p:cNvPr>
          <p:cNvCxnSpPr>
            <a:stCxn id="13" idx="3"/>
          </p:cNvCxnSpPr>
          <p:nvPr/>
        </p:nvCxnSpPr>
        <p:spPr>
          <a:xfrm flipV="1">
            <a:off x="3495674" y="2885894"/>
            <a:ext cx="1693650" cy="151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0C13E4-6D6E-475D-8F51-BD472BEB6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镜像是分层结构，每一层称为一个</a:t>
            </a:r>
            <a:r>
              <a:rPr lang="en-US" altLang="zh-CN" dirty="0"/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BaseImage</a:t>
            </a:r>
            <a:r>
              <a:rPr lang="zh-CN" altLang="en-US" sz="1400" dirty="0"/>
              <a:t>层：包含基本的系统函数库、环境变量、文件系统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Entrypoint</a:t>
            </a:r>
            <a:r>
              <a:rPr lang="zh-CN" altLang="en-US" sz="1400" dirty="0"/>
              <a:t>：入口，是镜像中应用启动的命令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其它：在</a:t>
            </a:r>
            <a:r>
              <a:rPr lang="en-US" altLang="zh-CN" sz="1400" dirty="0" err="1"/>
              <a:t>BaseImage</a:t>
            </a:r>
            <a:r>
              <a:rPr lang="zh-CN" altLang="en-US" sz="1400" dirty="0"/>
              <a:t>基础上添加依赖、安装程序、完成整个应用的安装和配置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7E4EB2-6422-4EEA-BC6A-1B7DD48E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</a:t>
            </a:r>
            <a:r>
              <a:rPr lang="zh-CN" altLang="en-US"/>
              <a:t>镜像结构</a:t>
            </a:r>
          </a:p>
        </p:txBody>
      </p:sp>
    </p:spTree>
    <p:extLst>
      <p:ext uri="{BB962C8B-B14F-4D97-AF65-F5344CB8AC3E}">
        <p14:creationId xmlns:p14="http://schemas.microsoft.com/office/powerpoint/2010/main" val="2969274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4242120" cy="1773000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如何解决依赖的兼容问题的？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将应用的</a:t>
            </a:r>
            <a:r>
              <a:rPr lang="en-US" altLang="zh-CN"/>
              <a:t>Libs</a:t>
            </a:r>
            <a:r>
              <a:rPr lang="zh-CN" altLang="en-US"/>
              <a:t>（函数库）、</a:t>
            </a:r>
            <a:r>
              <a:rPr lang="en-US" altLang="zh-CN"/>
              <a:t>Deps</a:t>
            </a:r>
            <a:r>
              <a:rPr lang="zh-CN" altLang="en-US"/>
              <a:t>（依赖）、配置与应用一起打包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将每个应用放到一个隔离</a:t>
            </a:r>
            <a:r>
              <a:rPr lang="zh-CN" altLang="en-US" b="1"/>
              <a:t>容器</a:t>
            </a:r>
            <a:r>
              <a:rPr lang="zh-CN" altLang="en-US"/>
              <a:t>去运行，避免互相干扰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8B47A1-C65C-43AE-950F-A21E7260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09" y="2371921"/>
            <a:ext cx="686589" cy="686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7A20D2-9F3F-408A-88C0-6920FC21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56" y="2371921"/>
            <a:ext cx="707186" cy="6865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4322F-DD83-4F0F-B5DE-E07A7AEEE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466" y="2371921"/>
            <a:ext cx="686589" cy="686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AFA3A-797B-49BA-8FD8-8754F343A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99" y="2371921"/>
            <a:ext cx="686589" cy="68658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36ABBD5-088F-451F-BAD5-3E6781443399}"/>
              </a:ext>
            </a:extLst>
          </p:cNvPr>
          <p:cNvSpPr/>
          <p:nvPr/>
        </p:nvSpPr>
        <p:spPr>
          <a:xfrm>
            <a:off x="5785724" y="5553820"/>
            <a:ext cx="5047333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0863F0-567B-4DC4-AEED-4A1FD2B49874}"/>
              </a:ext>
            </a:extLst>
          </p:cNvPr>
          <p:cNvSpPr/>
          <p:nvPr/>
        </p:nvSpPr>
        <p:spPr>
          <a:xfrm>
            <a:off x="5785722" y="6035273"/>
            <a:ext cx="5047333" cy="3434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计算机硬件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B254EA-ABDD-41FF-A22E-2A7880C86ECF}"/>
              </a:ext>
            </a:extLst>
          </p:cNvPr>
          <p:cNvSpPr/>
          <p:nvPr/>
        </p:nvSpPr>
        <p:spPr>
          <a:xfrm>
            <a:off x="5785723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Libraries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C32C1E7-B6E3-4BF1-A32B-AD6467DEB159}"/>
              </a:ext>
            </a:extLst>
          </p:cNvPr>
          <p:cNvSpPr/>
          <p:nvPr/>
        </p:nvSpPr>
        <p:spPr>
          <a:xfrm>
            <a:off x="8426500" y="5046172"/>
            <a:ext cx="2406555" cy="36454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Dependencies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CAC99E-F6A9-4C33-AC7B-2A53F2A0CA07}"/>
              </a:ext>
            </a:extLst>
          </p:cNvPr>
          <p:cNvSpPr/>
          <p:nvPr/>
        </p:nvSpPr>
        <p:spPr>
          <a:xfrm>
            <a:off x="5540828" y="2314138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D79A794-9E35-4FC8-89A8-69B1073C0AB7}"/>
              </a:ext>
            </a:extLst>
          </p:cNvPr>
          <p:cNvSpPr/>
          <p:nvPr/>
        </p:nvSpPr>
        <p:spPr>
          <a:xfrm>
            <a:off x="5707699" y="3542877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53F5730-A8A4-40DA-90AB-45827454830B}"/>
              </a:ext>
            </a:extLst>
          </p:cNvPr>
          <p:cNvSpPr/>
          <p:nvPr/>
        </p:nvSpPr>
        <p:spPr>
          <a:xfrm>
            <a:off x="5707698" y="389110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A814A71-F070-4011-9ABA-98A47850BA61}"/>
              </a:ext>
            </a:extLst>
          </p:cNvPr>
          <p:cNvSpPr/>
          <p:nvPr/>
        </p:nvSpPr>
        <p:spPr>
          <a:xfrm>
            <a:off x="6994792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13925C6-435C-4811-972A-964262037AF9}"/>
              </a:ext>
            </a:extLst>
          </p:cNvPr>
          <p:cNvSpPr/>
          <p:nvPr/>
        </p:nvSpPr>
        <p:spPr>
          <a:xfrm>
            <a:off x="8463846" y="2314137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F514881-5549-4913-AE10-E0038C89D8AC}"/>
              </a:ext>
            </a:extLst>
          </p:cNvPr>
          <p:cNvSpPr/>
          <p:nvPr/>
        </p:nvSpPr>
        <p:spPr>
          <a:xfrm>
            <a:off x="9932900" y="2314136"/>
            <a:ext cx="1165931" cy="2086705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58742A9-092F-4B08-9B00-7A598134864C}"/>
              </a:ext>
            </a:extLst>
          </p:cNvPr>
          <p:cNvSpPr/>
          <p:nvPr/>
        </p:nvSpPr>
        <p:spPr>
          <a:xfrm>
            <a:off x="7161663" y="3542877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E35AC7E-D34D-444B-9C7C-A09DCD5D5720}"/>
              </a:ext>
            </a:extLst>
          </p:cNvPr>
          <p:cNvSpPr/>
          <p:nvPr/>
        </p:nvSpPr>
        <p:spPr>
          <a:xfrm>
            <a:off x="7161662" y="3891108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2FB00A6-51D2-4929-A341-6FA189134931}"/>
              </a:ext>
            </a:extLst>
          </p:cNvPr>
          <p:cNvSpPr/>
          <p:nvPr/>
        </p:nvSpPr>
        <p:spPr>
          <a:xfrm>
            <a:off x="8630716" y="3517589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C881090-A33D-4CBF-851D-9B18BD08BA78}"/>
              </a:ext>
            </a:extLst>
          </p:cNvPr>
          <p:cNvSpPr/>
          <p:nvPr/>
        </p:nvSpPr>
        <p:spPr>
          <a:xfrm>
            <a:off x="8630715" y="3865820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5C5688F-AFD0-4AAD-B75C-B6C1C5EFBD3A}"/>
              </a:ext>
            </a:extLst>
          </p:cNvPr>
          <p:cNvSpPr/>
          <p:nvPr/>
        </p:nvSpPr>
        <p:spPr>
          <a:xfrm>
            <a:off x="10111939" y="3500731"/>
            <a:ext cx="832189" cy="3138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Libs</a:t>
            </a:r>
            <a:endParaRPr lang="zh-CN" altLang="en-US" sz="140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E3708A1-6C33-4A7F-A7CD-0E27B6CDFE8C}"/>
              </a:ext>
            </a:extLst>
          </p:cNvPr>
          <p:cNvSpPr/>
          <p:nvPr/>
        </p:nvSpPr>
        <p:spPr>
          <a:xfrm>
            <a:off x="10111938" y="3848962"/>
            <a:ext cx="832190" cy="3138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Deps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46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-0.07318 -0.22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8984 -0.171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2" y="-856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0C6-29BC-4597-81EC-1E0596B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BD631-6098-40BD-BE0F-41A4E6A55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Dockerfile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DB42B-B6E3-4CB2-81E1-3C8C0F813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5580"/>
            <a:ext cx="10698800" cy="7673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0">
                <a:solidFill>
                  <a:srgbClr val="2C3E50"/>
                </a:solidFill>
                <a:effectLst/>
              </a:rPr>
              <a:t>Dockerfile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就是一个文本文件，其中包含一个个的</a:t>
            </a:r>
            <a:r>
              <a:rPr lang="zh-CN" altLang="en-US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指令</a:t>
            </a:r>
            <a:r>
              <a:rPr lang="en-US" altLang="zh-CN" b="1" i="0">
                <a:solidFill>
                  <a:srgbClr val="2C3E50"/>
                </a:solidFill>
                <a:effectLst/>
                <a:latin typeface="Georgia Pro" panose="02040502050405020303" pitchFamily="18" charset="0"/>
              </a:rPr>
              <a:t>(Instruction)</a:t>
            </a:r>
            <a:r>
              <a:rPr lang="zh-CN" altLang="en-US" b="0" i="0">
                <a:solidFill>
                  <a:srgbClr val="2C3E50"/>
                </a:solidFill>
                <a:effectLst/>
              </a:rPr>
              <a:t>，</a:t>
            </a:r>
            <a:r>
              <a:rPr lang="zh-CN" altLang="en-US">
                <a:solidFill>
                  <a:srgbClr val="2C3E50"/>
                </a:solidFill>
              </a:rPr>
              <a:t>用指令来说明要执行什么操作来构建镜像。每一个指令都会形成一层</a:t>
            </a:r>
            <a:r>
              <a:rPr lang="en-US" altLang="zh-CN">
                <a:solidFill>
                  <a:srgbClr val="2C3E50"/>
                </a:solidFill>
              </a:rPr>
              <a:t>Layer</a:t>
            </a:r>
            <a:r>
              <a:rPr lang="zh-CN" altLang="en-US">
                <a:solidFill>
                  <a:srgbClr val="2C3E50"/>
                </a:solidFill>
              </a:rPr>
              <a:t>。</a:t>
            </a: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更新详细语法说明，请参考官网文档：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https://docs.docker.com/engine/reference/builder</a:t>
            </a:r>
            <a:endParaRPr lang="en-US" altLang="zh-CN"/>
          </a:p>
          <a:p>
            <a:pPr>
              <a:lnSpc>
                <a:spcPct val="130000"/>
              </a:lnSpc>
            </a:pPr>
            <a:endParaRPr lang="en-US" altLang="zh-CN">
              <a:solidFill>
                <a:srgbClr val="2C3E50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EC61500-9FB8-44B1-997D-DD80C62D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07191"/>
              </p:ext>
            </p:extLst>
          </p:nvPr>
        </p:nvGraphicFramePr>
        <p:xfrm>
          <a:off x="1162977" y="2276174"/>
          <a:ext cx="9699291" cy="3641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0210">
                  <a:extLst>
                    <a:ext uri="{9D8B030D-6E8A-4147-A177-3AD203B41FA5}">
                      <a16:colId xmlns:a16="http://schemas.microsoft.com/office/drawing/2014/main" val="1497312946"/>
                    </a:ext>
                  </a:extLst>
                </a:gridCol>
                <a:gridCol w="4975984">
                  <a:extLst>
                    <a:ext uri="{9D8B030D-6E8A-4147-A177-3AD203B41FA5}">
                      <a16:colId xmlns:a16="http://schemas.microsoft.com/office/drawing/2014/main" val="1050070159"/>
                    </a:ext>
                  </a:extLst>
                </a:gridCol>
                <a:gridCol w="3233097">
                  <a:extLst>
                    <a:ext uri="{9D8B030D-6E8A-4147-A177-3AD203B41FA5}">
                      <a16:colId xmlns:a16="http://schemas.microsoft.com/office/drawing/2014/main" val="2883977573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指令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示例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2973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FROM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指定基础镜像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FROM centos:6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74780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ENV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设置环境变量，可在后面指令使用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ENV key value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240313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COPY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拷贝本地文件到镜像的指定目录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COPY ./mysql-5.7.rpm /tmp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112005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RUN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执行</a:t>
                      </a:r>
                      <a:r>
                        <a:rPr lang="en-US" altLang="zh-CN" sz="1400">
                          <a:latin typeface="+mn-lt"/>
                        </a:rPr>
                        <a:t>Linux</a:t>
                      </a:r>
                      <a:r>
                        <a:rPr lang="zh-CN" altLang="en-US" sz="1400">
                          <a:latin typeface="+mn-lt"/>
                        </a:rPr>
                        <a:t>的</a:t>
                      </a:r>
                      <a:r>
                        <a:rPr lang="en-US" altLang="zh-CN" sz="1400">
                          <a:latin typeface="+mn-lt"/>
                        </a:rPr>
                        <a:t>shell</a:t>
                      </a:r>
                      <a:r>
                        <a:rPr lang="zh-CN" altLang="en-US" sz="1400">
                          <a:latin typeface="+mn-lt"/>
                        </a:rPr>
                        <a:t>命令，一般是安装过程的命令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RUN yum install gcc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27214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EXPOSE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指定容器运行时监听的端口，是给镜像使用者看的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EXPOSE 8080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194759"/>
                  </a:ext>
                </a:extLst>
              </a:tr>
              <a:tr h="520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+mn-lt"/>
                        </a:rPr>
                        <a:t>ENTRYPOINT</a:t>
                      </a:r>
                      <a:endParaRPr lang="zh-CN" altLang="en-US" sz="16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</a:rPr>
                        <a:t>镜像中应用的启动命令，容器运行时调用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</a:rPr>
                        <a:t>ENTRYPOINT java -jar xx.jar</a:t>
                      </a:r>
                      <a:endParaRPr lang="zh-CN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8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53931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CB71C-C2E4-455C-BD42-3FF23EEC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9C6FC-2A6D-4B19-B1C9-41E3CF03F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Ubuntu</a:t>
            </a:r>
            <a:r>
              <a:rPr lang="zh-CN" altLang="en-US"/>
              <a:t>镜像构建一个新镜像，运行一个</a:t>
            </a:r>
            <a:r>
              <a:rPr lang="en-US" altLang="zh-CN"/>
              <a:t>java</a:t>
            </a:r>
            <a:r>
              <a:rPr lang="zh-CN" altLang="en-US"/>
              <a:t>项目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F96AC-8E67-4FA1-985C-504A7DBD3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385703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新建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一个空文件夹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docker-demo.jar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  <a:r>
              <a:rPr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：拷贝课前资料中的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jdk8.tar.gz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D2B26"/>
                </a:solidFill>
              </a:rPr>
              <a:t>步骤</a:t>
            </a:r>
            <a:r>
              <a:rPr lang="en-US" altLang="zh-CN">
                <a:solidFill>
                  <a:srgbClr val="AD2B26"/>
                </a:solidFill>
              </a:rPr>
              <a:t>4</a:t>
            </a:r>
            <a:r>
              <a:rPr lang="zh-CN" altLang="en-US"/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拷贝课前资料提供的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Dockerfile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这个目录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进入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docker-demo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步骤</a:t>
            </a:r>
            <a:r>
              <a:rPr lang="en-US" altLang="zh-CN">
                <a:solidFill>
                  <a:srgbClr val="C00000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运行命令：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最后访问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http://192.168.150.101:8090/hello/count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，其中的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改成你的虚拟机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2AC9C-5816-443D-8A13-747804D740A6}"/>
              </a:ext>
            </a:extLst>
          </p:cNvPr>
          <p:cNvSpPr txBox="1"/>
          <p:nvPr/>
        </p:nvSpPr>
        <p:spPr>
          <a:xfrm>
            <a:off x="2299316" y="3808520"/>
            <a:ext cx="8362765" cy="307777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docker build -t javaweb:1.0 .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004070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261B-5F4A-40C5-B627-3B1E695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62C2-81BC-4545-9A10-26E90A46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java:8-alpine</a:t>
            </a:r>
            <a:r>
              <a:rPr lang="zh-CN" altLang="en-US"/>
              <a:t>镜像，将一个</a:t>
            </a:r>
            <a:r>
              <a:rPr lang="en-US" altLang="zh-CN"/>
              <a:t>Java</a:t>
            </a:r>
            <a:r>
              <a:rPr lang="zh-CN" altLang="en-US"/>
              <a:t>项目构建为镜像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B3EF-9ABB-4D76-B857-19B507D34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新建一个空的目录，然后在目录中新建一个文件，命名为</a:t>
            </a:r>
            <a:r>
              <a:rPr lang="en-US" altLang="zh-CN"/>
              <a:t>Dockerfile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拷贝课前资料提供的</a:t>
            </a:r>
            <a:r>
              <a:rPr lang="en-US" altLang="zh-CN"/>
              <a:t>docker-demo.jar</a:t>
            </a:r>
            <a:r>
              <a:rPr lang="zh-CN" altLang="en-US"/>
              <a:t>到这个目录中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</a:t>
            </a:r>
            <a:r>
              <a:rPr lang="en-US" altLang="zh-CN"/>
              <a:t>Dockerfile</a:t>
            </a:r>
            <a:r>
              <a:rPr lang="zh-CN" altLang="en-US"/>
              <a:t>文件：</a:t>
            </a:r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java:8-alpine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作为基础镜像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app.jar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拷贝到镜像中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暴露端口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3475" lvl="1" indent="-342900">
              <a:buFont typeface="+mj-lt"/>
              <a:buAutoNum type="alphaLcParenR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编写入口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ENTRYPOINT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build</a:t>
            </a:r>
            <a:r>
              <a:rPr lang="zh-CN" altLang="en-US"/>
              <a:t>命令构建镜像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docker run</a:t>
            </a:r>
            <a:r>
              <a:rPr lang="zh-CN" altLang="en-US"/>
              <a:t>创建容器并运行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116733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550F1-A941-4C18-92A0-B2E90A31F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r>
              <a:rPr lang="zh-CN" altLang="en-US"/>
              <a:t>的本质是一个文件，通过指令描述镜像的构建过程</a:t>
            </a:r>
            <a:endParaRPr lang="en-US" altLang="zh-CN"/>
          </a:p>
          <a:p>
            <a:r>
              <a:rPr lang="en-US" altLang="zh-CN"/>
              <a:t>Dockerfile</a:t>
            </a:r>
            <a:r>
              <a:rPr lang="zh-CN" altLang="en-US"/>
              <a:t>的第一行必须是</a:t>
            </a:r>
            <a:r>
              <a:rPr lang="en-US" altLang="zh-CN"/>
              <a:t>FROM</a:t>
            </a:r>
            <a:r>
              <a:rPr lang="zh-CN" altLang="en-US"/>
              <a:t>，从一个基础镜像来构建</a:t>
            </a:r>
            <a:endParaRPr lang="en-US" altLang="zh-CN"/>
          </a:p>
          <a:p>
            <a:r>
              <a:rPr lang="zh-CN" altLang="en-US"/>
              <a:t>基础镜像可以是基本操作系统，如</a:t>
            </a:r>
            <a:r>
              <a:rPr lang="en-US" altLang="zh-CN"/>
              <a:t>Ubuntu</a:t>
            </a:r>
            <a:r>
              <a:rPr lang="zh-CN" altLang="en-US"/>
              <a:t>。也可以是其他人制作好的镜像，例如：</a:t>
            </a:r>
            <a:r>
              <a:rPr lang="en-US" altLang="zh-CN"/>
              <a:t>java:8-alpine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DEFCC5-96DF-40E2-96B2-6A39FC7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自定义镜像</a:t>
            </a:r>
            <a:r>
              <a:rPr lang="en-US" altLang="zh-CN"/>
              <a:t>-Dockerfile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91749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B6EA-1206-4E4E-92CB-72DAC4CF4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C637C-EC13-4B86-9F74-FD360739E5A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DockerCompose</a:t>
            </a:r>
          </a:p>
          <a:p>
            <a:r>
              <a:rPr lang="zh-CN" altLang="en-US"/>
              <a:t>部署微服务集群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FF33F-506F-459B-BAD5-0DD8DFC0C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38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DockerCompose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141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Compose</a:t>
            </a:r>
            <a:r>
              <a:rPr lang="zh-CN" altLang="en-US" dirty="0"/>
              <a:t>可以基于</a:t>
            </a:r>
            <a:r>
              <a:rPr lang="en-US" altLang="zh-CN" dirty="0"/>
              <a:t>Compose</a:t>
            </a:r>
            <a:r>
              <a:rPr lang="zh-CN" altLang="en-US" dirty="0"/>
              <a:t>文件帮我们快速的部署分布式应用，而无需手动一个个创建和运行容器！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Compose</a:t>
            </a:r>
            <a:r>
              <a:rPr lang="zh-CN" altLang="en-US" dirty="0"/>
              <a:t>文件是一个文本文件，通过指令定义集群中的每个容器如何运行。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DockerCompose</a:t>
            </a:r>
            <a:r>
              <a:rPr lang="zh-CN" altLang="en-US" dirty="0"/>
              <a:t>的详细语法参考官网：</a:t>
            </a:r>
            <a:r>
              <a:rPr lang="en-US" altLang="zh-CN" dirty="0">
                <a:hlinkClick r:id="rId2"/>
              </a:rPr>
              <a:t>https://docs.docker.com/compose/compose-file/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Docker Compose">
            <a:extLst>
              <a:ext uri="{FF2B5EF4-FFF2-40B4-BE49-F238E27FC236}">
                <a16:creationId xmlns:a16="http://schemas.microsoft.com/office/drawing/2014/main" id="{A8AD7EC0-40D4-497F-AC62-471DA285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19" y="2754354"/>
            <a:ext cx="2850430" cy="31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8DDAD-6BFF-4C5B-84C1-EC6A59E481EB}"/>
              </a:ext>
            </a:extLst>
          </p:cNvPr>
          <p:cNvSpPr txBox="1"/>
          <p:nvPr/>
        </p:nvSpPr>
        <p:spPr>
          <a:xfrm>
            <a:off x="1068251" y="2643627"/>
            <a:ext cx="6641804" cy="3108543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800000"/>
                </a:solidFill>
                <a:effectLst/>
              </a:rPr>
              <a:t>version</a:t>
            </a:r>
            <a:r>
              <a:rPr lang="en-US" altLang="zh-CN" sz="1400" b="0" dirty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"3.8"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</a:rPr>
            </a:br>
            <a:r>
              <a:rPr lang="en-US" altLang="zh-CN" sz="1400" b="0" dirty="0">
                <a:solidFill>
                  <a:srgbClr val="800000"/>
                </a:solidFill>
                <a:effectLst/>
              </a:rPr>
              <a:t>services</a:t>
            </a:r>
            <a:r>
              <a:rPr lang="en-US" altLang="zh-CN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</a:rPr>
              <a:t>  </a:t>
            </a:r>
            <a:r>
              <a:rPr lang="en-US" altLang="zh-CN" sz="1400" dirty="0" err="1">
                <a:solidFill>
                  <a:srgbClr val="800000"/>
                </a:solidFill>
              </a:rPr>
              <a:t>mysql</a:t>
            </a:r>
            <a:r>
              <a:rPr lang="en-US" altLang="zh-CN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 dirty="0">
                <a:solidFill>
                  <a:srgbClr val="800000"/>
                </a:solidFill>
                <a:effectLst/>
              </a:rPr>
              <a:t>image</a:t>
            </a:r>
            <a:r>
              <a:rPr lang="en-US" altLang="zh-CN" sz="1400" b="0" dirty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400" b="0" dirty="0">
                <a:solidFill>
                  <a:srgbClr val="0000FF"/>
                </a:solidFill>
                <a:effectLst/>
              </a:rPr>
              <a:t>mysql:5.7.25</a:t>
            </a:r>
          </a:p>
          <a:p>
            <a:r>
              <a:rPr lang="en-US" altLang="zh-CN" sz="1400" dirty="0">
                <a:solidFill>
                  <a:srgbClr val="800000"/>
                </a:solidFill>
              </a:rPr>
              <a:t>    environment</a:t>
            </a:r>
            <a:r>
              <a:rPr lang="en-US" altLang="zh-CN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</a:rPr>
              <a:t>     </a:t>
            </a:r>
            <a:r>
              <a:rPr lang="zh-CN" altLang="zh-CN" sz="1400" dirty="0">
                <a:solidFill>
                  <a:srgbClr val="0000FF"/>
                </a:solidFill>
              </a:rPr>
              <a:t>MYSQL_ROOT_PASSWORD: </a:t>
            </a:r>
            <a:r>
              <a:rPr lang="en-US" altLang="zh-CN" sz="1400" dirty="0">
                <a:solidFill>
                  <a:srgbClr val="0000FF"/>
                </a:solidFill>
              </a:rPr>
              <a:t>123</a:t>
            </a:r>
            <a:r>
              <a:rPr lang="zh-CN" altLang="zh-CN" sz="1400" dirty="0">
                <a:solidFill>
                  <a:srgbClr val="0000FF"/>
                </a:solidFill>
              </a:rPr>
              <a:t> </a:t>
            </a:r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400" b="0" dirty="0">
                <a:solidFill>
                  <a:srgbClr val="800000"/>
                </a:solidFill>
                <a:effectLst/>
              </a:rPr>
              <a:t>volumes</a:t>
            </a:r>
            <a:r>
              <a:rPr lang="en-US" altLang="zh-CN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 dirty="0">
                <a:solidFill>
                  <a:srgbClr val="00B050"/>
                </a:solidFill>
              </a:rPr>
              <a:t>"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tmp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mysql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/data:/var/lib/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mysql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"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</a:rPr>
              <a:t>     - </a:t>
            </a:r>
            <a:r>
              <a:rPr lang="en-US" altLang="zh-CN" sz="1400" dirty="0">
                <a:solidFill>
                  <a:srgbClr val="098658"/>
                </a:solidFill>
              </a:rPr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"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tmp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mysql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/conf/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hmy.cnf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:/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etc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mysql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conf.d</a:t>
            </a:r>
            <a:r>
              <a:rPr lang="en-US" altLang="zh-CN" sz="1400" b="0" dirty="0">
                <a:solidFill>
                  <a:srgbClr val="00B050"/>
                </a:solidFill>
                <a:effectLst/>
              </a:rPr>
              <a:t>/</a:t>
            </a:r>
            <a:r>
              <a:rPr lang="en-US" altLang="zh-CN" sz="1400" b="0" dirty="0" err="1">
                <a:solidFill>
                  <a:srgbClr val="00B050"/>
                </a:solidFill>
                <a:effectLst/>
              </a:rPr>
              <a:t>hmy.cnf</a:t>
            </a:r>
            <a:r>
              <a:rPr lang="en-US" altLang="zh-CN" sz="1400" dirty="0">
                <a:solidFill>
                  <a:srgbClr val="00B050"/>
                </a:solidFill>
              </a:rPr>
              <a:t>"</a:t>
            </a:r>
            <a:endParaRPr lang="en-US" altLang="zh-CN" sz="1400" b="0" dirty="0">
              <a:solidFill>
                <a:srgbClr val="00B050"/>
              </a:solidFill>
              <a:effectLst/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  </a:t>
            </a:r>
            <a:r>
              <a:rPr lang="en-US" altLang="zh-CN" sz="1400" dirty="0">
                <a:solidFill>
                  <a:srgbClr val="800000"/>
                </a:solidFill>
              </a:rPr>
              <a:t>web</a:t>
            </a:r>
            <a:r>
              <a:rPr lang="en-US" altLang="zh-CN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    </a:t>
            </a:r>
            <a:r>
              <a:rPr lang="en-US" altLang="zh-CN" sz="1400" dirty="0">
                <a:solidFill>
                  <a:srgbClr val="800000"/>
                </a:solidFill>
              </a:rPr>
              <a:t>build</a:t>
            </a:r>
            <a:r>
              <a:rPr lang="en-US" altLang="zh-CN" sz="1400" dirty="0">
                <a:solidFill>
                  <a:srgbClr val="000000"/>
                </a:solidFill>
              </a:rPr>
              <a:t>: </a:t>
            </a:r>
            <a:r>
              <a:rPr lang="en-US" altLang="zh-CN" sz="1400" dirty="0">
                <a:solidFill>
                  <a:srgbClr val="098658"/>
                </a:solidFill>
              </a:rPr>
              <a:t>.</a:t>
            </a:r>
            <a:endParaRPr lang="en-US" altLang="zh-CN" sz="1400" dirty="0">
              <a:solidFill>
                <a:srgbClr val="000000"/>
              </a:solidFill>
            </a:endParaRPr>
          </a:p>
          <a:p>
            <a:r>
              <a:rPr lang="en-US" altLang="zh-CN" sz="1400" dirty="0">
                <a:solidFill>
                  <a:srgbClr val="000000"/>
                </a:solidFill>
              </a:rPr>
              <a:t>    </a:t>
            </a:r>
            <a:r>
              <a:rPr lang="en-US" altLang="zh-CN" sz="1400" dirty="0">
                <a:solidFill>
                  <a:srgbClr val="800000"/>
                </a:solidFill>
              </a:rPr>
              <a:t>ports</a:t>
            </a:r>
            <a:r>
              <a:rPr lang="en-US" altLang="zh-CN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     - </a:t>
            </a:r>
            <a:r>
              <a:rPr lang="en-US" altLang="zh-CN" sz="1400" dirty="0">
                <a:solidFill>
                  <a:srgbClr val="098658"/>
                </a:solidFill>
              </a:rPr>
              <a:t>"8090</a:t>
            </a:r>
            <a:r>
              <a:rPr lang="en-US" altLang="zh-CN" sz="1400" dirty="0">
                <a:solidFill>
                  <a:srgbClr val="000000"/>
                </a:solidFill>
              </a:rPr>
              <a:t>:</a:t>
            </a:r>
            <a:r>
              <a:rPr lang="en-US" altLang="zh-CN" sz="1400" dirty="0">
                <a:solidFill>
                  <a:srgbClr val="098658"/>
                </a:solidFill>
              </a:rPr>
              <a:t>8090"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3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DockerCompose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参考课前资料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56422B3-8704-4083-A505-41099FD4A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9447"/>
              </p:ext>
            </p:extLst>
          </p:nvPr>
        </p:nvGraphicFramePr>
        <p:xfrm>
          <a:off x="1525588" y="2564678"/>
          <a:ext cx="2708831" cy="86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373760" imgH="437400" progId="Package">
                  <p:embed/>
                </p:oleObj>
              </mc:Choice>
              <mc:Fallback>
                <p:oleObj name="包装程序外壳对象" showAsIcon="1" r:id="rId2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5588" y="2564678"/>
                        <a:ext cx="2708831" cy="86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936254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550F1-A941-4C18-92A0-B2E90A31F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DockerCompose</a:t>
            </a:r>
            <a:r>
              <a:rPr lang="zh-CN" altLang="en-US"/>
              <a:t>有什么作用？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帮助我们快速部署分布式应用，无需一个个微服务去构建镜像和部署。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DEFCC5-96DF-40E2-96B2-6A39FC74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4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261B-5F4A-40C5-B627-3B1E695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DockerCompose-</a:t>
            </a:r>
            <a:r>
              <a:rPr lang="zh-CN" altLang="en-US"/>
              <a:t>部署微服务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62C2-81BC-4545-9A10-26E90A46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将之前学习的</a:t>
            </a:r>
            <a:r>
              <a:rPr lang="en-US" altLang="zh-CN"/>
              <a:t>cloud-demo</a:t>
            </a:r>
            <a:r>
              <a:rPr lang="zh-CN" altLang="en-US"/>
              <a:t>微服务集群利用</a:t>
            </a:r>
            <a:r>
              <a:rPr lang="en-US" altLang="zh-CN"/>
              <a:t>DockerCompose</a:t>
            </a:r>
            <a:r>
              <a:rPr lang="zh-CN" altLang="en-US"/>
              <a:t>部署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B3EF-9ABB-4D76-B857-19B507D34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查看课前资料提供的</a:t>
            </a:r>
            <a:r>
              <a:rPr lang="en-US" altLang="zh-CN"/>
              <a:t>cloud-demo</a:t>
            </a:r>
            <a:r>
              <a:rPr lang="zh-CN" altLang="en-US"/>
              <a:t>文件夹，里面已经编写好了</a:t>
            </a:r>
            <a:r>
              <a:rPr lang="en-US" altLang="zh-CN"/>
              <a:t>docker-compose</a:t>
            </a:r>
            <a:r>
              <a:rPr lang="zh-CN" altLang="en-US"/>
              <a:t>文件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修改自己的</a:t>
            </a:r>
            <a:r>
              <a:rPr lang="en-US" altLang="zh-CN"/>
              <a:t>cloud-demo</a:t>
            </a:r>
            <a:r>
              <a:rPr lang="zh-CN" altLang="en-US"/>
              <a:t>项目，将数据库、</a:t>
            </a:r>
            <a:r>
              <a:rPr lang="en-US" altLang="zh-CN"/>
              <a:t>nacos</a:t>
            </a:r>
            <a:r>
              <a:rPr lang="zh-CN" altLang="en-US"/>
              <a:t>地址都命名为</a:t>
            </a:r>
            <a:r>
              <a:rPr lang="en-US" altLang="zh-CN"/>
              <a:t>docker-compose</a:t>
            </a:r>
            <a:r>
              <a:rPr lang="zh-CN" altLang="en-US"/>
              <a:t>中的服务名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使用</a:t>
            </a:r>
            <a:r>
              <a:rPr lang="en-US" altLang="zh-CN"/>
              <a:t>maven</a:t>
            </a:r>
            <a:r>
              <a:rPr lang="zh-CN" altLang="en-US"/>
              <a:t>打包工具，将项目中的每个微服务都打包为</a:t>
            </a:r>
            <a:r>
              <a:rPr lang="en-US" altLang="zh-CN"/>
              <a:t>app.jar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将打包好的</a:t>
            </a:r>
            <a:r>
              <a:rPr lang="en-US" altLang="zh-CN"/>
              <a:t>app.jar</a:t>
            </a:r>
            <a:r>
              <a:rPr lang="zh-CN" altLang="en-US"/>
              <a:t>拷贝到</a:t>
            </a:r>
            <a:r>
              <a:rPr lang="en-US" altLang="zh-CN"/>
              <a:t>cloud-demo</a:t>
            </a:r>
            <a:r>
              <a:rPr lang="zh-CN" altLang="en-US"/>
              <a:t>中的每一个对应的子目录中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cloud-demo</a:t>
            </a:r>
            <a:r>
              <a:rPr lang="zh-CN" altLang="en-US"/>
              <a:t>上传至虚拟机，利用 </a:t>
            </a:r>
            <a:r>
              <a:rPr lang="en-US" altLang="zh-CN"/>
              <a:t>docker-compose up -d </a:t>
            </a:r>
            <a:r>
              <a:rPr lang="zh-CN" altLang="en-US"/>
              <a:t>来部署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C9164C-9530-4F88-AA49-59FCD283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17" y="2552624"/>
            <a:ext cx="4305673" cy="17527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005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EDAC-EE07-437E-AE14-A78A9B0A2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25D44-0A57-4AC8-87F6-45FBBA6A28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搭建私有镜像仓库</a:t>
            </a:r>
            <a:endParaRPr lang="en-US" altLang="zh-CN"/>
          </a:p>
          <a:p>
            <a:r>
              <a:rPr lang="zh-CN" altLang="en-US"/>
              <a:t>向镜像仓库推送镜像</a:t>
            </a:r>
            <a:endParaRPr lang="en-US" altLang="zh-CN"/>
          </a:p>
          <a:p>
            <a:r>
              <a:rPr lang="zh-CN" altLang="en-US"/>
              <a:t>从镜像仓库拉取镜像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914C1-2F2B-4856-941D-D1A5F1FD1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20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3466331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3466329" y="2371921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517190"/>
          </a:xfrm>
        </p:spPr>
        <p:txBody>
          <a:bodyPr/>
          <a:lstStyle/>
          <a:p>
            <a:r>
              <a:rPr lang="zh-CN" altLang="en-US"/>
              <a:t>不同环境的操作系统不同，</a:t>
            </a:r>
            <a:r>
              <a:rPr lang="en-US" altLang="zh-CN"/>
              <a:t>Docker</a:t>
            </a:r>
            <a:r>
              <a:rPr lang="zh-CN" altLang="en-US"/>
              <a:t>如何解决？我们先来了解下操作系统结构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27" y="2371921"/>
            <a:ext cx="5642959" cy="3706240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7" y="4899615"/>
            <a:ext cx="1018304" cy="101830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75" y="4868900"/>
            <a:ext cx="1209261" cy="1209261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37" y="4868900"/>
            <a:ext cx="1209263" cy="1209263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45" name="标注: 双弯曲线形(无边框) 44">
            <a:extLst>
              <a:ext uri="{FF2B5EF4-FFF2-40B4-BE49-F238E27FC236}">
                <a16:creationId xmlns:a16="http://schemas.microsoft.com/office/drawing/2014/main" id="{A4CDF985-B721-4938-A668-C193FFC8FC15}"/>
              </a:ext>
            </a:extLst>
          </p:cNvPr>
          <p:cNvSpPr/>
          <p:nvPr/>
        </p:nvSpPr>
        <p:spPr>
          <a:xfrm>
            <a:off x="-2035905" y="3429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6" name="标注: 双弯曲线形(无边框) 45">
            <a:extLst>
              <a:ext uri="{FF2B5EF4-FFF2-40B4-BE49-F238E27FC236}">
                <a16:creationId xmlns:a16="http://schemas.microsoft.com/office/drawing/2014/main" id="{4A42C0C8-BCAB-4E16-BA73-AF8FE3D92F14}"/>
              </a:ext>
            </a:extLst>
          </p:cNvPr>
          <p:cNvSpPr/>
          <p:nvPr/>
        </p:nvSpPr>
        <p:spPr>
          <a:xfrm>
            <a:off x="-29310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7" name="标注: 双弯曲线形(无边框) 46">
            <a:extLst>
              <a:ext uri="{FF2B5EF4-FFF2-40B4-BE49-F238E27FC236}">
                <a16:creationId xmlns:a16="http://schemas.microsoft.com/office/drawing/2014/main" id="{4ACFBA7C-F902-4C8D-9A88-9449A607481B}"/>
              </a:ext>
            </a:extLst>
          </p:cNvPr>
          <p:cNvSpPr/>
          <p:nvPr/>
        </p:nvSpPr>
        <p:spPr>
          <a:xfrm>
            <a:off x="-36452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</p:spTree>
    <p:extLst>
      <p:ext uri="{BB962C8B-B14F-4D97-AF65-F5344CB8AC3E}">
        <p14:creationId xmlns:p14="http://schemas.microsoft.com/office/powerpoint/2010/main" val="179873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7256-7097-48E7-9CA1-B41A3C6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76073-39EF-4ADD-9AA4-DD645BEC5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常见镜像仓库服务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2F13D-4E82-47CB-82BB-829A05B658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111111"/>
                </a:solidFill>
              </a:rPr>
              <a:t>镜像</a:t>
            </a:r>
            <a:r>
              <a:rPr lang="zh-CN" altLang="en-US" dirty="0">
                <a:solidFill>
                  <a:srgbClr val="111111"/>
                </a:solidFill>
              </a:rPr>
              <a:t>仓库</a:t>
            </a:r>
            <a:r>
              <a:rPr lang="zh-CN" altLang="en-US" b="0" dirty="0">
                <a:solidFill>
                  <a:srgbClr val="111111"/>
                </a:solidFill>
              </a:rPr>
              <a:t>（</a:t>
            </a:r>
            <a:r>
              <a:rPr lang="en-US" altLang="zh-CN" b="0" dirty="0">
                <a:solidFill>
                  <a:srgbClr val="111111"/>
                </a:solidFill>
              </a:rPr>
              <a:t> Docker Registry </a:t>
            </a:r>
            <a:r>
              <a:rPr lang="zh-CN" altLang="en-US" b="0" dirty="0">
                <a:solidFill>
                  <a:srgbClr val="111111"/>
                </a:solidFill>
              </a:rPr>
              <a:t>）有公共的和私有的两种形式：</a:t>
            </a:r>
            <a:endParaRPr lang="en-US" altLang="zh-CN" b="0" dirty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rgbClr val="111111"/>
                </a:solidFill>
              </a:rPr>
              <a:t>公共仓库：</a:t>
            </a:r>
            <a:r>
              <a:rPr lang="zh-CN" altLang="en-US" dirty="0">
                <a:solidFill>
                  <a:srgbClr val="111111"/>
                </a:solidFill>
              </a:rPr>
              <a:t>例如</a:t>
            </a:r>
            <a:r>
              <a:rPr lang="en-US" altLang="zh-CN" dirty="0">
                <a:solidFill>
                  <a:srgbClr val="111111"/>
                </a:solidFill>
              </a:rPr>
              <a:t>Docker</a:t>
            </a:r>
            <a:r>
              <a:rPr lang="zh-CN" altLang="en-US" b="0" dirty="0">
                <a:solidFill>
                  <a:srgbClr val="111111"/>
                </a:solidFill>
              </a:rPr>
              <a:t>官方的 </a:t>
            </a:r>
            <a:r>
              <a:rPr lang="en-US" altLang="zh-CN" b="0" dirty="0">
                <a:solidFill>
                  <a:srgbClr val="111111"/>
                </a:solidFill>
                <a:hlinkClick r:id="rId2"/>
              </a:rPr>
              <a:t>Docker Hub</a:t>
            </a:r>
            <a:r>
              <a:rPr lang="zh-CN" altLang="en-US" b="0" dirty="0">
                <a:solidFill>
                  <a:srgbClr val="111111"/>
                </a:solidFill>
              </a:rPr>
              <a:t>，国内也有一些云服务商提供类似于 </a:t>
            </a:r>
            <a:r>
              <a:rPr lang="en-US" altLang="zh-CN" b="0" dirty="0">
                <a:solidFill>
                  <a:srgbClr val="111111"/>
                </a:solidFill>
              </a:rPr>
              <a:t>Docker Hub </a:t>
            </a:r>
            <a:r>
              <a:rPr lang="zh-CN" altLang="en-US" b="0" dirty="0">
                <a:solidFill>
                  <a:srgbClr val="111111"/>
                </a:solidFill>
              </a:rPr>
              <a:t>的公开服务</a:t>
            </a:r>
            <a:r>
              <a:rPr lang="zh-CN" altLang="en-US" dirty="0">
                <a:solidFill>
                  <a:srgbClr val="111111"/>
                </a:solidFill>
              </a:rPr>
              <a:t>，</a:t>
            </a:r>
            <a:r>
              <a:rPr lang="zh-CN" altLang="en-US" b="0" dirty="0">
                <a:solidFill>
                  <a:srgbClr val="111111"/>
                </a:solidFill>
              </a:rPr>
              <a:t>比如 </a:t>
            </a:r>
            <a:r>
              <a:rPr lang="zh-CN" altLang="en-US" b="0" dirty="0">
                <a:solidFill>
                  <a:srgbClr val="111111"/>
                </a:solidFill>
                <a:hlinkClick r:id="rId3"/>
              </a:rPr>
              <a:t>网易云镜像服务</a:t>
            </a:r>
            <a:r>
              <a:rPr lang="zh-CN" altLang="en-US" b="0" dirty="0">
                <a:solidFill>
                  <a:srgbClr val="111111"/>
                </a:solidFill>
              </a:rPr>
              <a:t>、</a:t>
            </a:r>
            <a:r>
              <a:rPr lang="en-US" altLang="zh-CN" dirty="0" err="1">
                <a:solidFill>
                  <a:srgbClr val="111111"/>
                </a:solidFill>
                <a:hlinkClick r:id="rId4"/>
              </a:rPr>
              <a:t>DaoCloud</a:t>
            </a:r>
            <a:r>
              <a:rPr lang="en-US" altLang="zh-CN" dirty="0">
                <a:solidFill>
                  <a:srgbClr val="111111"/>
                </a:solidFill>
                <a:hlinkClick r:id="rId4"/>
              </a:rPr>
              <a:t> </a:t>
            </a:r>
            <a:r>
              <a:rPr lang="zh-CN" altLang="en-US" dirty="0">
                <a:solidFill>
                  <a:srgbClr val="111111"/>
                </a:solidFill>
                <a:hlinkClick r:id="rId4"/>
              </a:rPr>
              <a:t>镜像服务</a:t>
            </a:r>
            <a:r>
              <a:rPr lang="zh-CN" altLang="en-US" b="0" dirty="0">
                <a:solidFill>
                  <a:srgbClr val="111111"/>
                </a:solidFill>
              </a:rPr>
              <a:t>、</a:t>
            </a:r>
            <a:r>
              <a:rPr lang="zh-CN" altLang="en-US" dirty="0">
                <a:solidFill>
                  <a:srgbClr val="111111"/>
                </a:solidFill>
                <a:hlinkClick r:id="rId5"/>
              </a:rPr>
              <a:t>阿里云镜像服务</a:t>
            </a:r>
            <a:r>
              <a:rPr lang="zh-CN" altLang="en-US" b="0" dirty="0">
                <a:solidFill>
                  <a:srgbClr val="111111"/>
                </a:solidFill>
              </a:rPr>
              <a:t>等。</a:t>
            </a:r>
            <a:endParaRPr lang="en-US" altLang="zh-CN" b="0" dirty="0">
              <a:solidFill>
                <a:srgbClr val="11111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11111"/>
                </a:solidFill>
              </a:rPr>
              <a:t>除了使用公开仓库外，用户还可以在本地搭建私有 </a:t>
            </a:r>
            <a:r>
              <a:rPr lang="en-US" altLang="zh-CN" dirty="0">
                <a:solidFill>
                  <a:srgbClr val="111111"/>
                </a:solidFill>
              </a:rPr>
              <a:t>Docker Registry</a:t>
            </a:r>
            <a:r>
              <a:rPr lang="zh-CN" altLang="en-US" dirty="0">
                <a:solidFill>
                  <a:srgbClr val="111111"/>
                </a:solidFill>
              </a:rPr>
              <a:t>。企业自己的镜像最好是采用私有</a:t>
            </a:r>
            <a:r>
              <a:rPr lang="en-US" altLang="zh-CN" dirty="0">
                <a:solidFill>
                  <a:srgbClr val="111111"/>
                </a:solidFill>
              </a:rPr>
              <a:t>Docker Registry</a:t>
            </a:r>
            <a:r>
              <a:rPr lang="zh-CN" altLang="en-US" dirty="0">
                <a:solidFill>
                  <a:srgbClr val="111111"/>
                </a:solidFill>
              </a:rPr>
              <a:t>来实现。</a:t>
            </a:r>
            <a:endParaRPr lang="en-US" altLang="zh-CN" dirty="0">
              <a:solidFill>
                <a:srgbClr val="11111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546754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私有镜像仓库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搭建方式参考课前资料中的文档：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62D219B-A2BE-4E78-B934-9DD873C11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71590"/>
              </p:ext>
            </p:extLst>
          </p:nvPr>
        </p:nvGraphicFramePr>
        <p:xfrm>
          <a:off x="1531425" y="2357521"/>
          <a:ext cx="2255375" cy="71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373760" imgH="437400" progId="Package">
                  <p:embed/>
                </p:oleObj>
              </mc:Choice>
              <mc:Fallback>
                <p:oleObj name="包装程序外壳对象" showAsIcon="1" r:id="rId2" imgW="1373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1425" y="2357521"/>
                        <a:ext cx="2255375" cy="719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32445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F0D9-F79E-485B-89E2-FDED33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镜像仓库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E1B49-BA1D-4635-B851-0D44C7701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在私有镜像仓库推送或拉取镜像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35D1A-EB9A-4A49-AA86-C4A4D1A0A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479276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推送镜像到私有镜像服务必须先</a:t>
            </a:r>
            <a:r>
              <a:rPr lang="en-US" altLang="zh-CN"/>
              <a:t>tag</a:t>
            </a:r>
            <a:r>
              <a:rPr lang="zh-CN" altLang="en-US"/>
              <a:t>，步骤如下：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重新</a:t>
            </a:r>
            <a:r>
              <a:rPr lang="en-US" altLang="zh-CN"/>
              <a:t>tag</a:t>
            </a:r>
            <a:r>
              <a:rPr lang="zh-CN" altLang="en-US"/>
              <a:t>本地镜像，名称前缀为私有仓库的地址：</a:t>
            </a:r>
            <a:r>
              <a:rPr lang="en-US" altLang="zh-CN"/>
              <a:t>192.168.150.101:8080/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推送镜像</a:t>
            </a: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/>
              <a:t>拉取镜像</a:t>
            </a:r>
            <a:endParaRPr lang="en-US" altLang="zh-C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0A5688D-9D5C-420A-B894-76C5998A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2407395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tag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nginx:latest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0F7A43-BB86-465D-95CD-972B7B81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3627497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ABAEFFE-04E9-4495-8970-17839A96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6" y="4680216"/>
            <a:ext cx="10261914" cy="352982"/>
          </a:xfrm>
          <a:prstGeom prst="rect">
            <a:avLst/>
          </a:prstGeom>
          <a:solidFill>
            <a:srgbClr val="F0F7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 192.168.150.101:8080/nginx:1.0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7532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21BF8C-2D18-4B96-B100-E092943B3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推送本地镜像到仓库前都必须重命名</a:t>
            </a:r>
            <a:r>
              <a:rPr lang="en-US" altLang="zh-CN" dirty="0"/>
              <a:t>(docker tag)</a:t>
            </a:r>
            <a:r>
              <a:rPr lang="zh-CN" altLang="en-US" dirty="0"/>
              <a:t>镜像，以镜像仓库地址为前缀</a:t>
            </a:r>
            <a:endParaRPr lang="en-US" altLang="zh-CN" dirty="0"/>
          </a:p>
          <a:p>
            <a:r>
              <a:rPr lang="zh-CN" altLang="en-US" dirty="0"/>
              <a:t>镜像仓库推送前需要把仓库地址配置到</a:t>
            </a:r>
            <a:r>
              <a:rPr lang="en-US" altLang="zh-CN" dirty="0"/>
              <a:t>docker</a:t>
            </a:r>
            <a:r>
              <a:rPr lang="zh-CN" altLang="en-US" dirty="0"/>
              <a:t>服务的</a:t>
            </a:r>
            <a:r>
              <a:rPr lang="en-US" altLang="zh-CN" dirty="0" err="1"/>
              <a:t>daemon.json</a:t>
            </a:r>
            <a:r>
              <a:rPr lang="zh-CN" altLang="en-US" dirty="0"/>
              <a:t>文件中，被</a:t>
            </a:r>
            <a:r>
              <a:rPr lang="en-US" altLang="zh-CN" dirty="0"/>
              <a:t>docker</a:t>
            </a:r>
            <a:r>
              <a:rPr lang="zh-CN" altLang="en-US" dirty="0"/>
              <a:t>信任</a:t>
            </a:r>
            <a:endParaRPr lang="en-US" altLang="zh-CN" dirty="0"/>
          </a:p>
          <a:p>
            <a:r>
              <a:rPr lang="zh-CN" altLang="en-US" dirty="0"/>
              <a:t>推送使用</a:t>
            </a:r>
            <a:r>
              <a:rPr lang="en-US" altLang="zh-CN" dirty="0"/>
              <a:t>docker push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拉取使用</a:t>
            </a:r>
            <a:r>
              <a:rPr lang="en-US" altLang="zh-CN" dirty="0"/>
              <a:t>docker pull</a:t>
            </a:r>
            <a:r>
              <a:rPr lang="zh-CN" altLang="en-US" dirty="0"/>
              <a:t>命令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B390E0-E83D-4C2C-9264-EC1A397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镜像服务器</a:t>
            </a:r>
          </a:p>
        </p:txBody>
      </p:sp>
    </p:spTree>
    <p:extLst>
      <p:ext uri="{BB962C8B-B14F-4D97-AF65-F5344CB8AC3E}">
        <p14:creationId xmlns:p14="http://schemas.microsoft.com/office/powerpoint/2010/main" val="3072251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8069226" cy="832506"/>
          </a:xfrm>
        </p:spPr>
        <p:txBody>
          <a:bodyPr/>
          <a:lstStyle/>
          <a:p>
            <a:r>
              <a:rPr lang="zh-CN" altLang="en-US"/>
              <a:t>内核与硬件交互，提供操作硬件的指令</a:t>
            </a:r>
            <a:endParaRPr lang="en-US" altLang="zh-CN"/>
          </a:p>
          <a:p>
            <a:r>
              <a:rPr lang="zh-CN" altLang="en-US"/>
              <a:t>系统应用封装内核指令为函数，便于程序员调用</a:t>
            </a:r>
            <a:endParaRPr lang="en-US" altLang="zh-CN"/>
          </a:p>
          <a:p>
            <a:r>
              <a:rPr lang="zh-CN" altLang="en-US"/>
              <a:t>用户程序基于系统函数库实现功能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240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852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630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>
            <a:extLst>
              <a:ext uri="{FF2B5EF4-FFF2-40B4-BE49-F238E27FC236}">
                <a16:creationId xmlns:a16="http://schemas.microsoft.com/office/drawing/2014/main" id="{2253210C-AC1B-491B-B9D2-E12D19C79046}"/>
              </a:ext>
            </a:extLst>
          </p:cNvPr>
          <p:cNvSpPr/>
          <p:nvPr/>
        </p:nvSpPr>
        <p:spPr>
          <a:xfrm>
            <a:off x="1461894" y="361288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箭头: 下 50">
            <a:extLst>
              <a:ext uri="{FF2B5EF4-FFF2-40B4-BE49-F238E27FC236}">
                <a16:creationId xmlns:a16="http://schemas.microsoft.com/office/drawing/2014/main" id="{18F9D9FC-2C23-4C8A-A450-A9EC6F221092}"/>
              </a:ext>
            </a:extLst>
          </p:cNvPr>
          <p:cNvSpPr/>
          <p:nvPr/>
        </p:nvSpPr>
        <p:spPr>
          <a:xfrm>
            <a:off x="4625681" y="2700363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FFDD387F-F08F-4D7F-8C91-DD1881738E35}"/>
              </a:ext>
            </a:extLst>
          </p:cNvPr>
          <p:cNvSpPr/>
          <p:nvPr/>
        </p:nvSpPr>
        <p:spPr>
          <a:xfrm>
            <a:off x="6592433" y="4521075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6F509A34-EBC0-4454-A9A7-40C5C12E4ED4}"/>
              </a:ext>
            </a:extLst>
          </p:cNvPr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9516196" cy="517190"/>
          </a:xfrm>
        </p:spPr>
        <p:txBody>
          <a:bodyPr/>
          <a:lstStyle/>
          <a:p>
            <a:r>
              <a:rPr lang="en-US" altLang="zh-CN"/>
              <a:t>Ubuntu</a:t>
            </a:r>
            <a:r>
              <a:rPr lang="zh-CN" altLang="en-US"/>
              <a:t>和</a:t>
            </a:r>
            <a:r>
              <a:rPr lang="en-US" altLang="zh-CN"/>
              <a:t>CentOS</a:t>
            </a:r>
            <a:r>
              <a:rPr lang="zh-CN" altLang="en-US"/>
              <a:t>都是基于</a:t>
            </a:r>
            <a:r>
              <a:rPr lang="en-US" altLang="zh-CN"/>
              <a:t>Linux</a:t>
            </a:r>
            <a:r>
              <a:rPr lang="zh-CN" altLang="en-US"/>
              <a:t>内核，只是系统应用不同，提供的函数库有差异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1" y="2365911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6" y="2041603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09" y="1829600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33" name="标注: 双弯曲线形(无边框) 32">
            <a:extLst>
              <a:ext uri="{FF2B5EF4-FFF2-40B4-BE49-F238E27FC236}">
                <a16:creationId xmlns:a16="http://schemas.microsoft.com/office/drawing/2014/main" id="{2253210C-AC1B-491B-B9D2-E12D19C79046}"/>
              </a:ext>
            </a:extLst>
          </p:cNvPr>
          <p:cNvSpPr/>
          <p:nvPr/>
        </p:nvSpPr>
        <p:spPr>
          <a:xfrm>
            <a:off x="-39317" y="401200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C26AF7D3-CF0A-4E32-A16F-60761AF8276E}"/>
              </a:ext>
            </a:extLst>
          </p:cNvPr>
          <p:cNvSpPr/>
          <p:nvPr/>
        </p:nvSpPr>
        <p:spPr>
          <a:xfrm>
            <a:off x="4725138" y="4199138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26E81C79-F18D-4C6E-B894-245F58B61E50}"/>
              </a:ext>
            </a:extLst>
          </p:cNvPr>
          <p:cNvSpPr/>
          <p:nvPr/>
        </p:nvSpPr>
        <p:spPr>
          <a:xfrm>
            <a:off x="7619284" y="3727389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E1B917-1802-40AF-A1F0-0A5F0E05868A}"/>
              </a:ext>
            </a:extLst>
          </p:cNvPr>
          <p:cNvSpPr/>
          <p:nvPr/>
        </p:nvSpPr>
        <p:spPr>
          <a:xfrm>
            <a:off x="1574993" y="2863526"/>
            <a:ext cx="3623992" cy="505145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write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 </a:t>
            </a:r>
            <a:r>
              <a:rPr lang="en-US" altLang="zh-CN" sz="1000" i="0">
                <a:solidFill>
                  <a:srgbClr val="121212"/>
                </a:solidFill>
                <a:effectLst/>
              </a:rPr>
              <a:t>read</a:t>
            </a:r>
            <a:r>
              <a:rPr lang="zh-CN" altLang="en-US" sz="1000" i="0">
                <a:solidFill>
                  <a:srgbClr val="121212"/>
                </a:solidFill>
                <a:effectLst/>
              </a:rPr>
              <a:t>（）</a:t>
            </a:r>
            <a:endParaRPr lang="en-US" altLang="zh-CN" sz="1000" i="0">
              <a:solidFill>
                <a:srgbClr val="121212"/>
              </a:solidFill>
              <a:effectLst/>
            </a:endParaRPr>
          </a:p>
          <a:p>
            <a:pPr algn="ctr"/>
            <a:r>
              <a:rPr lang="en-US" altLang="zh-CN" sz="1000">
                <a:solidFill>
                  <a:srgbClr val="121212"/>
                </a:solidFill>
              </a:rPr>
              <a:t>...</a:t>
            </a:r>
            <a:endParaRPr lang="zh-CN" altLang="en-US" sz="100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A63B9CF-CC64-4FAF-8924-24DAEFB5DC9D}"/>
              </a:ext>
            </a:extLst>
          </p:cNvPr>
          <p:cNvSpPr/>
          <p:nvPr/>
        </p:nvSpPr>
        <p:spPr>
          <a:xfrm>
            <a:off x="6706733" y="5597430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36469D5-B50F-45F8-9E18-C714132F3B38}"/>
              </a:ext>
            </a:extLst>
          </p:cNvPr>
          <p:cNvSpPr/>
          <p:nvPr/>
        </p:nvSpPr>
        <p:spPr>
          <a:xfrm>
            <a:off x="8105914" y="2138482"/>
            <a:ext cx="1418259" cy="350026"/>
          </a:xfrm>
          <a:prstGeom prst="downArrow">
            <a:avLst>
              <a:gd name="adj1" fmla="val 55256"/>
              <a:gd name="adj2" fmla="val 42530"/>
            </a:avLst>
          </a:prstGeom>
          <a:noFill/>
          <a:ln w="3175">
            <a:solidFill>
              <a:srgbClr val="AD2B26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0">
                <a:solidFill>
                  <a:srgbClr val="121212"/>
                </a:solidFill>
                <a:effectLst/>
              </a:rPr>
              <a:t>open()</a:t>
            </a:r>
            <a:endParaRPr lang="zh-CN" altLang="en-US" sz="1000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AC5E81B3-D0B3-4A22-B0F5-BADBB71BD8D2}"/>
              </a:ext>
            </a:extLst>
          </p:cNvPr>
          <p:cNvSpPr/>
          <p:nvPr/>
        </p:nvSpPr>
        <p:spPr>
          <a:xfrm>
            <a:off x="8186854" y="2015623"/>
            <a:ext cx="1254044" cy="549610"/>
          </a:xfrm>
          <a:prstGeom prst="mathMultiply">
            <a:avLst>
              <a:gd name="adj1" fmla="val 6367"/>
            </a:avLst>
          </a:prstGeom>
          <a:solidFill>
            <a:srgbClr val="FF0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2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45273 -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7602769" y="48785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7534329" y="4049047"/>
            <a:ext cx="3813137" cy="2504431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0618C7-F7AE-49A8-9AC9-981B398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初识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F9448-A591-4664-BE05-1EC5AD1E1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7935444" cy="1796394"/>
          </a:xfrm>
        </p:spPr>
        <p:txBody>
          <a:bodyPr/>
          <a:lstStyle/>
          <a:p>
            <a:r>
              <a:rPr lang="en-US" altLang="zh-CN"/>
              <a:t>Docker</a:t>
            </a:r>
            <a:r>
              <a:rPr lang="zh-CN" altLang="en-US"/>
              <a:t>如何解决不同系统环境的问题？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将用户程序与所需要调用的系统</a:t>
            </a:r>
            <a:r>
              <a:rPr lang="en-US" altLang="zh-CN"/>
              <a:t>(</a:t>
            </a:r>
            <a:r>
              <a:rPr lang="zh-CN" altLang="en-US"/>
              <a:t>比如</a:t>
            </a:r>
            <a:r>
              <a:rPr lang="en-US" altLang="zh-CN"/>
              <a:t>Ubuntu)</a:t>
            </a:r>
            <a:r>
              <a:rPr lang="zh-CN" altLang="en-US"/>
              <a:t>函数库一起打包</a:t>
            </a:r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70" y="3501596"/>
            <a:ext cx="3104178" cy="2038794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31" y="2488508"/>
            <a:ext cx="1018304" cy="1018304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47" y="1718264"/>
            <a:ext cx="1209261" cy="1209261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73" y="2066022"/>
            <a:ext cx="1209263" cy="1209263"/>
          </a:xfrm>
          <a:prstGeom prst="rect">
            <a:avLst/>
          </a:prstGeom>
          <a:effectLst>
            <a:outerShdw blurRad="254000" dist="1409700" dir="6900000" algn="tl" rotWithShape="0">
              <a:prstClr val="black">
                <a:alpha val="15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8635418" y="2968254"/>
            <a:ext cx="3217021" cy="2112906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6534366-31C9-44A4-A6E3-7030EB7F5D22}"/>
              </a:ext>
            </a:extLst>
          </p:cNvPr>
          <p:cNvSpPr/>
          <p:nvPr/>
        </p:nvSpPr>
        <p:spPr>
          <a:xfrm>
            <a:off x="5121121" y="1688289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81BF9C5-00BC-4A4F-B92F-1C471848E78F}"/>
              </a:ext>
            </a:extLst>
          </p:cNvPr>
          <p:cNvSpPr/>
          <p:nvPr/>
        </p:nvSpPr>
        <p:spPr>
          <a:xfrm>
            <a:off x="5570171" y="3170115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3BE738C-E793-4438-B57C-2F2EA6C1E788}"/>
              </a:ext>
            </a:extLst>
          </p:cNvPr>
          <p:cNvSpPr/>
          <p:nvPr/>
        </p:nvSpPr>
        <p:spPr>
          <a:xfrm>
            <a:off x="5808677" y="3344440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0" name="标注: 双弯曲线形(无边框) 59">
            <a:extLst>
              <a:ext uri="{FF2B5EF4-FFF2-40B4-BE49-F238E27FC236}">
                <a16:creationId xmlns:a16="http://schemas.microsoft.com/office/drawing/2014/main" id="{6E192E17-DB4A-4EB9-85FB-37DD9CD66080}"/>
              </a:ext>
            </a:extLst>
          </p:cNvPr>
          <p:cNvSpPr/>
          <p:nvPr/>
        </p:nvSpPr>
        <p:spPr>
          <a:xfrm>
            <a:off x="3491581" y="4570770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40401"/>
              <a:gd name="adj8" fmla="val 169718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系统应用</a:t>
            </a:r>
          </a:p>
        </p:txBody>
      </p:sp>
      <p:sp>
        <p:nvSpPr>
          <p:cNvPr id="61" name="标注: 双弯曲线形(无边框) 60">
            <a:extLst>
              <a:ext uri="{FF2B5EF4-FFF2-40B4-BE49-F238E27FC236}">
                <a16:creationId xmlns:a16="http://schemas.microsoft.com/office/drawing/2014/main" id="{60AFA921-CE70-4C38-89E3-1889F1CDFFF2}"/>
              </a:ext>
            </a:extLst>
          </p:cNvPr>
          <p:cNvSpPr/>
          <p:nvPr/>
        </p:nvSpPr>
        <p:spPr>
          <a:xfrm>
            <a:off x="5121121" y="532334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62" name="标注: 双弯曲线形(无边框) 61">
            <a:extLst>
              <a:ext uri="{FF2B5EF4-FFF2-40B4-BE49-F238E27FC236}">
                <a16:creationId xmlns:a16="http://schemas.microsoft.com/office/drawing/2014/main" id="{5AC90156-8E63-4061-A2CC-7882A443A3AC}"/>
              </a:ext>
            </a:extLst>
          </p:cNvPr>
          <p:cNvSpPr/>
          <p:nvPr/>
        </p:nvSpPr>
        <p:spPr>
          <a:xfrm>
            <a:off x="5251828" y="6130762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5828D13-3A05-4F77-82B9-6DA578E5EB3B}"/>
              </a:ext>
            </a:extLst>
          </p:cNvPr>
          <p:cNvSpPr/>
          <p:nvPr/>
        </p:nvSpPr>
        <p:spPr>
          <a:xfrm>
            <a:off x="7181622" y="1350591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C85E4AF-E330-42E6-9E9E-CCF4514C186C}"/>
              </a:ext>
            </a:extLst>
          </p:cNvPr>
          <p:cNvSpPr/>
          <p:nvPr/>
        </p:nvSpPr>
        <p:spPr>
          <a:xfrm>
            <a:off x="7642461" y="2838835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3B05D24-134D-4E73-B92F-7DFC6E267404}"/>
              </a:ext>
            </a:extLst>
          </p:cNvPr>
          <p:cNvSpPr/>
          <p:nvPr/>
        </p:nvSpPr>
        <p:spPr>
          <a:xfrm>
            <a:off x="7865343" y="3011856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8E16E56-90AF-41C7-9D16-DC8AE7D1982D}"/>
              </a:ext>
            </a:extLst>
          </p:cNvPr>
          <p:cNvSpPr/>
          <p:nvPr/>
        </p:nvSpPr>
        <p:spPr>
          <a:xfrm>
            <a:off x="9140725" y="1000055"/>
            <a:ext cx="1406454" cy="3201011"/>
          </a:xfrm>
          <a:prstGeom prst="roundRect">
            <a:avLst/>
          </a:prstGeom>
          <a:noFill/>
          <a:ln>
            <a:solidFill>
              <a:srgbClr val="00B0F0"/>
            </a:solidFill>
            <a:prstDash val="lgDashDot"/>
          </a:ln>
          <a:effectLst>
            <a:outerShdw blurRad="254000" dist="1333500" dir="6900000" algn="tl" rotWithShape="0">
              <a:prstClr val="black">
                <a:alpha val="80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37B675-2479-47D9-BD2D-02AA1AF64807}"/>
              </a:ext>
            </a:extLst>
          </p:cNvPr>
          <p:cNvSpPr/>
          <p:nvPr/>
        </p:nvSpPr>
        <p:spPr>
          <a:xfrm>
            <a:off x="9586246" y="2483342"/>
            <a:ext cx="1003863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Libs</a:t>
            </a:r>
            <a:endParaRPr lang="zh-CN" altLang="en-US" sz="240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2CCEFBB-B9D4-4F95-811D-03FEAFFF0443}"/>
              </a:ext>
            </a:extLst>
          </p:cNvPr>
          <p:cNvSpPr/>
          <p:nvPr/>
        </p:nvSpPr>
        <p:spPr>
          <a:xfrm>
            <a:off x="9833126" y="2661771"/>
            <a:ext cx="1003865" cy="481502"/>
          </a:xfrm>
          <a:prstGeom prst="roundRect">
            <a:avLst/>
          </a:prstGeom>
          <a:ln/>
          <a:effectLst>
            <a:outerShdw blurRad="254000" dist="1333500" dir="6900000" algn="tl" rotWithShape="0">
              <a:prstClr val="black">
                <a:alpha val="22000"/>
              </a:prst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Deps</a:t>
            </a:r>
            <a:endParaRPr lang="zh-CN" altLang="en-US" sz="240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79DE942-4BB0-4879-A72A-73FB5DC2DFD3}"/>
              </a:ext>
            </a:extLst>
          </p:cNvPr>
          <p:cNvSpPr/>
          <p:nvPr/>
        </p:nvSpPr>
        <p:spPr>
          <a:xfrm>
            <a:off x="7483929" y="3598583"/>
            <a:ext cx="814615" cy="1510828"/>
          </a:xfrm>
          <a:prstGeom prst="downArrow">
            <a:avLst>
              <a:gd name="adj1" fmla="val 50001"/>
              <a:gd name="adj2" fmla="val 30911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1BC3A336-0A0D-497B-BE6D-3F5B35ACE658}"/>
              </a:ext>
            </a:extLst>
          </p:cNvPr>
          <p:cNvSpPr/>
          <p:nvPr/>
        </p:nvSpPr>
        <p:spPr>
          <a:xfrm>
            <a:off x="9411661" y="3309708"/>
            <a:ext cx="874594" cy="1510828"/>
          </a:xfrm>
          <a:prstGeom prst="downArrow">
            <a:avLst>
              <a:gd name="adj1" fmla="val 44610"/>
              <a:gd name="adj2" fmla="val 32379"/>
            </a:avLst>
          </a:prstGeom>
          <a:noFill/>
          <a:ln>
            <a:solidFill>
              <a:srgbClr val="00B050"/>
            </a:solidFill>
            <a:prstDash val="dash"/>
          </a:ln>
          <a:scene3d>
            <a:camera prst="isometricOffAxis1Righ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DDFCE7A9-28C5-4335-9582-A55EA9C212ED}"/>
              </a:ext>
            </a:extLst>
          </p:cNvPr>
          <p:cNvSpPr/>
          <p:nvPr/>
        </p:nvSpPr>
        <p:spPr>
          <a:xfrm>
            <a:off x="9040137" y="5782746"/>
            <a:ext cx="947694" cy="206005"/>
          </a:xfrm>
          <a:prstGeom prst="downArrow">
            <a:avLst>
              <a:gd name="adj1" fmla="val 36584"/>
              <a:gd name="adj2" fmla="val 50000"/>
            </a:avLst>
          </a:prstGeom>
          <a:noFill/>
          <a:ln w="3175">
            <a:solidFill>
              <a:srgbClr val="00B050"/>
            </a:solidFill>
          </a:ln>
          <a:effectLst/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 descr="Ubuntu 18 and Pepper QiSDK Emulator troubleshooting |">
            <a:extLst>
              <a:ext uri="{FF2B5EF4-FFF2-40B4-BE49-F238E27FC236}">
                <a16:creationId xmlns:a16="http://schemas.microsoft.com/office/drawing/2014/main" id="{89C662B7-2D08-4E84-B606-D8CAD3D1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7" t="32126"/>
          <a:stretch>
            <a:fillRect/>
          </a:stretch>
        </p:blipFill>
        <p:spPr bwMode="auto">
          <a:xfrm>
            <a:off x="6638917" y="3849950"/>
            <a:ext cx="2078649" cy="1383815"/>
          </a:xfrm>
          <a:custGeom>
            <a:avLst/>
            <a:gdLst>
              <a:gd name="connsiteX0" fmla="*/ 0 w 2078649"/>
              <a:gd name="connsiteY0" fmla="*/ 0 h 1383815"/>
              <a:gd name="connsiteX1" fmla="*/ 2078649 w 2078649"/>
              <a:gd name="connsiteY1" fmla="*/ 0 h 1383815"/>
              <a:gd name="connsiteX2" fmla="*/ 2078649 w 2078649"/>
              <a:gd name="connsiteY2" fmla="*/ 1383815 h 1383815"/>
              <a:gd name="connsiteX3" fmla="*/ 0 w 2078649"/>
              <a:gd name="connsiteY3" fmla="*/ 1383815 h 138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649" h="1383815">
                <a:moveTo>
                  <a:pt x="0" y="0"/>
                </a:moveTo>
                <a:lnTo>
                  <a:pt x="2078649" y="0"/>
                </a:lnTo>
                <a:lnTo>
                  <a:pt x="2078649" y="1383815"/>
                </a:lnTo>
                <a:lnTo>
                  <a:pt x="0" y="1383815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 descr="CentOS 8 and CentOS Stream Edition Released | From Linux">
            <a:extLst>
              <a:ext uri="{FF2B5EF4-FFF2-40B4-BE49-F238E27FC236}">
                <a16:creationId xmlns:a16="http://schemas.microsoft.com/office/drawing/2014/main" id="{10E4080B-57D1-446E-99BB-68AD12AB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24674" r="50097" b="350"/>
          <a:stretch>
            <a:fillRect/>
          </a:stretch>
        </p:blipFill>
        <p:spPr bwMode="auto">
          <a:xfrm>
            <a:off x="8829874" y="3411283"/>
            <a:ext cx="1604842" cy="1589726"/>
          </a:xfrm>
          <a:custGeom>
            <a:avLst/>
            <a:gdLst>
              <a:gd name="connsiteX0" fmla="*/ 0 w 1604842"/>
              <a:gd name="connsiteY0" fmla="*/ 0 h 1589726"/>
              <a:gd name="connsiteX1" fmla="*/ 1604842 w 1604842"/>
              <a:gd name="connsiteY1" fmla="*/ 0 h 1589726"/>
              <a:gd name="connsiteX2" fmla="*/ 1604842 w 1604842"/>
              <a:gd name="connsiteY2" fmla="*/ 1589726 h 1589726"/>
              <a:gd name="connsiteX3" fmla="*/ 0 w 1604842"/>
              <a:gd name="connsiteY3" fmla="*/ 1589726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842" h="1589726">
                <a:moveTo>
                  <a:pt x="0" y="0"/>
                </a:moveTo>
                <a:lnTo>
                  <a:pt x="1604842" y="0"/>
                </a:lnTo>
                <a:lnTo>
                  <a:pt x="1604842" y="1589726"/>
                </a:lnTo>
                <a:lnTo>
                  <a:pt x="0" y="1589726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914852D-DB9A-4ABD-9E88-30878D061F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65" y="3030933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CC63CB8F-FF6E-4B8B-ACAB-96D168FD63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6" y="2658125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1A4FAC6-9FAD-4A0B-AE8E-46DF08C624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24" y="2338530"/>
            <a:ext cx="436213" cy="421461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sp>
        <p:nvSpPr>
          <p:cNvPr id="75" name="文本占位符 3">
            <a:extLst>
              <a:ext uri="{FF2B5EF4-FFF2-40B4-BE49-F238E27FC236}">
                <a16:creationId xmlns:a16="http://schemas.microsoft.com/office/drawing/2014/main" id="{4D477B60-932C-41BC-B1A6-54CA660E51E0}"/>
              </a:ext>
            </a:extLst>
          </p:cNvPr>
          <p:cNvSpPr txBox="1">
            <a:spLocks/>
          </p:cNvSpPr>
          <p:nvPr/>
        </p:nvSpPr>
        <p:spPr>
          <a:xfrm>
            <a:off x="710860" y="2595161"/>
            <a:ext cx="3746418" cy="17963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Docker</a:t>
            </a:r>
            <a:r>
              <a:rPr lang="zh-CN" altLang="en-US"/>
              <a:t>运行到不同操作系统时，直接基于打包的库函数，借助于操作系统的</a:t>
            </a:r>
            <a:r>
              <a:rPr lang="en-US" altLang="zh-CN"/>
              <a:t>Linux</a:t>
            </a:r>
            <a:r>
              <a:rPr lang="zh-CN" altLang="en-US"/>
              <a:t>内核来运行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45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10" grpId="0" animBg="1"/>
      <p:bldP spid="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13ab3e6-ea3f-41bf-8231-cb1db946fce4&quot;,&quot;Name&quot;:null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33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C8A65159-5F27-4349-BE1D-83DFCF575720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F9B219BF-4BE1-4BD3-A248-D2924423A0E1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0A890113-FFCA-442C-927D-13B1F6790480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94ED4CF-1959-48D1-849F-2BE499B49977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BD2F8185-49D1-4D9A-B0B9-6AE45272565B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JetBrains Mono Medium"/>
        <a:ea typeface="阿里巴巴普惠体 Heavy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16FCAB38-CB3E-4C26-B3F9-C03D93C4B13E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.pptx" id="{CB535DBD-C95B-4458-AFAC-FA39A4662CEA}" vid="{A733B2B7-54CE-4164-A250-34B3AD2D2D25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13625</TotalTime>
  <Words>4322</Words>
  <Application>Microsoft Office PowerPoint</Application>
  <PresentationFormat>宽屏</PresentationFormat>
  <Paragraphs>732</Paragraphs>
  <Slides>63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7" baseType="lpstr">
      <vt:lpstr>Alibaba PuHuiTi B</vt:lpstr>
      <vt:lpstr>Alibaba PuHuiTi M</vt:lpstr>
      <vt:lpstr>Alibaba PuHuiTi R</vt:lpstr>
      <vt:lpstr>JetBrains Mono</vt:lpstr>
      <vt:lpstr>阿里巴巴普惠体</vt:lpstr>
      <vt:lpstr>阿里巴巴普惠体 Medium</vt:lpstr>
      <vt:lpstr>等线</vt:lpstr>
      <vt:lpstr>黑体</vt:lpstr>
      <vt:lpstr>Arial</vt:lpstr>
      <vt:lpstr>Calibri</vt:lpstr>
      <vt:lpstr>Consolas</vt:lpstr>
      <vt:lpstr>Courier New</vt:lpstr>
      <vt:lpstr>Georgia Pro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Docker</vt:lpstr>
      <vt:lpstr>PowerPoint 演示文稿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初识Docker</vt:lpstr>
      <vt:lpstr>认识Docker</vt:lpstr>
      <vt:lpstr>Docker基本操作</vt:lpstr>
      <vt:lpstr>Docker基本操作</vt:lpstr>
      <vt:lpstr>Docker基本操作</vt:lpstr>
      <vt:lpstr>Docker基本操作-镜像</vt:lpstr>
      <vt:lpstr>Docker基本操作-镜像</vt:lpstr>
      <vt:lpstr>Docker基本操作-镜像</vt:lpstr>
      <vt:lpstr>Docker基本操作-镜像操作</vt:lpstr>
      <vt:lpstr>Docker基本操作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Docker基本操作-容器</vt:lpstr>
      <vt:lpstr>Docker基本操作</vt:lpstr>
      <vt:lpstr>Docker基本操作</vt:lpstr>
      <vt:lpstr>Docker基本操作</vt:lpstr>
      <vt:lpstr>Docker基本操作-数据卷</vt:lpstr>
      <vt:lpstr>Docker基本操作-数据卷</vt:lpstr>
      <vt:lpstr>Docker基本操作</vt:lpstr>
      <vt:lpstr>Docker基本操作-数据卷</vt:lpstr>
      <vt:lpstr>Docker基本操作-数据卷</vt:lpstr>
      <vt:lpstr>Docker基本操作-数据卷</vt:lpstr>
      <vt:lpstr>Docker基本操作-数据卷</vt:lpstr>
      <vt:lpstr>数据卷管理</vt:lpstr>
      <vt:lpstr>Dockerfile自定义镜像</vt:lpstr>
      <vt:lpstr>自定义镜像</vt:lpstr>
      <vt:lpstr>自定义镜像</vt:lpstr>
      <vt:lpstr>自定义镜像-镜像结构</vt:lpstr>
      <vt:lpstr>自定义镜像</vt:lpstr>
      <vt:lpstr>自定义镜像-Dockerfile</vt:lpstr>
      <vt:lpstr>自定义镜像-Dockerfile</vt:lpstr>
      <vt:lpstr>自定义镜像-Dockerfile</vt:lpstr>
      <vt:lpstr>DockerCompose</vt:lpstr>
      <vt:lpstr>DockerCompose</vt:lpstr>
      <vt:lpstr>DockerCompose</vt:lpstr>
      <vt:lpstr>DockerCompose</vt:lpstr>
      <vt:lpstr>DockerCompose-部署微服务</vt:lpstr>
      <vt:lpstr>Docker镜像仓库</vt:lpstr>
      <vt:lpstr>Docker镜像仓库</vt:lpstr>
      <vt:lpstr>Docker镜像仓库</vt:lpstr>
      <vt:lpstr>Docker镜像仓库</vt:lpstr>
      <vt:lpstr>镜像服务器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星辰 昨夜</cp:lastModifiedBy>
  <cp:revision>1545</cp:revision>
  <dcterms:created xsi:type="dcterms:W3CDTF">2021-01-12T09:51:49Z</dcterms:created>
  <dcterms:modified xsi:type="dcterms:W3CDTF">2023-10-04T06:51:16Z</dcterms:modified>
</cp:coreProperties>
</file>