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4"/>
  </p:notesMasterIdLst>
  <p:handoutMasterIdLst>
    <p:handoutMasterId r:id="rId85"/>
  </p:handoutMasterIdLst>
  <p:sldIdLst>
    <p:sldId id="462" r:id="rId8"/>
    <p:sldId id="463" r:id="rId9"/>
    <p:sldId id="465" r:id="rId10"/>
    <p:sldId id="635" r:id="rId11"/>
    <p:sldId id="609" r:id="rId12"/>
    <p:sldId id="588" r:id="rId13"/>
    <p:sldId id="632" r:id="rId14"/>
    <p:sldId id="615" r:id="rId15"/>
    <p:sldId id="601" r:id="rId16"/>
    <p:sldId id="637" r:id="rId17"/>
    <p:sldId id="633" r:id="rId18"/>
    <p:sldId id="638" r:id="rId19"/>
    <p:sldId id="634" r:id="rId20"/>
    <p:sldId id="639" r:id="rId21"/>
    <p:sldId id="488" r:id="rId22"/>
    <p:sldId id="489" r:id="rId23"/>
    <p:sldId id="474" r:id="rId24"/>
    <p:sldId id="623" r:id="rId25"/>
    <p:sldId id="597" r:id="rId26"/>
    <p:sldId id="624" r:id="rId27"/>
    <p:sldId id="594" r:id="rId28"/>
    <p:sldId id="622" r:id="rId29"/>
    <p:sldId id="497" r:id="rId30"/>
    <p:sldId id="500" r:id="rId31"/>
    <p:sldId id="505" r:id="rId32"/>
    <p:sldId id="592" r:id="rId33"/>
    <p:sldId id="625" r:id="rId34"/>
    <p:sldId id="617" r:id="rId35"/>
    <p:sldId id="473" r:id="rId36"/>
    <p:sldId id="476" r:id="rId37"/>
    <p:sldId id="477" r:id="rId38"/>
    <p:sldId id="485" r:id="rId39"/>
    <p:sldId id="509" r:id="rId40"/>
    <p:sldId id="627" r:id="rId41"/>
    <p:sldId id="618" r:id="rId42"/>
    <p:sldId id="508" r:id="rId43"/>
    <p:sldId id="480" r:id="rId44"/>
    <p:sldId id="626" r:id="rId45"/>
    <p:sldId id="481" r:id="rId46"/>
    <p:sldId id="619" r:id="rId47"/>
    <p:sldId id="482" r:id="rId48"/>
    <p:sldId id="620" r:id="rId49"/>
    <p:sldId id="475" r:id="rId50"/>
    <p:sldId id="467" r:id="rId51"/>
    <p:sldId id="511" r:id="rId52"/>
    <p:sldId id="510" r:id="rId53"/>
    <p:sldId id="513" r:id="rId54"/>
    <p:sldId id="512" r:id="rId55"/>
    <p:sldId id="514" r:id="rId56"/>
    <p:sldId id="515" r:id="rId57"/>
    <p:sldId id="516" r:id="rId58"/>
    <p:sldId id="568" r:id="rId59"/>
    <p:sldId id="569" r:id="rId60"/>
    <p:sldId id="570" r:id="rId61"/>
    <p:sldId id="572" r:id="rId62"/>
    <p:sldId id="573" r:id="rId63"/>
    <p:sldId id="574" r:id="rId64"/>
    <p:sldId id="602" r:id="rId65"/>
    <p:sldId id="577" r:id="rId66"/>
    <p:sldId id="579" r:id="rId67"/>
    <p:sldId id="608" r:id="rId68"/>
    <p:sldId id="578" r:id="rId69"/>
    <p:sldId id="607" r:id="rId70"/>
    <p:sldId id="575" r:id="rId71"/>
    <p:sldId id="605" r:id="rId72"/>
    <p:sldId id="604" r:id="rId73"/>
    <p:sldId id="586" r:id="rId74"/>
    <p:sldId id="580" r:id="rId75"/>
    <p:sldId id="581" r:id="rId76"/>
    <p:sldId id="582" r:id="rId77"/>
    <p:sldId id="583" r:id="rId78"/>
    <p:sldId id="584" r:id="rId79"/>
    <p:sldId id="585" r:id="rId80"/>
    <p:sldId id="631" r:id="rId81"/>
    <p:sldId id="629" r:id="rId82"/>
    <p:sldId id="630" r:id="rId8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AD2B26"/>
    <a:srgbClr val="CBCBCB"/>
    <a:srgbClr val="F2F6EA"/>
    <a:srgbClr val="70BDD2"/>
    <a:srgbClr val="3B99B3"/>
    <a:srgbClr val="3C9FBA"/>
    <a:srgbClr val="3590A9"/>
    <a:srgbClr val="3BA0BB"/>
    <a:srgbClr val="2C7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5" autoAdjust="0"/>
    <p:restoredTop sz="93116" autoAdjust="0"/>
  </p:normalViewPr>
  <p:slideViewPr>
    <p:cSldViewPr snapToGrid="0">
      <p:cViewPr varScale="1">
        <p:scale>
          <a:sx n="67" d="100"/>
          <a:sy n="67" d="100"/>
        </p:scale>
        <p:origin x="5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6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viewProps" Target="viewProp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9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1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4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com.alibaba.cloud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spring-cloud-alibaba-dependencies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2.2.5.RELEASE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pom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import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2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pring.io/projects/spring-cloud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sv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cloud" TargetMode="External"/><Relationship Id="rId2" Type="http://schemas.openxmlformats.org/officeDocument/2006/relationships/hyperlink" Target="https://nacos.io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hyperlink" Target="https://github.com/Netflix/eureka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SpringCloud</a:t>
            </a:r>
            <a:r>
              <a:rPr kumimoji="1" lang="zh-CN" altLang="en-US"/>
              <a:t>微服务架构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微服务技术对比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SpringCloud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206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微服务这种方案需要技术框架来落地，全球的互联网公司都在积极尝试自己的微服务落地技术。在国内最知名的就是</a:t>
            </a:r>
            <a:r>
              <a:rPr lang="en-US" altLang="zh-CN"/>
              <a:t>SpringCloud</a:t>
            </a:r>
            <a:r>
              <a:rPr lang="zh-CN" altLang="en-US"/>
              <a:t>和阿里巴巴的</a:t>
            </a:r>
            <a:r>
              <a:rPr lang="en-US" altLang="zh-CN"/>
              <a:t>Dubbo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E52566F-07F3-4006-AA35-B0DFDAE36E01}"/>
              </a:ext>
            </a:extLst>
          </p:cNvPr>
          <p:cNvSpPr/>
          <p:nvPr/>
        </p:nvSpPr>
        <p:spPr>
          <a:xfrm>
            <a:off x="5854772" y="3751351"/>
            <a:ext cx="4435074" cy="2935111"/>
          </a:xfrm>
          <a:prstGeom prst="roundRect">
            <a:avLst>
              <a:gd name="adj" fmla="val 474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务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2488A8-B432-4208-B019-5CF996B763AE}"/>
              </a:ext>
            </a:extLst>
          </p:cNvPr>
          <p:cNvGrpSpPr/>
          <p:nvPr/>
        </p:nvGrpSpPr>
        <p:grpSpPr>
          <a:xfrm>
            <a:off x="8369578" y="5876648"/>
            <a:ext cx="561157" cy="551273"/>
            <a:chOff x="9848527" y="3462444"/>
            <a:chExt cx="1399567" cy="1399567"/>
          </a:xfrm>
        </p:grpSpPr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AD339803-822F-4644-9677-4344B6AC5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5CA4C1B8-4891-403D-98CE-CCB38C550A73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ECA13D3-3D92-427F-A4BB-9256E6A120EF}"/>
              </a:ext>
            </a:extLst>
          </p:cNvPr>
          <p:cNvGrpSpPr/>
          <p:nvPr/>
        </p:nvGrpSpPr>
        <p:grpSpPr>
          <a:xfrm>
            <a:off x="6495458" y="5876648"/>
            <a:ext cx="561157" cy="551273"/>
            <a:chOff x="5177729" y="2108903"/>
            <a:chExt cx="1399567" cy="1399567"/>
          </a:xfrm>
        </p:grpSpPr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72656279-F0BC-4AAD-B1B9-435679C2D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1B177BE-5FC4-436E-952B-F66A07C51C5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601F68C-0956-43DC-90C3-C0432A938D39}"/>
              </a:ext>
            </a:extLst>
          </p:cNvPr>
          <p:cNvGrpSpPr/>
          <p:nvPr/>
        </p:nvGrpSpPr>
        <p:grpSpPr>
          <a:xfrm>
            <a:off x="8369578" y="4019685"/>
            <a:ext cx="561157" cy="551273"/>
            <a:chOff x="3974962" y="3994894"/>
            <a:chExt cx="1399567" cy="1399567"/>
          </a:xfrm>
        </p:grpSpPr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60C16F96-98FC-425C-8070-723E6F6A3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B6C5F05-A39D-45AC-A707-D6BB2E662F96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C0AAA8F-7022-4AC1-99D6-BD1424AA24FD}"/>
              </a:ext>
            </a:extLst>
          </p:cNvPr>
          <p:cNvGrpSpPr/>
          <p:nvPr/>
        </p:nvGrpSpPr>
        <p:grpSpPr>
          <a:xfrm>
            <a:off x="6495458" y="4019685"/>
            <a:ext cx="561157" cy="551273"/>
            <a:chOff x="8387693" y="4466462"/>
            <a:chExt cx="1399567" cy="1399567"/>
          </a:xfrm>
        </p:grpSpPr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0AC9E572-908B-42AB-ADFD-A185FAF92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0415E44-0C20-4267-AE36-D977116D3B6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87819E-1199-4B0F-9413-BE72B0CBF5CB}"/>
              </a:ext>
            </a:extLst>
          </p:cNvPr>
          <p:cNvGrpSpPr/>
          <p:nvPr/>
        </p:nvGrpSpPr>
        <p:grpSpPr>
          <a:xfrm>
            <a:off x="9306637" y="5876648"/>
            <a:ext cx="561157" cy="551273"/>
            <a:chOff x="9848527" y="3462444"/>
            <a:chExt cx="1399567" cy="1399567"/>
          </a:xfrm>
        </p:grpSpPr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ADC35F67-B17B-42B6-9034-AFFC355A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1AB6A9B-F749-4F09-9515-E76A163B2765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B8F8853-74B7-4D3A-BA70-F0EE80E7AA1D}"/>
              </a:ext>
            </a:extLst>
          </p:cNvPr>
          <p:cNvGrpSpPr/>
          <p:nvPr/>
        </p:nvGrpSpPr>
        <p:grpSpPr>
          <a:xfrm>
            <a:off x="9306637" y="4019685"/>
            <a:ext cx="561157" cy="551273"/>
            <a:chOff x="3974962" y="3994894"/>
            <a:chExt cx="1399567" cy="1399567"/>
          </a:xfrm>
        </p:grpSpPr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9D073FA9-F54F-4F44-8DD3-EF11E834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D35BB7A-3330-48B6-A4A8-C3ACD494EAE1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CFDC77A-D445-42F1-B373-13A4E89100B4}"/>
              </a:ext>
            </a:extLst>
          </p:cNvPr>
          <p:cNvGrpSpPr/>
          <p:nvPr/>
        </p:nvGrpSpPr>
        <p:grpSpPr>
          <a:xfrm>
            <a:off x="7432518" y="5876648"/>
            <a:ext cx="561157" cy="551273"/>
            <a:chOff x="5177729" y="2108903"/>
            <a:chExt cx="1399567" cy="1399567"/>
          </a:xfrm>
        </p:grpSpPr>
        <p:pic>
          <p:nvPicPr>
            <p:cNvPr id="40" name="图形 39">
              <a:extLst>
                <a:ext uri="{FF2B5EF4-FFF2-40B4-BE49-F238E27FC236}">
                  <a16:creationId xmlns:a16="http://schemas.microsoft.com/office/drawing/2014/main" id="{584D4522-34A4-4337-9D76-35DE1B74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D236BF2-A5DB-433B-B1A9-65A741D17246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27B2AF4-949A-410B-8A41-D09FFEAE590C}"/>
              </a:ext>
            </a:extLst>
          </p:cNvPr>
          <p:cNvGrpSpPr/>
          <p:nvPr/>
        </p:nvGrpSpPr>
        <p:grpSpPr>
          <a:xfrm>
            <a:off x="7432518" y="4019685"/>
            <a:ext cx="561157" cy="551273"/>
            <a:chOff x="8387693" y="4466462"/>
            <a:chExt cx="1399567" cy="1399567"/>
          </a:xfrm>
        </p:grpSpPr>
        <p:pic>
          <p:nvPicPr>
            <p:cNvPr id="43" name="图形 42">
              <a:extLst>
                <a:ext uri="{FF2B5EF4-FFF2-40B4-BE49-F238E27FC236}">
                  <a16:creationId xmlns:a16="http://schemas.microsoft.com/office/drawing/2014/main" id="{20C6B68A-910F-4FEF-A829-6A42784EB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5219D7D-9F46-4CAB-8F3B-0A4F5C8E9FAF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5EFF88B-1CED-4EA6-94C5-1E4F5FF03F01}"/>
              </a:ext>
            </a:extLst>
          </p:cNvPr>
          <p:cNvGrpSpPr/>
          <p:nvPr/>
        </p:nvGrpSpPr>
        <p:grpSpPr>
          <a:xfrm>
            <a:off x="6495458" y="4948167"/>
            <a:ext cx="561157" cy="551273"/>
            <a:chOff x="8387693" y="4466462"/>
            <a:chExt cx="1399567" cy="1399567"/>
          </a:xfrm>
        </p:grpSpPr>
        <p:pic>
          <p:nvPicPr>
            <p:cNvPr id="46" name="图形 45">
              <a:extLst>
                <a:ext uri="{FF2B5EF4-FFF2-40B4-BE49-F238E27FC236}">
                  <a16:creationId xmlns:a16="http://schemas.microsoft.com/office/drawing/2014/main" id="{E5DC9ADE-B6A1-46C8-BE81-87C7DF14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6472B71-1E66-492F-9906-95120856D435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3234B9A-E36A-40B4-9420-F51A872D3A64}"/>
              </a:ext>
            </a:extLst>
          </p:cNvPr>
          <p:cNvGrpSpPr/>
          <p:nvPr/>
        </p:nvGrpSpPr>
        <p:grpSpPr>
          <a:xfrm>
            <a:off x="7432518" y="4948167"/>
            <a:ext cx="561157" cy="551273"/>
            <a:chOff x="8387693" y="4466462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8453590A-94F2-43E3-99DC-D8702D14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0E68FF6-DFEC-483E-AD1A-681177D1E052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932D48A-756E-472F-925C-BF955F447020}"/>
              </a:ext>
            </a:extLst>
          </p:cNvPr>
          <p:cNvGrpSpPr/>
          <p:nvPr/>
        </p:nvGrpSpPr>
        <p:grpSpPr>
          <a:xfrm>
            <a:off x="8369578" y="4948167"/>
            <a:ext cx="561157" cy="551273"/>
            <a:chOff x="8387693" y="4466462"/>
            <a:chExt cx="1399567" cy="1399567"/>
          </a:xfrm>
        </p:grpSpPr>
        <p:pic>
          <p:nvPicPr>
            <p:cNvPr id="52" name="图形 51">
              <a:extLst>
                <a:ext uri="{FF2B5EF4-FFF2-40B4-BE49-F238E27FC236}">
                  <a16:creationId xmlns:a16="http://schemas.microsoft.com/office/drawing/2014/main" id="{38D3ADAF-0EAD-4833-B3AD-594E09A0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571BBB6-0AFA-4B04-9CEE-817229BE78DA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D2A1A0A-CAB0-444D-BC06-AC6655EADE57}"/>
              </a:ext>
            </a:extLst>
          </p:cNvPr>
          <p:cNvGrpSpPr/>
          <p:nvPr/>
        </p:nvGrpSpPr>
        <p:grpSpPr>
          <a:xfrm>
            <a:off x="9306637" y="4948167"/>
            <a:ext cx="561157" cy="551273"/>
            <a:chOff x="8387693" y="4466462"/>
            <a:chExt cx="1399567" cy="1399567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1CA241A5-B86A-43E0-A003-33A61CF46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1BB3F0E0-AE03-42EE-AB86-DEB679145B48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BB8D09-3FB8-4565-A0D0-0882BA2C67E0}"/>
              </a:ext>
            </a:extLst>
          </p:cNvPr>
          <p:cNvCxnSpPr>
            <a:stCxn id="31" idx="2"/>
            <a:endCxn id="49" idx="0"/>
          </p:cNvCxnSpPr>
          <p:nvPr/>
        </p:nvCxnSpPr>
        <p:spPr>
          <a:xfrm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F96A71F-A227-4158-AD4C-47DD9BA07E56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677603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AEE14DF-4545-4675-AB93-943262EE9350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>
            <a:off x="6776037" y="4570958"/>
            <a:ext cx="187412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7B22A0E-C1CC-489C-8756-E90E457424BA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 flipH="1">
            <a:off x="7713097" y="4570958"/>
            <a:ext cx="187411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7B9D0C8-AF14-49C9-8DCD-EFBA84917ED7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 flipH="1"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1CF291-5D9F-4E20-A97C-8440C0E0CED6}"/>
              </a:ext>
            </a:extLst>
          </p:cNvPr>
          <p:cNvCxnSpPr>
            <a:cxnSpLocks/>
            <a:stCxn id="37" idx="2"/>
            <a:endCxn id="55" idx="0"/>
          </p:cNvCxnSpPr>
          <p:nvPr/>
        </p:nvCxnSpPr>
        <p:spPr>
          <a:xfrm>
            <a:off x="9587216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63C2503-2417-4D1B-A5CC-21AE1603FCC4}"/>
              </a:ext>
            </a:extLst>
          </p:cNvPr>
          <p:cNvCxnSpPr>
            <a:cxnSpLocks/>
            <a:stCxn id="28" idx="2"/>
            <a:endCxn id="55" idx="0"/>
          </p:cNvCxnSpPr>
          <p:nvPr/>
        </p:nvCxnSpPr>
        <p:spPr>
          <a:xfrm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EADD6F8-4C3D-4BB7-B156-46D7534E709E}"/>
              </a:ext>
            </a:extLst>
          </p:cNvPr>
          <p:cNvCxnSpPr>
            <a:cxnSpLocks/>
            <a:stCxn id="28" idx="2"/>
            <a:endCxn id="49" idx="0"/>
          </p:cNvCxnSpPr>
          <p:nvPr/>
        </p:nvCxnSpPr>
        <p:spPr>
          <a:xfrm flipH="1"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3B7D5E0-CD70-4D6C-A8B7-270072C7B476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>
            <a:off x="865015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9E1AD5F-E873-4EC6-8501-A453F0A1E1C5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72E05CD-B605-4D15-9C62-8EE5C21C2627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771309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45A075B-5627-4951-94FA-E2F946E75009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27EBB7D-A2D5-4A45-AA96-58B5AB8A548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798615" y="5498380"/>
            <a:ext cx="91448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6E8F36F-D2E9-477D-9773-4E9CF12CD6D5}"/>
              </a:ext>
            </a:extLst>
          </p:cNvPr>
          <p:cNvCxnSpPr>
            <a:cxnSpLocks/>
          </p:cNvCxnSpPr>
          <p:nvPr/>
        </p:nvCxnSpPr>
        <p:spPr>
          <a:xfrm>
            <a:off x="6798615" y="5498380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D0A2F0D-A6E3-417C-93A8-426D7174E6A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798615" y="5498380"/>
            <a:ext cx="185154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357A1D1-F29B-4570-B56E-7DB1CF781B8B}"/>
              </a:ext>
            </a:extLst>
          </p:cNvPr>
          <p:cNvCxnSpPr>
            <a:cxnSpLocks/>
            <a:stCxn id="55" idx="2"/>
            <a:endCxn id="40" idx="0"/>
          </p:cNvCxnSpPr>
          <p:nvPr/>
        </p:nvCxnSpPr>
        <p:spPr>
          <a:xfrm flipH="1">
            <a:off x="7713097" y="5499440"/>
            <a:ext cx="187411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0A37C31-0DF4-4FA8-8AF7-C626739DEECE}"/>
              </a:ext>
            </a:extLst>
          </p:cNvPr>
          <p:cNvCxnSpPr>
            <a:cxnSpLocks/>
            <a:stCxn id="55" idx="2"/>
            <a:endCxn id="22" idx="0"/>
          </p:cNvCxnSpPr>
          <p:nvPr/>
        </p:nvCxnSpPr>
        <p:spPr>
          <a:xfrm flipH="1"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4C33F9B-BCA1-4E0B-818C-0D2CBE4107C3}"/>
              </a:ext>
            </a:extLst>
          </p:cNvPr>
          <p:cNvCxnSpPr>
            <a:cxnSpLocks/>
            <a:stCxn id="55" idx="2"/>
            <a:endCxn id="34" idx="0"/>
          </p:cNvCxnSpPr>
          <p:nvPr/>
        </p:nvCxnSpPr>
        <p:spPr>
          <a:xfrm>
            <a:off x="9587216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D654F22-44D7-41B5-B5B1-80261F8ED01B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6ECFCF6-A9AA-49EE-A589-5E26705EC371}"/>
              </a:ext>
            </a:extLst>
          </p:cNvPr>
          <p:cNvCxnSpPr>
            <a:cxnSpLocks/>
            <a:stCxn id="52" idx="2"/>
            <a:endCxn id="40" idx="0"/>
          </p:cNvCxnSpPr>
          <p:nvPr/>
        </p:nvCxnSpPr>
        <p:spPr>
          <a:xfrm flipH="1"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B99F07F-853E-475D-B3E9-9664FD8B7519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865015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A950579-9831-47CA-9169-FC4A394B2453}"/>
              </a:ext>
            </a:extLst>
          </p:cNvPr>
          <p:cNvCxnSpPr>
            <a:cxnSpLocks/>
            <a:stCxn id="49" idx="2"/>
            <a:endCxn id="22" idx="0"/>
          </p:cNvCxnSpPr>
          <p:nvPr/>
        </p:nvCxnSpPr>
        <p:spPr>
          <a:xfrm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A798C46-FF9E-4744-80FF-6C606D2E3561}"/>
              </a:ext>
            </a:extLst>
          </p:cNvPr>
          <p:cNvCxnSpPr>
            <a:cxnSpLocks/>
            <a:stCxn id="49" idx="2"/>
            <a:endCxn id="40" idx="0"/>
          </p:cNvCxnSpPr>
          <p:nvPr/>
        </p:nvCxnSpPr>
        <p:spPr>
          <a:xfrm>
            <a:off x="771309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6CD9B29-5D30-417E-91D2-DC2230CF4D6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6798617" y="5499440"/>
            <a:ext cx="914480" cy="3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4152F4C-6300-4C61-9BCB-D92CFAD436DD}"/>
              </a:ext>
            </a:extLst>
          </p:cNvPr>
          <p:cNvGrpSpPr/>
          <p:nvPr/>
        </p:nvGrpSpPr>
        <p:grpSpPr>
          <a:xfrm>
            <a:off x="5426966" y="2159493"/>
            <a:ext cx="2505459" cy="1073427"/>
            <a:chOff x="4979529" y="1094896"/>
            <a:chExt cx="2505459" cy="1073427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9311A6EE-1735-4B3F-BF97-167FB9E915BB}"/>
                </a:ext>
              </a:extLst>
            </p:cNvPr>
            <p:cNvSpPr/>
            <p:nvPr/>
          </p:nvSpPr>
          <p:spPr>
            <a:xfrm>
              <a:off x="4979529" y="1094896"/>
              <a:ext cx="2505459" cy="1073427"/>
            </a:xfrm>
            <a:prstGeom prst="roundRect">
              <a:avLst>
                <a:gd name="adj" fmla="val 1035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注册中心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4E9A03D-5CC3-4CAF-9E49-E3241D9833FF}"/>
                </a:ext>
              </a:extLst>
            </p:cNvPr>
            <p:cNvGrpSpPr/>
            <p:nvPr/>
          </p:nvGrpSpPr>
          <p:grpSpPr>
            <a:xfrm>
              <a:off x="5201728" y="1483218"/>
              <a:ext cx="561157" cy="551273"/>
              <a:chOff x="3974962" y="3994894"/>
              <a:chExt cx="1399567" cy="1399567"/>
            </a:xfrm>
          </p:grpSpPr>
          <p:pic>
            <p:nvPicPr>
              <p:cNvPr id="105" name="图形 104">
                <a:extLst>
                  <a:ext uri="{FF2B5EF4-FFF2-40B4-BE49-F238E27FC236}">
                    <a16:creationId xmlns:a16="http://schemas.microsoft.com/office/drawing/2014/main" id="{50E63AA2-CF69-46EA-B7F0-E8CE1A828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0EC12EF1-DAA5-4069-BA63-86074DA11D57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C5A1A32-8399-4950-8ADB-0E497827A4D4}"/>
                </a:ext>
              </a:extLst>
            </p:cNvPr>
            <p:cNvGrpSpPr/>
            <p:nvPr/>
          </p:nvGrpSpPr>
          <p:grpSpPr>
            <a:xfrm>
              <a:off x="5954416" y="1483218"/>
              <a:ext cx="561157" cy="551273"/>
              <a:chOff x="3974962" y="3994894"/>
              <a:chExt cx="1399567" cy="1399567"/>
            </a:xfrm>
          </p:grpSpPr>
          <p:pic>
            <p:nvPicPr>
              <p:cNvPr id="103" name="图形 102">
                <a:extLst>
                  <a:ext uri="{FF2B5EF4-FFF2-40B4-BE49-F238E27FC236}">
                    <a16:creationId xmlns:a16="http://schemas.microsoft.com/office/drawing/2014/main" id="{D8380AD4-BCD7-4728-A2A1-AE9ACD441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BD7B91BE-1219-4283-AAD7-F5A64E9B424F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F86F2509-8EB5-4F4B-A7F5-7882041AEB5C}"/>
                </a:ext>
              </a:extLst>
            </p:cNvPr>
            <p:cNvGrpSpPr/>
            <p:nvPr/>
          </p:nvGrpSpPr>
          <p:grpSpPr>
            <a:xfrm>
              <a:off x="6707104" y="1483218"/>
              <a:ext cx="561157" cy="551273"/>
              <a:chOff x="3974962" y="3994894"/>
              <a:chExt cx="1399567" cy="1399567"/>
            </a:xfrm>
          </p:grpSpPr>
          <p:pic>
            <p:nvPicPr>
              <p:cNvPr id="101" name="图形 100">
                <a:extLst>
                  <a:ext uri="{FF2B5EF4-FFF2-40B4-BE49-F238E27FC236}">
                    <a16:creationId xmlns:a16="http://schemas.microsoft.com/office/drawing/2014/main" id="{91EBD0C6-8322-45FD-AEC3-137B805CF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0ED20F10-A9DD-48BC-A2FB-6BBE5681A765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D401B38-4078-45B8-87DA-A8E71170E2B7}"/>
              </a:ext>
            </a:extLst>
          </p:cNvPr>
          <p:cNvGrpSpPr/>
          <p:nvPr/>
        </p:nvGrpSpPr>
        <p:grpSpPr>
          <a:xfrm>
            <a:off x="3822553" y="3751351"/>
            <a:ext cx="1192885" cy="2935111"/>
            <a:chOff x="2663053" y="2686754"/>
            <a:chExt cx="1192885" cy="2935111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F3E3EF68-1434-4EE4-B291-9542982797C0}"/>
                </a:ext>
              </a:extLst>
            </p:cNvPr>
            <p:cNvSpPr/>
            <p:nvPr/>
          </p:nvSpPr>
          <p:spPr>
            <a:xfrm>
              <a:off x="2663053" y="2686754"/>
              <a:ext cx="1192885" cy="2935111"/>
            </a:xfrm>
            <a:prstGeom prst="roundRect">
              <a:avLst>
                <a:gd name="adj" fmla="val 109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服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务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网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关</a:t>
              </a: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05C204BD-C01D-4E86-9AA5-DE827DEF3917}"/>
                </a:ext>
              </a:extLst>
            </p:cNvPr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19" name="图形 118">
                <a:extLst>
                  <a:ext uri="{FF2B5EF4-FFF2-40B4-BE49-F238E27FC236}">
                    <a16:creationId xmlns:a16="http://schemas.microsoft.com/office/drawing/2014/main" id="{40FE3576-F076-4677-8B4D-119CBF5C1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76C153C2-4F9B-404E-B593-2ABA2F3B431A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7C4DFC03-F474-4237-ABEA-50CB654C2061}"/>
                </a:ext>
              </a:extLst>
            </p:cNvPr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17" name="图形 116">
                <a:extLst>
                  <a:ext uri="{FF2B5EF4-FFF2-40B4-BE49-F238E27FC236}">
                    <a16:creationId xmlns:a16="http://schemas.microsoft.com/office/drawing/2014/main" id="{8876B8F7-7DF1-4673-855E-DC53C491C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1B500133-6B43-43DE-9B30-19125A2CDD1D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04B5D8B8-7B5A-4B38-BBB6-65398B0FA86E}"/>
                </a:ext>
              </a:extLst>
            </p:cNvPr>
            <p:cNvGrpSpPr/>
            <p:nvPr/>
          </p:nvGrpSpPr>
          <p:grpSpPr>
            <a:xfrm>
              <a:off x="3123940" y="4205653"/>
              <a:ext cx="561157" cy="551273"/>
              <a:chOff x="8387693" y="4466462"/>
              <a:chExt cx="1399567" cy="1399567"/>
            </a:xfrm>
          </p:grpSpPr>
          <p:pic>
            <p:nvPicPr>
              <p:cNvPr id="115" name="图形 114">
                <a:extLst>
                  <a:ext uri="{FF2B5EF4-FFF2-40B4-BE49-F238E27FC236}">
                    <a16:creationId xmlns:a16="http://schemas.microsoft.com/office/drawing/2014/main" id="{B75AB3D8-535F-4F9E-906A-38D3240BE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D0E5FAF3-6509-44E7-B84E-92AD611ABD54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317F5FC7-C3BA-4F5C-BA3B-43A969ACA62F}"/>
                </a:ext>
              </a:extLst>
            </p:cNvPr>
            <p:cNvGrpSpPr/>
            <p:nvPr/>
          </p:nvGrpSpPr>
          <p:grpSpPr>
            <a:xfrm>
              <a:off x="3123940" y="4857635"/>
              <a:ext cx="561157" cy="551273"/>
              <a:chOff x="8387693" y="4466462"/>
              <a:chExt cx="1399567" cy="1399567"/>
            </a:xfrm>
          </p:grpSpPr>
          <p:pic>
            <p:nvPicPr>
              <p:cNvPr id="113" name="图形 112">
                <a:extLst>
                  <a:ext uri="{FF2B5EF4-FFF2-40B4-BE49-F238E27FC236}">
                    <a16:creationId xmlns:a16="http://schemas.microsoft.com/office/drawing/2014/main" id="{1D0D134A-A0B7-4145-80CC-099743471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763209D1-0B80-4E40-B555-59D593D67D1F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pic>
        <p:nvPicPr>
          <p:cNvPr id="121" name="图形 120">
            <a:extLst>
              <a:ext uri="{FF2B5EF4-FFF2-40B4-BE49-F238E27FC236}">
                <a16:creationId xmlns:a16="http://schemas.microsoft.com/office/drawing/2014/main" id="{6E146C7A-7EBD-4064-90DA-313F7D85B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9878" y="4714558"/>
            <a:ext cx="991032" cy="991032"/>
          </a:xfrm>
          <a:prstGeom prst="rect">
            <a:avLst/>
          </a:prstGeom>
        </p:spPr>
      </p:pic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F69BD12-8916-4F82-81ED-0BDCF7012B44}"/>
              </a:ext>
            </a:extLst>
          </p:cNvPr>
          <p:cNvCxnSpPr>
            <a:stCxn id="121" idx="3"/>
            <a:endCxn id="108" idx="1"/>
          </p:cNvCxnSpPr>
          <p:nvPr/>
        </p:nvCxnSpPr>
        <p:spPr>
          <a:xfrm>
            <a:off x="3000910" y="5210074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4F352A4-31BB-4843-9C8F-EC769C022361}"/>
              </a:ext>
            </a:extLst>
          </p:cNvPr>
          <p:cNvGrpSpPr/>
          <p:nvPr/>
        </p:nvGrpSpPr>
        <p:grpSpPr>
          <a:xfrm>
            <a:off x="8117992" y="2159493"/>
            <a:ext cx="2376559" cy="1073427"/>
            <a:chOff x="7670555" y="1094896"/>
            <a:chExt cx="2376559" cy="1073427"/>
          </a:xfrm>
        </p:grpSpPr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D594139C-1006-4B0C-AEAD-845C6C8A3FFA}"/>
                </a:ext>
              </a:extLst>
            </p:cNvPr>
            <p:cNvSpPr/>
            <p:nvPr/>
          </p:nvSpPr>
          <p:spPr>
            <a:xfrm>
              <a:off x="7670555" y="1094896"/>
              <a:ext cx="2376559" cy="1073427"/>
            </a:xfrm>
            <a:prstGeom prst="roundRect">
              <a:avLst>
                <a:gd name="adj" fmla="val 10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配置中心</a:t>
              </a:r>
            </a:p>
          </p:txBody>
        </p: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034D8250-4108-4556-AF61-2016956DFF50}"/>
                </a:ext>
              </a:extLst>
            </p:cNvPr>
            <p:cNvGrpSpPr/>
            <p:nvPr/>
          </p:nvGrpSpPr>
          <p:grpSpPr>
            <a:xfrm>
              <a:off x="7863183" y="1483218"/>
              <a:ext cx="561157" cy="551273"/>
              <a:chOff x="8387693" y="4466462"/>
              <a:chExt cx="1399567" cy="1399567"/>
            </a:xfrm>
          </p:grpSpPr>
          <p:pic>
            <p:nvPicPr>
              <p:cNvPr id="132" name="图形 131">
                <a:extLst>
                  <a:ext uri="{FF2B5EF4-FFF2-40B4-BE49-F238E27FC236}">
                    <a16:creationId xmlns:a16="http://schemas.microsoft.com/office/drawing/2014/main" id="{FA02A7CE-98E9-4BAE-B518-F0A7E8C00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E546053A-8747-4858-935C-F0E162FB8F2E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07D7491-8582-4764-AF14-0E72F34A3634}"/>
                </a:ext>
              </a:extLst>
            </p:cNvPr>
            <p:cNvGrpSpPr/>
            <p:nvPr/>
          </p:nvGrpSpPr>
          <p:grpSpPr>
            <a:xfrm>
              <a:off x="8584821" y="1483218"/>
              <a:ext cx="561157" cy="551273"/>
              <a:chOff x="8387693" y="4466462"/>
              <a:chExt cx="1399567" cy="1399567"/>
            </a:xfrm>
          </p:grpSpPr>
          <p:pic>
            <p:nvPicPr>
              <p:cNvPr id="130" name="图形 129">
                <a:extLst>
                  <a:ext uri="{FF2B5EF4-FFF2-40B4-BE49-F238E27FC236}">
                    <a16:creationId xmlns:a16="http://schemas.microsoft.com/office/drawing/2014/main" id="{9BFB1614-6198-4A92-A16D-40761636E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47E01BF-B75F-4293-8585-6EEE12F1C05C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41554BDE-83F1-4200-B01C-BF64A84FCC59}"/>
                </a:ext>
              </a:extLst>
            </p:cNvPr>
            <p:cNvGrpSpPr/>
            <p:nvPr/>
          </p:nvGrpSpPr>
          <p:grpSpPr>
            <a:xfrm>
              <a:off x="9306460" y="1483218"/>
              <a:ext cx="561157" cy="551273"/>
              <a:chOff x="8387693" y="4466462"/>
              <a:chExt cx="1399567" cy="1399567"/>
            </a:xfrm>
          </p:grpSpPr>
          <p:pic>
            <p:nvPicPr>
              <p:cNvPr id="128" name="图形 127">
                <a:extLst>
                  <a:ext uri="{FF2B5EF4-FFF2-40B4-BE49-F238E27FC236}">
                    <a16:creationId xmlns:a16="http://schemas.microsoft.com/office/drawing/2014/main" id="{003A37F3-1DCF-4397-91D6-29B53D592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2AABFD22-6FD2-4C9F-ADB1-ABCF83B896C7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26C806F1-200E-436B-A63C-F141A5AB7576}"/>
              </a:ext>
            </a:extLst>
          </p:cNvPr>
          <p:cNvCxnSpPr>
            <a:cxnSpLocks/>
            <a:stCxn id="20" idx="0"/>
            <a:endCxn id="97" idx="2"/>
          </p:cNvCxnSpPr>
          <p:nvPr/>
        </p:nvCxnSpPr>
        <p:spPr>
          <a:xfrm rot="16200000" flipV="1">
            <a:off x="7116788" y="2795829"/>
            <a:ext cx="518431" cy="13926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9375350-78A6-4DBF-9BD0-B750DC41FA46}"/>
              </a:ext>
            </a:extLst>
          </p:cNvPr>
          <p:cNvGrpSpPr/>
          <p:nvPr/>
        </p:nvGrpSpPr>
        <p:grpSpPr>
          <a:xfrm>
            <a:off x="8061918" y="3232921"/>
            <a:ext cx="1233963" cy="518431"/>
            <a:chOff x="7402733" y="2422363"/>
            <a:chExt cx="1233963" cy="518431"/>
          </a:xfrm>
        </p:grpSpPr>
        <p:cxnSp>
          <p:nvCxnSpPr>
            <p:cNvPr id="136" name="连接符: 肘形 135">
              <a:extLst>
                <a:ext uri="{FF2B5EF4-FFF2-40B4-BE49-F238E27FC236}">
                  <a16:creationId xmlns:a16="http://schemas.microsoft.com/office/drawing/2014/main" id="{BF11DC4B-EE9E-4102-84D7-B41B903B98E7}"/>
                </a:ext>
              </a:extLst>
            </p:cNvPr>
            <p:cNvCxnSpPr>
              <a:cxnSpLocks/>
              <a:stCxn id="20" idx="0"/>
              <a:endCxn id="124" idx="2"/>
            </p:cNvCxnSpPr>
            <p:nvPr/>
          </p:nvCxnSpPr>
          <p:spPr>
            <a:xfrm rot="5400000" flipH="1" flipV="1">
              <a:off x="7760499" y="2064597"/>
              <a:ext cx="518431" cy="12339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53331CA5-E0E5-4E43-BE0D-1833AC9CB095}"/>
                </a:ext>
              </a:extLst>
            </p:cNvPr>
            <p:cNvSpPr txBox="1"/>
            <p:nvPr/>
          </p:nvSpPr>
          <p:spPr>
            <a:xfrm>
              <a:off x="7499826" y="2464052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拉取配置信息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E8152B1-7E58-4BCD-8A3E-A8041441678C}"/>
              </a:ext>
            </a:extLst>
          </p:cNvPr>
          <p:cNvSpPr txBox="1"/>
          <p:nvPr/>
        </p:nvSpPr>
        <p:spPr>
          <a:xfrm>
            <a:off x="6094733" y="3503976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拉取或注册服务信息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48AB8D4F-1070-4549-99BC-CA1A5428A4CA}"/>
              </a:ext>
            </a:extLst>
          </p:cNvPr>
          <p:cNvGrpSpPr/>
          <p:nvPr/>
        </p:nvGrpSpPr>
        <p:grpSpPr>
          <a:xfrm>
            <a:off x="5015437" y="5008824"/>
            <a:ext cx="884729" cy="489556"/>
            <a:chOff x="2935696" y="3944227"/>
            <a:chExt cx="884729" cy="489556"/>
          </a:xfrm>
        </p:grpSpPr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FFC017EE-98F9-4191-BB6B-159154055AB5}"/>
                </a:ext>
              </a:extLst>
            </p:cNvPr>
            <p:cNvCxnSpPr>
              <a:cxnSpLocks/>
              <a:stCxn id="108" idx="3"/>
              <a:endCxn id="20" idx="1"/>
            </p:cNvCxnSpPr>
            <p:nvPr/>
          </p:nvCxnSpPr>
          <p:spPr>
            <a:xfrm>
              <a:off x="2935696" y="4154310"/>
              <a:ext cx="83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E19D62F3-07D1-4376-B645-D41B1FE0142E}"/>
                </a:ext>
              </a:extLst>
            </p:cNvPr>
            <p:cNvSpPr txBox="1"/>
            <p:nvPr/>
          </p:nvSpPr>
          <p:spPr>
            <a:xfrm>
              <a:off x="3010333" y="3944227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请求路由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44B1703-45FE-495A-B2B1-C8B41DF57331}"/>
                </a:ext>
              </a:extLst>
            </p:cNvPr>
            <p:cNvSpPr txBox="1"/>
            <p:nvPr/>
          </p:nvSpPr>
          <p:spPr>
            <a:xfrm>
              <a:off x="3033030" y="4156784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负载均衡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48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256A-FD21-4A0E-A7A1-73E3083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93573-13BC-40C7-91AD-F16DD343A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微服务技术对比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4B0443E-2444-47BE-A428-4695D0C91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24987"/>
              </p:ext>
            </p:extLst>
          </p:nvPr>
        </p:nvGraphicFramePr>
        <p:xfrm>
          <a:off x="710880" y="1639093"/>
          <a:ext cx="10698800" cy="367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5677">
                  <a:extLst>
                    <a:ext uri="{9D8B030D-6E8A-4147-A177-3AD203B41FA5}">
                      <a16:colId xmlns:a16="http://schemas.microsoft.com/office/drawing/2014/main" val="187003639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3025690965"/>
                    </a:ext>
                  </a:extLst>
                </a:gridCol>
                <a:gridCol w="3148445">
                  <a:extLst>
                    <a:ext uri="{9D8B030D-6E8A-4147-A177-3AD203B41FA5}">
                      <a16:colId xmlns:a16="http://schemas.microsoft.com/office/drawing/2014/main" val="1632956"/>
                    </a:ext>
                  </a:extLst>
                </a:gridCol>
                <a:gridCol w="3564542">
                  <a:extLst>
                    <a:ext uri="{9D8B030D-6E8A-4147-A177-3AD203B41FA5}">
                      <a16:colId xmlns:a16="http://schemas.microsoft.com/office/drawing/2014/main" val="3207067732"/>
                    </a:ext>
                  </a:extLst>
                </a:gridCol>
              </a:tblGrid>
              <a:tr h="723884"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Dubbo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SpringCloudAlibaba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47310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注册中心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zookeeper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Redis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Eureka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Consul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Nacos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Eureka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033626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服务远程调用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Feign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http</a:t>
                      </a:r>
                      <a:r>
                        <a:rPr lang="zh-CN" altLang="en-US" sz="1400"/>
                        <a:t>协议）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Feign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977419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配置中心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Nacos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533218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服务网关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11891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服务监控和保护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dubbo-admin</a:t>
                      </a:r>
                      <a:r>
                        <a:rPr lang="zh-CN" altLang="en-US" sz="1400"/>
                        <a:t>，功能弱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Hystix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Sentinel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76192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ABA4B1B-C316-4344-BF96-B4C092223954}"/>
              </a:ext>
            </a:extLst>
          </p:cNvPr>
          <p:cNvSpPr/>
          <p:nvPr/>
        </p:nvSpPr>
        <p:spPr>
          <a:xfrm>
            <a:off x="2589298" y="2415890"/>
            <a:ext cx="2119746" cy="2888673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5C59F1-72A5-4B58-BFBF-BAA56DB02AF1}"/>
              </a:ext>
            </a:extLst>
          </p:cNvPr>
          <p:cNvSpPr/>
          <p:nvPr/>
        </p:nvSpPr>
        <p:spPr>
          <a:xfrm>
            <a:off x="4696691" y="2410695"/>
            <a:ext cx="3148445" cy="2899062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B774EE-79BD-4869-A825-BFB11E0ABDA0}"/>
              </a:ext>
            </a:extLst>
          </p:cNvPr>
          <p:cNvSpPr/>
          <p:nvPr/>
        </p:nvSpPr>
        <p:spPr>
          <a:xfrm>
            <a:off x="7845136" y="2415891"/>
            <a:ext cx="3564544" cy="289639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9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256A-FD21-4A0E-A7A1-73E3083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93573-13BC-40C7-91AD-F16DD343A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企业需求</a:t>
            </a:r>
          </a:p>
        </p:txBody>
      </p:sp>
      <p:sp>
        <p:nvSpPr>
          <p:cNvPr id="14" name="弧形 10">
            <a:extLst>
              <a:ext uri="{FF2B5EF4-FFF2-40B4-BE49-F238E27FC236}">
                <a16:creationId xmlns:a16="http://schemas.microsoft.com/office/drawing/2014/main" id="{ED1E1DB6-B09A-4F12-A2A2-6EC6C6FFD17B}"/>
              </a:ext>
            </a:extLst>
          </p:cNvPr>
          <p:cNvSpPr/>
          <p:nvPr/>
        </p:nvSpPr>
        <p:spPr>
          <a:xfrm>
            <a:off x="4467337" y="2065079"/>
            <a:ext cx="1371452" cy="3108624"/>
          </a:xfrm>
          <a:prstGeom prst="arc">
            <a:avLst>
              <a:gd name="adj1" fmla="val 962184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弧形 11">
            <a:extLst>
              <a:ext uri="{FF2B5EF4-FFF2-40B4-BE49-F238E27FC236}">
                <a16:creationId xmlns:a16="http://schemas.microsoft.com/office/drawing/2014/main" id="{F0C90F27-A62D-48E2-94EC-2CD806FC854A}"/>
              </a:ext>
            </a:extLst>
          </p:cNvPr>
          <p:cNvSpPr/>
          <p:nvPr/>
        </p:nvSpPr>
        <p:spPr>
          <a:xfrm flipH="1">
            <a:off x="6347941" y="2663371"/>
            <a:ext cx="1371452" cy="3108624"/>
          </a:xfrm>
          <a:prstGeom prst="arc">
            <a:avLst>
              <a:gd name="adj1" fmla="val 16200000"/>
              <a:gd name="adj2" fmla="val 20450314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弧形 12">
            <a:extLst>
              <a:ext uri="{FF2B5EF4-FFF2-40B4-BE49-F238E27FC236}">
                <a16:creationId xmlns:a16="http://schemas.microsoft.com/office/drawing/2014/main" id="{AB60FF57-5C56-4FE7-890B-9EFB97EA1700}"/>
              </a:ext>
            </a:extLst>
          </p:cNvPr>
          <p:cNvSpPr/>
          <p:nvPr/>
        </p:nvSpPr>
        <p:spPr>
          <a:xfrm>
            <a:off x="4445289" y="2663371"/>
            <a:ext cx="1406357" cy="2512786"/>
          </a:xfrm>
          <a:prstGeom prst="arc">
            <a:avLst>
              <a:gd name="adj1" fmla="val 16200000"/>
              <a:gd name="adj2" fmla="val 20517103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48">
            <a:extLst>
              <a:ext uri="{FF2B5EF4-FFF2-40B4-BE49-F238E27FC236}">
                <a16:creationId xmlns:a16="http://schemas.microsoft.com/office/drawing/2014/main" id="{18A6A184-1644-40C3-A45A-2AC1B89ECC71}"/>
              </a:ext>
            </a:extLst>
          </p:cNvPr>
          <p:cNvSpPr/>
          <p:nvPr/>
        </p:nvSpPr>
        <p:spPr bwMode="auto">
          <a:xfrm>
            <a:off x="7051252" y="2444002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Feign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8" name="矩形: 圆角 49">
            <a:extLst>
              <a:ext uri="{FF2B5EF4-FFF2-40B4-BE49-F238E27FC236}">
                <a16:creationId xmlns:a16="http://schemas.microsoft.com/office/drawing/2014/main" id="{EF0BEAC3-1B48-442C-8562-854A5479F6AB}"/>
              </a:ext>
            </a:extLst>
          </p:cNvPr>
          <p:cNvSpPr/>
          <p:nvPr/>
        </p:nvSpPr>
        <p:spPr bwMode="auto">
          <a:xfrm>
            <a:off x="7051252" y="4955603"/>
            <a:ext cx="216000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原始模式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矩形: 圆角 50">
            <a:extLst>
              <a:ext uri="{FF2B5EF4-FFF2-40B4-BE49-F238E27FC236}">
                <a16:creationId xmlns:a16="http://schemas.microsoft.com/office/drawing/2014/main" id="{D42F32E1-114B-4078-B778-6C17CAB5FCEB}"/>
              </a:ext>
            </a:extLst>
          </p:cNvPr>
          <p:cNvSpPr/>
          <p:nvPr/>
        </p:nvSpPr>
        <p:spPr bwMode="auto">
          <a:xfrm flipH="1">
            <a:off x="2984026" y="2444002"/>
            <a:ext cx="2160000" cy="374571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 + Feign</a:t>
            </a:r>
            <a:endParaRPr lang="en-US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0" name="矩形: 圆角 51">
            <a:extLst>
              <a:ext uri="{FF2B5EF4-FFF2-40B4-BE49-F238E27FC236}">
                <a16:creationId xmlns:a16="http://schemas.microsoft.com/office/drawing/2014/main" id="{B4A8B302-7AAF-4393-8FE9-AC1C3DCF3FE7}"/>
              </a:ext>
            </a:extLst>
          </p:cNvPr>
          <p:cNvSpPr/>
          <p:nvPr/>
        </p:nvSpPr>
        <p:spPr bwMode="auto">
          <a:xfrm flipH="1">
            <a:off x="2984026" y="4955603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Dubbo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1" name="弧形 17">
            <a:extLst>
              <a:ext uri="{FF2B5EF4-FFF2-40B4-BE49-F238E27FC236}">
                <a16:creationId xmlns:a16="http://schemas.microsoft.com/office/drawing/2014/main" id="{2F780B96-97DB-49C2-A6AE-B332B50B7ABD}"/>
              </a:ext>
            </a:extLst>
          </p:cNvPr>
          <p:cNvSpPr/>
          <p:nvPr/>
        </p:nvSpPr>
        <p:spPr>
          <a:xfrm flipH="1">
            <a:off x="6356978" y="2051290"/>
            <a:ext cx="1371452" cy="3108624"/>
          </a:xfrm>
          <a:prstGeom prst="arc">
            <a:avLst>
              <a:gd name="adj1" fmla="val 1151936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6EC853F-F233-4607-A979-6E86EB029B36}"/>
              </a:ext>
            </a:extLst>
          </p:cNvPr>
          <p:cNvSpPr/>
          <p:nvPr/>
        </p:nvSpPr>
        <p:spPr>
          <a:xfrm>
            <a:off x="5312576" y="3169183"/>
            <a:ext cx="1561578" cy="1561578"/>
          </a:xfrm>
          <a:prstGeom prst="ellipse">
            <a:avLst/>
          </a:prstGeom>
          <a:solidFill>
            <a:srgbClr val="AD2A2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E13C7E-2DC7-4BFD-94F2-2AF5C7B624F3}"/>
              </a:ext>
            </a:extLst>
          </p:cNvPr>
          <p:cNvSpPr/>
          <p:nvPr/>
        </p:nvSpPr>
        <p:spPr>
          <a:xfrm>
            <a:off x="9207973" y="2243832"/>
            <a:ext cx="2679227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BBB4C6-ABEB-4DBA-B3E6-5E85DCE9C391}"/>
              </a:ext>
            </a:extLst>
          </p:cNvPr>
          <p:cNvSpPr/>
          <p:nvPr/>
        </p:nvSpPr>
        <p:spPr>
          <a:xfrm>
            <a:off x="9246846" y="4739738"/>
            <a:ext cx="2448766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基于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老旧技术体系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D9648C-AE70-41C8-84AC-FD8A0E7B431F}"/>
              </a:ext>
            </a:extLst>
          </p:cNvPr>
          <p:cNvSpPr/>
          <p:nvPr/>
        </p:nvSpPr>
        <p:spPr>
          <a:xfrm>
            <a:off x="639991" y="2243832"/>
            <a:ext cx="2351532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CEF6C5-A888-4806-A39C-F3C4436A72A8}"/>
              </a:ext>
            </a:extLst>
          </p:cNvPr>
          <p:cNvSpPr/>
          <p:nvPr/>
        </p:nvSpPr>
        <p:spPr>
          <a:xfrm>
            <a:off x="496388" y="4739738"/>
            <a:ext cx="2610493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939E2C-2813-48D3-860D-68544B502EF0}"/>
              </a:ext>
            </a:extLst>
          </p:cNvPr>
          <p:cNvSpPr txBox="1"/>
          <p:nvPr/>
        </p:nvSpPr>
        <p:spPr>
          <a:xfrm>
            <a:off x="5548428" y="3688931"/>
            <a:ext cx="109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b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微服务</a:t>
            </a:r>
            <a:endParaRPr kumimoji="1" lang="zh-CN" altLang="en-US" sz="2400" b="1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1431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/>
              <a:t>微服务技术对比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SpringCloud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523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E320EB-0939-4F41-BE83-D9F61142D6BD}"/>
              </a:ext>
            </a:extLst>
          </p:cNvPr>
          <p:cNvGrpSpPr/>
          <p:nvPr/>
        </p:nvGrpSpPr>
        <p:grpSpPr>
          <a:xfrm>
            <a:off x="4668743" y="2766795"/>
            <a:ext cx="2823099" cy="2821948"/>
            <a:chOff x="4199342" y="1966245"/>
            <a:chExt cx="3764132" cy="376259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CD59E03-8520-4790-B56E-185EF7A36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342" y="1966245"/>
              <a:ext cx="3764132" cy="3762597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56B675-02A5-4D2F-A249-7A6A4219B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441" y="2247346"/>
              <a:ext cx="3201165" cy="3199628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B36E533-2A19-4703-9575-437994E1EF94}"/>
              </a:ext>
            </a:extLst>
          </p:cNvPr>
          <p:cNvGrpSpPr/>
          <p:nvPr/>
        </p:nvGrpSpPr>
        <p:grpSpPr>
          <a:xfrm>
            <a:off x="4919883" y="4788348"/>
            <a:ext cx="554153" cy="554152"/>
            <a:chOff x="4919883" y="4460968"/>
            <a:chExt cx="554153" cy="554152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F8954C5-1785-4433-9F93-C0694A86E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883" y="4460968"/>
              <a:ext cx="554153" cy="554152"/>
            </a:xfrm>
            <a:custGeom>
              <a:avLst/>
              <a:gdLst>
                <a:gd name="T0" fmla="*/ 84 w 474"/>
                <a:gd name="T1" fmla="*/ 84 h 474"/>
                <a:gd name="T2" fmla="*/ 390 w 474"/>
                <a:gd name="T3" fmla="*/ 84 h 474"/>
                <a:gd name="T4" fmla="*/ 390 w 474"/>
                <a:gd name="T5" fmla="*/ 390 h 474"/>
                <a:gd name="T6" fmla="*/ 84 w 474"/>
                <a:gd name="T7" fmla="*/ 390 h 474"/>
                <a:gd name="T8" fmla="*/ 84 w 474"/>
                <a:gd name="T9" fmla="*/ 8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84"/>
                  </a:moveTo>
                  <a:cubicBezTo>
                    <a:pt x="168" y="0"/>
                    <a:pt x="305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5" y="474"/>
                    <a:pt x="168" y="474"/>
                    <a:pt x="84" y="390"/>
                  </a:cubicBezTo>
                  <a:cubicBezTo>
                    <a:pt x="0" y="306"/>
                    <a:pt x="0" y="169"/>
                    <a:pt x="84" y="8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67D3DB-3823-4413-8724-E9BE9718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508" y="4660946"/>
              <a:ext cx="190692" cy="154195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3DFF4AA-7C44-4B0D-BD90-E3F5F05C3C03}"/>
              </a:ext>
            </a:extLst>
          </p:cNvPr>
          <p:cNvSpPr>
            <a:spLocks/>
          </p:cNvSpPr>
          <p:nvPr/>
        </p:nvSpPr>
        <p:spPr bwMode="auto">
          <a:xfrm>
            <a:off x="6575016" y="1830484"/>
            <a:ext cx="160308" cy="190367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p14="http://schemas.microsoft.com/office/powerpoint/2010/main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3378D5A-5AC1-47C5-81B9-5CB1856516FB}"/>
              </a:ext>
            </a:extLst>
          </p:cNvPr>
          <p:cNvGrpSpPr/>
          <p:nvPr/>
        </p:nvGrpSpPr>
        <p:grpSpPr>
          <a:xfrm>
            <a:off x="5363431" y="3431530"/>
            <a:ext cx="1465985" cy="3072519"/>
            <a:chOff x="5363431" y="3104150"/>
            <a:chExt cx="1465985" cy="30725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04DD8D5-EF84-48FE-B815-654D352E66A0}"/>
                </a:ext>
              </a:extLst>
            </p:cNvPr>
            <p:cNvGrpSpPr/>
            <p:nvPr/>
          </p:nvGrpSpPr>
          <p:grpSpPr>
            <a:xfrm>
              <a:off x="5363431" y="3104150"/>
              <a:ext cx="1465985" cy="3072519"/>
              <a:chOff x="5101641" y="2822878"/>
              <a:chExt cx="1925269" cy="403512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0DFDB5A-B3C0-4248-8471-06B8154A3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8485" y="4683089"/>
                <a:ext cx="264772" cy="2715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3F6BC28-1200-48BA-9BE8-D3D967D1B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957776"/>
                <a:ext cx="685381" cy="621079"/>
              </a:xfrm>
              <a:custGeom>
                <a:avLst/>
                <a:gdLst>
                  <a:gd name="T0" fmla="*/ 383 w 383"/>
                  <a:gd name="T1" fmla="*/ 0 h 347"/>
                  <a:gd name="T2" fmla="*/ 200 w 383"/>
                  <a:gd name="T3" fmla="*/ 198 h 347"/>
                  <a:gd name="T4" fmla="*/ 200 w 383"/>
                  <a:gd name="T5" fmla="*/ 347 h 347"/>
                  <a:gd name="T6" fmla="*/ 0 w 383"/>
                  <a:gd name="T7" fmla="*/ 347 h 347"/>
                  <a:gd name="T8" fmla="*/ 0 w 383"/>
                  <a:gd name="T9" fmla="*/ 90 h 347"/>
                  <a:gd name="T10" fmla="*/ 383 w 38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347">
                    <a:moveTo>
                      <a:pt x="383" y="0"/>
                    </a:moveTo>
                    <a:cubicBezTo>
                      <a:pt x="383" y="0"/>
                      <a:pt x="352" y="89"/>
                      <a:pt x="200" y="198"/>
                    </a:cubicBezTo>
                    <a:cubicBezTo>
                      <a:pt x="200" y="347"/>
                      <a:pt x="200" y="347"/>
                      <a:pt x="20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928209-B10A-4E96-A0EA-57FA569A5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2317" y="4919114"/>
                <a:ext cx="543917" cy="116575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4B0E4833-FCD9-4918-B4EE-DDFAA19B8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689" y="4904741"/>
                <a:ext cx="731527" cy="482641"/>
              </a:xfrm>
              <a:custGeom>
                <a:avLst/>
                <a:gdLst>
                  <a:gd name="T0" fmla="*/ 395 w 409"/>
                  <a:gd name="T1" fmla="*/ 56 h 270"/>
                  <a:gd name="T2" fmla="*/ 353 w 409"/>
                  <a:gd name="T3" fmla="*/ 150 h 270"/>
                  <a:gd name="T4" fmla="*/ 108 w 409"/>
                  <a:gd name="T5" fmla="*/ 256 h 270"/>
                  <a:gd name="T6" fmla="*/ 15 w 409"/>
                  <a:gd name="T7" fmla="*/ 213 h 270"/>
                  <a:gd name="T8" fmla="*/ 15 w 409"/>
                  <a:gd name="T9" fmla="*/ 213 h 270"/>
                  <a:gd name="T10" fmla="*/ 57 w 409"/>
                  <a:gd name="T11" fmla="*/ 119 h 270"/>
                  <a:gd name="T12" fmla="*/ 302 w 409"/>
                  <a:gd name="T13" fmla="*/ 14 h 270"/>
                  <a:gd name="T14" fmla="*/ 395 w 409"/>
                  <a:gd name="T15" fmla="*/ 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6"/>
                    </a:moveTo>
                    <a:cubicBezTo>
                      <a:pt x="409" y="94"/>
                      <a:pt x="390" y="136"/>
                      <a:pt x="353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1" y="270"/>
                      <a:pt x="29" y="250"/>
                      <a:pt x="15" y="213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0" y="175"/>
                      <a:pt x="20" y="133"/>
                      <a:pt x="57" y="119"/>
                    </a:cubicBezTo>
                    <a:cubicBezTo>
                      <a:pt x="302" y="14"/>
                      <a:pt x="302" y="14"/>
                      <a:pt x="302" y="14"/>
                    </a:cubicBezTo>
                    <a:cubicBezTo>
                      <a:pt x="339" y="0"/>
                      <a:pt x="381" y="19"/>
                      <a:pt x="395" y="56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CF74D2BF-C45E-44B7-8E2E-C830EA963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5136983"/>
                <a:ext cx="161133" cy="225434"/>
              </a:xfrm>
              <a:custGeom>
                <a:avLst/>
                <a:gdLst>
                  <a:gd name="T0" fmla="*/ 12 w 90"/>
                  <a:gd name="T1" fmla="*/ 78 h 126"/>
                  <a:gd name="T2" fmla="*/ 47 w 90"/>
                  <a:gd name="T3" fmla="*/ 0 h 126"/>
                  <a:gd name="T4" fmla="*/ 90 w 90"/>
                  <a:gd name="T5" fmla="*/ 114 h 126"/>
                  <a:gd name="T6" fmla="*/ 12 w 90"/>
                  <a:gd name="T7" fmla="*/ 7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8"/>
                    </a:moveTo>
                    <a:cubicBezTo>
                      <a:pt x="0" y="47"/>
                      <a:pt x="16" y="12"/>
                      <a:pt x="47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8" y="126"/>
                      <a:pt x="23" y="110"/>
                      <a:pt x="12" y="78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FDE553A-0880-4946-AE23-C6E8F9E1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180103"/>
                <a:ext cx="732283" cy="484911"/>
              </a:xfrm>
              <a:custGeom>
                <a:avLst/>
                <a:gdLst>
                  <a:gd name="T0" fmla="*/ 395 w 409"/>
                  <a:gd name="T1" fmla="*/ 57 h 271"/>
                  <a:gd name="T2" fmla="*/ 352 w 409"/>
                  <a:gd name="T3" fmla="*/ 151 h 271"/>
                  <a:gd name="T4" fmla="*/ 108 w 409"/>
                  <a:gd name="T5" fmla="*/ 256 h 271"/>
                  <a:gd name="T6" fmla="*/ 14 w 409"/>
                  <a:gd name="T7" fmla="*/ 214 h 271"/>
                  <a:gd name="T8" fmla="*/ 14 w 409"/>
                  <a:gd name="T9" fmla="*/ 214 h 271"/>
                  <a:gd name="T10" fmla="*/ 57 w 409"/>
                  <a:gd name="T11" fmla="*/ 120 h 271"/>
                  <a:gd name="T12" fmla="*/ 301 w 409"/>
                  <a:gd name="T13" fmla="*/ 15 h 271"/>
                  <a:gd name="T14" fmla="*/ 395 w 409"/>
                  <a:gd name="T15" fmla="*/ 5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1">
                    <a:moveTo>
                      <a:pt x="395" y="57"/>
                    </a:moveTo>
                    <a:cubicBezTo>
                      <a:pt x="409" y="95"/>
                      <a:pt x="390" y="137"/>
                      <a:pt x="352" y="151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1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39" y="0"/>
                      <a:pt x="381" y="20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56981956-58FC-4D60-A0F6-A1B8D6DFC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13" y="5405537"/>
                <a:ext cx="161133" cy="225434"/>
              </a:xfrm>
              <a:custGeom>
                <a:avLst/>
                <a:gdLst>
                  <a:gd name="T0" fmla="*/ 12 w 90"/>
                  <a:gd name="T1" fmla="*/ 79 h 126"/>
                  <a:gd name="T2" fmla="*/ 48 w 90"/>
                  <a:gd name="T3" fmla="*/ 0 h 126"/>
                  <a:gd name="T4" fmla="*/ 90 w 90"/>
                  <a:gd name="T5" fmla="*/ 114 h 126"/>
                  <a:gd name="T6" fmla="*/ 12 w 90"/>
                  <a:gd name="T7" fmla="*/ 7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9"/>
                    </a:moveTo>
                    <a:cubicBezTo>
                      <a:pt x="0" y="47"/>
                      <a:pt x="16" y="12"/>
                      <a:pt x="48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9" y="126"/>
                      <a:pt x="24" y="110"/>
                      <a:pt x="12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46362D4C-29DB-4E5F-B13A-43D3A6795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3243" y="5195990"/>
                <a:ext cx="963013" cy="1382865"/>
              </a:xfrm>
              <a:custGeom>
                <a:avLst/>
                <a:gdLst>
                  <a:gd name="T0" fmla="*/ 485 w 538"/>
                  <a:gd name="T1" fmla="*/ 66 h 773"/>
                  <a:gd name="T2" fmla="*/ 357 w 538"/>
                  <a:gd name="T3" fmla="*/ 9 h 773"/>
                  <a:gd name="T4" fmla="*/ 275 w 538"/>
                  <a:gd name="T5" fmla="*/ 5 h 773"/>
                  <a:gd name="T6" fmla="*/ 140 w 538"/>
                  <a:gd name="T7" fmla="*/ 5 h 773"/>
                  <a:gd name="T8" fmla="*/ 85 w 538"/>
                  <a:gd name="T9" fmla="*/ 5 h 773"/>
                  <a:gd name="T10" fmla="*/ 0 w 538"/>
                  <a:gd name="T11" fmla="*/ 80 h 773"/>
                  <a:gd name="T12" fmla="*/ 0 w 538"/>
                  <a:gd name="T13" fmla="*/ 136 h 773"/>
                  <a:gd name="T14" fmla="*/ 0 w 538"/>
                  <a:gd name="T15" fmla="*/ 540 h 773"/>
                  <a:gd name="T16" fmla="*/ 124 w 538"/>
                  <a:gd name="T17" fmla="*/ 675 h 773"/>
                  <a:gd name="T18" fmla="*/ 124 w 538"/>
                  <a:gd name="T19" fmla="*/ 773 h 773"/>
                  <a:gd name="T20" fmla="*/ 344 w 538"/>
                  <a:gd name="T21" fmla="*/ 773 h 773"/>
                  <a:gd name="T22" fmla="*/ 344 w 538"/>
                  <a:gd name="T23" fmla="*/ 596 h 773"/>
                  <a:gd name="T24" fmla="*/ 344 w 538"/>
                  <a:gd name="T25" fmla="*/ 552 h 773"/>
                  <a:gd name="T26" fmla="*/ 188 w 538"/>
                  <a:gd name="T27" fmla="*/ 148 h 773"/>
                  <a:gd name="T28" fmla="*/ 315 w 538"/>
                  <a:gd name="T29" fmla="*/ 151 h 773"/>
                  <a:gd name="T30" fmla="*/ 424 w 538"/>
                  <a:gd name="T31" fmla="*/ 198 h 773"/>
                  <a:gd name="T32" fmla="*/ 521 w 538"/>
                  <a:gd name="T33" fmla="*/ 162 h 773"/>
                  <a:gd name="T34" fmla="*/ 485 w 538"/>
                  <a:gd name="T35" fmla="*/ 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773">
                    <a:moveTo>
                      <a:pt x="485" y="66"/>
                    </a:moveTo>
                    <a:cubicBezTo>
                      <a:pt x="357" y="9"/>
                      <a:pt x="357" y="9"/>
                      <a:pt x="357" y="9"/>
                    </a:cubicBezTo>
                    <a:cubicBezTo>
                      <a:pt x="338" y="0"/>
                      <a:pt x="284" y="5"/>
                      <a:pt x="275" y="5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1" y="5"/>
                      <a:pt x="0" y="35"/>
                      <a:pt x="0" y="8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610"/>
                      <a:pt x="56" y="669"/>
                      <a:pt x="124" y="675"/>
                    </a:cubicBezTo>
                    <a:cubicBezTo>
                      <a:pt x="124" y="773"/>
                      <a:pt x="124" y="773"/>
                      <a:pt x="124" y="773"/>
                    </a:cubicBezTo>
                    <a:cubicBezTo>
                      <a:pt x="344" y="773"/>
                      <a:pt x="344" y="773"/>
                      <a:pt x="344" y="773"/>
                    </a:cubicBezTo>
                    <a:cubicBezTo>
                      <a:pt x="344" y="596"/>
                      <a:pt x="344" y="596"/>
                      <a:pt x="344" y="596"/>
                    </a:cubicBezTo>
                    <a:cubicBezTo>
                      <a:pt x="344" y="552"/>
                      <a:pt x="344" y="552"/>
                      <a:pt x="344" y="552"/>
                    </a:cubicBezTo>
                    <a:cubicBezTo>
                      <a:pt x="344" y="303"/>
                      <a:pt x="188" y="148"/>
                      <a:pt x="188" y="148"/>
                    </a:cubicBezTo>
                    <a:cubicBezTo>
                      <a:pt x="188" y="148"/>
                      <a:pt x="283" y="147"/>
                      <a:pt x="315" y="151"/>
                    </a:cubicBezTo>
                    <a:cubicBezTo>
                      <a:pt x="349" y="155"/>
                      <a:pt x="424" y="198"/>
                      <a:pt x="424" y="198"/>
                    </a:cubicBezTo>
                    <a:cubicBezTo>
                      <a:pt x="461" y="215"/>
                      <a:pt x="504" y="199"/>
                      <a:pt x="521" y="162"/>
                    </a:cubicBezTo>
                    <a:cubicBezTo>
                      <a:pt x="538" y="126"/>
                      <a:pt x="522" y="83"/>
                      <a:pt x="485" y="66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91AB2EB2-62E6-4D8D-B10F-18CAA8F17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8812" y="5329888"/>
                <a:ext cx="164915" cy="218626"/>
              </a:xfrm>
              <a:custGeom>
                <a:avLst/>
                <a:gdLst>
                  <a:gd name="T0" fmla="*/ 78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8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8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8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33965D-5460-4368-994A-7EFEAEC10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8158" y="6556917"/>
                <a:ext cx="865425" cy="3010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7C1A-07E8-441C-ACDC-8A13CCB4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6556917"/>
                <a:ext cx="414557" cy="30108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EFB27086-7DDE-44FC-88BB-7500DCF25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6166" y="5456979"/>
                <a:ext cx="732283" cy="483398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1 h 270"/>
                  <a:gd name="T4" fmla="*/ 107 w 409"/>
                  <a:gd name="T5" fmla="*/ 256 h 270"/>
                  <a:gd name="T6" fmla="*/ 14 w 409"/>
                  <a:gd name="T7" fmla="*/ 214 h 270"/>
                  <a:gd name="T8" fmla="*/ 14 w 409"/>
                  <a:gd name="T9" fmla="*/ 214 h 270"/>
                  <a:gd name="T10" fmla="*/ 56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5"/>
                      <a:pt x="389" y="137"/>
                      <a:pt x="352" y="151"/>
                    </a:cubicBezTo>
                    <a:cubicBezTo>
                      <a:pt x="107" y="256"/>
                      <a:pt x="107" y="256"/>
                      <a:pt x="107" y="256"/>
                    </a:cubicBezTo>
                    <a:cubicBezTo>
                      <a:pt x="70" y="270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6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0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1479F69-F3E3-477B-A02D-C344F1B86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691491"/>
                <a:ext cx="155837" cy="216356"/>
              </a:xfrm>
              <a:custGeom>
                <a:avLst/>
                <a:gdLst>
                  <a:gd name="T0" fmla="*/ 12 w 87"/>
                  <a:gd name="T1" fmla="*/ 76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6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6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1C1BC17-CC8D-45E3-9064-FB86BA3D2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743689"/>
                <a:ext cx="732283" cy="482641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0 h 270"/>
                  <a:gd name="T4" fmla="*/ 108 w 409"/>
                  <a:gd name="T5" fmla="*/ 256 h 270"/>
                  <a:gd name="T6" fmla="*/ 14 w 409"/>
                  <a:gd name="T7" fmla="*/ 213 h 270"/>
                  <a:gd name="T8" fmla="*/ 14 w 409"/>
                  <a:gd name="T9" fmla="*/ 213 h 270"/>
                  <a:gd name="T10" fmla="*/ 57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4"/>
                      <a:pt x="390" y="136"/>
                      <a:pt x="352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0"/>
                      <a:pt x="28" y="251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1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649EFBB0-FA28-4E0D-AC75-9744728AD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977445"/>
                <a:ext cx="155837" cy="216356"/>
              </a:xfrm>
              <a:custGeom>
                <a:avLst/>
                <a:gdLst>
                  <a:gd name="T0" fmla="*/ 12 w 87"/>
                  <a:gd name="T1" fmla="*/ 75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5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5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44639881-8228-4C2B-A481-F9545E794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641" y="2822878"/>
                <a:ext cx="1925269" cy="1924513"/>
              </a:xfrm>
              <a:custGeom>
                <a:avLst/>
                <a:gdLst>
                  <a:gd name="T0" fmla="*/ 538 w 1076"/>
                  <a:gd name="T1" fmla="*/ 1076 h 1076"/>
                  <a:gd name="T2" fmla="*/ 0 w 1076"/>
                  <a:gd name="T3" fmla="*/ 538 h 1076"/>
                  <a:gd name="T4" fmla="*/ 538 w 1076"/>
                  <a:gd name="T5" fmla="*/ 0 h 1076"/>
                  <a:gd name="T6" fmla="*/ 1076 w 1076"/>
                  <a:gd name="T7" fmla="*/ 538 h 1076"/>
                  <a:gd name="T8" fmla="*/ 538 w 1076"/>
                  <a:gd name="T9" fmla="*/ 1076 h 1076"/>
                  <a:gd name="T10" fmla="*/ 538 w 1076"/>
                  <a:gd name="T11" fmla="*/ 80 h 1076"/>
                  <a:gd name="T12" fmla="*/ 80 w 1076"/>
                  <a:gd name="T13" fmla="*/ 538 h 1076"/>
                  <a:gd name="T14" fmla="*/ 538 w 1076"/>
                  <a:gd name="T15" fmla="*/ 996 h 1076"/>
                  <a:gd name="T16" fmla="*/ 996 w 1076"/>
                  <a:gd name="T17" fmla="*/ 538 h 1076"/>
                  <a:gd name="T18" fmla="*/ 538 w 1076"/>
                  <a:gd name="T19" fmla="*/ 8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6" h="1076">
                    <a:moveTo>
                      <a:pt x="538" y="1076"/>
                    </a:moveTo>
                    <a:cubicBezTo>
                      <a:pt x="241" y="1076"/>
                      <a:pt x="0" y="835"/>
                      <a:pt x="0" y="538"/>
                    </a:cubicBezTo>
                    <a:cubicBezTo>
                      <a:pt x="0" y="242"/>
                      <a:pt x="241" y="0"/>
                      <a:pt x="538" y="0"/>
                    </a:cubicBezTo>
                    <a:cubicBezTo>
                      <a:pt x="835" y="0"/>
                      <a:pt x="1076" y="242"/>
                      <a:pt x="1076" y="538"/>
                    </a:cubicBezTo>
                    <a:cubicBezTo>
                      <a:pt x="1076" y="835"/>
                      <a:pt x="835" y="1076"/>
                      <a:pt x="538" y="1076"/>
                    </a:cubicBezTo>
                    <a:close/>
                    <a:moveTo>
                      <a:pt x="538" y="80"/>
                    </a:moveTo>
                    <a:cubicBezTo>
                      <a:pt x="286" y="80"/>
                      <a:pt x="80" y="286"/>
                      <a:pt x="80" y="538"/>
                    </a:cubicBezTo>
                    <a:cubicBezTo>
                      <a:pt x="80" y="791"/>
                      <a:pt x="286" y="996"/>
                      <a:pt x="538" y="996"/>
                    </a:cubicBezTo>
                    <a:cubicBezTo>
                      <a:pt x="791" y="996"/>
                      <a:pt x="996" y="791"/>
                      <a:pt x="996" y="538"/>
                    </a:cubicBezTo>
                    <a:cubicBezTo>
                      <a:pt x="996" y="286"/>
                      <a:pt x="791" y="80"/>
                      <a:pt x="538" y="8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文本占位符 9">
              <a:extLst>
                <a:ext uri="{FF2B5EF4-FFF2-40B4-BE49-F238E27FC236}">
                  <a16:creationId xmlns:a16="http://schemas.microsoft.com/office/drawing/2014/main" id="{AE78EEF6-6756-4121-802F-CACD6A5929E6}"/>
                </a:ext>
              </a:extLst>
            </p:cNvPr>
            <p:cNvSpPr txBox="1">
              <a:spLocks/>
            </p:cNvSpPr>
            <p:nvPr/>
          </p:nvSpPr>
          <p:spPr>
            <a:xfrm>
              <a:off x="5638771" y="3607452"/>
              <a:ext cx="936730" cy="467583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4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/>
                <a:t>微服务</a:t>
              </a:r>
              <a:endParaRPr lang="zh-CN" altLang="en-US" sz="20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9D38681-089F-4638-A1BD-2806B2A57D9A}"/>
              </a:ext>
            </a:extLst>
          </p:cNvPr>
          <p:cNvGrpSpPr/>
          <p:nvPr/>
        </p:nvGrpSpPr>
        <p:grpSpPr>
          <a:xfrm>
            <a:off x="1778235" y="2757396"/>
            <a:ext cx="2852943" cy="830298"/>
            <a:chOff x="1778235" y="2430016"/>
            <a:chExt cx="2852943" cy="830298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1CF26F4-D5A3-4285-9D31-F92756CBBDA2}"/>
                </a:ext>
              </a:extLst>
            </p:cNvPr>
            <p:cNvCxnSpPr/>
            <p:nvPr/>
          </p:nvCxnSpPr>
          <p:spPr>
            <a:xfrm flipH="1">
              <a:off x="4195981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占位符 9">
              <a:extLst>
                <a:ext uri="{FF2B5EF4-FFF2-40B4-BE49-F238E27FC236}">
                  <a16:creationId xmlns:a16="http://schemas.microsoft.com/office/drawing/2014/main" id="{C1F40E06-A2C5-4889-B793-370346F639D2}"/>
                </a:ext>
              </a:extLst>
            </p:cNvPr>
            <p:cNvSpPr txBox="1">
              <a:spLocks/>
            </p:cNvSpPr>
            <p:nvPr/>
          </p:nvSpPr>
          <p:spPr>
            <a:xfrm>
              <a:off x="2392557" y="243001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服务注册发现</a:t>
              </a:r>
              <a:endParaRPr lang="zh-CN" altLang="en-US" sz="1800" dirty="0"/>
            </a:p>
          </p:txBody>
        </p:sp>
        <p:sp>
          <p:nvSpPr>
            <p:cNvPr id="46" name="文本占位符 9">
              <a:extLst>
                <a:ext uri="{FF2B5EF4-FFF2-40B4-BE49-F238E27FC236}">
                  <a16:creationId xmlns:a16="http://schemas.microsoft.com/office/drawing/2014/main" id="{2416C0DD-DFDA-4706-9CA4-8358DBCEBEA7}"/>
                </a:ext>
              </a:extLst>
            </p:cNvPr>
            <p:cNvSpPr txBox="1">
              <a:spLocks/>
            </p:cNvSpPr>
            <p:nvPr/>
          </p:nvSpPr>
          <p:spPr>
            <a:xfrm>
              <a:off x="1778235" y="2755597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Eureka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r>
                <a:rPr lang="zh-CN" altLang="en-US" sz="1400"/>
                <a:t>、</a:t>
              </a:r>
              <a:r>
                <a:rPr lang="en-US" altLang="zh-CN" sz="1400"/>
                <a:t>Consul</a:t>
              </a:r>
              <a:endParaRPr lang="zh-CN" altLang="en-US" sz="1400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25D12CD-0A02-4024-AE92-D3101E7019CC}"/>
              </a:ext>
            </a:extLst>
          </p:cNvPr>
          <p:cNvGrpSpPr/>
          <p:nvPr/>
        </p:nvGrpSpPr>
        <p:grpSpPr>
          <a:xfrm>
            <a:off x="1376829" y="3793686"/>
            <a:ext cx="2887181" cy="824260"/>
            <a:chOff x="1376829" y="3466306"/>
            <a:chExt cx="2887181" cy="82426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8811A56-D2AC-4EA0-802C-358D0500DBDE}"/>
                </a:ext>
              </a:extLst>
            </p:cNvPr>
            <p:cNvCxnSpPr/>
            <p:nvPr/>
          </p:nvCxnSpPr>
          <p:spPr>
            <a:xfrm flipH="1">
              <a:off x="3828813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占位符 9">
              <a:extLst>
                <a:ext uri="{FF2B5EF4-FFF2-40B4-BE49-F238E27FC236}">
                  <a16:creationId xmlns:a16="http://schemas.microsoft.com/office/drawing/2014/main" id="{7ED63058-1F95-4A72-A4D0-DCDA0961DC0D}"/>
                </a:ext>
              </a:extLst>
            </p:cNvPr>
            <p:cNvSpPr txBox="1">
              <a:spLocks/>
            </p:cNvSpPr>
            <p:nvPr/>
          </p:nvSpPr>
          <p:spPr>
            <a:xfrm>
              <a:off x="1991151" y="346630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服务远程调用</a:t>
              </a:r>
              <a:endParaRPr lang="zh-CN" altLang="en-US" sz="1800" dirty="0"/>
            </a:p>
          </p:txBody>
        </p:sp>
        <p:sp>
          <p:nvSpPr>
            <p:cNvPr id="48" name="文本占位符 9">
              <a:extLst>
                <a:ext uri="{FF2B5EF4-FFF2-40B4-BE49-F238E27FC236}">
                  <a16:creationId xmlns:a16="http://schemas.microsoft.com/office/drawing/2014/main" id="{70CD0608-B29B-489A-80C1-48278A05EC07}"/>
                </a:ext>
              </a:extLst>
            </p:cNvPr>
            <p:cNvSpPr txBox="1">
              <a:spLocks/>
            </p:cNvSpPr>
            <p:nvPr/>
          </p:nvSpPr>
          <p:spPr>
            <a:xfrm>
              <a:off x="1376829" y="3785849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OpenFeign</a:t>
              </a:r>
              <a:r>
                <a:rPr lang="zh-CN" altLang="en-US" sz="1400"/>
                <a:t>、</a:t>
              </a:r>
              <a:r>
                <a:rPr lang="en-US" altLang="zh-CN" sz="1400"/>
                <a:t>Dubbo</a:t>
              </a:r>
              <a:endParaRPr lang="zh-CN" altLang="en-US" sz="1400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40D5948-7DB3-4BA9-8530-1A4D4EB6D7FA}"/>
              </a:ext>
            </a:extLst>
          </p:cNvPr>
          <p:cNvGrpSpPr/>
          <p:nvPr/>
        </p:nvGrpSpPr>
        <p:grpSpPr>
          <a:xfrm>
            <a:off x="1072444" y="4814381"/>
            <a:ext cx="3558734" cy="823801"/>
            <a:chOff x="1072444" y="4487001"/>
            <a:chExt cx="3558734" cy="82380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DCBAB43-CB19-4889-A299-7E4F276940CE}"/>
                </a:ext>
              </a:extLst>
            </p:cNvPr>
            <p:cNvCxnSpPr/>
            <p:nvPr/>
          </p:nvCxnSpPr>
          <p:spPr>
            <a:xfrm flipH="1">
              <a:off x="4195981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占位符 9">
              <a:extLst>
                <a:ext uri="{FF2B5EF4-FFF2-40B4-BE49-F238E27FC236}">
                  <a16:creationId xmlns:a16="http://schemas.microsoft.com/office/drawing/2014/main" id="{0C483F98-2FCD-4F29-84ED-131A07971F05}"/>
                </a:ext>
              </a:extLst>
            </p:cNvPr>
            <p:cNvSpPr txBox="1">
              <a:spLocks/>
            </p:cNvSpPr>
            <p:nvPr/>
          </p:nvSpPr>
          <p:spPr>
            <a:xfrm>
              <a:off x="2342187" y="448700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服务链路监控</a:t>
              </a:r>
              <a:endParaRPr lang="zh-CN" altLang="en-US" sz="1800" dirty="0"/>
            </a:p>
          </p:txBody>
        </p:sp>
        <p:sp>
          <p:nvSpPr>
            <p:cNvPr id="50" name="文本占位符 9">
              <a:extLst>
                <a:ext uri="{FF2B5EF4-FFF2-40B4-BE49-F238E27FC236}">
                  <a16:creationId xmlns:a16="http://schemas.microsoft.com/office/drawing/2014/main" id="{A8885626-CCDF-41E3-8022-291F94221DE3}"/>
                </a:ext>
              </a:extLst>
            </p:cNvPr>
            <p:cNvSpPr txBox="1">
              <a:spLocks/>
            </p:cNvSpPr>
            <p:nvPr/>
          </p:nvSpPr>
          <p:spPr>
            <a:xfrm>
              <a:off x="1072444" y="4806085"/>
              <a:ext cx="3014623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Zipkin</a:t>
              </a:r>
              <a:r>
                <a:rPr lang="zh-CN" altLang="en-US" sz="1400"/>
                <a:t>、</a:t>
              </a:r>
              <a:r>
                <a:rPr lang="en-US" altLang="zh-CN" sz="1400"/>
                <a:t>Sleuth</a:t>
              </a:r>
              <a:endParaRPr lang="zh-CN" altLang="en-US" sz="1400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B858280-A958-4A27-A403-6FBB52E39FAB}"/>
              </a:ext>
            </a:extLst>
          </p:cNvPr>
          <p:cNvGrpSpPr/>
          <p:nvPr/>
        </p:nvGrpSpPr>
        <p:grpSpPr>
          <a:xfrm>
            <a:off x="7550723" y="2822471"/>
            <a:ext cx="3591410" cy="816761"/>
            <a:chOff x="7550723" y="2495091"/>
            <a:chExt cx="3591410" cy="816761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43365CA-3959-410E-AE2A-434D3F13C086}"/>
                </a:ext>
              </a:extLst>
            </p:cNvPr>
            <p:cNvCxnSpPr/>
            <p:nvPr/>
          </p:nvCxnSpPr>
          <p:spPr>
            <a:xfrm>
              <a:off x="7550723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占位符 9">
              <a:extLst>
                <a:ext uri="{FF2B5EF4-FFF2-40B4-BE49-F238E27FC236}">
                  <a16:creationId xmlns:a16="http://schemas.microsoft.com/office/drawing/2014/main" id="{836B8DD5-A2C8-4B9E-8611-2C174A0F7CE6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49509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统一配置管理</a:t>
              </a:r>
              <a:endParaRPr lang="zh-CN" altLang="en-US" sz="1800" dirty="0"/>
            </a:p>
          </p:txBody>
        </p:sp>
        <p:sp>
          <p:nvSpPr>
            <p:cNvPr id="52" name="文本占位符 9">
              <a:extLst>
                <a:ext uri="{FF2B5EF4-FFF2-40B4-BE49-F238E27FC236}">
                  <a16:creationId xmlns:a16="http://schemas.microsoft.com/office/drawing/2014/main" id="{F8B447C8-4357-4A47-B13C-F9053A0A3FD2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794662"/>
              <a:ext cx="2951326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SpringCloudConfig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endParaRPr lang="zh-CN" altLang="en-US" sz="1400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9C98564-FB94-4D64-946F-1231DE3D2A92}"/>
              </a:ext>
            </a:extLst>
          </p:cNvPr>
          <p:cNvGrpSpPr/>
          <p:nvPr/>
        </p:nvGrpSpPr>
        <p:grpSpPr>
          <a:xfrm>
            <a:off x="7917891" y="3808751"/>
            <a:ext cx="3380564" cy="813482"/>
            <a:chOff x="7917891" y="3481371"/>
            <a:chExt cx="3380564" cy="813482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C171BA0-2C64-46C7-8E5E-96D38E256F4F}"/>
                </a:ext>
              </a:extLst>
            </p:cNvPr>
            <p:cNvCxnSpPr/>
            <p:nvPr/>
          </p:nvCxnSpPr>
          <p:spPr>
            <a:xfrm>
              <a:off x="7917891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占位符 9">
              <a:extLst>
                <a:ext uri="{FF2B5EF4-FFF2-40B4-BE49-F238E27FC236}">
                  <a16:creationId xmlns:a16="http://schemas.microsoft.com/office/drawing/2014/main" id="{E3C7C6E9-A378-40CB-8396-4A8C0EF4A691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48137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统一网关路由</a:t>
              </a:r>
              <a:endParaRPr lang="zh-CN" altLang="en-US" sz="1800" dirty="0"/>
            </a:p>
          </p:txBody>
        </p:sp>
        <p:sp>
          <p:nvSpPr>
            <p:cNvPr id="54" name="文本占位符 9">
              <a:extLst>
                <a:ext uri="{FF2B5EF4-FFF2-40B4-BE49-F238E27FC236}">
                  <a16:creationId xmlns:a16="http://schemas.microsoft.com/office/drawing/2014/main" id="{C65D1436-71AC-413A-A818-2BEA3B66314D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790134"/>
              <a:ext cx="2823099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SpringCloudGateway</a:t>
              </a:r>
              <a:r>
                <a:rPr lang="zh-CN" altLang="en-US" sz="1400"/>
                <a:t>、</a:t>
              </a:r>
              <a:r>
                <a:rPr lang="en-US" altLang="zh-CN" sz="1400"/>
                <a:t>Zuul</a:t>
              </a:r>
              <a:endParaRPr lang="zh-CN" altLang="en-US" sz="1400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90024AE-C37B-4549-AC73-B7960569AB2D}"/>
              </a:ext>
            </a:extLst>
          </p:cNvPr>
          <p:cNvGrpSpPr/>
          <p:nvPr/>
        </p:nvGrpSpPr>
        <p:grpSpPr>
          <a:xfrm>
            <a:off x="7550723" y="4812677"/>
            <a:ext cx="2923903" cy="816409"/>
            <a:chOff x="7550723" y="4485297"/>
            <a:chExt cx="2923903" cy="81640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55C4881-63D9-43AD-B71B-739B5AC8825A}"/>
                </a:ext>
              </a:extLst>
            </p:cNvPr>
            <p:cNvCxnSpPr/>
            <p:nvPr/>
          </p:nvCxnSpPr>
          <p:spPr>
            <a:xfrm>
              <a:off x="7550723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占位符 9">
              <a:extLst>
                <a:ext uri="{FF2B5EF4-FFF2-40B4-BE49-F238E27FC236}">
                  <a16:creationId xmlns:a16="http://schemas.microsoft.com/office/drawing/2014/main" id="{0194F4B8-315F-4E81-A50F-C6095EF1945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485297"/>
              <a:ext cx="2104138" cy="274294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流控、降级、保护</a:t>
              </a:r>
              <a:endParaRPr lang="zh-CN" altLang="en-US" sz="1800" dirty="0"/>
            </a:p>
          </p:txBody>
        </p:sp>
        <p:sp>
          <p:nvSpPr>
            <p:cNvPr id="56" name="文本占位符 9">
              <a:extLst>
                <a:ext uri="{FF2B5EF4-FFF2-40B4-BE49-F238E27FC236}">
                  <a16:creationId xmlns:a16="http://schemas.microsoft.com/office/drawing/2014/main" id="{A0C075A2-491E-46C6-AA51-33F9586C3A3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796987"/>
              <a:ext cx="2358865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Hystix</a:t>
              </a:r>
              <a:r>
                <a:rPr lang="zh-CN" altLang="en-US" sz="1400"/>
                <a:t>、</a:t>
              </a:r>
              <a:r>
                <a:rPr lang="en-US" altLang="zh-CN" sz="1400"/>
                <a:t>Sentinel</a:t>
              </a:r>
              <a:endParaRPr lang="zh-CN" altLang="en-US" sz="14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100B476-8982-4A0B-9452-46D6EA880B0F}"/>
              </a:ext>
            </a:extLst>
          </p:cNvPr>
          <p:cNvGrpSpPr/>
          <p:nvPr/>
        </p:nvGrpSpPr>
        <p:grpSpPr>
          <a:xfrm>
            <a:off x="4918610" y="2982036"/>
            <a:ext cx="554153" cy="554153"/>
            <a:chOff x="4813721" y="1725253"/>
            <a:chExt cx="594720" cy="594720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F6D56433-8ED0-4205-9039-97CC0921DE64}"/>
                </a:ext>
              </a:extLst>
            </p:cNvPr>
            <p:cNvSpPr/>
            <p:nvPr/>
          </p:nvSpPr>
          <p:spPr>
            <a:xfrm>
              <a:off x="4813721" y="1725253"/>
              <a:ext cx="594720" cy="594720"/>
            </a:xfrm>
            <a:custGeom>
              <a:avLst/>
              <a:gdLst>
                <a:gd name="connsiteX0" fmla="*/ 297359 w 594720"/>
                <a:gd name="connsiteY0" fmla="*/ 77780 h 594720"/>
                <a:gd name="connsiteX1" fmla="*/ 83142 w 594720"/>
                <a:gd name="connsiteY1" fmla="*/ 297360 h 594720"/>
                <a:gd name="connsiteX2" fmla="*/ 297359 w 594720"/>
                <a:gd name="connsiteY2" fmla="*/ 516940 h 594720"/>
                <a:gd name="connsiteX3" fmla="*/ 511576 w 594720"/>
                <a:gd name="connsiteY3" fmla="*/ 297360 h 594720"/>
                <a:gd name="connsiteX4" fmla="*/ 297359 w 594720"/>
                <a:gd name="connsiteY4" fmla="*/ 77780 h 594720"/>
                <a:gd name="connsiteX5" fmla="*/ 297360 w 594720"/>
                <a:gd name="connsiteY5" fmla="*/ 0 h 594720"/>
                <a:gd name="connsiteX6" fmla="*/ 594720 w 594720"/>
                <a:gd name="connsiteY6" fmla="*/ 297360 h 594720"/>
                <a:gd name="connsiteX7" fmla="*/ 297360 w 594720"/>
                <a:gd name="connsiteY7" fmla="*/ 594720 h 594720"/>
                <a:gd name="connsiteX8" fmla="*/ 0 w 594720"/>
                <a:gd name="connsiteY8" fmla="*/ 297360 h 594720"/>
                <a:gd name="connsiteX9" fmla="*/ 297360 w 594720"/>
                <a:gd name="connsiteY9" fmla="*/ 0 h 59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720" h="594720">
                  <a:moveTo>
                    <a:pt x="297359" y="77780"/>
                  </a:moveTo>
                  <a:cubicBezTo>
                    <a:pt x="179050" y="77780"/>
                    <a:pt x="83142" y="176089"/>
                    <a:pt x="83142" y="297360"/>
                  </a:cubicBezTo>
                  <a:cubicBezTo>
                    <a:pt x="83142" y="418631"/>
                    <a:pt x="179050" y="516940"/>
                    <a:pt x="297359" y="516940"/>
                  </a:cubicBezTo>
                  <a:cubicBezTo>
                    <a:pt x="415668" y="516940"/>
                    <a:pt x="511576" y="418631"/>
                    <a:pt x="511576" y="297360"/>
                  </a:cubicBezTo>
                  <a:cubicBezTo>
                    <a:pt x="511576" y="176089"/>
                    <a:pt x="415668" y="77780"/>
                    <a:pt x="297359" y="77780"/>
                  </a:cubicBezTo>
                  <a:close/>
                  <a:moveTo>
                    <a:pt x="297360" y="0"/>
                  </a:moveTo>
                  <a:cubicBezTo>
                    <a:pt x="461587" y="0"/>
                    <a:pt x="594720" y="133133"/>
                    <a:pt x="594720" y="297360"/>
                  </a:cubicBezTo>
                  <a:cubicBezTo>
                    <a:pt x="594720" y="461587"/>
                    <a:pt x="461587" y="594720"/>
                    <a:pt x="297360" y="594720"/>
                  </a:cubicBezTo>
                  <a:cubicBezTo>
                    <a:pt x="133133" y="594720"/>
                    <a:pt x="0" y="461587"/>
                    <a:pt x="0" y="297360"/>
                  </a:cubicBezTo>
                  <a:cubicBezTo>
                    <a:pt x="0" y="133133"/>
                    <a:pt x="133133" y="0"/>
                    <a:pt x="2973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3A1A8F8-A190-4F5A-9436-D1CAD19E2AA8}"/>
                </a:ext>
              </a:extLst>
            </p:cNvPr>
            <p:cNvSpPr/>
            <p:nvPr/>
          </p:nvSpPr>
          <p:spPr>
            <a:xfrm>
              <a:off x="4874344" y="1791155"/>
              <a:ext cx="466368" cy="466368"/>
            </a:xfrm>
            <a:custGeom>
              <a:avLst/>
              <a:gdLst>
                <a:gd name="connsiteX0" fmla="*/ 308404 w 654922"/>
                <a:gd name="connsiteY0" fmla="*/ 397326 h 654922"/>
                <a:gd name="connsiteX1" fmla="*/ 302052 w 654922"/>
                <a:gd name="connsiteY1" fmla="*/ 403679 h 654922"/>
                <a:gd name="connsiteX2" fmla="*/ 308404 w 654922"/>
                <a:gd name="connsiteY2" fmla="*/ 410031 h 654922"/>
                <a:gd name="connsiteX3" fmla="*/ 422737 w 654922"/>
                <a:gd name="connsiteY3" fmla="*/ 410031 h 654922"/>
                <a:gd name="connsiteX4" fmla="*/ 429089 w 654922"/>
                <a:gd name="connsiteY4" fmla="*/ 403679 h 654922"/>
                <a:gd name="connsiteX5" fmla="*/ 422737 w 654922"/>
                <a:gd name="connsiteY5" fmla="*/ 397326 h 654922"/>
                <a:gd name="connsiteX6" fmla="*/ 251244 w 654922"/>
                <a:gd name="connsiteY6" fmla="*/ 378282 h 654922"/>
                <a:gd name="connsiteX7" fmla="*/ 244323 w 654922"/>
                <a:gd name="connsiteY7" fmla="*/ 396744 h 654922"/>
                <a:gd name="connsiteX8" fmla="*/ 225834 w 654922"/>
                <a:gd name="connsiteY8" fmla="*/ 396744 h 654922"/>
                <a:gd name="connsiteX9" fmla="*/ 240855 w 654922"/>
                <a:gd name="connsiteY9" fmla="*/ 408298 h 654922"/>
                <a:gd name="connsiteX10" fmla="*/ 233934 w 654922"/>
                <a:gd name="connsiteY10" fmla="*/ 429089 h 654922"/>
                <a:gd name="connsiteX11" fmla="*/ 251244 w 654922"/>
                <a:gd name="connsiteY11" fmla="*/ 416384 h 654922"/>
                <a:gd name="connsiteX12" fmla="*/ 268568 w 654922"/>
                <a:gd name="connsiteY12" fmla="*/ 429089 h 654922"/>
                <a:gd name="connsiteX13" fmla="*/ 261647 w 654922"/>
                <a:gd name="connsiteY13" fmla="*/ 408298 h 654922"/>
                <a:gd name="connsiteX14" fmla="*/ 276655 w 654922"/>
                <a:gd name="connsiteY14" fmla="*/ 396744 h 654922"/>
                <a:gd name="connsiteX15" fmla="*/ 258179 w 654922"/>
                <a:gd name="connsiteY15" fmla="*/ 396744 h 654922"/>
                <a:gd name="connsiteX16" fmla="*/ 308404 w 654922"/>
                <a:gd name="connsiteY16" fmla="*/ 321122 h 654922"/>
                <a:gd name="connsiteX17" fmla="*/ 302052 w 654922"/>
                <a:gd name="connsiteY17" fmla="*/ 327462 h 654922"/>
                <a:gd name="connsiteX18" fmla="*/ 308404 w 654922"/>
                <a:gd name="connsiteY18" fmla="*/ 333814 h 654922"/>
                <a:gd name="connsiteX19" fmla="*/ 422737 w 654922"/>
                <a:gd name="connsiteY19" fmla="*/ 333814 h 654922"/>
                <a:gd name="connsiteX20" fmla="*/ 429089 w 654922"/>
                <a:gd name="connsiteY20" fmla="*/ 327462 h 654922"/>
                <a:gd name="connsiteX21" fmla="*/ 422737 w 654922"/>
                <a:gd name="connsiteY21" fmla="*/ 321122 h 654922"/>
                <a:gd name="connsiteX22" fmla="*/ 251244 w 654922"/>
                <a:gd name="connsiteY22" fmla="*/ 302051 h 654922"/>
                <a:gd name="connsiteX23" fmla="*/ 244323 w 654922"/>
                <a:gd name="connsiteY23" fmla="*/ 320540 h 654922"/>
                <a:gd name="connsiteX24" fmla="*/ 225834 w 654922"/>
                <a:gd name="connsiteY24" fmla="*/ 320540 h 654922"/>
                <a:gd name="connsiteX25" fmla="*/ 240855 w 654922"/>
                <a:gd name="connsiteY25" fmla="*/ 332080 h 654922"/>
                <a:gd name="connsiteX26" fmla="*/ 233934 w 654922"/>
                <a:gd name="connsiteY26" fmla="*/ 352872 h 654922"/>
                <a:gd name="connsiteX27" fmla="*/ 251244 w 654922"/>
                <a:gd name="connsiteY27" fmla="*/ 340167 h 654922"/>
                <a:gd name="connsiteX28" fmla="*/ 268568 w 654922"/>
                <a:gd name="connsiteY28" fmla="*/ 352872 h 654922"/>
                <a:gd name="connsiteX29" fmla="*/ 261647 w 654922"/>
                <a:gd name="connsiteY29" fmla="*/ 332080 h 654922"/>
                <a:gd name="connsiteX30" fmla="*/ 276655 w 654922"/>
                <a:gd name="connsiteY30" fmla="*/ 320540 h 654922"/>
                <a:gd name="connsiteX31" fmla="*/ 258179 w 654922"/>
                <a:gd name="connsiteY31" fmla="*/ 320540 h 654922"/>
                <a:gd name="connsiteX32" fmla="*/ 251244 w 654922"/>
                <a:gd name="connsiteY32" fmla="*/ 302051 h 654922"/>
                <a:gd name="connsiteX33" fmla="*/ 308404 w 654922"/>
                <a:gd name="connsiteY33" fmla="*/ 244905 h 654922"/>
                <a:gd name="connsiteX34" fmla="*/ 302052 w 654922"/>
                <a:gd name="connsiteY34" fmla="*/ 251244 h 654922"/>
                <a:gd name="connsiteX35" fmla="*/ 308404 w 654922"/>
                <a:gd name="connsiteY35" fmla="*/ 257597 h 654922"/>
                <a:gd name="connsiteX36" fmla="*/ 422737 w 654922"/>
                <a:gd name="connsiteY36" fmla="*/ 257597 h 654922"/>
                <a:gd name="connsiteX37" fmla="*/ 429089 w 654922"/>
                <a:gd name="connsiteY37" fmla="*/ 251244 h 654922"/>
                <a:gd name="connsiteX38" fmla="*/ 422737 w 654922"/>
                <a:gd name="connsiteY38" fmla="*/ 244905 h 654922"/>
                <a:gd name="connsiteX39" fmla="*/ 251244 w 654922"/>
                <a:gd name="connsiteY39" fmla="*/ 225834 h 654922"/>
                <a:gd name="connsiteX40" fmla="*/ 244323 w 654922"/>
                <a:gd name="connsiteY40" fmla="*/ 244323 h 654922"/>
                <a:gd name="connsiteX41" fmla="*/ 225834 w 654922"/>
                <a:gd name="connsiteY41" fmla="*/ 244323 h 654922"/>
                <a:gd name="connsiteX42" fmla="*/ 240855 w 654922"/>
                <a:gd name="connsiteY42" fmla="*/ 255863 h 654922"/>
                <a:gd name="connsiteX43" fmla="*/ 233934 w 654922"/>
                <a:gd name="connsiteY43" fmla="*/ 276654 h 654922"/>
                <a:gd name="connsiteX44" fmla="*/ 251244 w 654922"/>
                <a:gd name="connsiteY44" fmla="*/ 263949 h 654922"/>
                <a:gd name="connsiteX45" fmla="*/ 268568 w 654922"/>
                <a:gd name="connsiteY45" fmla="*/ 276654 h 654922"/>
                <a:gd name="connsiteX46" fmla="*/ 261647 w 654922"/>
                <a:gd name="connsiteY46" fmla="*/ 255863 h 654922"/>
                <a:gd name="connsiteX47" fmla="*/ 276655 w 654922"/>
                <a:gd name="connsiteY47" fmla="*/ 244323 h 654922"/>
                <a:gd name="connsiteX48" fmla="*/ 258179 w 654922"/>
                <a:gd name="connsiteY48" fmla="*/ 244323 h 654922"/>
                <a:gd name="connsiteX49" fmla="*/ 251244 w 654922"/>
                <a:gd name="connsiteY49" fmla="*/ 225834 h 654922"/>
                <a:gd name="connsiteX50" fmla="*/ 213142 w 654922"/>
                <a:gd name="connsiteY50" fmla="*/ 200437 h 654922"/>
                <a:gd name="connsiteX51" fmla="*/ 441781 w 654922"/>
                <a:gd name="connsiteY51" fmla="*/ 200437 h 654922"/>
                <a:gd name="connsiteX52" fmla="*/ 454486 w 654922"/>
                <a:gd name="connsiteY52" fmla="*/ 213142 h 654922"/>
                <a:gd name="connsiteX53" fmla="*/ 454486 w 654922"/>
                <a:gd name="connsiteY53" fmla="*/ 441781 h 654922"/>
                <a:gd name="connsiteX54" fmla="*/ 441781 w 654922"/>
                <a:gd name="connsiteY54" fmla="*/ 454486 h 654922"/>
                <a:gd name="connsiteX55" fmla="*/ 213142 w 654922"/>
                <a:gd name="connsiteY55" fmla="*/ 454486 h 654922"/>
                <a:gd name="connsiteX56" fmla="*/ 200437 w 654922"/>
                <a:gd name="connsiteY56" fmla="*/ 441781 h 654922"/>
                <a:gd name="connsiteX57" fmla="*/ 200437 w 654922"/>
                <a:gd name="connsiteY57" fmla="*/ 213142 h 654922"/>
                <a:gd name="connsiteX58" fmla="*/ 213142 w 654922"/>
                <a:gd name="connsiteY58" fmla="*/ 200437 h 654922"/>
                <a:gd name="connsiteX59" fmla="*/ 213142 w 654922"/>
                <a:gd name="connsiteY59" fmla="*/ 187732 h 654922"/>
                <a:gd name="connsiteX60" fmla="*/ 187732 w 654922"/>
                <a:gd name="connsiteY60" fmla="*/ 213142 h 654922"/>
                <a:gd name="connsiteX61" fmla="*/ 187732 w 654922"/>
                <a:gd name="connsiteY61" fmla="*/ 441781 h 654922"/>
                <a:gd name="connsiteX62" fmla="*/ 213142 w 654922"/>
                <a:gd name="connsiteY62" fmla="*/ 467191 h 654922"/>
                <a:gd name="connsiteX63" fmla="*/ 441781 w 654922"/>
                <a:gd name="connsiteY63" fmla="*/ 467191 h 654922"/>
                <a:gd name="connsiteX64" fmla="*/ 467191 w 654922"/>
                <a:gd name="connsiteY64" fmla="*/ 441781 h 654922"/>
                <a:gd name="connsiteX65" fmla="*/ 467191 w 654922"/>
                <a:gd name="connsiteY65" fmla="*/ 213142 h 654922"/>
                <a:gd name="connsiteX66" fmla="*/ 441781 w 654922"/>
                <a:gd name="connsiteY66" fmla="*/ 187732 h 654922"/>
                <a:gd name="connsiteX67" fmla="*/ 327461 w 654922"/>
                <a:gd name="connsiteY67" fmla="*/ 0 h 654922"/>
                <a:gd name="connsiteX68" fmla="*/ 654922 w 654922"/>
                <a:gd name="connsiteY68" fmla="*/ 327461 h 654922"/>
                <a:gd name="connsiteX69" fmla="*/ 327461 w 654922"/>
                <a:gd name="connsiteY69" fmla="*/ 654922 h 654922"/>
                <a:gd name="connsiteX70" fmla="*/ 0 w 654922"/>
                <a:gd name="connsiteY70" fmla="*/ 327461 h 654922"/>
                <a:gd name="connsiteX71" fmla="*/ 327461 w 654922"/>
                <a:gd name="connsiteY71" fmla="*/ 0 h 65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54922" h="654922">
                  <a:moveTo>
                    <a:pt x="308404" y="397326"/>
                  </a:moveTo>
                  <a:cubicBezTo>
                    <a:pt x="304898" y="397326"/>
                    <a:pt x="302052" y="400173"/>
                    <a:pt x="302052" y="403679"/>
                  </a:cubicBezTo>
                  <a:cubicBezTo>
                    <a:pt x="302052" y="407185"/>
                    <a:pt x="304898" y="410031"/>
                    <a:pt x="308404" y="410031"/>
                  </a:cubicBezTo>
                  <a:lnTo>
                    <a:pt x="422737" y="410031"/>
                  </a:lnTo>
                  <a:cubicBezTo>
                    <a:pt x="426243" y="410031"/>
                    <a:pt x="429089" y="407185"/>
                    <a:pt x="429089" y="403679"/>
                  </a:cubicBezTo>
                  <a:cubicBezTo>
                    <a:pt x="429089" y="400173"/>
                    <a:pt x="426243" y="397326"/>
                    <a:pt x="422737" y="397326"/>
                  </a:cubicBezTo>
                  <a:close/>
                  <a:moveTo>
                    <a:pt x="251244" y="378282"/>
                  </a:moveTo>
                  <a:lnTo>
                    <a:pt x="244323" y="396744"/>
                  </a:lnTo>
                  <a:lnTo>
                    <a:pt x="225834" y="396744"/>
                  </a:lnTo>
                  <a:lnTo>
                    <a:pt x="240855" y="408298"/>
                  </a:lnTo>
                  <a:lnTo>
                    <a:pt x="233934" y="429089"/>
                  </a:lnTo>
                  <a:lnTo>
                    <a:pt x="251244" y="416384"/>
                  </a:lnTo>
                  <a:lnTo>
                    <a:pt x="268568" y="429089"/>
                  </a:lnTo>
                  <a:lnTo>
                    <a:pt x="261647" y="408298"/>
                  </a:lnTo>
                  <a:lnTo>
                    <a:pt x="276655" y="396744"/>
                  </a:lnTo>
                  <a:cubicBezTo>
                    <a:pt x="276655" y="396744"/>
                    <a:pt x="258179" y="396744"/>
                    <a:pt x="258179" y="396744"/>
                  </a:cubicBezTo>
                  <a:close/>
                  <a:moveTo>
                    <a:pt x="308404" y="321122"/>
                  </a:moveTo>
                  <a:cubicBezTo>
                    <a:pt x="304898" y="321122"/>
                    <a:pt x="302052" y="323955"/>
                    <a:pt x="302052" y="327462"/>
                  </a:cubicBezTo>
                  <a:cubicBezTo>
                    <a:pt x="302052" y="330981"/>
                    <a:pt x="304898" y="333814"/>
                    <a:pt x="308404" y="333814"/>
                  </a:cubicBezTo>
                  <a:lnTo>
                    <a:pt x="422737" y="333814"/>
                  </a:lnTo>
                  <a:cubicBezTo>
                    <a:pt x="426243" y="333814"/>
                    <a:pt x="429089" y="330981"/>
                    <a:pt x="429089" y="327462"/>
                  </a:cubicBezTo>
                  <a:cubicBezTo>
                    <a:pt x="429089" y="323955"/>
                    <a:pt x="426243" y="321122"/>
                    <a:pt x="422737" y="321122"/>
                  </a:cubicBezTo>
                  <a:close/>
                  <a:moveTo>
                    <a:pt x="251244" y="302051"/>
                  </a:moveTo>
                  <a:lnTo>
                    <a:pt x="244323" y="320540"/>
                  </a:lnTo>
                  <a:lnTo>
                    <a:pt x="225834" y="320540"/>
                  </a:lnTo>
                  <a:lnTo>
                    <a:pt x="240855" y="332080"/>
                  </a:lnTo>
                  <a:lnTo>
                    <a:pt x="233934" y="352872"/>
                  </a:lnTo>
                  <a:lnTo>
                    <a:pt x="251244" y="340167"/>
                  </a:lnTo>
                  <a:lnTo>
                    <a:pt x="268568" y="352872"/>
                  </a:lnTo>
                  <a:lnTo>
                    <a:pt x="261647" y="332080"/>
                  </a:lnTo>
                  <a:lnTo>
                    <a:pt x="276655" y="320540"/>
                  </a:lnTo>
                  <a:lnTo>
                    <a:pt x="258179" y="320540"/>
                  </a:lnTo>
                  <a:cubicBezTo>
                    <a:pt x="258179" y="320540"/>
                    <a:pt x="251244" y="302051"/>
                    <a:pt x="251244" y="302051"/>
                  </a:cubicBezTo>
                  <a:close/>
                  <a:moveTo>
                    <a:pt x="308404" y="244905"/>
                  </a:moveTo>
                  <a:cubicBezTo>
                    <a:pt x="304898" y="244905"/>
                    <a:pt x="302052" y="247738"/>
                    <a:pt x="302052" y="251244"/>
                  </a:cubicBezTo>
                  <a:cubicBezTo>
                    <a:pt x="302052" y="254763"/>
                    <a:pt x="304898" y="257597"/>
                    <a:pt x="308404" y="257597"/>
                  </a:cubicBezTo>
                  <a:lnTo>
                    <a:pt x="422737" y="257597"/>
                  </a:lnTo>
                  <a:cubicBezTo>
                    <a:pt x="426243" y="257597"/>
                    <a:pt x="429089" y="254763"/>
                    <a:pt x="429089" y="251244"/>
                  </a:cubicBezTo>
                  <a:cubicBezTo>
                    <a:pt x="429089" y="247738"/>
                    <a:pt x="426243" y="244905"/>
                    <a:pt x="422737" y="244905"/>
                  </a:cubicBezTo>
                  <a:close/>
                  <a:moveTo>
                    <a:pt x="251244" y="225834"/>
                  </a:moveTo>
                  <a:lnTo>
                    <a:pt x="244323" y="244323"/>
                  </a:lnTo>
                  <a:lnTo>
                    <a:pt x="225834" y="244323"/>
                  </a:lnTo>
                  <a:lnTo>
                    <a:pt x="240855" y="255863"/>
                  </a:lnTo>
                  <a:lnTo>
                    <a:pt x="233934" y="276654"/>
                  </a:lnTo>
                  <a:lnTo>
                    <a:pt x="251244" y="263949"/>
                  </a:lnTo>
                  <a:lnTo>
                    <a:pt x="268568" y="276654"/>
                  </a:lnTo>
                  <a:lnTo>
                    <a:pt x="261647" y="255863"/>
                  </a:lnTo>
                  <a:lnTo>
                    <a:pt x="276655" y="244323"/>
                  </a:lnTo>
                  <a:lnTo>
                    <a:pt x="258179" y="244323"/>
                  </a:lnTo>
                  <a:cubicBezTo>
                    <a:pt x="258179" y="244323"/>
                    <a:pt x="251244" y="225834"/>
                    <a:pt x="251244" y="225834"/>
                  </a:cubicBezTo>
                  <a:close/>
                  <a:moveTo>
                    <a:pt x="213142" y="200437"/>
                  </a:moveTo>
                  <a:lnTo>
                    <a:pt x="441781" y="200437"/>
                  </a:lnTo>
                  <a:cubicBezTo>
                    <a:pt x="448794" y="200437"/>
                    <a:pt x="454486" y="206130"/>
                    <a:pt x="454486" y="213142"/>
                  </a:cubicBezTo>
                  <a:cubicBezTo>
                    <a:pt x="454486" y="213142"/>
                    <a:pt x="454486" y="441781"/>
                    <a:pt x="454486" y="441781"/>
                  </a:cubicBezTo>
                  <a:cubicBezTo>
                    <a:pt x="454486" y="448806"/>
                    <a:pt x="448794" y="454486"/>
                    <a:pt x="441781" y="454486"/>
                  </a:cubicBezTo>
                  <a:lnTo>
                    <a:pt x="213142" y="454486"/>
                  </a:lnTo>
                  <a:cubicBezTo>
                    <a:pt x="206117" y="454486"/>
                    <a:pt x="200437" y="448806"/>
                    <a:pt x="200437" y="441781"/>
                  </a:cubicBezTo>
                  <a:lnTo>
                    <a:pt x="200437" y="213142"/>
                  </a:lnTo>
                  <a:cubicBezTo>
                    <a:pt x="200437" y="206130"/>
                    <a:pt x="206117" y="200437"/>
                    <a:pt x="213142" y="200437"/>
                  </a:cubicBezTo>
                  <a:close/>
                  <a:moveTo>
                    <a:pt x="213142" y="187732"/>
                  </a:moveTo>
                  <a:cubicBezTo>
                    <a:pt x="199105" y="187732"/>
                    <a:pt x="187732" y="199104"/>
                    <a:pt x="187732" y="213142"/>
                  </a:cubicBezTo>
                  <a:lnTo>
                    <a:pt x="187732" y="441781"/>
                  </a:lnTo>
                  <a:cubicBezTo>
                    <a:pt x="187732" y="455819"/>
                    <a:pt x="199105" y="467191"/>
                    <a:pt x="213142" y="467191"/>
                  </a:cubicBezTo>
                  <a:lnTo>
                    <a:pt x="441781" y="467191"/>
                  </a:lnTo>
                  <a:cubicBezTo>
                    <a:pt x="455819" y="467191"/>
                    <a:pt x="467191" y="455819"/>
                    <a:pt x="467191" y="441781"/>
                  </a:cubicBezTo>
                  <a:lnTo>
                    <a:pt x="467191" y="213142"/>
                  </a:lnTo>
                  <a:cubicBezTo>
                    <a:pt x="467191" y="199104"/>
                    <a:pt x="455819" y="187732"/>
                    <a:pt x="441781" y="187732"/>
                  </a:cubicBezTo>
                  <a:close/>
                  <a:moveTo>
                    <a:pt x="327461" y="0"/>
                  </a:moveTo>
                  <a:cubicBezTo>
                    <a:pt x="508313" y="0"/>
                    <a:pt x="654922" y="146609"/>
                    <a:pt x="654922" y="327461"/>
                  </a:cubicBezTo>
                  <a:cubicBezTo>
                    <a:pt x="654922" y="508313"/>
                    <a:pt x="508313" y="654922"/>
                    <a:pt x="327461" y="654922"/>
                  </a:cubicBezTo>
                  <a:cubicBezTo>
                    <a:pt x="146609" y="654922"/>
                    <a:pt x="0" y="508313"/>
                    <a:pt x="0" y="327461"/>
                  </a:cubicBezTo>
                  <a:cubicBezTo>
                    <a:pt x="0" y="146609"/>
                    <a:pt x="146609" y="0"/>
                    <a:pt x="3274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801193E-BC8D-4C49-A2F1-350E2DEA9157}"/>
              </a:ext>
            </a:extLst>
          </p:cNvPr>
          <p:cNvGrpSpPr/>
          <p:nvPr/>
        </p:nvGrpSpPr>
        <p:grpSpPr>
          <a:xfrm>
            <a:off x="6707331" y="3001518"/>
            <a:ext cx="554648" cy="554152"/>
            <a:chOff x="6707331" y="2674138"/>
            <a:chExt cx="554648" cy="554152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4BA4D96-55E6-4074-BA4F-265260740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2674138"/>
              <a:ext cx="554648" cy="554152"/>
            </a:xfrm>
            <a:custGeom>
              <a:avLst/>
              <a:gdLst>
                <a:gd name="T0" fmla="*/ 390 w 474"/>
                <a:gd name="T1" fmla="*/ 390 h 474"/>
                <a:gd name="T2" fmla="*/ 84 w 474"/>
                <a:gd name="T3" fmla="*/ 390 h 474"/>
                <a:gd name="T4" fmla="*/ 84 w 474"/>
                <a:gd name="T5" fmla="*/ 84 h 474"/>
                <a:gd name="T6" fmla="*/ 390 w 474"/>
                <a:gd name="T7" fmla="*/ 84 h 474"/>
                <a:gd name="T8" fmla="*/ 390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390" y="390"/>
                  </a:moveTo>
                  <a:cubicBezTo>
                    <a:pt x="306" y="474"/>
                    <a:pt x="169" y="474"/>
                    <a:pt x="84" y="390"/>
                  </a:cubicBezTo>
                  <a:cubicBezTo>
                    <a:pt x="0" y="305"/>
                    <a:pt x="0" y="168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8"/>
                    <a:pt x="474" y="305"/>
                    <a:pt x="390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Shape 2376">
              <a:extLst>
                <a:ext uri="{FF2B5EF4-FFF2-40B4-BE49-F238E27FC236}">
                  <a16:creationId xmlns:a16="http://schemas.microsoft.com/office/drawing/2014/main" id="{5C02A742-1964-4742-BF17-B722A8FD57C5}"/>
                </a:ext>
              </a:extLst>
            </p:cNvPr>
            <p:cNvSpPr/>
            <p:nvPr/>
          </p:nvSpPr>
          <p:spPr>
            <a:xfrm>
              <a:off x="6874810" y="2812559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826CEF2-9F86-4300-B941-4737116DA402}"/>
              </a:ext>
            </a:extLst>
          </p:cNvPr>
          <p:cNvGrpSpPr/>
          <p:nvPr/>
        </p:nvGrpSpPr>
        <p:grpSpPr>
          <a:xfrm>
            <a:off x="4573680" y="3919649"/>
            <a:ext cx="505214" cy="504719"/>
            <a:chOff x="4573680" y="3592269"/>
            <a:chExt cx="505214" cy="50471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44BD347-AAA5-4C0B-BBF3-309EF337E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680" y="3592269"/>
              <a:ext cx="505214" cy="504719"/>
            </a:xfrm>
            <a:prstGeom prst="ellipse">
              <a:avLst/>
            </a:pr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Shape 2430">
              <a:extLst>
                <a:ext uri="{FF2B5EF4-FFF2-40B4-BE49-F238E27FC236}">
                  <a16:creationId xmlns:a16="http://schemas.microsoft.com/office/drawing/2014/main" id="{D2AD605A-4A01-4897-8395-D7119F7CA37C}"/>
                </a:ext>
              </a:extLst>
            </p:cNvPr>
            <p:cNvSpPr/>
            <p:nvPr/>
          </p:nvSpPr>
          <p:spPr>
            <a:xfrm>
              <a:off x="4689146" y="369712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585458-6758-42A4-B98D-11AC0593431C}"/>
              </a:ext>
            </a:extLst>
          </p:cNvPr>
          <p:cNvGrpSpPr/>
          <p:nvPr/>
        </p:nvGrpSpPr>
        <p:grpSpPr>
          <a:xfrm>
            <a:off x="7103007" y="3919649"/>
            <a:ext cx="505214" cy="504719"/>
            <a:chOff x="7103007" y="3592269"/>
            <a:chExt cx="505214" cy="50471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E9771CE-9800-4F8C-AC45-65E38FDF1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007" y="3592269"/>
              <a:ext cx="505214" cy="504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DF620538-2406-4159-A34C-19F3F69D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0361" y="3695128"/>
              <a:ext cx="275592" cy="275592"/>
            </a:xfrm>
            <a:prstGeom prst="rect">
              <a:avLst/>
            </a:prstGeom>
          </p:spPr>
        </p:pic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96597C1-3DD7-4EB8-8CC9-7A1B245E0946}"/>
              </a:ext>
            </a:extLst>
          </p:cNvPr>
          <p:cNvGrpSpPr/>
          <p:nvPr/>
        </p:nvGrpSpPr>
        <p:grpSpPr>
          <a:xfrm>
            <a:off x="6707331" y="4788348"/>
            <a:ext cx="554648" cy="554152"/>
            <a:chOff x="6707331" y="4460968"/>
            <a:chExt cx="554648" cy="554152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5EAE093-451F-4D45-B20C-9D614FF8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4460968"/>
              <a:ext cx="554648" cy="554152"/>
            </a:xfrm>
            <a:custGeom>
              <a:avLst/>
              <a:gdLst>
                <a:gd name="T0" fmla="*/ 84 w 474"/>
                <a:gd name="T1" fmla="*/ 390 h 474"/>
                <a:gd name="T2" fmla="*/ 84 w 474"/>
                <a:gd name="T3" fmla="*/ 84 h 474"/>
                <a:gd name="T4" fmla="*/ 390 w 474"/>
                <a:gd name="T5" fmla="*/ 84 h 474"/>
                <a:gd name="T6" fmla="*/ 390 w 474"/>
                <a:gd name="T7" fmla="*/ 390 h 474"/>
                <a:gd name="T8" fmla="*/ 84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390"/>
                  </a:moveTo>
                  <a:cubicBezTo>
                    <a:pt x="0" y="306"/>
                    <a:pt x="0" y="169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6" y="474"/>
                    <a:pt x="169" y="474"/>
                    <a:pt x="84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330347C4-4CF5-467F-A4A7-5D4DB9F34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1730" y="4592077"/>
              <a:ext cx="306968" cy="306968"/>
            </a:xfrm>
            <a:prstGeom prst="rect">
              <a:avLst/>
            </a:prstGeom>
          </p:spPr>
        </p:pic>
      </p:grpSp>
      <p:sp>
        <p:nvSpPr>
          <p:cNvPr id="84" name="文本占位符 3">
            <a:extLst>
              <a:ext uri="{FF2B5EF4-FFF2-40B4-BE49-F238E27FC236}">
                <a16:creationId xmlns:a16="http://schemas.microsoft.com/office/drawing/2014/main" id="{298C0BEB-D0E1-405D-A26C-90D53D8DC0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404819"/>
            <a:ext cx="10698800" cy="4967679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是目前国内使用最广泛的微服务框架。官网地址：</a:t>
            </a:r>
            <a:r>
              <a:rPr lang="en-US" altLang="zh-CN">
                <a:hlinkClick r:id="rId6"/>
              </a:rPr>
              <a:t>https://spring.io/projects/spring-cloud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SpringCloud</a:t>
            </a:r>
            <a:r>
              <a:rPr lang="zh-CN" altLang="en-US"/>
              <a:t>集成了各种微服务功能组件，并基于</a:t>
            </a:r>
            <a:r>
              <a:rPr lang="en-US" altLang="zh-CN"/>
              <a:t>SpringBoot</a:t>
            </a:r>
            <a:r>
              <a:rPr lang="zh-CN" altLang="en-US"/>
              <a:t>实现了这些组件的自动装配，从而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提供了良好的开箱即用体验：</a:t>
            </a:r>
            <a:endParaRPr lang="en-US" altLang="zh-CN"/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7DFD5C33-11B7-4982-9604-E737A1B4A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820" y="935626"/>
            <a:ext cx="518205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558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BD500E92-872C-4CE2-8991-9BF5F9D3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37" y="940081"/>
            <a:ext cx="518205" cy="381033"/>
          </a:xfrm>
          <a:prstGeom prst="rect">
            <a:avLst/>
          </a:prstGeom>
        </p:spPr>
      </p:pic>
      <p:sp>
        <p:nvSpPr>
          <p:cNvPr id="81" name="文本占位符 3">
            <a:extLst>
              <a:ext uri="{FF2B5EF4-FFF2-40B4-BE49-F238E27FC236}">
                <a16:creationId xmlns:a16="http://schemas.microsoft.com/office/drawing/2014/main" id="{A5C6239A-38F7-455A-9CAF-251043CD7C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2"/>
            <a:ext cx="10698800" cy="4967679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SpringCloud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的版本兼容关系如下：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我们课堂学习的版本是 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Hoxton.SR10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，因此对应的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版本是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2.3.x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版本。</a:t>
            </a:r>
            <a:endParaRPr lang="en-US" altLang="zh-CN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2752EE80-4EE5-4C04-8CC5-5E8DDA88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6" y="2209799"/>
            <a:ext cx="8430735" cy="34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服务拆分及远程调用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服务拆分</a:t>
            </a:r>
            <a:endParaRPr lang="en-US" altLang="zh-CN"/>
          </a:p>
          <a:p>
            <a:r>
              <a:rPr lang="zh-CN" altLang="en-US"/>
              <a:t>服务间调用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9574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服务拆分注意事项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单一职责：不同微服务，不要重复开发相同业务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数据独立：不要访问其它微服务的数据库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面向服务：将自己的业务暴露为接口，供其它微服务调用</a:t>
            </a:r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F910F35-5332-4D10-BEEC-4C39774754A0}"/>
              </a:ext>
            </a:extLst>
          </p:cNvPr>
          <p:cNvGrpSpPr/>
          <p:nvPr/>
        </p:nvGrpSpPr>
        <p:grpSpPr>
          <a:xfrm>
            <a:off x="7624984" y="3457190"/>
            <a:ext cx="2432702" cy="2432702"/>
            <a:chOff x="8976978" y="3073886"/>
            <a:chExt cx="2432702" cy="2432702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3660C987-ECFD-457C-B8AD-23323CFFD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3187C7B-2E7B-4219-B187-61CBF1C305FA}"/>
                </a:ext>
              </a:extLst>
            </p:cNvPr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F43F1BB-195D-4CB3-B064-5D8F78D7C8C9}"/>
                  </a:ext>
                </a:extLst>
              </p:cNvPr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0EC78A20-0C45-40AE-8133-99901E18A823}"/>
                    </a:ext>
                  </a:extLst>
                </p:cNvPr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9A74F07-5CB0-4C8A-8429-95C094A9F54C}"/>
                    </a:ext>
                  </a:extLst>
                </p:cNvPr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AC4862E-DF5E-4291-9F21-1AC7F9EE0514}"/>
                  </a:ext>
                </a:extLst>
              </p:cNvPr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2856680D-3712-4139-8C0A-AC013ADBFC24}"/>
                    </a:ext>
                  </a:extLst>
                </p:cNvPr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BB6A87D-CDBF-4526-85B4-AE89C1B1E76B}"/>
                    </a:ext>
                  </a:extLst>
                </p:cNvPr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875387-835A-4A76-8489-788FC352FD0C}"/>
                  </a:ext>
                </a:extLst>
              </p:cNvPr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667B2BF-A91E-487C-91EE-58E739DEAA10}"/>
                    </a:ext>
                  </a:extLst>
                </p:cNvPr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21F8299-6ECD-46B0-AAF1-54C9D330736D}"/>
                    </a:ext>
                  </a:extLst>
                </p:cNvPr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5F37A5B9-BAD0-43E9-B8E4-614E13582A02}"/>
                  </a:ext>
                </a:extLst>
              </p:cNvPr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127ADC67-6C1E-4A60-8AFA-631655433B76}"/>
                    </a:ext>
                  </a:extLst>
                </p:cNvPr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4A48C73-3914-4414-A583-98A672C30D1C}"/>
                    </a:ext>
                  </a:extLst>
                </p:cNvPr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7EDFE9-C455-4D62-9913-93A4566C7F4C}"/>
              </a:ext>
            </a:extLst>
          </p:cNvPr>
          <p:cNvCxnSpPr>
            <a:cxnSpLocks/>
          </p:cNvCxnSpPr>
          <p:nvPr/>
        </p:nvCxnSpPr>
        <p:spPr>
          <a:xfrm flipV="1">
            <a:off x="10546780" y="3457190"/>
            <a:ext cx="0" cy="23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EF8BF6-93F0-4C5A-AF48-6F4CF9600201}"/>
              </a:ext>
            </a:extLst>
          </p:cNvPr>
          <p:cNvCxnSpPr>
            <a:cxnSpLocks/>
          </p:cNvCxnSpPr>
          <p:nvPr/>
        </p:nvCxnSpPr>
        <p:spPr>
          <a:xfrm flipH="1">
            <a:off x="7654643" y="6244939"/>
            <a:ext cx="240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C571869-2028-4B72-A397-16636C18B602}"/>
              </a:ext>
            </a:extLst>
          </p:cNvPr>
          <p:cNvCxnSpPr>
            <a:cxnSpLocks/>
          </p:cNvCxnSpPr>
          <p:nvPr/>
        </p:nvCxnSpPr>
        <p:spPr>
          <a:xfrm flipH="1" flipV="1">
            <a:off x="7543807" y="3325093"/>
            <a:ext cx="2587337" cy="24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柱体 75">
            <a:extLst>
              <a:ext uri="{FF2B5EF4-FFF2-40B4-BE49-F238E27FC236}">
                <a16:creationId xmlns:a16="http://schemas.microsoft.com/office/drawing/2014/main" id="{124A075C-CFA3-498F-A96B-7BD51A48F0F8}"/>
              </a:ext>
            </a:extLst>
          </p:cNvPr>
          <p:cNvSpPr/>
          <p:nvPr/>
        </p:nvSpPr>
        <p:spPr>
          <a:xfrm>
            <a:off x="5242659" y="4989146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7" name="圆柱体 76">
            <a:extLst>
              <a:ext uri="{FF2B5EF4-FFF2-40B4-BE49-F238E27FC236}">
                <a16:creationId xmlns:a16="http://schemas.microsoft.com/office/drawing/2014/main" id="{09A7BA84-04D1-4DAA-9E4A-5B49F3841D2B}"/>
              </a:ext>
            </a:extLst>
          </p:cNvPr>
          <p:cNvSpPr/>
          <p:nvPr/>
        </p:nvSpPr>
        <p:spPr>
          <a:xfrm>
            <a:off x="11232335" y="586329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4A2F0B24-6A3C-4860-BC50-B98DC61299C4}"/>
              </a:ext>
            </a:extLst>
          </p:cNvPr>
          <p:cNvSpPr/>
          <p:nvPr/>
        </p:nvSpPr>
        <p:spPr>
          <a:xfrm>
            <a:off x="11235330" y="2475604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1099AFCC-D814-4341-A01F-A6C305BE9A13}"/>
              </a:ext>
            </a:extLst>
          </p:cNvPr>
          <p:cNvSpPr/>
          <p:nvPr/>
        </p:nvSpPr>
        <p:spPr>
          <a:xfrm>
            <a:off x="5242659" y="328225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ECA6BCD-456B-4933-AEC2-ED8C64BD4DC4}"/>
              </a:ext>
            </a:extLst>
          </p:cNvPr>
          <p:cNvCxnSpPr>
            <a:cxnSpLocks/>
            <a:endCxn id="80" idx="4"/>
          </p:cNvCxnSpPr>
          <p:nvPr/>
        </p:nvCxnSpPr>
        <p:spPr>
          <a:xfrm flipH="1">
            <a:off x="6096000" y="3325093"/>
            <a:ext cx="441617" cy="38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B749DF-CCBE-4533-9AAC-D896FD6A1726}"/>
              </a:ext>
            </a:extLst>
          </p:cNvPr>
          <p:cNvCxnSpPr>
            <a:cxnSpLocks/>
            <a:endCxn id="76" idx="4"/>
          </p:cNvCxnSpPr>
          <p:nvPr/>
        </p:nvCxnSpPr>
        <p:spPr>
          <a:xfrm flipH="1" flipV="1">
            <a:off x="6096000" y="5413891"/>
            <a:ext cx="512929" cy="44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422CCB3-C6EC-4BCA-AB4F-0EB0DCA0479D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1045536" y="2900349"/>
            <a:ext cx="189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F3C818C-3603-4662-99EC-3A25B99C9841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11057305" y="6288037"/>
            <a:ext cx="175030" cy="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929 0.2347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1173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4675 0.2347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17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656 -0.2592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-129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53 -0.2592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9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6804E1A-CD5D-4086-AD54-62D4BB59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224046"/>
            <a:ext cx="4066309" cy="36515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23266E-AF03-4D07-B7DF-90F16A3C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E99FB-7D82-4C6B-91D2-B300C602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导入服务拆分</a:t>
            </a:r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04C8140-68FB-4C2A-84F2-21BECD956F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10698800" cy="365153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导入课前资料提供的工程：</a:t>
            </a:r>
            <a:r>
              <a:rPr lang="en-US" altLang="zh-CN"/>
              <a:t>cloud-demo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项目结构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将课前资料准备的</a:t>
            </a:r>
            <a:r>
              <a:rPr lang="en-US" altLang="zh-CN"/>
              <a:t>sql</a:t>
            </a:r>
            <a:r>
              <a:rPr lang="zh-CN" altLang="en-US"/>
              <a:t>导入数据库中：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6652E82-95CB-41E4-8F12-29162907C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160547"/>
              </p:ext>
            </p:extLst>
          </p:nvPr>
        </p:nvGraphicFramePr>
        <p:xfrm>
          <a:off x="1739885" y="2118696"/>
          <a:ext cx="1663555" cy="779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935280" imgH="437400" progId="Package">
                  <p:embed/>
                </p:oleObj>
              </mc:Choice>
              <mc:Fallback>
                <p:oleObj name="包装程序外壳对象" showAsIcon="1" r:id="rId3" imgW="935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885" y="2118696"/>
                        <a:ext cx="1663555" cy="779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0BAB87-59B1-492D-9C54-7EBEEDA67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975589"/>
              </p:ext>
            </p:extLst>
          </p:nvPr>
        </p:nvGraphicFramePr>
        <p:xfrm>
          <a:off x="1182977" y="5272207"/>
          <a:ext cx="1515574" cy="79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5" imgW="838440" imgH="437400" progId="Package">
                  <p:embed/>
                </p:oleObj>
              </mc:Choice>
              <mc:Fallback>
                <p:oleObj name="包装程序外壳对象" showAsIcon="1" r:id="rId5" imgW="8384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2977" y="5272207"/>
                        <a:ext cx="1515574" cy="79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CBE64BD-C3F0-4089-9AA9-8DA228721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63378"/>
              </p:ext>
            </p:extLst>
          </p:nvPr>
        </p:nvGraphicFramePr>
        <p:xfrm>
          <a:off x="2750668" y="5272207"/>
          <a:ext cx="1629660" cy="77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7" imgW="915840" imgH="437400" progId="Package">
                  <p:embed/>
                </p:oleObj>
              </mc:Choice>
              <mc:Fallback>
                <p:oleObj name="包装程序外壳对象" showAsIcon="1" r:id="rId7" imgW="9158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0668" y="5272207"/>
                        <a:ext cx="1629660" cy="779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0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3138 0.0078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认识微服务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微服务拆分案例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en-US" altLang="zh-CN"/>
          </a:p>
          <a:p>
            <a:r>
              <a:rPr lang="en-US" altLang="zh-CN"/>
              <a:t>Ribbon</a:t>
            </a:r>
            <a:r>
              <a:rPr lang="zh-CN" altLang="en-US"/>
              <a:t>负载均衡原理</a:t>
            </a:r>
            <a:endParaRPr lang="en-US" altLang="zh-CN"/>
          </a:p>
          <a:p>
            <a:r>
              <a:rPr kumimoji="1" lang="en-US" altLang="zh-CN"/>
              <a:t>nacos</a:t>
            </a:r>
            <a:r>
              <a:rPr kumimoji="1" lang="zh-CN" altLang="en-US"/>
              <a:t>注册中心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 sz="1600">
                <a:solidFill>
                  <a:prstClr val="black"/>
                </a:solidFill>
              </a:rPr>
              <a:t>微服务需要根据业务模块拆分，做到单一职责</a:t>
            </a:r>
            <a:r>
              <a:rPr lang="en-US" altLang="zh-CN" sz="1600">
                <a:solidFill>
                  <a:prstClr val="black"/>
                </a:solidFill>
              </a:rPr>
              <a:t>,</a:t>
            </a:r>
            <a:r>
              <a:rPr lang="zh-CN" altLang="en-US" sz="1600">
                <a:solidFill>
                  <a:prstClr val="black"/>
                </a:solidFill>
              </a:rPr>
              <a:t>不要重复开发相同业务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微服务可以将业务暴露为接口，供其它微服务使用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不同微服务都应该有自己独立的数据库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</p:spTree>
    <p:extLst>
      <p:ext uri="{BB962C8B-B14F-4D97-AF65-F5344CB8AC3E}">
        <p14:creationId xmlns:p14="http://schemas.microsoft.com/office/powerpoint/2010/main" val="1205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28FE-AE42-44E1-A3F3-67707A7C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BB87D-DC8F-45DE-B4F1-ACBB304B2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根据订单</a:t>
            </a:r>
            <a:r>
              <a:rPr lang="en-US" altLang="zh-CN"/>
              <a:t>id</a:t>
            </a:r>
            <a:r>
              <a:rPr lang="zh-CN" altLang="en-US"/>
              <a:t>查询订单功能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3669-53A8-421A-A1F4-F740F8383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需求：根据订单</a:t>
            </a:r>
            <a:r>
              <a:rPr lang="en-US" altLang="zh-CN"/>
              <a:t>id</a:t>
            </a:r>
            <a:r>
              <a:rPr lang="zh-CN" altLang="en-US"/>
              <a:t>查询订单的同时，把订单所属的用户信息一起返回</a:t>
            </a:r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2D0415-8C79-4D56-8D7F-876B666AB6F1}"/>
              </a:ext>
            </a:extLst>
          </p:cNvPr>
          <p:cNvGrpSpPr/>
          <p:nvPr/>
        </p:nvGrpSpPr>
        <p:grpSpPr>
          <a:xfrm>
            <a:off x="5164153" y="2647321"/>
            <a:ext cx="1055139" cy="1036554"/>
            <a:chOff x="9848527" y="3462444"/>
            <a:chExt cx="1399567" cy="1399567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379D1E9C-4705-4411-953A-05B99AF59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8080F16-F850-4A7D-81DB-40CA9D46A625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2CAAFB-CC8F-4C35-AED1-24E15C81AE76}"/>
              </a:ext>
            </a:extLst>
          </p:cNvPr>
          <p:cNvGrpSpPr/>
          <p:nvPr/>
        </p:nvGrpSpPr>
        <p:grpSpPr>
          <a:xfrm>
            <a:off x="8426762" y="2638793"/>
            <a:ext cx="1055139" cy="1036554"/>
            <a:chOff x="5177729" y="2108903"/>
            <a:chExt cx="1399567" cy="1399567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5BC05892-26BB-41B4-ADC4-6D5C33DC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FDC2CAA-00AD-4A4D-92A0-9EE5ECA8ED4F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4C66610E-7D81-4318-A3C6-464B17383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5651" y="2670082"/>
            <a:ext cx="991032" cy="991032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B30B24-93A3-4ACE-A9DF-4294077EAEF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956683" y="3165598"/>
            <a:ext cx="220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7672A2-A342-4B56-84F5-1B4A936C43D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219292" y="3157070"/>
            <a:ext cx="2207470" cy="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CD6D494-9886-4411-B056-07D0D360987A}"/>
              </a:ext>
            </a:extLst>
          </p:cNvPr>
          <p:cNvSpPr txBox="1"/>
          <p:nvPr/>
        </p:nvSpPr>
        <p:spPr>
          <a:xfrm>
            <a:off x="7965036" y="5272409"/>
            <a:ext cx="3444644" cy="861774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上海市航头镇航都路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FD994D5E-85C0-4871-8411-25A8FC8EED42}"/>
              </a:ext>
            </a:extLst>
          </p:cNvPr>
          <p:cNvSpPr/>
          <p:nvPr/>
        </p:nvSpPr>
        <p:spPr>
          <a:xfrm>
            <a:off x="8528308" y="4358325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CE2F37-15D4-4903-92E7-93C4226473F8}"/>
              </a:ext>
            </a:extLst>
          </p:cNvPr>
          <p:cNvCxnSpPr>
            <a:stCxn id="12" idx="2"/>
            <a:endCxn id="24" idx="1"/>
          </p:cNvCxnSpPr>
          <p:nvPr/>
        </p:nvCxnSpPr>
        <p:spPr>
          <a:xfrm>
            <a:off x="8954332" y="3675347"/>
            <a:ext cx="647" cy="68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柱体 27">
            <a:extLst>
              <a:ext uri="{FF2B5EF4-FFF2-40B4-BE49-F238E27FC236}">
                <a16:creationId xmlns:a16="http://schemas.microsoft.com/office/drawing/2014/main" id="{AED93AFE-F55E-46E7-9B4B-B527D78FAB5F}"/>
              </a:ext>
            </a:extLst>
          </p:cNvPr>
          <p:cNvSpPr/>
          <p:nvPr/>
        </p:nvSpPr>
        <p:spPr>
          <a:xfrm>
            <a:off x="5265051" y="4352511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6F43146-F735-4EF5-9F5B-A590FD6E7A1B}"/>
              </a:ext>
            </a:extLst>
          </p:cNvPr>
          <p:cNvCxnSpPr>
            <a:cxnSpLocks/>
            <a:stCxn id="9" idx="2"/>
            <a:endCxn id="28" idx="1"/>
          </p:cNvCxnSpPr>
          <p:nvPr/>
        </p:nvCxnSpPr>
        <p:spPr>
          <a:xfrm flipH="1">
            <a:off x="5691722" y="3683875"/>
            <a:ext cx="1" cy="6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0D47DD2-D3CD-48E9-93EE-39F3CA91A9FD}"/>
              </a:ext>
            </a:extLst>
          </p:cNvPr>
          <p:cNvSpPr txBox="1"/>
          <p:nvPr/>
        </p:nvSpPr>
        <p:spPr>
          <a:xfrm>
            <a:off x="4692225" y="5272409"/>
            <a:ext cx="2630802" cy="1169551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</a:endParaRPr>
          </a:p>
          <a:p>
            <a:r>
              <a:rPr lang="en-US" altLang="zh-CN" sz="1000">
                <a:solidFill>
                  <a:srgbClr val="0451A5"/>
                </a:solidFill>
              </a:rPr>
              <a:t>    "userId"</a:t>
            </a:r>
            <a:r>
              <a:rPr lang="en-US" altLang="zh-CN" sz="1000">
                <a:solidFill>
                  <a:srgbClr val="000000"/>
                </a:solidFill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1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A53C6F-9E46-48AD-B671-37092CC96160}"/>
              </a:ext>
            </a:extLst>
          </p:cNvPr>
          <p:cNvSpPr txBox="1"/>
          <p:nvPr/>
        </p:nvSpPr>
        <p:spPr>
          <a:xfrm>
            <a:off x="833311" y="3705700"/>
            <a:ext cx="3035135" cy="1938992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上海市浦东新区航头镇航都路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D11AF0-0A6B-48D1-BFAF-2CC5AD8271F7}"/>
              </a:ext>
            </a:extLst>
          </p:cNvPr>
          <p:cNvSpPr txBox="1"/>
          <p:nvPr/>
        </p:nvSpPr>
        <p:spPr>
          <a:xfrm>
            <a:off x="3130364" y="2888626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根据订单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查询订单和用户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318244-4FC0-494A-B2E7-294CFAEB844C}"/>
              </a:ext>
            </a:extLst>
          </p:cNvPr>
          <p:cNvSpPr txBox="1"/>
          <p:nvPr/>
        </p:nvSpPr>
        <p:spPr>
          <a:xfrm>
            <a:off x="5727001" y="389877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40D7C8-73B6-4F7E-9906-2D0B3C67EFA6}"/>
              </a:ext>
            </a:extLst>
          </p:cNvPr>
          <p:cNvSpPr txBox="1"/>
          <p:nvPr/>
        </p:nvSpPr>
        <p:spPr>
          <a:xfrm>
            <a:off x="6630973" y="285231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根据用户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555136-644B-4AA1-B3B7-BE6DFBE54780}"/>
              </a:ext>
            </a:extLst>
          </p:cNvPr>
          <p:cNvSpPr txBox="1"/>
          <p:nvPr/>
        </p:nvSpPr>
        <p:spPr>
          <a:xfrm>
            <a:off x="9218730" y="388603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8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6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FFCD5-BD6B-4AD6-8811-DE671C03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13A37-4DBA-4127-A1B5-AA657468A0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远程调用方式分析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025BE-1C84-4764-8CFB-CD7F66795FF2}"/>
              </a:ext>
            </a:extLst>
          </p:cNvPr>
          <p:cNvGrpSpPr/>
          <p:nvPr/>
        </p:nvGrpSpPr>
        <p:grpSpPr>
          <a:xfrm>
            <a:off x="8612024" y="2952674"/>
            <a:ext cx="1055139" cy="1036554"/>
            <a:chOff x="5177729" y="2108903"/>
            <a:chExt cx="1399567" cy="1399567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A07DCD6E-9EA2-4F05-B312-9C2C812B0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38F6CC3-C385-47F9-A07C-026BD3E6BF28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4ADDA5-F026-421D-9E8E-FDAACD5C6E3E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169328" y="2250727"/>
            <a:ext cx="5442696" cy="122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DEF4B0D-704A-4453-8E35-3607034297A5}"/>
              </a:ext>
            </a:extLst>
          </p:cNvPr>
          <p:cNvSpPr txBox="1"/>
          <p:nvPr/>
        </p:nvSpPr>
        <p:spPr>
          <a:xfrm rot="757714">
            <a:off x="790377" y="1748152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0C45D5F-D78B-452C-8689-6F67A3B9D2A1}"/>
              </a:ext>
            </a:extLst>
          </p:cNvPr>
          <p:cNvGrpSpPr/>
          <p:nvPr/>
        </p:nvGrpSpPr>
        <p:grpSpPr>
          <a:xfrm>
            <a:off x="1593544" y="4169997"/>
            <a:ext cx="1055139" cy="1036554"/>
            <a:chOff x="9848527" y="3462444"/>
            <a:chExt cx="1399567" cy="1399567"/>
          </a:xfrm>
        </p:grpSpPr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7A089EE4-93DA-43BF-8FF6-693B439D3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B08F979-9F3F-45C7-90E2-1D12F34DE59E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D74D61-0147-40DB-8F63-395CFF2A344D}"/>
              </a:ext>
            </a:extLst>
          </p:cNvPr>
          <p:cNvCxnSpPr>
            <a:stCxn id="26" idx="3"/>
            <a:endCxn id="6" idx="1"/>
          </p:cNvCxnSpPr>
          <p:nvPr/>
        </p:nvCxnSpPr>
        <p:spPr>
          <a:xfrm flipV="1">
            <a:off x="2648683" y="3470951"/>
            <a:ext cx="5963341" cy="12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ABCC3E3-A35C-4DE7-B936-E8700FCA0C1E}"/>
              </a:ext>
            </a:extLst>
          </p:cNvPr>
          <p:cNvGrpSpPr/>
          <p:nvPr/>
        </p:nvGrpSpPr>
        <p:grpSpPr>
          <a:xfrm>
            <a:off x="1091953" y="1633729"/>
            <a:ext cx="2077375" cy="1725683"/>
            <a:chOff x="1091953" y="2716567"/>
            <a:chExt cx="2077375" cy="172568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A43AF24-C94E-4BB2-BFE1-BC711DFB293E}"/>
                </a:ext>
              </a:extLst>
            </p:cNvPr>
            <p:cNvSpPr/>
            <p:nvPr/>
          </p:nvSpPr>
          <p:spPr>
            <a:xfrm>
              <a:off x="1917577" y="3666473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F0ACEA-FD2C-4871-8483-318C5044F2F9}"/>
                </a:ext>
              </a:extLst>
            </p:cNvPr>
            <p:cNvSpPr/>
            <p:nvPr/>
          </p:nvSpPr>
          <p:spPr>
            <a:xfrm>
              <a:off x="1091953" y="2716567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76EC64-3927-4AB9-9E1C-1F62D998EB34}"/>
                </a:ext>
              </a:extLst>
            </p:cNvPr>
            <p:cNvSpPr/>
            <p:nvPr/>
          </p:nvSpPr>
          <p:spPr>
            <a:xfrm>
              <a:off x="1603723" y="4154745"/>
              <a:ext cx="1055138" cy="287505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426AC0A-216A-44A6-A221-1B6208346459}"/>
                </a:ext>
              </a:extLst>
            </p:cNvPr>
            <p:cNvSpPr/>
            <p:nvPr/>
          </p:nvSpPr>
          <p:spPr>
            <a:xfrm>
              <a:off x="1917577" y="4145867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Windows 10的默认壁纸是这样拍出来的_科技_腾讯网">
              <a:extLst>
                <a:ext uri="{FF2B5EF4-FFF2-40B4-BE49-F238E27FC236}">
                  <a16:creationId xmlns:a16="http://schemas.microsoft.com/office/drawing/2014/main" id="{957128DD-7FDD-4BD7-AA4E-C8705311A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2755847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7BF187B7-DD3F-475D-9752-FEFBB5860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17722" y="2891618"/>
              <a:ext cx="386002" cy="386002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8959440-AD79-4966-86D6-A84FF1C99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4993" y="3379701"/>
              <a:ext cx="388551" cy="401360"/>
            </a:xfrm>
            <a:prstGeom prst="rect">
              <a:avLst/>
            </a:prstGeom>
          </p:spPr>
        </p:pic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84123940-F06F-42EB-BFA3-87A38411C5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515" y="1669241"/>
            <a:ext cx="2015231" cy="116765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DDC207B-7783-4D74-BB79-10A0EC22ADDD}"/>
              </a:ext>
            </a:extLst>
          </p:cNvPr>
          <p:cNvSpPr txBox="1"/>
          <p:nvPr/>
        </p:nvSpPr>
        <p:spPr>
          <a:xfrm>
            <a:off x="1637286" y="1808780"/>
            <a:ext cx="13271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5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B95B80-BF0F-4606-86C5-0118B2DB5293}"/>
              </a:ext>
            </a:extLst>
          </p:cNvPr>
          <p:cNvSpPr txBox="1"/>
          <p:nvPr/>
        </p:nvSpPr>
        <p:spPr>
          <a:xfrm>
            <a:off x="8222563" y="3172201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4995A2-1841-45DA-A3ED-1A62B1E96B14}"/>
              </a:ext>
            </a:extLst>
          </p:cNvPr>
          <p:cNvSpPr txBox="1"/>
          <p:nvPr/>
        </p:nvSpPr>
        <p:spPr>
          <a:xfrm rot="20918843">
            <a:off x="828571" y="4619335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9B4EE-88D2-4FDB-9722-7F8F994F6CEE}"/>
              </a:ext>
            </a:extLst>
          </p:cNvPr>
          <p:cNvSpPr txBox="1"/>
          <p:nvPr/>
        </p:nvSpPr>
        <p:spPr>
          <a:xfrm>
            <a:off x="8222563" y="3238993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CD7CE84-9562-4347-8F0C-E1BBBA6C0DA9}"/>
              </a:ext>
            </a:extLst>
          </p:cNvPr>
          <p:cNvSpPr txBox="1"/>
          <p:nvPr/>
        </p:nvSpPr>
        <p:spPr>
          <a:xfrm>
            <a:off x="3922204" y="5206551"/>
            <a:ext cx="2630802" cy="1169551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rgbClr val="0451A5"/>
                </a:solidFill>
                <a:latin typeface="Consolas" panose="020B0609020204030204" pitchFamily="49" charset="0"/>
              </a:rPr>
              <a:t>    "user"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十字形 37">
            <a:extLst>
              <a:ext uri="{FF2B5EF4-FFF2-40B4-BE49-F238E27FC236}">
                <a16:creationId xmlns:a16="http://schemas.microsoft.com/office/drawing/2014/main" id="{3B35EA4B-5D74-4714-AC87-43BF16BAB4E2}"/>
              </a:ext>
            </a:extLst>
          </p:cNvPr>
          <p:cNvSpPr/>
          <p:nvPr/>
        </p:nvSpPr>
        <p:spPr>
          <a:xfrm>
            <a:off x="2964461" y="5574601"/>
            <a:ext cx="556657" cy="584776"/>
          </a:xfrm>
          <a:prstGeom prst="plus">
            <a:avLst>
              <a:gd name="adj" fmla="val 35807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744B0D5-4069-4D7F-B185-89A1863FD42E}"/>
              </a:ext>
            </a:extLst>
          </p:cNvPr>
          <p:cNvSpPr/>
          <p:nvPr/>
        </p:nvSpPr>
        <p:spPr>
          <a:xfrm>
            <a:off x="7062537" y="5498938"/>
            <a:ext cx="763990" cy="584776"/>
          </a:xfrm>
          <a:prstGeom prst="rightArrow">
            <a:avLst>
              <a:gd name="adj1" fmla="val 37655"/>
              <a:gd name="adj2" fmla="val 50000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E8A5F4-BF50-4927-B7EC-27107CF3BB9A}"/>
              </a:ext>
            </a:extLst>
          </p:cNvPr>
          <p:cNvSpPr txBox="1"/>
          <p:nvPr/>
        </p:nvSpPr>
        <p:spPr>
          <a:xfrm>
            <a:off x="8082136" y="4904361"/>
            <a:ext cx="2546479" cy="1785104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1909D4-0CD3-4C19-8AB9-7435EE7EDAB3}"/>
              </a:ext>
            </a:extLst>
          </p:cNvPr>
          <p:cNvSpPr txBox="1"/>
          <p:nvPr/>
        </p:nvSpPr>
        <p:spPr>
          <a:xfrm>
            <a:off x="8289040" y="2566344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@GetMapping("/user/{id}")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6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0044 L 0.30221 0.1106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5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57604 -0.1620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28619 -0.0710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62435 0.3032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9" grpId="0"/>
      <p:bldP spid="30" grpId="0"/>
      <p:bldP spid="30" grpId="1"/>
      <p:bldP spid="40" grpId="0"/>
      <p:bldP spid="40" grpId="1"/>
      <p:bldP spid="41" grpId="0"/>
      <p:bldP spid="41" grpId="1"/>
      <p:bldP spid="42" grpId="0" animBg="1"/>
      <p:bldP spid="38" grpId="0" animBg="1"/>
      <p:bldP spid="43" grpId="0" animBg="1"/>
      <p:bldP spid="45" grpId="0" animBg="1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6203-F306-44A4-A25B-972A2CB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8DE4B-6CF0-451D-A104-F544459A6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）注册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6B80-2F1C-4888-A6CE-EA03CF4D02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OrderApplication</a:t>
            </a:r>
            <a:r>
              <a:rPr lang="zh-CN" altLang="en-US"/>
              <a:t>中注册</a:t>
            </a:r>
            <a:r>
              <a:rPr lang="en-US" altLang="zh-CN"/>
              <a:t>RestTemplate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64E25C-637E-4F81-A7F5-127467F9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180" y="2219210"/>
            <a:ext cx="8516964" cy="3093154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@MapperScan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"cn.itcast.order.mapper"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@SpringBootApplication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OrderApplication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static void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main(String[] args)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SpringApplication.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run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(OrderApplication.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 args);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13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6203-F306-44A4-A25B-972A2CB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8DE4B-6CF0-451D-A104-F544459A6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）服务远程调用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6B80-2F1C-4888-A6CE-EA03CF4D02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OrderService</a:t>
            </a:r>
            <a:r>
              <a:rPr lang="zh-CN" altLang="en-US"/>
              <a:t>的</a:t>
            </a:r>
            <a:r>
              <a:rPr lang="en-US" altLang="zh-CN"/>
              <a:t>queryOrderById</a:t>
            </a:r>
            <a:r>
              <a:rPr lang="zh-CN" altLang="en-US"/>
              <a:t>方法：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B524A6-4153-44AA-9DB0-B3719578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248" y="2163941"/>
            <a:ext cx="8494633" cy="4247317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@Service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@Autowired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private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queryOrderById(Long orderId)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1.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查询订单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order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orderMapper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.findById(orderId);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JetBrains Mono" panose="02000009000000000000" pitchFamily="49" charset="0"/>
              </a:rPr>
              <a:t>TODO 2.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查询用户</a:t>
            </a:r>
            <a:r>
              <a:rPr kumimoji="0" lang="en-US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</a:t>
            </a:r>
            <a:b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 order.getUserId();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 user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.getForObject(url, User.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3.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封装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信息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order.setUser(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4.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返回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47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微服务调用方式</a:t>
            </a:r>
            <a:endParaRPr lang="en-US" altLang="zh-CN"/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请求实现远程调用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请求做远程调用是与语言无关的调用，只要知道对方的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、端口、接口路径、请求参数即可。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</p:spTree>
    <p:extLst>
      <p:ext uri="{BB962C8B-B14F-4D97-AF65-F5344CB8AC3E}">
        <p14:creationId xmlns:p14="http://schemas.microsoft.com/office/powerpoint/2010/main" val="11819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提供者与消费者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298161" y="4197905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7947147" y="4197904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02F4D8-8A5E-4436-B52B-59E9641904A5}"/>
              </a:ext>
            </a:extLst>
          </p:cNvPr>
          <p:cNvCxnSpPr>
            <a:cxnSpLocks/>
          </p:cNvCxnSpPr>
          <p:nvPr/>
        </p:nvCxnSpPr>
        <p:spPr>
          <a:xfrm flipV="1">
            <a:off x="3682653" y="4518856"/>
            <a:ext cx="42644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7D7BA34-ACEA-4440-9E7B-F7A641D2F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服务提供者：一次业务中，被其它微服务调用的服务。（提供接口给其它微服务）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服务消费者：一次业务中，调用其它微服务的服务。（调用其它微服务提供的接口）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BEC43F-F3C3-4EE0-AAEB-CD76DBA4B64E}"/>
              </a:ext>
            </a:extLst>
          </p:cNvPr>
          <p:cNvSpPr txBox="1"/>
          <p:nvPr/>
        </p:nvSpPr>
        <p:spPr>
          <a:xfrm>
            <a:off x="8198406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2B3642-C656-433E-AC55-BAD48529DDAE}"/>
              </a:ext>
            </a:extLst>
          </p:cNvPr>
          <p:cNvSpPr txBox="1"/>
          <p:nvPr/>
        </p:nvSpPr>
        <p:spPr>
          <a:xfrm>
            <a:off x="2549420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204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5C3B40-616B-4F00-981A-866B9C51A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</a:t>
            </a:r>
            <a:r>
              <a:rPr lang="en-US" altLang="zh-CN"/>
              <a:t>A</a:t>
            </a:r>
            <a:r>
              <a:rPr lang="zh-CN" altLang="en-US"/>
              <a:t>调用服务</a:t>
            </a:r>
            <a:r>
              <a:rPr lang="en-US" altLang="zh-CN"/>
              <a:t>B</a:t>
            </a:r>
            <a:r>
              <a:rPr lang="zh-CN" altLang="en-US"/>
              <a:t>，服务</a:t>
            </a:r>
            <a:r>
              <a:rPr lang="en-US" altLang="zh-CN"/>
              <a:t>B</a:t>
            </a:r>
            <a:r>
              <a:rPr lang="zh-CN" altLang="en-US"/>
              <a:t>调用服务</a:t>
            </a:r>
            <a:r>
              <a:rPr lang="en-US" altLang="zh-CN"/>
              <a:t>C</a:t>
            </a:r>
            <a:r>
              <a:rPr lang="zh-CN" altLang="en-US"/>
              <a:t>，那么服务</a:t>
            </a:r>
            <a:r>
              <a:rPr lang="en-US" altLang="zh-CN"/>
              <a:t>B</a:t>
            </a:r>
            <a:r>
              <a:rPr lang="zh-CN" altLang="en-US"/>
              <a:t>是什么角色？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C28116-A061-41F6-BA92-BDD704C9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消费者与提供者</a:t>
            </a:r>
          </a:p>
        </p:txBody>
      </p:sp>
    </p:spTree>
    <p:extLst>
      <p:ext uri="{BB962C8B-B14F-4D97-AF65-F5344CB8AC3E}">
        <p14:creationId xmlns:p14="http://schemas.microsoft.com/office/powerpoint/2010/main" val="76464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服务调用关系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服务提供者：暴露接口给其它微服务调用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调用其它微服务提供的接口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提供者与消费者角色其实是</a:t>
            </a:r>
            <a:r>
              <a:rPr lang="zh-CN" altLang="en-US" sz="160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一个服务可以同时是服务提供者和服务消费者</a:t>
            </a:r>
            <a:endParaRPr lang="en-US" altLang="zh-CN" sz="14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分布式服务案例</a:t>
            </a:r>
          </a:p>
        </p:txBody>
      </p:sp>
    </p:spTree>
    <p:extLst>
      <p:ext uri="{BB962C8B-B14F-4D97-AF65-F5344CB8AC3E}">
        <p14:creationId xmlns:p14="http://schemas.microsoft.com/office/powerpoint/2010/main" val="35058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远程调用的问题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原理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r>
              <a:rPr lang="zh-CN" altLang="en-US"/>
              <a:t>服务注册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2860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认识微服务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服务架构演变</a:t>
            </a:r>
            <a:endParaRPr lang="en-US" altLang="zh-CN"/>
          </a:p>
          <a:p>
            <a:r>
              <a:rPr lang="zh-CN" altLang="en-US"/>
              <a:t>微服务技术对比</a:t>
            </a:r>
            <a:endParaRPr lang="en-US" altLang="zh-CN"/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服务调用出现的问题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1605916" y="3868121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487478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02F4D8-8A5E-4436-B52B-59E9641904A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990408" y="4189072"/>
            <a:ext cx="5497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7D7BA34-ACEA-4440-9E7B-F7A641D2F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服务消费者该如何获取服务提供者的地址信息？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如果有多个服务提供者，消费者该如何选择？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消费者如何得知服务提供者的健康状态？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0417AA-A492-4F48-AA69-3780C66D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342" y="4241608"/>
            <a:ext cx="502920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order.getUserId()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带走很多问号的表情包(第1页) - 一起扣扣网">
            <a:extLst>
              <a:ext uri="{FF2B5EF4-FFF2-40B4-BE49-F238E27FC236}">
                <a16:creationId xmlns:a16="http://schemas.microsoft.com/office/drawing/2014/main" id="{2EC3A1E5-674D-4C91-8622-9DE06A75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69" y="4493954"/>
            <a:ext cx="1455611" cy="13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67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0.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-0.2599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208506" y="4012707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560495" y="4385429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209481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209480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209479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102086" y="1646133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flipH="1" flipV="1">
            <a:off x="6745357" y="1967085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226805" y="4202483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1FF782-E823-47F1-90BA-28DD4D5A3457}"/>
              </a:ext>
            </a:extLst>
          </p:cNvPr>
          <p:cNvSpPr/>
          <p:nvPr/>
        </p:nvSpPr>
        <p:spPr>
          <a:xfrm>
            <a:off x="7814607" y="1370292"/>
            <a:ext cx="1954680" cy="1276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localhost:8080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616143" y="4202483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flipH="1">
            <a:off x="3282105" y="1967085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053523" y="3084784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374936" y="2869341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370126" y="5513047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8F181C-8F3E-46DE-A518-07253B978CBA}"/>
              </a:ext>
            </a:extLst>
          </p:cNvPr>
          <p:cNvSpPr/>
          <p:nvPr/>
        </p:nvSpPr>
        <p:spPr>
          <a:xfrm>
            <a:off x="3163314" y="5709127"/>
            <a:ext cx="1563346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 8081</a:t>
            </a:r>
            <a:endParaRPr lang="zh-CN" altLang="en-US" sz="140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944987" y="4706380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496419" y="483271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923722" y="2288036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349782" y="35169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2BCF40-8C56-40A4-A8C5-E836D1B194C2}"/>
              </a:ext>
            </a:extLst>
          </p:cNvPr>
          <p:cNvSpPr/>
          <p:nvPr/>
        </p:nvSpPr>
        <p:spPr>
          <a:xfrm>
            <a:off x="7809206" y="1209575"/>
            <a:ext cx="1954680" cy="116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4666167" y="1202127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1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50599 0.5960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99" y="2979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50104 0.5923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60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104 0.590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51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209 0.5921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04" y="2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-0.01412 L 0.11015 -0.04908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0" grpId="0" animBg="1"/>
      <p:bldP spid="14" grpId="0" animBg="1"/>
      <p:bldP spid="27" grpId="0" animBg="1"/>
      <p:bldP spid="30" grpId="0"/>
      <p:bldP spid="31" grpId="0"/>
      <p:bldP spid="34" grpId="0"/>
      <p:bldP spid="35" grpId="0" animBg="1"/>
      <p:bldP spid="35" grpId="1" animBg="1"/>
      <p:bldP spid="43" grpId="0"/>
      <p:bldP spid="48" grpId="0"/>
      <p:bldP spid="33" grpId="0" build="allAtOnce"/>
      <p:bldP spid="33" grpId="1" uiExpand="1" build="allAtOnce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消费者该如何获取服务提供者具体信息？</a:t>
            </a:r>
            <a:endParaRPr lang="en-US" altLang="zh-CN" sz="1800"/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服务提供者启动时向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保存这些信息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拉取提供者信息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如果有多个服务提供者，消费者该如何选择？</a:t>
            </a: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消费者如何感知服务提供者健康状态？</a:t>
            </a:r>
            <a:endParaRPr lang="en-US" altLang="zh-CN" sz="1800"/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服务提供者会每隔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发送心跳请求，报告健康状态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会更新记录服务列表信息，心跳不正常会被剔除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消费者就可以拉取到最新的信息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426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B6A57D-0B2F-4845-B8B9-CC462B03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4750C-0265-4929-954A-C0FAE2B16DCA}"/>
              </a:ext>
            </a:extLst>
          </p:cNvPr>
          <p:cNvSpPr txBox="1">
            <a:spLocks/>
          </p:cNvSpPr>
          <p:nvPr/>
        </p:nvSpPr>
        <p:spPr>
          <a:xfrm>
            <a:off x="4581546" y="1664878"/>
            <a:ext cx="6258090" cy="4219575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架构中，微服务角色有两类：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：服务端，注册中心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记录服务信息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心跳监控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EurekaClient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：客户端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Provider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：服务提供者，例如案例中的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每隔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consumer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：服务消费者，例如案例中的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根据服务名称从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基于服务列表做负载均衡，选中一个微服务后发起远程调用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341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819C9-24FE-4760-B4BD-30E1D1C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45BEE-295E-4765-8D4D-1138B5EB0A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动手实践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100AC-64E8-4B3D-B6BE-CB97CC0906C2}"/>
              </a:ext>
            </a:extLst>
          </p:cNvPr>
          <p:cNvSpPr/>
          <p:nvPr/>
        </p:nvSpPr>
        <p:spPr>
          <a:xfrm>
            <a:off x="2079625" y="4515820"/>
            <a:ext cx="2546016" cy="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EurekaServer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E50141-5017-49A5-AD4D-D6048517A141}"/>
              </a:ext>
            </a:extLst>
          </p:cNvPr>
          <p:cNvGrpSpPr/>
          <p:nvPr/>
        </p:nvGrpSpPr>
        <p:grpSpPr>
          <a:xfrm>
            <a:off x="2403086" y="2239375"/>
            <a:ext cx="1967897" cy="1970991"/>
            <a:chOff x="1393278" y="1580877"/>
            <a:chExt cx="2707454" cy="2711710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49F8BC0-12AD-4FC0-A556-F49BD523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278" y="1580877"/>
              <a:ext cx="2707454" cy="2711710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CC6B192D-E9CA-4FA9-A441-6F93B6A8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64" y="1661762"/>
              <a:ext cx="2545689" cy="2549944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811A15-FDD3-48F9-8239-1C3FFC53C43F}"/>
              </a:ext>
            </a:extLst>
          </p:cNvPr>
          <p:cNvGrpSpPr/>
          <p:nvPr/>
        </p:nvGrpSpPr>
        <p:grpSpPr>
          <a:xfrm>
            <a:off x="5034471" y="2239374"/>
            <a:ext cx="1964804" cy="1970992"/>
            <a:chOff x="4584708" y="1580876"/>
            <a:chExt cx="2703198" cy="2711712"/>
          </a:xfrm>
        </p:grpSpPr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8BC82905-9D44-4DC6-8F78-7C020F0F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8" y="1580876"/>
              <a:ext cx="2703198" cy="2711712"/>
            </a:xfrm>
            <a:prstGeom prst="ellipse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4B85EC02-8B80-4164-A8BE-395DEF23A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644" y="1661761"/>
              <a:ext cx="2545688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023C2F-DC54-4472-8E19-67A9D4202011}"/>
              </a:ext>
            </a:extLst>
          </p:cNvPr>
          <p:cNvGrpSpPr/>
          <p:nvPr/>
        </p:nvGrpSpPr>
        <p:grpSpPr>
          <a:xfrm>
            <a:off x="7662763" y="2239374"/>
            <a:ext cx="1964804" cy="1970992"/>
            <a:chOff x="7853261" y="1580876"/>
            <a:chExt cx="2703198" cy="2711712"/>
          </a:xfrm>
        </p:grpSpPr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9F960B7C-1DB5-49A7-AC18-C1F395E13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261" y="1580876"/>
              <a:ext cx="2703198" cy="2711712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623AFC1B-69F4-4E45-9B71-4E2E72EC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46" y="1661761"/>
              <a:ext cx="2541432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31CF6F5-0AB2-4CB6-93CF-2D65FE8DE349}"/>
              </a:ext>
            </a:extLst>
          </p:cNvPr>
          <p:cNvGrpSpPr/>
          <p:nvPr/>
        </p:nvGrpSpPr>
        <p:grpSpPr>
          <a:xfrm>
            <a:off x="4154959" y="3145672"/>
            <a:ext cx="1130719" cy="158402"/>
            <a:chOff x="2929691" y="2081563"/>
            <a:chExt cx="900366" cy="190467"/>
          </a:xfrm>
        </p:grpSpPr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65D695FA-48F5-4526-A79D-8B800092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91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ECB8AB19-E84A-4B28-8D99-1DC7B51AC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55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41D97DA-C554-4AD6-B1FE-DE349B830252}"/>
                </a:ext>
              </a:extLst>
            </p:cNvPr>
            <p:cNvSpPr/>
            <p:nvPr/>
          </p:nvSpPr>
          <p:spPr bwMode="auto">
            <a:xfrm>
              <a:off x="2974337" y="2148888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723FA7-1C18-400E-BD87-3964EF25141E}"/>
              </a:ext>
            </a:extLst>
          </p:cNvPr>
          <p:cNvGrpSpPr/>
          <p:nvPr/>
        </p:nvGrpSpPr>
        <p:grpSpPr>
          <a:xfrm>
            <a:off x="6768656" y="3145672"/>
            <a:ext cx="1130719" cy="158402"/>
            <a:chOff x="5627069" y="2081563"/>
            <a:chExt cx="900366" cy="190467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993FA45-B4DB-4E66-A486-73A9DBD2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06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98FEC7DC-AEB8-45B2-A91C-AC7B3429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937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17509FB-7C19-4A64-9228-723859E00677}"/>
                </a:ext>
              </a:extLst>
            </p:cNvPr>
            <p:cNvSpPr/>
            <p:nvPr/>
          </p:nvSpPr>
          <p:spPr bwMode="auto">
            <a:xfrm>
              <a:off x="5671715" y="2148888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A647293-7012-4F4A-ACC7-E2D895ACD357}"/>
              </a:ext>
            </a:extLst>
          </p:cNvPr>
          <p:cNvSpPr/>
          <p:nvPr/>
        </p:nvSpPr>
        <p:spPr>
          <a:xfrm>
            <a:off x="2594518" y="3238758"/>
            <a:ext cx="155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搭建注册中心</a:t>
            </a:r>
            <a:endParaRPr lang="en-US" altLang="zh-CN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63AF65-3C6F-4CCD-B01C-3F736D241D24}"/>
              </a:ext>
            </a:extLst>
          </p:cNvPr>
          <p:cNvSpPr/>
          <p:nvPr/>
        </p:nvSpPr>
        <p:spPr>
          <a:xfrm>
            <a:off x="5438441" y="3251343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服务注册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AA34A1-42D7-4F37-8D03-4A4F44FF8EB8}"/>
              </a:ext>
            </a:extLst>
          </p:cNvPr>
          <p:cNvSpPr/>
          <p:nvPr/>
        </p:nvSpPr>
        <p:spPr>
          <a:xfrm>
            <a:off x="8104685" y="3228945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服务发现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2EDC1B-E761-494F-99AA-3502906FAC99}"/>
              </a:ext>
            </a:extLst>
          </p:cNvPr>
          <p:cNvSpPr txBox="1"/>
          <p:nvPr/>
        </p:nvSpPr>
        <p:spPr>
          <a:xfrm>
            <a:off x="304962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6933FE-D7FF-402A-B854-1A2DE0904BAA}"/>
              </a:ext>
            </a:extLst>
          </p:cNvPr>
          <p:cNvSpPr txBox="1"/>
          <p:nvPr/>
        </p:nvSpPr>
        <p:spPr>
          <a:xfrm>
            <a:off x="5708091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D6147D-07FF-43CA-8497-B62FC114E268}"/>
              </a:ext>
            </a:extLst>
          </p:cNvPr>
          <p:cNvSpPr txBox="1"/>
          <p:nvPr/>
        </p:nvSpPr>
        <p:spPr>
          <a:xfrm>
            <a:off x="837238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ADFEB9-BD3D-43AE-9D75-310287F93B54}"/>
              </a:ext>
            </a:extLst>
          </p:cNvPr>
          <p:cNvSpPr/>
          <p:nvPr/>
        </p:nvSpPr>
        <p:spPr>
          <a:xfrm>
            <a:off x="4822992" y="4515820"/>
            <a:ext cx="2546016" cy="7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将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user-service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、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都注册到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2C7B5B-CE30-459C-9E1B-75814A3F3F98}"/>
              </a:ext>
            </a:extLst>
          </p:cNvPr>
          <p:cNvSpPr/>
          <p:nvPr/>
        </p:nvSpPr>
        <p:spPr>
          <a:xfrm>
            <a:off x="7566359" y="4515820"/>
            <a:ext cx="2546016" cy="10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在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中完成服务拉取，然后通过负载均衡挑选一个服务，实现远程调用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17" grpId="0"/>
      <p:bldP spid="30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r>
              <a:rPr lang="zh-CN" altLang="en-US"/>
              <a:t>服务步骤如下：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创建项目，引入</a:t>
            </a:r>
            <a:r>
              <a:rPr lang="en-US" altLang="zh-CN"/>
              <a:t>spring-cloud-starter-netflix-eureka-server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编写启动类，添加</a:t>
            </a:r>
            <a:r>
              <a:rPr lang="en-US" altLang="zh-CN"/>
              <a:t>@EnableEurekaServer</a:t>
            </a:r>
            <a:r>
              <a:rPr lang="zh-CN" altLang="en-US"/>
              <a:t>注解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636904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&gt;spring-cloud-starter-netflix-eureka-server&lt;/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612223"/>
            <a:ext cx="8379216" cy="2031325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>
                <a:solidFill>
                  <a:srgbClr val="000080"/>
                </a:solidFill>
                <a:cs typeface="JetBrains Mono" panose="02000009000000000000" pitchFamily="49" charset="0"/>
              </a:rPr>
              <a:t>  port: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10086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eurekaserver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111602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26474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user-service</a:t>
            </a:r>
            <a:r>
              <a:rPr lang="zh-CN" altLang="en-US"/>
              <a:t>服务注册到</a:t>
            </a:r>
            <a:r>
              <a:rPr lang="en-US" altLang="zh-CN"/>
              <a:t>EurekaServer</a:t>
            </a:r>
            <a:r>
              <a:rPr lang="zh-CN" altLang="en-US"/>
              <a:t>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user-service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551837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3174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022375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另外，我们可以将</a:t>
            </a:r>
            <a:r>
              <a:rPr lang="en-US" altLang="zh-CN"/>
              <a:t>user-service</a:t>
            </a:r>
            <a:r>
              <a:rPr lang="zh-CN" altLang="en-US"/>
              <a:t>多次启动， 模拟多实例部署，但为了避免端口冲突，需要修改端口设置：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FA8506-5FEC-4768-A982-D484A80B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6" y="2799224"/>
            <a:ext cx="4679633" cy="2545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5CAEF1-780A-4A96-85BA-67F986E0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77" y="2559597"/>
            <a:ext cx="5307058" cy="302511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7646E52-95C0-4128-B3C9-5E51A4CC3B90}"/>
              </a:ext>
            </a:extLst>
          </p:cNvPr>
          <p:cNvSpPr/>
          <p:nvPr/>
        </p:nvSpPr>
        <p:spPr>
          <a:xfrm>
            <a:off x="5451566" y="3582295"/>
            <a:ext cx="796834" cy="979714"/>
          </a:xfrm>
          <a:prstGeom prst="rightArrow">
            <a:avLst/>
          </a:prstGeom>
          <a:solidFill>
            <a:srgbClr val="49504F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7635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完成服务注册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虽然是消费者，但与</a:t>
            </a:r>
            <a:r>
              <a:rPr lang="en-US" altLang="zh-CN"/>
              <a:t>user-service</a:t>
            </a:r>
            <a:r>
              <a:rPr lang="zh-CN" altLang="en-US"/>
              <a:t>一样都是</a:t>
            </a:r>
            <a:r>
              <a:rPr lang="en-US" altLang="zh-CN"/>
              <a:t>eureka</a:t>
            </a:r>
            <a:r>
              <a:rPr lang="zh-CN" altLang="en-US"/>
              <a:t>的</a:t>
            </a:r>
            <a:r>
              <a:rPr lang="en-US" altLang="zh-CN"/>
              <a:t>client</a:t>
            </a:r>
            <a:r>
              <a:rPr lang="zh-CN" altLang="en-US"/>
              <a:t>端，同样可以实现服务注册：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657058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4017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2719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938002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无论是消费者还是提供者，引入</a:t>
            </a:r>
            <a:r>
              <a:rPr lang="en-US" altLang="zh-CN"/>
              <a:t>eureka-client</a:t>
            </a:r>
            <a:r>
              <a:rPr lang="zh-CN" altLang="en-US"/>
              <a:t>依赖、知道</a:t>
            </a:r>
            <a:r>
              <a:rPr lang="en-US" altLang="zh-CN"/>
              <a:t>eureka</a:t>
            </a:r>
            <a:r>
              <a:rPr lang="zh-CN" altLang="en-US"/>
              <a:t>地址后，都可以完成服务注册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9953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完成服务拉取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服务拉取是基于服务名称获取服务列表，然后在对服务列表做负载均衡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OrderService</a:t>
            </a:r>
            <a:r>
              <a:rPr lang="zh-CN" altLang="en-US"/>
              <a:t>的代码，修改访问的</a:t>
            </a:r>
            <a:r>
              <a:rPr lang="en-US" altLang="zh-CN"/>
              <a:t>url</a:t>
            </a:r>
            <a:r>
              <a:rPr lang="zh-CN" altLang="en-US"/>
              <a:t>路径，用服务名代替</a:t>
            </a:r>
            <a:r>
              <a:rPr lang="en-US" altLang="zh-CN"/>
              <a:t>ip</a:t>
            </a:r>
            <a:r>
              <a:rPr lang="zh-CN" altLang="en-US"/>
              <a:t>、端口：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项目的启动类</a:t>
            </a:r>
            <a:r>
              <a:rPr lang="en-US" altLang="zh-CN"/>
              <a:t>OrderApplication</a:t>
            </a:r>
            <a:r>
              <a:rPr lang="zh-CN" altLang="en-US"/>
              <a:t>中的</a:t>
            </a:r>
            <a:r>
              <a:rPr lang="en-US" altLang="zh-CN"/>
              <a:t>RestTemplate</a:t>
            </a:r>
            <a:r>
              <a:rPr lang="zh-CN" altLang="en-US"/>
              <a:t>添加</a:t>
            </a:r>
            <a:r>
              <a:rPr lang="zh-CN" altLang="en-US" b="1"/>
              <a:t>负载均衡</a:t>
            </a:r>
            <a:r>
              <a:rPr lang="zh-CN" altLang="en-US"/>
              <a:t>注解：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E1CAB08-BEEF-4414-A24F-F86436DF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95" y="4032449"/>
            <a:ext cx="8038185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lang="zh-CN" altLang="zh-CN" sz="1400">
                <a:solidFill>
                  <a:srgbClr val="808000"/>
                </a:solidFill>
                <a:cs typeface="JetBrains Mono" panose="02000009000000000000" pitchFamily="49" charset="0"/>
              </a:rPr>
              <a:t>@LoadBalanced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47BAF4B-8EB8-4376-B6B4-0534279A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94" y="2709512"/>
            <a:ext cx="8038185" cy="30777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//userservice/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user/"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order.getUserId();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9884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服务注册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@LoadBalanced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用服务提供者的服务名称远程调用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0050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负载均衡原理</a:t>
            </a:r>
            <a:endParaRPr lang="en-US" altLang="zh-CN"/>
          </a:p>
          <a:p>
            <a:r>
              <a:rPr lang="zh-CN" altLang="en-US"/>
              <a:t>负载均衡策略</a:t>
            </a:r>
            <a:endParaRPr lang="en-US" altLang="zh-CN"/>
          </a:p>
          <a:p>
            <a:r>
              <a:rPr lang="zh-CN" altLang="en-US"/>
              <a:t>懒加载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1688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039132" y="3813065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582047" y="1702081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流程图: 决策 17">
            <a:hlinkClick r:id="rId2" action="ppaction://hlinksldjump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519555" y="3660107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321788" y="3173684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321788" y="4291075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17" idx="1"/>
          </p:cNvCxnSpPr>
          <p:nvPr/>
        </p:nvCxnSpPr>
        <p:spPr>
          <a:xfrm rot="16200000" flipV="1">
            <a:off x="4178088" y="2421004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5417191" y="2017045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314827" y="3515474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6314827" y="4071660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587822" y="4213044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7904" y="214259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850370" y="206815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7939950" y="3936764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455697" y="4071660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5" grpId="0"/>
      <p:bldP spid="36" grpId="0"/>
      <p:bldP spid="37" grpId="0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581868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3879790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227591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227591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06" idx="0"/>
            <a:endCxn id="17" idx="1"/>
          </p:cNvCxnSpPr>
          <p:nvPr/>
        </p:nvCxnSpPr>
        <p:spPr>
          <a:xfrm rot="16200000" flipV="1">
            <a:off x="3745026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17" idx="3"/>
            <a:endCxn id="106" idx="0"/>
          </p:cNvCxnSpPr>
          <p:nvPr/>
        </p:nvCxnSpPr>
        <p:spPr>
          <a:xfrm flipH="1">
            <a:off x="4563309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98" idx="3"/>
            <a:endCxn id="19" idx="1"/>
          </p:cNvCxnSpPr>
          <p:nvPr/>
        </p:nvCxnSpPr>
        <p:spPr>
          <a:xfrm flipV="1">
            <a:off x="6935821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98" idx="3"/>
            <a:endCxn id="20" idx="1"/>
          </p:cNvCxnSpPr>
          <p:nvPr/>
        </p:nvCxnSpPr>
        <p:spPr>
          <a:xfrm>
            <a:off x="6935821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897710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531222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502627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273512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16" idx="3"/>
            <a:endCxn id="85" idx="1"/>
          </p:cNvCxnSpPr>
          <p:nvPr/>
        </p:nvCxnSpPr>
        <p:spPr>
          <a:xfrm>
            <a:off x="1788224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2784759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455268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85" idx="1"/>
            <a:endCxn id="98" idx="1"/>
          </p:cNvCxnSpPr>
          <p:nvPr/>
        </p:nvCxnSpPr>
        <p:spPr>
          <a:xfrm flipV="1">
            <a:off x="2784759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420300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98" idx="0"/>
            <a:endCxn id="106" idx="1"/>
          </p:cNvCxnSpPr>
          <p:nvPr/>
        </p:nvCxnSpPr>
        <p:spPr>
          <a:xfrm rot="16200000" flipV="1">
            <a:off x="3880217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184836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053227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06" idx="3"/>
            <a:endCxn id="115" idx="1"/>
          </p:cNvCxnSpPr>
          <p:nvPr/>
        </p:nvCxnSpPr>
        <p:spPr>
          <a:xfrm>
            <a:off x="5706318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5945377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115" idx="3"/>
            <a:endCxn id="98" idx="0"/>
          </p:cNvCxnSpPr>
          <p:nvPr/>
        </p:nvCxnSpPr>
        <p:spPr>
          <a:xfrm flipH="1">
            <a:off x="5695545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517420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202848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2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85" grpId="0" animBg="1"/>
      <p:bldP spid="85" grpId="1" animBg="1"/>
      <p:bldP spid="98" grpId="0" animBg="1"/>
      <p:bldP spid="106" grpId="0" animBg="1"/>
      <p:bldP spid="112" grpId="0"/>
      <p:bldP spid="115" grpId="0" animBg="1"/>
      <p:bldP spid="115" grpId="1" animBg="1"/>
      <p:bldP spid="156" grpId="0"/>
      <p:bldP spid="160" grpId="0"/>
      <p:bldP spid="1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867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Ribbon</a:t>
            </a:r>
            <a:r>
              <a:rPr lang="zh-CN" altLang="en-US"/>
              <a:t>的负载均衡规则是一个叫做</a:t>
            </a:r>
            <a:r>
              <a:rPr lang="en-US" altLang="zh-CN"/>
              <a:t>IRule</a:t>
            </a:r>
            <a:r>
              <a:rPr lang="zh-CN" altLang="en-US"/>
              <a:t>的接口来定义的，每一个子接口都是一种规则：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DDA1B-84F4-4E15-8D05-30B88AD5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40013"/>
            <a:ext cx="10159804" cy="3988485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96631F-F345-4CDB-B56D-07EA7211EC89}"/>
              </a:ext>
            </a:extLst>
          </p:cNvPr>
          <p:cNvSpPr/>
          <p:nvPr/>
        </p:nvSpPr>
        <p:spPr>
          <a:xfrm>
            <a:off x="5693664" y="5619215"/>
            <a:ext cx="2206752" cy="377952"/>
          </a:xfrm>
          <a:prstGeom prst="roundRect">
            <a:avLst/>
          </a:prstGeom>
          <a:solidFill>
            <a:srgbClr val="FA6C0D">
              <a:alpha val="39000"/>
            </a:srgbClr>
          </a:solidFill>
          <a:ln>
            <a:solidFill>
              <a:srgbClr val="FA6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2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3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5061F8-3209-49A8-BDBA-E71DD7994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7339"/>
              </p:ext>
            </p:extLst>
          </p:nvPr>
        </p:nvGraphicFramePr>
        <p:xfrm>
          <a:off x="731521" y="1439309"/>
          <a:ext cx="10749600" cy="5174502"/>
        </p:xfrm>
        <a:graphic>
          <a:graphicData uri="http://schemas.openxmlformats.org/drawingml/2006/table">
            <a:tbl>
              <a:tblPr/>
              <a:tblGrid>
                <a:gridCol w="2507808">
                  <a:extLst>
                    <a:ext uri="{9D8B030D-6E8A-4147-A177-3AD203B41FA5}">
                      <a16:colId xmlns:a16="http://schemas.microsoft.com/office/drawing/2014/main" val="2570399927"/>
                    </a:ext>
                  </a:extLst>
                </a:gridCol>
                <a:gridCol w="8241792">
                  <a:extLst>
                    <a:ext uri="{9D8B030D-6E8A-4147-A177-3AD203B41FA5}">
                      <a16:colId xmlns:a16="http://schemas.microsoft.com/office/drawing/2014/main" val="2111150297"/>
                    </a:ext>
                  </a:extLst>
                </a:gridCol>
              </a:tblGrid>
              <a:tr h="613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内置负载均衡规则类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规则描述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02474"/>
                  </a:ext>
                </a:extLst>
              </a:tr>
              <a:tr h="4142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RoundRobinRule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简单轮询服务列表来选择服务器。它是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Ribbon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默认的负载均衡规则。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68919"/>
                  </a:ext>
                </a:extLst>
              </a:tr>
              <a:tr h="175538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对以下两种服务器进行忽略：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）在默认情况下，这台服务器如果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次连接失败，这台服务器就会被设置为“短路”状态。短路状态将持续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30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秒，如果再次连接失败，短路的持续时间就会几何级地增加。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）并发数过高的服务器。如果一个服务器的并发连接数过高，配置了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规则的客户端也会将其忽略。并发连接数的上限，可以由客户端的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&lt;clientName&gt;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&lt;clientConfigNameSpace&gt;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.ActiveConnectionsLimit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属性进行配置。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28654"/>
                  </a:ext>
                </a:extLst>
              </a:tr>
              <a:tr h="6982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WeightedResponseTimeRule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为每一个服务器赋予一个权重值。服务器响应时间越长，这个服务器的权重就越小。这个规则会随机选择服务器，这个权重值会影响服务器的选择。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62511"/>
                  </a:ext>
                </a:extLst>
              </a:tr>
              <a:tr h="631989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ZoneAvoidanceRule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以区域可用的服务器为基础进行服务器的选择。使用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对服务器进行分类，这个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可以理解为一个机房、一个机架等。而后再对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内的多个服务做轮询。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190923"/>
                  </a:ext>
                </a:extLst>
              </a:tr>
              <a:tr h="40893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BestAvailableRule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忽略那些短路的服务器，并选择并发数较低的服务器。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52678"/>
                  </a:ext>
                </a:extLst>
              </a:tr>
              <a:tr h="33350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RandomRule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随机选择一个可用的服务器。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442571"/>
                  </a:ext>
                </a:extLst>
              </a:tr>
              <a:tr h="3186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RetryRule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重试机制的选择逻辑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93121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84233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通过定义</a:t>
            </a:r>
            <a:r>
              <a:rPr lang="en-US" altLang="zh-CN"/>
              <a:t>IRule</a:t>
            </a:r>
            <a:r>
              <a:rPr lang="zh-CN" altLang="en-US"/>
              <a:t>实现可以修改负载均衡规则，有两种方式：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代码方式：在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OrderApplication</a:t>
            </a:r>
            <a:r>
              <a:rPr lang="zh-CN" altLang="en-US"/>
              <a:t>类中，定义一个新的</a:t>
            </a:r>
            <a:r>
              <a:rPr lang="en-US" altLang="zh-CN"/>
              <a:t>IRule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配置文件方式：在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文件中，添加新的配置也可以修改规则：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332CA7-71AA-48F6-B51E-874A6ABE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607610"/>
            <a:ext cx="8699581" cy="135139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IRule randomRule(){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RandomRule();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B8A0BB-156A-42B1-823C-E7D79EB1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722192"/>
            <a:ext cx="8699581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lang="zh-CN" altLang="zh-CN" sz="1400">
                <a:solidFill>
                  <a:srgbClr val="000000"/>
                </a:solidFill>
                <a:cs typeface="JetBrains Mono" panose="02000009000000000000" pitchFamily="49" charset="0"/>
              </a:rPr>
              <a:t>com.netflix.loadbalancer.RandomRule</a:t>
            </a:r>
            <a:r>
              <a:rPr lang="en-US" altLang="zh-CN" sz="1400" i="1">
                <a:solidFill>
                  <a:srgbClr val="808080"/>
                </a:solidFill>
                <a:cs typeface="JetBrains Mono" panose="02000009000000000000" pitchFamily="49" charset="0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cs typeface="JetBrains Mono" panose="02000009000000000000" pitchFamily="49" charset="0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cs typeface="JetBrains Mono" panose="02000009000000000000" pitchFamily="49" charset="0"/>
              </a:rPr>
              <a:t> </a:t>
            </a:r>
            <a:endParaRPr lang="zh-CN" altLang="zh-CN" sz="1400" i="1">
              <a:solidFill>
                <a:srgbClr val="808080"/>
              </a:solidFill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9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饥饿加载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026239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Ribbon</a:t>
            </a:r>
            <a:r>
              <a:rPr lang="zh-CN" altLang="en-US"/>
              <a:t>默认是采用懒加载，即第一次访问时才会去创建</a:t>
            </a:r>
            <a:r>
              <a:rPr lang="en-US" altLang="zh-CN"/>
              <a:t>LoadBalanceClient</a:t>
            </a:r>
            <a:r>
              <a:rPr lang="zh-CN" altLang="en-US"/>
              <a:t>，请求时间会很长。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而饥饿加载则会在项目启动时创建，降低第一次访问的耗时，通过下面配置开启饥饿加载：</a:t>
            </a:r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437040-470F-4A38-A40A-726C6713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682240"/>
            <a:ext cx="8699581" cy="135498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eager-load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enabled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true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开启饥饿加载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指定对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这个服务饥饿加载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2573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078AFAD2-0F68-473E-8BB2-E1F8C1ACE50D}"/>
              </a:ext>
            </a:extLst>
          </p:cNvPr>
          <p:cNvSpPr/>
          <p:nvPr/>
        </p:nvSpPr>
        <p:spPr>
          <a:xfrm>
            <a:off x="2523451" y="2371480"/>
            <a:ext cx="3670125" cy="33637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/>
              <a:t>xx</a:t>
            </a:r>
            <a:r>
              <a:rPr lang="zh-CN" altLang="en-US"/>
              <a:t>商城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单体架构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555431" cy="4575466"/>
          </a:xfrm>
        </p:spPr>
        <p:txBody>
          <a:bodyPr/>
          <a:lstStyle/>
          <a:p>
            <a:r>
              <a:rPr lang="zh-CN" altLang="en-US" b="1"/>
              <a:t>单体架构</a:t>
            </a:r>
            <a:r>
              <a:rPr lang="zh-CN" altLang="en-US"/>
              <a:t>：将业务的所有功能集中在一个项目中开发，打成一个包部署。</a:t>
            </a:r>
            <a:endParaRPr lang="en-US" altLang="zh-CN"/>
          </a:p>
          <a:p>
            <a:r>
              <a:rPr lang="zh-CN" altLang="en-US" b="1"/>
              <a:t>优点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架构简单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部署成本低</a:t>
            </a:r>
            <a:endParaRPr lang="en-US" altLang="zh-CN"/>
          </a:p>
          <a:p>
            <a:r>
              <a:rPr lang="zh-CN" altLang="en-US" b="1"/>
              <a:t>缺点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耦合度高</a:t>
            </a:r>
            <a:endParaRPr lang="en-US" altLang="zh-CN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37DEED1-08C6-4541-BA61-42773A917663}"/>
              </a:ext>
            </a:extLst>
          </p:cNvPr>
          <p:cNvGrpSpPr/>
          <p:nvPr/>
        </p:nvGrpSpPr>
        <p:grpSpPr>
          <a:xfrm>
            <a:off x="3103063" y="2565445"/>
            <a:ext cx="1555176" cy="1302327"/>
            <a:chOff x="4082471" y="3038764"/>
            <a:chExt cx="1555176" cy="1302327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2394F80-16C4-4EBD-9F59-80D5C1EC8DE1}"/>
                </a:ext>
              </a:extLst>
            </p:cNvPr>
            <p:cNvSpPr/>
            <p:nvPr/>
          </p:nvSpPr>
          <p:spPr>
            <a:xfrm>
              <a:off x="4082471" y="3038764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5AF581-60EB-4316-9D33-769918F909E7}"/>
                </a:ext>
              </a:extLst>
            </p:cNvPr>
            <p:cNvSpPr txBox="1"/>
            <p:nvPr/>
          </p:nvSpPr>
          <p:spPr>
            <a:xfrm>
              <a:off x="4184072" y="3515767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8FC949-0B94-45A2-A3AC-46AE19AB53F3}"/>
              </a:ext>
            </a:extLst>
          </p:cNvPr>
          <p:cNvGrpSpPr/>
          <p:nvPr/>
        </p:nvGrpSpPr>
        <p:grpSpPr>
          <a:xfrm>
            <a:off x="4420471" y="2565446"/>
            <a:ext cx="1319612" cy="1555176"/>
            <a:chOff x="5399879" y="3038765"/>
            <a:chExt cx="1319612" cy="1555176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BA2E5BD-F800-45B1-A81B-3A5AC5086E6E}"/>
                </a:ext>
              </a:extLst>
            </p:cNvPr>
            <p:cNvSpPr/>
            <p:nvPr/>
          </p:nvSpPr>
          <p:spPr>
            <a:xfrm rot="5400000">
              <a:off x="5273455" y="3165189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7A3CB8D-B80A-4D87-A33F-1F673ED5C760}"/>
                </a:ext>
              </a:extLst>
            </p:cNvPr>
            <p:cNvSpPr txBox="1"/>
            <p:nvPr/>
          </p:nvSpPr>
          <p:spPr>
            <a:xfrm>
              <a:off x="5620363" y="3524470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9D41F7F-9EA6-4A54-A9FA-13E8117B2897}"/>
              </a:ext>
            </a:extLst>
          </p:cNvPr>
          <p:cNvGrpSpPr/>
          <p:nvPr/>
        </p:nvGrpSpPr>
        <p:grpSpPr>
          <a:xfrm>
            <a:off x="4167623" y="3867772"/>
            <a:ext cx="1555176" cy="1302327"/>
            <a:chOff x="5147031" y="4341091"/>
            <a:chExt cx="1555176" cy="1302327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F0F5CE2-5A9A-4866-8D71-C7523FB11EE8}"/>
                </a:ext>
              </a:extLst>
            </p:cNvPr>
            <p:cNvSpPr/>
            <p:nvPr/>
          </p:nvSpPr>
          <p:spPr>
            <a:xfrm rot="10800000">
              <a:off x="5147031" y="43410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CE24745-2F94-4249-9D59-75C60FE829C1}"/>
                </a:ext>
              </a:extLst>
            </p:cNvPr>
            <p:cNvSpPr txBox="1"/>
            <p:nvPr/>
          </p:nvSpPr>
          <p:spPr>
            <a:xfrm>
              <a:off x="5546436" y="4812146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0F31AFC-020A-4DA3-B36E-F65D14CBB98F}"/>
              </a:ext>
            </a:extLst>
          </p:cNvPr>
          <p:cNvGrpSpPr/>
          <p:nvPr/>
        </p:nvGrpSpPr>
        <p:grpSpPr>
          <a:xfrm>
            <a:off x="3103064" y="3621148"/>
            <a:ext cx="1302327" cy="1555176"/>
            <a:chOff x="4082472" y="4094467"/>
            <a:chExt cx="1302327" cy="1555176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61FAC42-D24D-41D6-A835-2718386D9D73}"/>
                </a:ext>
              </a:extLst>
            </p:cNvPr>
            <p:cNvSpPr/>
            <p:nvPr/>
          </p:nvSpPr>
          <p:spPr>
            <a:xfrm rot="16200000">
              <a:off x="3956048" y="42208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square" rtlCol="0" anchor="ctr">
              <a:noAutofit/>
            </a:bodyPr>
            <a:lstStyle/>
            <a:p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8A98245-3C8C-43A2-9244-A1652BF7B9FE}"/>
                </a:ext>
              </a:extLst>
            </p:cNvPr>
            <p:cNvSpPr txBox="1"/>
            <p:nvPr/>
          </p:nvSpPr>
          <p:spPr>
            <a:xfrm>
              <a:off x="4184072" y="4821382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160C20B-8141-4DA7-9D94-B122F25D4755}"/>
              </a:ext>
            </a:extLst>
          </p:cNvPr>
          <p:cNvGrpSpPr/>
          <p:nvPr/>
        </p:nvGrpSpPr>
        <p:grpSpPr>
          <a:xfrm>
            <a:off x="7156534" y="3102344"/>
            <a:ext cx="1905000" cy="2273007"/>
            <a:chOff x="9784273" y="3168122"/>
            <a:chExt cx="1905000" cy="227300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84273" y="3168122"/>
              <a:ext cx="1905000" cy="190500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501E2B9-8236-4487-B674-25EDD7ACD901}"/>
                </a:ext>
              </a:extLst>
            </p:cNvPr>
            <p:cNvSpPr txBox="1"/>
            <p:nvPr/>
          </p:nvSpPr>
          <p:spPr>
            <a:xfrm>
              <a:off x="10341473" y="5102575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6A118E9-B7D1-4C89-9FB3-D9C1B480E723}"/>
              </a:ext>
            </a:extLst>
          </p:cNvPr>
          <p:cNvGrpSpPr/>
          <p:nvPr/>
        </p:nvGrpSpPr>
        <p:grpSpPr>
          <a:xfrm>
            <a:off x="3093280" y="2570510"/>
            <a:ext cx="2637020" cy="2610879"/>
            <a:chOff x="5205600" y="2551159"/>
            <a:chExt cx="2637020" cy="261087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80FC760-666C-4BE3-9406-B219565A2E27}"/>
                </a:ext>
              </a:extLst>
            </p:cNvPr>
            <p:cNvGrpSpPr/>
            <p:nvPr/>
          </p:nvGrpSpPr>
          <p:grpSpPr>
            <a:xfrm>
              <a:off x="5205600" y="2551159"/>
              <a:ext cx="1555176" cy="1302327"/>
              <a:chOff x="4082471" y="3038764"/>
              <a:chExt cx="1555176" cy="1302327"/>
            </a:xfrm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B148B0CD-DBAE-4324-A532-DD8E7054CBFD}"/>
                  </a:ext>
                </a:extLst>
              </p:cNvPr>
              <p:cNvSpPr/>
              <p:nvPr/>
            </p:nvSpPr>
            <p:spPr>
              <a:xfrm>
                <a:off x="4082471" y="3038764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C83CAA9-6C2A-464F-BF36-31DBCC251944}"/>
                  </a:ext>
                </a:extLst>
              </p:cNvPr>
              <p:cNvSpPr txBox="1"/>
              <p:nvPr/>
            </p:nvSpPr>
            <p:spPr>
              <a:xfrm>
                <a:off x="4184072" y="3515767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9E642F0-C2D6-40F3-819C-093CA86B8ED5}"/>
                </a:ext>
              </a:extLst>
            </p:cNvPr>
            <p:cNvGrpSpPr/>
            <p:nvPr/>
          </p:nvGrpSpPr>
          <p:grpSpPr>
            <a:xfrm>
              <a:off x="6523008" y="2551160"/>
              <a:ext cx="1319612" cy="1555176"/>
              <a:chOff x="5399879" y="3038765"/>
              <a:chExt cx="1319612" cy="1555176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CF9C12B-CF22-4BDC-9FDC-BDE3BC6DB11E}"/>
                  </a:ext>
                </a:extLst>
              </p:cNvPr>
              <p:cNvSpPr/>
              <p:nvPr/>
            </p:nvSpPr>
            <p:spPr>
              <a:xfrm rot="5400000">
                <a:off x="5273455" y="3165189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9573F4E-349B-4BBE-99FD-C962B0F80528}"/>
                  </a:ext>
                </a:extLst>
              </p:cNvPr>
              <p:cNvSpPr txBox="1"/>
              <p:nvPr/>
            </p:nvSpPr>
            <p:spPr>
              <a:xfrm>
                <a:off x="5620363" y="3524470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用户功能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A9CF36B-F321-4D02-ADC0-B5953EDC5694}"/>
                </a:ext>
              </a:extLst>
            </p:cNvPr>
            <p:cNvGrpSpPr/>
            <p:nvPr/>
          </p:nvGrpSpPr>
          <p:grpSpPr>
            <a:xfrm>
              <a:off x="6270160" y="3853486"/>
              <a:ext cx="1555176" cy="1302327"/>
              <a:chOff x="5147031" y="4341091"/>
              <a:chExt cx="1555176" cy="1302327"/>
            </a:xfrm>
          </p:grpSpPr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C204EEB2-AAC0-4207-BAB0-5CCC6C935AE2}"/>
                  </a:ext>
                </a:extLst>
              </p:cNvPr>
              <p:cNvSpPr/>
              <p:nvPr/>
            </p:nvSpPr>
            <p:spPr>
              <a:xfrm rot="10800000">
                <a:off x="5147031" y="43410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zh-CN" altLang="en-US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</a:t>
                </a:r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F709B50-BC3B-4B7F-AEAC-BFE89FB74EA2}"/>
                  </a:ext>
                </a:extLst>
              </p:cNvPr>
              <p:cNvSpPr txBox="1"/>
              <p:nvPr/>
            </p:nvSpPr>
            <p:spPr>
              <a:xfrm>
                <a:off x="5546436" y="4812146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695EFD1-708E-4230-A410-47A1CB3CBE28}"/>
                </a:ext>
              </a:extLst>
            </p:cNvPr>
            <p:cNvGrpSpPr/>
            <p:nvPr/>
          </p:nvGrpSpPr>
          <p:grpSpPr>
            <a:xfrm>
              <a:off x="5205601" y="3606862"/>
              <a:ext cx="1302327" cy="1555176"/>
              <a:chOff x="4082472" y="4094467"/>
              <a:chExt cx="1302327" cy="1555176"/>
            </a:xfrm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D0796165-D8E0-437C-85AE-2A9F13CF752F}"/>
                  </a:ext>
                </a:extLst>
              </p:cNvPr>
              <p:cNvSpPr/>
              <p:nvPr/>
            </p:nvSpPr>
            <p:spPr>
              <a:xfrm rot="16200000">
                <a:off x="3956048" y="42208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eaVert" wrap="square" rtlCol="0" anchor="ctr">
                <a:noAutofit/>
              </a:bodyPr>
              <a:lstStyle/>
              <a:p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53C41A4-06CE-4969-B601-4D27CB2ECD9D}"/>
                  </a:ext>
                </a:extLst>
              </p:cNvPr>
              <p:cNvSpPr txBox="1"/>
              <p:nvPr/>
            </p:nvSpPr>
            <p:spPr>
              <a:xfrm>
                <a:off x="4184072" y="4821382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99" name="图形 98">
            <a:extLst>
              <a:ext uri="{FF2B5EF4-FFF2-40B4-BE49-F238E27FC236}">
                <a16:creationId xmlns:a16="http://schemas.microsoft.com/office/drawing/2014/main" id="{BC2EC88B-7E06-4753-BE5D-E9BB70483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279" y="3542872"/>
            <a:ext cx="991032" cy="991032"/>
          </a:xfrm>
          <a:prstGeom prst="rect">
            <a:avLst/>
          </a:prstGeom>
        </p:spPr>
      </p:pic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A46B54F-9EF7-40FD-A282-67F45B3DE769}"/>
              </a:ext>
            </a:extLst>
          </p:cNvPr>
          <p:cNvCxnSpPr>
            <a:cxnSpLocks/>
            <a:stCxn id="99" idx="3"/>
            <a:endCxn id="48" idx="1"/>
          </p:cNvCxnSpPr>
          <p:nvPr/>
        </p:nvCxnSpPr>
        <p:spPr>
          <a:xfrm>
            <a:off x="4284311" y="4038388"/>
            <a:ext cx="2872223" cy="1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圆柱体 87">
            <a:extLst>
              <a:ext uri="{FF2B5EF4-FFF2-40B4-BE49-F238E27FC236}">
                <a16:creationId xmlns:a16="http://schemas.microsoft.com/office/drawing/2014/main" id="{5BE1AB83-4627-497C-89E6-B156B4EC5C82}"/>
              </a:ext>
            </a:extLst>
          </p:cNvPr>
          <p:cNvSpPr/>
          <p:nvPr/>
        </p:nvSpPr>
        <p:spPr>
          <a:xfrm>
            <a:off x="10418135" y="3556095"/>
            <a:ext cx="1112245" cy="100220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978019F-768C-4426-9866-AF160F23AC01}"/>
              </a:ext>
            </a:extLst>
          </p:cNvPr>
          <p:cNvCxnSpPr>
            <a:cxnSpLocks/>
            <a:stCxn id="48" idx="3"/>
            <a:endCxn id="88" idx="2"/>
          </p:cNvCxnSpPr>
          <p:nvPr/>
        </p:nvCxnSpPr>
        <p:spPr>
          <a:xfrm>
            <a:off x="9061534" y="4054844"/>
            <a:ext cx="1356601" cy="2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695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91031B-E5DE-4B41-9B1E-15F27A5C9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负载均衡规则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规则接口是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默认实现是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ZoneAvoidanceRule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，根据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选择服务列表，然后轮询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负载均衡自定义方式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代码方式：配置灵活，但修改时需要重新打包发布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配置方式：直观，方便，无需重新打包发布，但是无法做全局配置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饥饿加载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开启饥饿加载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指定饥饿加载的微服务名称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EC0E6-D5B1-48E1-866A-238D135F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</a:p>
        </p:txBody>
      </p:sp>
    </p:spTree>
    <p:extLst>
      <p:ext uri="{BB962C8B-B14F-4D97-AF65-F5344CB8AC3E}">
        <p14:creationId xmlns:p14="http://schemas.microsoft.com/office/powerpoint/2010/main" val="771082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认识和安装</a:t>
            </a:r>
            <a:r>
              <a:rPr lang="en-US" altLang="zh-CN"/>
              <a:t>Nacos</a:t>
            </a:r>
          </a:p>
          <a:p>
            <a:r>
              <a:rPr lang="en-US" altLang="zh-CN"/>
              <a:t>Nacos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873513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Nacos</a:t>
            </a:r>
            <a:r>
              <a:rPr lang="zh-CN" altLang="en-US"/>
              <a:t>是阿里巴巴的产品，现在是</a:t>
            </a:r>
            <a:r>
              <a:rPr lang="en-US" altLang="zh-CN">
                <a:hlinkClick r:id="rId3"/>
              </a:rPr>
              <a:t>SpringCloud</a:t>
            </a:r>
            <a:r>
              <a:rPr lang="zh-CN" altLang="en-US"/>
              <a:t>中的一个组件。相比</a:t>
            </a:r>
            <a:r>
              <a:rPr lang="en-US" altLang="zh-CN">
                <a:hlinkClick r:id="rId4"/>
              </a:rPr>
              <a:t>Eureka</a:t>
            </a:r>
            <a:r>
              <a:rPr lang="zh-CN" altLang="en-US"/>
              <a:t>功能更加丰富，在国内受欢迎程度较高。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4AB7FB-6A6F-4056-A7B2-1A0EB32F7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2417802"/>
            <a:ext cx="10108120" cy="40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详见课前资料提供的文档</a:t>
            </a:r>
            <a:r>
              <a:rPr lang="en-US" altLang="zh-CN"/>
              <a:t>《Nacos</a:t>
            </a:r>
            <a:r>
              <a:rPr lang="zh-CN" altLang="en-US"/>
              <a:t>安装指南</a:t>
            </a:r>
            <a:r>
              <a:rPr lang="en-US" altLang="zh-CN"/>
              <a:t>.md》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9CA597-9B26-448B-A379-2BB65D4A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41" y="2469326"/>
            <a:ext cx="1273075" cy="16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8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cloud-demo</a:t>
            </a:r>
            <a:r>
              <a:rPr lang="zh-CN" altLang="en-US"/>
              <a:t>父工程中添加</a:t>
            </a:r>
            <a:r>
              <a:rPr lang="en-US" altLang="zh-CN"/>
              <a:t>spring-cloud-alilbaba</a:t>
            </a:r>
            <a:r>
              <a:rPr lang="zh-CN" altLang="en-US"/>
              <a:t>的管理依赖：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注释掉</a:t>
            </a:r>
            <a:r>
              <a:rPr lang="en-US" altLang="zh-CN"/>
              <a:t>order-service</a:t>
            </a:r>
            <a:r>
              <a:rPr lang="zh-CN" altLang="en-US"/>
              <a:t>和</a:t>
            </a:r>
            <a:r>
              <a:rPr lang="en-US" altLang="zh-CN"/>
              <a:t>user-service</a:t>
            </a:r>
            <a:r>
              <a:rPr lang="zh-CN" altLang="en-US"/>
              <a:t>中原有的</a:t>
            </a:r>
            <a:r>
              <a:rPr lang="en-US" altLang="zh-CN"/>
              <a:t>eureka</a:t>
            </a:r>
            <a:r>
              <a:rPr lang="zh-CN" altLang="en-US"/>
              <a:t>依赖。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nacos</a:t>
            </a:r>
            <a:r>
              <a:rPr lang="zh-CN" altLang="en-US"/>
              <a:t>的客户端依赖：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16EF10-8182-4738-80BE-3D21CAB16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34" y="2163790"/>
            <a:ext cx="800491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&gt;spring-cloud-alibaba-dependencies&lt;/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&gt;2.2.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6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.RELEASE&lt;/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&gt;pom&lt;/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&gt;import&lt;/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F5E6BE-3D23-43E1-88C3-9C3F66EF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195" y="4617224"/>
            <a:ext cx="8024954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&lt;!-- nacos</a:t>
            </a:r>
            <a:r>
              <a:rPr lang="zh-CN" altLang="en-US" sz="1400" i="1">
                <a:solidFill>
                  <a:srgbClr val="8C8C8C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 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&gt;spring-cloud-starter-alibaba-nacos-discovery&lt;/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51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D78A0CE-E5F6-4390-BBC0-DC194A60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66536"/>
            <a:ext cx="8038192" cy="95410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E444B9-EEFA-4F64-A050-492161E5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3737358"/>
            <a:ext cx="8038193" cy="2757710"/>
          </a:xfrm>
          <a:prstGeom prst="rect">
            <a:avLst/>
          </a:prstGeom>
        </p:spPr>
      </p:pic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686865" cy="12769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修改</a:t>
            </a:r>
            <a:r>
              <a:rPr lang="en-US" altLang="zh-CN"/>
              <a:t>user-service&amp;order-service</a:t>
            </a:r>
            <a:r>
              <a:rPr lang="zh-CN" altLang="en-US"/>
              <a:t>中的</a:t>
            </a:r>
            <a:r>
              <a:rPr lang="en-US" altLang="zh-CN"/>
              <a:t>application.yml</a:t>
            </a:r>
            <a:r>
              <a:rPr lang="zh-CN" altLang="en-US"/>
              <a:t>文件，注释</a:t>
            </a:r>
            <a:r>
              <a:rPr lang="en-US" altLang="zh-CN"/>
              <a:t>eureka</a:t>
            </a:r>
            <a:r>
              <a:rPr lang="zh-CN" altLang="en-US"/>
              <a:t>地址，添加</a:t>
            </a:r>
            <a:r>
              <a:rPr lang="en-US" altLang="zh-CN"/>
              <a:t>nacos</a:t>
            </a:r>
            <a:r>
              <a:rPr lang="zh-CN" altLang="en-US"/>
              <a:t>地址：</a:t>
            </a: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启动并测试：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4478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E17184B-7322-4D95-A114-2F4766A65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服务搭建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下载安装包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目录下运行指令：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startup.cmd -m standalone</a:t>
            </a:r>
          </a:p>
          <a:p>
            <a:r>
              <a:rPr lang="en-US" altLang="zh-CN"/>
              <a:t>Nacos</a:t>
            </a:r>
            <a:r>
              <a:rPr lang="zh-CN" altLang="en-US"/>
              <a:t>服务注册或发现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nacos.discovery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spring.cloud.nacos.server-addr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373B94-9443-42B8-B805-C3FA5488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410684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93">
            <a:extLst>
              <a:ext uri="{FF2B5EF4-FFF2-40B4-BE49-F238E27FC236}">
                <a16:creationId xmlns:a16="http://schemas.microsoft.com/office/drawing/2014/main" id="{2EF70DE5-1585-465A-8BB5-0835E7C2ABD0}"/>
              </a:ext>
            </a:extLst>
          </p:cNvPr>
          <p:cNvSpPr/>
          <p:nvPr/>
        </p:nvSpPr>
        <p:spPr>
          <a:xfrm>
            <a:off x="372427" y="3418326"/>
            <a:ext cx="2472491" cy="24011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北京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98EDD9F-30C4-41C7-9289-8D2E557677E8}"/>
              </a:ext>
            </a:extLst>
          </p:cNvPr>
          <p:cNvSpPr/>
          <p:nvPr/>
        </p:nvSpPr>
        <p:spPr>
          <a:xfrm>
            <a:off x="3665220" y="5219798"/>
            <a:ext cx="3658909" cy="1503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上海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681A860-B032-41BB-A56F-3655DF7A2852}"/>
              </a:ext>
            </a:extLst>
          </p:cNvPr>
          <p:cNvSpPr/>
          <p:nvPr/>
        </p:nvSpPr>
        <p:spPr>
          <a:xfrm>
            <a:off x="7483609" y="3948896"/>
            <a:ext cx="3136239" cy="22414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杭州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5587E66-B69B-470B-BB32-CB600DDADE82}"/>
              </a:ext>
            </a:extLst>
          </p:cNvPr>
          <p:cNvSpPr/>
          <p:nvPr/>
        </p:nvSpPr>
        <p:spPr>
          <a:xfrm>
            <a:off x="4567012" y="1852474"/>
            <a:ext cx="1870364" cy="1870364"/>
          </a:xfrm>
          <a:prstGeom prst="ellipse">
            <a:avLst/>
          </a:prstGeom>
          <a:gradFill>
            <a:gsLst>
              <a:gs pos="0">
                <a:srgbClr val="00B0F0"/>
              </a:gs>
              <a:gs pos="80000">
                <a:srgbClr val="25C6FF"/>
              </a:gs>
              <a:gs pos="100000">
                <a:srgbClr val="57D3FF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1F093E-83E1-46FC-8915-5795ED058677}"/>
              </a:ext>
            </a:extLst>
          </p:cNvPr>
          <p:cNvSpPr/>
          <p:nvPr/>
        </p:nvSpPr>
        <p:spPr>
          <a:xfrm>
            <a:off x="2666071" y="2929425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0489EC-7D00-4CC8-8694-41C73DAACAD9}"/>
              </a:ext>
            </a:extLst>
          </p:cNvPr>
          <p:cNvSpPr/>
          <p:nvPr/>
        </p:nvSpPr>
        <p:spPr>
          <a:xfrm>
            <a:off x="1124800" y="3619245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48B7B32-1A9D-4B8F-AC44-3D14AE19C4AC}"/>
              </a:ext>
            </a:extLst>
          </p:cNvPr>
          <p:cNvSpPr/>
          <p:nvPr/>
        </p:nvSpPr>
        <p:spPr>
          <a:xfrm>
            <a:off x="1895435" y="4727922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337071-B97E-4724-8924-ED10453B40F7}"/>
              </a:ext>
            </a:extLst>
          </p:cNvPr>
          <p:cNvSpPr/>
          <p:nvPr/>
        </p:nvSpPr>
        <p:spPr>
          <a:xfrm>
            <a:off x="4804804" y="4118041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86A46C4-AAC5-4A54-97D9-45CE94359AB7}"/>
              </a:ext>
            </a:extLst>
          </p:cNvPr>
          <p:cNvSpPr/>
          <p:nvPr/>
        </p:nvSpPr>
        <p:spPr>
          <a:xfrm>
            <a:off x="7372558" y="2929424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0D86FA2-7B59-4D18-8259-B7E3187DB7B0}"/>
              </a:ext>
            </a:extLst>
          </p:cNvPr>
          <p:cNvSpPr/>
          <p:nvPr/>
        </p:nvSpPr>
        <p:spPr>
          <a:xfrm>
            <a:off x="4390492" y="5744396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3E3464A-4F9F-40B6-9356-30720BFBE699}"/>
              </a:ext>
            </a:extLst>
          </p:cNvPr>
          <p:cNvSpPr/>
          <p:nvPr/>
        </p:nvSpPr>
        <p:spPr>
          <a:xfrm>
            <a:off x="6099024" y="5744396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79E4E8-5153-4A70-A0CE-65AD3923485A}"/>
              </a:ext>
            </a:extLst>
          </p:cNvPr>
          <p:cNvSpPr/>
          <p:nvPr/>
        </p:nvSpPr>
        <p:spPr>
          <a:xfrm>
            <a:off x="7742765" y="4925123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8A154E-6D19-4089-88E2-DAD09BEAF973}"/>
              </a:ext>
            </a:extLst>
          </p:cNvPr>
          <p:cNvSpPr/>
          <p:nvPr/>
        </p:nvSpPr>
        <p:spPr>
          <a:xfrm>
            <a:off x="8946476" y="4186092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24DABA2-4583-4933-BF89-A964958AF9CB}"/>
              </a:ext>
            </a:extLst>
          </p:cNvPr>
          <p:cNvCxnSpPr>
            <a:cxnSpLocks/>
            <a:stCxn id="2" idx="2"/>
            <a:endCxn id="9" idx="7"/>
          </p:cNvCxnSpPr>
          <p:nvPr/>
        </p:nvCxnSpPr>
        <p:spPr>
          <a:xfrm flipH="1">
            <a:off x="3518898" y="2787656"/>
            <a:ext cx="1048114" cy="2880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B1FA03F-51D3-4D82-B25F-05A29A877F1C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1743457" y="3429000"/>
            <a:ext cx="922614" cy="49957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78706E3-424C-48AB-A716-88E76BDFB4AD}"/>
              </a:ext>
            </a:extLst>
          </p:cNvPr>
          <p:cNvCxnSpPr>
            <a:cxnSpLocks/>
            <a:stCxn id="9" idx="3"/>
            <a:endCxn id="16" idx="7"/>
          </p:cNvCxnSpPr>
          <p:nvPr/>
        </p:nvCxnSpPr>
        <p:spPr>
          <a:xfrm flipH="1">
            <a:off x="2423492" y="3782252"/>
            <a:ext cx="388901" cy="10362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5F50A5-7E6D-41C5-8DCB-3FB4341884C4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4699821" y="4970868"/>
            <a:ext cx="251305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6023A57-C062-4B98-A7C3-6A63E58EBD9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5304379" y="3722838"/>
            <a:ext cx="197815" cy="3952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5A61450-7368-4A7A-A0C5-29529C68DD04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>
          <a:xfrm>
            <a:off x="5657631" y="4970868"/>
            <a:ext cx="750722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D49843A-CC9B-48AE-9357-C101F0F24634}"/>
              </a:ext>
            </a:extLst>
          </p:cNvPr>
          <p:cNvCxnSpPr>
            <a:cxnSpLocks/>
            <a:stCxn id="2" idx="6"/>
            <a:endCxn id="18" idx="1"/>
          </p:cNvCxnSpPr>
          <p:nvPr/>
        </p:nvCxnSpPr>
        <p:spPr>
          <a:xfrm>
            <a:off x="6437376" y="2787656"/>
            <a:ext cx="1081504" cy="28809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207FEA3-BA5B-4BDF-AF60-5B651DB7E1CD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7872133" y="3928573"/>
            <a:ext cx="179961" cy="9965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8AB0317-67CE-457A-B672-6C3FCE7DBC37}"/>
              </a:ext>
            </a:extLst>
          </p:cNvPr>
          <p:cNvCxnSpPr>
            <a:cxnSpLocks/>
            <a:stCxn id="18" idx="5"/>
            <a:endCxn id="22" idx="1"/>
          </p:cNvCxnSpPr>
          <p:nvPr/>
        </p:nvCxnSpPr>
        <p:spPr>
          <a:xfrm>
            <a:off x="8225385" y="3782251"/>
            <a:ext cx="811691" cy="4944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8A87CEB-3ED8-4289-AB14-14D3D9EDD514}"/>
              </a:ext>
            </a:extLst>
          </p:cNvPr>
          <p:cNvCxnSpPr>
            <a:cxnSpLocks/>
            <a:stCxn id="57" idx="1"/>
            <a:endCxn id="2" idx="7"/>
          </p:cNvCxnSpPr>
          <p:nvPr/>
        </p:nvCxnSpPr>
        <p:spPr>
          <a:xfrm flipH="1">
            <a:off x="6163468" y="1711561"/>
            <a:ext cx="1000755" cy="4148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18C3D31-9024-43B6-92F7-25E03CCA8165}"/>
              </a:ext>
            </a:extLst>
          </p:cNvPr>
          <p:cNvSpPr txBox="1"/>
          <p:nvPr/>
        </p:nvSpPr>
        <p:spPr>
          <a:xfrm>
            <a:off x="7164223" y="1580756"/>
            <a:ext cx="2904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例如：提供用户功能的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D5CB926-F565-480B-A8C6-0DF6431F8D93}"/>
              </a:ext>
            </a:extLst>
          </p:cNvPr>
          <p:cNvCxnSpPr>
            <a:cxnSpLocks/>
            <a:stCxn id="69" idx="1"/>
            <a:endCxn id="18" idx="7"/>
          </p:cNvCxnSpPr>
          <p:nvPr/>
        </p:nvCxnSpPr>
        <p:spPr>
          <a:xfrm flipH="1">
            <a:off x="8225385" y="2887352"/>
            <a:ext cx="656394" cy="1883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EE2DB86-CF3B-45A5-B156-57FA865B73FF}"/>
              </a:ext>
            </a:extLst>
          </p:cNvPr>
          <p:cNvSpPr txBox="1"/>
          <p:nvPr/>
        </p:nvSpPr>
        <p:spPr>
          <a:xfrm>
            <a:off x="8881779" y="2671908"/>
            <a:ext cx="187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以机房划分集群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例如：杭州集群、上海集群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6321315-CE2C-4FBE-9865-AE655A4A7EC0}"/>
              </a:ext>
            </a:extLst>
          </p:cNvPr>
          <p:cNvCxnSpPr>
            <a:cxnSpLocks/>
            <a:stCxn id="83" idx="1"/>
            <a:endCxn id="22" idx="7"/>
          </p:cNvCxnSpPr>
          <p:nvPr/>
        </p:nvCxnSpPr>
        <p:spPr>
          <a:xfrm flipH="1">
            <a:off x="9474533" y="4008048"/>
            <a:ext cx="456926" cy="2686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65E8BBEC-027D-47A4-952E-1EB34C647C30}"/>
              </a:ext>
            </a:extLst>
          </p:cNvPr>
          <p:cNvSpPr txBox="1"/>
          <p:nvPr/>
        </p:nvSpPr>
        <p:spPr>
          <a:xfrm>
            <a:off x="9931459" y="3792604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7A79C0C-F839-4ABD-9E2E-3CCCE116107D}"/>
              </a:ext>
            </a:extLst>
          </p:cNvPr>
          <p:cNvCxnSpPr>
            <a:cxnSpLocks/>
            <a:stCxn id="74" idx="1"/>
            <a:endCxn id="21" idx="6"/>
          </p:cNvCxnSpPr>
          <p:nvPr/>
        </p:nvCxnSpPr>
        <p:spPr>
          <a:xfrm flipH="1" flipV="1">
            <a:off x="8361422" y="5234452"/>
            <a:ext cx="904117" cy="4279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B6A65AF-FEF8-4574-A791-0302460D11A6}"/>
              </a:ext>
            </a:extLst>
          </p:cNvPr>
          <p:cNvSpPr txBox="1"/>
          <p:nvPr/>
        </p:nvSpPr>
        <p:spPr>
          <a:xfrm>
            <a:off x="9265539" y="5061800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E9792C4-D9F2-42AD-8162-79CFB6F64109}"/>
              </a:ext>
            </a:extLst>
          </p:cNvPr>
          <p:cNvCxnSpPr>
            <a:cxnSpLocks/>
            <a:stCxn id="76" idx="3"/>
            <a:endCxn id="19" idx="2"/>
          </p:cNvCxnSpPr>
          <p:nvPr/>
        </p:nvCxnSpPr>
        <p:spPr>
          <a:xfrm flipV="1">
            <a:off x="3835092" y="6053725"/>
            <a:ext cx="555400" cy="522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D78EFDE-A7F8-485C-84B6-EBEBA289DF8D}"/>
              </a:ext>
            </a:extLst>
          </p:cNvPr>
          <p:cNvSpPr txBox="1"/>
          <p:nvPr/>
        </p:nvSpPr>
        <p:spPr>
          <a:xfrm>
            <a:off x="2492414" y="5890568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1" grpId="0" animBg="1"/>
      <p:bldP spid="39" grpId="0" animBg="1"/>
      <p:bldP spid="2" grpId="0" animBg="1"/>
      <p:bldP spid="9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7" grpId="0"/>
      <p:bldP spid="69" grpId="0"/>
      <p:bldP spid="83" grpId="0"/>
      <p:bldP spid="74" grpId="0"/>
      <p:bldP spid="7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9C6F555A-6ECD-4BEF-BFC4-8D9DFA147F44}"/>
              </a:ext>
            </a:extLst>
          </p:cNvPr>
          <p:cNvSpPr/>
          <p:nvPr/>
        </p:nvSpPr>
        <p:spPr>
          <a:xfrm>
            <a:off x="1288473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杭州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服务跨集群调用问题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77042B5-BAED-466B-A43C-58B77AF43144}"/>
              </a:ext>
            </a:extLst>
          </p:cNvPr>
          <p:cNvSpPr/>
          <p:nvPr/>
        </p:nvSpPr>
        <p:spPr>
          <a:xfrm>
            <a:off x="1620982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8FA333-9711-40AC-9B1C-017567AC59C2}"/>
              </a:ext>
            </a:extLst>
          </p:cNvPr>
          <p:cNvSpPr/>
          <p:nvPr/>
        </p:nvSpPr>
        <p:spPr>
          <a:xfrm>
            <a:off x="1620982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739EEB9-8FDA-4041-87CF-B5D34D4A0539}"/>
              </a:ext>
            </a:extLst>
          </p:cNvPr>
          <p:cNvSpPr/>
          <p:nvPr/>
        </p:nvSpPr>
        <p:spPr>
          <a:xfrm>
            <a:off x="3002973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0CE3A7-ECB7-4DE1-8EB9-C7D345D4A22E}"/>
              </a:ext>
            </a:extLst>
          </p:cNvPr>
          <p:cNvSpPr/>
          <p:nvPr/>
        </p:nvSpPr>
        <p:spPr>
          <a:xfrm>
            <a:off x="3002972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11C5D6A-E4C7-4C6B-9F0E-37BDC0A70E21}"/>
              </a:ext>
            </a:extLst>
          </p:cNvPr>
          <p:cNvSpPr/>
          <p:nvPr/>
        </p:nvSpPr>
        <p:spPr>
          <a:xfrm>
            <a:off x="6837219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上海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376C2A4-F982-4FB6-854E-5F05A18C063F}"/>
              </a:ext>
            </a:extLst>
          </p:cNvPr>
          <p:cNvSpPr/>
          <p:nvPr/>
        </p:nvSpPr>
        <p:spPr>
          <a:xfrm>
            <a:off x="7169728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DF654CB-B006-4D71-ACB5-C12377BC8800}"/>
              </a:ext>
            </a:extLst>
          </p:cNvPr>
          <p:cNvSpPr/>
          <p:nvPr/>
        </p:nvSpPr>
        <p:spPr>
          <a:xfrm>
            <a:off x="7169728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1C7B3BA-7E46-4FD2-9A51-53421EB72A31}"/>
              </a:ext>
            </a:extLst>
          </p:cNvPr>
          <p:cNvSpPr/>
          <p:nvPr/>
        </p:nvSpPr>
        <p:spPr>
          <a:xfrm>
            <a:off x="8551719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7D10DBA-583D-4AF8-B60C-7B74A55E2267}"/>
              </a:ext>
            </a:extLst>
          </p:cNvPr>
          <p:cNvSpPr/>
          <p:nvPr/>
        </p:nvSpPr>
        <p:spPr>
          <a:xfrm>
            <a:off x="8551718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61DB91-915D-47BC-8A06-E96437DABBE9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>
            <a:off x="3610841" y="4133227"/>
            <a:ext cx="1" cy="490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E2516F-817D-4F0E-85C2-BC1FED59B4A7}"/>
              </a:ext>
            </a:extLst>
          </p:cNvPr>
          <p:cNvCxnSpPr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文本占位符 1">
            <a:extLst>
              <a:ext uri="{FF2B5EF4-FFF2-40B4-BE49-F238E27FC236}">
                <a16:creationId xmlns:a16="http://schemas.microsoft.com/office/drawing/2014/main" id="{B094C009-75EB-4A70-9C96-D8A59FB0DEC4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115133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服务调用尽可能选择本地集群的服务，跨集群调用延迟较高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本地集群不可访问时，再去访问其它集群</a:t>
            </a:r>
            <a:endParaRPr lang="en-US" altLang="zh-CN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43437A-929C-4984-BA1D-FBCE218B0E24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2" grpId="0" animBg="1"/>
      <p:bldP spid="53" grpId="0" animBg="1"/>
      <p:bldP spid="54" grpId="0" animBg="1"/>
      <p:bldP spid="56" grpId="0" animBg="1"/>
      <p:bldP spid="58" grpId="0" animBg="1"/>
      <p:bldP spid="65" grpId="0" animBg="1"/>
      <p:bldP spid="66" grpId="0" animBg="1"/>
      <p:bldP spid="6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3255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application.yml</a:t>
            </a:r>
            <a:r>
              <a:rPr lang="zh-CN" altLang="en-US"/>
              <a:t>，添加如下内容：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控制台可以看到集群变化：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63A70-2578-4FA4-A370-DF880418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75090"/>
            <a:ext cx="7400678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HZ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配置集群名称，也就是机房位置，例如：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，杭州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449FF6D-CB8F-4962-9DF0-907948D5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175200"/>
            <a:ext cx="9937341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分布式架构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r>
              <a:rPr lang="zh-CN" altLang="en-US" b="1"/>
              <a:t>分布式架构</a:t>
            </a:r>
            <a:r>
              <a:rPr lang="zh-CN" altLang="en-US"/>
              <a:t>：根据业务功能对系统进行拆分，每个业务模块作为独立项目开发，称为一个服务。</a:t>
            </a:r>
            <a:endParaRPr lang="en-US" altLang="zh-CN"/>
          </a:p>
          <a:p>
            <a:r>
              <a:rPr lang="zh-CN" altLang="en-US" b="1"/>
              <a:t>优点：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降低服务耦合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有利于服务升级拓展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>
            <a:extLst>
              <a:ext uri="{FF2B5EF4-FFF2-40B4-BE49-F238E27FC236}">
                <a16:creationId xmlns:a16="http://schemas.microsoft.com/office/drawing/2014/main" id="{44FAA78F-C867-460D-8A3C-7DEC3A305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5540" y="3865289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E6B2FCA-AADC-433C-9C4B-C835DBE6820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986572" y="2763982"/>
            <a:ext cx="2479046" cy="1596823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F010435-3BEF-48CD-ACC5-D0EFFA68215F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86572" y="4360805"/>
            <a:ext cx="2504439" cy="18875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8D5F9-453C-4905-ACBD-0B052CF33F6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986572" y="3692769"/>
            <a:ext cx="5130408" cy="668036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E35A0C8-7CA3-4CDB-BBE3-22D739776C7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86572" y="4360805"/>
            <a:ext cx="5083516" cy="8207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F910F35-5332-4D10-BEEC-4C39774754A0}"/>
              </a:ext>
            </a:extLst>
          </p:cNvPr>
          <p:cNvGrpSpPr/>
          <p:nvPr/>
        </p:nvGrpSpPr>
        <p:grpSpPr>
          <a:xfrm>
            <a:off x="6066341" y="3207806"/>
            <a:ext cx="2432702" cy="2432702"/>
            <a:chOff x="8976978" y="3073886"/>
            <a:chExt cx="2432702" cy="2432702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3660C987-ECFD-457C-B8AD-23323CFFD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3187C7B-2E7B-4219-B187-61CBF1C305FA}"/>
                </a:ext>
              </a:extLst>
            </p:cNvPr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F43F1BB-195D-4CB3-B064-5D8F78D7C8C9}"/>
                  </a:ext>
                </a:extLst>
              </p:cNvPr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0EC78A20-0C45-40AE-8133-99901E18A823}"/>
                    </a:ext>
                  </a:extLst>
                </p:cNvPr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9A74F07-5CB0-4C8A-8429-95C094A9F54C}"/>
                    </a:ext>
                  </a:extLst>
                </p:cNvPr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AC4862E-DF5E-4291-9F21-1AC7F9EE0514}"/>
                  </a:ext>
                </a:extLst>
              </p:cNvPr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2856680D-3712-4139-8C0A-AC013ADBFC24}"/>
                    </a:ext>
                  </a:extLst>
                </p:cNvPr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BB6A87D-CDBF-4526-85B4-AE89C1B1E76B}"/>
                    </a:ext>
                  </a:extLst>
                </p:cNvPr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875387-835A-4A76-8489-788FC352FD0C}"/>
                  </a:ext>
                </a:extLst>
              </p:cNvPr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667B2BF-A91E-487C-91EE-58E739DEAA10}"/>
                    </a:ext>
                  </a:extLst>
                </p:cNvPr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21F8299-6ECD-46B0-AAF1-54C9D330736D}"/>
                    </a:ext>
                  </a:extLst>
                </p:cNvPr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5F37A5B9-BAD0-43E9-B8E4-614E13582A02}"/>
                  </a:ext>
                </a:extLst>
              </p:cNvPr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127ADC67-6C1E-4A60-8AFA-631655433B76}"/>
                    </a:ext>
                  </a:extLst>
                </p:cNvPr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4A48C73-3914-4414-A583-98A672C30D1C}"/>
                    </a:ext>
                  </a:extLst>
                </p:cNvPr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sp>
        <p:nvSpPr>
          <p:cNvPr id="66" name="圆柱体 65">
            <a:extLst>
              <a:ext uri="{FF2B5EF4-FFF2-40B4-BE49-F238E27FC236}">
                <a16:creationId xmlns:a16="http://schemas.microsoft.com/office/drawing/2014/main" id="{1F300EE9-3F4E-43B2-94BA-7E029D871B6E}"/>
              </a:ext>
            </a:extLst>
          </p:cNvPr>
          <p:cNvSpPr/>
          <p:nvPr/>
        </p:nvSpPr>
        <p:spPr>
          <a:xfrm>
            <a:off x="10271980" y="3924003"/>
            <a:ext cx="1112245" cy="100220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BEC5927-E6C7-4B5B-90D7-BABC3E2623A3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9205428" y="3735141"/>
            <a:ext cx="1066552" cy="68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F7267E-B1E2-479B-BE84-7478CE1708B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9205428" y="4425104"/>
            <a:ext cx="1066552" cy="682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9C68F26-E345-45D2-B2B9-E72914829FA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560314" y="2593083"/>
            <a:ext cx="4267789" cy="13309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6565D9EE-C4D0-4184-BE20-3357CE92EA4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6555191" y="4926205"/>
            <a:ext cx="4272912" cy="12870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50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026 0.1076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53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0.2645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1321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117 -0.1090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54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-0.2634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Nacos</a:t>
            </a:r>
            <a:r>
              <a:rPr lang="zh-CN" altLang="en-US" dirty="0"/>
              <a:t>服务分级存储模型</a:t>
            </a:r>
            <a:endParaRPr lang="en-US" altLang="zh-CN" dirty="0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一级是服务，例如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二级是集群，例如杭州或上海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三级是实例，例如杭州机房的某台部署了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的服务器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如何设置实例的集群属性</a:t>
            </a:r>
            <a:endParaRPr lang="en-US" altLang="zh-CN" dirty="0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文件，添加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spring.cloud.nacos.discovery.cluster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-name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属性即可</a:t>
            </a:r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-Nacos</a:t>
            </a:r>
            <a:r>
              <a:rPr lang="zh-CN" altLang="en-US"/>
              <a:t>服务分级模型</a:t>
            </a:r>
          </a:p>
        </p:txBody>
      </p:sp>
    </p:spTree>
    <p:extLst>
      <p:ext uri="{BB962C8B-B14F-4D97-AF65-F5344CB8AC3E}">
        <p14:creationId xmlns:p14="http://schemas.microsoft.com/office/powerpoint/2010/main" val="2574827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我们修改</a:t>
            </a:r>
            <a:r>
              <a:rPr lang="en-US" altLang="zh-CN"/>
              <a:t>user-service</a:t>
            </a:r>
            <a:r>
              <a:rPr lang="zh-CN" altLang="en-US"/>
              <a:t>集群属性配置，达到下面的效果：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4D5BB-5CF1-4D22-896C-2BD4876A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8" y="2181872"/>
            <a:ext cx="9238880" cy="44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7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根据集群负载均衡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application.yml</a:t>
            </a:r>
            <a:r>
              <a:rPr lang="zh-CN" altLang="en-US"/>
              <a:t>，设置集群为</a:t>
            </a:r>
            <a:r>
              <a:rPr lang="en-US" altLang="zh-CN"/>
              <a:t>HZ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然后在</a:t>
            </a:r>
            <a:r>
              <a:rPr lang="en-US" altLang="zh-CN"/>
              <a:t>order-service</a:t>
            </a:r>
            <a:r>
              <a:rPr lang="zh-CN" altLang="en-US"/>
              <a:t>中设置负载均衡的</a:t>
            </a:r>
            <a:r>
              <a:rPr lang="en-US" altLang="zh-CN"/>
              <a:t>IRule</a:t>
            </a:r>
            <a:r>
              <a:rPr lang="zh-CN" altLang="en-US"/>
              <a:t>为</a:t>
            </a:r>
            <a:r>
              <a:rPr lang="en-US" altLang="zh-CN"/>
              <a:t>NacosRule</a:t>
            </a:r>
            <a:r>
              <a:rPr lang="zh-CN" altLang="en-US"/>
              <a:t>，这个规则优先会寻找与自己同集群的服务：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63A70-2578-4FA4-A370-DF880418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75090"/>
            <a:ext cx="9906320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5E09FC-CD00-4BB5-9EA8-4D7D7DC3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207949"/>
            <a:ext cx="9906320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com.alibaba.cloud.nacos.ribbon.NacosRule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lang="en-US" altLang="zh-CN" sz="1400" i="1" dirty="0">
                <a:solidFill>
                  <a:srgbClr val="808080"/>
                </a:solidFill>
                <a:cs typeface="Courier New" panose="02070309020205020404" pitchFamily="49" charset="0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cs typeface="Courier New" panose="02070309020205020404" pitchFamily="49" charset="0"/>
              </a:rPr>
              <a:t>负载均衡规则</a:t>
            </a:r>
            <a:r>
              <a:rPr lang="en-US" altLang="zh-CN" sz="1400" i="1" dirty="0">
                <a:solidFill>
                  <a:srgbClr val="808080"/>
                </a:solidFill>
                <a:cs typeface="Courier New" panose="02070309020205020404" pitchFamily="49" charset="0"/>
              </a:rPr>
              <a:t> </a:t>
            </a:r>
            <a:endParaRPr lang="zh-CN" altLang="zh-CN" sz="1400" i="1" dirty="0">
              <a:solidFill>
                <a:srgbClr val="80808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25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NacosRule</a:t>
            </a:r>
            <a:r>
              <a:rPr lang="zh-CN" altLang="en-US" dirty="0"/>
              <a:t>负载均衡策略</a:t>
            </a:r>
            <a:endParaRPr lang="en-US" altLang="zh-CN" dirty="0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优先选择同集群服务实例列表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本地集群找不到提供者，才去其它集群寻找，并且会报警告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确定了可用实例列表后，再采用随机负载均衡挑选实例</a:t>
            </a:r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集群负载均衡策略</a:t>
            </a:r>
          </a:p>
        </p:txBody>
      </p:sp>
    </p:spTree>
    <p:extLst>
      <p:ext uri="{BB962C8B-B14F-4D97-AF65-F5344CB8AC3E}">
        <p14:creationId xmlns:p14="http://schemas.microsoft.com/office/powerpoint/2010/main" val="29322540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实际部署中会出现这样的场景：</a:t>
            </a:r>
            <a:endParaRPr lang="en-US" altLang="zh-CN"/>
          </a:p>
          <a:p>
            <a:r>
              <a:rPr lang="zh-CN" altLang="en-US"/>
              <a:t>服务器设备性能有差异，部分实例所在机器性能较好，另一些较差，我们希望性能好的机器承担更多的用户请求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提供了权重配置来控制访问频率，权重越大则访问频率越高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1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Nacos</a:t>
            </a:r>
            <a:r>
              <a:rPr lang="zh-CN" altLang="en-US" dirty="0"/>
              <a:t>控制台可以设置实例的权重值，首先选中实例后面的编辑按钮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将权重设置为</a:t>
            </a:r>
            <a:r>
              <a:rPr lang="en-US" altLang="zh-CN" dirty="0"/>
              <a:t>0.1</a:t>
            </a:r>
            <a:r>
              <a:rPr lang="zh-CN" altLang="en-US" dirty="0"/>
              <a:t>，测试可以发现</a:t>
            </a:r>
            <a:r>
              <a:rPr lang="en-US" altLang="zh-CN" dirty="0"/>
              <a:t>8081</a:t>
            </a:r>
            <a:r>
              <a:rPr lang="zh-CN" altLang="en-US" dirty="0"/>
              <a:t>被访问到的频率大大降低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762E59-9E38-40BE-A871-977C4774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992821"/>
            <a:ext cx="8895017" cy="2221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51939E-2ACF-4452-85FB-1EB0EA35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4545016"/>
            <a:ext cx="4961276" cy="206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实例的权重控制</a:t>
            </a:r>
            <a:endParaRPr lang="en-US" altLang="zh-CN" dirty="0"/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控制台可以设置实例的权重值，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同集群内的多个实例，权重越高被访问的频率越高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权重设置为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则完全不会被访问</a:t>
            </a:r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加权负载均衡</a:t>
            </a:r>
          </a:p>
        </p:txBody>
      </p:sp>
    </p:spTree>
    <p:extLst>
      <p:ext uri="{BB962C8B-B14F-4D97-AF65-F5344CB8AC3E}">
        <p14:creationId xmlns:p14="http://schemas.microsoft.com/office/powerpoint/2010/main" val="7531500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中服务存储和数据存储的最外层都是一个名为</a:t>
            </a:r>
            <a:r>
              <a:rPr lang="en-US" altLang="zh-CN"/>
              <a:t>namespace</a:t>
            </a:r>
            <a:r>
              <a:rPr lang="zh-CN" altLang="en-US"/>
              <a:t>的东西，用来做最外层隔离</a:t>
            </a:r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0FF4555-6445-4B48-95C9-1E229FF4C1A9}"/>
              </a:ext>
            </a:extLst>
          </p:cNvPr>
          <p:cNvSpPr/>
          <p:nvPr/>
        </p:nvSpPr>
        <p:spPr>
          <a:xfrm>
            <a:off x="2428568" y="2354062"/>
            <a:ext cx="6518788" cy="4219575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72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  <a:effectLst>
            <a:outerShdw blurRad="76200" dist="63500" dir="75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76200" prstMaterial="matte">
            <a:bevelT w="1397000" h="1905000"/>
            <a:bevelB w="0" h="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endParaRPr lang="zh-CN" altLang="en-US" sz="2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69B6C2-1BFF-448B-A2CC-18E2D5A3F107}"/>
              </a:ext>
            </a:extLst>
          </p:cNvPr>
          <p:cNvSpPr/>
          <p:nvPr/>
        </p:nvSpPr>
        <p:spPr>
          <a:xfrm>
            <a:off x="3603522" y="3627256"/>
            <a:ext cx="4168879" cy="2694039"/>
          </a:xfrm>
          <a:prstGeom prst="ellipse">
            <a:avLst/>
          </a:prstGeom>
          <a:gradFill flip="none" rotWithShape="1">
            <a:gsLst>
              <a:gs pos="0">
                <a:srgbClr val="2D7A8F"/>
              </a:gs>
              <a:gs pos="29000">
                <a:srgbClr val="3590A9"/>
              </a:gs>
              <a:gs pos="100000">
                <a:srgbClr val="2C778C"/>
              </a:gs>
            </a:gsLst>
            <a:lin ang="5400000" scaled="1"/>
            <a:tileRect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A1DC38-FEA0-4615-A50A-CAAA058E88F0}"/>
              </a:ext>
            </a:extLst>
          </p:cNvPr>
          <p:cNvSpPr/>
          <p:nvPr/>
        </p:nvSpPr>
        <p:spPr>
          <a:xfrm>
            <a:off x="4301613" y="4463849"/>
            <a:ext cx="2772696" cy="1709963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26000">
                <a:srgbClr val="2B75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Service/Data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92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控制台可以创建</a:t>
            </a:r>
            <a:r>
              <a:rPr lang="en-US" altLang="zh-CN"/>
              <a:t>namespace</a:t>
            </a:r>
            <a:r>
              <a:rPr lang="zh-CN" altLang="en-US"/>
              <a:t>，用来隔离不同环境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4407A-DC2B-492A-94A4-FC142A47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2151747"/>
            <a:ext cx="6897814" cy="41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5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然后填写一个新的命名空间信息：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41FEC-E767-4F50-B3E4-9167D566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" y="2220277"/>
            <a:ext cx="6886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服务治理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8929019" y="4818668"/>
            <a:ext cx="720540" cy="707848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6605511" y="5728948"/>
            <a:ext cx="720540" cy="707848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8930755" y="3148987"/>
            <a:ext cx="718804" cy="706143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6556539" y="2171298"/>
            <a:ext cx="743231" cy="730140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>
            <a:extLst>
              <a:ext uri="{FF2B5EF4-FFF2-40B4-BE49-F238E27FC236}">
                <a16:creationId xmlns:a16="http://schemas.microsoft.com/office/drawing/2014/main" id="{44FAA78F-C867-460D-8A3C-7DEC3A305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8781" y="3861681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E6B2FCA-AADC-433C-9C4B-C835DBE6820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079813" y="2608966"/>
            <a:ext cx="2369203" cy="1748231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F010435-3BEF-48CD-ACC5-D0EFFA68215F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079813" y="4357197"/>
            <a:ext cx="2369203" cy="164811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8D5F9-453C-4905-ACBD-0B052CF33F6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079813" y="3513909"/>
            <a:ext cx="4698429" cy="843288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E35A0C8-7CA3-4CDB-BBE3-22D739776C7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079813" y="4357197"/>
            <a:ext cx="4659240" cy="71119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A8958B1-8F68-4982-9824-4A30F07D9282}"/>
              </a:ext>
            </a:extLst>
          </p:cNvPr>
          <p:cNvGrpSpPr/>
          <p:nvPr/>
        </p:nvGrpSpPr>
        <p:grpSpPr>
          <a:xfrm>
            <a:off x="7386390" y="2171298"/>
            <a:ext cx="743231" cy="730140"/>
            <a:chOff x="8387693" y="4466462"/>
            <a:chExt cx="1399567" cy="1399567"/>
          </a:xfrm>
        </p:grpSpPr>
        <p:pic>
          <p:nvPicPr>
            <p:cNvPr id="63" name="图形 62">
              <a:extLst>
                <a:ext uri="{FF2B5EF4-FFF2-40B4-BE49-F238E27FC236}">
                  <a16:creationId xmlns:a16="http://schemas.microsoft.com/office/drawing/2014/main" id="{B821EECB-7CC8-4830-9694-52C789CB5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100B9633-7012-4B85-AE82-27D6EB9E75A2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D77A9AD-EABF-4549-8296-5901EC6743A2}"/>
              </a:ext>
            </a:extLst>
          </p:cNvPr>
          <p:cNvGrpSpPr/>
          <p:nvPr/>
        </p:nvGrpSpPr>
        <p:grpSpPr>
          <a:xfrm>
            <a:off x="9756090" y="3134710"/>
            <a:ext cx="718804" cy="706143"/>
            <a:chOff x="3974962" y="3994894"/>
            <a:chExt cx="1399567" cy="1399567"/>
          </a:xfrm>
        </p:grpSpPr>
        <p:pic>
          <p:nvPicPr>
            <p:cNvPr id="71" name="图形 70">
              <a:extLst>
                <a:ext uri="{FF2B5EF4-FFF2-40B4-BE49-F238E27FC236}">
                  <a16:creationId xmlns:a16="http://schemas.microsoft.com/office/drawing/2014/main" id="{A67E19C0-F42F-4CAA-9CB3-F6FA216DE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37889DE-BFFB-4E6F-A41A-893DE340AF5B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B0BD2B9-A5C9-4ABC-97F5-5A8D925DF54B}"/>
              </a:ext>
            </a:extLst>
          </p:cNvPr>
          <p:cNvGrpSpPr/>
          <p:nvPr/>
        </p:nvGrpSpPr>
        <p:grpSpPr>
          <a:xfrm>
            <a:off x="9756090" y="4818668"/>
            <a:ext cx="720540" cy="707848"/>
            <a:chOff x="9848527" y="3462444"/>
            <a:chExt cx="1399567" cy="1399567"/>
          </a:xfrm>
        </p:grpSpPr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038BCF7-E93C-4EF5-9435-29E953FC2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713951D1-0EAD-4955-97EC-1CE5FEBDE3EE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CE8760C-3546-4804-851F-58FE7F2A92A6}"/>
              </a:ext>
            </a:extLst>
          </p:cNvPr>
          <p:cNvGrpSpPr/>
          <p:nvPr/>
        </p:nvGrpSpPr>
        <p:grpSpPr>
          <a:xfrm>
            <a:off x="7386390" y="5724657"/>
            <a:ext cx="720540" cy="707848"/>
            <a:chOff x="5177729" y="2108903"/>
            <a:chExt cx="1399567" cy="1399567"/>
          </a:xfrm>
        </p:grpSpPr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E81EDE3C-C20B-443E-95F0-439F957D4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7AB9B5DB-4893-4304-B724-51C16B6990F5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7C033A3-C574-4DAA-8EC0-B3A6F94BF404}"/>
              </a:ext>
            </a:extLst>
          </p:cNvPr>
          <p:cNvSpPr/>
          <p:nvPr/>
        </p:nvSpPr>
        <p:spPr>
          <a:xfrm>
            <a:off x="6466112" y="210138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6A8AD3F-1B0A-4169-9638-51D418C0022C}"/>
              </a:ext>
            </a:extLst>
          </p:cNvPr>
          <p:cNvSpPr/>
          <p:nvPr/>
        </p:nvSpPr>
        <p:spPr>
          <a:xfrm>
            <a:off x="8817424" y="3062036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3EE2B9B-5737-4D33-A557-5C2BEA138EE0}"/>
              </a:ext>
            </a:extLst>
          </p:cNvPr>
          <p:cNvSpPr/>
          <p:nvPr/>
        </p:nvSpPr>
        <p:spPr>
          <a:xfrm>
            <a:off x="8817424" y="4733783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57EEF08-CC6D-462D-8FB2-7713AB526C28}"/>
              </a:ext>
            </a:extLst>
          </p:cNvPr>
          <p:cNvSpPr/>
          <p:nvPr/>
        </p:nvSpPr>
        <p:spPr>
          <a:xfrm>
            <a:off x="6466112" y="561645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1450F92-6B99-406E-9EBD-936AAD6D4003}"/>
              </a:ext>
            </a:extLst>
          </p:cNvPr>
          <p:cNvCxnSpPr>
            <a:stCxn id="96" idx="0"/>
            <a:endCxn id="95" idx="2"/>
          </p:cNvCxnSpPr>
          <p:nvPr/>
        </p:nvCxnSpPr>
        <p:spPr>
          <a:xfrm flipV="1">
            <a:off x="9692636" y="3939654"/>
            <a:ext cx="0" cy="794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71B629-F333-4311-A2D6-C48083A7A1C5}"/>
              </a:ext>
            </a:extLst>
          </p:cNvPr>
          <p:cNvCxnSpPr>
            <a:cxnSpLocks/>
            <a:stCxn id="96" idx="0"/>
            <a:endCxn id="24" idx="2"/>
          </p:cNvCxnSpPr>
          <p:nvPr/>
        </p:nvCxnSpPr>
        <p:spPr>
          <a:xfrm flipH="1" flipV="1">
            <a:off x="7341324" y="2979006"/>
            <a:ext cx="2351312" cy="175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B4A188B-2086-43B5-8025-C6E7B270BC93}"/>
              </a:ext>
            </a:extLst>
          </p:cNvPr>
          <p:cNvCxnSpPr>
            <a:cxnSpLocks/>
            <a:stCxn id="96" idx="2"/>
            <a:endCxn id="97" idx="3"/>
          </p:cNvCxnSpPr>
          <p:nvPr/>
        </p:nvCxnSpPr>
        <p:spPr>
          <a:xfrm flipH="1">
            <a:off x="8216535" y="5611401"/>
            <a:ext cx="1476101" cy="44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文本占位符 6">
            <a:extLst>
              <a:ext uri="{FF2B5EF4-FFF2-40B4-BE49-F238E27FC236}">
                <a16:creationId xmlns:a16="http://schemas.microsoft.com/office/drawing/2014/main" id="{A3385639-28E0-43AA-8E30-EA395A080259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分布式架构的要考虑的问题：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服务拆分粒度如何？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服务集群地址如何维护？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服务之间如何实现远程调用？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服务健康状态如何感知？</a:t>
            </a:r>
          </a:p>
        </p:txBody>
      </p:sp>
      <p:sp>
        <p:nvSpPr>
          <p:cNvPr id="119" name="云形 118">
            <a:extLst>
              <a:ext uri="{FF2B5EF4-FFF2-40B4-BE49-F238E27FC236}">
                <a16:creationId xmlns:a16="http://schemas.microsoft.com/office/drawing/2014/main" id="{7EDFA7A4-5F53-4174-AF7F-C6CE5D05C40F}"/>
              </a:ext>
            </a:extLst>
          </p:cNvPr>
          <p:cNvSpPr/>
          <p:nvPr/>
        </p:nvSpPr>
        <p:spPr>
          <a:xfrm>
            <a:off x="7987137" y="3769416"/>
            <a:ext cx="2081627" cy="1317813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Hession</a:t>
            </a:r>
            <a:endParaRPr lang="zh-CN" altLang="en-US"/>
          </a:p>
        </p:txBody>
      </p:sp>
      <p:sp>
        <p:nvSpPr>
          <p:cNvPr id="120" name="云形 119">
            <a:extLst>
              <a:ext uri="{FF2B5EF4-FFF2-40B4-BE49-F238E27FC236}">
                <a16:creationId xmlns:a16="http://schemas.microsoft.com/office/drawing/2014/main" id="{A614F08C-0104-4FB2-B895-71EAE9CB0817}"/>
              </a:ext>
            </a:extLst>
          </p:cNvPr>
          <p:cNvSpPr/>
          <p:nvPr/>
        </p:nvSpPr>
        <p:spPr>
          <a:xfrm>
            <a:off x="7524637" y="4195161"/>
            <a:ext cx="2081627" cy="1317813"/>
          </a:xfrm>
          <a:prstGeom prst="clou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Dubbo</a:t>
            </a:r>
            <a:endParaRPr lang="zh-CN" altLang="en-US"/>
          </a:p>
        </p:txBody>
      </p:sp>
      <p:sp>
        <p:nvSpPr>
          <p:cNvPr id="121" name="云形 120">
            <a:extLst>
              <a:ext uri="{FF2B5EF4-FFF2-40B4-BE49-F238E27FC236}">
                <a16:creationId xmlns:a16="http://schemas.microsoft.com/office/drawing/2014/main" id="{EF951916-F1FD-4D6C-B9A3-D83830B1A450}"/>
              </a:ext>
            </a:extLst>
          </p:cNvPr>
          <p:cNvSpPr/>
          <p:nvPr/>
        </p:nvSpPr>
        <p:spPr>
          <a:xfrm>
            <a:off x="6411776" y="2451603"/>
            <a:ext cx="2081627" cy="1317813"/>
          </a:xfrm>
          <a:prstGeom prst="cloud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WebService</a:t>
            </a:r>
            <a:endParaRPr lang="zh-CN" altLang="en-US"/>
          </a:p>
        </p:txBody>
      </p:sp>
      <p:sp>
        <p:nvSpPr>
          <p:cNvPr id="122" name="云形 121">
            <a:extLst>
              <a:ext uri="{FF2B5EF4-FFF2-40B4-BE49-F238E27FC236}">
                <a16:creationId xmlns:a16="http://schemas.microsoft.com/office/drawing/2014/main" id="{538FEEDB-C70F-470E-97CB-04D1F79D0212}"/>
              </a:ext>
            </a:extLst>
          </p:cNvPr>
          <p:cNvSpPr/>
          <p:nvPr/>
        </p:nvSpPr>
        <p:spPr>
          <a:xfrm>
            <a:off x="5289494" y="4228660"/>
            <a:ext cx="2081627" cy="1317813"/>
          </a:xfrm>
          <a:prstGeom prst="clou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Spring</a:t>
            </a:r>
          </a:p>
          <a:p>
            <a:pPr algn="ctr"/>
            <a:r>
              <a:rPr lang="en-US" altLang="zh-CN"/>
              <a:t>Cloud</a:t>
            </a:r>
            <a:endParaRPr lang="zh-CN" altLang="en-US"/>
          </a:p>
        </p:txBody>
      </p:sp>
      <p:sp>
        <p:nvSpPr>
          <p:cNvPr id="123" name="云形 122">
            <a:extLst>
              <a:ext uri="{FF2B5EF4-FFF2-40B4-BE49-F238E27FC236}">
                <a16:creationId xmlns:a16="http://schemas.microsoft.com/office/drawing/2014/main" id="{844295D2-406A-4927-991D-F7331C7A2416}"/>
              </a:ext>
            </a:extLst>
          </p:cNvPr>
          <p:cNvSpPr/>
          <p:nvPr/>
        </p:nvSpPr>
        <p:spPr>
          <a:xfrm>
            <a:off x="4757545" y="3202774"/>
            <a:ext cx="2081627" cy="1317813"/>
          </a:xfrm>
          <a:prstGeom prst="cloud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ESB</a:t>
            </a:r>
            <a:endParaRPr lang="zh-CN" altLang="en-US"/>
          </a:p>
        </p:txBody>
      </p:sp>
      <p:sp>
        <p:nvSpPr>
          <p:cNvPr id="124" name="云形 123">
            <a:extLst>
              <a:ext uri="{FF2B5EF4-FFF2-40B4-BE49-F238E27FC236}">
                <a16:creationId xmlns:a16="http://schemas.microsoft.com/office/drawing/2014/main" id="{13B3BCD9-D634-44CA-BEB0-D4FB2F8E398D}"/>
              </a:ext>
            </a:extLst>
          </p:cNvPr>
          <p:cNvSpPr/>
          <p:nvPr/>
        </p:nvSpPr>
        <p:spPr>
          <a:xfrm>
            <a:off x="6054696" y="3693711"/>
            <a:ext cx="2081627" cy="1317813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190801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5" grpId="0" animBg="1"/>
      <p:bldP spid="96" grpId="0" animBg="1"/>
      <p:bldP spid="97" grpId="0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保存后会在控制台看到这个命名空间的</a:t>
            </a:r>
            <a:r>
              <a:rPr lang="en-US" altLang="zh-CN"/>
              <a:t>id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B527D7-488D-4141-8352-D0F86ECF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46" y="2052637"/>
            <a:ext cx="8077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52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，添加</a:t>
            </a:r>
            <a:r>
              <a:rPr lang="en-US" altLang="zh-CN"/>
              <a:t>namespace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8A030-CF77-411B-A55B-D54431EF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18" y="2190057"/>
            <a:ext cx="9906321" cy="366549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datasource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url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jdbc:mysql://localhost:3306/heima?useSSL=false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root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password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123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driver-class-name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com.mysql.jdbc.Driver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SH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上海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namespace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492a7d5d-237b-46a1-a99a-fa8e98e4b0f9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命名空间，填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ID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01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重启</a:t>
            </a:r>
            <a:r>
              <a:rPr lang="en-US" altLang="zh-CN"/>
              <a:t>order-service</a:t>
            </a:r>
            <a:r>
              <a:rPr lang="zh-CN" altLang="en-US"/>
              <a:t>后，再来查看控制台：</a:t>
            </a: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此时访问</a:t>
            </a:r>
            <a:r>
              <a:rPr lang="en-US" altLang="zh-CN"/>
              <a:t>order-service</a:t>
            </a:r>
            <a:r>
              <a:rPr lang="zh-CN" altLang="en-US"/>
              <a:t>，因为</a:t>
            </a:r>
            <a:r>
              <a:rPr lang="en-US" altLang="zh-CN"/>
              <a:t>namespace</a:t>
            </a:r>
            <a:r>
              <a:rPr lang="zh-CN" altLang="en-US"/>
              <a:t>不同，会导致找不到</a:t>
            </a:r>
            <a:r>
              <a:rPr lang="en-US" altLang="zh-CN"/>
              <a:t>userservice</a:t>
            </a:r>
            <a:r>
              <a:rPr lang="zh-CN" altLang="en-US"/>
              <a:t>，控制台会报错：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86DF43-DB7F-450B-90A2-CD0D66D2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106243"/>
            <a:ext cx="5041712" cy="20379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AE173D-056A-49EA-9F4E-DA1C663D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8" y="2106243"/>
            <a:ext cx="5444050" cy="20463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34F4FB-EEB1-4D43-BF53-C11E93DF7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8" y="4848363"/>
            <a:ext cx="9760077" cy="17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Nacos</a:t>
            </a:r>
            <a:r>
              <a:rPr lang="zh-CN" altLang="en-US" dirty="0"/>
              <a:t>环境隔离</a:t>
            </a:r>
            <a:endParaRPr lang="en-US" altLang="zh-CN" dirty="0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每个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都有唯一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服务设置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时要写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而不是名称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下的服务互相不可见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负载均衡策略</a:t>
            </a:r>
          </a:p>
        </p:txBody>
      </p:sp>
    </p:spTree>
    <p:extLst>
      <p:ext uri="{BB962C8B-B14F-4D97-AF65-F5344CB8AC3E}">
        <p14:creationId xmlns:p14="http://schemas.microsoft.com/office/powerpoint/2010/main" val="3680623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注册中心细节分析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1879608" y="4385429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209481" y="4385428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204483" y="1646133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6588975" y="1967085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flipV="1">
            <a:off x="2912298" y="1967085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70844" y="310589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3261348" y="280471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944987" y="4706380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496419" y="483271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896729" y="2288036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073167" y="3244398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62168" y="2254019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7432952" y="332197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3763751" y="2309818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4365143" y="3459074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1367996" y="5204893"/>
            <a:ext cx="1190879" cy="1119468"/>
            <a:chOff x="473916" y="4971213"/>
            <a:chExt cx="1190879" cy="111946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38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30" grpId="0"/>
      <p:bldP spid="31" grpId="0"/>
      <p:bldP spid="43" grpId="0"/>
      <p:bldP spid="48" grpId="0"/>
      <p:bldP spid="36" grpId="0"/>
      <p:bldP spid="4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zh-CN" altLang="en-US"/>
              <a:t>临时实例和非临时实例</a:t>
            </a: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326B03BD-8B30-41A3-BE15-923374964579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服务注册到</a:t>
            </a:r>
            <a:r>
              <a:rPr lang="en-US" altLang="zh-CN"/>
              <a:t>Nacos</a:t>
            </a:r>
            <a:r>
              <a:rPr lang="zh-CN" altLang="en-US"/>
              <a:t>时，可以选择注册为临时或非临时实例，通过下面的配置来设置：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临时实例宕机时，会从</a:t>
            </a:r>
            <a:r>
              <a:rPr lang="en-US" altLang="zh-CN"/>
              <a:t>nacos</a:t>
            </a:r>
            <a:r>
              <a:rPr lang="zh-CN" altLang="en-US"/>
              <a:t>的服务列表中剔除，而非临时实例则不会</a:t>
            </a:r>
            <a:endParaRPr lang="en-US" altLang="zh-CN"/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2D4FE417-5E88-4A6D-ACCE-47D5CA17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99" y="2184035"/>
            <a:ext cx="7867061" cy="116955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ephemeral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false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设置为非临时实例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8085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的共同点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都支持服务注册和服务拉取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都支持服务提供者心跳方式做健康检测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支持服务端主动检测提供者状态：临时实例采用心跳模式，非临时实例采用主动检测模式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临时实例心跳不正常会被剔除，非临时实例则不会被剔除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支持服务列表变更的消息推送模式，服务列表更新更及时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方式，当集群中存在非临时实例时，采用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模式；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endParaRPr lang="zh-CN" altLang="en-US" sz="1600"/>
          </a:p>
          <a:p>
            <a:pPr marL="952485" lvl="1" indent="-342900">
              <a:buFont typeface="+mj-ea"/>
              <a:buAutoNum type="circleNumDbPlain"/>
            </a:pP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95416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微服务是一种经过良好架构设计的</a:t>
            </a:r>
            <a:r>
              <a:rPr lang="zh-CN" altLang="en-US" b="1"/>
              <a:t>分布式</a:t>
            </a:r>
            <a:r>
              <a:rPr lang="zh-CN" altLang="en-US"/>
              <a:t>架构方案，微服务架构特征：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单一职责：微服务拆分粒度更小，每一个服务都对应唯一的业务能力，做到单一职责，避免重复业务开发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面向服务：微服务对外暴露业务接口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自治：团队独立、技术独立、数据独立、部署独立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隔离性强：服务调用做好隔离、容错、降级，避免出现级联问题</a:t>
            </a:r>
            <a:endParaRPr lang="en-US" altLang="zh-CN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41414042-DD23-4EAB-977A-B429EC9B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45" y="5111316"/>
            <a:ext cx="602032" cy="670618"/>
          </a:xfrm>
          <a:prstGeom prst="rect">
            <a:avLst/>
          </a:prstGeom>
        </p:spPr>
      </p:pic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F418086-C580-4E59-A4F1-64D9F0DB7752}"/>
              </a:ext>
            </a:extLst>
          </p:cNvPr>
          <p:cNvSpPr/>
          <p:nvPr/>
        </p:nvSpPr>
        <p:spPr>
          <a:xfrm>
            <a:off x="3933805" y="5140883"/>
            <a:ext cx="966932" cy="6158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服务网关</a:t>
            </a:r>
          </a:p>
        </p:txBody>
      </p:sp>
      <p:sp>
        <p:nvSpPr>
          <p:cNvPr id="75" name="流程图: 磁盘 74">
            <a:extLst>
              <a:ext uri="{FF2B5EF4-FFF2-40B4-BE49-F238E27FC236}">
                <a16:creationId xmlns:a16="http://schemas.microsoft.com/office/drawing/2014/main" id="{8AD4A9D1-84AD-4F11-8042-77C300089B9E}"/>
              </a:ext>
            </a:extLst>
          </p:cNvPr>
          <p:cNvSpPr/>
          <p:nvPr/>
        </p:nvSpPr>
        <p:spPr>
          <a:xfrm>
            <a:off x="8632978" y="4440381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E49677F-4566-4DDD-BFCF-40FA99CE7294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8036003" y="4646758"/>
            <a:ext cx="596975" cy="1054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AA01034-5347-4556-8AA0-8B6324A76ACC}"/>
              </a:ext>
            </a:extLst>
          </p:cNvPr>
          <p:cNvSpPr/>
          <p:nvPr/>
        </p:nvSpPr>
        <p:spPr>
          <a:xfrm>
            <a:off x="7069071" y="5222611"/>
            <a:ext cx="966944" cy="3906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积分服务</a:t>
            </a:r>
          </a:p>
        </p:txBody>
      </p:sp>
      <p:sp>
        <p:nvSpPr>
          <p:cNvPr id="79" name="流程图: 磁盘 78">
            <a:extLst>
              <a:ext uri="{FF2B5EF4-FFF2-40B4-BE49-F238E27FC236}">
                <a16:creationId xmlns:a16="http://schemas.microsoft.com/office/drawing/2014/main" id="{E98D08EB-DFB7-4E0E-939E-04A1F3FAD4F6}"/>
              </a:ext>
            </a:extLst>
          </p:cNvPr>
          <p:cNvSpPr/>
          <p:nvPr/>
        </p:nvSpPr>
        <p:spPr>
          <a:xfrm>
            <a:off x="8632977" y="5211576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B7DC368-6496-4085-8E4C-94AAC80D5CB3}"/>
              </a:ext>
            </a:extLst>
          </p:cNvPr>
          <p:cNvCxnSpPr>
            <a:cxnSpLocks/>
            <a:stCxn id="78" idx="3"/>
            <a:endCxn id="79" idx="2"/>
          </p:cNvCxnSpPr>
          <p:nvPr/>
        </p:nvCxnSpPr>
        <p:spPr>
          <a:xfrm>
            <a:off x="8036015" y="5417953"/>
            <a:ext cx="596962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0148766-42CD-427E-B63F-713919E15D98}"/>
              </a:ext>
            </a:extLst>
          </p:cNvPr>
          <p:cNvSpPr/>
          <p:nvPr/>
        </p:nvSpPr>
        <p:spPr>
          <a:xfrm>
            <a:off x="7069071" y="5238081"/>
            <a:ext cx="966944" cy="3906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会员服务</a:t>
            </a:r>
          </a:p>
        </p:txBody>
      </p:sp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153D3E31-DDC7-4D4D-BF8D-3043650F4F28}"/>
              </a:ext>
            </a:extLst>
          </p:cNvPr>
          <p:cNvSpPr/>
          <p:nvPr/>
        </p:nvSpPr>
        <p:spPr>
          <a:xfrm>
            <a:off x="8632977" y="5982772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1B43A4C-E2F5-4060-87ED-8FB5CD2CB5CD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8005597" y="6189147"/>
            <a:ext cx="627380" cy="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CB5BB51-6271-4A20-9A16-F73C4D18F376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3184377" y="5446625"/>
            <a:ext cx="749428" cy="216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F9771B0-CA43-487F-9C37-9FB3767374CB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4900737" y="4657305"/>
            <a:ext cx="2168334" cy="791489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8F079C5-064D-4127-A71A-CBF9CD2D35BC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 flipV="1">
            <a:off x="4900737" y="5417953"/>
            <a:ext cx="2168334" cy="30841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9C62CD-2537-44AF-922E-A96974DE77E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900737" y="5448794"/>
            <a:ext cx="2137928" cy="690667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BF15F28-C196-4F75-8FC7-6CCB901BA174}"/>
              </a:ext>
            </a:extLst>
          </p:cNvPr>
          <p:cNvSpPr/>
          <p:nvPr/>
        </p:nvSpPr>
        <p:spPr>
          <a:xfrm>
            <a:off x="7069071" y="5245741"/>
            <a:ext cx="966944" cy="3906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用户服务</a:t>
            </a:r>
          </a:p>
        </p:txBody>
      </p:sp>
    </p:spTree>
    <p:extLst>
      <p:ext uri="{BB962C8B-B14F-4D97-AF65-F5344CB8AC3E}">
        <p14:creationId xmlns:p14="http://schemas.microsoft.com/office/powerpoint/2010/main" val="34148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1.04167E-6 0.1122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0.00026 -0.1131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8" grpId="0" animBg="1"/>
      <p:bldP spid="78" grpId="1" animBg="1"/>
      <p:bldP spid="79" grpId="0" animBg="1"/>
      <p:bldP spid="82" grpId="0" animBg="1"/>
      <p:bldP spid="82" grpId="1" animBg="1"/>
      <p:bldP spid="90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8CC2A5-6435-4A7E-898C-631133141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单体架构特点？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简单方便，高度耦合，扩展性差，适合小型项目。例如：学生管理系统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松耦合，扩展性好，但架构复杂，难度大。适合大型互联网项目，例如：京东、淘宝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微服务：一种良好的分布式架构方案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优点：拆分粒度更小、服务更独立、耦合度更低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缺点：架构非常复杂，运维、监控、部署难度提高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BE0864-AEB8-4B91-8CCF-8685FE5B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</p:spTree>
    <p:extLst>
      <p:ext uri="{BB962C8B-B14F-4D97-AF65-F5344CB8AC3E}">
        <p14:creationId xmlns:p14="http://schemas.microsoft.com/office/powerpoint/2010/main" val="6073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9746</TotalTime>
  <Words>5001</Words>
  <Application>Microsoft Office PowerPoint</Application>
  <PresentationFormat>宽屏</PresentationFormat>
  <Paragraphs>823</Paragraphs>
  <Slides>76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100" baseType="lpstr">
      <vt:lpstr>Alibaba PuHuiTi</vt:lpstr>
      <vt:lpstr>Alibaba PuHuiTi B</vt:lpstr>
      <vt:lpstr>Alibaba PuHuiTi M</vt:lpstr>
      <vt:lpstr>Alibaba PuHuiTi R</vt:lpstr>
      <vt:lpstr>JetBrains Mono</vt:lpstr>
      <vt:lpstr>阿里巴巴普惠体</vt:lpstr>
      <vt:lpstr>等线</vt:lpstr>
      <vt:lpstr>黑体</vt:lpstr>
      <vt:lpstr>Arial</vt:lpstr>
      <vt:lpstr>Calibri</vt:lpstr>
      <vt:lpstr>Consolas</vt:lpstr>
      <vt:lpstr>Open Sans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微服务框架</vt:lpstr>
      <vt:lpstr>PowerPoint 演示文稿</vt:lpstr>
      <vt:lpstr>认识微服务</vt:lpstr>
      <vt:lpstr>PowerPoint 演示文稿</vt:lpstr>
      <vt:lpstr>认识微服务</vt:lpstr>
      <vt:lpstr>认识微服务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服务拆分及远程调用</vt:lpstr>
      <vt:lpstr>服务拆分及远程调用</vt:lpstr>
      <vt:lpstr>服务拆分及远程调用</vt:lpstr>
      <vt:lpstr>服务拆分及远程调用</vt:lpstr>
      <vt:lpstr>微服务远程调用</vt:lpstr>
      <vt:lpstr>微服务远程调用</vt:lpstr>
      <vt:lpstr>微服务远程调用-查询订单</vt:lpstr>
      <vt:lpstr>微服务远程调用-查询订单</vt:lpstr>
      <vt:lpstr>微服务远程调用</vt:lpstr>
      <vt:lpstr>微服务远程调用</vt:lpstr>
      <vt:lpstr>消费者与提供者</vt:lpstr>
      <vt:lpstr>分布式服务案例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Nacos注册中心-Nacos服务分级模型</vt:lpstr>
      <vt:lpstr>Nacos注册中心</vt:lpstr>
      <vt:lpstr>Nacos注册中心</vt:lpstr>
      <vt:lpstr>Nacos注册中心-集群负载均衡策略</vt:lpstr>
      <vt:lpstr>Nacos注册中心</vt:lpstr>
      <vt:lpstr>Nacos注册中心</vt:lpstr>
      <vt:lpstr>Nacos注册中心-加权负载均衡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Nacos负载均衡策略</vt:lpstr>
      <vt:lpstr>Nacos注册中心原理</vt:lpstr>
      <vt:lpstr>Nacos注册中心</vt:lpstr>
      <vt:lpstr>Nacos注册中心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星辰 昨夜</cp:lastModifiedBy>
  <cp:revision>800</cp:revision>
  <dcterms:created xsi:type="dcterms:W3CDTF">2021-03-23T01:42:42Z</dcterms:created>
  <dcterms:modified xsi:type="dcterms:W3CDTF">2023-09-19T12:12:49Z</dcterms:modified>
</cp:coreProperties>
</file>