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9" r:id="rId4"/>
    <p:sldId id="266" r:id="rId5"/>
    <p:sldId id="261" r:id="rId6"/>
    <p:sldId id="274" r:id="rId7"/>
    <p:sldId id="265" r:id="rId8"/>
    <p:sldId id="264" r:id="rId9"/>
    <p:sldId id="263" r:id="rId10"/>
    <p:sldId id="262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60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9EFF29"/>
    <a:srgbClr val="C80064"/>
    <a:srgbClr val="C33A1F"/>
    <a:srgbClr val="0000CC"/>
    <a:srgbClr val="FF2549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0" y="-1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7703" y="1784556"/>
            <a:ext cx="8229600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328" y="3694468"/>
            <a:ext cx="82296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224337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346587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2013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2" y="271648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5551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2791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5551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2791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948" y="1895168"/>
            <a:ext cx="8672051" cy="1494803"/>
          </a:xfrm>
        </p:spPr>
        <p:txBody>
          <a:bodyPr>
            <a:normAutofit fontScale="90000"/>
          </a:bodyPr>
          <a:lstStyle/>
          <a:p>
            <a:r>
              <a:rPr lang="en-GB" dirty="0"/>
              <a:t>CONNECTTEL CUSTOMER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CHURN PREDICTION</a:t>
            </a:r>
            <a:br>
              <a:rPr lang="en-GB" dirty="0" smtClean="0"/>
            </a:br>
            <a:r>
              <a:rPr lang="en-GB" dirty="0" smtClean="0"/>
              <a:t>PROJECT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575" y="3753458"/>
            <a:ext cx="8192728" cy="73004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David O. Nduka(PhD)</a:t>
            </a:r>
          </a:p>
          <a:p>
            <a:r>
              <a:rPr lang="en-GB" b="1" dirty="0" err="1"/>
              <a:t>RELLNATrends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98340" y="161211"/>
            <a:ext cx="7449015" cy="725349"/>
          </a:xfrm>
        </p:spPr>
        <p:txBody>
          <a:bodyPr>
            <a:normAutofit/>
          </a:bodyPr>
          <a:lstStyle/>
          <a:p>
            <a:r>
              <a:rPr lang="en-GB" sz="2800" b="1" dirty="0">
                <a:effectLst/>
              </a:rPr>
              <a:t>Feature Engineering and Data </a:t>
            </a:r>
            <a:r>
              <a:rPr lang="en-GB" sz="2800" b="1" dirty="0" smtClean="0">
                <a:effectLst/>
              </a:rPr>
              <a:t>pre-processing</a:t>
            </a:r>
            <a:endParaRPr lang="en-GB" sz="2800" b="1" dirty="0">
              <a:effectLst/>
            </a:endParaRPr>
          </a:p>
        </p:txBody>
      </p:sp>
      <p:pic>
        <p:nvPicPr>
          <p:cNvPr id="2" name="Marcador de contenido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0313" y="683941"/>
            <a:ext cx="5397190" cy="437859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818" y="743414"/>
            <a:ext cx="1438275" cy="93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0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98340" y="161211"/>
            <a:ext cx="7449015" cy="448389"/>
          </a:xfrm>
        </p:spPr>
        <p:txBody>
          <a:bodyPr>
            <a:normAutofit fontScale="90000"/>
          </a:bodyPr>
          <a:lstStyle/>
          <a:p>
            <a:r>
              <a:rPr lang="en-GB" sz="2800" b="1" dirty="0">
                <a:effectLst/>
              </a:rPr>
              <a:t>Feature Engineering and Data </a:t>
            </a:r>
            <a:r>
              <a:rPr lang="en-GB" sz="2800" b="1" dirty="0" smtClean="0">
                <a:effectLst/>
              </a:rPr>
              <a:t>pre-processing Cont.</a:t>
            </a:r>
            <a:endParaRPr lang="en-GB" sz="2800" b="1" dirty="0">
              <a:effectLst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818" y="743414"/>
            <a:ext cx="1438275" cy="936703"/>
          </a:xfrm>
          <a:prstGeom prst="rect">
            <a:avLst/>
          </a:prstGeom>
        </p:spPr>
      </p:pic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44450" y="800062"/>
            <a:ext cx="5369368" cy="409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77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98340" y="161211"/>
            <a:ext cx="7449015" cy="470691"/>
          </a:xfrm>
        </p:spPr>
        <p:txBody>
          <a:bodyPr>
            <a:normAutofit fontScale="90000"/>
          </a:bodyPr>
          <a:lstStyle/>
          <a:p>
            <a:r>
              <a:rPr lang="en-GB" sz="2800" b="1" dirty="0">
                <a:effectLst/>
              </a:rPr>
              <a:t>Feature Engineering and Data </a:t>
            </a:r>
            <a:r>
              <a:rPr lang="en-GB" sz="2800" b="1" dirty="0" smtClean="0">
                <a:effectLst/>
              </a:rPr>
              <a:t>pre-processing Cont.</a:t>
            </a:r>
            <a:endParaRPr lang="en-GB" sz="2800" b="1" dirty="0">
              <a:effectLst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818" y="743414"/>
            <a:ext cx="1438275" cy="936703"/>
          </a:xfrm>
          <a:prstGeom prst="rect">
            <a:avLst/>
          </a:prstGeom>
        </p:spPr>
      </p:pic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15310" y="743415"/>
            <a:ext cx="5398508" cy="417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6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98340" y="161211"/>
            <a:ext cx="7449015" cy="470691"/>
          </a:xfrm>
        </p:spPr>
        <p:txBody>
          <a:bodyPr>
            <a:normAutofit fontScale="90000"/>
          </a:bodyPr>
          <a:lstStyle/>
          <a:p>
            <a:r>
              <a:rPr lang="en-GB" sz="2800" b="1" dirty="0">
                <a:effectLst/>
              </a:rPr>
              <a:t>Feature Engineering and Data </a:t>
            </a:r>
            <a:r>
              <a:rPr lang="en-GB" sz="2800" b="1" dirty="0" smtClean="0">
                <a:effectLst/>
              </a:rPr>
              <a:t>pre-processing Cont.</a:t>
            </a:r>
            <a:endParaRPr lang="en-GB" sz="2800" b="1" dirty="0">
              <a:effectLst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818" y="743414"/>
            <a:ext cx="1438275" cy="93670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917" y="631902"/>
            <a:ext cx="5428901" cy="420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40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98340" y="161211"/>
            <a:ext cx="7449015" cy="470691"/>
          </a:xfrm>
        </p:spPr>
        <p:txBody>
          <a:bodyPr>
            <a:normAutofit fontScale="90000"/>
          </a:bodyPr>
          <a:lstStyle/>
          <a:p>
            <a:r>
              <a:rPr lang="en-GB" sz="2800" b="1" dirty="0">
                <a:effectLst/>
              </a:rPr>
              <a:t>Feature Engineering and Data </a:t>
            </a:r>
            <a:r>
              <a:rPr lang="en-GB" sz="2800" b="1" dirty="0" smtClean="0">
                <a:effectLst/>
              </a:rPr>
              <a:t>pre-processing Cont.</a:t>
            </a:r>
            <a:endParaRPr lang="en-GB" sz="2800" b="1" dirty="0">
              <a:effectLst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818" y="743414"/>
            <a:ext cx="1438275" cy="93670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312" y="959005"/>
            <a:ext cx="5473506" cy="389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97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98340" y="161211"/>
            <a:ext cx="7449015" cy="470691"/>
          </a:xfrm>
        </p:spPr>
        <p:txBody>
          <a:bodyPr>
            <a:normAutofit fontScale="90000"/>
          </a:bodyPr>
          <a:lstStyle/>
          <a:p>
            <a:r>
              <a:rPr lang="en-GB" sz="2800" b="1" dirty="0">
                <a:effectLst/>
              </a:rPr>
              <a:t>Feature Engineering and Data </a:t>
            </a:r>
            <a:r>
              <a:rPr lang="en-GB" sz="2800" b="1" dirty="0" smtClean="0">
                <a:effectLst/>
              </a:rPr>
              <a:t>pre-processing Cont.</a:t>
            </a:r>
            <a:endParaRPr lang="en-GB" sz="2800" b="1" dirty="0">
              <a:effectLst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615" y="631902"/>
            <a:ext cx="4795024" cy="418298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091" y="1077951"/>
            <a:ext cx="2210263" cy="102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98340" y="161211"/>
            <a:ext cx="7449015" cy="470691"/>
          </a:xfrm>
        </p:spPr>
        <p:txBody>
          <a:bodyPr>
            <a:normAutofit fontScale="90000"/>
          </a:bodyPr>
          <a:lstStyle/>
          <a:p>
            <a:r>
              <a:rPr lang="en-GB" sz="2800" b="1" dirty="0">
                <a:effectLst/>
              </a:rPr>
              <a:t>Feature Engineering and Data </a:t>
            </a:r>
            <a:r>
              <a:rPr lang="en-GB" sz="2800" b="1" dirty="0" smtClean="0">
                <a:effectLst/>
              </a:rPr>
              <a:t>pre-processing Cont.</a:t>
            </a:r>
            <a:endParaRPr lang="en-GB" sz="2800" b="1" dirty="0">
              <a:effectLst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484" y="631901"/>
            <a:ext cx="5374888" cy="444562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845" y="833900"/>
            <a:ext cx="1576037" cy="102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69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98340" y="161211"/>
            <a:ext cx="7449015" cy="470691"/>
          </a:xfrm>
        </p:spPr>
        <p:txBody>
          <a:bodyPr>
            <a:normAutofit fontScale="90000"/>
          </a:bodyPr>
          <a:lstStyle/>
          <a:p>
            <a:r>
              <a:rPr lang="en-GB" b="1" dirty="0">
                <a:effectLst/>
              </a:rPr>
              <a:t>Machine learning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180" y="631902"/>
            <a:ext cx="4177991" cy="379884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171" y="944136"/>
            <a:ext cx="3010829" cy="330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5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98340" y="161211"/>
            <a:ext cx="7449015" cy="470691"/>
          </a:xfrm>
        </p:spPr>
        <p:txBody>
          <a:bodyPr>
            <a:normAutofit fontScale="90000"/>
          </a:bodyPr>
          <a:lstStyle/>
          <a:p>
            <a:r>
              <a:rPr lang="en-GB" b="1" dirty="0">
                <a:effectLst/>
              </a:rPr>
              <a:t>Machine learning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411" y="775009"/>
            <a:ext cx="3417268" cy="425047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848" y="1280996"/>
            <a:ext cx="3724508" cy="335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55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98340" y="161211"/>
            <a:ext cx="7449015" cy="470691"/>
          </a:xfrm>
        </p:spPr>
        <p:txBody>
          <a:bodyPr>
            <a:normAutofit fontScale="90000"/>
          </a:bodyPr>
          <a:lstStyle/>
          <a:p>
            <a:r>
              <a:rPr lang="en-GB" b="1" dirty="0">
                <a:effectLst/>
              </a:rPr>
              <a:t>Machine learning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181" y="631902"/>
            <a:ext cx="3687336" cy="398470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517" y="872119"/>
            <a:ext cx="3475463" cy="374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23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PROJECT </a:t>
            </a:r>
            <a:r>
              <a:rPr lang="en-GB" dirty="0" smtClean="0"/>
              <a:t>FOCUS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Problem </a:t>
            </a:r>
            <a:r>
              <a:rPr lang="en-GB" dirty="0" smtClean="0"/>
              <a:t>definition</a:t>
            </a:r>
          </a:p>
          <a:p>
            <a:r>
              <a:rPr lang="en-GB" dirty="0" smtClean="0"/>
              <a:t>Exploratory </a:t>
            </a:r>
            <a:r>
              <a:rPr lang="en-GB" dirty="0"/>
              <a:t>data analysis in </a:t>
            </a:r>
            <a:r>
              <a:rPr lang="en-GB" dirty="0" smtClean="0"/>
              <a:t>Python</a:t>
            </a:r>
          </a:p>
          <a:p>
            <a:r>
              <a:rPr lang="en-GB" dirty="0" smtClean="0"/>
              <a:t>Feature engineering</a:t>
            </a:r>
          </a:p>
          <a:p>
            <a:r>
              <a:rPr lang="en-GB" dirty="0"/>
              <a:t>Model selection, training, and </a:t>
            </a:r>
            <a:r>
              <a:rPr lang="en-GB" dirty="0" smtClean="0"/>
              <a:t>validation</a:t>
            </a:r>
          </a:p>
          <a:p>
            <a:r>
              <a:rPr lang="en-GB" dirty="0"/>
              <a:t>Model </a:t>
            </a:r>
            <a:r>
              <a:rPr lang="en-GB" dirty="0" smtClean="0"/>
              <a:t>evaluation</a:t>
            </a:r>
          </a:p>
          <a:p>
            <a:r>
              <a:rPr lang="en-GB" dirty="0" smtClean="0"/>
              <a:t>Recommendations</a:t>
            </a:r>
          </a:p>
          <a:p>
            <a:r>
              <a:rPr lang="en-GB" dirty="0" smtClean="0"/>
              <a:t>Conclusion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83471" y="44604"/>
            <a:ext cx="7449015" cy="470691"/>
          </a:xfrm>
        </p:spPr>
        <p:txBody>
          <a:bodyPr>
            <a:normAutofit fontScale="90000"/>
          </a:bodyPr>
          <a:lstStyle/>
          <a:p>
            <a:r>
              <a:rPr lang="en-GB" b="1" dirty="0">
                <a:effectLst/>
              </a:rPr>
              <a:t>Machine learning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219" y="683360"/>
            <a:ext cx="4238625" cy="431982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844" y="950874"/>
            <a:ext cx="3077156" cy="345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09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83471" y="44604"/>
            <a:ext cx="7449015" cy="470691"/>
          </a:xfrm>
        </p:spPr>
        <p:txBody>
          <a:bodyPr>
            <a:normAutofit fontScale="90000"/>
          </a:bodyPr>
          <a:lstStyle/>
          <a:p>
            <a:r>
              <a:rPr lang="en-GB" b="1" dirty="0">
                <a:effectLst/>
              </a:rPr>
              <a:t>Machine learning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287" y="515295"/>
            <a:ext cx="3536680" cy="453249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967" y="1381822"/>
            <a:ext cx="3665033" cy="302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56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83471" y="44604"/>
            <a:ext cx="7449015" cy="470691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effectLst/>
              </a:rPr>
              <a:t>Recommendations</a:t>
            </a:r>
            <a:endParaRPr lang="en-GB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4787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83471" y="44604"/>
            <a:ext cx="7449015" cy="470691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effectLst/>
              </a:rPr>
              <a:t>Conclusion</a:t>
            </a:r>
            <a:endParaRPr lang="en-GB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1405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1918009" y="1672683"/>
            <a:ext cx="5270808" cy="289931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0000" b="1" dirty="0" smtClean="0"/>
              <a:t>THANK YOU</a:t>
            </a:r>
            <a:endParaRPr lang="en-GB" sz="10000" b="1" dirty="0"/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Problem definition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13932" y="1048215"/>
            <a:ext cx="7233424" cy="3640282"/>
          </a:xfrm>
        </p:spPr>
        <p:txBody>
          <a:bodyPr/>
          <a:lstStyle/>
          <a:p>
            <a:pPr algn="just"/>
            <a:r>
              <a:rPr lang="en-GB" dirty="0" err="1" smtClean="0"/>
              <a:t>ConnectTel</a:t>
            </a:r>
            <a:r>
              <a:rPr lang="en-GB" dirty="0" smtClean="0"/>
              <a:t>, </a:t>
            </a:r>
            <a:r>
              <a:rPr lang="en-GB" dirty="0"/>
              <a:t>a leading telecommunications company at the forefront of innovation and connectivity </a:t>
            </a:r>
            <a:r>
              <a:rPr lang="en-GB" dirty="0" smtClean="0"/>
              <a:t>solutions engaged </a:t>
            </a:r>
            <a:r>
              <a:rPr lang="en-GB" b="1" dirty="0" err="1" smtClean="0"/>
              <a:t>RELLNATrends</a:t>
            </a:r>
            <a:r>
              <a:rPr lang="en-GB" dirty="0" smtClean="0"/>
              <a:t> on their </a:t>
            </a:r>
            <a:r>
              <a:rPr lang="en-GB" dirty="0"/>
              <a:t>pressing need to address customer churn, which poses a significant threat to its business sustainability and growth</a:t>
            </a:r>
            <a:r>
              <a:rPr lang="en-GB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54802" y="43862"/>
            <a:ext cx="7462095" cy="498831"/>
          </a:xfrm>
        </p:spPr>
        <p:txBody>
          <a:bodyPr>
            <a:noAutofit/>
          </a:bodyPr>
          <a:lstStyle/>
          <a:p>
            <a:r>
              <a:rPr lang="en-GB" sz="2800" dirty="0"/>
              <a:t>Exploratory data </a:t>
            </a:r>
            <a:r>
              <a:rPr lang="en-GB" sz="2800" dirty="0" smtClean="0"/>
              <a:t>analysis: Univariate</a:t>
            </a:r>
            <a:endParaRPr lang="en-US" sz="2800" dirty="0"/>
          </a:p>
        </p:txBody>
      </p:sp>
      <p:pic>
        <p:nvPicPr>
          <p:cNvPr id="6" name="Marcador de contenido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5695" y="542693"/>
            <a:ext cx="4751682" cy="460080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376" y="1857236"/>
            <a:ext cx="2356623" cy="157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54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54680" y="35477"/>
            <a:ext cx="7807543" cy="432873"/>
          </a:xfrm>
        </p:spPr>
        <p:txBody>
          <a:bodyPr>
            <a:noAutofit/>
          </a:bodyPr>
          <a:lstStyle/>
          <a:p>
            <a:r>
              <a:rPr lang="en-GB" sz="2800" dirty="0"/>
              <a:t>Exploratory data analysis: </a:t>
            </a:r>
            <a:r>
              <a:rPr lang="en-GB" sz="2800" dirty="0" smtClean="0"/>
              <a:t>Univariate Cont.</a:t>
            </a:r>
            <a:endParaRPr lang="en-US" sz="2800" dirty="0"/>
          </a:p>
        </p:txBody>
      </p:sp>
      <p:pic>
        <p:nvPicPr>
          <p:cNvPr id="12" name="Marcador de contenido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1193" y="614208"/>
            <a:ext cx="4411645" cy="4441012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720" y="1427356"/>
            <a:ext cx="2847279" cy="249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16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54680" y="35477"/>
            <a:ext cx="7807543" cy="432873"/>
          </a:xfrm>
        </p:spPr>
        <p:txBody>
          <a:bodyPr>
            <a:noAutofit/>
          </a:bodyPr>
          <a:lstStyle/>
          <a:p>
            <a:r>
              <a:rPr lang="en-GB" sz="2800" dirty="0"/>
              <a:t>Exploratory data analysis: </a:t>
            </a:r>
            <a:r>
              <a:rPr lang="en-GB" sz="2800" dirty="0" smtClean="0"/>
              <a:t>Univariate Cont.</a:t>
            </a:r>
            <a:endParaRPr lang="en-US" sz="28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468350"/>
            <a:ext cx="5448300" cy="460371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289" y="1438507"/>
            <a:ext cx="2056934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71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15844" y="109172"/>
            <a:ext cx="7828156" cy="344312"/>
          </a:xfrm>
        </p:spPr>
        <p:txBody>
          <a:bodyPr>
            <a:normAutofit fontScale="90000"/>
          </a:bodyPr>
          <a:lstStyle/>
          <a:p>
            <a:r>
              <a:rPr lang="en-GB" dirty="0"/>
              <a:t>Exploratory data analysis: Univariate Cont.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127" y="552449"/>
            <a:ext cx="6869151" cy="277061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125" y="3323062"/>
            <a:ext cx="6979153" cy="169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44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6428" y="565150"/>
            <a:ext cx="7047571" cy="4578350"/>
          </a:xfrm>
          <a:prstGeom prst="rect">
            <a:avLst/>
          </a:prstGeom>
        </p:spPr>
      </p:pic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1315844" y="109172"/>
            <a:ext cx="7828156" cy="344312"/>
          </a:xfrm>
        </p:spPr>
        <p:txBody>
          <a:bodyPr>
            <a:normAutofit fontScale="90000"/>
          </a:bodyPr>
          <a:lstStyle/>
          <a:p>
            <a:r>
              <a:rPr lang="en-GB" dirty="0"/>
              <a:t>Exploratory data analysis: </a:t>
            </a:r>
            <a:r>
              <a:rPr lang="en-GB" dirty="0" smtClean="0"/>
              <a:t>Bivariate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98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00976" y="176078"/>
            <a:ext cx="7315439" cy="344312"/>
          </a:xfrm>
        </p:spPr>
        <p:txBody>
          <a:bodyPr>
            <a:normAutofit fontScale="90000"/>
          </a:bodyPr>
          <a:lstStyle/>
          <a:p>
            <a:r>
              <a:rPr lang="en-GB" dirty="0"/>
              <a:t>Exploratory data analysis: </a:t>
            </a:r>
            <a:r>
              <a:rPr lang="en-GB" dirty="0" smtClean="0"/>
              <a:t>Multivariate</a:t>
            </a:r>
            <a:endParaRPr lang="en-US" dirty="0"/>
          </a:p>
        </p:txBody>
      </p:sp>
      <p:pic>
        <p:nvPicPr>
          <p:cNvPr id="2" name="Marcador de contenido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0575" y="743415"/>
            <a:ext cx="6913756" cy="43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76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</Words>
  <Application>Microsoft Office PowerPoint</Application>
  <PresentationFormat>Presentación en pantalla (16:9)</PresentationFormat>
  <Paragraphs>35</Paragraphs>
  <Slides>24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CONNECTTEL CUSTOMER  CHURN PREDICTION PROJECT </vt:lpstr>
      <vt:lpstr>PROJECT FOCUS</vt:lpstr>
      <vt:lpstr>Problem definition</vt:lpstr>
      <vt:lpstr>Exploratory data analysis: Univariate</vt:lpstr>
      <vt:lpstr>Exploratory data analysis: Univariate Cont.</vt:lpstr>
      <vt:lpstr>Exploratory data analysis: Univariate Cont.</vt:lpstr>
      <vt:lpstr>Exploratory data analysis: Univariate Cont.</vt:lpstr>
      <vt:lpstr>Exploratory data analysis: Bivariate</vt:lpstr>
      <vt:lpstr>Exploratory data analysis: Multivariate</vt:lpstr>
      <vt:lpstr>Feature Engineering and Data pre-processing</vt:lpstr>
      <vt:lpstr>Feature Engineering and Data pre-processing Cont.</vt:lpstr>
      <vt:lpstr>Feature Engineering and Data pre-processing Cont.</vt:lpstr>
      <vt:lpstr>Feature Engineering and Data pre-processing Cont.</vt:lpstr>
      <vt:lpstr>Feature Engineering and Data pre-processing Cont.</vt:lpstr>
      <vt:lpstr>Feature Engineering and Data pre-processing Cont.</vt:lpstr>
      <vt:lpstr>Feature Engineering and Data pre-processing Cont.</vt:lpstr>
      <vt:lpstr>Machine learning</vt:lpstr>
      <vt:lpstr>Machine learning</vt:lpstr>
      <vt:lpstr>Machine learning</vt:lpstr>
      <vt:lpstr>Machine learning</vt:lpstr>
      <vt:lpstr>Machine learning</vt:lpstr>
      <vt:lpstr>Recommendations</vt:lpstr>
      <vt:lpstr>Conclusion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2024-02-15T10:55:37Z</dcterms:modified>
</cp:coreProperties>
</file>