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Roboto Mono Medium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Roboto" charset="0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3434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-474" y="-9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15776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Готовый сервис компьютерного клуба: курсовой проект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2426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Копылов Д.А.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33102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270040" y="6674882"/>
            <a:ext cx="156043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dtfl="http://schemas.microsoft.com/office/word/2024/wordml/sdtformatlock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63983" y="1320800"/>
            <a:ext cx="5526589" cy="60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12771120" y="7721600"/>
            <a:ext cx="1859280" cy="50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912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Постановка задачи и характеристика объекта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3655"/>
            <a:ext cx="34010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Объект автоматизации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0479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Современный компьютерный клуб, предоставляющий аренду игровых компьютеров и консолей, а также проведение мероприятий и турниров.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9757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Рост популярности киберспорта требует повышения эффективности управления бронированиями, оплатами и взаимодействия с пользователями.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23655"/>
            <a:ext cx="30609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Проблемная область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0479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Ручное ведение процессов приводит к ошибкам, снижению качества сервиса и увеличению трудозатрат персонала.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3975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Необходима разработка специализированного ПО для автоматизации бизнес-процессов клуба.</a:t>
            </a:r>
            <a:endParaRPr lang="en-US" sz="175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71120" y="7721600"/>
            <a:ext cx="1859280" cy="50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78509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Цели и задачи автоматизации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428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5" name="Text 2"/>
          <p:cNvSpPr/>
          <p:nvPr/>
        </p:nvSpPr>
        <p:spPr>
          <a:xfrm>
            <a:off x="6365260" y="258532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6206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Основная цель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11110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Автоматизация ключевых бизнес-процессов компьютерного клуба через многоуровневое веб-приложение.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42905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9" name="Text 6"/>
          <p:cNvSpPr/>
          <p:nvPr/>
        </p:nvSpPr>
        <p:spPr>
          <a:xfrm>
            <a:off x="6365260" y="433304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4368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Задачи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485882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Регистрация и авторизация пользователей с разграничением прав доступа.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017306" y="572071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Интерфейс бронирования ресурсов и управление мероприятиями.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017306" y="658260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Учёт оплат и предоставление статистики администраторам.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017306" y="708159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Разработка удобного и интуитивного интерфейса.</a:t>
            </a:r>
            <a:endParaRPr lang="en-US" sz="175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71120" y="7721600"/>
            <a:ext cx="1859280" cy="50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931" y="4383086"/>
            <a:ext cx="5939790" cy="333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931" y="785098"/>
            <a:ext cx="5939790" cy="333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50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328" y="3206710"/>
            <a:ext cx="8277939" cy="638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Краткое техническое задание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5328" y="4152067"/>
            <a:ext cx="4263747" cy="3425785"/>
          </a:xfrm>
          <a:prstGeom prst="roundRect">
            <a:avLst>
              <a:gd name="adj" fmla="val 895"/>
            </a:avLst>
          </a:prstGeom>
          <a:solidFill>
            <a:srgbClr val="404040"/>
          </a:solidFill>
          <a:ln/>
        </p:spPr>
      </p:sp>
      <p:sp>
        <p:nvSpPr>
          <p:cNvPr id="5" name="Text 2"/>
          <p:cNvSpPr/>
          <p:nvPr/>
        </p:nvSpPr>
        <p:spPr>
          <a:xfrm>
            <a:off x="919639" y="4356378"/>
            <a:ext cx="3218498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Пользовательские роли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19639" y="4798338"/>
            <a:ext cx="3855125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Разделение прав доступа для администратора и пользователя.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183386" y="4152067"/>
            <a:ext cx="4263747" cy="3425785"/>
          </a:xfrm>
          <a:prstGeom prst="roundRect">
            <a:avLst>
              <a:gd name="adj" fmla="val 895"/>
            </a:avLst>
          </a:prstGeom>
          <a:solidFill>
            <a:srgbClr val="404040"/>
          </a:solidFill>
          <a:ln/>
        </p:spPr>
      </p:sp>
      <p:sp>
        <p:nvSpPr>
          <p:cNvPr id="8" name="Text 5"/>
          <p:cNvSpPr/>
          <p:nvPr/>
        </p:nvSpPr>
        <p:spPr>
          <a:xfrm>
            <a:off x="5387697" y="4356378"/>
            <a:ext cx="2555081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Функционал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5387697" y="4798338"/>
            <a:ext cx="3855125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Регистрация и вход с валидацией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5387697" y="5196840"/>
            <a:ext cx="3855125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Бронирование компьютеров и консолей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387697" y="5922407"/>
            <a:ext cx="3855125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Управление мероприятиями и участие в них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5387697" y="6647974"/>
            <a:ext cx="3855125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Учёт оплат и история платежей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5387697" y="7046476"/>
            <a:ext cx="3855125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Статистика для администраторов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9651444" y="4152067"/>
            <a:ext cx="4263747" cy="3425785"/>
          </a:xfrm>
          <a:prstGeom prst="roundRect">
            <a:avLst>
              <a:gd name="adj" fmla="val 895"/>
            </a:avLst>
          </a:prstGeom>
          <a:solidFill>
            <a:srgbClr val="404040"/>
          </a:solidFill>
          <a:ln/>
        </p:spPr>
      </p:sp>
      <p:sp>
        <p:nvSpPr>
          <p:cNvPr id="15" name="Text 12"/>
          <p:cNvSpPr/>
          <p:nvPr/>
        </p:nvSpPr>
        <p:spPr>
          <a:xfrm>
            <a:off x="9855756" y="4356378"/>
            <a:ext cx="3855125" cy="638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Требования к интерфейсу и безопасности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9855756" y="5117663"/>
            <a:ext cx="3855125" cy="981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Веб-приложение с адаптивным дизайном и фирменными цветами клуба.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9855756" y="6221492"/>
            <a:ext cx="3855125" cy="981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Хранение паролей с шифрованием, доступ к управлению только для администраторов.</a:t>
            </a:r>
            <a:endParaRPr lang="en-US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71120" y="7721600"/>
            <a:ext cx="1859280" cy="50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1480" y="323255"/>
            <a:ext cx="6700838" cy="367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Проектирование и моделирование системы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411480" y="984528"/>
            <a:ext cx="1469708" cy="183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Архитектура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411480" y="1285637"/>
            <a:ext cx="6760369" cy="376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Многоуровневая MVC-архитектура с уровнями представления (Thymeleaf), бизнес-логики (Spring Boot) и доступа к данным (Spring Data JPA).</a:t>
            </a:r>
            <a:endParaRPr lang="en-US" sz="900" dirty="0"/>
          </a:p>
        </p:txBody>
      </p:sp>
      <p:sp>
        <p:nvSpPr>
          <p:cNvPr id="5" name="Text 3"/>
          <p:cNvSpPr/>
          <p:nvPr/>
        </p:nvSpPr>
        <p:spPr>
          <a:xfrm>
            <a:off x="411480" y="1767602"/>
            <a:ext cx="6760369" cy="188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Основные бизнес-процессы: регистрация, бронирование, управление мероприятиями, учёт оплат, администрирование.</a:t>
            </a:r>
            <a:endParaRPr lang="en-US" sz="900" dirty="0"/>
          </a:p>
        </p:txBody>
      </p:sp>
      <p:sp>
        <p:nvSpPr>
          <p:cNvPr id="6" name="Text 4"/>
          <p:cNvSpPr/>
          <p:nvPr/>
        </p:nvSpPr>
        <p:spPr>
          <a:xfrm>
            <a:off x="7466171" y="984528"/>
            <a:ext cx="1469708" cy="183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Диаграммы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7466171" y="1285637"/>
            <a:ext cx="6760369" cy="376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UML-диаграмма вариантов использования и ER-диаграмма базы данных показывают связи между сущностями: пользователи, ресурсы, бронирования, оплаты, мероприятия.</a:t>
            </a:r>
            <a:endParaRPr lang="en-US" sz="9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8" y="2386766"/>
            <a:ext cx="7909560" cy="527304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2771120" y="7721600"/>
            <a:ext cx="1859280" cy="50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3993" y="403860"/>
            <a:ext cx="5506998" cy="458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Проектирование интерфейса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513993" y="1229916"/>
            <a:ext cx="2862739" cy="229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Пользовательский интерфейс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513993" y="1606153"/>
            <a:ext cx="6622018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Страницы для пользователей: главная, бронирование, профиль, события, оплата.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513993" y="1973342"/>
            <a:ext cx="6622018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 администраторов — панели управления ресурсами, пользователями и мероприятиями.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7502009" y="1229916"/>
            <a:ext cx="1835944" cy="229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Примеры экранов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502009" y="1606153"/>
            <a:ext cx="6622018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Авторизация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7502009" y="1892498"/>
            <a:ext cx="6622018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Главная страница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7502009" y="2178844"/>
            <a:ext cx="6622018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Админ-панель</a:t>
            </a:r>
            <a:endParaRPr lang="en-US" sz="1150" dirty="0"/>
          </a:p>
        </p:txBody>
      </p:sp>
      <p:sp>
        <p:nvSpPr>
          <p:cNvPr id="10" name="Text 8"/>
          <p:cNvSpPr/>
          <p:nvPr/>
        </p:nvSpPr>
        <p:spPr>
          <a:xfrm>
            <a:off x="7502009" y="2465189"/>
            <a:ext cx="6622018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Панель менеджера</a:t>
            </a:r>
            <a:endParaRPr lang="en-US" sz="11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054281"/>
            <a:ext cx="3999050" cy="2247191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3200" y="5655024"/>
            <a:ext cx="3999050" cy="224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41948" y="5655536"/>
            <a:ext cx="3999051" cy="224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41950" y="3054281"/>
            <a:ext cx="3999050" cy="224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12771120" y="7721600"/>
            <a:ext cx="1859280" cy="50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39383"/>
            <a:ext cx="81657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Выбор средств реализации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883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47661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Язык и фреймворк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256609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 21 и Spring Boot 3.5.0 для создания масштабируемого и безопасного веб-приложения с MVC и ORM.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46883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8" name="Text 5"/>
          <p:cNvSpPr/>
          <p:nvPr/>
        </p:nvSpPr>
        <p:spPr>
          <a:xfrm>
            <a:off x="5973008" y="4766191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База данных и шаблоны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610939"/>
            <a:ext cx="342149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Реляционная СУБД (PostgreSQL или MySQL), ORM через JPA/Hibernate, шаблоны Thymeleaf для адаптивных страниц.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46883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11" name="Text 8"/>
          <p:cNvSpPr/>
          <p:nvPr/>
        </p:nvSpPr>
        <p:spPr>
          <a:xfrm>
            <a:off x="10415111" y="47661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Обмен данными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256609"/>
            <a:ext cx="342149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Формат JSON с использованием библиотеки Gson для взаимодействия с внешними сервисами и клиентской частью.</a:t>
            </a:r>
            <a:endParaRPr lang="en-US" sz="17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771120" y="7721600"/>
            <a:ext cx="1859280" cy="50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69720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Структура проекта и UML-диаграмма классов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949523"/>
            <a:ext cx="144541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Структура проекта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396835" y="1240036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Основные директории и файлы организованы для удобства разработки и поддержки.</a:t>
            </a:r>
            <a:endParaRPr lang="en-US" sz="850" dirty="0"/>
          </a:p>
        </p:txBody>
      </p:sp>
      <p:sp>
        <p:nvSpPr>
          <p:cNvPr id="5" name="Text 3"/>
          <p:cNvSpPr/>
          <p:nvPr/>
        </p:nvSpPr>
        <p:spPr>
          <a:xfrm>
            <a:off x="396835" y="1523524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Включает контроллеры, модели, репозитории и конфигурации.</a:t>
            </a:r>
            <a:endParaRPr lang="en-US" sz="850" dirty="0"/>
          </a:p>
        </p:txBody>
      </p:sp>
      <p:sp>
        <p:nvSpPr>
          <p:cNvPr id="6" name="Text 4"/>
          <p:cNvSpPr/>
          <p:nvPr/>
        </p:nvSpPr>
        <p:spPr>
          <a:xfrm>
            <a:off x="7461171" y="949523"/>
            <a:ext cx="178558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UML-диаграмма классов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7461171" y="1240036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Отражает связи между основными сущностями и классами, обеспечивая понимание архитектуры системы.</a:t>
            </a:r>
            <a:endParaRPr lang="en-US" sz="8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1937412"/>
            <a:ext cx="4349074" cy="593055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2771120" y="7721600"/>
            <a:ext cx="1859280" cy="50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5021"/>
            <a:ext cx="108877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Реализация и ключевые компоненты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0776"/>
            <a:ext cx="49314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Основные классы и контроллеры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1920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Включают главный класс приложения, контроллеры для администрирования, аутентификации, управления бронированиями, событиями и оплатами.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Реализованы функции создания, редактирования, удаления и экспорта данных.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350776"/>
            <a:ext cx="57816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Безопасность и управление сессиями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93192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Обеспечена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проверка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ролей</a:t>
            </a:r>
            <a:r>
              <a:rPr lang="ru-RU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 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управление сессиями пользователей.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Поддержка регистрации, восстановления пароля и разграничения доступа.</a:t>
            </a:r>
            <a:endParaRPr lang="en-US" sz="175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71120" y="7721600"/>
            <a:ext cx="1859280" cy="50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458</Words>
  <Application>Microsoft Office PowerPoint</Application>
  <PresentationFormat>Произвольный</PresentationFormat>
  <Paragraphs>75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Roboto Mono Medium</vt:lpstr>
      <vt:lpstr>Calibri</vt:lpstr>
      <vt:lpstr>Roboto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Дима Копылов</cp:lastModifiedBy>
  <cp:revision>2</cp:revision>
  <dcterms:created xsi:type="dcterms:W3CDTF">2025-05-28T20:18:43Z</dcterms:created>
  <dcterms:modified xsi:type="dcterms:W3CDTF">2025-05-28T20:27:44Z</dcterms:modified>
</cp:coreProperties>
</file>