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88" r:id="rId3"/>
    <p:sldId id="380" r:id="rId4"/>
    <p:sldId id="373" r:id="rId5"/>
    <p:sldId id="381" r:id="rId6"/>
    <p:sldId id="374" r:id="rId7"/>
    <p:sldId id="384" r:id="rId8"/>
    <p:sldId id="375" r:id="rId9"/>
    <p:sldId id="313" r:id="rId10"/>
    <p:sldId id="376" r:id="rId11"/>
    <p:sldId id="346" r:id="rId12"/>
    <p:sldId id="377" r:id="rId13"/>
    <p:sldId id="378" r:id="rId14"/>
    <p:sldId id="379" r:id="rId15"/>
    <p:sldId id="382" r:id="rId16"/>
    <p:sldId id="3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404" userDrawn="1">
          <p15:clr>
            <a:srgbClr val="A4A3A4"/>
          </p15:clr>
        </p15:guide>
        <p15:guide id="3" pos="691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pos="4080" userDrawn="1">
          <p15:clr>
            <a:srgbClr val="A4A3A4"/>
          </p15:clr>
        </p15:guide>
        <p15:guide id="6" pos="1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A"/>
    <a:srgbClr val="FDC427"/>
    <a:srgbClr val="8C1D40"/>
    <a:srgbClr val="006837"/>
    <a:srgbClr val="FF0066"/>
    <a:srgbClr val="FF1919"/>
    <a:srgbClr val="2F1785"/>
    <a:srgbClr val="4B9506"/>
    <a:srgbClr val="000099"/>
    <a:srgbClr val="3A6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291" autoAdjust="0"/>
  </p:normalViewPr>
  <p:slideViewPr>
    <p:cSldViewPr showGuides="1">
      <p:cViewPr varScale="1">
        <p:scale>
          <a:sx n="78" d="100"/>
          <a:sy n="78" d="100"/>
        </p:scale>
        <p:origin x="1022" y="72"/>
      </p:cViewPr>
      <p:guideLst>
        <p:guide orient="horz" pos="720"/>
        <p:guide pos="404"/>
        <p:guide pos="6912"/>
        <p:guide orient="horz" pos="672"/>
        <p:guide pos="4080"/>
        <p:guide pos="1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5D197D-2546-93E6-A4B1-1C23711EFE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475A4-469E-6221-5F6E-0A20AEF216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8FE30-FBDC-40D6-A0FE-6CE024CDE57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900A2-835F-79A0-9DDF-2870F14355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45FA3-2466-E616-BD4E-A1E71EA512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13F3E-3280-42A5-A9C0-AD1DFF5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CE57-F058-477A-A48F-9392368F5DAE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3E0B9-F4D7-48EB-B4EC-2C3C712F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5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34805-1F01-4BDA-A8CA-FCEA2B4BC8D0}" type="datetime3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January 2025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EBCF4-26FC-4F76-8DA1-52FDDC328D4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Slide Image Placeholder 50">
            <a:extLst>
              <a:ext uri="{FF2B5EF4-FFF2-40B4-BE49-F238E27FC236}">
                <a16:creationId xmlns:a16="http://schemas.microsoft.com/office/drawing/2014/main" id="{DCE3710F-2356-44F5-A47E-3DFCE8CD4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35013" y="563563"/>
            <a:ext cx="5632450" cy="3168650"/>
          </a:xfrm>
        </p:spPr>
      </p:sp>
    </p:spTree>
    <p:extLst>
      <p:ext uri="{BB962C8B-B14F-4D97-AF65-F5344CB8AC3E}">
        <p14:creationId xmlns:p14="http://schemas.microsoft.com/office/powerpoint/2010/main" val="391078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2.png"/><Relationship Id="rId4" Type="http://schemas.openxmlformats.org/officeDocument/2006/relationships/tags" Target="../tags/tag23.xml"/><Relationship Id="rId9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2" Type="http://schemas.openxmlformats.org/officeDocument/2006/relationships/tags" Target="../tags/tag86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11.v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image" Target="../media/image5.emf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oleObject" Target="../embeddings/oleObject12.bin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7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image" Target="../media/image4.png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11.xml"/><Relationship Id="rId11" Type="http://schemas.openxmlformats.org/officeDocument/2006/relationships/image" Target="../media/image4.png"/><Relationship Id="rId5" Type="http://schemas.openxmlformats.org/officeDocument/2006/relationships/tags" Target="../tags/tag110.xml"/><Relationship Id="rId10" Type="http://schemas.openxmlformats.org/officeDocument/2006/relationships/image" Target="../media/image3.emf"/><Relationship Id="rId4" Type="http://schemas.openxmlformats.org/officeDocument/2006/relationships/tags" Target="../tags/tag109.xml"/><Relationship Id="rId9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6.png"/><Relationship Id="rId2" Type="http://schemas.openxmlformats.org/officeDocument/2006/relationships/tags" Target="../tags/tag1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3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4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3.emf"/><Relationship Id="rId4" Type="http://schemas.openxmlformats.org/officeDocument/2006/relationships/tags" Target="../tags/tag33.xml"/><Relationship Id="rId9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5.v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image" Target="../media/image3.emf"/><Relationship Id="rId4" Type="http://schemas.openxmlformats.org/officeDocument/2006/relationships/tags" Target="../tags/tag39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6.v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image" Target="../media/image3.emf"/><Relationship Id="rId4" Type="http://schemas.openxmlformats.org/officeDocument/2006/relationships/tags" Target="../tags/tag45.xml"/><Relationship Id="rId9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vmlDrawing" Target="../drawings/vmlDrawing7.vml"/><Relationship Id="rId6" Type="http://schemas.openxmlformats.org/officeDocument/2006/relationships/tags" Target="../tags/tag53.xml"/><Relationship Id="rId11" Type="http://schemas.openxmlformats.org/officeDocument/2006/relationships/image" Target="../media/image3.emf"/><Relationship Id="rId5" Type="http://schemas.openxmlformats.org/officeDocument/2006/relationships/tags" Target="../tags/tag52.xml"/><Relationship Id="rId10" Type="http://schemas.openxmlformats.org/officeDocument/2006/relationships/oleObject" Target="../embeddings/oleObject7.bin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1.emf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oleObject" Target="../embeddings/oleObject8.bin"/><Relationship Id="rId2" Type="http://schemas.openxmlformats.org/officeDocument/2006/relationships/tags" Target="../tags/tag56.xml"/><Relationship Id="rId1" Type="http://schemas.openxmlformats.org/officeDocument/2006/relationships/vmlDrawing" Target="../drawings/vmlDrawing8.vml"/><Relationship Id="rId6" Type="http://schemas.openxmlformats.org/officeDocument/2006/relationships/tags" Target="../tags/tag6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oleObject" Target="../embeddings/oleObject9.bin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vmlDrawing" Target="../drawings/vmlDrawing9.v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image" Target="../media/image4.png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2" Type="http://schemas.openxmlformats.org/officeDocument/2006/relationships/tags" Target="../tags/tag75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10.v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image" Target="../media/image1.emf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183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BB598-2691-4D01-A539-1D662EC06D72}"/>
              </a:ext>
            </a:extLst>
          </p:cNvPr>
          <p:cNvSpPr/>
          <p:nvPr userDrawn="1"/>
        </p:nvSpPr>
        <p:spPr>
          <a:xfrm>
            <a:off x="3176" y="2971799"/>
            <a:ext cx="12188824" cy="3886201"/>
          </a:xfrm>
          <a:prstGeom prst="rect">
            <a:avLst/>
          </a:prstGeom>
          <a:solidFill>
            <a:srgbClr val="FDC427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E5ED7-62AC-442E-9D78-2775559457BD}"/>
              </a:ext>
            </a:extLst>
          </p:cNvPr>
          <p:cNvSpPr/>
          <p:nvPr userDrawn="1"/>
        </p:nvSpPr>
        <p:spPr>
          <a:xfrm>
            <a:off x="0" y="2658479"/>
            <a:ext cx="12188824" cy="186085"/>
          </a:xfrm>
          <a:prstGeom prst="rect">
            <a:avLst/>
          </a:prstGeom>
          <a:solidFill>
            <a:srgbClr val="8C1D4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0800" y="5369239"/>
            <a:ext cx="9726795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47688" y="4951630"/>
            <a:ext cx="9726795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1" y="4153476"/>
            <a:ext cx="9726795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CDF1E86B-230A-4AE3-92EE-18802C00ED66}"/>
              </a:ext>
            </a:extLst>
          </p:cNvPr>
          <p:cNvSpPr txBox="1">
            <a:spLocks/>
          </p:cNvSpPr>
          <p:nvPr userDrawn="1"/>
        </p:nvSpPr>
        <p:spPr>
          <a:xfrm>
            <a:off x="547688" y="903956"/>
            <a:ext cx="4502836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CDC,</a:t>
            </a:r>
            <a:r>
              <a:rPr lang="en-US" sz="2000" b="1" baseline="0" dirty="0">
                <a:solidFill>
                  <a:schemeClr val="tx1"/>
                </a:solidFill>
              </a:rPr>
              <a:t> MoIB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20" descr="Arizona State University on Collegepedia">
            <a:extLst>
              <a:ext uri="{FF2B5EF4-FFF2-40B4-BE49-F238E27FC236}">
                <a16:creationId xmlns:a16="http://schemas.microsoft.com/office/drawing/2014/main" id="{BC265D0D-3FB5-5A5C-B6F5-EB2EF4E7B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801" y="275960"/>
            <a:ext cx="1159604" cy="49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65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256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14" imgW="572" imgH="588" progId="TCLayout.ActiveDocument.1">
                  <p:embed/>
                </p:oleObj>
              </mc:Choice>
              <mc:Fallback>
                <p:oleObj name="think-cell Slide" r:id="rId14" imgW="572" imgH="588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519011"/>
            <a:ext cx="6967728" cy="38472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FFC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8" y="976471"/>
            <a:ext cx="696772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2" name="Picture 288">
            <a:extLst>
              <a:ext uri="{FF2B5EF4-FFF2-40B4-BE49-F238E27FC236}">
                <a16:creationId xmlns:a16="http://schemas.microsoft.com/office/drawing/2014/main" id="{1E14135B-FDDE-49D3-B6D7-1BDC242495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74067"/>
            <a:ext cx="837450" cy="8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7EDB617A-2990-4053-9520-0F5D1D976262}"/>
              </a:ext>
            </a:extLst>
          </p:cNvPr>
          <p:cNvSpPr txBox="1">
            <a:spLocks/>
          </p:cNvSpPr>
          <p:nvPr userDrawn="1"/>
        </p:nvSpPr>
        <p:spPr>
          <a:xfrm>
            <a:off x="9283474" y="6498753"/>
            <a:ext cx="188513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/>
                </a:solidFill>
              </a:rPr>
              <a:t>Government of Khyber Pakhtunkhwa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TopLineRight">
            <a:extLst>
              <a:ext uri="{FF2B5EF4-FFF2-40B4-BE49-F238E27FC236}">
                <a16:creationId xmlns:a16="http://schemas.microsoft.com/office/drawing/2014/main" id="{283AA53C-33A4-4DA5-9E72-12C2883CAF2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937377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LineLeft">
            <a:extLst>
              <a:ext uri="{FF2B5EF4-FFF2-40B4-BE49-F238E27FC236}">
                <a16:creationId xmlns:a16="http://schemas.microsoft.com/office/drawing/2014/main" id="{D0F7ADBC-6D86-4EAD-85BB-DADD184C60B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937377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E3AEA7-76E4-4DBB-B219-BB82D650A1EE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937377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6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03025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FFC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19011"/>
            <a:ext cx="7918704" cy="38472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8" y="976471"/>
            <a:ext cx="7918704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2" name="Picture 288">
            <a:extLst>
              <a:ext uri="{FF2B5EF4-FFF2-40B4-BE49-F238E27FC236}">
                <a16:creationId xmlns:a16="http://schemas.microsoft.com/office/drawing/2014/main" id="{A11DBEA6-99D6-418E-8F15-09398E5B0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74067"/>
            <a:ext cx="837450" cy="8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4A1B6220-01F0-438D-8C94-91F67AF369FA}"/>
              </a:ext>
            </a:extLst>
          </p:cNvPr>
          <p:cNvSpPr txBox="1">
            <a:spLocks/>
          </p:cNvSpPr>
          <p:nvPr userDrawn="1"/>
        </p:nvSpPr>
        <p:spPr>
          <a:xfrm>
            <a:off x="9283474" y="6498753"/>
            <a:ext cx="188513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/>
                </a:solidFill>
              </a:rPr>
              <a:t>Government of Khyber Pakhtunkhwa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0201B559-53A5-4D8D-8C98-7ED52ACCCCB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9119861" y="937377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1BA93093-D8C7-45C3-AAB7-AF77483A9292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937377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5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66929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7" y="521970"/>
            <a:ext cx="10160065" cy="38472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88">
            <a:extLst>
              <a:ext uri="{FF2B5EF4-FFF2-40B4-BE49-F238E27FC236}">
                <a16:creationId xmlns:a16="http://schemas.microsoft.com/office/drawing/2014/main" id="{E8F69406-48F2-46A3-A50D-5BDA8951AA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74067"/>
            <a:ext cx="837450" cy="8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C81710A1-E76E-4D4C-8BF7-33FCC7414A62}"/>
              </a:ext>
            </a:extLst>
          </p:cNvPr>
          <p:cNvSpPr txBox="1">
            <a:spLocks/>
          </p:cNvSpPr>
          <p:nvPr userDrawn="1"/>
        </p:nvSpPr>
        <p:spPr>
          <a:xfrm>
            <a:off x="9283474" y="6498753"/>
            <a:ext cx="188513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/>
                </a:solidFill>
              </a:rPr>
              <a:t>Government of Khyber Pakhtunkhwa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64F4EC-8126-41DB-9F1E-559D1F1F1FCC}"/>
              </a:ext>
            </a:extLst>
          </p:cNvPr>
          <p:cNvCxnSpPr>
            <a:cxnSpLocks/>
          </p:cNvCxnSpPr>
          <p:nvPr userDrawn="1"/>
        </p:nvCxnSpPr>
        <p:spPr>
          <a:xfrm>
            <a:off x="554736" y="937377"/>
            <a:ext cx="11089576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9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16934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88">
            <a:extLst>
              <a:ext uri="{FF2B5EF4-FFF2-40B4-BE49-F238E27FC236}">
                <a16:creationId xmlns:a16="http://schemas.microsoft.com/office/drawing/2014/main" id="{C523E553-160B-4F97-BE36-F6D7F3C14D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33" y="2233287"/>
            <a:ext cx="2212614" cy="227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491623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7016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547728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-86299"/>
            <a:ext cx="11334750" cy="70167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75C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77976"/>
            <a:ext cx="11334750" cy="4613274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defRPr/>
            </a:lvl1pPr>
            <a:lvl2pPr marL="685800" indent="-252000">
              <a:buClr>
                <a:schemeClr val="accent6">
                  <a:lumMod val="50000"/>
                </a:schemeClr>
              </a:buClr>
              <a:buFont typeface="Symbol" panose="05050102010706020507" pitchFamily="18" charset="2"/>
              <a:buChar char=""/>
              <a:defRPr/>
            </a:lvl2pPr>
            <a:lvl3pPr>
              <a:buClr>
                <a:schemeClr val="accent6">
                  <a:lumMod val="50000"/>
                </a:schemeClr>
              </a:buClr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  <a:lvl5pPr>
              <a:buClr>
                <a:schemeClr val="accent6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0650" y="6359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CC9F4F-EA36-4B42-8EE7-919FA8C3AD4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8EA9D27-C3C6-4C3E-89DD-D85EC3E459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100" y="962025"/>
            <a:ext cx="11334750" cy="512763"/>
          </a:xfrm>
        </p:spPr>
        <p:txBody>
          <a:bodyPr>
            <a:normAutofit/>
          </a:bodyPr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40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792231-69F4-4F9D-9049-A1DDF7DE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8169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7" y="103152"/>
            <a:ext cx="10160065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49875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69372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2582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245477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7902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932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9274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82579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731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42344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9899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12" imgW="413" imgH="416" progId="TCLayout.ActiveDocument.1">
                  <p:embed/>
                </p:oleObj>
              </mc:Choice>
              <mc:Fallback>
                <p:oleObj name="think-cell Slide" r:id="rId12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FFC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C41599A-8B2D-4A1E-BD19-DCE48FA92F66}"/>
              </a:ext>
            </a:extLst>
          </p:cNvPr>
          <p:cNvSpPr txBox="1">
            <a:spLocks/>
          </p:cNvSpPr>
          <p:nvPr userDrawn="1"/>
        </p:nvSpPr>
        <p:spPr>
          <a:xfrm>
            <a:off x="9283474" y="6498753"/>
            <a:ext cx="188513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/>
                </a:solidFill>
              </a:rPr>
              <a:t>Government of Khyber Pakhtunkhwa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TopLineLeft">
            <a:extLst>
              <a:ext uri="{FF2B5EF4-FFF2-40B4-BE49-F238E27FC236}">
                <a16:creationId xmlns:a16="http://schemas.microsoft.com/office/drawing/2014/main" id="{D19401A5-72E5-4C46-8FAA-8600CAC41277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937377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118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FFC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2" name="Picture 288">
            <a:extLst>
              <a:ext uri="{FF2B5EF4-FFF2-40B4-BE49-F238E27FC236}">
                <a16:creationId xmlns:a16="http://schemas.microsoft.com/office/drawing/2014/main" id="{FD1F626C-A86C-4520-A582-147DA197E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74067"/>
            <a:ext cx="837450" cy="8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FAF0B23-BF46-42E3-9C8D-062896DC1F39}"/>
              </a:ext>
            </a:extLst>
          </p:cNvPr>
          <p:cNvSpPr txBox="1">
            <a:spLocks/>
          </p:cNvSpPr>
          <p:nvPr userDrawn="1"/>
        </p:nvSpPr>
        <p:spPr>
          <a:xfrm>
            <a:off x="9283474" y="6498753"/>
            <a:ext cx="188513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/>
                </a:solidFill>
              </a:rPr>
              <a:t>Government of Khyber Pakhtunkhwa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TopLineRight">
            <a:extLst>
              <a:ext uri="{FF2B5EF4-FFF2-40B4-BE49-F238E27FC236}">
                <a16:creationId xmlns:a16="http://schemas.microsoft.com/office/drawing/2014/main" id="{4BCEE20B-068B-4409-9929-C9F6EFDCE7C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4671219" y="937377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Left">
            <a:extLst>
              <a:ext uri="{FF2B5EF4-FFF2-40B4-BE49-F238E27FC236}">
                <a16:creationId xmlns:a16="http://schemas.microsoft.com/office/drawing/2014/main" id="{04B50E07-5CF6-4FA4-80C0-5A97640377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937377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38578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14" imgW="413" imgH="416" progId="TCLayout.ActiveDocument.1">
                  <p:embed/>
                </p:oleObj>
              </mc:Choice>
              <mc:Fallback>
                <p:oleObj name="think-cell Slide" r:id="rId1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FFC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19011"/>
            <a:ext cx="5065776" cy="38472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8" y="976471"/>
            <a:ext cx="5065776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2" name="Picture 288">
            <a:extLst>
              <a:ext uri="{FF2B5EF4-FFF2-40B4-BE49-F238E27FC236}">
                <a16:creationId xmlns:a16="http://schemas.microsoft.com/office/drawing/2014/main" id="{71C1E2E7-775A-4A1D-B5DE-019923E5B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74067"/>
            <a:ext cx="837450" cy="8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390BA6A6-D622-40EC-8EE4-FAF115321C41}"/>
              </a:ext>
            </a:extLst>
          </p:cNvPr>
          <p:cNvSpPr txBox="1">
            <a:spLocks/>
          </p:cNvSpPr>
          <p:nvPr userDrawn="1"/>
        </p:nvSpPr>
        <p:spPr>
          <a:xfrm>
            <a:off x="9283474" y="6498753"/>
            <a:ext cx="188513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/>
                </a:solidFill>
              </a:rPr>
              <a:t>Government of Khyber Pakhtunkhwa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TopLineRight">
            <a:extLst>
              <a:ext uri="{FF2B5EF4-FFF2-40B4-BE49-F238E27FC236}">
                <a16:creationId xmlns:a16="http://schemas.microsoft.com/office/drawing/2014/main" id="{4621481D-27E5-4F87-B45B-41DC18907499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6573171" y="937377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TopLineLeft">
            <a:extLst>
              <a:ext uri="{FF2B5EF4-FFF2-40B4-BE49-F238E27FC236}">
                <a16:creationId xmlns:a16="http://schemas.microsoft.com/office/drawing/2014/main" id="{29C45080-F0A3-4994-8BE9-0C272784001F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937377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324EE6-02E1-4789-BCBA-CEC16E7B160F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937377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1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26" Type="http://schemas.openxmlformats.org/officeDocument/2006/relationships/tags" Target="../tags/tag8.xml"/><Relationship Id="rId39" Type="http://schemas.openxmlformats.org/officeDocument/2006/relationships/oleObject" Target="../embeddings/oleObject1.bin"/><Relationship Id="rId21" Type="http://schemas.openxmlformats.org/officeDocument/2006/relationships/tags" Target="../tags/tag3.xml"/><Relationship Id="rId34" Type="http://schemas.openxmlformats.org/officeDocument/2006/relationships/tags" Target="../tags/tag1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tags" Target="../tags/tag11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32" Type="http://schemas.openxmlformats.org/officeDocument/2006/relationships/tags" Target="../tags/tag14.xml"/><Relationship Id="rId37" Type="http://schemas.openxmlformats.org/officeDocument/2006/relationships/tags" Target="../tags/tag19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36" Type="http://schemas.openxmlformats.org/officeDocument/2006/relationships/tags" Target="../tags/tag1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31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tags" Target="../tags/tag12.xml"/><Relationship Id="rId35" Type="http://schemas.openxmlformats.org/officeDocument/2006/relationships/tags" Target="../tags/tag17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7.xml"/><Relationship Id="rId33" Type="http://schemas.openxmlformats.org/officeDocument/2006/relationships/tags" Target="../tags/tag15.xml"/><Relationship Id="rId38" Type="http://schemas.openxmlformats.org/officeDocument/2006/relationships/tags" Target="../tags/tag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98527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39" imgW="413" imgH="416" progId="TCLayout.ActiveDocument.1">
                  <p:embed/>
                </p:oleObj>
              </mc:Choice>
              <mc:Fallback>
                <p:oleObj name="think-cell Slide" r:id="rId3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553972" y="6278400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0160065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289273"/>
            <a:ext cx="450444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 dirty="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987738" y="2170800"/>
            <a:ext cx="3049253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Above Chart Exhibit Title</a:t>
            </a:r>
          </a:p>
          <a:p>
            <a:pPr lvl="0"/>
            <a:r>
              <a:rPr lang="en-US" b="0" dirty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484655" cy="163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6017DE47-4B7E-4602-A5D8-84F1D054B685}"/>
              </a:ext>
            </a:extLst>
          </p:cNvPr>
          <p:cNvGrpSpPr/>
          <p:nvPr userDrawn="1"/>
        </p:nvGrpSpPr>
        <p:grpSpPr>
          <a:xfrm>
            <a:off x="10317304" y="3150223"/>
            <a:ext cx="1319960" cy="958286"/>
            <a:chOff x="10162879" y="3243772"/>
            <a:chExt cx="1319960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0E773DEB-38A3-4D4F-8F3A-7DED71AB991A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0BBD940B-C7B3-42F9-A317-3A6409A75F43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26E9D6E-D5B2-4063-BC7C-9B64A65F12D6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D75199AB-4672-4D43-A550-E0AD095E38D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ea typeface="+mn-ea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C54E0345-E77E-4F4E-A6DE-370FD26C583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ea typeface="+mn-ea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6EF73E9A-1D4C-4C71-AC42-915A9A82D8E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293BE944-4FB1-49E4-A46A-DFB832FADF2D}"/>
              </a:ext>
            </a:extLst>
          </p:cNvPr>
          <p:cNvGrpSpPr/>
          <p:nvPr userDrawn="1"/>
        </p:nvGrpSpPr>
        <p:grpSpPr>
          <a:xfrm>
            <a:off x="10688315" y="1145373"/>
            <a:ext cx="948949" cy="1731859"/>
            <a:chOff x="7723680" y="1702457"/>
            <a:chExt cx="948949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C824262-8989-4B2D-8DBF-135E9E168DBC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F6423FB4-50F6-480B-81B0-87D1466FC3D9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F5CAFF64-59BF-4FFA-A7EC-6C6AB587CFFB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16DCA56E-1BE7-44F5-B451-C39F813FE2B6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115CD1D8-A840-4C47-8BAE-4755ADB1023C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98251E0D-E6AA-48B7-9F7E-F065654B0419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BCBBD5C-74E4-49E5-AB9C-046CC11FD95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A7671A9-71DB-43E2-9D83-DE6CB521F4F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E4E3E41D-ACEE-448A-9712-FCB4DC84E263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A14524F-36B3-4640-BB23-FC333438437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6B313E13-C478-43A9-8722-8D490DFC9F2B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346CEEAD-EB0F-4654-9B74-E9B88E15E92E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1CCE464-A935-45D5-9DD2-6FD002E2E10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F06CB200-3A1A-467F-8166-1307ABD2F9D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3F57F0F-CFB6-4459-98C3-704A188C1688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6A70474-5B3B-4D05-B276-92201F90794C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4E47F3DF-D57B-42D9-97F5-DF93588DD45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B7E58BBA-E347-43CE-AC2B-53B1091EB4FF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8C970BA-BB1D-41DF-BB7E-F37715E023C2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BB43699A-A93F-40F4-B94F-5ACC3FC7A2B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9AAAA3D2-18E4-48C0-BE83-DB21A10DD202}"/>
              </a:ext>
            </a:extLst>
          </p:cNvPr>
          <p:cNvGrpSpPr/>
          <p:nvPr userDrawn="1"/>
        </p:nvGrpSpPr>
        <p:grpSpPr>
          <a:xfrm>
            <a:off x="10714801" y="4381500"/>
            <a:ext cx="922463" cy="1717282"/>
            <a:chOff x="10652400" y="4322824"/>
            <a:chExt cx="922463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7F691D58-858A-4AA0-AF95-9DAF892CEC9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6DACF4A1-1081-4AC1-9D47-12E01E2521AD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D1B52631-B18F-4E3B-9E20-D5DE506756B1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0074E8A9-58EF-400E-9311-7E77FC619AA5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CAB53C7B-2604-409C-ACAB-B85D0279EDA6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DABF097C-99AD-454B-88C9-800E21992926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04348013-5D9A-49E0-853F-523527ACCE23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2F54CB71-C033-4B3C-B037-1A95FC3C56A9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A9A3FC63-A72C-490E-BC2F-EB378B726610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8ABE5E40-BFBB-4D07-A6EF-7D8CAAAD21BC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</p:grpSp>
      <p:sp>
        <p:nvSpPr>
          <p:cNvPr id="150" name="Footer Placeholder 5">
            <a:extLst>
              <a:ext uri="{FF2B5EF4-FFF2-40B4-BE49-F238E27FC236}">
                <a16:creationId xmlns:a16="http://schemas.microsoft.com/office/drawing/2014/main" id="{6BBE091D-712C-4217-8ACC-0D726A9E4244}"/>
              </a:ext>
            </a:extLst>
          </p:cNvPr>
          <p:cNvSpPr txBox="1">
            <a:spLocks/>
          </p:cNvSpPr>
          <p:nvPr userDrawn="1"/>
        </p:nvSpPr>
        <p:spPr>
          <a:xfrm>
            <a:off x="11013590" y="6369572"/>
            <a:ext cx="621965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W. P. Carey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F9993B8-5743-4B3A-9BEF-DD9C57A04F7F}"/>
              </a:ext>
            </a:extLst>
          </p:cNvPr>
          <p:cNvCxnSpPr>
            <a:cxnSpLocks/>
          </p:cNvCxnSpPr>
          <p:nvPr userDrawn="1"/>
        </p:nvCxnSpPr>
        <p:spPr>
          <a:xfrm>
            <a:off x="554736" y="1001545"/>
            <a:ext cx="11089576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Arizona State University on Collegepedia">
            <a:extLst>
              <a:ext uri="{FF2B5EF4-FFF2-40B4-BE49-F238E27FC236}">
                <a16:creationId xmlns:a16="http://schemas.microsoft.com/office/drawing/2014/main" id="{51B2A7F5-AEF3-A32C-E6CA-66CC94129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801" y="275960"/>
            <a:ext cx="1159604" cy="49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8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27" r:id="rId15"/>
    <p:sldLayoutId id="2147483744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8912" indent="-210312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5544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3816" indent="-14630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1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3.emf"/><Relationship Id="rId4" Type="http://schemas.openxmlformats.org/officeDocument/2006/relationships/tags" Target="../tags/tag119.xml"/><Relationship Id="rId9" Type="http://schemas.openxmlformats.org/officeDocument/2006/relationships/oleObject" Target="../embeddings/oleObject15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4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 hidden="1">
            <a:extLst>
              <a:ext uri="{FF2B5EF4-FFF2-40B4-BE49-F238E27FC236}">
                <a16:creationId xmlns:a16="http://schemas.microsoft.com/office/drawing/2014/main" id="{B0E17E90-3C4E-4F37-9FA4-FC779C25087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6" hidden="1">
                        <a:extLst>
                          <a:ext uri="{FF2B5EF4-FFF2-40B4-BE49-F238E27FC236}">
                            <a16:creationId xmlns:a16="http://schemas.microsoft.com/office/drawing/2014/main" id="{B0E17E90-3C4E-4F37-9FA4-FC779C250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B9340E2-D95A-4545-81E1-3AD07AB3A01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06FD97B-691F-4513-92F7-37A1FAC29B8E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1000" y="3963087"/>
            <a:ext cx="9277859" cy="1354217"/>
          </a:xfrm>
          <a:solidFill>
            <a:srgbClr val="FDC427"/>
          </a:solidFill>
          <a:ln/>
        </p:spPr>
        <p:txBody>
          <a:bodyPr wrap="square" anchor="b" anchorCtr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KCC Advertising Performance and Sales Analysis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3276600" cy="609600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14A5A886-E5AD-3024-4744-776C985B155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81000" y="6324600"/>
            <a:ext cx="9726795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4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1600" b="1" dirty="0" smtClean="0">
                <a:ln w="6350" cap="flat">
                  <a:noFill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By: Ayush Trivedi</a:t>
            </a:r>
            <a:endParaRPr lang="en-US" sz="1600" b="1" dirty="0">
              <a:ln w="6350" cap="flat">
                <a:noFill/>
                <a:miter lim="800000"/>
              </a:ln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192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6B0F0-58CE-2849-0D82-1F315CFE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218F-6CED-E694-E1C0-E4D8C10A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Boiler Plate for Optimization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E62E2-57DD-FE7F-A483-0EF7EFBED529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6CEE2A-41C6-76C2-07CC-30828F2E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70638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B197E-BDC8-A43D-F2D6-D90664C3B687}"/>
              </a:ext>
            </a:extLst>
          </p:cNvPr>
          <p:cNvSpPr/>
          <p:nvPr/>
        </p:nvSpPr>
        <p:spPr>
          <a:xfrm>
            <a:off x="2245901" y="2656332"/>
            <a:ext cx="4038600" cy="2438399"/>
          </a:xfrm>
          <a:prstGeom prst="rect">
            <a:avLst/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Decisions</a:t>
            </a: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Optimization</a:t>
            </a: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Constraints</a:t>
            </a:r>
          </a:p>
          <a:p>
            <a:pPr marL="285750" indent="-285750" algn="ctr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utoShape 2" descr="BOILERPLATE Icon - Free Download Business Icons | IconScout">
            <a:extLst>
              <a:ext uri="{FF2B5EF4-FFF2-40B4-BE49-F238E27FC236}">
                <a16:creationId xmlns:a16="http://schemas.microsoft.com/office/drawing/2014/main" id="{13853893-0053-BF14-0502-39530B3E6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Boiler Plate Icons - Free SVG &amp; PNG Boiler Plate Images - Noun Project">
            <a:extLst>
              <a:ext uri="{FF2B5EF4-FFF2-40B4-BE49-F238E27FC236}">
                <a16:creationId xmlns:a16="http://schemas.microsoft.com/office/drawing/2014/main" id="{BFC77403-1877-C965-76B4-6290AF71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35" y="2048933"/>
            <a:ext cx="2455333" cy="245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2A1DE-AEAF-559F-EE4F-270DF0BD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AE56-6DB5-ECEA-E609-41895D98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05918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Input Parameters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E7011E-DAA0-F3D6-5492-45D5BE8A28CE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E28F9A3-5FBE-FC2F-90C3-9E8BF7A0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03" y="1116407"/>
            <a:ext cx="8200697" cy="5215157"/>
          </a:xfrm>
          <a:prstGeom prst="rect">
            <a:avLst/>
          </a:prstGeom>
        </p:spPr>
      </p:pic>
      <p:pic>
        <p:nvPicPr>
          <p:cNvPr id="10242" name="Picture 2" descr="Input - Free computer icons">
            <a:extLst>
              <a:ext uri="{FF2B5EF4-FFF2-40B4-BE49-F238E27FC236}">
                <a16:creationId xmlns:a16="http://schemas.microsoft.com/office/drawing/2014/main" id="{FFF5A908-C467-D548-2D1C-683010A6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7813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70638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E20F3-A4BE-0C50-47A5-EB9A4BC0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0566-787C-34D0-6685-EE687DCE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05918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Decision Variables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3B562-AF8A-F657-88C4-BCA89F747AF6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00800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FDA06-33A5-D44F-4C2B-7281B895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29010"/>
            <a:ext cx="9753600" cy="2399980"/>
          </a:xfrm>
          <a:prstGeom prst="rect">
            <a:avLst/>
          </a:prstGeom>
        </p:spPr>
      </p:pic>
      <p:pic>
        <p:nvPicPr>
          <p:cNvPr id="11266" name="Picture 2" descr="Decision - Free arrows icons">
            <a:extLst>
              <a:ext uri="{FF2B5EF4-FFF2-40B4-BE49-F238E27FC236}">
                <a16:creationId xmlns:a16="http://schemas.microsoft.com/office/drawing/2014/main" id="{9FFFBC69-9DFD-9397-25DE-9BCCBF65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051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0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E9FFE-36AE-5190-E1CA-B7A8997F4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B30F-66AD-2831-9EFC-CFC2A242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05918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Optimization Function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2DD407-2CDC-40F8-14CF-13241C934FBD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EEE133-3973-F130-6C0D-2D72AFC4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36509"/>
            <a:ext cx="9193499" cy="1815069"/>
          </a:xfrm>
          <a:prstGeom prst="rect">
            <a:avLst/>
          </a:prstGeom>
        </p:spPr>
      </p:pic>
      <p:pic>
        <p:nvPicPr>
          <p:cNvPr id="12290" name="Picture 2" descr="Optimization Icon Style 21762720 Vector Art at Vecteezy">
            <a:extLst>
              <a:ext uri="{FF2B5EF4-FFF2-40B4-BE49-F238E27FC236}">
                <a16:creationId xmlns:a16="http://schemas.microsoft.com/office/drawing/2014/main" id="{CB429B6D-B82B-953E-3262-67A57DF9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2667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00800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4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C960-C063-D25B-DB84-08A266244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B474-D8D1-3419-6C76-318D0D6A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05918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Constraints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66F429-82C1-1C37-D883-3D6CC954363A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96B2512-5BB8-522D-17ED-85744769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139474"/>
            <a:ext cx="7391400" cy="5205170"/>
          </a:xfrm>
          <a:prstGeom prst="rect">
            <a:avLst/>
          </a:prstGeom>
        </p:spPr>
      </p:pic>
      <p:pic>
        <p:nvPicPr>
          <p:cNvPr id="13314" name="Picture 2" descr="Constraint - Free arrows icons">
            <a:extLst>
              <a:ext uri="{FF2B5EF4-FFF2-40B4-BE49-F238E27FC236}">
                <a16:creationId xmlns:a16="http://schemas.microsoft.com/office/drawing/2014/main" id="{3C5EA45F-98CE-5A21-F425-E3F1976C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70638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8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4A68A-3BA5-0F93-21F1-F912FB521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7955-9564-11E4-52D9-F4FD883D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05918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Optimal Solutions: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847CAF-5860-4466-DA3F-6D8C69E88744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1A3FCE-D067-9AE5-99A4-53535B14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74" y="1239268"/>
            <a:ext cx="8906251" cy="5005582"/>
          </a:xfrm>
          <a:prstGeom prst="rect">
            <a:avLst/>
          </a:prstGeom>
        </p:spPr>
      </p:pic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70638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9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F2185-A200-4EEA-19CD-9731D186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CB31-2F1B-A0DC-C19A-7E46AA69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05918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Future Considerations for the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0AEA2A-35E0-BED5-8D78-CBBE5BA18070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5F74C0BA-A685-C3AD-F68F-36B12C62DF01}"/>
              </a:ext>
            </a:extLst>
          </p:cNvPr>
          <p:cNvSpPr txBox="1">
            <a:spLocks/>
          </p:cNvSpPr>
          <p:nvPr/>
        </p:nvSpPr>
        <p:spPr>
          <a:xfrm>
            <a:off x="1371600" y="5257800"/>
            <a:ext cx="944880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kern="1200" spc="0" baseline="0" dirty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Dynamic Advertising Impact: </a:t>
            </a:r>
            <a:r>
              <a:rPr lang="en-US" sz="2100" b="0" dirty="0">
                <a:solidFill>
                  <a:schemeClr val="accent1">
                    <a:lumMod val="50000"/>
                  </a:schemeClr>
                </a:solidFill>
              </a:rPr>
              <a:t>Model advertising's effect on demand using a multiplier for realistic profitability.</a:t>
            </a:r>
          </a:p>
          <a:p>
            <a:endParaRPr lang="en-US" sz="2100" b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Incorporate Fixed Costs: </a:t>
            </a:r>
            <a:r>
              <a:rPr lang="en-US" sz="2100" b="0" dirty="0">
                <a:solidFill>
                  <a:schemeClr val="accent1">
                    <a:lumMod val="50000"/>
                  </a:schemeClr>
                </a:solidFill>
              </a:rPr>
              <a:t>Account for fixed production costs to better assess product-level profitability.</a:t>
            </a:r>
          </a:p>
          <a:p>
            <a:endParaRPr lang="en-US" sz="2100" b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Flexible Resource Allocation: </a:t>
            </a:r>
            <a:r>
              <a:rPr lang="en-US" sz="2100" b="0" dirty="0">
                <a:solidFill>
                  <a:schemeClr val="accent1">
                    <a:lumMod val="50000"/>
                  </a:schemeClr>
                </a:solidFill>
              </a:rPr>
              <a:t>Enable outsourcing of labor and materials with cost penalties for resource flexibility.</a:t>
            </a:r>
          </a:p>
          <a:p>
            <a:endParaRPr lang="en-US" sz="2100" b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Dynamic Pricing Strategy: </a:t>
            </a:r>
            <a:r>
              <a:rPr lang="en-US" sz="2100" b="0" dirty="0">
                <a:solidFill>
                  <a:schemeClr val="accent1">
                    <a:lumMod val="50000"/>
                  </a:schemeClr>
                </a:solidFill>
              </a:rPr>
              <a:t>Optimize selling prices dynamically to leverage demand elasticity and maximize revenue.</a:t>
            </a:r>
          </a:p>
          <a:p>
            <a:endParaRPr lang="en-US" sz="2100" b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Seasonal and Priority Constraints: </a:t>
            </a:r>
            <a:r>
              <a:rPr lang="en-US" sz="2100" b="0" dirty="0">
                <a:solidFill>
                  <a:schemeClr val="accent1">
                    <a:lumMod val="50000"/>
                  </a:schemeClr>
                </a:solidFill>
              </a:rPr>
              <a:t>Add seasonal and priority-based weights to align production with market trends.</a:t>
            </a:r>
          </a:p>
        </p:txBody>
      </p:sp>
      <p:pic>
        <p:nvPicPr>
          <p:cNvPr id="5" name="Picture 8" descr="Platform - Free business and finance icons">
            <a:extLst>
              <a:ext uri="{FF2B5EF4-FFF2-40B4-BE49-F238E27FC236}">
                <a16:creationId xmlns:a16="http://schemas.microsoft.com/office/drawing/2014/main" id="{B7653BFA-4337-4C15-3983-83AEF3DF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6" y="525780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venue - Free business and finance icons">
            <a:extLst>
              <a:ext uri="{FF2B5EF4-FFF2-40B4-BE49-F238E27FC236}">
                <a16:creationId xmlns:a16="http://schemas.microsoft.com/office/drawing/2014/main" id="{65D66222-1499-794E-9D48-BAC5C5F8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90094"/>
            <a:ext cx="577173" cy="57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duction - Free industry icons">
            <a:extLst>
              <a:ext uri="{FF2B5EF4-FFF2-40B4-BE49-F238E27FC236}">
                <a16:creationId xmlns:a16="http://schemas.microsoft.com/office/drawing/2014/main" id="{AF3332DA-5880-7E4E-1F74-1971E046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14731"/>
            <a:ext cx="803856" cy="8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arket icons for free download | Freepik">
            <a:extLst>
              <a:ext uri="{FF2B5EF4-FFF2-40B4-BE49-F238E27FC236}">
                <a16:creationId xmlns:a16="http://schemas.microsoft.com/office/drawing/2014/main" id="{B2DF7B77-DAC7-C570-4345-13D385FD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" y="2414740"/>
            <a:ext cx="575641" cy="65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dvertisement - Free marketing icons">
            <a:extLst>
              <a:ext uri="{FF2B5EF4-FFF2-40B4-BE49-F238E27FC236}">
                <a16:creationId xmlns:a16="http://schemas.microsoft.com/office/drawing/2014/main" id="{89AA56B1-A2EE-D98F-302C-9597BE0B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36" y="138251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70638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48DFD-E7E6-2623-FEDD-DDDE4655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5272-622B-94F8-9E4E-40E9559F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12014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KCC Development INC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9397B6-DF0E-80D2-A344-7F00577BAA68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C55AC33-B889-AC33-DEFE-02228C03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85" y="1277090"/>
            <a:ext cx="5886106" cy="2151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27FF5E-6F4D-7F4A-865C-7B947647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18" y="3994827"/>
            <a:ext cx="8892208" cy="2202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D4C942-632B-560B-2C3F-5074B3A5A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72" y="1233368"/>
            <a:ext cx="5824828" cy="2098763"/>
          </a:xfrm>
          <a:prstGeom prst="rect">
            <a:avLst/>
          </a:prstGeom>
        </p:spPr>
      </p:pic>
      <p:pic>
        <p:nvPicPr>
          <p:cNvPr id="1026" name="Picture 2" descr="Corporation - Free business icons">
            <a:extLst>
              <a:ext uri="{FF2B5EF4-FFF2-40B4-BE49-F238E27FC236}">
                <a16:creationId xmlns:a16="http://schemas.microsoft.com/office/drawing/2014/main" id="{65048724-9DA7-9ECE-6F67-B957C83F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5" y="1258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ion - Free industry icons">
            <a:extLst>
              <a:ext uri="{FF2B5EF4-FFF2-40B4-BE49-F238E27FC236}">
                <a16:creationId xmlns:a16="http://schemas.microsoft.com/office/drawing/2014/main" id="{8CE735CB-B646-6F20-AE8F-22B31A1E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60" y="1258768"/>
            <a:ext cx="803856" cy="8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venue - Free business and finance icons">
            <a:extLst>
              <a:ext uri="{FF2B5EF4-FFF2-40B4-BE49-F238E27FC236}">
                <a16:creationId xmlns:a16="http://schemas.microsoft.com/office/drawing/2014/main" id="{DC3E6C0A-B96A-F307-0305-BAB73BB7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5" y="3994827"/>
            <a:ext cx="741072" cy="74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70638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072D-FEED-8978-05DA-77126F314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3CE-90FF-9812-906B-E74D503A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12014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Factory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5F75F-32B7-1EF0-3AFB-A667379E0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20884"/>
            <a:ext cx="7239000" cy="5429250"/>
          </a:xfrm>
          <a:prstGeom prst="rect">
            <a:avLst/>
          </a:prstGeom>
        </p:spPr>
      </p:pic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70638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9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86D5A-C642-7248-0EC8-A6C334850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66D9-DF8D-2FD1-9B0F-6C17808A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12014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Sales Platforms and Performance: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87660-4655-4EE8-FAA0-B9BE1FE690A1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DBE9DD-2437-9943-0E09-C8C649E8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0" y="6314632"/>
            <a:ext cx="3048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8FEA2-D50A-66B0-4F87-5CEAE153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99" y="1596513"/>
            <a:ext cx="11208334" cy="4291092"/>
          </a:xfrm>
          <a:prstGeom prst="rect">
            <a:avLst/>
          </a:prstGeom>
        </p:spPr>
      </p:pic>
      <p:pic>
        <p:nvPicPr>
          <p:cNvPr id="2050" name="Picture 2" descr="Amazon icon - Free download on Iconfinder">
            <a:extLst>
              <a:ext uri="{FF2B5EF4-FFF2-40B4-BE49-F238E27FC236}">
                <a16:creationId xmlns:a16="http://schemas.microsoft.com/office/drawing/2014/main" id="{228315FF-0A15-F4A2-355E-1BFBE1BC8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16948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mu App Icon. Popular Online Shopping Platform Editorial Photo -  Illustration of consumerism, commerce: 283762521">
            <a:extLst>
              <a:ext uri="{FF2B5EF4-FFF2-40B4-BE49-F238E27FC236}">
                <a16:creationId xmlns:a16="http://schemas.microsoft.com/office/drawing/2014/main" id="{642AFC18-27DE-4A82-FE34-8F874B42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218808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EIN icon">
            <a:extLst>
              <a:ext uri="{FF2B5EF4-FFF2-40B4-BE49-F238E27FC236}">
                <a16:creationId xmlns:a16="http://schemas.microsoft.com/office/drawing/2014/main" id="{26D733A3-050F-B3F8-7F93-091A8829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27277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venue - Free business and finance icons">
            <a:extLst>
              <a:ext uri="{FF2B5EF4-FFF2-40B4-BE49-F238E27FC236}">
                <a16:creationId xmlns:a16="http://schemas.microsoft.com/office/drawing/2014/main" id="{40CC7C6D-7F07-BFD5-8CBE-9241038E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7" y="4163112"/>
            <a:ext cx="692734" cy="6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latform - Free business and finance icons">
            <a:extLst>
              <a:ext uri="{FF2B5EF4-FFF2-40B4-BE49-F238E27FC236}">
                <a16:creationId xmlns:a16="http://schemas.microsoft.com/office/drawing/2014/main" id="{B07BF8E8-112E-1738-E25E-649341F44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" y="1618226"/>
            <a:ext cx="915166" cy="9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ket icons for free download | Freepik">
            <a:extLst>
              <a:ext uri="{FF2B5EF4-FFF2-40B4-BE49-F238E27FC236}">
                <a16:creationId xmlns:a16="http://schemas.microsoft.com/office/drawing/2014/main" id="{D8770915-EE3B-DF6E-F391-315112C1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2" y="3052007"/>
            <a:ext cx="656167" cy="65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69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8DECD-9A18-77BA-DA0D-17D2B6D75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AD9-23B2-8EAC-7BB5-DED36C79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12014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Amazon Store Insert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4F39E-CC16-BB31-5200-BD8490EF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04" y="1219200"/>
            <a:ext cx="10802996" cy="5069903"/>
          </a:xfrm>
          <a:prstGeom prst="rect">
            <a:avLst/>
          </a:prstGeom>
        </p:spPr>
      </p:pic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70638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F9FD5-A55D-5F88-CFBB-D56DB097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9EBF-7C37-BD76-E8FA-6D282534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12014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Advertising Performance &amp; Optimization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1BFD8D-A99A-3C81-EEA3-4D7E2807B4DA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D5E45F-06D8-8856-9A1C-CA2DF6A1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0" y="6314632"/>
            <a:ext cx="3048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EFE21-D2E5-0E73-8557-68A6DAF3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0" y="2209532"/>
            <a:ext cx="11581500" cy="2706451"/>
          </a:xfrm>
          <a:prstGeom prst="rect">
            <a:avLst/>
          </a:prstGeom>
        </p:spPr>
      </p:pic>
      <p:pic>
        <p:nvPicPr>
          <p:cNvPr id="5122" name="Picture 2" descr="Advertisement - Free marketing icons">
            <a:extLst>
              <a:ext uri="{FF2B5EF4-FFF2-40B4-BE49-F238E27FC236}">
                <a16:creationId xmlns:a16="http://schemas.microsoft.com/office/drawing/2014/main" id="{3748BAF9-22B9-749C-1420-25F2FA65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47604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mazon icon - Free download on Iconfinder">
            <a:extLst>
              <a:ext uri="{FF2B5EF4-FFF2-40B4-BE49-F238E27FC236}">
                <a16:creationId xmlns:a16="http://schemas.microsoft.com/office/drawing/2014/main" id="{2D610B36-1BF6-7272-9393-04237F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16948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Temu App Icon. Popular Online Shopping Platform Editorial Photo -  Illustration of consumerism, commerce: 283762521">
            <a:extLst>
              <a:ext uri="{FF2B5EF4-FFF2-40B4-BE49-F238E27FC236}">
                <a16:creationId xmlns:a16="http://schemas.microsoft.com/office/drawing/2014/main" id="{C75A8716-2419-94C5-D53A-695C20898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29232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HEIN icon">
            <a:extLst>
              <a:ext uri="{FF2B5EF4-FFF2-40B4-BE49-F238E27FC236}">
                <a16:creationId xmlns:a16="http://schemas.microsoft.com/office/drawing/2014/main" id="{4F166625-C8BC-F708-EEB0-4AA6F20E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584" y="131390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3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0CA17-21E2-9C92-3400-BAFA03D4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0D29-274F-E6CE-A1DC-F216BCB2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12014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Amazon Store 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6084B-47FB-07E6-94FF-1C21D5E5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1066800"/>
            <a:ext cx="11879333" cy="5229955"/>
          </a:xfrm>
          <a:prstGeom prst="rect">
            <a:avLst/>
          </a:prstGeom>
        </p:spPr>
      </p:pic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F229CC2A-5749-715F-F5A8-965E5F5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370638"/>
            <a:ext cx="4572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4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E9A1-D4E3-A454-3DBE-9E445571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DEA8-6DD7-9AE8-56E9-F439AD35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9399"/>
            <a:ext cx="11201400" cy="73152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Production Capacity &amp; Scalability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99780D-8712-E5B7-EEF6-08CC293BEE2E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430430-5506-834F-D908-8CD1BF36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0" y="6314632"/>
            <a:ext cx="3048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041C6-901D-DE96-71B7-3E3AA367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91" y="1512707"/>
            <a:ext cx="10295809" cy="4475638"/>
          </a:xfrm>
          <a:prstGeom prst="rect">
            <a:avLst/>
          </a:prstGeom>
        </p:spPr>
      </p:pic>
      <p:pic>
        <p:nvPicPr>
          <p:cNvPr id="7170" name="Picture 2" descr="House icon Icons in SVG, PNG, AI to Download">
            <a:extLst>
              <a:ext uri="{FF2B5EF4-FFF2-40B4-BE49-F238E27FC236}">
                <a16:creationId xmlns:a16="http://schemas.microsoft.com/office/drawing/2014/main" id="{EC1B1E43-D419-279B-ED5A-985E118C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rtner Vector Icons free download in SVG, PNG Format">
            <a:extLst>
              <a:ext uri="{FF2B5EF4-FFF2-40B4-BE49-F238E27FC236}">
                <a16:creationId xmlns:a16="http://schemas.microsoft.com/office/drawing/2014/main" id="{D41A33F2-0975-4B32-C85A-17EAB2DB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505201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0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5B4F-36F9-E807-E533-7292EF715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0B0F-DD09-E2F4-0992-4435EB64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Optimization Questions to Answer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859754-EA62-9D15-51EC-7788502CAD1D}"/>
              </a:ext>
            </a:extLst>
          </p:cNvPr>
          <p:cNvCxnSpPr/>
          <p:nvPr/>
        </p:nvCxnSpPr>
        <p:spPr>
          <a:xfrm>
            <a:off x="1600200" y="6553200"/>
            <a:ext cx="889220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116735-9F4C-707A-CA53-8D210E21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0" y="6314632"/>
            <a:ext cx="304800" cy="365124"/>
          </a:xfrm>
        </p:spPr>
        <p:txBody>
          <a:bodyPr/>
          <a:lstStyle/>
          <a:p>
            <a:fld id="{B4792231-69F4-4F9D-9049-A1DDF7DEBE79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CAA396-9E4C-1868-A4C8-CB35AB1F2B18}"/>
              </a:ext>
            </a:extLst>
          </p:cNvPr>
          <p:cNvSpPr/>
          <p:nvPr/>
        </p:nvSpPr>
        <p:spPr>
          <a:xfrm>
            <a:off x="0" y="2286001"/>
            <a:ext cx="12192000" cy="2438382"/>
          </a:xfrm>
          <a:prstGeom prst="rect">
            <a:avLst/>
          </a:prstGeom>
          <a:solidFill>
            <a:schemeClr val="tx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Which Products from the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product lines to produce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and which products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to spend Ad money on?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56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TitleWhi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r8WAgv0cG5g7IkN2Kn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heme/theme1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6837"/>
      </a:accent1>
      <a:accent2>
        <a:srgbClr val="4B9506"/>
      </a:accent2>
      <a:accent3>
        <a:srgbClr val="57AE07"/>
      </a:accent3>
      <a:accent4>
        <a:srgbClr val="74D41C"/>
      </a:accent4>
      <a:accent5>
        <a:srgbClr val="004614"/>
      </a:accent5>
      <a:accent6>
        <a:srgbClr val="4D4D4D"/>
      </a:accent6>
      <a:hlink>
        <a:srgbClr val="0000FF"/>
      </a:hlink>
      <a:folHlink>
        <a:srgbClr val="800080"/>
      </a:folHlink>
    </a:clrScheme>
    <a:fontScheme name="Cust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6837"/>
        </a:accent1>
        <a:accent2>
          <a:srgbClr val="4B9506"/>
        </a:accent2>
        <a:accent3>
          <a:srgbClr val="57AE07"/>
        </a:accent3>
        <a:accent4>
          <a:srgbClr val="74D41C"/>
        </a:accent4>
        <a:accent5>
          <a:srgbClr val="004614"/>
        </a:accent5>
        <a:accent6>
          <a:srgbClr val="4D4D4D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C3922E"/>
    </a:custClr>
  </a:custClrLst>
  <a:extLst>
    <a:ext uri="{05A4C25C-085E-4340-85A3-A5531E510DB2}">
      <thm15:themeFamily xmlns:thm15="http://schemas.microsoft.com/office/thememl/2012/main" name="KR0137_CF (v4)" id="{C8437B25-9804-4200-B650-2144F1B4888E}" vid="{6B64B7AF-1F53-4991-B3BB-A5097C8BA4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7448</TotalTime>
  <Words>177</Words>
  <Application>Microsoft Office PowerPoint</Application>
  <PresentationFormat>Widescreen</PresentationFormat>
  <Paragraphs>51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Symbol</vt:lpstr>
      <vt:lpstr>Wingdings</vt:lpstr>
      <vt:lpstr>White</vt:lpstr>
      <vt:lpstr>think-cell Slide</vt:lpstr>
      <vt:lpstr>KCC Advertising Performance and Sales Analysis </vt:lpstr>
      <vt:lpstr>KCC Development INC Overview</vt:lpstr>
      <vt:lpstr>Factory Photo</vt:lpstr>
      <vt:lpstr>Sales Platforms and Performance:</vt:lpstr>
      <vt:lpstr>Amazon Store Insert</vt:lpstr>
      <vt:lpstr>Advertising Performance &amp; Optimization</vt:lpstr>
      <vt:lpstr>Amazon Store Insert</vt:lpstr>
      <vt:lpstr>Production Capacity &amp; Scalability</vt:lpstr>
      <vt:lpstr>Optimization Questions to Answer</vt:lpstr>
      <vt:lpstr>Boiler Plate for Optimization</vt:lpstr>
      <vt:lpstr>Input Parameters</vt:lpstr>
      <vt:lpstr>Decision Variables</vt:lpstr>
      <vt:lpstr>Optimization Function</vt:lpstr>
      <vt:lpstr>Constraints</vt:lpstr>
      <vt:lpstr>Optimal Solutions: </vt:lpstr>
      <vt:lpstr>Future Considerations for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Areeb</dc:creator>
  <cp:lastModifiedBy>ayush</cp:lastModifiedBy>
  <cp:revision>175</cp:revision>
  <dcterms:created xsi:type="dcterms:W3CDTF">2017-02-17T12:36:41Z</dcterms:created>
  <dcterms:modified xsi:type="dcterms:W3CDTF">2025-01-26T00:16:58Z</dcterms:modified>
</cp:coreProperties>
</file>