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28"/>
  </p:notesMasterIdLst>
  <p:handoutMasterIdLst>
    <p:handoutMasterId r:id="rId29"/>
  </p:handoutMasterIdLst>
  <p:sldIdLst>
    <p:sldId id="258" r:id="rId2"/>
    <p:sldId id="403" r:id="rId3"/>
    <p:sldId id="381" r:id="rId4"/>
    <p:sldId id="383" r:id="rId5"/>
    <p:sldId id="382" r:id="rId6"/>
    <p:sldId id="384" r:id="rId7"/>
    <p:sldId id="385" r:id="rId8"/>
    <p:sldId id="386" r:id="rId9"/>
    <p:sldId id="373" r:id="rId10"/>
    <p:sldId id="404" r:id="rId11"/>
    <p:sldId id="387" r:id="rId12"/>
    <p:sldId id="388" r:id="rId13"/>
    <p:sldId id="389" r:id="rId14"/>
    <p:sldId id="390" r:id="rId15"/>
    <p:sldId id="391" r:id="rId16"/>
    <p:sldId id="402" r:id="rId17"/>
    <p:sldId id="393" r:id="rId18"/>
    <p:sldId id="407" r:id="rId19"/>
    <p:sldId id="405" r:id="rId20"/>
    <p:sldId id="408" r:id="rId21"/>
    <p:sldId id="394" r:id="rId22"/>
    <p:sldId id="406" r:id="rId23"/>
    <p:sldId id="396" r:id="rId24"/>
    <p:sldId id="400" r:id="rId25"/>
    <p:sldId id="399" r:id="rId26"/>
    <p:sldId id="4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404" userDrawn="1">
          <p15:clr>
            <a:srgbClr val="A4A3A4"/>
          </p15:clr>
        </p15:guide>
        <p15:guide id="3" pos="6912" userDrawn="1">
          <p15:clr>
            <a:srgbClr val="A4A3A4"/>
          </p15:clr>
        </p15:guide>
        <p15:guide id="4" orient="horz" pos="672" userDrawn="1">
          <p15:clr>
            <a:srgbClr val="A4A3A4"/>
          </p15:clr>
        </p15:guide>
        <p15:guide id="5" pos="4080" userDrawn="1">
          <p15:clr>
            <a:srgbClr val="A4A3A4"/>
          </p15:clr>
        </p15:guide>
        <p15:guide id="6" pos="17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a:srgbClr val="00341B"/>
    <a:srgbClr val="006837"/>
    <a:srgbClr val="F7F9FA"/>
    <a:srgbClr val="FDC427"/>
    <a:srgbClr val="8C1D40"/>
    <a:srgbClr val="FF0066"/>
    <a:srgbClr val="2F1785"/>
    <a:srgbClr val="4B950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94291" autoAdjust="0"/>
  </p:normalViewPr>
  <p:slideViewPr>
    <p:cSldViewPr showGuides="1">
      <p:cViewPr varScale="1">
        <p:scale>
          <a:sx n="78" d="100"/>
          <a:sy n="78" d="100"/>
        </p:scale>
        <p:origin x="1022" y="72"/>
      </p:cViewPr>
      <p:guideLst>
        <p:guide orient="horz" pos="720"/>
        <p:guide pos="404"/>
        <p:guide pos="6912"/>
        <p:guide orient="horz" pos="672"/>
        <p:guide pos="4080"/>
        <p:guide pos="1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5D197D-2546-93E6-A4B1-1C23711EFE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7475A4-469E-6221-5F6E-0A20AEF216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68FE30-FBDC-40D6-A0FE-6CE024CDE572}" type="datetimeFigureOut">
              <a:rPr lang="en-US" smtClean="0"/>
              <a:t>12/10/2024</a:t>
            </a:fld>
            <a:endParaRPr lang="en-US"/>
          </a:p>
        </p:txBody>
      </p:sp>
      <p:sp>
        <p:nvSpPr>
          <p:cNvPr id="4" name="Footer Placeholder 3">
            <a:extLst>
              <a:ext uri="{FF2B5EF4-FFF2-40B4-BE49-F238E27FC236}">
                <a16:creationId xmlns:a16="http://schemas.microsoft.com/office/drawing/2014/main" id="{680900A2-835F-79A0-9DDF-2870F14355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245FA3-2466-E616-BD4E-A1E71EA512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13F3E-3280-42A5-A9C0-AD1DFF573008}" type="slidenum">
              <a:rPr lang="en-US" smtClean="0"/>
              <a:t>‹#›</a:t>
            </a:fld>
            <a:endParaRPr lang="en-US"/>
          </a:p>
        </p:txBody>
      </p:sp>
    </p:spTree>
    <p:extLst>
      <p:ext uri="{BB962C8B-B14F-4D97-AF65-F5344CB8AC3E}">
        <p14:creationId xmlns:p14="http://schemas.microsoft.com/office/powerpoint/2010/main" val="274257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C8CE57-F058-477A-A48F-9392368F5DAE}" type="datetimeFigureOut">
              <a:rPr lang="en-US" smtClean="0"/>
              <a:t>12/10/2024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63E0B9-F4D7-48EB-B4EC-2C3C712F5316}" type="slidenum">
              <a:rPr lang="en-US" smtClean="0"/>
              <a:t>‹#›</a:t>
            </a:fld>
            <a:endParaRPr lang="en-US"/>
          </a:p>
        </p:txBody>
      </p:sp>
    </p:spTree>
    <p:extLst>
      <p:ext uri="{BB962C8B-B14F-4D97-AF65-F5344CB8AC3E}">
        <p14:creationId xmlns:p14="http://schemas.microsoft.com/office/powerpoint/2010/main" val="3687755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 December 2024</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
        <p:nvSpPr>
          <p:cNvPr id="51" name="Slide Image Placeholder 50">
            <a:extLst>
              <a:ext uri="{FF2B5EF4-FFF2-40B4-BE49-F238E27FC236}">
                <a16:creationId xmlns:a16="http://schemas.microsoft.com/office/drawing/2014/main" id="{DCE3710F-2356-44F5-A47E-3DFCE8CD483E}"/>
              </a:ext>
            </a:extLst>
          </p:cNvPr>
          <p:cNvSpPr>
            <a:spLocks noGrp="1" noRot="1" noChangeAspect="1"/>
          </p:cNvSpPr>
          <p:nvPr>
            <p:ph type="sldImg"/>
          </p:nvPr>
        </p:nvSpPr>
        <p:spPr>
          <a:xfrm>
            <a:off x="735013" y="563563"/>
            <a:ext cx="5632450" cy="3168650"/>
          </a:xfrm>
        </p:spPr>
      </p:sp>
    </p:spTree>
    <p:extLst>
      <p:ext uri="{BB962C8B-B14F-4D97-AF65-F5344CB8AC3E}">
        <p14:creationId xmlns:p14="http://schemas.microsoft.com/office/powerpoint/2010/main" val="39107832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22.xml"/><Relationship Id="rId7"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2.png"/><Relationship Id="rId4" Type="http://schemas.openxmlformats.org/officeDocument/2006/relationships/tags" Target="../tags/tag23.xml"/><Relationship Id="rId9"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slideMaster" Target="../slideMasters/slideMaster1.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6" Type="http://schemas.openxmlformats.org/officeDocument/2006/relationships/image" Target="../media/image4.png"/><Relationship Id="rId1" Type="http://schemas.openxmlformats.org/officeDocument/2006/relationships/vmlDrawing" Target="../drawings/vmlDrawing11.v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image" Target="../media/image5.emf"/><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oleObject" Target="../embeddings/oleObject12.bin"/><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slideMaster" Target="../slideMasters/slideMaster1.xml"/><Relationship Id="rId2" Type="http://schemas.openxmlformats.org/officeDocument/2006/relationships/tags" Target="../tags/tag97.xml"/><Relationship Id="rId1" Type="http://schemas.openxmlformats.org/officeDocument/2006/relationships/vmlDrawing" Target="../drawings/vmlDrawing12.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image" Target="../media/image4.png"/><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vmlDrawing" Target="../drawings/vmlDrawing13.vml"/><Relationship Id="rId6" Type="http://schemas.openxmlformats.org/officeDocument/2006/relationships/tags" Target="../tags/tag111.xml"/><Relationship Id="rId11" Type="http://schemas.openxmlformats.org/officeDocument/2006/relationships/image" Target="../media/image4.png"/><Relationship Id="rId5" Type="http://schemas.openxmlformats.org/officeDocument/2006/relationships/tags" Target="../tags/tag110.xml"/><Relationship Id="rId10" Type="http://schemas.openxmlformats.org/officeDocument/2006/relationships/image" Target="../media/image3.emf"/><Relationship Id="rId4" Type="http://schemas.openxmlformats.org/officeDocument/2006/relationships/tags" Target="../tags/tag109.xml"/><Relationship Id="rId9"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6.png"/><Relationship Id="rId2" Type="http://schemas.openxmlformats.org/officeDocument/2006/relationships/tags" Target="../tags/tag113.xml"/><Relationship Id="rId1" Type="http://schemas.openxmlformats.org/officeDocument/2006/relationships/vmlDrawing" Target="../drawings/vmlDrawing14.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3.v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4.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3.emf"/><Relationship Id="rId4" Type="http://schemas.openxmlformats.org/officeDocument/2006/relationships/tags" Target="../tags/tag33.xml"/><Relationship Id="rId9"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vmlDrawing" Target="../drawings/vmlDrawing5.v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3.emf"/><Relationship Id="rId4" Type="http://schemas.openxmlformats.org/officeDocument/2006/relationships/tags" Target="../tags/tag3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vmlDrawing" Target="../drawings/vmlDrawing6.vml"/><Relationship Id="rId6" Type="http://schemas.openxmlformats.org/officeDocument/2006/relationships/tags" Target="../tags/tag47.xml"/><Relationship Id="rId5" Type="http://schemas.openxmlformats.org/officeDocument/2006/relationships/tags" Target="../tags/tag46.xml"/><Relationship Id="rId10" Type="http://schemas.openxmlformats.org/officeDocument/2006/relationships/image" Target="../media/image3.emf"/><Relationship Id="rId4" Type="http://schemas.openxmlformats.org/officeDocument/2006/relationships/tags" Target="../tags/tag45.xml"/><Relationship Id="rId9"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vmlDrawing" Target="../drawings/vmlDrawing7.vml"/><Relationship Id="rId6" Type="http://schemas.openxmlformats.org/officeDocument/2006/relationships/tags" Target="../tags/tag53.xml"/><Relationship Id="rId11" Type="http://schemas.openxmlformats.org/officeDocument/2006/relationships/image" Target="../media/image3.emf"/><Relationship Id="rId5" Type="http://schemas.openxmlformats.org/officeDocument/2006/relationships/tags" Target="../tags/tag52.xml"/><Relationship Id="rId10" Type="http://schemas.openxmlformats.org/officeDocument/2006/relationships/oleObject" Target="../embeddings/oleObject7.bin"/><Relationship Id="rId4" Type="http://schemas.openxmlformats.org/officeDocument/2006/relationships/tags" Target="../tags/tag51.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1.emf"/><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oleObject" Target="../embeddings/oleObject8.bin"/><Relationship Id="rId2" Type="http://schemas.openxmlformats.org/officeDocument/2006/relationships/tags" Target="../tags/tag56.xml"/><Relationship Id="rId1" Type="http://schemas.openxmlformats.org/officeDocument/2006/relationships/vmlDrawing" Target="../drawings/vmlDrawing8.vml"/><Relationship Id="rId6" Type="http://schemas.openxmlformats.org/officeDocument/2006/relationships/tags" Target="../tags/tag60.xml"/><Relationship Id="rId11" Type="http://schemas.openxmlformats.org/officeDocument/2006/relationships/slideMaster" Target="../slideMasters/slideMaster1.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oleObject" Target="../embeddings/oleObject9.bin"/><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image" Target="../media/image4.png"/><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slideMaster" Target="../slideMasters/slideMaster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2" Type="http://schemas.openxmlformats.org/officeDocument/2006/relationships/tags" Target="../tags/tag75.xml"/><Relationship Id="rId16" Type="http://schemas.openxmlformats.org/officeDocument/2006/relationships/image" Target="../media/image4.png"/><Relationship Id="rId1" Type="http://schemas.openxmlformats.org/officeDocument/2006/relationships/vmlDrawing" Target="../drawings/vmlDrawing10.v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image" Target="../media/image1.emf"/><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ext uri="{D42A27DB-BD31-4B8C-83A1-F6EECF244321}">
                <p14:modId xmlns:p14="http://schemas.microsoft.com/office/powerpoint/2010/main" val="403183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3" name="Rectangle 2">
            <a:extLst>
              <a:ext uri="{FF2B5EF4-FFF2-40B4-BE49-F238E27FC236}">
                <a16:creationId xmlns:a16="http://schemas.microsoft.com/office/drawing/2014/main" id="{9B2BB598-2691-4D01-A539-1D662EC06D72}"/>
              </a:ext>
            </a:extLst>
          </p:cNvPr>
          <p:cNvSpPr/>
          <p:nvPr userDrawn="1"/>
        </p:nvSpPr>
        <p:spPr>
          <a:xfrm>
            <a:off x="3176" y="2971799"/>
            <a:ext cx="12188824" cy="3886201"/>
          </a:xfrm>
          <a:prstGeom prst="rect">
            <a:avLst/>
          </a:prstGeom>
          <a:solidFill>
            <a:srgbClr val="FDC427"/>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1" name="Rectangle 10">
            <a:extLst>
              <a:ext uri="{FF2B5EF4-FFF2-40B4-BE49-F238E27FC236}">
                <a16:creationId xmlns:a16="http://schemas.microsoft.com/office/drawing/2014/main" id="{6ABE5ED7-62AC-442E-9D78-2775559457BD}"/>
              </a:ext>
            </a:extLst>
          </p:cNvPr>
          <p:cNvSpPr/>
          <p:nvPr userDrawn="1"/>
        </p:nvSpPr>
        <p:spPr>
          <a:xfrm>
            <a:off x="0" y="2658479"/>
            <a:ext cx="12188824" cy="186085"/>
          </a:xfrm>
          <a:prstGeom prst="rect">
            <a:avLst/>
          </a:prstGeom>
          <a:solidFill>
            <a:srgbClr val="8C1D40"/>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a:xfrm>
            <a:off x="550800" y="5369239"/>
            <a:ext cx="9726795"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2"/>
                </a:solidFill>
              </a:defRPr>
            </a:lvl1pPr>
          </a:lstStyle>
          <a:p>
            <a:pPr lvl="0">
              <a:buNone/>
            </a:pPr>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a:xfrm>
            <a:off x="547688" y="4951630"/>
            <a:ext cx="9726795"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2"/>
                </a:solidFill>
              </a:defRPr>
            </a:lvl1pPr>
          </a:lstStyle>
          <a:p>
            <a:pPr lvl="0">
              <a:buNone/>
            </a:pPr>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p:custDataLst>
              <p:tags r:id="rId6"/>
            </p:custDataLst>
          </p:nvPr>
        </p:nvSpPr>
        <p:spPr>
          <a:xfrm>
            <a:off x="551941" y="4153476"/>
            <a:ext cx="9726795" cy="677108"/>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2"/>
                </a:solidFill>
              </a:defRPr>
            </a:lvl1pPr>
          </a:lstStyle>
          <a:p>
            <a:pPr lvl="0"/>
            <a:r>
              <a:rPr lang="en-US"/>
              <a:t>Click to edit Master title style</a:t>
            </a:r>
            <a:endParaRPr lang="en-US" dirty="0"/>
          </a:p>
        </p:txBody>
      </p:sp>
      <p:sp>
        <p:nvSpPr>
          <p:cNvPr id="13" name="Footer Placeholder 5">
            <a:extLst>
              <a:ext uri="{FF2B5EF4-FFF2-40B4-BE49-F238E27FC236}">
                <a16:creationId xmlns:a16="http://schemas.microsoft.com/office/drawing/2014/main" id="{CDF1E86B-230A-4AE3-92EE-18802C00ED66}"/>
              </a:ext>
            </a:extLst>
          </p:cNvPr>
          <p:cNvSpPr txBox="1">
            <a:spLocks/>
          </p:cNvSpPr>
          <p:nvPr userDrawn="1"/>
        </p:nvSpPr>
        <p:spPr>
          <a:xfrm>
            <a:off x="547688" y="903956"/>
            <a:ext cx="4502836" cy="307777"/>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a:solidFill>
                  <a:schemeClr val="tx1"/>
                </a:solidFill>
              </a:rPr>
              <a:t>CDC,</a:t>
            </a:r>
            <a:r>
              <a:rPr lang="en-US" sz="2000" b="1" baseline="0" dirty="0">
                <a:solidFill>
                  <a:schemeClr val="tx1"/>
                </a:solidFill>
              </a:rPr>
              <a:t> MoIB</a:t>
            </a:r>
            <a:endParaRPr lang="en-US" sz="2000" b="1" dirty="0">
              <a:solidFill>
                <a:schemeClr val="tx1"/>
              </a:solidFill>
            </a:endParaRPr>
          </a:p>
        </p:txBody>
      </p:sp>
      <p:pic>
        <p:nvPicPr>
          <p:cNvPr id="4" name="Picture 20" descr="Arizona State University on Collegepedia">
            <a:extLst>
              <a:ext uri="{FF2B5EF4-FFF2-40B4-BE49-F238E27FC236}">
                <a16:creationId xmlns:a16="http://schemas.microsoft.com/office/drawing/2014/main" id="{BC265D0D-3FB5-5A5C-B6F5-EB2EF4E7B52C}"/>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0714801" y="275960"/>
            <a:ext cx="1159604" cy="49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65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244256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 name="think-cell Slide" r:id="rId14" imgW="572" imgH="588" progId="TCLayout.ActiveDocument.1">
                  <p:embed/>
                </p:oleObj>
              </mc:Choice>
              <mc:Fallback>
                <p:oleObj name="think-cell Slide" r:id="rId14" imgW="572" imgH="588" progId="TCLayout.ActiveDocument.1">
                  <p:embed/>
                  <p:pic>
                    <p:nvPicPr>
                      <p:cNvPr id="3" name="Object 6" hidden="1">
                        <a:extLst>
                          <a:ext uri="{FF2B5EF4-FFF2-40B4-BE49-F238E27FC236}">
                            <a16:creationId xmlns:a16="http://schemas.microsoft.com/office/drawing/2014/main" id="{C293AC4C-5B2F-4A0C-8C9B-7295BEE1F457}"/>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519011"/>
            <a:ext cx="6967728" cy="384721"/>
          </a:xfrm>
        </p:spPr>
        <p:txBody>
          <a:bodyPr>
            <a:spAutoFit/>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FFCE4"/>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7"/>
            </p:custDataLst>
          </p:nvPr>
        </p:nvSpPr>
        <p:spPr>
          <a:xfrm>
            <a:off x="554738" y="976471"/>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8"/>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pic>
        <p:nvPicPr>
          <p:cNvPr id="12" name="Picture 288">
            <a:extLst>
              <a:ext uri="{FF2B5EF4-FFF2-40B4-BE49-F238E27FC236}">
                <a16:creationId xmlns:a16="http://schemas.microsoft.com/office/drawing/2014/main" id="{1E14135B-FDDE-49D3-B6D7-1BDC242495B1}"/>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856494" y="74067"/>
            <a:ext cx="837450" cy="860146"/>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5">
            <a:extLst>
              <a:ext uri="{FF2B5EF4-FFF2-40B4-BE49-F238E27FC236}">
                <a16:creationId xmlns:a16="http://schemas.microsoft.com/office/drawing/2014/main" id="{7EDB617A-2990-4053-9520-0F5D1D976262}"/>
              </a:ext>
            </a:extLst>
          </p:cNvPr>
          <p:cNvSpPr txBox="1">
            <a:spLocks/>
          </p:cNvSpPr>
          <p:nvPr userDrawn="1"/>
        </p:nvSpPr>
        <p:spPr>
          <a:xfrm>
            <a:off x="9283474" y="6498753"/>
            <a:ext cx="1885131" cy="138499"/>
          </a:xfrm>
          <a:prstGeom prst="rect">
            <a:avLst/>
          </a:prstGeom>
        </p:spPr>
        <p:txBody>
          <a:bodyPr vert="horz" wrap="none" lIns="0" tIns="0" rIns="0" bIns="0" rtlCol="0" anchor="ctr">
            <a:sp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tx1"/>
                </a:solidFill>
              </a:rPr>
              <a:t>Government of Khyber Pakhtunkhwa</a:t>
            </a:r>
            <a:endParaRPr lang="en-US" sz="900" dirty="0">
              <a:solidFill>
                <a:schemeClr val="tx1"/>
              </a:solidFill>
            </a:endParaRPr>
          </a:p>
        </p:txBody>
      </p:sp>
      <p:cxnSp>
        <p:nvCxnSpPr>
          <p:cNvPr id="18" name="TopLineRight">
            <a:extLst>
              <a:ext uri="{FF2B5EF4-FFF2-40B4-BE49-F238E27FC236}">
                <a16:creationId xmlns:a16="http://schemas.microsoft.com/office/drawing/2014/main" id="{283AA53C-33A4-4DA5-9E72-12C2883CAF2A}"/>
              </a:ext>
            </a:extLst>
          </p:cNvPr>
          <p:cNvCxnSpPr/>
          <p:nvPr userDrawn="1">
            <p:custDataLst>
              <p:tags r:id="rId10"/>
            </p:custDataLst>
          </p:nvPr>
        </p:nvCxnSpPr>
        <p:spPr>
          <a:xfrm>
            <a:off x="8173371" y="937377"/>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TopLineLeft">
            <a:extLst>
              <a:ext uri="{FF2B5EF4-FFF2-40B4-BE49-F238E27FC236}">
                <a16:creationId xmlns:a16="http://schemas.microsoft.com/office/drawing/2014/main" id="{D0F7ADBC-6D86-4EAD-85BB-DADD184C60BD}"/>
              </a:ext>
            </a:extLst>
          </p:cNvPr>
          <p:cNvCxnSpPr/>
          <p:nvPr userDrawn="1">
            <p:custDataLst>
              <p:tags r:id="rId11"/>
            </p:custDataLst>
          </p:nvPr>
        </p:nvCxnSpPr>
        <p:spPr>
          <a:xfrm>
            <a:off x="554736" y="937377"/>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6E3AEA7-76E4-4DBB-B219-BB82D650A1EE}"/>
              </a:ext>
            </a:extLst>
          </p:cNvPr>
          <p:cNvCxnSpPr/>
          <p:nvPr userDrawn="1">
            <p:custDataLst>
              <p:tags r:id="rId12"/>
            </p:custDataLst>
          </p:nvPr>
        </p:nvCxnSpPr>
        <p:spPr>
          <a:xfrm>
            <a:off x="554736" y="937377"/>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36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400302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13" imgW="413" imgH="416" progId="TCLayout.ActiveDocument.1">
                  <p:embed/>
                </p:oleObj>
              </mc:Choice>
              <mc:Fallback>
                <p:oleObj name="think-cell Slide" r:id="rId13"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FFCE4"/>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chemeClr val="tx1"/>
                </a:solidFill>
                <a:effectLst/>
                <a:uLnTx/>
                <a:uFillTx/>
                <a:latin typeface="+mn-lt"/>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6"/>
            </p:custDataLst>
          </p:nvPr>
        </p:nvSpPr>
        <p:spPr>
          <a:xfrm>
            <a:off x="554736" y="519011"/>
            <a:ext cx="7918704" cy="384721"/>
          </a:xfrm>
        </p:spPr>
        <p:txBody>
          <a:bodyPr>
            <a:spAutoFit/>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7"/>
            </p:custDataLst>
          </p:nvPr>
        </p:nvSpPr>
        <p:spPr>
          <a:xfrm>
            <a:off x="554738" y="976471"/>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pic>
        <p:nvPicPr>
          <p:cNvPr id="12" name="Picture 288">
            <a:extLst>
              <a:ext uri="{FF2B5EF4-FFF2-40B4-BE49-F238E27FC236}">
                <a16:creationId xmlns:a16="http://schemas.microsoft.com/office/drawing/2014/main" id="{A11DBEA6-99D6-418E-8F15-09398E5B0635}"/>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56494" y="74067"/>
            <a:ext cx="837450" cy="860146"/>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5">
            <a:extLst>
              <a:ext uri="{FF2B5EF4-FFF2-40B4-BE49-F238E27FC236}">
                <a16:creationId xmlns:a16="http://schemas.microsoft.com/office/drawing/2014/main" id="{4A1B6220-01F0-438D-8C94-91F67AF369FA}"/>
              </a:ext>
            </a:extLst>
          </p:cNvPr>
          <p:cNvSpPr txBox="1">
            <a:spLocks/>
          </p:cNvSpPr>
          <p:nvPr userDrawn="1"/>
        </p:nvSpPr>
        <p:spPr>
          <a:xfrm>
            <a:off x="9283474" y="6498753"/>
            <a:ext cx="1885131" cy="138499"/>
          </a:xfrm>
          <a:prstGeom prst="rect">
            <a:avLst/>
          </a:prstGeom>
        </p:spPr>
        <p:txBody>
          <a:bodyPr vert="horz" wrap="none" lIns="0" tIns="0" rIns="0" bIns="0" rtlCol="0" anchor="ctr">
            <a:sp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tx1"/>
                </a:solidFill>
              </a:rPr>
              <a:t>Government of Khyber Pakhtunkhwa</a:t>
            </a:r>
            <a:endParaRPr lang="en-US" sz="900" dirty="0">
              <a:solidFill>
                <a:schemeClr val="tx1"/>
              </a:solidFill>
            </a:endParaRPr>
          </a:p>
        </p:txBody>
      </p:sp>
      <p:cxnSp>
        <p:nvCxnSpPr>
          <p:cNvPr id="25" name="TopLineRight">
            <a:extLst>
              <a:ext uri="{FF2B5EF4-FFF2-40B4-BE49-F238E27FC236}">
                <a16:creationId xmlns:a16="http://schemas.microsoft.com/office/drawing/2014/main" id="{0201B559-53A5-4D8D-8C98-7ED52ACCCCB2}"/>
              </a:ext>
            </a:extLst>
          </p:cNvPr>
          <p:cNvCxnSpPr/>
          <p:nvPr userDrawn="1">
            <p:custDataLst>
              <p:tags r:id="rId10"/>
            </p:custDataLst>
          </p:nvPr>
        </p:nvCxnSpPr>
        <p:spPr>
          <a:xfrm>
            <a:off x="9119861" y="937377"/>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BA93093-D8C7-45C3-AAB7-AF77483A9292}"/>
              </a:ext>
            </a:extLst>
          </p:cNvPr>
          <p:cNvCxnSpPr/>
          <p:nvPr userDrawn="1">
            <p:custDataLst>
              <p:tags r:id="rId11"/>
            </p:custDataLst>
          </p:nvPr>
        </p:nvCxnSpPr>
        <p:spPr>
          <a:xfrm>
            <a:off x="554736" y="937377"/>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851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ext uri="{D42A27DB-BD31-4B8C-83A1-F6EECF244321}">
                <p14:modId xmlns:p14="http://schemas.microsoft.com/office/powerpoint/2010/main" val="2136692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7" y="521970"/>
            <a:ext cx="10160065" cy="384721"/>
          </a:xfrm>
        </p:spPr>
        <p:txBody>
          <a:bodyPr>
            <a:sp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pic>
        <p:nvPicPr>
          <p:cNvPr id="11" name="Picture 288">
            <a:extLst>
              <a:ext uri="{FF2B5EF4-FFF2-40B4-BE49-F238E27FC236}">
                <a16:creationId xmlns:a16="http://schemas.microsoft.com/office/drawing/2014/main" id="{E8F69406-48F2-46A3-A50D-5BDA8951AA4A}"/>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856494" y="74067"/>
            <a:ext cx="837450" cy="860146"/>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5">
            <a:extLst>
              <a:ext uri="{FF2B5EF4-FFF2-40B4-BE49-F238E27FC236}">
                <a16:creationId xmlns:a16="http://schemas.microsoft.com/office/drawing/2014/main" id="{C81710A1-E76E-4D4C-8BF7-33FCC7414A62}"/>
              </a:ext>
            </a:extLst>
          </p:cNvPr>
          <p:cNvSpPr txBox="1">
            <a:spLocks/>
          </p:cNvSpPr>
          <p:nvPr userDrawn="1"/>
        </p:nvSpPr>
        <p:spPr>
          <a:xfrm>
            <a:off x="9283474" y="6498753"/>
            <a:ext cx="1885131" cy="138499"/>
          </a:xfrm>
          <a:prstGeom prst="rect">
            <a:avLst/>
          </a:prstGeom>
        </p:spPr>
        <p:txBody>
          <a:bodyPr vert="horz" wrap="none" lIns="0" tIns="0" rIns="0" bIns="0" rtlCol="0" anchor="ctr">
            <a:sp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tx1"/>
                </a:solidFill>
              </a:rPr>
              <a:t>Government of Khyber Pakhtunkhwa</a:t>
            </a:r>
            <a:endParaRPr lang="en-US" sz="900" dirty="0">
              <a:solidFill>
                <a:schemeClr val="tx1"/>
              </a:solidFill>
            </a:endParaRPr>
          </a:p>
        </p:txBody>
      </p:sp>
      <p:cxnSp>
        <p:nvCxnSpPr>
          <p:cNvPr id="18" name="Straight Connector 17">
            <a:extLst>
              <a:ext uri="{FF2B5EF4-FFF2-40B4-BE49-F238E27FC236}">
                <a16:creationId xmlns:a16="http://schemas.microsoft.com/office/drawing/2014/main" id="{8764F4EC-8126-41DB-9F1E-559D1F1F1FCC}"/>
              </a:ext>
            </a:extLst>
          </p:cNvPr>
          <p:cNvCxnSpPr>
            <a:cxnSpLocks/>
          </p:cNvCxnSpPr>
          <p:nvPr userDrawn="1"/>
        </p:nvCxnSpPr>
        <p:spPr>
          <a:xfrm>
            <a:off x="554736" y="937377"/>
            <a:ext cx="1108957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493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ext uri="{D42A27DB-BD31-4B8C-83A1-F6EECF244321}">
                <p14:modId xmlns:p14="http://schemas.microsoft.com/office/powerpoint/2010/main" val="12016934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9"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288">
            <a:extLst>
              <a:ext uri="{FF2B5EF4-FFF2-40B4-BE49-F238E27FC236}">
                <a16:creationId xmlns:a16="http://schemas.microsoft.com/office/drawing/2014/main" id="{C523E553-160B-4F97-BE36-F6D7F3C14D29}"/>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004933" y="2233287"/>
            <a:ext cx="2212614" cy="2272580"/>
          </a:xfrm>
          <a:prstGeom prst="rect">
            <a:avLst/>
          </a:prstGeom>
          <a:noFill/>
          <a:extLst>
            <a:ext uri="{909E8E84-426E-40DD-AFC4-6F175D3DCCD1}">
              <a14:hiddenFill xmlns:a14="http://schemas.microsoft.com/office/drawing/2010/main">
                <a:solidFill>
                  <a:srgbClr val="FFFFFF"/>
                </a:solidFill>
              </a14:hiddenFill>
            </a:ext>
          </a:extLst>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491623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En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ext uri="{D42A27DB-BD31-4B8C-83A1-F6EECF244321}">
                <p14:modId xmlns:p14="http://schemas.microsoft.com/office/powerpoint/2010/main" val="1217016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3"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54772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125" y="-86299"/>
            <a:ext cx="11334750" cy="701673"/>
          </a:xfrm>
        </p:spPr>
        <p:txBody>
          <a:bodyPr>
            <a:normAutofit/>
          </a:bodyPr>
          <a:lstStyle>
            <a:lvl1pPr>
              <a:defRPr sz="4000">
                <a:solidFill>
                  <a:srgbClr val="275C26"/>
                </a:solidFill>
              </a:defRPr>
            </a:lvl1pPr>
          </a:lstStyle>
          <a:p>
            <a:r>
              <a:rPr lang="en-US"/>
              <a:t>Click to edit Master title style</a:t>
            </a:r>
          </a:p>
        </p:txBody>
      </p:sp>
      <p:sp>
        <p:nvSpPr>
          <p:cNvPr id="3" name="Content Placeholder 2"/>
          <p:cNvSpPr>
            <a:spLocks noGrp="1"/>
          </p:cNvSpPr>
          <p:nvPr>
            <p:ph idx="1"/>
          </p:nvPr>
        </p:nvSpPr>
        <p:spPr>
          <a:xfrm>
            <a:off x="419100" y="1577976"/>
            <a:ext cx="11334750" cy="4613274"/>
          </a:xfrm>
        </p:spPr>
        <p:txBody>
          <a:bodyPr/>
          <a:lstStyle>
            <a:lvl1pPr>
              <a:buClr>
                <a:schemeClr val="accent6">
                  <a:lumMod val="50000"/>
                </a:schemeClr>
              </a:buClr>
              <a:defRPr/>
            </a:lvl1pPr>
            <a:lvl2pPr marL="685800" indent="-252000">
              <a:buClr>
                <a:schemeClr val="accent6">
                  <a:lumMod val="50000"/>
                </a:schemeClr>
              </a:buClr>
              <a:buFont typeface="Symbol" panose="05050102010706020507" pitchFamily="18" charset="2"/>
              <a:buChar char=""/>
              <a:defRPr/>
            </a:lvl2pPr>
            <a:lvl3pPr>
              <a:buClr>
                <a:schemeClr val="accent6">
                  <a:lumMod val="50000"/>
                </a:schemeClr>
              </a:buClr>
              <a:defRPr/>
            </a:lvl3pPr>
            <a:lvl4pPr>
              <a:buClr>
                <a:schemeClr val="accent6">
                  <a:lumMod val="50000"/>
                </a:schemeClr>
              </a:buClr>
              <a:defRPr/>
            </a:lvl4pPr>
            <a:lvl5pPr>
              <a:buClr>
                <a:schemeClr val="accent6">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191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9010650" y="6359525"/>
            <a:ext cx="2743200" cy="365125"/>
          </a:xfrm>
          <a:prstGeom prst="rect">
            <a:avLst/>
          </a:prstGeom>
        </p:spPr>
        <p:txBody>
          <a:bodyPr/>
          <a:lstStyle/>
          <a:p>
            <a:fld id="{AECC9F4F-EA36-4B42-8EE7-919FA8C3AD41}" type="slidenum">
              <a:rPr lang="en-GB" smtClean="0"/>
              <a:t>‹#›</a:t>
            </a:fld>
            <a:endParaRPr lang="en-GB"/>
          </a:p>
        </p:txBody>
      </p:sp>
      <p:sp>
        <p:nvSpPr>
          <p:cNvPr id="20" name="Text Placeholder 19">
            <a:extLst>
              <a:ext uri="{FF2B5EF4-FFF2-40B4-BE49-F238E27FC236}">
                <a16:creationId xmlns:a16="http://schemas.microsoft.com/office/drawing/2014/main" id="{68EA9D27-C3C6-4C3E-89DD-D85EC3E45945}"/>
              </a:ext>
            </a:extLst>
          </p:cNvPr>
          <p:cNvSpPr>
            <a:spLocks noGrp="1"/>
          </p:cNvSpPr>
          <p:nvPr>
            <p:ph type="body" sz="quarter" idx="13"/>
          </p:nvPr>
        </p:nvSpPr>
        <p:spPr>
          <a:xfrm>
            <a:off x="419100" y="962025"/>
            <a:ext cx="11334750" cy="512763"/>
          </a:xfrm>
        </p:spPr>
        <p:txBody>
          <a:bodyPr>
            <a:normAutofit/>
          </a:bodyPr>
          <a:lstStyle>
            <a:lvl1pPr marL="0" indent="0">
              <a:buNone/>
              <a:defRPr sz="2400" i="1"/>
            </a:lvl1pPr>
          </a:lstStyle>
          <a:p>
            <a:pPr lvl="0"/>
            <a:r>
              <a:rPr lang="en-US"/>
              <a:t>Click to edit Master text styles</a:t>
            </a:r>
          </a:p>
        </p:txBody>
      </p:sp>
    </p:spTree>
    <p:extLst>
      <p:ext uri="{BB962C8B-B14F-4D97-AF65-F5344CB8AC3E}">
        <p14:creationId xmlns:p14="http://schemas.microsoft.com/office/powerpoint/2010/main" val="2638407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792231-69F4-4F9D-9049-A1DDF7DEBE79}" type="slidenum">
              <a:rPr lang="en-US" smtClean="0"/>
              <a:t>‹#›</a:t>
            </a:fld>
            <a:endParaRPr lang="en-US"/>
          </a:p>
        </p:txBody>
      </p:sp>
    </p:spTree>
    <p:extLst>
      <p:ext uri="{BB962C8B-B14F-4D97-AF65-F5344CB8AC3E}">
        <p14:creationId xmlns:p14="http://schemas.microsoft.com/office/powerpoint/2010/main" val="150896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2688169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8" imgW="413" imgH="416" progId="TCLayout.ActiveDocument.1">
                  <p:embed/>
                </p:oleObj>
              </mc:Choice>
              <mc:Fallback>
                <p:oleObj name="think-cell Slide" r:id="rId8"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7" y="103152"/>
            <a:ext cx="10160065"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498754"/>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169372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ext uri="{D42A27DB-BD31-4B8C-83A1-F6EECF244321}">
                <p14:modId xmlns:p14="http://schemas.microsoft.com/office/powerpoint/2010/main" val="22425826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245477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ext uri="{D42A27DB-BD31-4B8C-83A1-F6EECF244321}">
                <p14:modId xmlns:p14="http://schemas.microsoft.com/office/powerpoint/2010/main" val="4177902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39321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ext uri="{D42A27DB-BD31-4B8C-83A1-F6EECF244321}">
                <p14:modId xmlns:p14="http://schemas.microsoft.com/office/powerpoint/2010/main" val="2609274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82579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ext uri="{D42A27DB-BD31-4B8C-83A1-F6EECF244321}">
                <p14:modId xmlns:p14="http://schemas.microsoft.com/office/powerpoint/2010/main" val="2507311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423444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19998995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12" imgW="413" imgH="416" progId="TCLayout.ActiveDocument.1">
                  <p:embed/>
                </p:oleObj>
              </mc:Choice>
              <mc:Fallback>
                <p:oleObj name="think-cell Slide" r:id="rId12" imgW="413" imgH="416" progId="TCLayout.ActiveDocument.1">
                  <p:embed/>
                  <p:pic>
                    <p:nvPicPr>
                      <p:cNvPr id="3" name="Object 6" hidden="1">
                        <a:extLst>
                          <a:ext uri="{FF2B5EF4-FFF2-40B4-BE49-F238E27FC236}">
                            <a16:creationId xmlns:a16="http://schemas.microsoft.com/office/drawing/2014/main" id="{DA8D6A48-EE20-4EB4-A234-9F3B16C02872}"/>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FFCE4"/>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6"/>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7"/>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9"/>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3" name="Footer Placeholder 5">
            <a:extLst>
              <a:ext uri="{FF2B5EF4-FFF2-40B4-BE49-F238E27FC236}">
                <a16:creationId xmlns:a16="http://schemas.microsoft.com/office/drawing/2014/main" id="{5C41599A-8B2D-4A1E-BD19-DCE48FA92F66}"/>
              </a:ext>
            </a:extLst>
          </p:cNvPr>
          <p:cNvSpPr txBox="1">
            <a:spLocks/>
          </p:cNvSpPr>
          <p:nvPr userDrawn="1"/>
        </p:nvSpPr>
        <p:spPr>
          <a:xfrm>
            <a:off x="9283474" y="6498753"/>
            <a:ext cx="1885131" cy="138499"/>
          </a:xfrm>
          <a:prstGeom prst="rect">
            <a:avLst/>
          </a:prstGeom>
        </p:spPr>
        <p:txBody>
          <a:bodyPr vert="horz" wrap="none" lIns="0" tIns="0" rIns="0" bIns="0" rtlCol="0" anchor="ctr">
            <a:sp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tx1"/>
                </a:solidFill>
              </a:rPr>
              <a:t>Government of Khyber Pakhtunkhwa</a:t>
            </a:r>
            <a:endParaRPr lang="en-US" sz="900" dirty="0">
              <a:solidFill>
                <a:schemeClr val="tx1"/>
              </a:solidFill>
            </a:endParaRPr>
          </a:p>
        </p:txBody>
      </p:sp>
      <p:cxnSp>
        <p:nvCxnSpPr>
          <p:cNvPr id="18" name="TopLineLeft">
            <a:extLst>
              <a:ext uri="{FF2B5EF4-FFF2-40B4-BE49-F238E27FC236}">
                <a16:creationId xmlns:a16="http://schemas.microsoft.com/office/drawing/2014/main" id="{D19401A5-72E5-4C46-8FAA-8600CAC41277}"/>
              </a:ext>
            </a:extLst>
          </p:cNvPr>
          <p:cNvCxnSpPr/>
          <p:nvPr userDrawn="1">
            <p:custDataLst>
              <p:tags r:id="rId10"/>
            </p:custDataLst>
          </p:nvPr>
        </p:nvCxnSpPr>
        <p:spPr>
          <a:xfrm>
            <a:off x="554736" y="937377"/>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33511852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13" imgW="413" imgH="416" progId="TCLayout.ActiveDocument.1">
                  <p:embed/>
                </p:oleObj>
              </mc:Choice>
              <mc:Fallback>
                <p:oleObj name="think-cell Slide" r:id="rId13"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FFCE4"/>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6"/>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7"/>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9"/>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pic>
        <p:nvPicPr>
          <p:cNvPr id="12" name="Picture 288">
            <a:extLst>
              <a:ext uri="{FF2B5EF4-FFF2-40B4-BE49-F238E27FC236}">
                <a16:creationId xmlns:a16="http://schemas.microsoft.com/office/drawing/2014/main" id="{FD1F626C-A86C-4520-A582-147DA197EBF2}"/>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56494" y="74067"/>
            <a:ext cx="837450" cy="860146"/>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5">
            <a:extLst>
              <a:ext uri="{FF2B5EF4-FFF2-40B4-BE49-F238E27FC236}">
                <a16:creationId xmlns:a16="http://schemas.microsoft.com/office/drawing/2014/main" id="{BFAF0B23-BF46-42E3-9C8D-062896DC1F39}"/>
              </a:ext>
            </a:extLst>
          </p:cNvPr>
          <p:cNvSpPr txBox="1">
            <a:spLocks/>
          </p:cNvSpPr>
          <p:nvPr userDrawn="1"/>
        </p:nvSpPr>
        <p:spPr>
          <a:xfrm>
            <a:off x="9283474" y="6498753"/>
            <a:ext cx="1885131" cy="138499"/>
          </a:xfrm>
          <a:prstGeom prst="rect">
            <a:avLst/>
          </a:prstGeom>
        </p:spPr>
        <p:txBody>
          <a:bodyPr vert="horz" wrap="none" lIns="0" tIns="0" rIns="0" bIns="0" rtlCol="0" anchor="ctr">
            <a:sp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tx1"/>
                </a:solidFill>
              </a:rPr>
              <a:t>Government of Khyber Pakhtunkhwa</a:t>
            </a:r>
            <a:endParaRPr lang="en-US" sz="900" dirty="0">
              <a:solidFill>
                <a:schemeClr val="tx1"/>
              </a:solidFill>
            </a:endParaRPr>
          </a:p>
        </p:txBody>
      </p:sp>
      <p:cxnSp>
        <p:nvCxnSpPr>
          <p:cNvPr id="16" name="TopLineRight">
            <a:extLst>
              <a:ext uri="{FF2B5EF4-FFF2-40B4-BE49-F238E27FC236}">
                <a16:creationId xmlns:a16="http://schemas.microsoft.com/office/drawing/2014/main" id="{4BCEE20B-068B-4409-9929-C9F6EFDCE7C2}"/>
              </a:ext>
            </a:extLst>
          </p:cNvPr>
          <p:cNvCxnSpPr/>
          <p:nvPr userDrawn="1">
            <p:custDataLst>
              <p:tags r:id="rId10"/>
            </p:custDataLst>
          </p:nvPr>
        </p:nvCxnSpPr>
        <p:spPr>
          <a:xfrm>
            <a:off x="4671219" y="937377"/>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Left">
            <a:extLst>
              <a:ext uri="{FF2B5EF4-FFF2-40B4-BE49-F238E27FC236}">
                <a16:creationId xmlns:a16="http://schemas.microsoft.com/office/drawing/2014/main" id="{04B50E07-5CF6-4FA4-80C0-5A97640377DD}"/>
              </a:ext>
            </a:extLst>
          </p:cNvPr>
          <p:cNvCxnSpPr/>
          <p:nvPr userDrawn="1">
            <p:custDataLst>
              <p:tags r:id="rId11"/>
            </p:custDataLst>
          </p:nvPr>
        </p:nvCxnSpPr>
        <p:spPr>
          <a:xfrm>
            <a:off x="554736" y="937377"/>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00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038578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14" imgW="413" imgH="416" progId="TCLayout.ActiveDocument.1">
                  <p:embed/>
                </p:oleObj>
              </mc:Choice>
              <mc:Fallback>
                <p:oleObj name="think-cell Slide" r:id="rId14" imgW="413" imgH="416" progId="TCLayout.ActiveDocument.1">
                  <p:embed/>
                  <p:pic>
                    <p:nvPicPr>
                      <p:cNvPr id="3" name="Object 6" hidden="1">
                        <a:extLst>
                          <a:ext uri="{FF2B5EF4-FFF2-40B4-BE49-F238E27FC236}">
                            <a16:creationId xmlns:a16="http://schemas.microsoft.com/office/drawing/2014/main" id="{9F7114D8-6025-4386-BA96-B034FE6B3CDB}"/>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4" name="Rectangle 1"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FFCE4"/>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b="0" dirty="0">
              <a:solidFill>
                <a:schemeClr val="tx1"/>
              </a:solidFill>
              <a:latin typeface="+mn-lt"/>
              <a:ea typeface="+mn-ea"/>
              <a:cs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6"/>
            </p:custDataLst>
          </p:nvPr>
        </p:nvSpPr>
        <p:spPr>
          <a:xfrm>
            <a:off x="554736" y="519011"/>
            <a:ext cx="5065776" cy="384721"/>
          </a:xfrm>
        </p:spPr>
        <p:txBody>
          <a:bodyPr>
            <a:spAutoFit/>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7"/>
            </p:custDataLst>
          </p:nvPr>
        </p:nvSpPr>
        <p:spPr>
          <a:xfrm>
            <a:off x="554738" y="976471"/>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9"/>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pic>
        <p:nvPicPr>
          <p:cNvPr id="12" name="Picture 288">
            <a:extLst>
              <a:ext uri="{FF2B5EF4-FFF2-40B4-BE49-F238E27FC236}">
                <a16:creationId xmlns:a16="http://schemas.microsoft.com/office/drawing/2014/main" id="{71C1E2E7-775A-4A1D-B5DE-019923E5B125}"/>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856494" y="74067"/>
            <a:ext cx="837450" cy="860146"/>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5">
            <a:extLst>
              <a:ext uri="{FF2B5EF4-FFF2-40B4-BE49-F238E27FC236}">
                <a16:creationId xmlns:a16="http://schemas.microsoft.com/office/drawing/2014/main" id="{390BA6A6-D622-40EC-8EE4-FAF115321C41}"/>
              </a:ext>
            </a:extLst>
          </p:cNvPr>
          <p:cNvSpPr txBox="1">
            <a:spLocks/>
          </p:cNvSpPr>
          <p:nvPr userDrawn="1"/>
        </p:nvSpPr>
        <p:spPr>
          <a:xfrm>
            <a:off x="9283474" y="6498753"/>
            <a:ext cx="1885131" cy="138499"/>
          </a:xfrm>
          <a:prstGeom prst="rect">
            <a:avLst/>
          </a:prstGeom>
        </p:spPr>
        <p:txBody>
          <a:bodyPr vert="horz" wrap="none" lIns="0" tIns="0" rIns="0" bIns="0" rtlCol="0" anchor="ctr">
            <a:sp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tx1"/>
                </a:solidFill>
              </a:rPr>
              <a:t>Government of Khyber Pakhtunkhwa</a:t>
            </a:r>
            <a:endParaRPr lang="en-US" sz="900" dirty="0">
              <a:solidFill>
                <a:schemeClr val="tx1"/>
              </a:solidFill>
            </a:endParaRPr>
          </a:p>
        </p:txBody>
      </p:sp>
      <p:cxnSp>
        <p:nvCxnSpPr>
          <p:cNvPr id="17" name="TopLineRight">
            <a:extLst>
              <a:ext uri="{FF2B5EF4-FFF2-40B4-BE49-F238E27FC236}">
                <a16:creationId xmlns:a16="http://schemas.microsoft.com/office/drawing/2014/main" id="{4621481D-27E5-4F87-B45B-41DC18907499}"/>
              </a:ext>
            </a:extLst>
          </p:cNvPr>
          <p:cNvCxnSpPr/>
          <p:nvPr userDrawn="1">
            <p:custDataLst>
              <p:tags r:id="rId10"/>
            </p:custDataLst>
          </p:nvPr>
        </p:nvCxnSpPr>
        <p:spPr>
          <a:xfrm>
            <a:off x="6573171" y="937377"/>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 name="TopLineLeft">
            <a:extLst>
              <a:ext uri="{FF2B5EF4-FFF2-40B4-BE49-F238E27FC236}">
                <a16:creationId xmlns:a16="http://schemas.microsoft.com/office/drawing/2014/main" id="{29C45080-F0A3-4994-8BE9-0C272784001F}"/>
              </a:ext>
            </a:extLst>
          </p:cNvPr>
          <p:cNvCxnSpPr/>
          <p:nvPr userDrawn="1">
            <p:custDataLst>
              <p:tags r:id="rId11"/>
            </p:custDataLst>
          </p:nvPr>
        </p:nvCxnSpPr>
        <p:spPr>
          <a:xfrm>
            <a:off x="554736" y="937377"/>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324EE6-02E1-4789-BCBA-CEC16E7B160F}"/>
              </a:ext>
            </a:extLst>
          </p:cNvPr>
          <p:cNvCxnSpPr/>
          <p:nvPr userDrawn="1">
            <p:custDataLst>
              <p:tags r:id="rId12"/>
            </p:custDataLst>
          </p:nvPr>
        </p:nvCxnSpPr>
        <p:spPr>
          <a:xfrm>
            <a:off x="554736" y="937377"/>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1138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tags" Target="../tags/tag8.xml"/><Relationship Id="rId39" Type="http://schemas.openxmlformats.org/officeDocument/2006/relationships/oleObject" Target="../embeddings/oleObject1.bin"/><Relationship Id="rId21" Type="http://schemas.openxmlformats.org/officeDocument/2006/relationships/tags" Target="../tags/tag3.xml"/><Relationship Id="rId34" Type="http://schemas.openxmlformats.org/officeDocument/2006/relationships/tags" Target="../tags/tag1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29" Type="http://schemas.openxmlformats.org/officeDocument/2006/relationships/tags" Target="../tags/tag11.xml"/><Relationship Id="rId41"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32" Type="http://schemas.openxmlformats.org/officeDocument/2006/relationships/tags" Target="../tags/tag14.xml"/><Relationship Id="rId37" Type="http://schemas.openxmlformats.org/officeDocument/2006/relationships/tags" Target="../tags/tag19.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28" Type="http://schemas.openxmlformats.org/officeDocument/2006/relationships/tags" Target="../tags/tag10.xml"/><Relationship Id="rId36" Type="http://schemas.openxmlformats.org/officeDocument/2006/relationships/tags" Target="../tags/tag18.xml"/><Relationship Id="rId10" Type="http://schemas.openxmlformats.org/officeDocument/2006/relationships/slideLayout" Target="../slideLayouts/slideLayout10.xml"/><Relationship Id="rId19" Type="http://schemas.openxmlformats.org/officeDocument/2006/relationships/tags" Target="../tags/tag1.xml"/><Relationship Id="rId31" Type="http://schemas.openxmlformats.org/officeDocument/2006/relationships/tags" Target="../tags/tag1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 Id="rId27" Type="http://schemas.openxmlformats.org/officeDocument/2006/relationships/tags" Target="../tags/tag9.xml"/><Relationship Id="rId30" Type="http://schemas.openxmlformats.org/officeDocument/2006/relationships/tags" Target="../tags/tag12.xml"/><Relationship Id="rId35" Type="http://schemas.openxmlformats.org/officeDocument/2006/relationships/tags" Target="../tags/tag17.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tags" Target="../tags/tag7.xml"/><Relationship Id="rId33" Type="http://schemas.openxmlformats.org/officeDocument/2006/relationships/tags" Target="../tags/tag15.xml"/><Relationship Id="rId38" Type="http://schemas.openxmlformats.org/officeDocument/2006/relationships/tags" Target="../tags/tag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9"/>
            </p:custDataLst>
            <p:extLst>
              <p:ext uri="{D42A27DB-BD31-4B8C-83A1-F6EECF244321}">
                <p14:modId xmlns:p14="http://schemas.microsoft.com/office/powerpoint/2010/main" val="14985277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39" imgW="413" imgH="416" progId="TCLayout.ActiveDocument.1">
                  <p:embed/>
                </p:oleObj>
              </mc:Choice>
              <mc:Fallback>
                <p:oleObj name="think-cell Slide" r:id="rId39"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B28737-798E-48D4-BBDB-8EB35CB9FFFB}"/>
              </a:ext>
            </a:extLst>
          </p:cNvPr>
          <p:cNvSpPr/>
          <p:nvPr userDrawn="1">
            <p:custDataLst>
              <p:tags r:id="rId20"/>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1"/>
            </p:custDataLst>
          </p:nvPr>
        </p:nvSpPr>
        <p:spPr>
          <a:xfrm>
            <a:off x="553972" y="6278400"/>
            <a:ext cx="7278624" cy="123111"/>
          </a:xfrm>
          <a:prstGeom prst="rect">
            <a:avLst/>
          </a:prstGeom>
          <a:noFill/>
        </p:spPr>
        <p:txBody>
          <a:bodyPr wrap="square" lIns="0" tIns="0" rIns="0" bIns="0" rtlCol="0" anchor="b">
            <a:no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2"/>
            </p:custDataLst>
          </p:nvPr>
        </p:nvSpPr>
        <p:spPr>
          <a:xfrm>
            <a:off x="554736" y="172212"/>
            <a:ext cx="10160065"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89273"/>
            <a:ext cx="450444" cy="123111"/>
          </a:xfrm>
          <a:prstGeom prst="rect">
            <a:avLst/>
          </a:prstGeom>
          <a:noFill/>
          <a:ln w="6350">
            <a:noFill/>
            <a:miter lim="800000"/>
          </a:ln>
        </p:spPr>
        <p:txBody>
          <a:bodyPr vert="horz" wrap="none" lIns="0" tIns="0" rIns="0" bIns="0" rtlCol="0">
            <a:spAutoFit/>
          </a:bodyPr>
          <a:lstStyle>
            <a:defPPr>
              <a:defRPr lang="en-US"/>
            </a:defPPr>
            <a:lvl1pPr>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3"/>
            </p:custDataLst>
          </p:nvPr>
        </p:nvSpPr>
        <p:spPr>
          <a:xfrm>
            <a:off x="5987738" y="2170800"/>
            <a:ext cx="3049253" cy="569387"/>
          </a:xfrm>
          <a:prstGeom prst="rect">
            <a:avLst/>
          </a:prstGeom>
        </p:spPr>
        <p:txBody>
          <a:bodyPr vert="horz" wrap="squar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1">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Above Chart Exhibit Title</a:t>
            </a:r>
          </a:p>
          <a:p>
            <a:pPr lvl="0"/>
            <a:r>
              <a:rPr lang="en-US" b="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484655"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0" name="LegendLines" hidden="1">
            <a:extLst>
              <a:ext uri="{FF2B5EF4-FFF2-40B4-BE49-F238E27FC236}">
                <a16:creationId xmlns:a16="http://schemas.microsoft.com/office/drawing/2014/main" id="{6017DE47-4B7E-4602-A5D8-84F1D054B685}"/>
              </a:ext>
            </a:extLst>
          </p:cNvPr>
          <p:cNvGrpSpPr/>
          <p:nvPr userDrawn="1"/>
        </p:nvGrpSpPr>
        <p:grpSpPr>
          <a:xfrm>
            <a:off x="10317304" y="3150223"/>
            <a:ext cx="1319960" cy="958286"/>
            <a:chOff x="10162879" y="3243772"/>
            <a:chExt cx="1319960" cy="958286"/>
          </a:xfrm>
        </p:grpSpPr>
        <p:sp>
          <p:nvSpPr>
            <p:cNvPr id="171" name="Legend1">
              <a:extLst>
                <a:ext uri="{FF2B5EF4-FFF2-40B4-BE49-F238E27FC236}">
                  <a16:creationId xmlns:a16="http://schemas.microsoft.com/office/drawing/2014/main" id="{0E773DEB-38A3-4D4F-8F3A-7DED71AB991A}"/>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172" name="Legend2">
              <a:extLst>
                <a:ext uri="{FF2B5EF4-FFF2-40B4-BE49-F238E27FC236}">
                  <a16:creationId xmlns:a16="http://schemas.microsoft.com/office/drawing/2014/main" id="{0BBD940B-C7B3-42F9-A317-3A6409A75F43}"/>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73" name="Legend3">
              <a:extLst>
                <a:ext uri="{FF2B5EF4-FFF2-40B4-BE49-F238E27FC236}">
                  <a16:creationId xmlns:a16="http://schemas.microsoft.com/office/drawing/2014/main" id="{C26E9D6E-D5B2-4063-BC7C-9B64A65F12D6}"/>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74" name="LineLegend3">
              <a:extLst>
                <a:ext uri="{FF2B5EF4-FFF2-40B4-BE49-F238E27FC236}">
                  <a16:creationId xmlns:a16="http://schemas.microsoft.com/office/drawing/2014/main" id="{D75199AB-4672-4D43-A550-E0AD095E38D9}"/>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75" name="LineLegend2">
              <a:extLst>
                <a:ext uri="{FF2B5EF4-FFF2-40B4-BE49-F238E27FC236}">
                  <a16:creationId xmlns:a16="http://schemas.microsoft.com/office/drawing/2014/main" id="{C54E0345-E77E-4F4E-A6DE-370FD26C5833}"/>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76" name="LineLegend1">
              <a:extLst>
                <a:ext uri="{FF2B5EF4-FFF2-40B4-BE49-F238E27FC236}">
                  <a16:creationId xmlns:a16="http://schemas.microsoft.com/office/drawing/2014/main" id="{6EF73E9A-1D4C-4C71-AC42-915A9A82D8EE}"/>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77" name="LegendMoons" hidden="1">
            <a:extLst>
              <a:ext uri="{FF2B5EF4-FFF2-40B4-BE49-F238E27FC236}">
                <a16:creationId xmlns:a16="http://schemas.microsoft.com/office/drawing/2014/main" id="{293BE944-4FB1-49E4-A46A-DFB832FADF2D}"/>
              </a:ext>
            </a:extLst>
          </p:cNvPr>
          <p:cNvGrpSpPr/>
          <p:nvPr userDrawn="1"/>
        </p:nvGrpSpPr>
        <p:grpSpPr>
          <a:xfrm>
            <a:off x="10688315" y="1145373"/>
            <a:ext cx="948949" cy="1731859"/>
            <a:chOff x="7723680" y="1702457"/>
            <a:chExt cx="948949" cy="1731859"/>
          </a:xfrm>
        </p:grpSpPr>
        <p:sp>
          <p:nvSpPr>
            <p:cNvPr id="178" name="Legend1">
              <a:extLst>
                <a:ext uri="{FF2B5EF4-FFF2-40B4-BE49-F238E27FC236}">
                  <a16:creationId xmlns:a16="http://schemas.microsoft.com/office/drawing/2014/main" id="{7C824262-8989-4B2D-8DBF-135E9E168DBC}"/>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186" name="Legend2">
              <a:extLst>
                <a:ext uri="{FF2B5EF4-FFF2-40B4-BE49-F238E27FC236}">
                  <a16:creationId xmlns:a16="http://schemas.microsoft.com/office/drawing/2014/main" id="{F6423FB4-50F6-480B-81B0-87D1466FC3D9}"/>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198" name="Legend3">
              <a:extLst>
                <a:ext uri="{FF2B5EF4-FFF2-40B4-BE49-F238E27FC236}">
                  <a16:creationId xmlns:a16="http://schemas.microsoft.com/office/drawing/2014/main" id="{F5CAFF64-59BF-4FFA-A7EC-6C6AB587CFFB}"/>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199" name="Legend4">
              <a:extLst>
                <a:ext uri="{FF2B5EF4-FFF2-40B4-BE49-F238E27FC236}">
                  <a16:creationId xmlns:a16="http://schemas.microsoft.com/office/drawing/2014/main" id="{16DCA56E-1BE7-44F5-B451-C39F813FE2B6}"/>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200" name="Legend5">
              <a:extLst>
                <a:ext uri="{FF2B5EF4-FFF2-40B4-BE49-F238E27FC236}">
                  <a16:creationId xmlns:a16="http://schemas.microsoft.com/office/drawing/2014/main" id="{115CD1D8-A840-4C47-8BAE-4755ADB1023C}"/>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grpSp>
          <p:nvGrpSpPr>
            <p:cNvPr id="201" name="MoonLegend1">
              <a:extLst>
                <a:ext uri="{FF2B5EF4-FFF2-40B4-BE49-F238E27FC236}">
                  <a16:creationId xmlns:a16="http://schemas.microsoft.com/office/drawing/2014/main" id="{98251E0D-E6AA-48B7-9F7E-F065654B0419}"/>
                </a:ext>
              </a:extLst>
            </p:cNvPr>
            <p:cNvGrpSpPr>
              <a:grpSpLocks noChangeAspect="1"/>
            </p:cNvGrpSpPr>
            <p:nvPr>
              <p:custDataLst>
                <p:tags r:id="rId24"/>
              </p:custDataLst>
            </p:nvPr>
          </p:nvGrpSpPr>
          <p:grpSpPr>
            <a:xfrm>
              <a:off x="7723680" y="1702457"/>
              <a:ext cx="228600" cy="228600"/>
              <a:chOff x="762000" y="1270000"/>
              <a:chExt cx="254000" cy="254000"/>
            </a:xfrm>
          </p:grpSpPr>
          <p:sp>
            <p:nvSpPr>
              <p:cNvPr id="214" name="Oval 213">
                <a:extLst>
                  <a:ext uri="{FF2B5EF4-FFF2-40B4-BE49-F238E27FC236}">
                    <a16:creationId xmlns:a16="http://schemas.microsoft.com/office/drawing/2014/main" id="{2BCBBD5C-74E4-49E5-AB9C-046CC11FD95D}"/>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215" name="Arc 214">
                <a:extLst>
                  <a:ext uri="{FF2B5EF4-FFF2-40B4-BE49-F238E27FC236}">
                    <a16:creationId xmlns:a16="http://schemas.microsoft.com/office/drawing/2014/main" id="{FA7671A9-71DB-43E2-9D83-DE6CB521F4F4}"/>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grpSp>
          <p:nvGrpSpPr>
            <p:cNvPr id="202" name="MoonLegend2">
              <a:extLst>
                <a:ext uri="{FF2B5EF4-FFF2-40B4-BE49-F238E27FC236}">
                  <a16:creationId xmlns:a16="http://schemas.microsoft.com/office/drawing/2014/main" id="{E4E3E41D-ACEE-448A-9712-FCB4DC84E263}"/>
                </a:ext>
              </a:extLst>
            </p:cNvPr>
            <p:cNvGrpSpPr>
              <a:grpSpLocks noChangeAspect="1"/>
            </p:cNvGrpSpPr>
            <p:nvPr>
              <p:custDataLst>
                <p:tags r:id="rId25"/>
              </p:custDataLst>
            </p:nvPr>
          </p:nvGrpSpPr>
          <p:grpSpPr>
            <a:xfrm>
              <a:off x="7723680" y="2078270"/>
              <a:ext cx="228600" cy="228600"/>
              <a:chOff x="762000" y="1270000"/>
              <a:chExt cx="254000" cy="254000"/>
            </a:xfrm>
          </p:grpSpPr>
          <p:sp>
            <p:nvSpPr>
              <p:cNvPr id="212" name="Oval 211">
                <a:extLst>
                  <a:ext uri="{FF2B5EF4-FFF2-40B4-BE49-F238E27FC236}">
                    <a16:creationId xmlns:a16="http://schemas.microsoft.com/office/drawing/2014/main" id="{3A14524F-36B3-4640-BB23-FC3334384374}"/>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213" name="Arc 212">
                <a:extLst>
                  <a:ext uri="{FF2B5EF4-FFF2-40B4-BE49-F238E27FC236}">
                    <a16:creationId xmlns:a16="http://schemas.microsoft.com/office/drawing/2014/main" id="{6B313E13-C478-43A9-8722-8D490DFC9F2B}"/>
                  </a:ext>
                </a:extLst>
              </p:cNvPr>
              <p:cNvSpPr/>
              <p:nvPr>
                <p:custDataLst>
                  <p:tags r:id="rId3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grpSp>
          <p:nvGrpSpPr>
            <p:cNvPr id="203" name="MoonLegend3">
              <a:extLst>
                <a:ext uri="{FF2B5EF4-FFF2-40B4-BE49-F238E27FC236}">
                  <a16:creationId xmlns:a16="http://schemas.microsoft.com/office/drawing/2014/main" id="{346CEEAD-EB0F-4654-9B74-E9B88E15E92E}"/>
                </a:ext>
              </a:extLst>
            </p:cNvPr>
            <p:cNvGrpSpPr>
              <a:grpSpLocks noChangeAspect="1"/>
            </p:cNvGrpSpPr>
            <p:nvPr>
              <p:custDataLst>
                <p:tags r:id="rId26"/>
              </p:custDataLst>
            </p:nvPr>
          </p:nvGrpSpPr>
          <p:grpSpPr>
            <a:xfrm>
              <a:off x="7723680" y="2454085"/>
              <a:ext cx="228600" cy="228600"/>
              <a:chOff x="762000" y="1270000"/>
              <a:chExt cx="254000" cy="254000"/>
            </a:xfrm>
          </p:grpSpPr>
          <p:sp>
            <p:nvSpPr>
              <p:cNvPr id="210" name="Oval 209">
                <a:extLst>
                  <a:ext uri="{FF2B5EF4-FFF2-40B4-BE49-F238E27FC236}">
                    <a16:creationId xmlns:a16="http://schemas.microsoft.com/office/drawing/2014/main" id="{F1CCE464-A935-45D5-9DD2-6FD002E2E10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211" name="Arc 210">
                <a:extLst>
                  <a:ext uri="{FF2B5EF4-FFF2-40B4-BE49-F238E27FC236}">
                    <a16:creationId xmlns:a16="http://schemas.microsoft.com/office/drawing/2014/main" id="{F06CB200-3A1A-467F-8166-1307ABD2F9DA}"/>
                  </a:ext>
                </a:extLst>
              </p:cNvPr>
              <p:cNvSpPr/>
              <p:nvPr>
                <p:custDataLst>
                  <p:tags r:id="rId3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grpSp>
          <p:nvGrpSpPr>
            <p:cNvPr id="204" name="MoonLegend4">
              <a:extLst>
                <a:ext uri="{FF2B5EF4-FFF2-40B4-BE49-F238E27FC236}">
                  <a16:creationId xmlns:a16="http://schemas.microsoft.com/office/drawing/2014/main" id="{A3F57F0F-CFB6-4459-98C3-704A188C1688}"/>
                </a:ext>
              </a:extLst>
            </p:cNvPr>
            <p:cNvGrpSpPr>
              <a:grpSpLocks noChangeAspect="1"/>
            </p:cNvGrpSpPr>
            <p:nvPr>
              <p:custDataLst>
                <p:tags r:id="rId27"/>
              </p:custDataLst>
            </p:nvPr>
          </p:nvGrpSpPr>
          <p:grpSpPr>
            <a:xfrm>
              <a:off x="7723680" y="2829900"/>
              <a:ext cx="228600" cy="228600"/>
              <a:chOff x="762000" y="1270000"/>
              <a:chExt cx="254000" cy="254000"/>
            </a:xfrm>
          </p:grpSpPr>
          <p:sp>
            <p:nvSpPr>
              <p:cNvPr id="208" name="Oval 207">
                <a:extLst>
                  <a:ext uri="{FF2B5EF4-FFF2-40B4-BE49-F238E27FC236}">
                    <a16:creationId xmlns:a16="http://schemas.microsoft.com/office/drawing/2014/main" id="{36A70474-5B3B-4D05-B276-92201F90794C}"/>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209" name="Arc 208">
                <a:extLst>
                  <a:ext uri="{FF2B5EF4-FFF2-40B4-BE49-F238E27FC236}">
                    <a16:creationId xmlns:a16="http://schemas.microsoft.com/office/drawing/2014/main" id="{4E47F3DF-D57B-42D9-97F5-DF93588DD451}"/>
                  </a:ext>
                </a:extLst>
              </p:cNvPr>
              <p:cNvSpPr/>
              <p:nvPr>
                <p:custDataLst>
                  <p:tags r:id="rId3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grpSp>
          <p:nvGrpSpPr>
            <p:cNvPr id="205" name="MoonLegend5">
              <a:extLst>
                <a:ext uri="{FF2B5EF4-FFF2-40B4-BE49-F238E27FC236}">
                  <a16:creationId xmlns:a16="http://schemas.microsoft.com/office/drawing/2014/main" id="{B7E58BBA-E347-43CE-AC2B-53B1091EB4FF}"/>
                </a:ext>
              </a:extLst>
            </p:cNvPr>
            <p:cNvGrpSpPr>
              <a:grpSpLocks noChangeAspect="1"/>
            </p:cNvGrpSpPr>
            <p:nvPr>
              <p:custDataLst>
                <p:tags r:id="rId28"/>
              </p:custDataLst>
            </p:nvPr>
          </p:nvGrpSpPr>
          <p:grpSpPr>
            <a:xfrm>
              <a:off x="7723680" y="3205716"/>
              <a:ext cx="228600" cy="228600"/>
              <a:chOff x="762000" y="1270000"/>
              <a:chExt cx="254000" cy="254000"/>
            </a:xfrm>
          </p:grpSpPr>
          <p:sp>
            <p:nvSpPr>
              <p:cNvPr id="206" name="Oval 205">
                <a:extLst>
                  <a:ext uri="{FF2B5EF4-FFF2-40B4-BE49-F238E27FC236}">
                    <a16:creationId xmlns:a16="http://schemas.microsoft.com/office/drawing/2014/main" id="{08C970BA-BB1D-41DF-BB7E-F37715E023C2}"/>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207" name="Arc 206">
                <a:extLst>
                  <a:ext uri="{FF2B5EF4-FFF2-40B4-BE49-F238E27FC236}">
                    <a16:creationId xmlns:a16="http://schemas.microsoft.com/office/drawing/2014/main" id="{BB43699A-A93F-40F4-B94F-5ACC3FC7A2B3}"/>
                  </a:ext>
                </a:extLst>
              </p:cNvPr>
              <p:cNvSpPr/>
              <p:nvPr>
                <p:custDataLst>
                  <p:tags r:id="rId3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grpSp>
      <p:grpSp>
        <p:nvGrpSpPr>
          <p:cNvPr id="216" name="LegendBoxes" hidden="1">
            <a:extLst>
              <a:ext uri="{FF2B5EF4-FFF2-40B4-BE49-F238E27FC236}">
                <a16:creationId xmlns:a16="http://schemas.microsoft.com/office/drawing/2014/main" id="{9AAAA3D2-18E4-48C0-BE83-DB21A10DD202}"/>
              </a:ext>
            </a:extLst>
          </p:cNvPr>
          <p:cNvGrpSpPr/>
          <p:nvPr userDrawn="1"/>
        </p:nvGrpSpPr>
        <p:grpSpPr>
          <a:xfrm>
            <a:off x="10714801" y="4381500"/>
            <a:ext cx="922463" cy="1717282"/>
            <a:chOff x="10652400" y="4322824"/>
            <a:chExt cx="922463" cy="1717282"/>
          </a:xfrm>
        </p:grpSpPr>
        <p:sp>
          <p:nvSpPr>
            <p:cNvPr id="217" name="RectangleLegend1">
              <a:extLst>
                <a:ext uri="{FF2B5EF4-FFF2-40B4-BE49-F238E27FC236}">
                  <a16:creationId xmlns:a16="http://schemas.microsoft.com/office/drawing/2014/main" id="{7F691D58-858A-4AA0-AF95-9DAF892CEC93}"/>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18" name="RectangleLegend2">
              <a:extLst>
                <a:ext uri="{FF2B5EF4-FFF2-40B4-BE49-F238E27FC236}">
                  <a16:creationId xmlns:a16="http://schemas.microsoft.com/office/drawing/2014/main" id="{6DACF4A1-1081-4AC1-9D47-12E01E2521AD}"/>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19" name="RectangleLegend3">
              <a:extLst>
                <a:ext uri="{FF2B5EF4-FFF2-40B4-BE49-F238E27FC236}">
                  <a16:creationId xmlns:a16="http://schemas.microsoft.com/office/drawing/2014/main" id="{D1B52631-B18F-4E3B-9E20-D5DE506756B1}"/>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20" name="RectangleLegend4">
              <a:extLst>
                <a:ext uri="{FF2B5EF4-FFF2-40B4-BE49-F238E27FC236}">
                  <a16:creationId xmlns:a16="http://schemas.microsoft.com/office/drawing/2014/main" id="{0074E8A9-58EF-400E-9311-7E77FC619AA5}"/>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21" name="RectangleLegend5">
              <a:extLst>
                <a:ext uri="{FF2B5EF4-FFF2-40B4-BE49-F238E27FC236}">
                  <a16:creationId xmlns:a16="http://schemas.microsoft.com/office/drawing/2014/main" id="{CAB53C7B-2604-409C-ACAB-B85D0279EDA6}"/>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22" name="Legend1">
              <a:extLst>
                <a:ext uri="{FF2B5EF4-FFF2-40B4-BE49-F238E27FC236}">
                  <a16:creationId xmlns:a16="http://schemas.microsoft.com/office/drawing/2014/main" id="{DABF097C-99AD-454B-88C9-800E21992926}"/>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223" name="Legend2">
              <a:extLst>
                <a:ext uri="{FF2B5EF4-FFF2-40B4-BE49-F238E27FC236}">
                  <a16:creationId xmlns:a16="http://schemas.microsoft.com/office/drawing/2014/main" id="{04348013-5D9A-49E0-853F-523527ACCE23}"/>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224" name="Legend3">
              <a:extLst>
                <a:ext uri="{FF2B5EF4-FFF2-40B4-BE49-F238E27FC236}">
                  <a16:creationId xmlns:a16="http://schemas.microsoft.com/office/drawing/2014/main" id="{2F54CB71-C033-4B3C-B037-1A95FC3C56A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225" name="Legend4">
              <a:extLst>
                <a:ext uri="{FF2B5EF4-FFF2-40B4-BE49-F238E27FC236}">
                  <a16:creationId xmlns:a16="http://schemas.microsoft.com/office/drawing/2014/main" id="{A9A3FC63-A72C-490E-BC2F-EB378B726610}"/>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sp>
          <p:nvSpPr>
            <p:cNvPr id="226" name="Legend5">
              <a:extLst>
                <a:ext uri="{FF2B5EF4-FFF2-40B4-BE49-F238E27FC236}">
                  <a16:creationId xmlns:a16="http://schemas.microsoft.com/office/drawing/2014/main" id="{8ABE5E40-BFBB-4D07-A6EF-7D8CAAAD21BC}"/>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a:t>Legend</a:t>
              </a:r>
              <a:endParaRPr lang="en-US" sz="1400" dirty="0"/>
            </a:p>
          </p:txBody>
        </p:sp>
      </p:grpSp>
      <p:sp>
        <p:nvSpPr>
          <p:cNvPr id="150" name="Footer Placeholder 5">
            <a:extLst>
              <a:ext uri="{FF2B5EF4-FFF2-40B4-BE49-F238E27FC236}">
                <a16:creationId xmlns:a16="http://schemas.microsoft.com/office/drawing/2014/main" id="{6BBE091D-712C-4217-8ACC-0D726A9E4244}"/>
              </a:ext>
            </a:extLst>
          </p:cNvPr>
          <p:cNvSpPr txBox="1">
            <a:spLocks/>
          </p:cNvSpPr>
          <p:nvPr userDrawn="1"/>
        </p:nvSpPr>
        <p:spPr>
          <a:xfrm>
            <a:off x="11013590" y="6369572"/>
            <a:ext cx="621965" cy="138499"/>
          </a:xfrm>
          <a:prstGeom prst="rect">
            <a:avLst/>
          </a:prstGeom>
        </p:spPr>
        <p:txBody>
          <a:bodyPr vert="horz" wrap="none" lIns="0" tIns="0" rIns="0" bIns="0" rtlCol="0" anchor="ctr">
            <a:spAutoFit/>
          </a:bodyPr>
          <a:lstStyle>
            <a:defPPr>
              <a:defRPr lang="en-US"/>
            </a:defPPr>
            <a:lvl1pPr marL="0" algn="ct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chemeClr val="tx1"/>
                </a:solidFill>
              </a:rPr>
              <a:t>W. P. Carey</a:t>
            </a:r>
          </a:p>
        </p:txBody>
      </p:sp>
      <p:cxnSp>
        <p:nvCxnSpPr>
          <p:cNvPr id="148" name="Straight Connector 147">
            <a:extLst>
              <a:ext uri="{FF2B5EF4-FFF2-40B4-BE49-F238E27FC236}">
                <a16:creationId xmlns:a16="http://schemas.microsoft.com/office/drawing/2014/main" id="{7F9993B8-5743-4B3A-9BEF-DD9C57A04F7F}"/>
              </a:ext>
            </a:extLst>
          </p:cNvPr>
          <p:cNvCxnSpPr>
            <a:cxnSpLocks/>
          </p:cNvCxnSpPr>
          <p:nvPr userDrawn="1"/>
        </p:nvCxnSpPr>
        <p:spPr>
          <a:xfrm>
            <a:off x="554736" y="1001545"/>
            <a:ext cx="1108957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1044" name="Picture 20" descr="Arizona State University on Collegepedia">
            <a:extLst>
              <a:ext uri="{FF2B5EF4-FFF2-40B4-BE49-F238E27FC236}">
                <a16:creationId xmlns:a16="http://schemas.microsoft.com/office/drawing/2014/main" id="{51B2A7F5-AEF3-A32C-E6CA-66CC94129FF6}"/>
              </a:ext>
            </a:extLst>
          </p:cNvPr>
          <p:cNvPicPr>
            <a:picLocks noChangeAspect="1" noChangeArrowheads="1"/>
          </p:cNvPicPr>
          <p:nvPr userDrawn="1"/>
        </p:nvPicPr>
        <p:blipFill>
          <a:blip r:embed="rId41" cstate="print">
            <a:extLst>
              <a:ext uri="{28A0092B-C50C-407E-A947-70E740481C1C}">
                <a14:useLocalDpi xmlns:a14="http://schemas.microsoft.com/office/drawing/2010/main" val="0"/>
              </a:ext>
            </a:extLst>
          </a:blip>
          <a:srcRect/>
          <a:stretch>
            <a:fillRect/>
          </a:stretch>
        </p:blipFill>
        <p:spPr bwMode="auto">
          <a:xfrm>
            <a:off x="10714801" y="275960"/>
            <a:ext cx="1159604" cy="49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8528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27" r:id="rId15"/>
    <p:sldLayoutId id="2147483744" r:id="rId16"/>
  </p:sldLayoutIdLst>
  <p:hf hdr="0" ftr="0" dt="0"/>
  <p:txStyles>
    <p:titleStyle>
      <a:lvl1pPr algn="l" defTabSz="914400" rtl="0" eaLnBrk="1" latinLnBrk="0" hangingPunct="1">
        <a:lnSpc>
          <a:spcPct val="100000"/>
        </a:lnSpc>
        <a:spcBef>
          <a:spcPct val="0"/>
        </a:spcBef>
        <a:buNone/>
        <a:defRPr lang="en-US" sz="2500" b="1" kern="1200" spc="0" baseline="0" dirty="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tx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tx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vmlDrawing" Target="../drawings/vmlDrawing16.vml"/><Relationship Id="rId6" Type="http://schemas.openxmlformats.org/officeDocument/2006/relationships/tags" Target="../tags/tag121.xml"/><Relationship Id="rId11" Type="http://schemas.openxmlformats.org/officeDocument/2006/relationships/image" Target="../media/image3.emf"/><Relationship Id="rId5" Type="http://schemas.openxmlformats.org/officeDocument/2006/relationships/tags" Target="../tags/tag120.xml"/><Relationship Id="rId10" Type="http://schemas.openxmlformats.org/officeDocument/2006/relationships/oleObject" Target="../embeddings/oleObject15.bin"/><Relationship Id="rId4" Type="http://schemas.openxmlformats.org/officeDocument/2006/relationships/tags" Target="../tags/tag119.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 Id="rId5" Type="http://schemas.openxmlformats.org/officeDocument/2006/relationships/image" Target="../media/image22.jpe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 Id="rId5" Type="http://schemas.openxmlformats.org/officeDocument/2006/relationships/image" Target="../media/image22.jpe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B0E17E90-3C4E-4F37-9FA4-FC779C250872}"/>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10" imgW="592" imgH="591" progId="TCLayout.ActiveDocument.1">
                  <p:embed/>
                </p:oleObj>
              </mc:Choice>
              <mc:Fallback>
                <p:oleObj name="think-cell Slide" r:id="rId10" imgW="592" imgH="591" progId="TCLayout.ActiveDocument.1">
                  <p:embed/>
                  <p:pic>
                    <p:nvPicPr>
                      <p:cNvPr id="6" name="Object 6" hidden="1">
                        <a:extLst>
                          <a:ext uri="{FF2B5EF4-FFF2-40B4-BE49-F238E27FC236}">
                            <a16:creationId xmlns:a16="http://schemas.microsoft.com/office/drawing/2014/main" id="{B0E17E90-3C4E-4F37-9FA4-FC779C250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EB9340E2-D95A-4545-81E1-3AD07AB3A012}"/>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4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2" name="Documenttype">
            <a:extLst>
              <a:ext uri="{FF2B5EF4-FFF2-40B4-BE49-F238E27FC236}">
                <a16:creationId xmlns:a16="http://schemas.microsoft.com/office/drawing/2014/main" id="{11D06D31-577C-468F-A315-4B1A48E07A2C}"/>
              </a:ext>
            </a:extLst>
          </p:cNvPr>
          <p:cNvSpPr>
            <a:spLocks noGrp="1"/>
          </p:cNvSpPr>
          <p:nvPr>
            <p:ph type="body" sz="quarter" idx="13"/>
            <p:custDataLst>
              <p:tags r:id="rId5"/>
            </p:custDataLst>
          </p:nvPr>
        </p:nvSpPr>
        <p:spPr>
          <a:xfrm>
            <a:off x="381000" y="5638800"/>
            <a:ext cx="9726795" cy="246221"/>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pPr>
              <a:buNone/>
            </a:pPr>
            <a:r>
              <a:rPr lang="en-US" sz="1600" b="1" dirty="0">
                <a:ln w="6350" cap="flat">
                  <a:noFill/>
                  <a:miter lim="800000"/>
                </a:ln>
                <a:solidFill>
                  <a:schemeClr val="accent1">
                    <a:lumMod val="50000"/>
                  </a:schemeClr>
                </a:solidFill>
                <a:latin typeface="+mj-lt"/>
                <a:ea typeface="+mj-ea"/>
                <a:cs typeface="+mj-cs"/>
              </a:rPr>
              <a:t>12 Dec, 2024</a:t>
            </a:r>
          </a:p>
        </p:txBody>
      </p:sp>
      <p:sp>
        <p:nvSpPr>
          <p:cNvPr id="4" name="Title">
            <a:extLst>
              <a:ext uri="{FF2B5EF4-FFF2-40B4-BE49-F238E27FC236}">
                <a16:creationId xmlns:a16="http://schemas.microsoft.com/office/drawing/2014/main" id="{806FD97B-691F-4513-92F7-37A1FAC29B8E}"/>
              </a:ext>
            </a:extLst>
          </p:cNvPr>
          <p:cNvSpPr>
            <a:spLocks noGrp="1"/>
          </p:cNvSpPr>
          <p:nvPr>
            <p:ph type="title"/>
            <p:custDataLst>
              <p:tags r:id="rId6"/>
            </p:custDataLst>
          </p:nvPr>
        </p:nvSpPr>
        <p:spPr>
          <a:xfrm>
            <a:off x="381000" y="4640196"/>
            <a:ext cx="9277859" cy="677108"/>
          </a:xfrm>
          <a:solidFill>
            <a:srgbClr val="FDC427"/>
          </a:solidFill>
          <a:ln/>
        </p:spPr>
        <p:txBody>
          <a:bodyPr wrap="square" anchor="b" anchorCtr="0">
            <a:spAutoFit/>
          </a:bodyPr>
          <a:lstStyle/>
          <a:p>
            <a:r>
              <a:rPr lang="en-US" sz="4400" dirty="0">
                <a:solidFill>
                  <a:schemeClr val="accent1">
                    <a:lumMod val="50000"/>
                  </a:schemeClr>
                </a:solidFill>
              </a:rPr>
              <a:t>Lego DOE Project</a:t>
            </a:r>
            <a:endParaRPr lang="en-US" dirty="0"/>
          </a:p>
        </p:txBody>
      </p:sp>
      <p:sp>
        <p:nvSpPr>
          <p:cNvPr id="3" name="Rectangle 2"/>
          <p:cNvSpPr/>
          <p:nvPr/>
        </p:nvSpPr>
        <p:spPr>
          <a:xfrm>
            <a:off x="381000" y="838200"/>
            <a:ext cx="3276600" cy="609600"/>
          </a:xfrm>
          <a:prstGeom prst="rect">
            <a:avLst/>
          </a:prstGeom>
          <a:solidFill>
            <a:schemeClr val="bg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 name="Documenttype">
            <a:extLst>
              <a:ext uri="{FF2B5EF4-FFF2-40B4-BE49-F238E27FC236}">
                <a16:creationId xmlns:a16="http://schemas.microsoft.com/office/drawing/2014/main" id="{992FF7C0-04B9-24A2-53D2-0CCC7C1A358D}"/>
              </a:ext>
            </a:extLst>
          </p:cNvPr>
          <p:cNvSpPr txBox="1">
            <a:spLocks/>
          </p:cNvSpPr>
          <p:nvPr>
            <p:custDataLst>
              <p:tags r:id="rId7"/>
            </p:custDataLst>
          </p:nvPr>
        </p:nvSpPr>
        <p:spPr>
          <a:xfrm>
            <a:off x="381000" y="6324600"/>
            <a:ext cx="9726795" cy="24622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400" kern="1200" dirty="0">
                <a:solidFill>
                  <a:schemeClr val="bg2"/>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tx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tx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buFont typeface="Segoe UI" panose="020B0502040204020203" pitchFamily="34" charset="0"/>
              <a:buNone/>
            </a:pPr>
            <a:r>
              <a:rPr lang="en-US" sz="1600" b="1" dirty="0">
                <a:ln w="6350" cap="flat">
                  <a:noFill/>
                  <a:miter lim="800000"/>
                </a:ln>
                <a:solidFill>
                  <a:schemeClr val="accent1">
                    <a:lumMod val="50000"/>
                  </a:schemeClr>
                </a:solidFill>
                <a:latin typeface="+mj-lt"/>
                <a:ea typeface="+mj-ea"/>
                <a:cs typeface="+mj-cs"/>
              </a:rPr>
              <a:t>Miao Zheng, Ayush </a:t>
            </a:r>
            <a:r>
              <a:rPr lang="en-US" sz="1600" b="1" dirty="0" smtClean="0">
                <a:ln w="6350" cap="flat">
                  <a:noFill/>
                  <a:miter lim="800000"/>
                </a:ln>
                <a:solidFill>
                  <a:schemeClr val="accent1">
                    <a:lumMod val="50000"/>
                  </a:schemeClr>
                </a:solidFill>
                <a:latin typeface="+mj-lt"/>
                <a:ea typeface="+mj-ea"/>
                <a:cs typeface="+mj-cs"/>
              </a:rPr>
              <a:t>Trivedi</a:t>
            </a:r>
            <a:r>
              <a:rPr lang="en-US" sz="1600" b="1" dirty="0">
                <a:ln w="6350" cap="flat">
                  <a:noFill/>
                  <a:miter lim="800000"/>
                </a:ln>
                <a:solidFill>
                  <a:schemeClr val="accent1">
                    <a:lumMod val="50000"/>
                  </a:schemeClr>
                </a:solidFill>
                <a:latin typeface="+mj-lt"/>
                <a:ea typeface="+mj-ea"/>
                <a:cs typeface="+mj-cs"/>
              </a:rPr>
              <a:t>, Lakhsmi </a:t>
            </a:r>
            <a:r>
              <a:rPr lang="en-US" sz="1600" b="1" dirty="0" smtClean="0">
                <a:ln w="6350" cap="flat">
                  <a:noFill/>
                  <a:miter lim="800000"/>
                </a:ln>
                <a:solidFill>
                  <a:schemeClr val="accent1">
                    <a:lumMod val="50000"/>
                  </a:schemeClr>
                </a:solidFill>
                <a:latin typeface="+mj-lt"/>
                <a:ea typeface="+mj-ea"/>
                <a:cs typeface="+mj-cs"/>
              </a:rPr>
              <a:t>Sree Vindhya </a:t>
            </a:r>
            <a:r>
              <a:rPr lang="en-US" sz="1600" b="1" dirty="0">
                <a:ln w="6350" cap="flat">
                  <a:noFill/>
                  <a:miter lim="800000"/>
                </a:ln>
                <a:solidFill>
                  <a:schemeClr val="accent1">
                    <a:lumMod val="50000"/>
                  </a:schemeClr>
                </a:solidFill>
                <a:latin typeface="+mj-lt"/>
                <a:ea typeface="+mj-ea"/>
                <a:cs typeface="+mj-cs"/>
              </a:rPr>
              <a:t>Sarwa, S Shujahat Ali</a:t>
            </a:r>
          </a:p>
        </p:txBody>
      </p:sp>
    </p:spTree>
    <p:custDataLst>
      <p:tags r:id="rId2"/>
    </p:custDataLst>
    <p:extLst>
      <p:ext uri="{BB962C8B-B14F-4D97-AF65-F5344CB8AC3E}">
        <p14:creationId xmlns:p14="http://schemas.microsoft.com/office/powerpoint/2010/main" val="61921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38945-1EB1-0198-A110-CF222C070E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0AF82-94A1-4019-F89F-651462717F5F}"/>
              </a:ext>
            </a:extLst>
          </p:cNvPr>
          <p:cNvSpPr>
            <a:spLocks noGrp="1"/>
          </p:cNvSpPr>
          <p:nvPr>
            <p:ph type="title"/>
          </p:nvPr>
        </p:nvSpPr>
        <p:spPr/>
        <p:txBody>
          <a:bodyPr/>
          <a:lstStyle/>
          <a:p>
            <a:r>
              <a:rPr lang="en-US" sz="2800" dirty="0">
                <a:solidFill>
                  <a:schemeClr val="accent1">
                    <a:lumMod val="50000"/>
                  </a:schemeClr>
                </a:solidFill>
              </a:rPr>
              <a:t>Low and High Levels of Factors</a:t>
            </a:r>
          </a:p>
        </p:txBody>
      </p:sp>
      <p:cxnSp>
        <p:nvCxnSpPr>
          <p:cNvPr id="6" name="Straight Connector 5">
            <a:extLst>
              <a:ext uri="{FF2B5EF4-FFF2-40B4-BE49-F238E27FC236}">
                <a16:creationId xmlns:a16="http://schemas.microsoft.com/office/drawing/2014/main" id="{6E8CCB86-8F94-7F60-F68B-19BA1CA3F57C}"/>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E10E5C8B-6282-D861-1472-FF480ED41DA5}"/>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10</a:t>
            </a:fld>
            <a:endParaRPr lang="en-US"/>
          </a:p>
        </p:txBody>
      </p:sp>
      <p:sp>
        <p:nvSpPr>
          <p:cNvPr id="9" name="Rectangle 8">
            <a:extLst>
              <a:ext uri="{FF2B5EF4-FFF2-40B4-BE49-F238E27FC236}">
                <a16:creationId xmlns:a16="http://schemas.microsoft.com/office/drawing/2014/main" id="{D943D04F-B328-EF51-38A0-4EF252285A4B}"/>
              </a:ext>
            </a:extLst>
          </p:cNvPr>
          <p:cNvSpPr/>
          <p:nvPr/>
        </p:nvSpPr>
        <p:spPr>
          <a:xfrm>
            <a:off x="1828800" y="2385615"/>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Tire Size</a:t>
            </a:r>
            <a:b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b="1" dirty="0">
              <a:solidFill>
                <a:schemeClr val="accent1">
                  <a:lumMod val="50000"/>
                </a:schemeClr>
              </a:solidFill>
            </a:endParaRPr>
          </a:p>
        </p:txBody>
      </p:sp>
      <p:sp>
        <p:nvSpPr>
          <p:cNvPr id="3" name="Rectangle 2">
            <a:extLst>
              <a:ext uri="{FF2B5EF4-FFF2-40B4-BE49-F238E27FC236}">
                <a16:creationId xmlns:a16="http://schemas.microsoft.com/office/drawing/2014/main" id="{45FB7263-7D60-A799-847A-6389F8F0732C}"/>
              </a:ext>
            </a:extLst>
          </p:cNvPr>
          <p:cNvSpPr/>
          <p:nvPr/>
        </p:nvSpPr>
        <p:spPr>
          <a:xfrm>
            <a:off x="1828800" y="3200403"/>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Wind Screen Size</a:t>
            </a:r>
            <a:endParaRPr lang="en-US" sz="2400" b="1" dirty="0">
              <a:solidFill>
                <a:schemeClr val="accent1">
                  <a:lumMod val="50000"/>
                </a:schemeClr>
              </a:solidFill>
            </a:endParaRPr>
          </a:p>
        </p:txBody>
      </p:sp>
      <p:sp>
        <p:nvSpPr>
          <p:cNvPr id="4" name="Rectangle 3">
            <a:extLst>
              <a:ext uri="{FF2B5EF4-FFF2-40B4-BE49-F238E27FC236}">
                <a16:creationId xmlns:a16="http://schemas.microsoft.com/office/drawing/2014/main" id="{78B94A39-20D7-8CE3-2B19-79B67E5F7080}"/>
              </a:ext>
            </a:extLst>
          </p:cNvPr>
          <p:cNvSpPr/>
          <p:nvPr/>
        </p:nvSpPr>
        <p:spPr>
          <a:xfrm>
            <a:off x="1828800" y="4175087"/>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Length of the Axle</a:t>
            </a:r>
            <a:endParaRPr lang="en-US" sz="2400" b="1" dirty="0">
              <a:solidFill>
                <a:schemeClr val="accent1">
                  <a:lumMod val="50000"/>
                </a:schemeClr>
              </a:solidFill>
            </a:endParaRPr>
          </a:p>
        </p:txBody>
      </p:sp>
      <p:sp>
        <p:nvSpPr>
          <p:cNvPr id="5" name="Rectangle 4">
            <a:extLst>
              <a:ext uri="{FF2B5EF4-FFF2-40B4-BE49-F238E27FC236}">
                <a16:creationId xmlns:a16="http://schemas.microsoft.com/office/drawing/2014/main" id="{0572948E-FFDA-32AC-D416-A4DF02184E33}"/>
              </a:ext>
            </a:extLst>
          </p:cNvPr>
          <p:cNvSpPr/>
          <p:nvPr/>
        </p:nvSpPr>
        <p:spPr>
          <a:xfrm>
            <a:off x="1828800" y="5234385"/>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Slant of Car</a:t>
            </a:r>
            <a:endParaRPr lang="en-US" sz="2400" b="1" dirty="0">
              <a:solidFill>
                <a:schemeClr val="accent1">
                  <a:lumMod val="50000"/>
                </a:schemeClr>
              </a:solidFill>
            </a:endParaRPr>
          </a:p>
        </p:txBody>
      </p:sp>
      <p:sp>
        <p:nvSpPr>
          <p:cNvPr id="7" name="Rectangle 6">
            <a:extLst>
              <a:ext uri="{FF2B5EF4-FFF2-40B4-BE49-F238E27FC236}">
                <a16:creationId xmlns:a16="http://schemas.microsoft.com/office/drawing/2014/main" id="{98E33137-EFC0-B5A2-7629-6BC17E256370}"/>
              </a:ext>
            </a:extLst>
          </p:cNvPr>
          <p:cNvSpPr/>
          <p:nvPr/>
        </p:nvSpPr>
        <p:spPr>
          <a:xfrm>
            <a:off x="5435600" y="1509157"/>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Low</a:t>
            </a:r>
            <a:endParaRPr lang="en-US" sz="2800" b="1" dirty="0">
              <a:solidFill>
                <a:schemeClr val="accent1">
                  <a:lumMod val="50000"/>
                </a:schemeClr>
              </a:solidFill>
            </a:endParaRPr>
          </a:p>
        </p:txBody>
      </p:sp>
      <p:sp>
        <p:nvSpPr>
          <p:cNvPr id="8" name="Rectangle 7">
            <a:extLst>
              <a:ext uri="{FF2B5EF4-FFF2-40B4-BE49-F238E27FC236}">
                <a16:creationId xmlns:a16="http://schemas.microsoft.com/office/drawing/2014/main" id="{F8695C58-EC41-A72E-7364-345B48DC94E2}"/>
              </a:ext>
            </a:extLst>
          </p:cNvPr>
          <p:cNvSpPr/>
          <p:nvPr/>
        </p:nvSpPr>
        <p:spPr>
          <a:xfrm>
            <a:off x="8610600" y="1509157"/>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High</a:t>
            </a:r>
            <a:endParaRPr lang="en-US" sz="2800" b="1" dirty="0">
              <a:solidFill>
                <a:schemeClr val="accent1">
                  <a:lumMod val="50000"/>
                </a:schemeClr>
              </a:solidFill>
            </a:endParaRPr>
          </a:p>
        </p:txBody>
      </p:sp>
      <p:sp>
        <p:nvSpPr>
          <p:cNvPr id="11" name="Minus Sign 10">
            <a:extLst>
              <a:ext uri="{FF2B5EF4-FFF2-40B4-BE49-F238E27FC236}">
                <a16:creationId xmlns:a16="http://schemas.microsoft.com/office/drawing/2014/main" id="{72DAF501-3F11-A5EB-3882-EB1297E41E57}"/>
              </a:ext>
            </a:extLst>
          </p:cNvPr>
          <p:cNvSpPr/>
          <p:nvPr/>
        </p:nvSpPr>
        <p:spPr>
          <a:xfrm>
            <a:off x="6299200" y="1575820"/>
            <a:ext cx="533400" cy="533397"/>
          </a:xfrm>
          <a:prstGeom prst="mathMinus">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Plus Sign 11">
            <a:extLst>
              <a:ext uri="{FF2B5EF4-FFF2-40B4-BE49-F238E27FC236}">
                <a16:creationId xmlns:a16="http://schemas.microsoft.com/office/drawing/2014/main" id="{11C939E3-4818-CFCE-5FBC-6622468BEDF9}"/>
              </a:ext>
            </a:extLst>
          </p:cNvPr>
          <p:cNvSpPr/>
          <p:nvPr/>
        </p:nvSpPr>
        <p:spPr>
          <a:xfrm>
            <a:off x="9525000" y="1551436"/>
            <a:ext cx="533400" cy="582164"/>
          </a:xfrm>
          <a:prstGeom prst="mathPlus">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18A45763-34E7-A37D-B378-A26734AD5607}"/>
              </a:ext>
            </a:extLst>
          </p:cNvPr>
          <p:cNvSpPr/>
          <p:nvPr/>
        </p:nvSpPr>
        <p:spPr>
          <a:xfrm>
            <a:off x="5715000" y="2385615"/>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Small</a:t>
            </a:r>
            <a:endParaRPr lang="en-US" sz="2400" b="1" dirty="0">
              <a:solidFill>
                <a:schemeClr val="bg1">
                  <a:lumMod val="50000"/>
                </a:schemeClr>
              </a:solidFill>
            </a:endParaRPr>
          </a:p>
        </p:txBody>
      </p:sp>
      <p:sp>
        <p:nvSpPr>
          <p:cNvPr id="14" name="Rectangle 13">
            <a:extLst>
              <a:ext uri="{FF2B5EF4-FFF2-40B4-BE49-F238E27FC236}">
                <a16:creationId xmlns:a16="http://schemas.microsoft.com/office/drawing/2014/main" id="{5B58755A-1F7D-F505-32C2-CDC639847675}"/>
              </a:ext>
            </a:extLst>
          </p:cNvPr>
          <p:cNvSpPr/>
          <p:nvPr/>
        </p:nvSpPr>
        <p:spPr>
          <a:xfrm>
            <a:off x="5715000" y="3200403"/>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Small</a:t>
            </a:r>
            <a:endParaRPr lang="en-US" sz="2400" b="1" dirty="0">
              <a:solidFill>
                <a:schemeClr val="bg1">
                  <a:lumMod val="50000"/>
                </a:schemeClr>
              </a:solidFill>
            </a:endParaRPr>
          </a:p>
        </p:txBody>
      </p:sp>
      <p:sp>
        <p:nvSpPr>
          <p:cNvPr id="15" name="Rectangle 14">
            <a:extLst>
              <a:ext uri="{FF2B5EF4-FFF2-40B4-BE49-F238E27FC236}">
                <a16:creationId xmlns:a16="http://schemas.microsoft.com/office/drawing/2014/main" id="{9094F170-499B-2426-9334-750BE0AF77AC}"/>
              </a:ext>
            </a:extLst>
          </p:cNvPr>
          <p:cNvSpPr/>
          <p:nvPr/>
        </p:nvSpPr>
        <p:spPr>
          <a:xfrm>
            <a:off x="5715000" y="4175087"/>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Short</a:t>
            </a:r>
            <a:endParaRPr lang="en-US" sz="2400" b="1" dirty="0">
              <a:solidFill>
                <a:schemeClr val="bg1">
                  <a:lumMod val="50000"/>
                </a:schemeClr>
              </a:solidFill>
            </a:endParaRPr>
          </a:p>
        </p:txBody>
      </p:sp>
      <p:sp>
        <p:nvSpPr>
          <p:cNvPr id="16" name="Rectangle 15">
            <a:extLst>
              <a:ext uri="{FF2B5EF4-FFF2-40B4-BE49-F238E27FC236}">
                <a16:creationId xmlns:a16="http://schemas.microsoft.com/office/drawing/2014/main" id="{E699897F-C0A6-0E5B-CB62-8F1AFB7079E5}"/>
              </a:ext>
            </a:extLst>
          </p:cNvPr>
          <p:cNvSpPr/>
          <p:nvPr/>
        </p:nvSpPr>
        <p:spPr>
          <a:xfrm>
            <a:off x="5715000" y="5234385"/>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Flat</a:t>
            </a:r>
            <a:endParaRPr lang="en-US" sz="2400" b="1" dirty="0">
              <a:solidFill>
                <a:schemeClr val="bg1">
                  <a:lumMod val="50000"/>
                </a:schemeClr>
              </a:solidFill>
            </a:endParaRPr>
          </a:p>
        </p:txBody>
      </p:sp>
      <p:sp>
        <p:nvSpPr>
          <p:cNvPr id="18" name="Rectangle 17">
            <a:extLst>
              <a:ext uri="{FF2B5EF4-FFF2-40B4-BE49-F238E27FC236}">
                <a16:creationId xmlns:a16="http://schemas.microsoft.com/office/drawing/2014/main" id="{6FF6A210-519C-16A6-39CB-7C1319CFD16F}"/>
              </a:ext>
            </a:extLst>
          </p:cNvPr>
          <p:cNvSpPr/>
          <p:nvPr/>
        </p:nvSpPr>
        <p:spPr>
          <a:xfrm>
            <a:off x="8915400" y="2385615"/>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Large</a:t>
            </a:r>
            <a:endParaRPr lang="en-US" sz="2400" b="1" dirty="0">
              <a:solidFill>
                <a:schemeClr val="bg1">
                  <a:lumMod val="50000"/>
                </a:schemeClr>
              </a:solidFill>
            </a:endParaRPr>
          </a:p>
        </p:txBody>
      </p:sp>
      <p:sp>
        <p:nvSpPr>
          <p:cNvPr id="19" name="Rectangle 18">
            <a:extLst>
              <a:ext uri="{FF2B5EF4-FFF2-40B4-BE49-F238E27FC236}">
                <a16:creationId xmlns:a16="http://schemas.microsoft.com/office/drawing/2014/main" id="{09CA81D9-2E89-1A62-77B9-B1447E937183}"/>
              </a:ext>
            </a:extLst>
          </p:cNvPr>
          <p:cNvSpPr/>
          <p:nvPr/>
        </p:nvSpPr>
        <p:spPr>
          <a:xfrm>
            <a:off x="8915400" y="3200403"/>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Big</a:t>
            </a:r>
            <a:endParaRPr lang="en-US" sz="2400" b="1" dirty="0">
              <a:solidFill>
                <a:schemeClr val="bg1">
                  <a:lumMod val="50000"/>
                </a:schemeClr>
              </a:solidFill>
            </a:endParaRPr>
          </a:p>
        </p:txBody>
      </p:sp>
      <p:sp>
        <p:nvSpPr>
          <p:cNvPr id="20" name="Rectangle 19">
            <a:extLst>
              <a:ext uri="{FF2B5EF4-FFF2-40B4-BE49-F238E27FC236}">
                <a16:creationId xmlns:a16="http://schemas.microsoft.com/office/drawing/2014/main" id="{75AE4358-BDF1-9876-6030-C35F887DB1D4}"/>
              </a:ext>
            </a:extLst>
          </p:cNvPr>
          <p:cNvSpPr/>
          <p:nvPr/>
        </p:nvSpPr>
        <p:spPr>
          <a:xfrm>
            <a:off x="8915400" y="4175087"/>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Long</a:t>
            </a:r>
            <a:endParaRPr lang="en-US" sz="2400" b="1" dirty="0">
              <a:solidFill>
                <a:schemeClr val="bg1">
                  <a:lumMod val="50000"/>
                </a:schemeClr>
              </a:solidFill>
            </a:endParaRPr>
          </a:p>
        </p:txBody>
      </p:sp>
      <p:sp>
        <p:nvSpPr>
          <p:cNvPr id="21" name="Rectangle 20">
            <a:extLst>
              <a:ext uri="{FF2B5EF4-FFF2-40B4-BE49-F238E27FC236}">
                <a16:creationId xmlns:a16="http://schemas.microsoft.com/office/drawing/2014/main" id="{EC492BDA-9651-5D6D-4349-2EABFD192920}"/>
              </a:ext>
            </a:extLst>
          </p:cNvPr>
          <p:cNvSpPr/>
          <p:nvPr/>
        </p:nvSpPr>
        <p:spPr>
          <a:xfrm>
            <a:off x="8915400" y="5234385"/>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Slanted</a:t>
            </a:r>
            <a:endParaRPr lang="en-US" sz="2400" b="1" dirty="0">
              <a:solidFill>
                <a:schemeClr val="bg1">
                  <a:lumMod val="50000"/>
                </a:schemeClr>
              </a:solidFill>
            </a:endParaRPr>
          </a:p>
        </p:txBody>
      </p:sp>
      <p:sp>
        <p:nvSpPr>
          <p:cNvPr id="22" name="Oval 21">
            <a:extLst>
              <a:ext uri="{FF2B5EF4-FFF2-40B4-BE49-F238E27FC236}">
                <a16:creationId xmlns:a16="http://schemas.microsoft.com/office/drawing/2014/main" id="{5BDFD533-62DF-3479-AEF9-580D5C9A6063}"/>
              </a:ext>
            </a:extLst>
          </p:cNvPr>
          <p:cNvSpPr/>
          <p:nvPr/>
        </p:nvSpPr>
        <p:spPr>
          <a:xfrm>
            <a:off x="4343401" y="2158115"/>
            <a:ext cx="761998" cy="731514"/>
          </a:xfrm>
          <a:prstGeom prst="ellipse">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b="1" dirty="0">
                <a:solidFill>
                  <a:schemeClr val="accent1">
                    <a:lumMod val="50000"/>
                  </a:schemeClr>
                </a:solidFill>
              </a:rPr>
              <a:t>A</a:t>
            </a:r>
          </a:p>
        </p:txBody>
      </p:sp>
      <p:sp>
        <p:nvSpPr>
          <p:cNvPr id="23" name="Oval 22">
            <a:extLst>
              <a:ext uri="{FF2B5EF4-FFF2-40B4-BE49-F238E27FC236}">
                <a16:creationId xmlns:a16="http://schemas.microsoft.com/office/drawing/2014/main" id="{0D53820D-8939-0D86-1BF2-3BE3CCAD0896}"/>
              </a:ext>
            </a:extLst>
          </p:cNvPr>
          <p:cNvSpPr/>
          <p:nvPr/>
        </p:nvSpPr>
        <p:spPr>
          <a:xfrm>
            <a:off x="4343401" y="3114273"/>
            <a:ext cx="761998" cy="731514"/>
          </a:xfrm>
          <a:prstGeom prst="ellipse">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b="1" dirty="0">
                <a:solidFill>
                  <a:schemeClr val="accent1">
                    <a:lumMod val="50000"/>
                  </a:schemeClr>
                </a:solidFill>
              </a:rPr>
              <a:t>B</a:t>
            </a:r>
          </a:p>
        </p:txBody>
      </p:sp>
      <p:sp>
        <p:nvSpPr>
          <p:cNvPr id="24" name="Oval 23">
            <a:extLst>
              <a:ext uri="{FF2B5EF4-FFF2-40B4-BE49-F238E27FC236}">
                <a16:creationId xmlns:a16="http://schemas.microsoft.com/office/drawing/2014/main" id="{1ABBBE66-6F83-2C7B-2B91-AC603113FA39}"/>
              </a:ext>
            </a:extLst>
          </p:cNvPr>
          <p:cNvSpPr/>
          <p:nvPr/>
        </p:nvSpPr>
        <p:spPr>
          <a:xfrm>
            <a:off x="4343401" y="4126592"/>
            <a:ext cx="761998" cy="731514"/>
          </a:xfrm>
          <a:prstGeom prst="ellipse">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b="1" dirty="0">
                <a:solidFill>
                  <a:schemeClr val="accent1">
                    <a:lumMod val="50000"/>
                  </a:schemeClr>
                </a:solidFill>
              </a:rPr>
              <a:t>C</a:t>
            </a:r>
          </a:p>
        </p:txBody>
      </p:sp>
      <p:sp>
        <p:nvSpPr>
          <p:cNvPr id="25" name="Oval 24">
            <a:extLst>
              <a:ext uri="{FF2B5EF4-FFF2-40B4-BE49-F238E27FC236}">
                <a16:creationId xmlns:a16="http://schemas.microsoft.com/office/drawing/2014/main" id="{F72FCC9C-E690-CC5C-E7FD-3DD0314AED8A}"/>
              </a:ext>
            </a:extLst>
          </p:cNvPr>
          <p:cNvSpPr/>
          <p:nvPr/>
        </p:nvSpPr>
        <p:spPr>
          <a:xfrm>
            <a:off x="4343401" y="5135886"/>
            <a:ext cx="761998" cy="731514"/>
          </a:xfrm>
          <a:prstGeom prst="ellipse">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b="1" dirty="0">
                <a:solidFill>
                  <a:schemeClr val="accent1">
                    <a:lumMod val="50000"/>
                  </a:schemeClr>
                </a:solidFill>
              </a:rPr>
              <a:t>D</a:t>
            </a:r>
          </a:p>
        </p:txBody>
      </p:sp>
      <p:pic>
        <p:nvPicPr>
          <p:cNvPr id="29" name="Picture 2" descr="Tire Icon PNG Images, Vectors Free Download - Pngtree">
            <a:extLst>
              <a:ext uri="{FF2B5EF4-FFF2-40B4-BE49-F238E27FC236}">
                <a16:creationId xmlns:a16="http://schemas.microsoft.com/office/drawing/2014/main" id="{FECA778E-6DBB-441F-5C7D-FB093C190D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736" y="2057400"/>
            <a:ext cx="761998" cy="76199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Windshield - Free transportation icons">
            <a:extLst>
              <a:ext uri="{FF2B5EF4-FFF2-40B4-BE49-F238E27FC236}">
                <a16:creationId xmlns:a16="http://schemas.microsoft.com/office/drawing/2014/main" id="{74BB4BAF-9E62-3500-3D1D-EBF17C78BD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736" y="3061330"/>
            <a:ext cx="761998" cy="76199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Axle Generic Outline Color icon | Freepik">
            <a:extLst>
              <a:ext uri="{FF2B5EF4-FFF2-40B4-BE49-F238E27FC236}">
                <a16:creationId xmlns:a16="http://schemas.microsoft.com/office/drawing/2014/main" id="{365B5D05-BCFC-1DC9-76FF-CC2287B4F7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669" y="4065260"/>
            <a:ext cx="761998" cy="76199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Vehicle Automobile Transportation Line Icon. Modern Shape of Auto Sign. Car  in Side View Linear Pictogram. Automotive Sedan Transport Outline Icon.  Editable Stroke. Isolated Vector Illustration. 14784880 Vector Art at  Vecteezy">
            <a:extLst>
              <a:ext uri="{FF2B5EF4-FFF2-40B4-BE49-F238E27FC236}">
                <a16:creationId xmlns:a16="http://schemas.microsoft.com/office/drawing/2014/main" id="{34401D93-55DC-1E74-2E85-B142C0AA7A4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204" y="5083629"/>
            <a:ext cx="989491" cy="989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215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71EC7-B9F1-1ED7-B033-716CB6558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6BC0D-D421-2B7E-2E8F-4E9102F542C3}"/>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B34ACDFE-1FBA-8A5F-F236-36A3F5A4DA68}"/>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57E53692-A058-3FB0-6A40-FE43BB82A969}"/>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11</a:t>
            </a:fld>
            <a:endParaRPr lang="en-US" dirty="0"/>
          </a:p>
        </p:txBody>
      </p:sp>
      <p:graphicFrame>
        <p:nvGraphicFramePr>
          <p:cNvPr id="3" name="Table 2">
            <a:extLst>
              <a:ext uri="{FF2B5EF4-FFF2-40B4-BE49-F238E27FC236}">
                <a16:creationId xmlns:a16="http://schemas.microsoft.com/office/drawing/2014/main" id="{08E84698-8D94-36F4-628D-9620EBD16706}"/>
              </a:ext>
            </a:extLst>
          </p:cNvPr>
          <p:cNvGraphicFramePr>
            <a:graphicFrameLocks noGrp="1"/>
          </p:cNvGraphicFramePr>
          <p:nvPr>
            <p:extLst>
              <p:ext uri="{D42A27DB-BD31-4B8C-83A1-F6EECF244321}">
                <p14:modId xmlns:p14="http://schemas.microsoft.com/office/powerpoint/2010/main" val="4215522009"/>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1" kern="1200" dirty="0">
                          <a:solidFill>
                            <a:schemeClr val="tx2"/>
                          </a:solidFill>
                          <a:latin typeface="+mn-lt"/>
                          <a:ea typeface="+mn-ea"/>
                          <a:cs typeface="+mn-cs"/>
                        </a:rPr>
                        <a:t>Test for Significance of Factors Effect (P value)</a:t>
                      </a:r>
                    </a:p>
                  </a:txBody>
                  <a:tcPr>
                    <a:solidFill>
                      <a:schemeClr val="accent1">
                        <a:lumMod val="50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368271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BF889-5153-E95F-8CE0-52B3E8D138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74DBB-687F-1A80-9FAF-92E7D41D6FA4}"/>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Test for Significance of Factors Effect (P value)</a:t>
            </a:r>
          </a:p>
        </p:txBody>
      </p:sp>
      <p:cxnSp>
        <p:nvCxnSpPr>
          <p:cNvPr id="6" name="Straight Connector 5">
            <a:extLst>
              <a:ext uri="{FF2B5EF4-FFF2-40B4-BE49-F238E27FC236}">
                <a16:creationId xmlns:a16="http://schemas.microsoft.com/office/drawing/2014/main" id="{2419FD16-6EC6-ACB9-B94B-F9CF512795DD}"/>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5AB0E425-219C-DDB6-8B67-63306F9BCE3B}"/>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12</a:t>
            </a:fld>
            <a:endParaRPr lang="en-US" dirty="0"/>
          </a:p>
        </p:txBody>
      </p:sp>
      <p:pic>
        <p:nvPicPr>
          <p:cNvPr id="5" name="Picture 4" descr="A table of numbers and letters&#10;&#10;Description automatically generated">
            <a:extLst>
              <a:ext uri="{FF2B5EF4-FFF2-40B4-BE49-F238E27FC236}">
                <a16:creationId xmlns:a16="http://schemas.microsoft.com/office/drawing/2014/main" id="{F63048C7-F55B-1DBD-A297-3DC8A5439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09749"/>
            <a:ext cx="5486400" cy="4638502"/>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FC95BDD6-41C5-DD77-4612-81A2F7A06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 y="5540905"/>
            <a:ext cx="5308599" cy="956289"/>
          </a:xfrm>
          <a:prstGeom prst="rect">
            <a:avLst/>
          </a:prstGeom>
        </p:spPr>
      </p:pic>
      <p:sp>
        <p:nvSpPr>
          <p:cNvPr id="8" name="TextBox 7">
            <a:extLst>
              <a:ext uri="{FF2B5EF4-FFF2-40B4-BE49-F238E27FC236}">
                <a16:creationId xmlns:a16="http://schemas.microsoft.com/office/drawing/2014/main" id="{51FF8C4F-FBC9-BABC-DEB4-0058D2679D6C}"/>
              </a:ext>
            </a:extLst>
          </p:cNvPr>
          <p:cNvSpPr txBox="1"/>
          <p:nvPr/>
        </p:nvSpPr>
        <p:spPr>
          <a:xfrm>
            <a:off x="6324602" y="1878821"/>
            <a:ext cx="4876798" cy="1818831"/>
          </a:xfrm>
          <a:prstGeom prst="rect">
            <a:avLst/>
          </a:prstGeom>
          <a:ln w="6350">
            <a:noFill/>
            <a:miter lim="800000"/>
          </a:ln>
        </p:spPr>
        <p:txBody>
          <a:bodyPr vert="horz" wrap="square" lIns="0" tIns="0" rIns="0" bIns="0" rtlCol="0">
            <a:noAutofit/>
          </a:bodyPr>
          <a:lstStyle/>
          <a:p>
            <a:pPr marL="285750" indent="-285750" algn="just" rtl="0">
              <a:lnSpc>
                <a:spcPct val="150000"/>
              </a:lnSpc>
              <a:buFont typeface="Arial" panose="020B0604020202020204" pitchFamily="34" charset="0"/>
              <a:buChar char="•"/>
            </a:pPr>
            <a:r>
              <a:rPr lang="en-IN" b="1" dirty="0">
                <a:ln w="6350" cap="flat">
                  <a:noFill/>
                  <a:miter lim="800000"/>
                </a:ln>
                <a:solidFill>
                  <a:schemeClr val="accent1">
                    <a:lumMod val="50000"/>
                  </a:schemeClr>
                </a:solidFill>
                <a:latin typeface="+mj-lt"/>
                <a:ea typeface="+mj-ea"/>
                <a:cs typeface="+mj-cs"/>
              </a:rPr>
              <a:t>R-square - 99.13% </a:t>
            </a:r>
            <a:r>
              <a:rPr lang="en-IN" dirty="0">
                <a:ln w="6350" cap="flat">
                  <a:noFill/>
                  <a:miter lim="800000"/>
                </a:ln>
                <a:solidFill>
                  <a:schemeClr val="accent1">
                    <a:lumMod val="50000"/>
                  </a:schemeClr>
                </a:solidFill>
                <a:latin typeface="+mj-lt"/>
                <a:ea typeface="+mj-ea"/>
                <a:cs typeface="+mj-cs"/>
              </a:rPr>
              <a:t>of the variation within the dependent variable explained through model.</a:t>
            </a:r>
          </a:p>
          <a:p>
            <a:pPr marL="285750" indent="-285750" algn="just" rtl="0">
              <a:lnSpc>
                <a:spcPct val="150000"/>
              </a:lnSpc>
              <a:buFont typeface="Arial" panose="020B0604020202020204" pitchFamily="34" charset="0"/>
              <a:buChar char="•"/>
            </a:pPr>
            <a:r>
              <a:rPr lang="en-IN" b="1" dirty="0">
                <a:ln w="6350" cap="flat">
                  <a:noFill/>
                  <a:miter lim="800000"/>
                </a:ln>
                <a:solidFill>
                  <a:schemeClr val="accent1">
                    <a:lumMod val="50000"/>
                  </a:schemeClr>
                </a:solidFill>
                <a:latin typeface="+mj-lt"/>
                <a:ea typeface="+mj-ea"/>
                <a:cs typeface="+mj-cs"/>
              </a:rPr>
              <a:t>Adjusted R-square (98.32%) </a:t>
            </a:r>
            <a:r>
              <a:rPr lang="en-IN" dirty="0">
                <a:ln w="6350" cap="flat">
                  <a:noFill/>
                  <a:miter lim="800000"/>
                </a:ln>
                <a:solidFill>
                  <a:schemeClr val="accent1">
                    <a:lumMod val="50000"/>
                  </a:schemeClr>
                </a:solidFill>
                <a:latin typeface="+mj-lt"/>
                <a:ea typeface="+mj-ea"/>
                <a:cs typeface="+mj-cs"/>
              </a:rPr>
              <a:t>- high value of the R-square is not due to overfitting.</a:t>
            </a:r>
          </a:p>
          <a:p>
            <a:pPr marL="285750" indent="-285750" algn="just" rtl="0">
              <a:lnSpc>
                <a:spcPct val="150000"/>
              </a:lnSpc>
              <a:buFont typeface="Arial" panose="020B0604020202020204" pitchFamily="34" charset="0"/>
              <a:buChar char="•"/>
            </a:pPr>
            <a:r>
              <a:rPr lang="en-IN" b="1" dirty="0">
                <a:ln w="6350" cap="flat">
                  <a:noFill/>
                  <a:miter lim="800000"/>
                </a:ln>
                <a:solidFill>
                  <a:schemeClr val="accent1">
                    <a:lumMod val="50000"/>
                  </a:schemeClr>
                </a:solidFill>
                <a:latin typeface="+mj-lt"/>
                <a:ea typeface="+mj-ea"/>
                <a:cs typeface="+mj-cs"/>
              </a:rPr>
              <a:t>R-squared (96.53%) </a:t>
            </a:r>
            <a:r>
              <a:rPr lang="en-IN" dirty="0">
                <a:ln w="6350" cap="flat">
                  <a:noFill/>
                  <a:miter lim="800000"/>
                </a:ln>
                <a:solidFill>
                  <a:schemeClr val="accent1">
                    <a:lumMod val="50000"/>
                  </a:schemeClr>
                </a:solidFill>
                <a:latin typeface="+mj-lt"/>
                <a:ea typeface="+mj-ea"/>
                <a:cs typeface="+mj-cs"/>
              </a:rPr>
              <a:t>- shows the great predictive capability of the model for fresh data, while the standard error (S = 3.11749) is small, which means that the average prediction error is low, hence accurate.</a:t>
            </a:r>
          </a:p>
          <a:p>
            <a:pPr marL="285750" indent="-285750" algn="just" rtl="0">
              <a:lnSpc>
                <a:spcPct val="150000"/>
              </a:lnSpc>
              <a:buFont typeface="Arial" panose="020B0604020202020204" pitchFamily="34" charset="0"/>
              <a:buChar char="•"/>
            </a:pPr>
            <a:r>
              <a:rPr lang="en-IN" b="1" dirty="0">
                <a:ln w="6350" cap="flat">
                  <a:noFill/>
                  <a:miter lim="800000"/>
                </a:ln>
                <a:solidFill>
                  <a:schemeClr val="accent1">
                    <a:lumMod val="50000"/>
                  </a:schemeClr>
                </a:solidFill>
                <a:latin typeface="+mj-lt"/>
                <a:ea typeface="+mj-ea"/>
                <a:cs typeface="+mj-cs"/>
              </a:rPr>
              <a:t>C and BCD </a:t>
            </a:r>
            <a:r>
              <a:rPr lang="en-IN" dirty="0">
                <a:ln w="6350" cap="flat">
                  <a:noFill/>
                  <a:miter lim="800000"/>
                </a:ln>
                <a:solidFill>
                  <a:schemeClr val="accent1">
                    <a:lumMod val="50000"/>
                  </a:schemeClr>
                </a:solidFill>
                <a:latin typeface="+mj-lt"/>
                <a:ea typeface="+mj-ea"/>
                <a:cs typeface="+mj-cs"/>
              </a:rPr>
              <a:t>are considered to </a:t>
            </a:r>
            <a:r>
              <a:rPr lang="en-IN" b="1" dirty="0">
                <a:ln w="6350" cap="flat">
                  <a:noFill/>
                  <a:miter lim="800000"/>
                </a:ln>
                <a:solidFill>
                  <a:schemeClr val="accent1">
                    <a:lumMod val="50000"/>
                  </a:schemeClr>
                </a:solidFill>
                <a:latin typeface="+mj-lt"/>
                <a:ea typeface="+mj-ea"/>
                <a:cs typeface="+mj-cs"/>
              </a:rPr>
              <a:t>be not significant</a:t>
            </a:r>
            <a:r>
              <a:rPr lang="en-IN" dirty="0">
                <a:ln w="6350" cap="flat">
                  <a:noFill/>
                  <a:miter lim="800000"/>
                </a:ln>
                <a:solidFill>
                  <a:schemeClr val="accent1">
                    <a:lumMod val="50000"/>
                  </a:schemeClr>
                </a:solidFill>
                <a:latin typeface="+mj-lt"/>
                <a:ea typeface="+mj-ea"/>
                <a:cs typeface="+mj-cs"/>
              </a:rPr>
              <a:t> because their P-values &gt; 0.05.</a:t>
            </a:r>
          </a:p>
          <a:p>
            <a:pPr marL="285750" indent="-285750" algn="just" rtl="0">
              <a:lnSpc>
                <a:spcPct val="150000"/>
              </a:lnSpc>
              <a:buFont typeface="Arial" panose="020B0604020202020204" pitchFamily="34" charset="0"/>
              <a:buChar char="•"/>
            </a:pPr>
            <a:endParaRPr lang="en-IN" sz="1200" dirty="0">
              <a:solidFill>
                <a:schemeClr val="accent1">
                  <a:lumMod val="50000"/>
                </a:schemeClr>
              </a:solidFill>
              <a:effectLst/>
            </a:endParaRPr>
          </a:p>
          <a:p>
            <a:pPr algn="just" rtl="0">
              <a:lnSpc>
                <a:spcPct val="150000"/>
              </a:lnSpc>
            </a:pPr>
            <a:endParaRPr lang="en-IN" sz="1200" dirty="0">
              <a:solidFill>
                <a:schemeClr val="accent1">
                  <a:lumMod val="50000"/>
                </a:schemeClr>
              </a:solidFill>
            </a:endParaRPr>
          </a:p>
          <a:p>
            <a:pPr algn="just" rtl="0">
              <a:lnSpc>
                <a:spcPct val="150000"/>
              </a:lnSpc>
            </a:pPr>
            <a:endParaRPr lang="en-IN" sz="1200" dirty="0">
              <a:solidFill>
                <a:schemeClr val="accent1">
                  <a:lumMod val="50000"/>
                </a:schemeClr>
              </a:solidFill>
              <a:effectLst/>
            </a:endParaRPr>
          </a:p>
          <a:p>
            <a:pPr algn="just" rtl="0">
              <a:lnSpc>
                <a:spcPct val="150000"/>
              </a:lnSpc>
            </a:pPr>
            <a:endParaRPr lang="en-IN" sz="1200" dirty="0">
              <a:solidFill>
                <a:schemeClr val="accent1">
                  <a:lumMod val="50000"/>
                </a:schemeClr>
              </a:solidFill>
              <a:effectLst/>
            </a:endParaRPr>
          </a:p>
          <a:p>
            <a:pPr algn="just" rtl="0">
              <a:lnSpc>
                <a:spcPct val="150000"/>
              </a:lnSpc>
            </a:pPr>
            <a:endParaRPr lang="en-IN" sz="1200" dirty="0">
              <a:solidFill>
                <a:schemeClr val="accent1">
                  <a:lumMod val="50000"/>
                </a:schemeClr>
              </a:solidFill>
            </a:endParaRPr>
          </a:p>
          <a:p>
            <a:pPr marL="285750" indent="-285750" algn="just" rtl="0">
              <a:lnSpc>
                <a:spcPct val="150000"/>
              </a:lnSpc>
              <a:buFont typeface="Arial" panose="020B0604020202020204" pitchFamily="34" charset="0"/>
              <a:buChar char="•"/>
            </a:pPr>
            <a:r>
              <a:rPr lang="en-IN" sz="1200" dirty="0">
                <a:solidFill>
                  <a:schemeClr val="accent1">
                    <a:lumMod val="50000"/>
                  </a:schemeClr>
                </a:solidFill>
              </a:rPr>
              <a:t/>
            </a:r>
            <a:br>
              <a:rPr lang="en-IN" sz="1200" dirty="0">
                <a:solidFill>
                  <a:schemeClr val="accent1">
                    <a:lumMod val="50000"/>
                  </a:schemeClr>
                </a:solidFill>
              </a:rPr>
            </a:br>
            <a:endParaRPr lang="en-IN" sz="1200" dirty="0">
              <a:solidFill>
                <a:schemeClr val="accent1">
                  <a:lumMod val="50000"/>
                </a:schemeClr>
              </a:solidFill>
            </a:endParaRPr>
          </a:p>
        </p:txBody>
      </p:sp>
      <p:sp>
        <p:nvSpPr>
          <p:cNvPr id="9" name="Rectangle 8">
            <a:extLst>
              <a:ext uri="{FF2B5EF4-FFF2-40B4-BE49-F238E27FC236}">
                <a16:creationId xmlns:a16="http://schemas.microsoft.com/office/drawing/2014/main" id="{84088570-5A7E-A0E3-499C-8FDC8897E288}"/>
              </a:ext>
            </a:extLst>
          </p:cNvPr>
          <p:cNvSpPr/>
          <p:nvPr/>
        </p:nvSpPr>
        <p:spPr>
          <a:xfrm>
            <a:off x="6324602" y="1209648"/>
            <a:ext cx="2819402"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8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Key Takeaways</a:t>
            </a:r>
            <a:endParaRPr lang="en-US" sz="2800" b="1" dirty="0">
              <a:solidFill>
                <a:schemeClr val="accent6">
                  <a:lumMod val="75000"/>
                </a:schemeClr>
              </a:solidFill>
            </a:endParaRPr>
          </a:p>
        </p:txBody>
      </p:sp>
      <p:sp>
        <p:nvSpPr>
          <p:cNvPr id="11" name="Rectangle 10">
            <a:extLst>
              <a:ext uri="{FF2B5EF4-FFF2-40B4-BE49-F238E27FC236}">
                <a16:creationId xmlns:a16="http://schemas.microsoft.com/office/drawing/2014/main" id="{FC7310BF-B2DE-7DFB-9288-DC4858DCB58A}"/>
              </a:ext>
            </a:extLst>
          </p:cNvPr>
          <p:cNvSpPr/>
          <p:nvPr/>
        </p:nvSpPr>
        <p:spPr>
          <a:xfrm>
            <a:off x="469900" y="2514600"/>
            <a:ext cx="4940300" cy="152400"/>
          </a:xfrm>
          <a:prstGeom prst="rect">
            <a:avLst/>
          </a:prstGeom>
          <a:noFill/>
          <a:ln w="6350" cap="sq">
            <a:solidFill>
              <a:srgbClr val="FF191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BC19A87-8C64-343C-393F-3CE841E2AE14}"/>
              </a:ext>
            </a:extLst>
          </p:cNvPr>
          <p:cNvSpPr/>
          <p:nvPr/>
        </p:nvSpPr>
        <p:spPr>
          <a:xfrm>
            <a:off x="469900" y="4986031"/>
            <a:ext cx="4940300" cy="152400"/>
          </a:xfrm>
          <a:prstGeom prst="rect">
            <a:avLst/>
          </a:prstGeom>
          <a:noFill/>
          <a:ln w="6350" cap="sq">
            <a:solidFill>
              <a:srgbClr val="FF191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3195981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5128D-5CDA-E58E-AE38-5491971C5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41D15-5BA9-8EF8-73F8-EF395F98C592}"/>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EBA96E34-70EA-C2BD-C2ED-DB1A9A79BCE2}"/>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A9B7DA24-4B2B-C399-2564-35FF0B514A2B}"/>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13</a:t>
            </a:fld>
            <a:endParaRPr lang="en-US"/>
          </a:p>
        </p:txBody>
      </p:sp>
      <p:graphicFrame>
        <p:nvGraphicFramePr>
          <p:cNvPr id="3" name="Table 2">
            <a:extLst>
              <a:ext uri="{FF2B5EF4-FFF2-40B4-BE49-F238E27FC236}">
                <a16:creationId xmlns:a16="http://schemas.microsoft.com/office/drawing/2014/main" id="{F1F05185-407F-15B4-B3C8-EB986D02BF4F}"/>
              </a:ext>
            </a:extLst>
          </p:cNvPr>
          <p:cNvGraphicFramePr>
            <a:graphicFrameLocks noGrp="1"/>
          </p:cNvGraphicFramePr>
          <p:nvPr>
            <p:extLst>
              <p:ext uri="{D42A27DB-BD31-4B8C-83A1-F6EECF244321}">
                <p14:modId xmlns:p14="http://schemas.microsoft.com/office/powerpoint/2010/main" val="3507022691"/>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tx2"/>
                          </a:solidFill>
                          <a:latin typeface="+mn-lt"/>
                          <a:ea typeface="+mn-ea"/>
                          <a:cs typeface="+mn-cs"/>
                        </a:rPr>
                        <a:t>Response variable and Measurement</a:t>
                      </a:r>
                    </a:p>
                  </a:txBody>
                  <a:tcPr>
                    <a:solidFill>
                      <a:schemeClr val="accent1">
                        <a:lumMod val="50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2059297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3948A-0A2E-98FC-9920-7BDA45D35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C5B8A-3278-2A57-B5C2-3654027EFBB6}"/>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Response Variable Y and Measurement</a:t>
            </a:r>
          </a:p>
        </p:txBody>
      </p:sp>
      <p:cxnSp>
        <p:nvCxnSpPr>
          <p:cNvPr id="6" name="Straight Connector 5">
            <a:extLst>
              <a:ext uri="{FF2B5EF4-FFF2-40B4-BE49-F238E27FC236}">
                <a16:creationId xmlns:a16="http://schemas.microsoft.com/office/drawing/2014/main" id="{72D2128F-0A64-C84A-7775-DAF336D932AF}"/>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3104FDB3-EDBA-DB27-5F67-96768041AE60}"/>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14</a:t>
            </a:fld>
            <a:endParaRPr lang="en-US" dirty="0"/>
          </a:p>
        </p:txBody>
      </p:sp>
      <p:sp>
        <p:nvSpPr>
          <p:cNvPr id="4" name="Rectangle 3">
            <a:extLst>
              <a:ext uri="{FF2B5EF4-FFF2-40B4-BE49-F238E27FC236}">
                <a16:creationId xmlns:a16="http://schemas.microsoft.com/office/drawing/2014/main" id="{2D36BAC9-F2F2-F72D-02AB-1F9620BCD351}"/>
              </a:ext>
            </a:extLst>
          </p:cNvPr>
          <p:cNvSpPr/>
          <p:nvPr/>
        </p:nvSpPr>
        <p:spPr>
          <a:xfrm>
            <a:off x="2819400" y="1139113"/>
            <a:ext cx="6553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6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Output Y = Distance Travelled by the Car</a:t>
            </a:r>
            <a:endParaRPr lang="en-US" sz="2600" b="1" dirty="0">
              <a:solidFill>
                <a:schemeClr val="accent1">
                  <a:lumMod val="50000"/>
                </a:schemeClr>
              </a:solidFill>
            </a:endParaRPr>
          </a:p>
        </p:txBody>
      </p:sp>
      <p:pic>
        <p:nvPicPr>
          <p:cNvPr id="7" name="Picture 6">
            <a:extLst>
              <a:ext uri="{FF2B5EF4-FFF2-40B4-BE49-F238E27FC236}">
                <a16:creationId xmlns:a16="http://schemas.microsoft.com/office/drawing/2014/main" id="{669EB997-B6E7-9C1C-7C13-51E3E4930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500" y="1877655"/>
            <a:ext cx="3276600" cy="4368800"/>
          </a:xfrm>
          <a:prstGeom prst="rect">
            <a:avLst/>
          </a:prstGeom>
        </p:spPr>
      </p:pic>
      <p:cxnSp>
        <p:nvCxnSpPr>
          <p:cNvPr id="16" name="Straight Connector 15">
            <a:extLst>
              <a:ext uri="{FF2B5EF4-FFF2-40B4-BE49-F238E27FC236}">
                <a16:creationId xmlns:a16="http://schemas.microsoft.com/office/drawing/2014/main" id="{613ED040-6610-F747-4D28-7A16907000EC}"/>
              </a:ext>
            </a:extLst>
          </p:cNvPr>
          <p:cNvCxnSpPr>
            <a:cxnSpLocks/>
          </p:cNvCxnSpPr>
          <p:nvPr/>
        </p:nvCxnSpPr>
        <p:spPr>
          <a:xfrm>
            <a:off x="8686800" y="3124200"/>
            <a:ext cx="954571" cy="0"/>
          </a:xfrm>
          <a:prstGeom prst="line">
            <a:avLst/>
          </a:prstGeom>
          <a:ln w="57150" cap="flat">
            <a:solidFill>
              <a:schemeClr val="accent1">
                <a:lumMod val="50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079B8F-0A5D-BF20-C23E-C989FEB0F72E}"/>
              </a:ext>
            </a:extLst>
          </p:cNvPr>
          <p:cNvCxnSpPr>
            <a:cxnSpLocks/>
          </p:cNvCxnSpPr>
          <p:nvPr/>
        </p:nvCxnSpPr>
        <p:spPr>
          <a:xfrm>
            <a:off x="8686800" y="4267200"/>
            <a:ext cx="954571" cy="0"/>
          </a:xfrm>
          <a:prstGeom prst="line">
            <a:avLst/>
          </a:prstGeom>
          <a:ln w="57150" cap="flat">
            <a:solidFill>
              <a:schemeClr val="accent1">
                <a:lumMod val="50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36E777-7168-AC4B-CF87-24AD37FAC173}"/>
              </a:ext>
            </a:extLst>
          </p:cNvPr>
          <p:cNvCxnSpPr>
            <a:cxnSpLocks/>
          </p:cNvCxnSpPr>
          <p:nvPr/>
        </p:nvCxnSpPr>
        <p:spPr>
          <a:xfrm>
            <a:off x="8686800" y="6019800"/>
            <a:ext cx="954571" cy="0"/>
          </a:xfrm>
          <a:prstGeom prst="line">
            <a:avLst/>
          </a:prstGeom>
          <a:ln w="57150" cap="flat">
            <a:solidFill>
              <a:schemeClr val="accent1">
                <a:lumMod val="50000"/>
              </a:schemeClr>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A6262F1-CB59-7CD4-DE0D-AE7C7C2B7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33" y="1672510"/>
            <a:ext cx="4453771" cy="4779090"/>
          </a:xfrm>
          <a:prstGeom prst="rect">
            <a:avLst/>
          </a:prstGeom>
        </p:spPr>
      </p:pic>
    </p:spTree>
    <p:extLst>
      <p:ext uri="{BB962C8B-B14F-4D97-AF65-F5344CB8AC3E}">
        <p14:creationId xmlns:p14="http://schemas.microsoft.com/office/powerpoint/2010/main" val="3137993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749EF-D12A-7A87-73C4-3B3E20786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1CBF7-F48A-7B3B-7FA3-BB47BF27503F}"/>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33F613B2-5FA7-EB72-9B77-680CF01E1414}"/>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E462C898-69D8-307B-8DE6-3112FEB4D8A1}"/>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15</a:t>
            </a:fld>
            <a:endParaRPr lang="en-US" dirty="0"/>
          </a:p>
        </p:txBody>
      </p:sp>
      <p:graphicFrame>
        <p:nvGraphicFramePr>
          <p:cNvPr id="3" name="Table 2">
            <a:extLst>
              <a:ext uri="{FF2B5EF4-FFF2-40B4-BE49-F238E27FC236}">
                <a16:creationId xmlns:a16="http://schemas.microsoft.com/office/drawing/2014/main" id="{87F56BE2-7B5F-2717-33F0-8A4D22CFB90C}"/>
              </a:ext>
            </a:extLst>
          </p:cNvPr>
          <p:cNvGraphicFramePr>
            <a:graphicFrameLocks noGrp="1"/>
          </p:cNvGraphicFramePr>
          <p:nvPr>
            <p:extLst>
              <p:ext uri="{D42A27DB-BD31-4B8C-83A1-F6EECF244321}">
                <p14:modId xmlns:p14="http://schemas.microsoft.com/office/powerpoint/2010/main" val="1400885454"/>
              </p:ext>
            </p:extLst>
          </p:nvPr>
        </p:nvGraphicFramePr>
        <p:xfrm>
          <a:off x="1768520" y="1073763"/>
          <a:ext cx="8555567" cy="5190713"/>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1" kern="1200" dirty="0">
                          <a:solidFill>
                            <a:schemeClr val="tx2"/>
                          </a:solidFill>
                          <a:latin typeface="+mn-lt"/>
                          <a:ea typeface="+mn-ea"/>
                          <a:cs typeface="+mn-cs"/>
                        </a:rPr>
                        <a:t>Choice of experimental Design and experimental approach in general. How</a:t>
                      </a:r>
                      <a:br>
                        <a:rPr lang="en-US" sz="1800" b="1" kern="1200" dirty="0">
                          <a:solidFill>
                            <a:schemeClr val="tx2"/>
                          </a:solidFill>
                          <a:latin typeface="+mn-lt"/>
                          <a:ea typeface="+mn-ea"/>
                          <a:cs typeface="+mn-cs"/>
                        </a:rPr>
                      </a:br>
                      <a:r>
                        <a:rPr lang="en-US" sz="1800" b="1" kern="1200" dirty="0">
                          <a:solidFill>
                            <a:schemeClr val="tx2"/>
                          </a:solidFill>
                          <a:latin typeface="+mn-lt"/>
                          <a:ea typeface="+mn-ea"/>
                          <a:cs typeface="+mn-cs"/>
                        </a:rPr>
                        <a:t>did you perform the experiment? Blocking any noise parameters</a:t>
                      </a:r>
                    </a:p>
                  </a:txBody>
                  <a:tcPr>
                    <a:solidFill>
                      <a:schemeClr val="accent1">
                        <a:lumMod val="50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2829614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1D456-C333-95BA-3C99-AACC44F5F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FE1AF5-97A0-47F0-183E-7F48A260DC1D}"/>
              </a:ext>
            </a:extLst>
          </p:cNvPr>
          <p:cNvSpPr>
            <a:spLocks noGrp="1"/>
          </p:cNvSpPr>
          <p:nvPr>
            <p:ph type="title"/>
          </p:nvPr>
        </p:nvSpPr>
        <p:spPr/>
        <p:txBody>
          <a:bodyPr/>
          <a:lstStyle/>
          <a:p>
            <a:r>
              <a:rPr lang="en-US" sz="2800" dirty="0">
                <a:solidFill>
                  <a:schemeClr val="accent1">
                    <a:lumMod val="50000"/>
                  </a:schemeClr>
                </a:solidFill>
              </a:rPr>
              <a:t>Lego Choice of the Experiment Design, Blocking Noise</a:t>
            </a:r>
          </a:p>
        </p:txBody>
      </p:sp>
      <p:cxnSp>
        <p:nvCxnSpPr>
          <p:cNvPr id="6" name="Straight Connector 5">
            <a:extLst>
              <a:ext uri="{FF2B5EF4-FFF2-40B4-BE49-F238E27FC236}">
                <a16:creationId xmlns:a16="http://schemas.microsoft.com/office/drawing/2014/main" id="{61DF89BF-625D-D826-1404-F61C0B76F075}"/>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063192F1-C805-35D1-7015-EE7B2DF2248D}"/>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16</a:t>
            </a:fld>
            <a:endParaRPr lang="en-US"/>
          </a:p>
        </p:txBody>
      </p:sp>
      <p:sp>
        <p:nvSpPr>
          <p:cNvPr id="9" name="Rectangle 8">
            <a:extLst>
              <a:ext uri="{FF2B5EF4-FFF2-40B4-BE49-F238E27FC236}">
                <a16:creationId xmlns:a16="http://schemas.microsoft.com/office/drawing/2014/main" id="{B3EA97BA-7A57-EF7D-A056-54F99DFFCDAC}"/>
              </a:ext>
            </a:extLst>
          </p:cNvPr>
          <p:cNvSpPr/>
          <p:nvPr/>
        </p:nvSpPr>
        <p:spPr>
          <a:xfrm>
            <a:off x="1464736" y="3729866"/>
            <a:ext cx="3428997"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5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Choice of Experiment </a:t>
            </a:r>
            <a:endParaRPr lang="en-US" sz="2500" b="1" dirty="0">
              <a:solidFill>
                <a:schemeClr val="accent1">
                  <a:lumMod val="50000"/>
                </a:schemeClr>
              </a:solidFill>
            </a:endParaRPr>
          </a:p>
        </p:txBody>
      </p:sp>
      <p:sp>
        <p:nvSpPr>
          <p:cNvPr id="13" name="Rectangle 12">
            <a:extLst>
              <a:ext uri="{FF2B5EF4-FFF2-40B4-BE49-F238E27FC236}">
                <a16:creationId xmlns:a16="http://schemas.microsoft.com/office/drawing/2014/main" id="{59931E12-9EB7-615A-7F02-B3BE976A72C4}"/>
              </a:ext>
            </a:extLst>
          </p:cNvPr>
          <p:cNvSpPr/>
          <p:nvPr/>
        </p:nvSpPr>
        <p:spPr>
          <a:xfrm>
            <a:off x="1498603" y="1310948"/>
            <a:ext cx="6553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6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Conducting Experiment: </a:t>
            </a:r>
          </a:p>
          <a:p>
            <a:pPr marR="0" lvl="0">
              <a:lnSpc>
                <a:spcPct val="107000"/>
              </a:lnSpc>
              <a:spcBef>
                <a:spcPts val="0"/>
              </a:spcBef>
              <a:spcAft>
                <a:spcPts val="800"/>
              </a:spcAft>
            </a:pPr>
            <a:endParaRPr lang="en-US" sz="26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61C26E5-31E3-1899-ABC5-B480373B2786}"/>
              </a:ext>
            </a:extLst>
          </p:cNvPr>
          <p:cNvSpPr/>
          <p:nvPr/>
        </p:nvSpPr>
        <p:spPr>
          <a:xfrm>
            <a:off x="1524003" y="5079190"/>
            <a:ext cx="3428997"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Four Factors</a:t>
            </a:r>
            <a:endPar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Full Factorial</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DOE</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k = 4</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n =2 </a:t>
            </a:r>
            <a:endParaRPr lang="en-US" sz="2000" dirty="0">
              <a:solidFill>
                <a:schemeClr val="accent6">
                  <a:lumMod val="75000"/>
                </a:schemeClr>
              </a:solidFill>
            </a:endParaRPr>
          </a:p>
        </p:txBody>
      </p:sp>
      <p:sp>
        <p:nvSpPr>
          <p:cNvPr id="18" name="Rectangle 17">
            <a:extLst>
              <a:ext uri="{FF2B5EF4-FFF2-40B4-BE49-F238E27FC236}">
                <a16:creationId xmlns:a16="http://schemas.microsoft.com/office/drawing/2014/main" id="{1ABE639D-6E3E-6C9B-5A63-6C73E818FD16}"/>
              </a:ext>
            </a:extLst>
          </p:cNvPr>
          <p:cNvSpPr/>
          <p:nvPr/>
        </p:nvSpPr>
        <p:spPr>
          <a:xfrm>
            <a:off x="5592437" y="3791634"/>
            <a:ext cx="3428997"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5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Blocking Noise</a:t>
            </a:r>
            <a:endParaRPr lang="en-US" sz="2500" b="1" dirty="0">
              <a:solidFill>
                <a:schemeClr val="accent1">
                  <a:lumMod val="50000"/>
                </a:schemeClr>
              </a:solidFill>
            </a:endParaRPr>
          </a:p>
        </p:txBody>
      </p:sp>
      <p:sp>
        <p:nvSpPr>
          <p:cNvPr id="19" name="Rectangle 18">
            <a:extLst>
              <a:ext uri="{FF2B5EF4-FFF2-40B4-BE49-F238E27FC236}">
                <a16:creationId xmlns:a16="http://schemas.microsoft.com/office/drawing/2014/main" id="{9DF9706F-2ADA-01A9-3315-28C7437851FE}"/>
              </a:ext>
            </a:extLst>
          </p:cNvPr>
          <p:cNvSpPr/>
          <p:nvPr/>
        </p:nvSpPr>
        <p:spPr>
          <a:xfrm>
            <a:off x="5558570" y="5133223"/>
            <a:ext cx="6553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Randomization of trials</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Fixing/Taping  the Ramp (5cm)</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Marking down the measuring points</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Controlled In door Environment (No wind, Temp Change) </a:t>
            </a:r>
          </a:p>
          <a:p>
            <a:pPr marL="342900" marR="0" lvl="0" indent="-342900">
              <a:lnSpc>
                <a:spcPct val="107000"/>
              </a:lnSpc>
              <a:spcBef>
                <a:spcPts val="0"/>
              </a:spcBef>
              <a:spcAft>
                <a:spcPts val="800"/>
              </a:spcAft>
              <a:buFont typeface="Wingdings" panose="05000000000000000000" pitchFamily="2" charset="2"/>
              <a:buChar char="§"/>
            </a:pPr>
            <a:r>
              <a:rPr lang="en-US" sz="20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Keeping Ramp Smooth and Clean</a:t>
            </a:r>
            <a:endParaRPr lang="en-US" sz="2000" dirty="0">
              <a:solidFill>
                <a:schemeClr val="accent6">
                  <a:lumMod val="75000"/>
                </a:schemeClr>
              </a:solidFill>
            </a:endParaRPr>
          </a:p>
        </p:txBody>
      </p:sp>
      <p:sp>
        <p:nvSpPr>
          <p:cNvPr id="20" name="Rectangle 19">
            <a:extLst>
              <a:ext uri="{FF2B5EF4-FFF2-40B4-BE49-F238E27FC236}">
                <a16:creationId xmlns:a16="http://schemas.microsoft.com/office/drawing/2014/main" id="{03E78616-1998-BF20-2627-4A3879773A93}"/>
              </a:ext>
            </a:extLst>
          </p:cNvPr>
          <p:cNvSpPr/>
          <p:nvPr/>
        </p:nvSpPr>
        <p:spPr>
          <a:xfrm>
            <a:off x="1498603" y="2747057"/>
            <a:ext cx="6553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0" indent="-457200">
              <a:lnSpc>
                <a:spcPct val="107000"/>
              </a:lnSpc>
              <a:spcBef>
                <a:spcPts val="0"/>
              </a:spcBef>
              <a:spcAft>
                <a:spcPts val="800"/>
              </a:spcAft>
              <a:buFont typeface="+mj-lt"/>
              <a:buAutoNum type="arabicPeriod"/>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Formed Test Matrix</a:t>
            </a:r>
          </a:p>
          <a:p>
            <a:pPr marL="457200" marR="0" lvl="0" indent="-457200">
              <a:lnSpc>
                <a:spcPct val="107000"/>
              </a:lnSpc>
              <a:spcBef>
                <a:spcPts val="0"/>
              </a:spcBef>
              <a:spcAft>
                <a:spcPts val="800"/>
              </a:spcAft>
              <a:buFont typeface="+mj-lt"/>
              <a:buAutoNum type="arabicPeriod"/>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Constructed Ramp</a:t>
            </a:r>
          </a:p>
          <a:p>
            <a:pPr marL="457200" marR="0" lvl="0" indent="-457200">
              <a:lnSpc>
                <a:spcPct val="107000"/>
              </a:lnSpc>
              <a:spcBef>
                <a:spcPts val="0"/>
              </a:spcBef>
              <a:spcAft>
                <a:spcPts val="800"/>
              </a:spcAft>
              <a:buFont typeface="+mj-lt"/>
              <a:buAutoNum type="arabicPeriod"/>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Made Measuring arrangements</a:t>
            </a:r>
          </a:p>
          <a:p>
            <a:pPr marL="457200" marR="0" lvl="0" indent="-457200">
              <a:lnSpc>
                <a:spcPct val="107000"/>
              </a:lnSpc>
              <a:spcBef>
                <a:spcPts val="0"/>
              </a:spcBef>
              <a:spcAft>
                <a:spcPts val="800"/>
              </a:spcAft>
              <a:buFont typeface="+mj-lt"/>
              <a:buAutoNum type="arabicPeriod"/>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Assembled Car as Per Test Matrix Configuration</a:t>
            </a:r>
          </a:p>
          <a:p>
            <a:pPr marL="457200" indent="-457200">
              <a:lnSpc>
                <a:spcPct val="107000"/>
              </a:lnSpc>
              <a:spcAft>
                <a:spcPts val="800"/>
              </a:spcAft>
              <a:buFont typeface="+mj-lt"/>
              <a:buAutoNum type="arabicPeriod"/>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Released Car from the top of Ramp</a:t>
            </a:r>
          </a:p>
          <a:p>
            <a:pPr marR="0" lvl="0">
              <a:lnSpc>
                <a:spcPct val="107000"/>
              </a:lnSpc>
              <a:spcBef>
                <a:spcPts val="0"/>
              </a:spcBef>
              <a:spcAft>
                <a:spcPts val="800"/>
              </a:spcAft>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t>
            </a:r>
            <a:b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7FECD95F-D58F-466C-3281-0C0E2875E85D}"/>
              </a:ext>
            </a:extLst>
          </p:cNvPr>
          <p:cNvSpPr/>
          <p:nvPr/>
        </p:nvSpPr>
        <p:spPr>
          <a:xfrm>
            <a:off x="7162800" y="2385838"/>
            <a:ext cx="52578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marR="0" lvl="0" indent="-457200">
              <a:lnSpc>
                <a:spcPct val="107000"/>
              </a:lnSpc>
              <a:spcBef>
                <a:spcPts val="0"/>
              </a:spcBef>
              <a:spcAft>
                <a:spcPts val="800"/>
              </a:spcAft>
              <a:buAutoNum type="arabicPeriod" startAt="6"/>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Measured the distance from Ramp end to Front Tires</a:t>
            </a:r>
          </a:p>
          <a:p>
            <a:pPr marL="457200" marR="0" lvl="0" indent="-457200">
              <a:lnSpc>
                <a:spcPct val="107000"/>
              </a:lnSpc>
              <a:spcBef>
                <a:spcPts val="0"/>
              </a:spcBef>
              <a:spcAft>
                <a:spcPts val="800"/>
              </a:spcAft>
              <a:buAutoNum type="arabicPeriod" startAt="6"/>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Data Collection and Analysis</a:t>
            </a:r>
          </a:p>
          <a:p>
            <a:pPr marL="457200" marR="0" lvl="0" indent="-457200">
              <a:lnSpc>
                <a:spcPct val="107000"/>
              </a:lnSpc>
              <a:spcBef>
                <a:spcPts val="0"/>
              </a:spcBef>
              <a:spcAft>
                <a:spcPts val="800"/>
              </a:spcAft>
              <a:buAutoNum type="arabicPeriod" startAt="6"/>
            </a:pP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Verification</a:t>
            </a:r>
          </a:p>
          <a:p>
            <a:pPr marR="0" lvl="0">
              <a:lnSpc>
                <a:spcPct val="107000"/>
              </a:lnSpc>
              <a:spcBef>
                <a:spcPts val="0"/>
              </a:spcBef>
              <a:spcAft>
                <a:spcPts val="800"/>
              </a:spcAft>
            </a:pPr>
            <a:endPar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9218" name="Picture 2" descr="Experiment - Free education icons">
            <a:extLst>
              <a:ext uri="{FF2B5EF4-FFF2-40B4-BE49-F238E27FC236}">
                <a16:creationId xmlns:a16="http://schemas.microsoft.com/office/drawing/2014/main" id="{7429BA77-417B-AA28-EF62-8B04AC356D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357" y="1160755"/>
            <a:ext cx="905936" cy="90593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hoice - Free interface icons">
            <a:extLst>
              <a:ext uri="{FF2B5EF4-FFF2-40B4-BE49-F238E27FC236}">
                <a16:creationId xmlns:a16="http://schemas.microsoft.com/office/drawing/2014/main" id="{12A8D2E0-CEB8-0C50-AC3D-048EE264A9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357" y="3844864"/>
            <a:ext cx="836799" cy="83679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noise Icon - Free PNG &amp; SVG 4209887 - Noun Project">
            <a:extLst>
              <a:ext uri="{FF2B5EF4-FFF2-40B4-BE49-F238E27FC236}">
                <a16:creationId xmlns:a16="http://schemas.microsoft.com/office/drawing/2014/main" id="{BE3AC3A2-75E6-7BD9-6E07-0777D23C8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201" y="3582082"/>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57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30889-2AFF-B72B-C5FF-119207D47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00A43-3D8A-0466-F6BA-1C2BD4643438}"/>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5A667429-F8DD-2F13-470F-A3E33DBA0621}"/>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576BCFD3-85C2-A058-D4D8-8D18E814C22A}"/>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17</a:t>
            </a:fld>
            <a:endParaRPr lang="en-US"/>
          </a:p>
        </p:txBody>
      </p:sp>
      <p:graphicFrame>
        <p:nvGraphicFramePr>
          <p:cNvPr id="3" name="Table 2">
            <a:extLst>
              <a:ext uri="{FF2B5EF4-FFF2-40B4-BE49-F238E27FC236}">
                <a16:creationId xmlns:a16="http://schemas.microsoft.com/office/drawing/2014/main" id="{BB4C392B-F571-0AF1-0EED-EBA7070159CA}"/>
              </a:ext>
            </a:extLst>
          </p:cNvPr>
          <p:cNvGraphicFramePr>
            <a:graphicFrameLocks noGrp="1"/>
          </p:cNvGraphicFramePr>
          <p:nvPr>
            <p:extLst>
              <p:ext uri="{D42A27DB-BD31-4B8C-83A1-F6EECF244321}">
                <p14:modId xmlns:p14="http://schemas.microsoft.com/office/powerpoint/2010/main" val="3045861935"/>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1" kern="1200" dirty="0">
                          <a:solidFill>
                            <a:schemeClr val="tx2"/>
                          </a:solidFill>
                          <a:latin typeface="+mn-lt"/>
                          <a:ea typeface="+mn-ea"/>
                          <a:cs typeface="+mn-cs"/>
                        </a:rPr>
                        <a:t>Data Analysis and model adequacy checks, including residual analysis</a:t>
                      </a:r>
                    </a:p>
                  </a:txBody>
                  <a:tcPr>
                    <a:solidFill>
                      <a:schemeClr val="accent1">
                        <a:lumMod val="50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59841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37602-86F6-6BD9-DA90-CB492F7B3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7A954B-E982-01DE-581A-BB5ED48D89BE}"/>
              </a:ext>
            </a:extLst>
          </p:cNvPr>
          <p:cNvSpPr>
            <a:spLocks noGrp="1"/>
          </p:cNvSpPr>
          <p:nvPr>
            <p:ph type="title"/>
          </p:nvPr>
        </p:nvSpPr>
        <p:spPr/>
        <p:txBody>
          <a:bodyPr/>
          <a:lstStyle/>
          <a:p>
            <a:r>
              <a:rPr lang="en-US" sz="2800" dirty="0">
                <a:solidFill>
                  <a:schemeClr val="accent1">
                    <a:lumMod val="50000"/>
                  </a:schemeClr>
                </a:solidFill>
              </a:rPr>
              <a:t>Residual analysis – Residuals are NID</a:t>
            </a:r>
          </a:p>
        </p:txBody>
      </p:sp>
      <p:cxnSp>
        <p:nvCxnSpPr>
          <p:cNvPr id="6" name="Straight Connector 5">
            <a:extLst>
              <a:ext uri="{FF2B5EF4-FFF2-40B4-BE49-F238E27FC236}">
                <a16:creationId xmlns:a16="http://schemas.microsoft.com/office/drawing/2014/main" id="{34941AFF-583E-5530-AAFD-11A950569720}"/>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A58E3AC4-2712-4803-EDE7-4443F43A2BE7}"/>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18</a:t>
            </a:fld>
            <a:endParaRPr lang="en-US"/>
          </a:p>
        </p:txBody>
      </p:sp>
      <p:pic>
        <p:nvPicPr>
          <p:cNvPr id="4" name="Picture 3" descr="A graph with blue dots&#10;&#10;Description automatically generated">
            <a:extLst>
              <a:ext uri="{FF2B5EF4-FFF2-40B4-BE49-F238E27FC236}">
                <a16:creationId xmlns:a16="http://schemas.microsoft.com/office/drawing/2014/main" id="{485C9A0E-20D4-6963-3826-6C5FFB590F6E}"/>
              </a:ext>
            </a:extLst>
          </p:cNvPr>
          <p:cNvPicPr>
            <a:picLocks noChangeAspect="1"/>
          </p:cNvPicPr>
          <p:nvPr/>
        </p:nvPicPr>
        <p:blipFill>
          <a:blip r:embed="rId2">
            <a:extLst>
              <a:ext uri="{28A0092B-C50C-407E-A947-70E740481C1C}">
                <a14:useLocalDpi xmlns:a14="http://schemas.microsoft.com/office/drawing/2010/main" val="0"/>
              </a:ext>
            </a:extLst>
          </a:blip>
          <a:srcRect t="7143"/>
          <a:stretch/>
        </p:blipFill>
        <p:spPr>
          <a:xfrm>
            <a:off x="364067" y="1073263"/>
            <a:ext cx="4572000" cy="2820690"/>
          </a:xfrm>
          <a:prstGeom prst="rect">
            <a:avLst/>
          </a:prstGeom>
        </p:spPr>
      </p:pic>
      <p:pic>
        <p:nvPicPr>
          <p:cNvPr id="7" name="Picture 6" descr="A graph with blue dots and numbers&#10;&#10;Description automatically generated">
            <a:extLst>
              <a:ext uri="{FF2B5EF4-FFF2-40B4-BE49-F238E27FC236}">
                <a16:creationId xmlns:a16="http://schemas.microsoft.com/office/drawing/2014/main" id="{AE3A26FC-8CA8-BAD4-BACC-D7FFFF198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36" y="4056995"/>
            <a:ext cx="4245864" cy="2292030"/>
          </a:xfrm>
          <a:prstGeom prst="rect">
            <a:avLst/>
          </a:prstGeom>
        </p:spPr>
      </p:pic>
      <p:sp>
        <p:nvSpPr>
          <p:cNvPr id="8" name="TextBox 7">
            <a:extLst>
              <a:ext uri="{FF2B5EF4-FFF2-40B4-BE49-F238E27FC236}">
                <a16:creationId xmlns:a16="http://schemas.microsoft.com/office/drawing/2014/main" id="{408E0F0D-0C85-4883-E6FD-72A59E28BB8F}"/>
              </a:ext>
            </a:extLst>
          </p:cNvPr>
          <p:cNvSpPr txBox="1"/>
          <p:nvPr/>
        </p:nvSpPr>
        <p:spPr>
          <a:xfrm>
            <a:off x="5465064" y="3591202"/>
            <a:ext cx="6172200" cy="2343777"/>
          </a:xfrm>
          <a:prstGeom prst="rect">
            <a:avLst/>
          </a:prstGeom>
          <a:ln w="6350">
            <a:noFill/>
            <a:miter lim="800000"/>
          </a:ln>
        </p:spPr>
        <p:txBody>
          <a:bodyPr vert="horz" wrap="square" lIns="0" tIns="0" rIns="0" bIns="0" rtlCol="0">
            <a:noAutofit/>
          </a:bodyPr>
          <a:lstStyle/>
          <a:p>
            <a:pPr algn="just">
              <a:lnSpc>
                <a:spcPct val="150000"/>
              </a:lnSpc>
              <a:spcBef>
                <a:spcPts val="300"/>
              </a:spcBef>
              <a:spcAft>
                <a:spcPts val="300"/>
              </a:spcAft>
              <a:buNone/>
            </a:pPr>
            <a:r>
              <a:rPr lang="en-US" b="1" dirty="0"/>
              <a:t>Normal Probability Plot of residuals</a:t>
            </a:r>
            <a:r>
              <a:rPr lang="en-US" sz="1600" b="1" dirty="0"/>
              <a:t> </a:t>
            </a:r>
            <a:r>
              <a:rPr lang="en-US" sz="1400" dirty="0"/>
              <a:t>indicates that the residuals have a nearly linear pattern along the diagonal, which suggests that they are about normally distributed. </a:t>
            </a:r>
          </a:p>
          <a:p>
            <a:pPr algn="just">
              <a:lnSpc>
                <a:spcPct val="150000"/>
              </a:lnSpc>
              <a:spcBef>
                <a:spcPts val="300"/>
              </a:spcBef>
              <a:spcAft>
                <a:spcPts val="300"/>
              </a:spcAft>
              <a:buNone/>
            </a:pPr>
            <a:r>
              <a:rPr lang="en-US" b="1" dirty="0"/>
              <a:t>The plot of residuals versus order </a:t>
            </a:r>
            <a:r>
              <a:rPr lang="en-US" sz="1400" dirty="0"/>
              <a:t>is randomly scattered. Residuals are independent and the model performs similarly across the dataset.</a:t>
            </a:r>
          </a:p>
          <a:p>
            <a:pPr algn="just">
              <a:lnSpc>
                <a:spcPct val="150000"/>
              </a:lnSpc>
              <a:spcBef>
                <a:spcPts val="300"/>
              </a:spcBef>
              <a:spcAft>
                <a:spcPts val="300"/>
              </a:spcAft>
              <a:buNone/>
            </a:pPr>
            <a:r>
              <a:rPr lang="en-US" sz="1600" b="1" dirty="0"/>
              <a:t>Versus Fits </a:t>
            </a:r>
            <a:r>
              <a:rPr lang="en-US" sz="1400" dirty="0"/>
              <a:t>Residuals show random scatter around zero, indicating good model fit and no pattern in variance. </a:t>
            </a:r>
          </a:p>
        </p:txBody>
      </p:sp>
      <p:pic>
        <p:nvPicPr>
          <p:cNvPr id="5" name="Picture 4">
            <a:extLst>
              <a:ext uri="{FF2B5EF4-FFF2-40B4-BE49-F238E27FC236}">
                <a16:creationId xmlns:a16="http://schemas.microsoft.com/office/drawing/2014/main" id="{3EB1CB38-FC3C-4E64-B429-E54896071AB0}"/>
              </a:ext>
            </a:extLst>
          </p:cNvPr>
          <p:cNvPicPr>
            <a:picLocks noChangeAspect="1"/>
          </p:cNvPicPr>
          <p:nvPr/>
        </p:nvPicPr>
        <p:blipFill>
          <a:blip r:embed="rId4"/>
          <a:stretch>
            <a:fillRect/>
          </a:stretch>
        </p:blipFill>
        <p:spPr>
          <a:xfrm>
            <a:off x="5503333" y="1258175"/>
            <a:ext cx="4572000" cy="2331872"/>
          </a:xfrm>
          <a:prstGeom prst="rect">
            <a:avLst/>
          </a:prstGeom>
        </p:spPr>
      </p:pic>
    </p:spTree>
    <p:extLst>
      <p:ext uri="{BB962C8B-B14F-4D97-AF65-F5344CB8AC3E}">
        <p14:creationId xmlns:p14="http://schemas.microsoft.com/office/powerpoint/2010/main" val="98126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circle(in)">
                                      <p:cBhvr>
                                        <p:cTn id="10" dur="2000"/>
                                        <p:tgtEl>
                                          <p:spTgt spid="8">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circle(in)">
                                      <p:cBhvr>
                                        <p:cTn id="13"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5C83-AA6B-D311-E3DD-83D6644A875E}"/>
              </a:ext>
            </a:extLst>
          </p:cNvPr>
          <p:cNvSpPr>
            <a:spLocks noGrp="1"/>
          </p:cNvSpPr>
          <p:nvPr>
            <p:ph type="title"/>
          </p:nvPr>
        </p:nvSpPr>
        <p:spPr/>
        <p:txBody>
          <a:bodyPr/>
          <a:lstStyle/>
          <a:p>
            <a:r>
              <a:rPr lang="en-US" dirty="0"/>
              <a:t>Effects Analysis through Normality Plot</a:t>
            </a:r>
          </a:p>
        </p:txBody>
      </p:sp>
      <p:sp>
        <p:nvSpPr>
          <p:cNvPr id="4" name="Slide Number Placeholder 3">
            <a:extLst>
              <a:ext uri="{FF2B5EF4-FFF2-40B4-BE49-F238E27FC236}">
                <a16:creationId xmlns:a16="http://schemas.microsoft.com/office/drawing/2014/main" id="{35942EDF-03DB-9969-ABC0-90CAE29C7E3C}"/>
              </a:ext>
            </a:extLst>
          </p:cNvPr>
          <p:cNvSpPr>
            <a:spLocks noGrp="1"/>
          </p:cNvSpPr>
          <p:nvPr>
            <p:ph type="sldNum" sz="quarter" idx="12"/>
          </p:nvPr>
        </p:nvSpPr>
        <p:spPr>
          <a:xfrm>
            <a:off x="10591800" y="6356350"/>
            <a:ext cx="762000" cy="365125"/>
          </a:xfrm>
        </p:spPr>
        <p:txBody>
          <a:bodyPr/>
          <a:lstStyle/>
          <a:p>
            <a:fld id="{B4792231-69F4-4F9D-9049-A1DDF7DEBE79}" type="slidenum">
              <a:rPr lang="en-US" smtClean="0"/>
              <a:t>19</a:t>
            </a:fld>
            <a:endParaRPr lang="en-US" dirty="0"/>
          </a:p>
        </p:txBody>
      </p:sp>
      <p:pic>
        <p:nvPicPr>
          <p:cNvPr id="5" name="Picture 4" descr="A graph with red lines and numbers&#10;&#10;Description automatically generated">
            <a:extLst>
              <a:ext uri="{FF2B5EF4-FFF2-40B4-BE49-F238E27FC236}">
                <a16:creationId xmlns:a16="http://schemas.microsoft.com/office/drawing/2014/main" id="{48E783CB-55EF-F2CC-9637-89EF485AF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36" y="1612900"/>
            <a:ext cx="5533571" cy="3873500"/>
          </a:xfrm>
          <a:prstGeom prst="rect">
            <a:avLst/>
          </a:prstGeom>
        </p:spPr>
      </p:pic>
      <p:sp>
        <p:nvSpPr>
          <p:cNvPr id="6" name="TextBox 5">
            <a:extLst>
              <a:ext uri="{FF2B5EF4-FFF2-40B4-BE49-F238E27FC236}">
                <a16:creationId xmlns:a16="http://schemas.microsoft.com/office/drawing/2014/main" id="{3FB7AE60-ED8D-CD8F-513F-3F7D4A044D44}"/>
              </a:ext>
            </a:extLst>
          </p:cNvPr>
          <p:cNvSpPr txBox="1"/>
          <p:nvPr/>
        </p:nvSpPr>
        <p:spPr>
          <a:xfrm>
            <a:off x="6506028" y="1219200"/>
            <a:ext cx="5533571" cy="5029200"/>
          </a:xfrm>
          <a:prstGeom prst="rect">
            <a:avLst/>
          </a:prstGeom>
          <a:ln w="6350">
            <a:noFill/>
            <a:miter lim="800000"/>
          </a:ln>
        </p:spPr>
        <p:txBody>
          <a:bodyPr vert="horz" wrap="square" lIns="0" tIns="0" rIns="0" bIns="0" rtlCol="0" anchor="ctr">
            <a:noAutofit/>
          </a:bodyPr>
          <a:lstStyle/>
          <a:p>
            <a:pPr marL="285750" indent="-285750" algn="l">
              <a:lnSpc>
                <a:spcPct val="150000"/>
              </a:lnSpc>
              <a:spcBef>
                <a:spcPts val="300"/>
              </a:spcBef>
              <a:spcAft>
                <a:spcPts val="300"/>
              </a:spcAft>
              <a:buFont typeface="Arial" panose="020B0604020202020204" pitchFamily="34" charset="0"/>
              <a:buChar char="•"/>
            </a:pPr>
            <a:r>
              <a:rPr lang="en-US" dirty="0"/>
              <a:t>Points that deviate substantially from the straight line-as would be the case for the </a:t>
            </a:r>
            <a:r>
              <a:rPr lang="en-US" b="1" dirty="0"/>
              <a:t>factor **A** in this plot-are significant</a:t>
            </a:r>
            <a:r>
              <a:rPr lang="en-US" dirty="0"/>
              <a:t>, meaning they have a profound influence on the response variable, whereas those points closer to the line are probably not significant. </a:t>
            </a:r>
          </a:p>
          <a:p>
            <a:pPr marL="285750" indent="-285750" algn="l">
              <a:lnSpc>
                <a:spcPct val="150000"/>
              </a:lnSpc>
              <a:spcBef>
                <a:spcPts val="300"/>
              </a:spcBef>
              <a:spcAft>
                <a:spcPts val="300"/>
              </a:spcAft>
              <a:buFont typeface="Arial" panose="020B0604020202020204" pitchFamily="34" charset="0"/>
              <a:buChar char="•"/>
            </a:pPr>
            <a:r>
              <a:rPr lang="en-US" dirty="0"/>
              <a:t>Here, the most important factor is **A**, while other effects, such as </a:t>
            </a:r>
            <a:r>
              <a:rPr lang="en-US" b="1" dirty="0"/>
              <a:t>AD, D, and ABD, have a small variance, meaning they are less important</a:t>
            </a:r>
            <a:r>
              <a:rPr lang="en-US" dirty="0"/>
              <a:t>. The red line here is a baseline for detecting substantial effects.</a:t>
            </a:r>
          </a:p>
        </p:txBody>
      </p:sp>
    </p:spTree>
    <p:extLst>
      <p:ext uri="{BB962C8B-B14F-4D97-AF65-F5344CB8AC3E}">
        <p14:creationId xmlns:p14="http://schemas.microsoft.com/office/powerpoint/2010/main" val="4070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E93-A134-E48B-330B-CFAD6BA3A4BC}"/>
              </a:ext>
            </a:extLst>
          </p:cNvPr>
          <p:cNvSpPr>
            <a:spLocks noGrp="1"/>
          </p:cNvSpPr>
          <p:nvPr>
            <p:ph type="title"/>
          </p:nvPr>
        </p:nvSpPr>
        <p:spPr/>
        <p:txBody>
          <a:bodyPr/>
          <a:lstStyle/>
          <a:p>
            <a:r>
              <a:rPr lang="en-US" dirty="0"/>
              <a:t>Executive Summary</a:t>
            </a:r>
          </a:p>
        </p:txBody>
      </p:sp>
      <p:sp>
        <p:nvSpPr>
          <p:cNvPr id="4" name="Slide Number Placeholder 3">
            <a:extLst>
              <a:ext uri="{FF2B5EF4-FFF2-40B4-BE49-F238E27FC236}">
                <a16:creationId xmlns:a16="http://schemas.microsoft.com/office/drawing/2014/main" id="{4A46F12E-08C9-9E40-E965-04F5C7717334}"/>
              </a:ext>
            </a:extLst>
          </p:cNvPr>
          <p:cNvSpPr>
            <a:spLocks noGrp="1"/>
          </p:cNvSpPr>
          <p:nvPr>
            <p:ph type="sldNum" sz="quarter" idx="12"/>
          </p:nvPr>
        </p:nvSpPr>
        <p:spPr>
          <a:xfrm>
            <a:off x="11526387" y="6407109"/>
            <a:ext cx="520271" cy="365125"/>
          </a:xfrm>
        </p:spPr>
        <p:txBody>
          <a:bodyPr/>
          <a:lstStyle/>
          <a:p>
            <a:fld id="{B4792231-69F4-4F9D-9049-A1DDF7DEBE79}" type="slidenum">
              <a:rPr lang="en-US" smtClean="0"/>
              <a:t>2</a:t>
            </a:fld>
            <a:endParaRPr lang="en-US" dirty="0"/>
          </a:p>
        </p:txBody>
      </p:sp>
      <p:pic>
        <p:nvPicPr>
          <p:cNvPr id="6" name="Picture 2" descr="Objective - Free marketing icons">
            <a:extLst>
              <a:ext uri="{FF2B5EF4-FFF2-40B4-BE49-F238E27FC236}">
                <a16:creationId xmlns:a16="http://schemas.microsoft.com/office/drawing/2014/main" id="{8EB1BE66-44E5-F954-C480-22758045E2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267" y="134002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A598D49-4F46-2720-240D-85615B0E0E1F}"/>
              </a:ext>
            </a:extLst>
          </p:cNvPr>
          <p:cNvSpPr/>
          <p:nvPr/>
        </p:nvSpPr>
        <p:spPr>
          <a:xfrm>
            <a:off x="0" y="5100160"/>
            <a:ext cx="12192000" cy="1214465"/>
          </a:xfrm>
          <a:prstGeom prst="rect">
            <a:avLst/>
          </a:prstGeom>
          <a:solidFill>
            <a:schemeClr val="accent1">
              <a:lumMod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ns</a:t>
            </a:r>
            <a:br>
              <a:rPr lang="en-US"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Cars with smaller wind screen and slant i.e smaller frontal area will experience less drag and have bigger wheel also reduces energy spent on friction will be more energy efficient </a:t>
            </a:r>
            <a:r>
              <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r>
            <a:br>
              <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1">
                  <a:lumMod val="50000"/>
                </a:schemeClr>
              </a:solidFill>
            </a:endParaRPr>
          </a:p>
        </p:txBody>
      </p:sp>
      <p:sp>
        <p:nvSpPr>
          <p:cNvPr id="10" name="Rectangle 9">
            <a:extLst>
              <a:ext uri="{FF2B5EF4-FFF2-40B4-BE49-F238E27FC236}">
                <a16:creationId xmlns:a16="http://schemas.microsoft.com/office/drawing/2014/main" id="{703946B9-0756-A576-8F32-164198BCE8EC}"/>
              </a:ext>
            </a:extLst>
          </p:cNvPr>
          <p:cNvSpPr/>
          <p:nvPr/>
        </p:nvSpPr>
        <p:spPr>
          <a:xfrm>
            <a:off x="1143000" y="1348494"/>
            <a:ext cx="108204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dirty="0">
                <a:solidFill>
                  <a:srgbClr val="4D4D4D"/>
                </a:solidFill>
                <a:latin typeface="Calibri" panose="020F0502020204030204" pitchFamily="34" charset="0"/>
                <a:ea typeface="Calibri" panose="020F0502020204030204" pitchFamily="34" charset="0"/>
                <a:cs typeface="Times New Roman" panose="02020603050405020304" pitchFamily="18" charset="0"/>
              </a:rPr>
              <a:t>To Learn the </a:t>
            </a:r>
            <a:r>
              <a:rPr lang="en-US" b="1" dirty="0">
                <a:solidFill>
                  <a:srgbClr val="4D4D4D"/>
                </a:solidFill>
                <a:latin typeface="Calibri" panose="020F0502020204030204" pitchFamily="34" charset="0"/>
                <a:ea typeface="Calibri" panose="020F0502020204030204" pitchFamily="34" charset="0"/>
                <a:cs typeface="Times New Roman" panose="02020603050405020304" pitchFamily="18" charset="0"/>
              </a:rPr>
              <a:t>Principles of Design of Experiment </a:t>
            </a:r>
            <a:r>
              <a:rPr lang="en-US" dirty="0">
                <a:solidFill>
                  <a:srgbClr val="4D4D4D"/>
                </a:solidFill>
                <a:latin typeface="Calibri" panose="020F0502020204030204" pitchFamily="34" charset="0"/>
                <a:ea typeface="Calibri" panose="020F0502020204030204" pitchFamily="34" charset="0"/>
                <a:cs typeface="Times New Roman" panose="02020603050405020304" pitchFamily="18" charset="0"/>
              </a:rPr>
              <a:t>by designing a </a:t>
            </a:r>
            <a:r>
              <a:rPr lang="en-US"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rPr>
              <a:t>Lego Car and optimizing it for distance travelled</a:t>
            </a:r>
            <a:endParaRPr lang="en-US" b="1" dirty="0">
              <a:solidFill>
                <a:schemeClr val="accent1">
                  <a:lumMod val="50000"/>
                </a:schemeClr>
              </a:solidFill>
            </a:endParaRPr>
          </a:p>
        </p:txBody>
      </p:sp>
      <p:pic>
        <p:nvPicPr>
          <p:cNvPr id="11" name="Picture 2" descr="Description Generic gradient outline icon | Freepik">
            <a:extLst>
              <a:ext uri="{FF2B5EF4-FFF2-40B4-BE49-F238E27FC236}">
                <a16:creationId xmlns:a16="http://schemas.microsoft.com/office/drawing/2014/main" id="{758209DF-7123-C459-6A13-549B4841E1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67" y="2024046"/>
            <a:ext cx="651933" cy="65193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B6E26ED-9151-99FE-7831-342C04E0E7A1}"/>
              </a:ext>
            </a:extLst>
          </p:cNvPr>
          <p:cNvSpPr/>
          <p:nvPr/>
        </p:nvSpPr>
        <p:spPr>
          <a:xfrm>
            <a:off x="1159933" y="1704465"/>
            <a:ext cx="10403325"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en-US" dirty="0">
              <a:solidFill>
                <a:srgbClr val="4D4D4D"/>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rgbClr val="4D4D4D"/>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4D4D4D"/>
                </a:solidFill>
                <a:latin typeface="Calibri" panose="020F0502020204030204" pitchFamily="34" charset="0"/>
                <a:ea typeface="Calibri" panose="020F0502020204030204" pitchFamily="34" charset="0"/>
                <a:cs typeface="Times New Roman" panose="02020603050405020304" pitchFamily="18" charset="0"/>
              </a:rPr>
              <a:t>Ran Down a Lego Made Car from a Ramp of fixed height and measured distance it travels as various Design Factors were systematically changed</a:t>
            </a:r>
          </a:p>
        </p:txBody>
      </p:sp>
      <p:sp>
        <p:nvSpPr>
          <p:cNvPr id="13" name="Rectangle 12">
            <a:extLst>
              <a:ext uri="{FF2B5EF4-FFF2-40B4-BE49-F238E27FC236}">
                <a16:creationId xmlns:a16="http://schemas.microsoft.com/office/drawing/2014/main" id="{EEC3E24E-AEF8-1484-C3E1-807671498564}"/>
              </a:ext>
            </a:extLst>
          </p:cNvPr>
          <p:cNvSpPr/>
          <p:nvPr/>
        </p:nvSpPr>
        <p:spPr>
          <a:xfrm>
            <a:off x="1327102" y="3783701"/>
            <a:ext cx="2769457" cy="51400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0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Factors Chosen</a:t>
            </a:r>
          </a:p>
          <a:p>
            <a:pPr marR="0" lvl="0">
              <a:lnSpc>
                <a:spcPct val="107000"/>
              </a:lnSpc>
              <a:spcBef>
                <a:spcPts val="0"/>
              </a:spcBef>
              <a:spcAft>
                <a:spcPts val="800"/>
              </a:spcAft>
            </a:pPr>
            <a:r>
              <a:rPr lang="en-US" sz="2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Tire Size</a:t>
            </a: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r>
            <a:b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Wind Screen Size</a:t>
            </a:r>
            <a:b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Length of Axle</a:t>
            </a:r>
            <a:b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0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Slant of Car</a:t>
            </a:r>
            <a:r>
              <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1">
                  <a:lumMod val="50000"/>
                </a:schemeClr>
              </a:solidFill>
            </a:endParaRPr>
          </a:p>
        </p:txBody>
      </p:sp>
      <p:sp>
        <p:nvSpPr>
          <p:cNvPr id="26" name="Rectangle 25">
            <a:extLst>
              <a:ext uri="{FF2B5EF4-FFF2-40B4-BE49-F238E27FC236}">
                <a16:creationId xmlns:a16="http://schemas.microsoft.com/office/drawing/2014/main" id="{C793164C-29BC-5974-8D4F-AAC9F77D3FE2}"/>
              </a:ext>
            </a:extLst>
          </p:cNvPr>
          <p:cNvSpPr/>
          <p:nvPr/>
        </p:nvSpPr>
        <p:spPr>
          <a:xfrm>
            <a:off x="5403635" y="3457270"/>
            <a:ext cx="1384729" cy="171971"/>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0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Analytical Tools Use</a:t>
            </a:r>
          </a:p>
          <a:p>
            <a:pPr marR="0" lvl="0">
              <a:lnSpc>
                <a:spcPct val="107000"/>
              </a:lnSpc>
              <a:spcBef>
                <a:spcPts val="0"/>
              </a:spcBef>
              <a:spcAft>
                <a:spcPts val="800"/>
              </a:spcAft>
            </a:pPr>
            <a:r>
              <a:rPr lang="en-US" sz="2000" dirty="0" smtClean="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Minitab</a:t>
            </a:r>
            <a:endParaRPr lang="en-US" sz="2400" dirty="0">
              <a:solidFill>
                <a:schemeClr val="accent1">
                  <a:lumMod val="50000"/>
                </a:schemeClr>
              </a:solidFill>
            </a:endParaRPr>
          </a:p>
        </p:txBody>
      </p:sp>
      <p:pic>
        <p:nvPicPr>
          <p:cNvPr id="4100" name="Picture 4" descr="Factors icons for free download | Freepik">
            <a:extLst>
              <a:ext uri="{FF2B5EF4-FFF2-40B4-BE49-F238E27FC236}">
                <a16:creationId xmlns:a16="http://schemas.microsoft.com/office/drawing/2014/main" id="{43462C0F-6510-9A0A-F8D2-FC2EB24CE6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520" y="3124200"/>
            <a:ext cx="786450" cy="78645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21DB0BE5-BCAF-16CD-3B43-EB6FCD109826}"/>
              </a:ext>
            </a:extLst>
          </p:cNvPr>
          <p:cNvSpPr/>
          <p:nvPr/>
        </p:nvSpPr>
        <p:spPr>
          <a:xfrm>
            <a:off x="9448800" y="3387280"/>
            <a:ext cx="1384729" cy="171971"/>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0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Decision Criteria</a:t>
            </a:r>
          </a:p>
          <a:p>
            <a:pPr marR="0" lvl="0">
              <a:lnSpc>
                <a:spcPct val="107000"/>
              </a:lnSpc>
              <a:spcBef>
                <a:spcPts val="0"/>
              </a:spcBef>
              <a:spcAft>
                <a:spcPts val="800"/>
              </a:spcAft>
            </a:pPr>
            <a:r>
              <a:rPr lang="en-US" sz="20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 – Value </a:t>
            </a:r>
            <a:endParaRPr lang="en-US" sz="2400" dirty="0">
              <a:solidFill>
                <a:schemeClr val="accent1">
                  <a:lumMod val="50000"/>
                </a:schemeClr>
              </a:solidFill>
            </a:endParaRPr>
          </a:p>
        </p:txBody>
      </p:sp>
      <p:pic>
        <p:nvPicPr>
          <p:cNvPr id="4102" name="Picture 6" descr="tools&quot; Icon - Download for free – Iconduck">
            <a:extLst>
              <a:ext uri="{FF2B5EF4-FFF2-40B4-BE49-F238E27FC236}">
                <a16:creationId xmlns:a16="http://schemas.microsoft.com/office/drawing/2014/main" id="{FC81C693-AC5B-6F6E-232D-A8548CCCC2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4456" y="3155378"/>
            <a:ext cx="534349" cy="53484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rrow decision&quot; Icon - Download for free – Iconduck">
            <a:extLst>
              <a:ext uri="{FF2B5EF4-FFF2-40B4-BE49-F238E27FC236}">
                <a16:creationId xmlns:a16="http://schemas.microsoft.com/office/drawing/2014/main" id="{3F2323E8-FEBF-7C6B-E009-F297973CE49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92292" y="3127230"/>
            <a:ext cx="624417" cy="65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75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857EE-30A6-E5D1-28F6-B3482A56B3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A21F0-3A24-A698-C582-208DAE26F4A4}"/>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Data Analysis and Factor Main Effects</a:t>
            </a:r>
          </a:p>
        </p:txBody>
      </p:sp>
      <p:cxnSp>
        <p:nvCxnSpPr>
          <p:cNvPr id="6" name="Straight Connector 5">
            <a:extLst>
              <a:ext uri="{FF2B5EF4-FFF2-40B4-BE49-F238E27FC236}">
                <a16:creationId xmlns:a16="http://schemas.microsoft.com/office/drawing/2014/main" id="{CD7E8D73-3A1F-C640-DE69-227DA11D69EF}"/>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4DC966EB-9EC6-D507-3DC8-E308ADC6F263}"/>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20</a:t>
            </a:fld>
            <a:endParaRPr lang="en-US"/>
          </a:p>
        </p:txBody>
      </p:sp>
      <p:pic>
        <p:nvPicPr>
          <p:cNvPr id="5" name="Picture 4" descr="A table of numbers and letters&#10;&#10;Description automatically generated">
            <a:extLst>
              <a:ext uri="{FF2B5EF4-FFF2-40B4-BE49-F238E27FC236}">
                <a16:creationId xmlns:a16="http://schemas.microsoft.com/office/drawing/2014/main" id="{666BC43B-E467-1CC4-FA6F-9F374ED54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09749"/>
            <a:ext cx="5486400" cy="4638502"/>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AF769A54-8EAE-B213-FBC6-5D491DC98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 y="5540905"/>
            <a:ext cx="5308599" cy="956289"/>
          </a:xfrm>
          <a:prstGeom prst="rect">
            <a:avLst/>
          </a:prstGeom>
        </p:spPr>
      </p:pic>
      <p:sp>
        <p:nvSpPr>
          <p:cNvPr id="8" name="TextBox 7">
            <a:extLst>
              <a:ext uri="{FF2B5EF4-FFF2-40B4-BE49-F238E27FC236}">
                <a16:creationId xmlns:a16="http://schemas.microsoft.com/office/drawing/2014/main" id="{097FB72A-9437-6F93-C996-0DF30C0325F9}"/>
              </a:ext>
            </a:extLst>
          </p:cNvPr>
          <p:cNvSpPr txBox="1"/>
          <p:nvPr/>
        </p:nvSpPr>
        <p:spPr>
          <a:xfrm>
            <a:off x="6324602" y="1787879"/>
            <a:ext cx="4876798" cy="2000714"/>
          </a:xfrm>
          <a:prstGeom prst="rect">
            <a:avLst/>
          </a:prstGeom>
          <a:ln w="6350">
            <a:noFill/>
            <a:miter lim="800000"/>
          </a:ln>
        </p:spPr>
        <p:txBody>
          <a:bodyPr vert="horz" wrap="square" lIns="0" tIns="0" rIns="0" bIns="0" rtlCol="0">
            <a:noAutofit/>
          </a:bodyPr>
          <a:lstStyle/>
          <a:p>
            <a:pPr marL="285750" indent="-285750" algn="just" rtl="0">
              <a:lnSpc>
                <a:spcPct val="150000"/>
              </a:lnSpc>
              <a:buFont typeface="Arial" panose="020B0604020202020204" pitchFamily="34" charset="0"/>
              <a:buChar char="•"/>
            </a:pPr>
            <a:r>
              <a:rPr lang="en-IN" b="1" dirty="0">
                <a:ln w="6350" cap="flat">
                  <a:noFill/>
                  <a:miter lim="800000"/>
                </a:ln>
                <a:solidFill>
                  <a:schemeClr val="accent1">
                    <a:lumMod val="50000"/>
                  </a:schemeClr>
                </a:solidFill>
                <a:latin typeface="+mj-lt"/>
                <a:ea typeface="+mj-ea"/>
                <a:cs typeface="+mj-cs"/>
              </a:rPr>
              <a:t>Tire Size A has the most impact </a:t>
            </a:r>
            <a:r>
              <a:rPr lang="en-IN" dirty="0">
                <a:ln w="6350" cap="flat">
                  <a:noFill/>
                  <a:miter lim="800000"/>
                </a:ln>
                <a:solidFill>
                  <a:schemeClr val="accent1">
                    <a:lumMod val="50000"/>
                  </a:schemeClr>
                </a:solidFill>
                <a:latin typeface="+mj-lt"/>
                <a:ea typeface="+mj-ea"/>
                <a:cs typeface="+mj-cs"/>
              </a:rPr>
              <a:t>out of all the Factors taken into consideration</a:t>
            </a:r>
          </a:p>
          <a:p>
            <a:pPr marL="285750" indent="-285750" algn="just" rtl="0">
              <a:lnSpc>
                <a:spcPct val="150000"/>
              </a:lnSpc>
              <a:buFont typeface="Arial" panose="020B0604020202020204" pitchFamily="34" charset="0"/>
              <a:buChar char="•"/>
            </a:pPr>
            <a:r>
              <a:rPr lang="en-IN" b="1" dirty="0">
                <a:ln w="6350" cap="flat">
                  <a:noFill/>
                  <a:miter lim="800000"/>
                </a:ln>
                <a:solidFill>
                  <a:schemeClr val="accent1">
                    <a:lumMod val="50000"/>
                  </a:schemeClr>
                </a:solidFill>
                <a:latin typeface="+mj-lt"/>
                <a:ea typeface="+mj-ea"/>
                <a:cs typeface="+mj-cs"/>
              </a:rPr>
              <a:t>Wind Shield  B has moderate but significant effect. </a:t>
            </a:r>
            <a:r>
              <a:rPr lang="en-IN" dirty="0">
                <a:ln w="6350" cap="flat">
                  <a:noFill/>
                  <a:miter lim="800000"/>
                </a:ln>
                <a:solidFill>
                  <a:schemeClr val="accent1">
                    <a:lumMod val="50000"/>
                  </a:schemeClr>
                </a:solidFill>
                <a:latin typeface="+mj-lt"/>
                <a:ea typeface="+mj-ea"/>
                <a:cs typeface="+mj-cs"/>
              </a:rPr>
              <a:t>Smaller the size of wind screen the further the car travels</a:t>
            </a:r>
          </a:p>
          <a:p>
            <a:pPr marL="285750" indent="-285750" algn="just" rtl="0">
              <a:lnSpc>
                <a:spcPct val="150000"/>
              </a:lnSpc>
              <a:buFont typeface="Arial" panose="020B0604020202020204" pitchFamily="34" charset="0"/>
              <a:buChar char="•"/>
            </a:pPr>
            <a:r>
              <a:rPr lang="en-IN" b="1" dirty="0">
                <a:ln w="6350" cap="flat">
                  <a:noFill/>
                  <a:miter lim="800000"/>
                </a:ln>
                <a:solidFill>
                  <a:schemeClr val="accent1">
                    <a:lumMod val="50000"/>
                  </a:schemeClr>
                </a:solidFill>
                <a:latin typeface="+mj-lt"/>
                <a:ea typeface="+mj-ea"/>
                <a:cs typeface="+mj-cs"/>
              </a:rPr>
              <a:t>Car Slant had bigger impact that the length of the car</a:t>
            </a:r>
          </a:p>
          <a:p>
            <a:pPr marL="285750" indent="-285750" algn="just" rtl="0">
              <a:lnSpc>
                <a:spcPct val="150000"/>
              </a:lnSpc>
              <a:buFont typeface="Arial" panose="020B0604020202020204" pitchFamily="34" charset="0"/>
              <a:buChar char="•"/>
            </a:pPr>
            <a:r>
              <a:rPr lang="en-IN" b="1" dirty="0">
                <a:ln w="6350" cap="flat">
                  <a:noFill/>
                  <a:miter lim="800000"/>
                </a:ln>
                <a:solidFill>
                  <a:schemeClr val="accent1">
                    <a:lumMod val="50000"/>
                  </a:schemeClr>
                </a:solidFill>
                <a:effectLst/>
                <a:latin typeface="+mj-lt"/>
                <a:ea typeface="+mj-ea"/>
                <a:cs typeface="+mj-cs"/>
              </a:rPr>
              <a:t>Interactions among Factors significant </a:t>
            </a:r>
            <a:r>
              <a:rPr lang="en-IN" dirty="0">
                <a:ln w="6350" cap="flat">
                  <a:noFill/>
                  <a:miter lim="800000"/>
                </a:ln>
                <a:solidFill>
                  <a:schemeClr val="accent1">
                    <a:lumMod val="50000"/>
                  </a:schemeClr>
                </a:solidFill>
                <a:effectLst/>
                <a:latin typeface="+mj-lt"/>
                <a:ea typeface="+mj-ea"/>
                <a:cs typeface="+mj-cs"/>
              </a:rPr>
              <a:t>signalling complex relationships among the Factors</a:t>
            </a:r>
            <a:endParaRPr lang="en-IN" dirty="0">
              <a:solidFill>
                <a:schemeClr val="accent1">
                  <a:lumMod val="50000"/>
                </a:schemeClr>
              </a:solidFill>
              <a:effectLst/>
            </a:endParaRPr>
          </a:p>
          <a:p>
            <a:pPr algn="just" rtl="0">
              <a:lnSpc>
                <a:spcPct val="150000"/>
              </a:lnSpc>
            </a:pPr>
            <a:endParaRPr lang="en-IN" sz="1200" dirty="0">
              <a:solidFill>
                <a:schemeClr val="accent1">
                  <a:lumMod val="50000"/>
                </a:schemeClr>
              </a:solidFill>
            </a:endParaRPr>
          </a:p>
          <a:p>
            <a:pPr algn="just" rtl="0">
              <a:lnSpc>
                <a:spcPct val="150000"/>
              </a:lnSpc>
            </a:pPr>
            <a:endParaRPr lang="en-IN" sz="1200" dirty="0">
              <a:solidFill>
                <a:schemeClr val="accent1">
                  <a:lumMod val="50000"/>
                </a:schemeClr>
              </a:solidFill>
              <a:effectLst/>
            </a:endParaRPr>
          </a:p>
          <a:p>
            <a:pPr algn="just" rtl="0">
              <a:lnSpc>
                <a:spcPct val="150000"/>
              </a:lnSpc>
            </a:pPr>
            <a:endParaRPr lang="en-IN" sz="1200" dirty="0">
              <a:solidFill>
                <a:schemeClr val="accent1">
                  <a:lumMod val="50000"/>
                </a:schemeClr>
              </a:solidFill>
              <a:effectLst/>
            </a:endParaRPr>
          </a:p>
          <a:p>
            <a:pPr algn="just" rtl="0">
              <a:lnSpc>
                <a:spcPct val="150000"/>
              </a:lnSpc>
            </a:pPr>
            <a:endParaRPr lang="en-IN" sz="1200" dirty="0">
              <a:solidFill>
                <a:schemeClr val="accent1">
                  <a:lumMod val="50000"/>
                </a:schemeClr>
              </a:solidFill>
            </a:endParaRPr>
          </a:p>
          <a:p>
            <a:pPr marL="285750" indent="-285750" algn="just" rtl="0">
              <a:lnSpc>
                <a:spcPct val="150000"/>
              </a:lnSpc>
              <a:buFont typeface="Arial" panose="020B0604020202020204" pitchFamily="34" charset="0"/>
              <a:buChar char="•"/>
            </a:pPr>
            <a:r>
              <a:rPr lang="en-IN" sz="1200" dirty="0">
                <a:solidFill>
                  <a:schemeClr val="accent1">
                    <a:lumMod val="50000"/>
                  </a:schemeClr>
                </a:solidFill>
              </a:rPr>
              <a:t/>
            </a:r>
            <a:br>
              <a:rPr lang="en-IN" sz="1200" dirty="0">
                <a:solidFill>
                  <a:schemeClr val="accent1">
                    <a:lumMod val="50000"/>
                  </a:schemeClr>
                </a:solidFill>
              </a:rPr>
            </a:br>
            <a:endParaRPr lang="en-IN" sz="1200" dirty="0">
              <a:solidFill>
                <a:schemeClr val="accent1">
                  <a:lumMod val="50000"/>
                </a:schemeClr>
              </a:solidFill>
            </a:endParaRPr>
          </a:p>
        </p:txBody>
      </p:sp>
      <p:sp>
        <p:nvSpPr>
          <p:cNvPr id="9" name="Rectangle 8">
            <a:extLst>
              <a:ext uri="{FF2B5EF4-FFF2-40B4-BE49-F238E27FC236}">
                <a16:creationId xmlns:a16="http://schemas.microsoft.com/office/drawing/2014/main" id="{02B927BC-88D7-FCA7-BD9E-DA19C870DE64}"/>
              </a:ext>
            </a:extLst>
          </p:cNvPr>
          <p:cNvSpPr/>
          <p:nvPr/>
        </p:nvSpPr>
        <p:spPr>
          <a:xfrm>
            <a:off x="6324602" y="1209648"/>
            <a:ext cx="2819402"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8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Key Takeaways</a:t>
            </a:r>
            <a:endParaRPr lang="en-US" sz="2800" b="1" dirty="0">
              <a:solidFill>
                <a:schemeClr val="accent6">
                  <a:lumMod val="75000"/>
                </a:schemeClr>
              </a:solidFill>
            </a:endParaRPr>
          </a:p>
        </p:txBody>
      </p:sp>
      <p:sp>
        <p:nvSpPr>
          <p:cNvPr id="11" name="Rectangle 10">
            <a:extLst>
              <a:ext uri="{FF2B5EF4-FFF2-40B4-BE49-F238E27FC236}">
                <a16:creationId xmlns:a16="http://schemas.microsoft.com/office/drawing/2014/main" id="{DB2CFE17-7B3C-7A0D-506D-E45C0FBE1ACA}"/>
              </a:ext>
            </a:extLst>
          </p:cNvPr>
          <p:cNvSpPr/>
          <p:nvPr/>
        </p:nvSpPr>
        <p:spPr>
          <a:xfrm>
            <a:off x="469900" y="2514600"/>
            <a:ext cx="4940300" cy="152400"/>
          </a:xfrm>
          <a:prstGeom prst="rect">
            <a:avLst/>
          </a:prstGeom>
          <a:noFill/>
          <a:ln w="6350" cap="sq">
            <a:solidFill>
              <a:srgbClr val="FF191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6075A15D-0538-4B67-E230-221344558F85}"/>
              </a:ext>
            </a:extLst>
          </p:cNvPr>
          <p:cNvSpPr/>
          <p:nvPr/>
        </p:nvSpPr>
        <p:spPr>
          <a:xfrm>
            <a:off x="469900" y="4986031"/>
            <a:ext cx="4940300" cy="152400"/>
          </a:xfrm>
          <a:prstGeom prst="rect">
            <a:avLst/>
          </a:prstGeom>
          <a:noFill/>
          <a:ln w="6350" cap="sq">
            <a:solidFill>
              <a:srgbClr val="FF191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347018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2F2AB-141E-B57B-6B5A-F9985C84D2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C1FAB-7929-A8E7-55F8-2C9FD3508457}"/>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D4265BE8-E16F-EE9C-6BEE-B8F8429576D3}"/>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1BA383DE-F172-4AF4-46FD-06CAF19FA72E}"/>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21</a:t>
            </a:fld>
            <a:endParaRPr lang="en-US" dirty="0"/>
          </a:p>
        </p:txBody>
      </p:sp>
      <p:graphicFrame>
        <p:nvGraphicFramePr>
          <p:cNvPr id="3" name="Table 2">
            <a:extLst>
              <a:ext uri="{FF2B5EF4-FFF2-40B4-BE49-F238E27FC236}">
                <a16:creationId xmlns:a16="http://schemas.microsoft.com/office/drawing/2014/main" id="{7447AA82-9573-B303-EECB-E6F1DEA6B71C}"/>
              </a:ext>
            </a:extLst>
          </p:cNvPr>
          <p:cNvGraphicFramePr>
            <a:graphicFrameLocks noGrp="1"/>
          </p:cNvGraphicFramePr>
          <p:nvPr>
            <p:extLst>
              <p:ext uri="{D42A27DB-BD31-4B8C-83A1-F6EECF244321}">
                <p14:modId xmlns:p14="http://schemas.microsoft.com/office/powerpoint/2010/main" val="1146961712"/>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1" kern="1200" dirty="0">
                          <a:solidFill>
                            <a:schemeClr val="tx2"/>
                          </a:solidFill>
                          <a:latin typeface="+mn-lt"/>
                          <a:ea typeface="+mn-ea"/>
                          <a:cs typeface="+mn-cs"/>
                        </a:rPr>
                        <a:t>Graph demonstrating the results from the experiments</a:t>
                      </a:r>
                    </a:p>
                  </a:txBody>
                  <a:tcPr>
                    <a:solidFill>
                      <a:schemeClr val="accent1">
                        <a:lumMod val="50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3464045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EEC79-6D46-6C5B-E6F0-BF0AA0ACC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50850D-F5CC-6913-6559-3F85AB50F621}"/>
              </a:ext>
            </a:extLst>
          </p:cNvPr>
          <p:cNvSpPr>
            <a:spLocks noGrp="1"/>
          </p:cNvSpPr>
          <p:nvPr>
            <p:ph type="title"/>
          </p:nvPr>
        </p:nvSpPr>
        <p:spPr/>
        <p:txBody>
          <a:bodyPr/>
          <a:lstStyle/>
          <a:p>
            <a:r>
              <a:rPr lang="en-US" sz="2800" dirty="0">
                <a:solidFill>
                  <a:schemeClr val="accent1">
                    <a:lumMod val="50000"/>
                  </a:schemeClr>
                </a:solidFill>
              </a:rPr>
              <a:t>Graph demonstrating the results from the experiments</a:t>
            </a:r>
          </a:p>
        </p:txBody>
      </p:sp>
      <p:cxnSp>
        <p:nvCxnSpPr>
          <p:cNvPr id="6" name="Straight Connector 5">
            <a:extLst>
              <a:ext uri="{FF2B5EF4-FFF2-40B4-BE49-F238E27FC236}">
                <a16:creationId xmlns:a16="http://schemas.microsoft.com/office/drawing/2014/main" id="{44604A54-01EF-0562-D565-0BB1732646E8}"/>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B25E3944-43BF-59A0-5E46-CF88CA4082E8}"/>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22</a:t>
            </a:fld>
            <a:endParaRPr lang="en-US" dirty="0"/>
          </a:p>
        </p:txBody>
      </p:sp>
      <p:pic>
        <p:nvPicPr>
          <p:cNvPr id="4" name="Picture 3" descr="A graph with blue dots and a line&#10;&#10;Description automatically generated">
            <a:extLst>
              <a:ext uri="{FF2B5EF4-FFF2-40B4-BE49-F238E27FC236}">
                <a16:creationId xmlns:a16="http://schemas.microsoft.com/office/drawing/2014/main" id="{23DD3A59-7067-3E1E-4B5B-6506784DA9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736" y="973976"/>
            <a:ext cx="3636266" cy="2522229"/>
          </a:xfrm>
          <a:prstGeom prst="rect">
            <a:avLst/>
          </a:prstGeom>
        </p:spPr>
      </p:pic>
      <p:pic>
        <p:nvPicPr>
          <p:cNvPr id="7" name="Picture 6" descr="A graph of a graph with red and blue lines&#10;&#10;Description automatically generated">
            <a:extLst>
              <a:ext uri="{FF2B5EF4-FFF2-40B4-BE49-F238E27FC236}">
                <a16:creationId xmlns:a16="http://schemas.microsoft.com/office/drawing/2014/main" id="{1E758A98-4B2C-D6C4-0FF8-0CD1E6F7A3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576" y="3757325"/>
            <a:ext cx="3732426" cy="2534755"/>
          </a:xfrm>
          <a:prstGeom prst="rect">
            <a:avLst/>
          </a:prstGeom>
        </p:spPr>
      </p:pic>
      <p:sp>
        <p:nvSpPr>
          <p:cNvPr id="8" name="TextBox 7">
            <a:extLst>
              <a:ext uri="{FF2B5EF4-FFF2-40B4-BE49-F238E27FC236}">
                <a16:creationId xmlns:a16="http://schemas.microsoft.com/office/drawing/2014/main" id="{2A18F377-3CDC-868B-22C4-784D0342FBAA}"/>
              </a:ext>
            </a:extLst>
          </p:cNvPr>
          <p:cNvSpPr txBox="1"/>
          <p:nvPr/>
        </p:nvSpPr>
        <p:spPr>
          <a:xfrm>
            <a:off x="4419600" y="1066800"/>
            <a:ext cx="7239000" cy="5225280"/>
          </a:xfrm>
          <a:prstGeom prst="rect">
            <a:avLst/>
          </a:prstGeom>
          <a:ln w="6350">
            <a:noFill/>
            <a:miter lim="800000"/>
          </a:ln>
        </p:spPr>
        <p:txBody>
          <a:bodyPr vert="horz" wrap="square" lIns="0" tIns="0" rIns="0" bIns="0" rtlCol="0">
            <a:noAutofit/>
          </a:bodyPr>
          <a:lstStyle/>
          <a:p>
            <a:pPr algn="l">
              <a:spcBef>
                <a:spcPts val="300"/>
              </a:spcBef>
              <a:spcAft>
                <a:spcPts val="300"/>
              </a:spcAft>
              <a:buNone/>
            </a:pPr>
            <a:endParaRPr lang="en-US" sz="1600" dirty="0"/>
          </a:p>
        </p:txBody>
      </p:sp>
      <p:sp>
        <p:nvSpPr>
          <p:cNvPr id="12" name="TextBox 11">
            <a:extLst>
              <a:ext uri="{FF2B5EF4-FFF2-40B4-BE49-F238E27FC236}">
                <a16:creationId xmlns:a16="http://schemas.microsoft.com/office/drawing/2014/main" id="{B81990F5-0D7E-FF7A-A368-88889C42392E}"/>
              </a:ext>
            </a:extLst>
          </p:cNvPr>
          <p:cNvSpPr txBox="1"/>
          <p:nvPr/>
        </p:nvSpPr>
        <p:spPr>
          <a:xfrm>
            <a:off x="4419600" y="1007843"/>
            <a:ext cx="7543800" cy="5072880"/>
          </a:xfrm>
          <a:prstGeom prst="rect">
            <a:avLst/>
          </a:prstGeom>
          <a:ln w="6350">
            <a:noFill/>
            <a:miter lim="800000"/>
          </a:ln>
        </p:spPr>
        <p:txBody>
          <a:bodyPr vert="horz" wrap="square" lIns="0" tIns="0" rIns="0" bIns="0" rtlCol="0">
            <a:noAutofit/>
          </a:bodyPr>
          <a:lstStyle/>
          <a:p>
            <a:pPr algn="l">
              <a:spcBef>
                <a:spcPts val="300"/>
              </a:spcBef>
              <a:spcAft>
                <a:spcPts val="300"/>
              </a:spcAft>
              <a:buNone/>
            </a:pPr>
            <a:endParaRPr lang="en-US" sz="1400" dirty="0"/>
          </a:p>
          <a:p>
            <a:pPr algn="l">
              <a:spcBef>
                <a:spcPts val="300"/>
              </a:spcBef>
              <a:spcAft>
                <a:spcPts val="300"/>
              </a:spcAft>
              <a:buNone/>
            </a:pPr>
            <a:r>
              <a:rPr lang="en-US" b="1" dirty="0">
                <a:solidFill>
                  <a:schemeClr val="accent1">
                    <a:lumMod val="50000"/>
                  </a:schemeClr>
                </a:solidFill>
              </a:rPr>
              <a:t>Interaction Effects Plot: </a:t>
            </a:r>
          </a:p>
          <a:p>
            <a:pPr algn="l">
              <a:spcBef>
                <a:spcPts val="300"/>
              </a:spcBef>
              <a:spcAft>
                <a:spcPts val="300"/>
              </a:spcAft>
              <a:buNone/>
            </a:pPr>
            <a:endParaRPr lang="en-US" b="1" dirty="0">
              <a:solidFill>
                <a:schemeClr val="accent1">
                  <a:lumMod val="50000"/>
                </a:schemeClr>
              </a:solidFill>
            </a:endParaRPr>
          </a:p>
          <a:p>
            <a:r>
              <a:rPr lang="en-US" sz="1400" b="1" dirty="0">
                <a:solidFill>
                  <a:schemeClr val="accent1">
                    <a:lumMod val="50000"/>
                  </a:schemeClr>
                </a:solidFill>
              </a:rPr>
              <a:t>Summary of Interaction Effects</a:t>
            </a:r>
          </a:p>
          <a:p>
            <a:r>
              <a:rPr lang="en-US" sz="1400" b="1" dirty="0">
                <a:solidFill>
                  <a:schemeClr val="accent1">
                    <a:lumMod val="50000"/>
                  </a:schemeClr>
                </a:solidFill>
              </a:rPr>
              <a:t>A * B (Wheel Size vs. Wind Screen Size):</a:t>
            </a:r>
          </a:p>
          <a:p>
            <a:r>
              <a:rPr lang="en-US" sz="1400" dirty="0">
                <a:solidFill>
                  <a:schemeClr val="accent1">
                    <a:lumMod val="50000"/>
                  </a:schemeClr>
                </a:solidFill>
              </a:rPr>
              <a:t>At larger wheel sizes, a smaller wind screen significantly increases output, while a larger wind screen decreases it. For smaller wheel sizes, wind screen size has minimal impact on output.</a:t>
            </a:r>
          </a:p>
          <a:p>
            <a:r>
              <a:rPr lang="en-US" sz="1400" b="1" dirty="0">
                <a:solidFill>
                  <a:schemeClr val="accent1">
                    <a:lumMod val="50000"/>
                  </a:schemeClr>
                </a:solidFill>
              </a:rPr>
              <a:t>A * C (Wheel Size vs. Length of Axle):</a:t>
            </a:r>
          </a:p>
          <a:p>
            <a:r>
              <a:rPr lang="en-US" sz="1400" dirty="0">
                <a:solidFill>
                  <a:schemeClr val="accent1">
                    <a:lumMod val="50000"/>
                  </a:schemeClr>
                </a:solidFill>
              </a:rPr>
              <a:t>Larger wheel sizes combined with longer axles slightly improve output, while shorter axles have little effect. For smaller wheel sizes, axle length does not significantly affect output.</a:t>
            </a:r>
          </a:p>
          <a:p>
            <a:r>
              <a:rPr lang="en-US" sz="1400" b="1" dirty="0">
                <a:solidFill>
                  <a:schemeClr val="accent1">
                    <a:lumMod val="50000"/>
                  </a:schemeClr>
                </a:solidFill>
              </a:rPr>
              <a:t>A * D (Wheel Size vs. Slant of Car):</a:t>
            </a:r>
          </a:p>
          <a:p>
            <a:r>
              <a:rPr lang="en-US" sz="1400" dirty="0">
                <a:solidFill>
                  <a:schemeClr val="accent1">
                    <a:lumMod val="50000"/>
                  </a:schemeClr>
                </a:solidFill>
              </a:rPr>
              <a:t>Larger wheel sizes with a steep slant reduce output, while a lower slant improves it. For smaller wheel sizes, the slant has minimal impact.</a:t>
            </a:r>
          </a:p>
          <a:p>
            <a:r>
              <a:rPr lang="en-US" sz="1400" b="1" dirty="0">
                <a:solidFill>
                  <a:schemeClr val="accent1">
                    <a:lumMod val="50000"/>
                  </a:schemeClr>
                </a:solidFill>
              </a:rPr>
              <a:t>B * C (Wind Screen Size vs. Length of Axle):</a:t>
            </a:r>
          </a:p>
          <a:p>
            <a:r>
              <a:rPr lang="en-US" sz="1400" dirty="0">
                <a:solidFill>
                  <a:schemeClr val="accent1">
                    <a:lumMod val="50000"/>
                  </a:schemeClr>
                </a:solidFill>
              </a:rPr>
              <a:t>Wind screen size has little interaction with axle length as the effect is nearly constant. Longer axles slightly increase output compared to shorter ones.</a:t>
            </a:r>
          </a:p>
          <a:p>
            <a:r>
              <a:rPr lang="en-US" sz="1400" b="1" dirty="0">
                <a:solidFill>
                  <a:schemeClr val="accent1">
                    <a:lumMod val="50000"/>
                  </a:schemeClr>
                </a:solidFill>
              </a:rPr>
              <a:t>B * D (Wind Screen Size vs. Slant of Car):</a:t>
            </a:r>
          </a:p>
          <a:p>
            <a:r>
              <a:rPr lang="en-US" sz="1400" dirty="0">
                <a:solidFill>
                  <a:schemeClr val="accent1">
                    <a:lumMod val="50000"/>
                  </a:schemeClr>
                </a:solidFill>
              </a:rPr>
              <a:t>A smaller wind screen with a low slant results in better output than other combinations. Larger wind screens are less sensitive to changes in slant.</a:t>
            </a:r>
          </a:p>
          <a:p>
            <a:r>
              <a:rPr lang="en-US" sz="1400" b="1" dirty="0">
                <a:solidFill>
                  <a:schemeClr val="accent1">
                    <a:lumMod val="50000"/>
                  </a:schemeClr>
                </a:solidFill>
              </a:rPr>
              <a:t>C * D (Length of Axle vs. Slant of Car):</a:t>
            </a:r>
          </a:p>
          <a:p>
            <a:r>
              <a:rPr lang="en-US" sz="1400" dirty="0">
                <a:solidFill>
                  <a:schemeClr val="accent1">
                    <a:lumMod val="50000"/>
                  </a:schemeClr>
                </a:solidFill>
              </a:rPr>
              <a:t>Shorter axles combined with a low slant lead to slightly better performance than longer axles. The effect is small but consistent.</a:t>
            </a:r>
          </a:p>
          <a:p>
            <a:pPr algn="l">
              <a:spcBef>
                <a:spcPts val="300"/>
              </a:spcBef>
              <a:spcAft>
                <a:spcPts val="300"/>
              </a:spcAft>
              <a:buNone/>
            </a:pPr>
            <a:endParaRPr lang="en-US" sz="1400" dirty="0"/>
          </a:p>
        </p:txBody>
      </p:sp>
    </p:spTree>
    <p:extLst>
      <p:ext uri="{BB962C8B-B14F-4D97-AF65-F5344CB8AC3E}">
        <p14:creationId xmlns:p14="http://schemas.microsoft.com/office/powerpoint/2010/main" val="1087563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C377-6307-2418-8454-119E1000C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60BB1-3A2A-A169-43FE-8166A7FF40C5}"/>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D2027F53-CCEE-2536-3951-0E54C09D8D9D}"/>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FC194E97-B672-F138-98FE-2CA1BF6B392F}"/>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23</a:t>
            </a:fld>
            <a:endParaRPr lang="en-US"/>
          </a:p>
        </p:txBody>
      </p:sp>
      <p:graphicFrame>
        <p:nvGraphicFramePr>
          <p:cNvPr id="3" name="Table 2">
            <a:extLst>
              <a:ext uri="{FF2B5EF4-FFF2-40B4-BE49-F238E27FC236}">
                <a16:creationId xmlns:a16="http://schemas.microsoft.com/office/drawing/2014/main" id="{80522DAA-801E-1C42-410F-485F842B510C}"/>
              </a:ext>
            </a:extLst>
          </p:cNvPr>
          <p:cNvGraphicFramePr>
            <a:graphicFrameLocks noGrp="1"/>
          </p:cNvGraphicFramePr>
          <p:nvPr>
            <p:extLst>
              <p:ext uri="{D42A27DB-BD31-4B8C-83A1-F6EECF244321}">
                <p14:modId xmlns:p14="http://schemas.microsoft.com/office/powerpoint/2010/main" val="2791628193"/>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1" kern="1200" dirty="0">
                          <a:solidFill>
                            <a:schemeClr val="tx2"/>
                          </a:solidFill>
                          <a:latin typeface="+mn-lt"/>
                          <a:ea typeface="+mn-ea"/>
                          <a:cs typeface="+mn-cs"/>
                        </a:rPr>
                        <a:t>Financial Analysis based on the design of the car and its performance</a:t>
                      </a:r>
                    </a:p>
                  </a:txBody>
                  <a:tcPr>
                    <a:solidFill>
                      <a:schemeClr val="accent1">
                        <a:lumMod val="50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1074808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CA10C-6126-EF24-470E-3B425E349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84D0CF-B52E-8DD2-F9E1-ED12C7C5A61C}"/>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Financial Analysis based on the design of the car and its performance</a:t>
            </a:r>
          </a:p>
        </p:txBody>
      </p:sp>
      <p:cxnSp>
        <p:nvCxnSpPr>
          <p:cNvPr id="6" name="Straight Connector 5">
            <a:extLst>
              <a:ext uri="{FF2B5EF4-FFF2-40B4-BE49-F238E27FC236}">
                <a16:creationId xmlns:a16="http://schemas.microsoft.com/office/drawing/2014/main" id="{3B47EAF2-9AE6-761B-0EF6-209C9652D5C9}"/>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1BA3BE7C-6303-79E6-884B-33421C6BFAC6}"/>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24</a:t>
            </a:fld>
            <a:endParaRPr lang="en-US"/>
          </a:p>
        </p:txBody>
      </p:sp>
      <p:pic>
        <p:nvPicPr>
          <p:cNvPr id="5" name="Picture 4">
            <a:extLst>
              <a:ext uri="{FF2B5EF4-FFF2-40B4-BE49-F238E27FC236}">
                <a16:creationId xmlns:a16="http://schemas.microsoft.com/office/drawing/2014/main" id="{17927C27-BBD5-89EE-8C38-375D7E9345D6}"/>
              </a:ext>
            </a:extLst>
          </p:cNvPr>
          <p:cNvPicPr>
            <a:picLocks noChangeAspect="1"/>
          </p:cNvPicPr>
          <p:nvPr/>
        </p:nvPicPr>
        <p:blipFill>
          <a:blip r:embed="rId2"/>
          <a:stretch>
            <a:fillRect/>
          </a:stretch>
        </p:blipFill>
        <p:spPr>
          <a:xfrm>
            <a:off x="1625600" y="1251650"/>
            <a:ext cx="8686800" cy="4963885"/>
          </a:xfrm>
          <a:prstGeom prst="rect">
            <a:avLst/>
          </a:prstGeom>
        </p:spPr>
      </p:pic>
      <p:sp>
        <p:nvSpPr>
          <p:cNvPr id="7" name="Rectangle 6">
            <a:extLst>
              <a:ext uri="{FF2B5EF4-FFF2-40B4-BE49-F238E27FC236}">
                <a16:creationId xmlns:a16="http://schemas.microsoft.com/office/drawing/2014/main" id="{03CD7029-BF1E-9FD8-7429-34C639152D84}"/>
              </a:ext>
            </a:extLst>
          </p:cNvPr>
          <p:cNvSpPr/>
          <p:nvPr/>
        </p:nvSpPr>
        <p:spPr>
          <a:xfrm>
            <a:off x="1371600" y="4038600"/>
            <a:ext cx="8940800" cy="533398"/>
          </a:xfrm>
          <a:prstGeom prst="rect">
            <a:avLst/>
          </a:prstGeom>
          <a:noFill/>
          <a:ln w="38100" cap="sq">
            <a:solidFill>
              <a:schemeClr val="accent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592079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CE778-FC3D-C5E3-3C3E-0BCB860D8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EE0C3-CF29-3F74-C94D-4F9605BD0A50}"/>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51B8C9B2-85EC-0554-4FDD-AB462A9BD99B}"/>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F7381E0F-3AF6-E98D-EE0E-6FC9B0F8CC5B}"/>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25</a:t>
            </a:fld>
            <a:endParaRPr lang="en-US"/>
          </a:p>
        </p:txBody>
      </p:sp>
      <p:graphicFrame>
        <p:nvGraphicFramePr>
          <p:cNvPr id="3" name="Table 2">
            <a:extLst>
              <a:ext uri="{FF2B5EF4-FFF2-40B4-BE49-F238E27FC236}">
                <a16:creationId xmlns:a16="http://schemas.microsoft.com/office/drawing/2014/main" id="{24D5BC29-DC64-F5EA-D5A2-2BE75789AD4E}"/>
              </a:ext>
            </a:extLst>
          </p:cNvPr>
          <p:cNvGraphicFramePr>
            <a:graphicFrameLocks noGrp="1"/>
          </p:cNvGraphicFramePr>
          <p:nvPr>
            <p:extLst>
              <p:ext uri="{D42A27DB-BD31-4B8C-83A1-F6EECF244321}">
                <p14:modId xmlns:p14="http://schemas.microsoft.com/office/powerpoint/2010/main" val="102059569"/>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tx2"/>
                          </a:solidFill>
                          <a:latin typeface="+mn-lt"/>
                          <a:ea typeface="+mn-ea"/>
                          <a:cs typeface="+mn-cs"/>
                        </a:rPr>
                        <a:t>Final conclusion and recommendations</a:t>
                      </a:r>
                    </a:p>
                  </a:txBody>
                  <a:tcPr>
                    <a:solidFill>
                      <a:schemeClr val="accent1">
                        <a:lumMod val="50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1205775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5ACF4-B83E-7947-FB76-6E7459441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8960C3-EB5D-EE68-DBBE-6EF44ACE3668}"/>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Final conclusion and recommendations</a:t>
            </a:r>
          </a:p>
        </p:txBody>
      </p:sp>
      <p:cxnSp>
        <p:nvCxnSpPr>
          <p:cNvPr id="6" name="Straight Connector 5">
            <a:extLst>
              <a:ext uri="{FF2B5EF4-FFF2-40B4-BE49-F238E27FC236}">
                <a16:creationId xmlns:a16="http://schemas.microsoft.com/office/drawing/2014/main" id="{7E810D01-062C-A3ED-CC99-995EF4CCD7F2}"/>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9CDE692C-F478-EA4D-83CF-04820D4C938E}"/>
              </a:ext>
            </a:extLst>
          </p:cNvPr>
          <p:cNvSpPr>
            <a:spLocks noGrp="1"/>
          </p:cNvSpPr>
          <p:nvPr>
            <p:ph type="sldNum" sz="quarter" idx="12"/>
          </p:nvPr>
        </p:nvSpPr>
        <p:spPr>
          <a:xfrm>
            <a:off x="11506200" y="6314632"/>
            <a:ext cx="457200" cy="365124"/>
          </a:xfrm>
        </p:spPr>
        <p:txBody>
          <a:bodyPr/>
          <a:lstStyle/>
          <a:p>
            <a:fld id="{B4792231-69F4-4F9D-9049-A1DDF7DEBE79}" type="slidenum">
              <a:rPr lang="en-US" smtClean="0"/>
              <a:t>26</a:t>
            </a:fld>
            <a:endParaRPr lang="en-US" dirty="0"/>
          </a:p>
        </p:txBody>
      </p:sp>
      <p:sp>
        <p:nvSpPr>
          <p:cNvPr id="7" name="Rectangle 6">
            <a:extLst>
              <a:ext uri="{FF2B5EF4-FFF2-40B4-BE49-F238E27FC236}">
                <a16:creationId xmlns:a16="http://schemas.microsoft.com/office/drawing/2014/main" id="{183FF399-3E24-E229-2E77-DD22CB6C1536}"/>
              </a:ext>
            </a:extLst>
          </p:cNvPr>
          <p:cNvSpPr/>
          <p:nvPr/>
        </p:nvSpPr>
        <p:spPr>
          <a:xfrm>
            <a:off x="5105400" y="2148246"/>
            <a:ext cx="3886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05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Best Performing Model: </a:t>
            </a:r>
            <a:br>
              <a:rPr lang="en-US" sz="205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05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Large Tires 4x, Small Wind Screen with Slant and Small Axle</a:t>
            </a:r>
            <a:br>
              <a:rPr lang="en-US" sz="205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sz="2050" dirty="0">
              <a:solidFill>
                <a:schemeClr val="accent1">
                  <a:lumMod val="50000"/>
                </a:schemeClr>
              </a:solidFill>
            </a:endParaRPr>
          </a:p>
        </p:txBody>
      </p:sp>
      <p:sp>
        <p:nvSpPr>
          <p:cNvPr id="8" name="Rectangle 7">
            <a:extLst>
              <a:ext uri="{FF2B5EF4-FFF2-40B4-BE49-F238E27FC236}">
                <a16:creationId xmlns:a16="http://schemas.microsoft.com/office/drawing/2014/main" id="{D7648528-C2F0-4DF0-296C-5C46DA0282B0}"/>
              </a:ext>
            </a:extLst>
          </p:cNvPr>
          <p:cNvSpPr/>
          <p:nvPr/>
        </p:nvSpPr>
        <p:spPr>
          <a:xfrm>
            <a:off x="8966201" y="1975963"/>
            <a:ext cx="3886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05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Cost of the Best Model: </a:t>
            </a:r>
            <a:br>
              <a:rPr lang="en-US" sz="205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05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13,200</a:t>
            </a:r>
            <a:br>
              <a:rPr lang="en-US" sz="205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sz="2050" dirty="0">
              <a:solidFill>
                <a:schemeClr val="accent1">
                  <a:lumMod val="50000"/>
                </a:schemeClr>
              </a:solidFill>
            </a:endParaRPr>
          </a:p>
        </p:txBody>
      </p:sp>
      <p:sp>
        <p:nvSpPr>
          <p:cNvPr id="12" name="Rectangle 11">
            <a:extLst>
              <a:ext uri="{FF2B5EF4-FFF2-40B4-BE49-F238E27FC236}">
                <a16:creationId xmlns:a16="http://schemas.microsoft.com/office/drawing/2014/main" id="{DEF00D1A-CF36-9F63-6D3F-61F21640B919}"/>
              </a:ext>
            </a:extLst>
          </p:cNvPr>
          <p:cNvSpPr/>
          <p:nvPr/>
        </p:nvSpPr>
        <p:spPr>
          <a:xfrm>
            <a:off x="5105400" y="3429003"/>
            <a:ext cx="3886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05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Experiment is Robust and generalizable: </a:t>
            </a:r>
            <a:br>
              <a:rPr lang="en-US" sz="205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05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R Sq, Pred R Sq are high</a:t>
            </a:r>
            <a:br>
              <a:rPr lang="en-US" sz="205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sz="2050" dirty="0">
              <a:solidFill>
                <a:schemeClr val="accent1">
                  <a:lumMod val="50000"/>
                </a:schemeClr>
              </a:solidFill>
            </a:endParaRPr>
          </a:p>
        </p:txBody>
      </p:sp>
      <p:sp>
        <p:nvSpPr>
          <p:cNvPr id="13" name="Rectangle 12">
            <a:extLst>
              <a:ext uri="{FF2B5EF4-FFF2-40B4-BE49-F238E27FC236}">
                <a16:creationId xmlns:a16="http://schemas.microsoft.com/office/drawing/2014/main" id="{957F762F-BA74-5889-1E5A-40A561E6DDD3}"/>
              </a:ext>
            </a:extLst>
          </p:cNvPr>
          <p:cNvSpPr/>
          <p:nvPr/>
        </p:nvSpPr>
        <p:spPr>
          <a:xfrm>
            <a:off x="8966201" y="3420204"/>
            <a:ext cx="32385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05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Residuals are NID –</a:t>
            </a:r>
            <a:r>
              <a:rPr lang="en-US" sz="205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No systemic bias </a:t>
            </a:r>
            <a:br>
              <a:rPr lang="en-US" sz="205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sz="2050" dirty="0">
              <a:solidFill>
                <a:schemeClr val="accent1">
                  <a:lumMod val="50000"/>
                </a:schemeClr>
              </a:solidFill>
            </a:endParaRPr>
          </a:p>
        </p:txBody>
      </p:sp>
      <p:sp>
        <p:nvSpPr>
          <p:cNvPr id="14" name="Rectangle 13">
            <a:extLst>
              <a:ext uri="{FF2B5EF4-FFF2-40B4-BE49-F238E27FC236}">
                <a16:creationId xmlns:a16="http://schemas.microsoft.com/office/drawing/2014/main" id="{01E861DA-C30D-9166-9697-82139E1DB7BD}"/>
              </a:ext>
            </a:extLst>
          </p:cNvPr>
          <p:cNvSpPr/>
          <p:nvPr/>
        </p:nvSpPr>
        <p:spPr>
          <a:xfrm>
            <a:off x="0" y="5100160"/>
            <a:ext cx="12192000" cy="1214465"/>
          </a:xfrm>
          <a:prstGeom prst="rect">
            <a:avLst/>
          </a:prstGeom>
          <a:solidFill>
            <a:schemeClr val="accent1">
              <a:lumMod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ns</a:t>
            </a:r>
            <a:br>
              <a:rPr lang="en-US"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Cars with smaller wind screen and slant i.e smaller frontal area will experience less drag and have bigger wheel also reduces energy spent on friction will be more energy efficient </a:t>
            </a:r>
            <a:r>
              <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r>
            <a:br>
              <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accent1">
                  <a:lumMod val="50000"/>
                </a:schemeClr>
              </a:solidFill>
            </a:endParaRPr>
          </a:p>
        </p:txBody>
      </p:sp>
      <p:pic>
        <p:nvPicPr>
          <p:cNvPr id="15" name="Picture 14">
            <a:extLst>
              <a:ext uri="{FF2B5EF4-FFF2-40B4-BE49-F238E27FC236}">
                <a16:creationId xmlns:a16="http://schemas.microsoft.com/office/drawing/2014/main" id="{7A778D79-9D9D-D95E-791E-EB944CB1BDB2}"/>
              </a:ext>
            </a:extLst>
          </p:cNvPr>
          <p:cNvPicPr>
            <a:picLocks noChangeAspect="1"/>
          </p:cNvPicPr>
          <p:nvPr/>
        </p:nvPicPr>
        <p:blipFill>
          <a:blip r:embed="rId2"/>
          <a:stretch>
            <a:fillRect/>
          </a:stretch>
        </p:blipFill>
        <p:spPr>
          <a:xfrm>
            <a:off x="685800" y="1680794"/>
            <a:ext cx="3419952" cy="2210108"/>
          </a:xfrm>
          <a:prstGeom prst="rect">
            <a:avLst/>
          </a:prstGeom>
        </p:spPr>
      </p:pic>
    </p:spTree>
    <p:extLst>
      <p:ext uri="{BB962C8B-B14F-4D97-AF65-F5344CB8AC3E}">
        <p14:creationId xmlns:p14="http://schemas.microsoft.com/office/powerpoint/2010/main" val="6267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2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4EB85-B210-4820-2DC6-7C8B910DE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072E6-83A4-6B44-7DB1-AF0F3464685B}"/>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8680F9E2-90A2-1B02-4E5D-07C57258DA50}"/>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09B993E0-E93D-DC86-6BA7-1487B2C1F724}"/>
              </a:ext>
            </a:extLst>
          </p:cNvPr>
          <p:cNvSpPr>
            <a:spLocks noGrp="1"/>
          </p:cNvSpPr>
          <p:nvPr>
            <p:ph type="sldNum" sz="quarter" idx="12"/>
          </p:nvPr>
        </p:nvSpPr>
        <p:spPr>
          <a:xfrm>
            <a:off x="11658600" y="6314632"/>
            <a:ext cx="304800" cy="365124"/>
          </a:xfrm>
        </p:spPr>
        <p:txBody>
          <a:bodyPr/>
          <a:lstStyle/>
          <a:p>
            <a:fld id="{B4792231-69F4-4F9D-9049-A1DDF7DEBE79}" type="slidenum">
              <a:rPr lang="en-US" smtClean="0"/>
              <a:t>3</a:t>
            </a:fld>
            <a:endParaRPr lang="en-US"/>
          </a:p>
        </p:txBody>
      </p:sp>
      <p:graphicFrame>
        <p:nvGraphicFramePr>
          <p:cNvPr id="3" name="Table 2">
            <a:extLst>
              <a:ext uri="{FF2B5EF4-FFF2-40B4-BE49-F238E27FC236}">
                <a16:creationId xmlns:a16="http://schemas.microsoft.com/office/drawing/2014/main" id="{137E7EC1-402A-C6B9-6FE3-D4694264F065}"/>
              </a:ext>
            </a:extLst>
          </p:cNvPr>
          <p:cNvGraphicFramePr>
            <a:graphicFrameLocks noGrp="1"/>
          </p:cNvGraphicFramePr>
          <p:nvPr>
            <p:extLst>
              <p:ext uri="{D42A27DB-BD31-4B8C-83A1-F6EECF244321}">
                <p14:modId xmlns:p14="http://schemas.microsoft.com/office/powerpoint/2010/main" val="3717825962"/>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3823177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526FB-7088-A6FB-92ED-5C8DC01C07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96C8A-BB3C-C885-1BA7-0CF888AA8ED7}"/>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59AF74AA-5AB3-6CF0-BA4A-B3EBFC95CAB4}"/>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733019D9-00F0-334C-895D-C942A761E3F2}"/>
              </a:ext>
            </a:extLst>
          </p:cNvPr>
          <p:cNvSpPr>
            <a:spLocks noGrp="1"/>
          </p:cNvSpPr>
          <p:nvPr>
            <p:ph type="sldNum" sz="quarter" idx="12"/>
          </p:nvPr>
        </p:nvSpPr>
        <p:spPr>
          <a:xfrm>
            <a:off x="11658600" y="6314632"/>
            <a:ext cx="304800" cy="365124"/>
          </a:xfrm>
        </p:spPr>
        <p:txBody>
          <a:bodyPr/>
          <a:lstStyle/>
          <a:p>
            <a:fld id="{B4792231-69F4-4F9D-9049-A1DDF7DEBE79}" type="slidenum">
              <a:rPr lang="en-US" smtClean="0"/>
              <a:t>4</a:t>
            </a:fld>
            <a:endParaRPr lang="en-US"/>
          </a:p>
        </p:txBody>
      </p:sp>
      <p:graphicFrame>
        <p:nvGraphicFramePr>
          <p:cNvPr id="3" name="Table 2">
            <a:extLst>
              <a:ext uri="{FF2B5EF4-FFF2-40B4-BE49-F238E27FC236}">
                <a16:creationId xmlns:a16="http://schemas.microsoft.com/office/drawing/2014/main" id="{A721EAD7-ADCF-BF2F-62D7-DF395FFAF53F}"/>
              </a:ext>
            </a:extLst>
          </p:cNvPr>
          <p:cNvGraphicFramePr>
            <a:graphicFrameLocks noGrp="1"/>
          </p:cNvGraphicFramePr>
          <p:nvPr>
            <p:extLst>
              <p:ext uri="{D42A27DB-BD31-4B8C-83A1-F6EECF244321}">
                <p14:modId xmlns:p14="http://schemas.microsoft.com/office/powerpoint/2010/main" val="3078473626"/>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pPr marL="0" algn="l" defTabSz="914400" rtl="0" eaLnBrk="1" latinLnBrk="0" hangingPunct="1"/>
                      <a:r>
                        <a:rPr lang="en-US" sz="1800" b="1" kern="1200" dirty="0">
                          <a:solidFill>
                            <a:schemeClr val="bg1"/>
                          </a:solidFill>
                          <a:latin typeface="+mn-lt"/>
                          <a:ea typeface="+mn-ea"/>
                          <a:cs typeface="+mn-cs"/>
                        </a:rPr>
                        <a:t>Project objectives and goals</a:t>
                      </a:r>
                    </a:p>
                  </a:txBody>
                  <a:tcPr>
                    <a:solidFill>
                      <a:schemeClr val="accent2">
                        <a:lumMod val="50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2526266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AE813-32E7-098A-C22D-7CAD324C8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B6186-D2F1-C02B-8633-50432D90FCE1}"/>
              </a:ext>
            </a:extLst>
          </p:cNvPr>
          <p:cNvSpPr>
            <a:spLocks noGrp="1"/>
          </p:cNvSpPr>
          <p:nvPr>
            <p:ph type="title"/>
          </p:nvPr>
        </p:nvSpPr>
        <p:spPr/>
        <p:txBody>
          <a:bodyPr/>
          <a:lstStyle/>
          <a:p>
            <a:r>
              <a:rPr lang="en-US" sz="2800" dirty="0">
                <a:solidFill>
                  <a:schemeClr val="accent1">
                    <a:lumMod val="50000"/>
                  </a:schemeClr>
                </a:solidFill>
              </a:rPr>
              <a:t>Project Objectives and Goal</a:t>
            </a:r>
          </a:p>
        </p:txBody>
      </p:sp>
      <p:cxnSp>
        <p:nvCxnSpPr>
          <p:cNvPr id="6" name="Straight Connector 5">
            <a:extLst>
              <a:ext uri="{FF2B5EF4-FFF2-40B4-BE49-F238E27FC236}">
                <a16:creationId xmlns:a16="http://schemas.microsoft.com/office/drawing/2014/main" id="{647C8DD1-FD5E-F72A-94D6-C4976FD965F0}"/>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BC1C53ED-F835-7B7A-9166-5CE41CC1BEFF}"/>
              </a:ext>
            </a:extLst>
          </p:cNvPr>
          <p:cNvSpPr>
            <a:spLocks noGrp="1"/>
          </p:cNvSpPr>
          <p:nvPr>
            <p:ph type="sldNum" sz="quarter" idx="12"/>
          </p:nvPr>
        </p:nvSpPr>
        <p:spPr>
          <a:xfrm>
            <a:off x="11658600" y="6314632"/>
            <a:ext cx="304800" cy="365124"/>
          </a:xfrm>
        </p:spPr>
        <p:txBody>
          <a:bodyPr/>
          <a:lstStyle/>
          <a:p>
            <a:fld id="{B4792231-69F4-4F9D-9049-A1DDF7DEBE79}" type="slidenum">
              <a:rPr lang="en-US" smtClean="0"/>
              <a:t>5</a:t>
            </a:fld>
            <a:endParaRPr lang="en-US"/>
          </a:p>
        </p:txBody>
      </p:sp>
      <p:sp>
        <p:nvSpPr>
          <p:cNvPr id="9" name="Rectangle 8">
            <a:extLst>
              <a:ext uri="{FF2B5EF4-FFF2-40B4-BE49-F238E27FC236}">
                <a16:creationId xmlns:a16="http://schemas.microsoft.com/office/drawing/2014/main" id="{FB7B4263-5C9A-CEFF-7B7C-920F48B1F367}"/>
              </a:ext>
            </a:extLst>
          </p:cNvPr>
          <p:cNvSpPr/>
          <p:nvPr/>
        </p:nvSpPr>
        <p:spPr>
          <a:xfrm>
            <a:off x="2802467" y="3834135"/>
            <a:ext cx="7673008"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Objective</a:t>
            </a: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4D4D4D"/>
                </a:solidFill>
                <a:latin typeface="Calibri" panose="020F0502020204030204" pitchFamily="34" charset="0"/>
                <a:ea typeface="Calibri" panose="020F0502020204030204" pitchFamily="34" charset="0"/>
                <a:cs typeface="Times New Roman" panose="02020603050405020304" pitchFamily="18" charset="0"/>
              </a:rPr>
              <a:t>To Learn the Principles of Design of Experiment</a:t>
            </a:r>
          </a:p>
          <a:p>
            <a:pPr marR="0" lvl="0">
              <a:lnSpc>
                <a:spcPct val="107000"/>
              </a:lnSpc>
              <a:spcBef>
                <a:spcPts val="0"/>
              </a:spcBef>
              <a:spcAft>
                <a:spcPts val="800"/>
              </a:spcAft>
            </a:pPr>
            <a:endParaRPr lang="en-US"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Goals</a:t>
            </a: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Wingdings" panose="05000000000000000000" pitchFamily="2" charset="2"/>
              <a:buChar char="§"/>
            </a:pPr>
            <a:r>
              <a:rPr lang="en-US" sz="24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rPr>
              <a:t>To Design a Lego Car </a:t>
            </a:r>
          </a:p>
          <a:p>
            <a:pPr marL="800100" lvl="1" indent="-342900">
              <a:lnSpc>
                <a:spcPct val="107000"/>
              </a:lnSpc>
              <a:spcAft>
                <a:spcPts val="800"/>
              </a:spcAft>
              <a:buFont typeface="Wingdings" panose="05000000000000000000" pitchFamily="2" charset="2"/>
              <a:buChar char="§"/>
            </a:pPr>
            <a:r>
              <a:rPr lang="en-US" sz="24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rPr>
              <a:t>Use Design of Experiments</a:t>
            </a:r>
          </a:p>
          <a:p>
            <a:pPr marL="800100" lvl="1" indent="-342900">
              <a:lnSpc>
                <a:spcPct val="107000"/>
              </a:lnSpc>
              <a:spcAft>
                <a:spcPts val="800"/>
              </a:spcAft>
              <a:buFont typeface="Wingdings" panose="05000000000000000000" pitchFamily="2" charset="2"/>
              <a:buChar char="§"/>
            </a:pPr>
            <a:r>
              <a:rPr lang="en-US" sz="2400" dirty="0">
                <a:solidFill>
                  <a:srgbClr val="4D4D4D"/>
                </a:solidFill>
                <a:latin typeface="Calibri" panose="020F0502020204030204" pitchFamily="34" charset="0"/>
                <a:ea typeface="Calibri" panose="020F0502020204030204" pitchFamily="34" charset="0"/>
                <a:cs typeface="Times New Roman" panose="02020603050405020304" pitchFamily="18" charset="0"/>
              </a:rPr>
              <a:t>Optimize for</a:t>
            </a:r>
            <a:r>
              <a:rPr lang="en-US" sz="24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rPr>
              <a:t> the distance travelled by the Car</a:t>
            </a:r>
          </a:p>
          <a:p>
            <a:pPr marL="800100" lvl="1" indent="-342900">
              <a:lnSpc>
                <a:spcPct val="107000"/>
              </a:lnSpc>
              <a:spcAft>
                <a:spcPts val="800"/>
              </a:spcAft>
              <a:buFont typeface="Wingdings" panose="05000000000000000000" pitchFamily="2" charset="2"/>
              <a:buChar char="§"/>
            </a:pPr>
            <a:r>
              <a:rPr lang="en-US" sz="2400" dirty="0">
                <a:solidFill>
                  <a:srgbClr val="4D4D4D"/>
                </a:solidFill>
                <a:latin typeface="Calibri" panose="020F0502020204030204" pitchFamily="34" charset="0"/>
                <a:ea typeface="Calibri" panose="020F0502020204030204" pitchFamily="34" charset="0"/>
                <a:cs typeface="Times New Roman" panose="02020603050405020304" pitchFamily="18" charset="0"/>
              </a:rPr>
              <a:t>Learn Factorial Analysis</a:t>
            </a:r>
            <a:endParaRPr lang="en-US" sz="24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2400" b="1" dirty="0">
              <a:solidFill>
                <a:schemeClr val="accent1">
                  <a:lumMod val="50000"/>
                </a:schemeClr>
              </a:solidFill>
            </a:endParaRPr>
          </a:p>
        </p:txBody>
      </p:sp>
      <p:sp>
        <p:nvSpPr>
          <p:cNvPr id="13" name="Rectangle 12">
            <a:extLst>
              <a:ext uri="{FF2B5EF4-FFF2-40B4-BE49-F238E27FC236}">
                <a16:creationId xmlns:a16="http://schemas.microsoft.com/office/drawing/2014/main" id="{091944F3-8652-7931-4647-F4ED26A59C0F}"/>
              </a:ext>
            </a:extLst>
          </p:cNvPr>
          <p:cNvSpPr/>
          <p:nvPr/>
        </p:nvSpPr>
        <p:spPr>
          <a:xfrm>
            <a:off x="2819400" y="1139113"/>
            <a:ext cx="6553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endParaRPr lang="en-US" sz="2600" b="1" dirty="0">
              <a:solidFill>
                <a:schemeClr val="accent1">
                  <a:lumMod val="50000"/>
                </a:schemeClr>
              </a:solidFill>
            </a:endParaRPr>
          </a:p>
        </p:txBody>
      </p:sp>
      <p:pic>
        <p:nvPicPr>
          <p:cNvPr id="1026" name="Picture 2" descr="Objective - Free marketing icons">
            <a:extLst>
              <a:ext uri="{FF2B5EF4-FFF2-40B4-BE49-F238E27FC236}">
                <a16:creationId xmlns:a16="http://schemas.microsoft.com/office/drawing/2014/main" id="{8EF9306C-7118-105D-27FE-F9D68CC982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1667" y="192964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al icons for free download | Freepik">
            <a:extLst>
              <a:ext uri="{FF2B5EF4-FFF2-40B4-BE49-F238E27FC236}">
                <a16:creationId xmlns:a16="http://schemas.microsoft.com/office/drawing/2014/main" id="{727AC241-E1F4-4C60-6ABD-9417BD274A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340436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3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8DEEA-316A-4141-B9A8-3AFC1B1722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46255-4AE3-6151-1AB4-40423696244E}"/>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2DC3ACCB-0182-D001-701B-1D7F848D77C3}"/>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1A487C87-AEB4-10B0-0402-05B469FC0230}"/>
              </a:ext>
            </a:extLst>
          </p:cNvPr>
          <p:cNvSpPr>
            <a:spLocks noGrp="1"/>
          </p:cNvSpPr>
          <p:nvPr>
            <p:ph type="sldNum" sz="quarter" idx="12"/>
          </p:nvPr>
        </p:nvSpPr>
        <p:spPr>
          <a:xfrm>
            <a:off x="11658600" y="6314632"/>
            <a:ext cx="304800" cy="365124"/>
          </a:xfrm>
        </p:spPr>
        <p:txBody>
          <a:bodyPr/>
          <a:lstStyle/>
          <a:p>
            <a:fld id="{B4792231-69F4-4F9D-9049-A1DDF7DEBE79}" type="slidenum">
              <a:rPr lang="en-US" smtClean="0"/>
              <a:t>6</a:t>
            </a:fld>
            <a:endParaRPr lang="en-US"/>
          </a:p>
        </p:txBody>
      </p:sp>
      <p:graphicFrame>
        <p:nvGraphicFramePr>
          <p:cNvPr id="3" name="Table 2">
            <a:extLst>
              <a:ext uri="{FF2B5EF4-FFF2-40B4-BE49-F238E27FC236}">
                <a16:creationId xmlns:a16="http://schemas.microsoft.com/office/drawing/2014/main" id="{E2252D3E-077E-9392-75D8-5A08F421B1CF}"/>
              </a:ext>
            </a:extLst>
          </p:cNvPr>
          <p:cNvGraphicFramePr>
            <a:graphicFrameLocks noGrp="1"/>
          </p:cNvGraphicFramePr>
          <p:nvPr>
            <p:extLst>
              <p:ext uri="{D42A27DB-BD31-4B8C-83A1-F6EECF244321}">
                <p14:modId xmlns:p14="http://schemas.microsoft.com/office/powerpoint/2010/main" val="2301622527"/>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1" kern="1200" dirty="0">
                          <a:solidFill>
                            <a:schemeClr val="bg1"/>
                          </a:solidFill>
                          <a:latin typeface="+mn-lt"/>
                          <a:ea typeface="+mn-ea"/>
                          <a:cs typeface="+mn-cs"/>
                        </a:rPr>
                        <a:t>Description of Experimental setup</a:t>
                      </a:r>
                    </a:p>
                  </a:txBody>
                  <a:tcPr>
                    <a:solidFill>
                      <a:schemeClr val="accent2">
                        <a:lumMod val="50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Factors chosen and a description of each factor</a:t>
                      </a:r>
                    </a:p>
                  </a:txBody>
                  <a:tcPr>
                    <a:solidFill>
                      <a:schemeClr val="bg2">
                        <a:lumMod val="95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281695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AF255-1576-8887-1EA3-2E1A5FE8D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C234FD-4142-2754-7C60-CB5A04230ED3}"/>
              </a:ext>
            </a:extLst>
          </p:cNvPr>
          <p:cNvSpPr>
            <a:spLocks noGrp="1"/>
          </p:cNvSpPr>
          <p:nvPr>
            <p:ph type="title"/>
          </p:nvPr>
        </p:nvSpPr>
        <p:spPr/>
        <p:txBody>
          <a:bodyPr/>
          <a:lstStyle/>
          <a:p>
            <a:r>
              <a:rPr lang="en-US" sz="2800" dirty="0">
                <a:solidFill>
                  <a:schemeClr val="accent1">
                    <a:lumMod val="50000"/>
                  </a:schemeClr>
                </a:solidFill>
              </a:rPr>
              <a:t>Description of Experimental setup</a:t>
            </a:r>
          </a:p>
        </p:txBody>
      </p:sp>
      <p:cxnSp>
        <p:nvCxnSpPr>
          <p:cNvPr id="6" name="Straight Connector 5">
            <a:extLst>
              <a:ext uri="{FF2B5EF4-FFF2-40B4-BE49-F238E27FC236}">
                <a16:creationId xmlns:a16="http://schemas.microsoft.com/office/drawing/2014/main" id="{E909B2BC-F470-C27C-91A0-79DC0EBABF7A}"/>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4E6E4311-CABF-9BAC-C7B7-9CA50194448F}"/>
              </a:ext>
            </a:extLst>
          </p:cNvPr>
          <p:cNvSpPr>
            <a:spLocks noGrp="1"/>
          </p:cNvSpPr>
          <p:nvPr>
            <p:ph type="sldNum" sz="quarter" idx="12"/>
          </p:nvPr>
        </p:nvSpPr>
        <p:spPr>
          <a:xfrm>
            <a:off x="11658600" y="6314632"/>
            <a:ext cx="304800" cy="365124"/>
          </a:xfrm>
        </p:spPr>
        <p:txBody>
          <a:bodyPr/>
          <a:lstStyle/>
          <a:p>
            <a:fld id="{B4792231-69F4-4F9D-9049-A1DDF7DEBE79}" type="slidenum">
              <a:rPr lang="en-US" smtClean="0"/>
              <a:t>7</a:t>
            </a:fld>
            <a:endParaRPr lang="en-US"/>
          </a:p>
        </p:txBody>
      </p:sp>
      <p:sp>
        <p:nvSpPr>
          <p:cNvPr id="9" name="Rectangle 8">
            <a:extLst>
              <a:ext uri="{FF2B5EF4-FFF2-40B4-BE49-F238E27FC236}">
                <a16:creationId xmlns:a16="http://schemas.microsoft.com/office/drawing/2014/main" id="{617E865D-804C-24E7-926D-9581D0FBC9B7}"/>
              </a:ext>
            </a:extLst>
          </p:cNvPr>
          <p:cNvSpPr/>
          <p:nvPr/>
        </p:nvSpPr>
        <p:spPr>
          <a:xfrm>
            <a:off x="1145208" y="4338941"/>
            <a:ext cx="3102864"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2400" dirty="0">
                <a:solidFill>
                  <a:schemeClr val="bg2">
                    <a:lumMod val="50000"/>
                  </a:schemeClr>
                </a:solidFill>
              </a:rPr>
              <a:t>Car made of Legos</a:t>
            </a:r>
          </a:p>
        </p:txBody>
      </p:sp>
      <p:sp>
        <p:nvSpPr>
          <p:cNvPr id="13" name="Rectangle 12">
            <a:extLst>
              <a:ext uri="{FF2B5EF4-FFF2-40B4-BE49-F238E27FC236}">
                <a16:creationId xmlns:a16="http://schemas.microsoft.com/office/drawing/2014/main" id="{6F786CE9-A3F5-DA66-C524-91E2F58E26D6}"/>
              </a:ext>
            </a:extLst>
          </p:cNvPr>
          <p:cNvSpPr/>
          <p:nvPr/>
        </p:nvSpPr>
        <p:spPr>
          <a:xfrm>
            <a:off x="2819400" y="1139113"/>
            <a:ext cx="6553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endParaRPr lang="en-US" sz="2600" b="1" dirty="0">
              <a:solidFill>
                <a:schemeClr val="accent1">
                  <a:lumMod val="50000"/>
                </a:schemeClr>
              </a:solidFill>
            </a:endParaRPr>
          </a:p>
        </p:txBody>
      </p:sp>
      <p:pic>
        <p:nvPicPr>
          <p:cNvPr id="18" name="Picture 17">
            <a:extLst>
              <a:ext uri="{FF2B5EF4-FFF2-40B4-BE49-F238E27FC236}">
                <a16:creationId xmlns:a16="http://schemas.microsoft.com/office/drawing/2014/main" id="{7D4D224A-7FDB-0A19-FD3E-F5D9F2EEF649}"/>
              </a:ext>
            </a:extLst>
          </p:cNvPr>
          <p:cNvPicPr>
            <a:picLocks noChangeAspect="1"/>
          </p:cNvPicPr>
          <p:nvPr/>
        </p:nvPicPr>
        <p:blipFill>
          <a:blip r:embed="rId2"/>
          <a:stretch>
            <a:fillRect/>
          </a:stretch>
        </p:blipFill>
        <p:spPr>
          <a:xfrm>
            <a:off x="986664" y="2438400"/>
            <a:ext cx="3419952" cy="2210108"/>
          </a:xfrm>
          <a:prstGeom prst="rect">
            <a:avLst/>
          </a:prstGeom>
        </p:spPr>
      </p:pic>
      <p:pic>
        <p:nvPicPr>
          <p:cNvPr id="20" name="Picture 19">
            <a:extLst>
              <a:ext uri="{FF2B5EF4-FFF2-40B4-BE49-F238E27FC236}">
                <a16:creationId xmlns:a16="http://schemas.microsoft.com/office/drawing/2014/main" id="{9262639C-CC2D-70DF-A0F1-A194C217AF18}"/>
              </a:ext>
            </a:extLst>
          </p:cNvPr>
          <p:cNvPicPr>
            <a:picLocks noChangeAspect="1"/>
          </p:cNvPicPr>
          <p:nvPr/>
        </p:nvPicPr>
        <p:blipFill>
          <a:blip r:embed="rId3"/>
          <a:stretch>
            <a:fillRect/>
          </a:stretch>
        </p:blipFill>
        <p:spPr>
          <a:xfrm>
            <a:off x="6046304" y="2481269"/>
            <a:ext cx="5125165" cy="2124371"/>
          </a:xfrm>
          <a:prstGeom prst="rect">
            <a:avLst/>
          </a:prstGeom>
        </p:spPr>
      </p:pic>
      <p:sp>
        <p:nvSpPr>
          <p:cNvPr id="21" name="Rectangle 20">
            <a:extLst>
              <a:ext uri="{FF2B5EF4-FFF2-40B4-BE49-F238E27FC236}">
                <a16:creationId xmlns:a16="http://schemas.microsoft.com/office/drawing/2014/main" id="{7389BFA5-9A4B-340D-4843-93E2BBBB4D02}"/>
              </a:ext>
            </a:extLst>
          </p:cNvPr>
          <p:cNvSpPr/>
          <p:nvPr/>
        </p:nvSpPr>
        <p:spPr>
          <a:xfrm>
            <a:off x="5838254" y="4338941"/>
            <a:ext cx="6125146"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2400"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2400" dirty="0">
                <a:solidFill>
                  <a:schemeClr val="bg2">
                    <a:lumMod val="50000"/>
                  </a:schemeClr>
                </a:solidFill>
              </a:rPr>
              <a:t>Ramp used to Run the Car down from</a:t>
            </a:r>
          </a:p>
        </p:txBody>
      </p:sp>
      <p:sp>
        <p:nvSpPr>
          <p:cNvPr id="24" name="Rectangle 23">
            <a:extLst>
              <a:ext uri="{FF2B5EF4-FFF2-40B4-BE49-F238E27FC236}">
                <a16:creationId xmlns:a16="http://schemas.microsoft.com/office/drawing/2014/main" id="{9DC95BA7-AA99-C438-D696-5168CCBE9416}"/>
              </a:ext>
            </a:extLst>
          </p:cNvPr>
          <p:cNvSpPr/>
          <p:nvPr/>
        </p:nvSpPr>
        <p:spPr>
          <a:xfrm>
            <a:off x="1295399" y="1026769"/>
            <a:ext cx="10403325"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en-US" sz="2400" dirty="0">
              <a:solidFill>
                <a:srgbClr val="4D4D4D"/>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2400" dirty="0">
                <a:solidFill>
                  <a:schemeClr val="accent1">
                    <a:lumMod val="50000"/>
                  </a:schemeClr>
                </a:solidFill>
              </a:rPr>
              <a:t>Run Down a Lego Made Car from a Ramp of fixed height and Measure distance it travels as various Design Factors were systematically changed</a:t>
            </a:r>
          </a:p>
        </p:txBody>
      </p:sp>
      <p:pic>
        <p:nvPicPr>
          <p:cNvPr id="2050" name="Picture 2" descr="Description Generic gradient outline icon | Freepik">
            <a:extLst>
              <a:ext uri="{FF2B5EF4-FFF2-40B4-BE49-F238E27FC236}">
                <a16:creationId xmlns:a16="http://schemas.microsoft.com/office/drawing/2014/main" id="{D850633C-AE08-150E-AE7D-6DA7B8D7E7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75" y="1493189"/>
            <a:ext cx="651933" cy="651933"/>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790563C3-474B-7D28-9B84-EBED4AFFAB1B}"/>
              </a:ext>
            </a:extLst>
          </p:cNvPr>
          <p:cNvSpPr/>
          <p:nvPr/>
        </p:nvSpPr>
        <p:spPr>
          <a:xfrm>
            <a:off x="914400" y="5334000"/>
            <a:ext cx="3419952"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Location: </a:t>
            </a:r>
            <a:r>
              <a:rPr lang="en-US" sz="2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McCord 330</a:t>
            </a:r>
            <a:endParaRPr lang="en-US" sz="2600" dirty="0">
              <a:solidFill>
                <a:schemeClr val="accent1">
                  <a:lumMod val="50000"/>
                </a:schemeClr>
              </a:solidFill>
            </a:endParaRPr>
          </a:p>
        </p:txBody>
      </p:sp>
      <p:sp>
        <p:nvSpPr>
          <p:cNvPr id="26" name="Rectangle 25">
            <a:extLst>
              <a:ext uri="{FF2B5EF4-FFF2-40B4-BE49-F238E27FC236}">
                <a16:creationId xmlns:a16="http://schemas.microsoft.com/office/drawing/2014/main" id="{DB249AAD-F5FD-BC69-9D6F-E34A126586C7}"/>
              </a:ext>
            </a:extLst>
          </p:cNvPr>
          <p:cNvSpPr/>
          <p:nvPr/>
        </p:nvSpPr>
        <p:spPr>
          <a:xfrm>
            <a:off x="914400" y="5867397"/>
            <a:ext cx="4031266"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Measurement Tool:  </a:t>
            </a:r>
            <a:r>
              <a:rPr lang="en-US" sz="2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Ruler</a:t>
            </a:r>
            <a:endParaRPr lang="en-US" sz="2600" dirty="0">
              <a:solidFill>
                <a:schemeClr val="accent1">
                  <a:lumMod val="50000"/>
                </a:schemeClr>
              </a:solidFill>
            </a:endParaRPr>
          </a:p>
        </p:txBody>
      </p:sp>
      <p:sp>
        <p:nvSpPr>
          <p:cNvPr id="27" name="Rectangle 26">
            <a:extLst>
              <a:ext uri="{FF2B5EF4-FFF2-40B4-BE49-F238E27FC236}">
                <a16:creationId xmlns:a16="http://schemas.microsoft.com/office/drawing/2014/main" id="{FCAEFBF5-F47D-8E01-1FC0-44B2CEFC89DB}"/>
              </a:ext>
            </a:extLst>
          </p:cNvPr>
          <p:cNvSpPr/>
          <p:nvPr/>
        </p:nvSpPr>
        <p:spPr>
          <a:xfrm>
            <a:off x="6096000" y="5600698"/>
            <a:ext cx="6125146"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Distance: </a:t>
            </a:r>
            <a:r>
              <a:rPr lang="en-US" sz="26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From Ramp end to Car’s Front Tires</a:t>
            </a:r>
          </a:p>
        </p:txBody>
      </p:sp>
      <p:pic>
        <p:nvPicPr>
          <p:cNvPr id="2052" name="Picture 4" descr="Free Location SVG, PNG Icon, Symbol. Download Image.">
            <a:extLst>
              <a:ext uri="{FF2B5EF4-FFF2-40B4-BE49-F238E27FC236}">
                <a16:creationId xmlns:a16="http://schemas.microsoft.com/office/drawing/2014/main" id="{C5D4BD21-162F-4A66-94CA-CB9905700E4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3086" y="5333999"/>
            <a:ext cx="533397" cy="5333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uler Measurement icon PNG and SVG Vector Free Download">
            <a:extLst>
              <a:ext uri="{FF2B5EF4-FFF2-40B4-BE49-F238E27FC236}">
                <a16:creationId xmlns:a16="http://schemas.microsoft.com/office/drawing/2014/main" id="{996221BA-3465-CEAA-E33C-949D13EE210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6904" y="5941215"/>
            <a:ext cx="385760" cy="3857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istance - Free travel icons">
            <a:extLst>
              <a:ext uri="{FF2B5EF4-FFF2-40B4-BE49-F238E27FC236}">
                <a16:creationId xmlns:a16="http://schemas.microsoft.com/office/drawing/2014/main" id="{F528CBFE-83C7-FA12-07D9-271866558B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19386" y="5530853"/>
            <a:ext cx="630763" cy="63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55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barn(inVertical)">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barn(inVertical)">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barn(inVertical)">
                                      <p:cBhvr>
                                        <p:cTn id="1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D4F60-9698-E992-656D-80F3C9B6F8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37FF44-379E-0004-0202-490A19DBE688}"/>
              </a:ext>
            </a:extLst>
          </p:cNvPr>
          <p:cNvSpPr>
            <a:spLocks noGrp="1"/>
          </p:cNvSpPr>
          <p:nvPr>
            <p:ph type="title"/>
          </p:nvPr>
        </p:nvSpPr>
        <p:spPr>
          <a:xfrm>
            <a:off x="228600" y="199399"/>
            <a:ext cx="10591800" cy="731520"/>
          </a:xfrm>
        </p:spPr>
        <p:txBody>
          <a:bodyPr/>
          <a:lstStyle/>
          <a:p>
            <a:r>
              <a:rPr lang="en-US" sz="2800" dirty="0">
                <a:solidFill>
                  <a:schemeClr val="accent1">
                    <a:lumMod val="50000"/>
                  </a:schemeClr>
                </a:solidFill>
              </a:rPr>
              <a:t>Lego Car Project Deliverables</a:t>
            </a:r>
          </a:p>
        </p:txBody>
      </p:sp>
      <p:cxnSp>
        <p:nvCxnSpPr>
          <p:cNvPr id="6" name="Straight Connector 5">
            <a:extLst>
              <a:ext uri="{FF2B5EF4-FFF2-40B4-BE49-F238E27FC236}">
                <a16:creationId xmlns:a16="http://schemas.microsoft.com/office/drawing/2014/main" id="{670DA51A-2794-E124-AD9F-57B6CDD5E75E}"/>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57150C8E-B01D-E13E-01A1-9752B0CE6515}"/>
              </a:ext>
            </a:extLst>
          </p:cNvPr>
          <p:cNvSpPr>
            <a:spLocks noGrp="1"/>
          </p:cNvSpPr>
          <p:nvPr>
            <p:ph type="sldNum" sz="quarter" idx="12"/>
          </p:nvPr>
        </p:nvSpPr>
        <p:spPr>
          <a:xfrm>
            <a:off x="11658600" y="6314632"/>
            <a:ext cx="304800" cy="365124"/>
          </a:xfrm>
        </p:spPr>
        <p:txBody>
          <a:bodyPr/>
          <a:lstStyle/>
          <a:p>
            <a:fld id="{B4792231-69F4-4F9D-9049-A1DDF7DEBE79}" type="slidenum">
              <a:rPr lang="en-US" smtClean="0"/>
              <a:t>8</a:t>
            </a:fld>
            <a:endParaRPr lang="en-US"/>
          </a:p>
        </p:txBody>
      </p:sp>
      <p:graphicFrame>
        <p:nvGraphicFramePr>
          <p:cNvPr id="3" name="Table 2">
            <a:extLst>
              <a:ext uri="{FF2B5EF4-FFF2-40B4-BE49-F238E27FC236}">
                <a16:creationId xmlns:a16="http://schemas.microsoft.com/office/drawing/2014/main" id="{7CD36757-1B13-E328-7E6D-04FB0690D371}"/>
              </a:ext>
            </a:extLst>
          </p:cNvPr>
          <p:cNvGraphicFramePr>
            <a:graphicFrameLocks noGrp="1"/>
          </p:cNvGraphicFramePr>
          <p:nvPr>
            <p:extLst>
              <p:ext uri="{D42A27DB-BD31-4B8C-83A1-F6EECF244321}">
                <p14:modId xmlns:p14="http://schemas.microsoft.com/office/powerpoint/2010/main" val="3874169830"/>
              </p:ext>
            </p:extLst>
          </p:nvPr>
        </p:nvGraphicFramePr>
        <p:xfrm>
          <a:off x="1768520" y="1073763"/>
          <a:ext cx="8555567" cy="5250708"/>
        </p:xfrm>
        <a:graphic>
          <a:graphicData uri="http://schemas.openxmlformats.org/drawingml/2006/table">
            <a:tbl>
              <a:tblPr firstRow="1" bandRow="1">
                <a:tableStyleId>{5C22544A-7EE6-4342-B048-85BDC9FD1C3A}</a:tableStyleId>
              </a:tblPr>
              <a:tblGrid>
                <a:gridCol w="8555567">
                  <a:extLst>
                    <a:ext uri="{9D8B030D-6E8A-4147-A177-3AD203B41FA5}">
                      <a16:colId xmlns:a16="http://schemas.microsoft.com/office/drawing/2014/main" val="2578555108"/>
                    </a:ext>
                  </a:extLst>
                </a:gridCol>
              </a:tblGrid>
              <a:tr h="481812">
                <a:tc>
                  <a:txBody>
                    <a:bodyPr/>
                    <a:lstStyle/>
                    <a:p>
                      <a:r>
                        <a:rPr lang="en-US" b="0" dirty="0">
                          <a:solidFill>
                            <a:schemeClr val="accent1">
                              <a:lumMod val="50000"/>
                            </a:schemeClr>
                          </a:solidFill>
                        </a:rPr>
                        <a:t>Project objectives and goals</a:t>
                      </a:r>
                    </a:p>
                  </a:txBody>
                  <a:tcPr>
                    <a:solidFill>
                      <a:schemeClr val="bg2">
                        <a:lumMod val="95000"/>
                      </a:schemeClr>
                    </a:solidFill>
                  </a:tcPr>
                </a:tc>
                <a:extLst>
                  <a:ext uri="{0D108BD9-81ED-4DB2-BD59-A6C34878D82A}">
                    <a16:rowId xmlns:a16="http://schemas.microsoft.com/office/drawing/2014/main" val="2682890452"/>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Description of Experimental setup</a:t>
                      </a:r>
                    </a:p>
                  </a:txBody>
                  <a:tcPr>
                    <a:solidFill>
                      <a:schemeClr val="bg2">
                        <a:lumMod val="95000"/>
                      </a:schemeClr>
                    </a:solidFill>
                  </a:tcPr>
                </a:tc>
                <a:extLst>
                  <a:ext uri="{0D108BD9-81ED-4DB2-BD59-A6C34878D82A}">
                    <a16:rowId xmlns:a16="http://schemas.microsoft.com/office/drawing/2014/main" val="2956462376"/>
                  </a:ext>
                </a:extLst>
              </a:tr>
              <a:tr h="481812">
                <a:tc>
                  <a:txBody>
                    <a:bodyPr/>
                    <a:lstStyle/>
                    <a:p>
                      <a:pPr marL="0" algn="l" defTabSz="914400" rtl="0" eaLnBrk="1" latinLnBrk="0" hangingPunct="1"/>
                      <a:r>
                        <a:rPr lang="en-US" sz="1800" b="1" kern="1200" dirty="0">
                          <a:solidFill>
                            <a:schemeClr val="bg1"/>
                          </a:solidFill>
                          <a:latin typeface="+mn-lt"/>
                          <a:ea typeface="+mn-ea"/>
                          <a:cs typeface="+mn-cs"/>
                        </a:rPr>
                        <a:t>Factors chosen and Rationale and Description of Factors</a:t>
                      </a:r>
                    </a:p>
                  </a:txBody>
                  <a:tcPr>
                    <a:solidFill>
                      <a:schemeClr val="accent1">
                        <a:lumMod val="50000"/>
                      </a:schemeClr>
                    </a:solidFill>
                  </a:tcPr>
                </a:tc>
                <a:extLst>
                  <a:ext uri="{0D108BD9-81ED-4DB2-BD59-A6C34878D82A}">
                    <a16:rowId xmlns:a16="http://schemas.microsoft.com/office/drawing/2014/main" val="346153003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Test for Significance of Factors Effect (P value)</a:t>
                      </a:r>
                    </a:p>
                  </a:txBody>
                  <a:tcPr>
                    <a:solidFill>
                      <a:schemeClr val="bg2">
                        <a:lumMod val="95000"/>
                      </a:schemeClr>
                    </a:solidFill>
                  </a:tcPr>
                </a:tc>
                <a:extLst>
                  <a:ext uri="{0D108BD9-81ED-4DB2-BD59-A6C34878D82A}">
                    <a16:rowId xmlns:a16="http://schemas.microsoft.com/office/drawing/2014/main" val="3318935286"/>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Response variable and Measurement</a:t>
                      </a:r>
                    </a:p>
                  </a:txBody>
                  <a:tcPr>
                    <a:solidFill>
                      <a:schemeClr val="bg2">
                        <a:lumMod val="95000"/>
                      </a:schemeClr>
                    </a:solidFill>
                  </a:tcPr>
                </a:tc>
                <a:extLst>
                  <a:ext uri="{0D108BD9-81ED-4DB2-BD59-A6C34878D82A}">
                    <a16:rowId xmlns:a16="http://schemas.microsoft.com/office/drawing/2014/main" val="1972584154"/>
                  </a:ext>
                </a:extLst>
              </a:tr>
              <a:tr h="854405">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Choice of experimental design and experimental approach in general. How</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did you perform the experiment? How did you block any noise parameters</a:t>
                      </a:r>
                      <a:br>
                        <a:rPr lang="en-US" sz="1800" b="0" kern="1200" dirty="0">
                          <a:solidFill>
                            <a:schemeClr val="accent1">
                              <a:lumMod val="50000"/>
                            </a:schemeClr>
                          </a:solidFill>
                          <a:latin typeface="+mn-lt"/>
                          <a:ea typeface="+mn-ea"/>
                          <a:cs typeface="+mn-cs"/>
                        </a:rPr>
                      </a:br>
                      <a:r>
                        <a:rPr lang="en-US" sz="1800" b="0" kern="1200" dirty="0">
                          <a:solidFill>
                            <a:schemeClr val="accent1">
                              <a:lumMod val="50000"/>
                            </a:schemeClr>
                          </a:solidFill>
                          <a:latin typeface="+mn-lt"/>
                          <a:ea typeface="+mn-ea"/>
                          <a:cs typeface="+mn-cs"/>
                        </a:rPr>
                        <a:t>etc.</a:t>
                      </a:r>
                    </a:p>
                  </a:txBody>
                  <a:tcPr>
                    <a:solidFill>
                      <a:schemeClr val="bg2">
                        <a:lumMod val="95000"/>
                      </a:schemeClr>
                    </a:solidFill>
                  </a:tcPr>
                </a:tc>
                <a:extLst>
                  <a:ext uri="{0D108BD9-81ED-4DB2-BD59-A6C34878D82A}">
                    <a16:rowId xmlns:a16="http://schemas.microsoft.com/office/drawing/2014/main" val="223723609"/>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Data Analysis and model adequacy checks, including residual analysis</a:t>
                      </a:r>
                    </a:p>
                  </a:txBody>
                  <a:tcPr>
                    <a:solidFill>
                      <a:schemeClr val="bg2">
                        <a:lumMod val="95000"/>
                      </a:schemeClr>
                    </a:solidFill>
                  </a:tcPr>
                </a:tc>
                <a:extLst>
                  <a:ext uri="{0D108BD9-81ED-4DB2-BD59-A6C34878D82A}">
                    <a16:rowId xmlns:a16="http://schemas.microsoft.com/office/drawing/2014/main" val="3625697404"/>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Graph demonstrating the results from the experiments</a:t>
                      </a:r>
                    </a:p>
                  </a:txBody>
                  <a:tcPr>
                    <a:solidFill>
                      <a:schemeClr val="bg2">
                        <a:lumMod val="95000"/>
                      </a:schemeClr>
                    </a:solidFill>
                  </a:tcPr>
                </a:tc>
                <a:extLst>
                  <a:ext uri="{0D108BD9-81ED-4DB2-BD59-A6C34878D82A}">
                    <a16:rowId xmlns:a16="http://schemas.microsoft.com/office/drawing/2014/main" val="2350049543"/>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Financial Analysis based on the design of the car and its performance</a:t>
                      </a:r>
                    </a:p>
                  </a:txBody>
                  <a:tcPr>
                    <a:solidFill>
                      <a:schemeClr val="bg2">
                        <a:lumMod val="95000"/>
                      </a:schemeClr>
                    </a:solidFill>
                  </a:tcPr>
                </a:tc>
                <a:extLst>
                  <a:ext uri="{0D108BD9-81ED-4DB2-BD59-A6C34878D82A}">
                    <a16:rowId xmlns:a16="http://schemas.microsoft.com/office/drawing/2014/main" val="523465640"/>
                  </a:ext>
                </a:extLst>
              </a:tr>
              <a:tr h="481812">
                <a:tc>
                  <a:txBody>
                    <a:bodyPr/>
                    <a:lstStyle/>
                    <a:p>
                      <a:pPr marL="0" algn="l" defTabSz="914400" rtl="0" eaLnBrk="1" latinLnBrk="0" hangingPunct="1"/>
                      <a:r>
                        <a:rPr lang="en-US" sz="1800" b="0" kern="1200" dirty="0">
                          <a:solidFill>
                            <a:schemeClr val="accent1">
                              <a:lumMod val="50000"/>
                            </a:schemeClr>
                          </a:solidFill>
                          <a:latin typeface="+mn-lt"/>
                          <a:ea typeface="+mn-ea"/>
                          <a:cs typeface="+mn-cs"/>
                        </a:rPr>
                        <a:t>Final conclusion and recommendations</a:t>
                      </a:r>
                    </a:p>
                  </a:txBody>
                  <a:tcPr>
                    <a:solidFill>
                      <a:schemeClr val="bg2">
                        <a:lumMod val="95000"/>
                      </a:schemeClr>
                    </a:solidFill>
                  </a:tcPr>
                </a:tc>
                <a:extLst>
                  <a:ext uri="{0D108BD9-81ED-4DB2-BD59-A6C34878D82A}">
                    <a16:rowId xmlns:a16="http://schemas.microsoft.com/office/drawing/2014/main" val="2153162542"/>
                  </a:ext>
                </a:extLst>
              </a:tr>
            </a:tbl>
          </a:graphicData>
        </a:graphic>
      </p:graphicFrame>
    </p:spTree>
    <p:extLst>
      <p:ext uri="{BB962C8B-B14F-4D97-AF65-F5344CB8AC3E}">
        <p14:creationId xmlns:p14="http://schemas.microsoft.com/office/powerpoint/2010/main" val="3925300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7EE95-0BDB-AE2F-8EFB-4193C20B5B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F7ABF-F796-BBC5-B6A7-DA520EE8D5C7}"/>
              </a:ext>
            </a:extLst>
          </p:cNvPr>
          <p:cNvSpPr>
            <a:spLocks noGrp="1"/>
          </p:cNvSpPr>
          <p:nvPr>
            <p:ph type="title"/>
          </p:nvPr>
        </p:nvSpPr>
        <p:spPr/>
        <p:txBody>
          <a:bodyPr/>
          <a:lstStyle/>
          <a:p>
            <a:r>
              <a:rPr lang="en-US" sz="2800" dirty="0">
                <a:solidFill>
                  <a:schemeClr val="accent1">
                    <a:lumMod val="50000"/>
                  </a:schemeClr>
                </a:solidFill>
              </a:rPr>
              <a:t>Factors Chosen – 4 Factors Included</a:t>
            </a:r>
          </a:p>
        </p:txBody>
      </p:sp>
      <p:cxnSp>
        <p:nvCxnSpPr>
          <p:cNvPr id="6" name="Straight Connector 5">
            <a:extLst>
              <a:ext uri="{FF2B5EF4-FFF2-40B4-BE49-F238E27FC236}">
                <a16:creationId xmlns:a16="http://schemas.microsoft.com/office/drawing/2014/main" id="{6A671B01-2DE0-46D0-0F65-D8E0B21B3EF3}"/>
              </a:ext>
            </a:extLst>
          </p:cNvPr>
          <p:cNvCxnSpPr/>
          <p:nvPr/>
        </p:nvCxnSpPr>
        <p:spPr>
          <a:xfrm>
            <a:off x="1600200" y="6553200"/>
            <a:ext cx="8892208" cy="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0" name="Slide Number Placeholder 9">
            <a:extLst>
              <a:ext uri="{FF2B5EF4-FFF2-40B4-BE49-F238E27FC236}">
                <a16:creationId xmlns:a16="http://schemas.microsoft.com/office/drawing/2014/main" id="{B8A25285-7F71-F80A-CCF0-1F2E9D3E62FC}"/>
              </a:ext>
            </a:extLst>
          </p:cNvPr>
          <p:cNvSpPr>
            <a:spLocks noGrp="1"/>
          </p:cNvSpPr>
          <p:nvPr>
            <p:ph type="sldNum" sz="quarter" idx="12"/>
          </p:nvPr>
        </p:nvSpPr>
        <p:spPr>
          <a:xfrm>
            <a:off x="11658600" y="6314632"/>
            <a:ext cx="304800" cy="365124"/>
          </a:xfrm>
        </p:spPr>
        <p:txBody>
          <a:bodyPr/>
          <a:lstStyle/>
          <a:p>
            <a:fld id="{B4792231-69F4-4F9D-9049-A1DDF7DEBE79}" type="slidenum">
              <a:rPr lang="en-US" smtClean="0"/>
              <a:t>9</a:t>
            </a:fld>
            <a:endParaRPr lang="en-US"/>
          </a:p>
        </p:txBody>
      </p:sp>
      <p:sp>
        <p:nvSpPr>
          <p:cNvPr id="9" name="Rectangle 8">
            <a:extLst>
              <a:ext uri="{FF2B5EF4-FFF2-40B4-BE49-F238E27FC236}">
                <a16:creationId xmlns:a16="http://schemas.microsoft.com/office/drawing/2014/main" id="{BFEADF64-484D-46CF-B935-6EB4AE382E83}"/>
              </a:ext>
            </a:extLst>
          </p:cNvPr>
          <p:cNvSpPr/>
          <p:nvPr/>
        </p:nvSpPr>
        <p:spPr>
          <a:xfrm>
            <a:off x="1828800" y="2584683"/>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Tire Size</a:t>
            </a:r>
            <a:b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b="1" dirty="0">
              <a:solidFill>
                <a:schemeClr val="accent1">
                  <a:lumMod val="50000"/>
                </a:schemeClr>
              </a:solidFill>
            </a:endParaRPr>
          </a:p>
        </p:txBody>
      </p:sp>
      <p:sp>
        <p:nvSpPr>
          <p:cNvPr id="3" name="Rectangle 2">
            <a:extLst>
              <a:ext uri="{FF2B5EF4-FFF2-40B4-BE49-F238E27FC236}">
                <a16:creationId xmlns:a16="http://schemas.microsoft.com/office/drawing/2014/main" id="{138DAEBB-039F-CF76-47EA-236021E2BF67}"/>
              </a:ext>
            </a:extLst>
          </p:cNvPr>
          <p:cNvSpPr/>
          <p:nvPr/>
        </p:nvSpPr>
        <p:spPr>
          <a:xfrm>
            <a:off x="1828800" y="3314858"/>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Wind Screen Size</a:t>
            </a:r>
            <a:endParaRPr lang="en-US" sz="2400" b="1" dirty="0">
              <a:solidFill>
                <a:schemeClr val="accent1">
                  <a:lumMod val="50000"/>
                </a:schemeClr>
              </a:solidFill>
            </a:endParaRPr>
          </a:p>
        </p:txBody>
      </p:sp>
      <p:sp>
        <p:nvSpPr>
          <p:cNvPr id="4" name="Rectangle 3">
            <a:extLst>
              <a:ext uri="{FF2B5EF4-FFF2-40B4-BE49-F238E27FC236}">
                <a16:creationId xmlns:a16="http://schemas.microsoft.com/office/drawing/2014/main" id="{F2CE237B-C822-47B0-C0EB-7D146E955779}"/>
              </a:ext>
            </a:extLst>
          </p:cNvPr>
          <p:cNvSpPr/>
          <p:nvPr/>
        </p:nvSpPr>
        <p:spPr>
          <a:xfrm>
            <a:off x="1828800" y="4374155"/>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Length of the Axle</a:t>
            </a:r>
            <a:endParaRPr lang="en-US" sz="2400" b="1" dirty="0">
              <a:solidFill>
                <a:schemeClr val="accent1">
                  <a:lumMod val="50000"/>
                </a:schemeClr>
              </a:solidFill>
            </a:endParaRPr>
          </a:p>
        </p:txBody>
      </p:sp>
      <p:sp>
        <p:nvSpPr>
          <p:cNvPr id="5" name="Rectangle 4">
            <a:extLst>
              <a:ext uri="{FF2B5EF4-FFF2-40B4-BE49-F238E27FC236}">
                <a16:creationId xmlns:a16="http://schemas.microsoft.com/office/drawing/2014/main" id="{1A6B3AF2-2D70-187E-C969-693DA1778C97}"/>
              </a:ext>
            </a:extLst>
          </p:cNvPr>
          <p:cNvSpPr/>
          <p:nvPr/>
        </p:nvSpPr>
        <p:spPr>
          <a:xfrm>
            <a:off x="1828800" y="5433453"/>
            <a:ext cx="28956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Slant of Car</a:t>
            </a:r>
            <a:endParaRPr lang="en-US" sz="2400" b="1" dirty="0">
              <a:solidFill>
                <a:schemeClr val="accent1">
                  <a:lumMod val="50000"/>
                </a:schemeClr>
              </a:solidFill>
            </a:endParaRPr>
          </a:p>
        </p:txBody>
      </p:sp>
      <p:sp>
        <p:nvSpPr>
          <p:cNvPr id="7" name="Oval 6">
            <a:extLst>
              <a:ext uri="{FF2B5EF4-FFF2-40B4-BE49-F238E27FC236}">
                <a16:creationId xmlns:a16="http://schemas.microsoft.com/office/drawing/2014/main" id="{513219C1-4B57-8498-715F-AF35F930A9DB}"/>
              </a:ext>
            </a:extLst>
          </p:cNvPr>
          <p:cNvSpPr/>
          <p:nvPr/>
        </p:nvSpPr>
        <p:spPr>
          <a:xfrm>
            <a:off x="4343401" y="2357183"/>
            <a:ext cx="761998" cy="731514"/>
          </a:xfrm>
          <a:prstGeom prst="ellipse">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b="1" dirty="0">
                <a:solidFill>
                  <a:schemeClr val="accent1">
                    <a:lumMod val="50000"/>
                  </a:schemeClr>
                </a:solidFill>
              </a:rPr>
              <a:t>A</a:t>
            </a:r>
          </a:p>
        </p:txBody>
      </p:sp>
      <p:sp>
        <p:nvSpPr>
          <p:cNvPr id="8" name="Oval 7">
            <a:extLst>
              <a:ext uri="{FF2B5EF4-FFF2-40B4-BE49-F238E27FC236}">
                <a16:creationId xmlns:a16="http://schemas.microsoft.com/office/drawing/2014/main" id="{63F1C0C5-B472-D5AD-9109-9245880A6D5C}"/>
              </a:ext>
            </a:extLst>
          </p:cNvPr>
          <p:cNvSpPr/>
          <p:nvPr/>
        </p:nvSpPr>
        <p:spPr>
          <a:xfrm>
            <a:off x="4343401" y="3313341"/>
            <a:ext cx="761998" cy="731514"/>
          </a:xfrm>
          <a:prstGeom prst="ellipse">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b="1" dirty="0">
                <a:solidFill>
                  <a:schemeClr val="accent1">
                    <a:lumMod val="50000"/>
                  </a:schemeClr>
                </a:solidFill>
              </a:rPr>
              <a:t>B</a:t>
            </a:r>
          </a:p>
        </p:txBody>
      </p:sp>
      <p:sp>
        <p:nvSpPr>
          <p:cNvPr id="11" name="Oval 10">
            <a:extLst>
              <a:ext uri="{FF2B5EF4-FFF2-40B4-BE49-F238E27FC236}">
                <a16:creationId xmlns:a16="http://schemas.microsoft.com/office/drawing/2014/main" id="{90ECBCE6-2034-A2E1-FF46-AD4C04FB3B6E}"/>
              </a:ext>
            </a:extLst>
          </p:cNvPr>
          <p:cNvSpPr/>
          <p:nvPr/>
        </p:nvSpPr>
        <p:spPr>
          <a:xfrm>
            <a:off x="4343401" y="4325660"/>
            <a:ext cx="761998" cy="731514"/>
          </a:xfrm>
          <a:prstGeom prst="ellipse">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b="1" dirty="0">
                <a:solidFill>
                  <a:schemeClr val="accent1">
                    <a:lumMod val="50000"/>
                  </a:schemeClr>
                </a:solidFill>
              </a:rPr>
              <a:t>C</a:t>
            </a:r>
          </a:p>
        </p:txBody>
      </p:sp>
      <p:sp>
        <p:nvSpPr>
          <p:cNvPr id="12" name="Oval 11">
            <a:extLst>
              <a:ext uri="{FF2B5EF4-FFF2-40B4-BE49-F238E27FC236}">
                <a16:creationId xmlns:a16="http://schemas.microsoft.com/office/drawing/2014/main" id="{2525869D-CB28-2709-FD07-CE4E4F3E731D}"/>
              </a:ext>
            </a:extLst>
          </p:cNvPr>
          <p:cNvSpPr/>
          <p:nvPr/>
        </p:nvSpPr>
        <p:spPr>
          <a:xfrm>
            <a:off x="4343401" y="5334954"/>
            <a:ext cx="761998" cy="731514"/>
          </a:xfrm>
          <a:prstGeom prst="ellipse">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b="1" dirty="0">
                <a:solidFill>
                  <a:schemeClr val="accent1">
                    <a:lumMod val="50000"/>
                  </a:schemeClr>
                </a:solidFill>
              </a:rPr>
              <a:t>D</a:t>
            </a:r>
          </a:p>
        </p:txBody>
      </p:sp>
      <p:sp>
        <p:nvSpPr>
          <p:cNvPr id="13" name="Rectangle 12">
            <a:extLst>
              <a:ext uri="{FF2B5EF4-FFF2-40B4-BE49-F238E27FC236}">
                <a16:creationId xmlns:a16="http://schemas.microsoft.com/office/drawing/2014/main" id="{53894FC2-1376-22B1-C602-CA5FE0DDEA1E}"/>
              </a:ext>
            </a:extLst>
          </p:cNvPr>
          <p:cNvSpPr/>
          <p:nvPr/>
        </p:nvSpPr>
        <p:spPr>
          <a:xfrm>
            <a:off x="2819400" y="1066800"/>
            <a:ext cx="6553200"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Output Y = Distance Travelled by the Car</a:t>
            </a:r>
            <a:endParaRPr lang="en-US" sz="2400" b="1" dirty="0">
              <a:solidFill>
                <a:schemeClr val="accent1">
                  <a:lumMod val="50000"/>
                </a:schemeClr>
              </a:solidFill>
            </a:endParaRPr>
          </a:p>
        </p:txBody>
      </p:sp>
      <p:sp>
        <p:nvSpPr>
          <p:cNvPr id="14" name="Rectangle 13">
            <a:extLst>
              <a:ext uri="{FF2B5EF4-FFF2-40B4-BE49-F238E27FC236}">
                <a16:creationId xmlns:a16="http://schemas.microsoft.com/office/drawing/2014/main" id="{60090EC9-C0DB-45C5-0709-CADD50942222}"/>
              </a:ext>
            </a:extLst>
          </p:cNvPr>
          <p:cNvSpPr/>
          <p:nvPr/>
        </p:nvSpPr>
        <p:spPr>
          <a:xfrm>
            <a:off x="5791199" y="2456241"/>
            <a:ext cx="5333999"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Wheel Size effect the friction between wheels and table</a:t>
            </a:r>
            <a:endParaRPr lang="en-US" sz="2400" dirty="0">
              <a:solidFill>
                <a:schemeClr val="accent6">
                  <a:lumMod val="75000"/>
                </a:schemeClr>
              </a:solidFill>
            </a:endParaRPr>
          </a:p>
        </p:txBody>
      </p:sp>
      <p:sp>
        <p:nvSpPr>
          <p:cNvPr id="15" name="Rectangle 14">
            <a:extLst>
              <a:ext uri="{FF2B5EF4-FFF2-40B4-BE49-F238E27FC236}">
                <a16:creationId xmlns:a16="http://schemas.microsoft.com/office/drawing/2014/main" id="{011FBDD3-FD49-BC9D-69B9-2C0595900BB5}"/>
              </a:ext>
            </a:extLst>
          </p:cNvPr>
          <p:cNvSpPr/>
          <p:nvPr/>
        </p:nvSpPr>
        <p:spPr>
          <a:xfrm>
            <a:off x="5791199" y="3416221"/>
            <a:ext cx="5333999"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Wind Screen can effect the Air Resistance Car faces</a:t>
            </a:r>
            <a:endParaRPr lang="en-US" sz="2400" dirty="0">
              <a:solidFill>
                <a:schemeClr val="accent6">
                  <a:lumMod val="75000"/>
                </a:schemeClr>
              </a:solidFill>
            </a:endParaRPr>
          </a:p>
        </p:txBody>
      </p:sp>
      <p:sp>
        <p:nvSpPr>
          <p:cNvPr id="16" name="Rectangle 15">
            <a:extLst>
              <a:ext uri="{FF2B5EF4-FFF2-40B4-BE49-F238E27FC236}">
                <a16:creationId xmlns:a16="http://schemas.microsoft.com/office/drawing/2014/main" id="{D56B3AA0-C659-AD03-5869-BAB151F04892}"/>
              </a:ext>
            </a:extLst>
          </p:cNvPr>
          <p:cNvSpPr/>
          <p:nvPr/>
        </p:nvSpPr>
        <p:spPr>
          <a:xfrm>
            <a:off x="5791198" y="4424837"/>
            <a:ext cx="5333999"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Length </a:t>
            </a:r>
            <a:r>
              <a:rPr lang="en-US" sz="2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effects the performance</a:t>
            </a:r>
            <a:endParaRPr lang="en-US" sz="2400" dirty="0">
              <a:solidFill>
                <a:schemeClr val="accent6">
                  <a:lumMod val="75000"/>
                </a:schemeClr>
              </a:solidFill>
            </a:endParaRPr>
          </a:p>
        </p:txBody>
      </p:sp>
      <p:sp>
        <p:nvSpPr>
          <p:cNvPr id="17" name="Rectangle 16">
            <a:extLst>
              <a:ext uri="{FF2B5EF4-FFF2-40B4-BE49-F238E27FC236}">
                <a16:creationId xmlns:a16="http://schemas.microsoft.com/office/drawing/2014/main" id="{E0861ECE-4CC7-C03E-18CB-50E7131ABC4B}"/>
              </a:ext>
            </a:extLst>
          </p:cNvPr>
          <p:cNvSpPr/>
          <p:nvPr/>
        </p:nvSpPr>
        <p:spPr>
          <a:xfrm>
            <a:off x="5791198" y="5418505"/>
            <a:ext cx="5333999"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Center of Gravity shifts as the Slant changes</a:t>
            </a:r>
            <a:endParaRPr lang="en-US" sz="2400" dirty="0">
              <a:solidFill>
                <a:schemeClr val="accent6">
                  <a:lumMod val="75000"/>
                </a:schemeClr>
              </a:solidFill>
            </a:endParaRPr>
          </a:p>
        </p:txBody>
      </p:sp>
      <p:pic>
        <p:nvPicPr>
          <p:cNvPr id="3074" name="Picture 2" descr="Tire Icon PNG Images, Vectors Free Download - Pngtree">
            <a:extLst>
              <a:ext uri="{FF2B5EF4-FFF2-40B4-BE49-F238E27FC236}">
                <a16:creationId xmlns:a16="http://schemas.microsoft.com/office/drawing/2014/main" id="{0A80AEF8-D0ED-72E7-0360-38B344E1DF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736" y="2232680"/>
            <a:ext cx="761998" cy="7619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indshield - Free transportation icons">
            <a:extLst>
              <a:ext uri="{FF2B5EF4-FFF2-40B4-BE49-F238E27FC236}">
                <a16:creationId xmlns:a16="http://schemas.microsoft.com/office/drawing/2014/main" id="{352ABD32-0114-A0C1-0701-7D99FB6797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736" y="3236610"/>
            <a:ext cx="761998" cy="7619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xle Generic Outline Color icon | Freepik">
            <a:extLst>
              <a:ext uri="{FF2B5EF4-FFF2-40B4-BE49-F238E27FC236}">
                <a16:creationId xmlns:a16="http://schemas.microsoft.com/office/drawing/2014/main" id="{970674B2-C079-628A-4064-82AF8F78E7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669" y="4240540"/>
            <a:ext cx="761998" cy="76199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Vehicle Automobile Transportation Line Icon. Modern Shape of Auto Sign. Car  in Side View Linear Pictogram. Automotive Sedan Transport Outline Icon.  Editable Stroke. Isolated Vector Illustration. 14784880 Vector Art at  Vecteezy">
            <a:extLst>
              <a:ext uri="{FF2B5EF4-FFF2-40B4-BE49-F238E27FC236}">
                <a16:creationId xmlns:a16="http://schemas.microsoft.com/office/drawing/2014/main" id="{565CC4A8-3ADA-A11A-214D-C9B4652696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204" y="5258909"/>
            <a:ext cx="989491" cy="98949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D484436-DC92-179C-AA39-FF280A02AF21}"/>
              </a:ext>
            </a:extLst>
          </p:cNvPr>
          <p:cNvSpPr/>
          <p:nvPr/>
        </p:nvSpPr>
        <p:spPr>
          <a:xfrm>
            <a:off x="1828800" y="1637523"/>
            <a:ext cx="2469793"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8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Factor</a:t>
            </a:r>
            <a:endParaRPr lang="en-US" sz="2800" b="1" dirty="0">
              <a:solidFill>
                <a:schemeClr val="accent6">
                  <a:lumMod val="75000"/>
                </a:schemeClr>
              </a:solidFill>
            </a:endParaRPr>
          </a:p>
        </p:txBody>
      </p:sp>
      <p:sp>
        <p:nvSpPr>
          <p:cNvPr id="19" name="Rectangle 18">
            <a:extLst>
              <a:ext uri="{FF2B5EF4-FFF2-40B4-BE49-F238E27FC236}">
                <a16:creationId xmlns:a16="http://schemas.microsoft.com/office/drawing/2014/main" id="{20321D41-FDCD-2042-65FF-05CA53DF3BE2}"/>
              </a:ext>
            </a:extLst>
          </p:cNvPr>
          <p:cNvSpPr/>
          <p:nvPr/>
        </p:nvSpPr>
        <p:spPr>
          <a:xfrm>
            <a:off x="4114800" y="1637523"/>
            <a:ext cx="1503679"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8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Symbol</a:t>
            </a:r>
            <a:endParaRPr lang="en-US" sz="2800" b="1" dirty="0">
              <a:solidFill>
                <a:schemeClr val="accent6">
                  <a:lumMod val="75000"/>
                </a:schemeClr>
              </a:solidFill>
            </a:endParaRPr>
          </a:p>
        </p:txBody>
      </p:sp>
      <p:sp>
        <p:nvSpPr>
          <p:cNvPr id="20" name="Rectangle 19">
            <a:extLst>
              <a:ext uri="{FF2B5EF4-FFF2-40B4-BE49-F238E27FC236}">
                <a16:creationId xmlns:a16="http://schemas.microsoft.com/office/drawing/2014/main" id="{F4146475-D679-64A7-AF92-511E96E70270}"/>
              </a:ext>
            </a:extLst>
          </p:cNvPr>
          <p:cNvSpPr/>
          <p:nvPr/>
        </p:nvSpPr>
        <p:spPr>
          <a:xfrm>
            <a:off x="5791198" y="1637523"/>
            <a:ext cx="2819402" cy="53339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8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Rational</a:t>
            </a:r>
            <a:endParaRPr lang="en-US" sz="2800" b="1" dirty="0">
              <a:solidFill>
                <a:schemeClr val="accent6">
                  <a:lumMod val="75000"/>
                </a:schemeClr>
              </a:solidFill>
            </a:endParaRPr>
          </a:p>
        </p:txBody>
      </p:sp>
    </p:spTree>
    <p:extLst>
      <p:ext uri="{BB962C8B-B14F-4D97-AF65-F5344CB8AC3E}">
        <p14:creationId xmlns:p14="http://schemas.microsoft.com/office/powerpoint/2010/main" val="23091835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3.xml><?xml version="1.0" encoding="utf-8"?>
<p:tagLst xmlns:a="http://schemas.openxmlformats.org/drawingml/2006/main" xmlns:r="http://schemas.openxmlformats.org/officeDocument/2006/relationships" xmlns:p="http://schemas.openxmlformats.org/presentationml/2006/main">
  <p:tag name="SHAPENAME" val="5. Source"/>
</p:tagLst>
</file>

<file path=ppt/tags/tag1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ags/tag10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SHAPENAME" val="5. Source"/>
</p:tagLst>
</file>

<file path=ppt/tags/tag117.xml><?xml version="1.0" encoding="utf-8"?>
<p:tagLst xmlns:a="http://schemas.openxmlformats.org/drawingml/2006/main" xmlns:r="http://schemas.openxmlformats.org/officeDocument/2006/relationships" xmlns:p="http://schemas.openxmlformats.org/presentationml/2006/main">
  <p:tag name="SLIDETYPE" val="TitleWhi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aXr8WAgv0cG5g7IkN2Kntg"/>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21.xml><?xml version="1.0" encoding="utf-8"?>
<p:tagLst xmlns:a="http://schemas.openxmlformats.org/drawingml/2006/main" xmlns:r="http://schemas.openxmlformats.org/officeDocument/2006/relationships" xmlns:p="http://schemas.openxmlformats.org/presentationml/2006/main">
  <p:tag name="SHAPENAME" val="Title"/>
</p:tagLst>
</file>

<file path=ppt/tags/tag1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2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4.xml><?xml version="1.0" encoding="utf-8"?>
<p:tagLst xmlns:a="http://schemas.openxmlformats.org/drawingml/2006/main" xmlns:r="http://schemas.openxmlformats.org/officeDocument/2006/relationships" xmlns:p="http://schemas.openxmlformats.org/presentationml/2006/main">
  <p:tag name="SHAPENAME" val="Subtitle"/>
</p:tagLst>
</file>

<file path=ppt/tags/tag25.xml><?xml version="1.0" encoding="utf-8"?>
<p:tagLst xmlns:a="http://schemas.openxmlformats.org/drawingml/2006/main" xmlns:r="http://schemas.openxmlformats.org/officeDocument/2006/relationships" xmlns:p="http://schemas.openxmlformats.org/presentationml/2006/main">
  <p:tag name="SHAPENAME" val="Titl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5. Source"/>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xml><?xml version="1.0" encoding="utf-8"?>
<p:tagLst xmlns:a="http://schemas.openxmlformats.org/drawingml/2006/main" xmlns:r="http://schemas.openxmlformats.org/officeDocument/2006/relationships" xmlns:p="http://schemas.openxmlformats.org/presentationml/2006/main">
  <p:tag name="SHAPENAME" val="5. Source"/>
</p:tagLst>
</file>

<file path=ppt/tags/tag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xml><?xml version="1.0" encoding="utf-8"?>
<p:tagLst xmlns:a="http://schemas.openxmlformats.org/drawingml/2006/main" xmlns:r="http://schemas.openxmlformats.org/officeDocument/2006/relationships" xmlns:p="http://schemas.openxmlformats.org/presentationml/2006/main">
  <p:tag name="SHAPENAME" val="5. Source"/>
</p:tagLst>
</file>

<file path=ppt/tags/tag4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2.xml><?xml version="1.0" encoding="utf-8"?>
<p:tagLst xmlns:a="http://schemas.openxmlformats.org/drawingml/2006/main" xmlns:r="http://schemas.openxmlformats.org/officeDocument/2006/relationships" xmlns:p="http://schemas.openxmlformats.org/presentationml/2006/main">
  <p:tag name="SHAPENAME" val="3. Subtitle"/>
</p:tagLst>
</file>

<file path=ppt/tags/tag5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xml><?xml version="1.0" encoding="utf-8"?>
<p:tagLst xmlns:a="http://schemas.openxmlformats.org/drawingml/2006/main" xmlns:r="http://schemas.openxmlformats.org/officeDocument/2006/relationships" xmlns:p="http://schemas.openxmlformats.org/presentationml/2006/main">
  <p:tag name="SHAPENAME" val="5. Source"/>
</p:tagLst>
</file>

<file path=ppt/tags/tag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5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1.xml><?xml version="1.0" encoding="utf-8"?>
<p:tagLst xmlns:a="http://schemas.openxmlformats.org/drawingml/2006/main" xmlns:r="http://schemas.openxmlformats.org/officeDocument/2006/relationships" xmlns:p="http://schemas.openxmlformats.org/presentationml/2006/main">
  <p:tag name="SHAPENAME" val="3. Subtitle"/>
</p:tagLst>
</file>

<file path=ppt/tags/tag62.xml><?xml version="1.0" encoding="utf-8"?>
<p:tagLst xmlns:a="http://schemas.openxmlformats.org/drawingml/2006/main" xmlns:r="http://schemas.openxmlformats.org/officeDocument/2006/relationships" xmlns:p="http://schemas.openxmlformats.org/presentationml/2006/main">
  <p:tag name="SHAPENAME" val="5. Source"/>
</p:tagLst>
</file>

<file path=ppt/tags/tag6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5.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1.xml><?xml version="1.0" encoding="utf-8"?>
<p:tagLst xmlns:a="http://schemas.openxmlformats.org/drawingml/2006/main" xmlns:r="http://schemas.openxmlformats.org/officeDocument/2006/relationships" xmlns:p="http://schemas.openxmlformats.org/presentationml/2006/main">
  <p:tag name="SHAPENAME" val="3. Subtitle"/>
</p:tagLst>
</file>

<file path=ppt/tags/tag92.xml><?xml version="1.0" encoding="utf-8"?>
<p:tagLst xmlns:a="http://schemas.openxmlformats.org/drawingml/2006/main" xmlns:r="http://schemas.openxmlformats.org/officeDocument/2006/relationships" xmlns:p="http://schemas.openxmlformats.org/presentationml/2006/main">
  <p:tag name="SHAPENAME" val="5. Source"/>
</p:tagLst>
</file>

<file path=ppt/tags/tag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9.xml><?xml version="1.0" encoding="utf-8"?>
<p:tagLst xmlns:a="http://schemas.openxmlformats.org/drawingml/2006/main" xmlns:r="http://schemas.openxmlformats.org/officeDocument/2006/relationships" xmlns:p="http://schemas.openxmlformats.org/presentationml/2006/main">
  <p:tag name="SHAPENAME" val="RectangleLight"/>
</p:tagLst>
</file>

<file path=ppt/theme/theme1.xml><?xml version="1.0" encoding="utf-8"?>
<a:theme xmlns:a="http://schemas.openxmlformats.org/drawingml/2006/main" name="White">
  <a:themeElements>
    <a:clrScheme name="Scheme1">
      <a:dk1>
        <a:srgbClr val="000000"/>
      </a:dk1>
      <a:lt1>
        <a:srgbClr val="FFFFFF"/>
      </a:lt1>
      <a:dk2>
        <a:srgbClr val="FFFFFF"/>
      </a:dk2>
      <a:lt2>
        <a:srgbClr val="FFFFFF"/>
      </a:lt2>
      <a:accent1>
        <a:srgbClr val="006837"/>
      </a:accent1>
      <a:accent2>
        <a:srgbClr val="4B9506"/>
      </a:accent2>
      <a:accent3>
        <a:srgbClr val="57AE07"/>
      </a:accent3>
      <a:accent4>
        <a:srgbClr val="74D41C"/>
      </a:accent4>
      <a:accent5>
        <a:srgbClr val="004614"/>
      </a:accent5>
      <a:accent6>
        <a:srgbClr val="4D4D4D"/>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6837"/>
        </a:accent1>
        <a:accent2>
          <a:srgbClr val="4B9506"/>
        </a:accent2>
        <a:accent3>
          <a:srgbClr val="57AE07"/>
        </a:accent3>
        <a:accent4>
          <a:srgbClr val="74D41C"/>
        </a:accent4>
        <a:accent5>
          <a:srgbClr val="004614"/>
        </a:accent5>
        <a:accent6>
          <a:srgbClr val="4D4D4D"/>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 name="Custom Color6">
      <a:srgbClr val="C3922E"/>
    </a:custClr>
  </a:custClrLst>
  <a:extLst>
    <a:ext uri="{05A4C25C-085E-4340-85A3-A5531E510DB2}">
      <thm15:themeFamily xmlns:thm15="http://schemas.microsoft.com/office/thememl/2012/main" name="KR0137_CF (v4)" id="{C8437B25-9804-4200-B650-2144F1B4888E}" vid="{6B64B7AF-1F53-4991-B3BB-A5097C8BA4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9430</TotalTime>
  <Words>2188</Words>
  <Application>Microsoft Office PowerPoint</Application>
  <PresentationFormat>Widescreen</PresentationFormat>
  <Paragraphs>299</Paragraphs>
  <Slides>26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Segoe UI</vt:lpstr>
      <vt:lpstr>Symbol</vt:lpstr>
      <vt:lpstr>Times New Roman</vt:lpstr>
      <vt:lpstr>Wingdings</vt:lpstr>
      <vt:lpstr>White</vt:lpstr>
      <vt:lpstr>think-cell Slide</vt:lpstr>
      <vt:lpstr>Lego DOE Project</vt:lpstr>
      <vt:lpstr>Executive Summary</vt:lpstr>
      <vt:lpstr>Lego Car Project Deliverables</vt:lpstr>
      <vt:lpstr>Lego Car Project Deliverables</vt:lpstr>
      <vt:lpstr>Project Objectives and Goal</vt:lpstr>
      <vt:lpstr>Lego Car Project Deliverables</vt:lpstr>
      <vt:lpstr>Description of Experimental setup</vt:lpstr>
      <vt:lpstr>Lego Car Project Deliverables</vt:lpstr>
      <vt:lpstr>Factors Chosen – 4 Factors Included</vt:lpstr>
      <vt:lpstr>Low and High Levels of Factors</vt:lpstr>
      <vt:lpstr>Lego Car Project Deliverables</vt:lpstr>
      <vt:lpstr>Test for Significance of Factors Effect (P value)</vt:lpstr>
      <vt:lpstr>Lego Car Project Deliverables</vt:lpstr>
      <vt:lpstr>Response Variable Y and Measurement</vt:lpstr>
      <vt:lpstr>Lego Car Project Deliverables</vt:lpstr>
      <vt:lpstr>Lego Choice of the Experiment Design, Blocking Noise</vt:lpstr>
      <vt:lpstr>Lego Car Project Deliverables</vt:lpstr>
      <vt:lpstr>Residual analysis – Residuals are NID</vt:lpstr>
      <vt:lpstr>Effects Analysis through Normality Plot</vt:lpstr>
      <vt:lpstr>Data Analysis and Factor Main Effects</vt:lpstr>
      <vt:lpstr>Lego Car Project Deliverables</vt:lpstr>
      <vt:lpstr>Graph demonstrating the results from the experiments</vt:lpstr>
      <vt:lpstr>Lego Car Project Deliverables</vt:lpstr>
      <vt:lpstr>Financial Analysis based on the design of the car and its performance</vt:lpstr>
      <vt:lpstr>Lego Car Project Deliverables</vt:lpstr>
      <vt:lpstr>Final 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Areeb</dc:creator>
  <cp:lastModifiedBy>ayush</cp:lastModifiedBy>
  <cp:revision>184</cp:revision>
  <dcterms:created xsi:type="dcterms:W3CDTF">2017-02-17T12:36:41Z</dcterms:created>
  <dcterms:modified xsi:type="dcterms:W3CDTF">2024-12-11T06:06:57Z</dcterms:modified>
</cp:coreProperties>
</file>