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296" r:id="rId69"/>
    <p:sldId id="297" r:id="rId70"/>
    <p:sldId id="298" r:id="rId71"/>
    <p:sldId id="299" r:id="rId72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ileron Regular" charset="1" panose="00000500000000000000"/>
      <p:regular r:id="rId8"/>
    </p:embeddedFont>
    <p:embeddedFont>
      <p:font typeface="Aileron Regular Bold" charset="1" panose="00000800000000000000"/>
      <p:regular r:id="rId9"/>
    </p:embeddedFont>
    <p:embeddedFont>
      <p:font typeface="Aileron Regular Italics" charset="1" panose="00000500000000000000"/>
      <p:regular r:id="rId10"/>
    </p:embeddedFont>
    <p:embeddedFont>
      <p:font typeface="Aileron Regular Bold Italics" charset="1" panose="00000800000000000000"/>
      <p:regular r:id="rId11"/>
    </p:embeddedFont>
    <p:embeddedFont>
      <p:font typeface="Open Sans Light" charset="1" panose="020B0306030504020204"/>
      <p:regular r:id="rId12"/>
    </p:embeddedFont>
    <p:embeddedFont>
      <p:font typeface="Open Sans Light Bold" charset="1" panose="020B0806030504020204"/>
      <p:regular r:id="rId13"/>
    </p:embeddedFont>
    <p:embeddedFont>
      <p:font typeface="Open Sans Light Italics" charset="1" panose="020B0306030504020204"/>
      <p:regular r:id="rId14"/>
    </p:embeddedFont>
    <p:embeddedFont>
      <p:font typeface="Open Sans Light Bold Italics" charset="1" panose="020B0806030504020204"/>
      <p:regular r:id="rId15"/>
    </p:embeddedFont>
    <p:embeddedFont>
      <p:font typeface="Raleway Heavy" charset="1" panose="020B0003030101060003"/>
      <p:regular r:id="rId16"/>
    </p:embeddedFont>
    <p:embeddedFont>
      <p:font typeface="Arimo" charset="1" panose="020B0604020202020204"/>
      <p:regular r:id="rId17"/>
    </p:embeddedFont>
    <p:embeddedFont>
      <p:font typeface="Arimo Bold" charset="1" panose="020B0704020202020204"/>
      <p:regular r:id="rId18"/>
    </p:embeddedFont>
    <p:embeddedFont>
      <p:font typeface="Arimo Italics" charset="1" panose="020B0604020202090204"/>
      <p:regular r:id="rId19"/>
    </p:embeddedFont>
    <p:embeddedFont>
      <p:font typeface="Arimo Bold Italics" charset="1" panose="020B0704020202090204"/>
      <p:regular r:id="rId20"/>
    </p:embeddedFont>
    <p:embeddedFont>
      <p:font typeface="Muli Bold" charset="1" panose="00000800000000000000"/>
      <p:regular r:id="rId21"/>
    </p:embeddedFont>
    <p:embeddedFont>
      <p:font typeface="Muli Bold Bold" charset="1" panose="00000900000000000000"/>
      <p:regular r:id="rId22"/>
    </p:embeddedFont>
    <p:embeddedFont>
      <p:font typeface="Muli Bold Italics" charset="1" panose="00000800000000000000"/>
      <p:regular r:id="rId23"/>
    </p:embeddedFont>
    <p:embeddedFont>
      <p:font typeface="Muli Bold Bold Italics" charset="1" panose="00000900000000000000"/>
      <p:regular r:id="rId24"/>
    </p:embeddedFont>
    <p:embeddedFont>
      <p:font typeface="Muli Regular" charset="1" panose="00000500000000000000"/>
      <p:regular r:id="rId25"/>
    </p:embeddedFont>
    <p:embeddedFont>
      <p:font typeface="Muli Regular Bold" charset="1" panose="00000700000000000000"/>
      <p:regular r:id="rId26"/>
    </p:embeddedFont>
    <p:embeddedFont>
      <p:font typeface="Muli Regular Italics" charset="1" panose="00000500000000000000"/>
      <p:regular r:id="rId27"/>
    </p:embeddedFont>
    <p:embeddedFont>
      <p:font typeface="Muli Regular Bold Italics" charset="1" panose="000007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slides/slide1.xml" Type="http://schemas.openxmlformats.org/officeDocument/2006/relationships/slide"/><Relationship Id="rId3" Target="viewProps.xml" Type="http://schemas.openxmlformats.org/officeDocument/2006/relationships/viewProps"/><Relationship Id="rId30" Target="slides/slide2.xml" Type="http://schemas.openxmlformats.org/officeDocument/2006/relationships/slide"/><Relationship Id="rId31" Target="slides/slide3.xml" Type="http://schemas.openxmlformats.org/officeDocument/2006/relationships/slide"/><Relationship Id="rId32" Target="slides/slide4.xml" Type="http://schemas.openxmlformats.org/officeDocument/2006/relationships/slide"/><Relationship Id="rId33" Target="slides/slide5.xml" Type="http://schemas.openxmlformats.org/officeDocument/2006/relationships/slide"/><Relationship Id="rId34" Target="slides/slide6.xml" Type="http://schemas.openxmlformats.org/officeDocument/2006/relationships/slide"/><Relationship Id="rId35" Target="slides/slide7.xml" Type="http://schemas.openxmlformats.org/officeDocument/2006/relationships/slide"/><Relationship Id="rId36" Target="slides/slide8.xml" Type="http://schemas.openxmlformats.org/officeDocument/2006/relationships/slide"/><Relationship Id="rId37" Target="slides/slide9.xml" Type="http://schemas.openxmlformats.org/officeDocument/2006/relationships/slide"/><Relationship Id="rId38" Target="slides/slide10.xml" Type="http://schemas.openxmlformats.org/officeDocument/2006/relationships/slide"/><Relationship Id="rId39" Target="slides/slide11.xml" Type="http://schemas.openxmlformats.org/officeDocument/2006/relationships/slide"/><Relationship Id="rId4" Target="theme/theme1.xml" Type="http://schemas.openxmlformats.org/officeDocument/2006/relationships/theme"/><Relationship Id="rId40" Target="slides/slide12.xml" Type="http://schemas.openxmlformats.org/officeDocument/2006/relationships/slide"/><Relationship Id="rId41" Target="slides/slide13.xml" Type="http://schemas.openxmlformats.org/officeDocument/2006/relationships/slide"/><Relationship Id="rId42" Target="slides/slide14.xml" Type="http://schemas.openxmlformats.org/officeDocument/2006/relationships/slide"/><Relationship Id="rId43" Target="slides/slide15.xml" Type="http://schemas.openxmlformats.org/officeDocument/2006/relationships/slide"/><Relationship Id="rId44" Target="slides/slide16.xml" Type="http://schemas.openxmlformats.org/officeDocument/2006/relationships/slide"/><Relationship Id="rId45" Target="slides/slide17.xml" Type="http://schemas.openxmlformats.org/officeDocument/2006/relationships/slide"/><Relationship Id="rId46" Target="slides/slide18.xml" Type="http://schemas.openxmlformats.org/officeDocument/2006/relationships/slide"/><Relationship Id="rId47" Target="slides/slide19.xml" Type="http://schemas.openxmlformats.org/officeDocument/2006/relationships/slide"/><Relationship Id="rId48" Target="slides/slide20.xml" Type="http://schemas.openxmlformats.org/officeDocument/2006/relationships/slide"/><Relationship Id="rId49" Target="slides/slide21.xml" Type="http://schemas.openxmlformats.org/officeDocument/2006/relationships/slide"/><Relationship Id="rId5" Target="tableStyles.xml" Type="http://schemas.openxmlformats.org/officeDocument/2006/relationships/tableStyles"/><Relationship Id="rId50" Target="slides/slide22.xml" Type="http://schemas.openxmlformats.org/officeDocument/2006/relationships/slide"/><Relationship Id="rId51" Target="slides/slide23.xml" Type="http://schemas.openxmlformats.org/officeDocument/2006/relationships/slide"/><Relationship Id="rId52" Target="slides/slide24.xml" Type="http://schemas.openxmlformats.org/officeDocument/2006/relationships/slide"/><Relationship Id="rId53" Target="slides/slide25.xml" Type="http://schemas.openxmlformats.org/officeDocument/2006/relationships/slide"/><Relationship Id="rId54" Target="slides/slide26.xml" Type="http://schemas.openxmlformats.org/officeDocument/2006/relationships/slide"/><Relationship Id="rId55" Target="slides/slide27.xml" Type="http://schemas.openxmlformats.org/officeDocument/2006/relationships/slide"/><Relationship Id="rId56" Target="slides/slide28.xml" Type="http://schemas.openxmlformats.org/officeDocument/2006/relationships/slide"/><Relationship Id="rId57" Target="slides/slide29.xml" Type="http://schemas.openxmlformats.org/officeDocument/2006/relationships/slide"/><Relationship Id="rId58" Target="slides/slide30.xml" Type="http://schemas.openxmlformats.org/officeDocument/2006/relationships/slide"/><Relationship Id="rId59" Target="slides/slide31.xml" Type="http://schemas.openxmlformats.org/officeDocument/2006/relationships/slide"/><Relationship Id="rId6" Target="fonts/font6.fntdata" Type="http://schemas.openxmlformats.org/officeDocument/2006/relationships/font"/><Relationship Id="rId60" Target="slides/slide32.xml" Type="http://schemas.openxmlformats.org/officeDocument/2006/relationships/slide"/><Relationship Id="rId61" Target="slides/slide33.xml" Type="http://schemas.openxmlformats.org/officeDocument/2006/relationships/slide"/><Relationship Id="rId62" Target="slides/slide34.xml" Type="http://schemas.openxmlformats.org/officeDocument/2006/relationships/slide"/><Relationship Id="rId63" Target="slides/slide35.xml" Type="http://schemas.openxmlformats.org/officeDocument/2006/relationships/slide"/><Relationship Id="rId64" Target="slides/slide36.xml" Type="http://schemas.openxmlformats.org/officeDocument/2006/relationships/slide"/><Relationship Id="rId65" Target="slides/slide37.xml" Type="http://schemas.openxmlformats.org/officeDocument/2006/relationships/slide"/><Relationship Id="rId66" Target="slides/slide38.xml" Type="http://schemas.openxmlformats.org/officeDocument/2006/relationships/slide"/><Relationship Id="rId67" Target="slides/slide39.xml" Type="http://schemas.openxmlformats.org/officeDocument/2006/relationships/slide"/><Relationship Id="rId68" Target="slides/slide40.xml" Type="http://schemas.openxmlformats.org/officeDocument/2006/relationships/slide"/><Relationship Id="rId69" Target="slides/slide41.xml" Type="http://schemas.openxmlformats.org/officeDocument/2006/relationships/slide"/><Relationship Id="rId7" Target="fonts/font7.fntdata" Type="http://schemas.openxmlformats.org/officeDocument/2006/relationships/font"/><Relationship Id="rId70" Target="slides/slide42.xml" Type="http://schemas.openxmlformats.org/officeDocument/2006/relationships/slide"/><Relationship Id="rId71" Target="slides/slide43.xml" Type="http://schemas.openxmlformats.org/officeDocument/2006/relationships/slide"/><Relationship Id="rId72" Target="slides/slide44.xml" Type="http://schemas.openxmlformats.org/officeDocument/2006/relationships/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29.png" Type="http://schemas.openxmlformats.org/officeDocument/2006/relationships/image"/><Relationship Id="rId5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png" Type="http://schemas.openxmlformats.org/officeDocument/2006/relationships/image"/><Relationship Id="rId12" Target="../media/image36.png" Type="http://schemas.openxmlformats.org/officeDocument/2006/relationships/image"/><Relationship Id="rId13" Target="../media/image37.png" Type="http://schemas.openxmlformats.org/officeDocument/2006/relationships/image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29.png" Type="http://schemas.openxmlformats.org/officeDocument/2006/relationships/image"/><Relationship Id="rId6" Target="../media/image30.png" Type="http://schemas.openxmlformats.org/officeDocument/2006/relationships/image"/><Relationship Id="rId7" Target="../media/image31.png" Type="http://schemas.openxmlformats.org/officeDocument/2006/relationships/image"/><Relationship Id="rId8" Target="../media/image32.pn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29.png" Type="http://schemas.openxmlformats.org/officeDocument/2006/relationships/image"/><Relationship Id="rId6" Target="../media/image38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39.png" Type="http://schemas.openxmlformats.org/officeDocument/2006/relationships/image"/><Relationship Id="rId6" Target="../media/image40.png" Type="http://schemas.openxmlformats.org/officeDocument/2006/relationships/image"/><Relationship Id="rId7" Target="../media/image4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png" Type="http://schemas.openxmlformats.org/officeDocument/2006/relationships/image"/><Relationship Id="rId11" Target="../media/image46.png" Type="http://schemas.openxmlformats.org/officeDocument/2006/relationships/image"/><Relationship Id="rId12" Target="../media/image47.png" Type="http://schemas.openxmlformats.org/officeDocument/2006/relationships/image"/><Relationship Id="rId13" Target="../media/image48.png" Type="http://schemas.openxmlformats.org/officeDocument/2006/relationships/image"/><Relationship Id="rId14" Target="../media/image49.png" Type="http://schemas.openxmlformats.org/officeDocument/2006/relationships/image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39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8.png" Type="http://schemas.openxmlformats.org/officeDocument/2006/relationships/image"/><Relationship Id="rId9" Target="../media/image4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39.png" Type="http://schemas.openxmlformats.org/officeDocument/2006/relationships/image"/><Relationship Id="rId6" Target="../media/image50.png" Type="http://schemas.openxmlformats.org/officeDocument/2006/relationships/image"/><Relationship Id="rId7" Target="../media/image51.pn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39.png" Type="http://schemas.openxmlformats.org/officeDocument/2006/relationships/image"/><Relationship Id="rId6" Target="../media/image52.png" Type="http://schemas.openxmlformats.org/officeDocument/2006/relationships/image"/><Relationship Id="rId7" Target="../media/image5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8.png" Type="http://schemas.openxmlformats.org/officeDocument/2006/relationships/image"/><Relationship Id="rId11" Target="../media/image59.png" Type="http://schemas.openxmlformats.org/officeDocument/2006/relationships/image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54.png" Type="http://schemas.openxmlformats.org/officeDocument/2006/relationships/image"/><Relationship Id="rId6" Target="../media/image55.png" Type="http://schemas.openxmlformats.org/officeDocument/2006/relationships/image"/><Relationship Id="rId7" Target="../media/image56.png" Type="http://schemas.openxmlformats.org/officeDocument/2006/relationships/image"/><Relationship Id="rId8" Target="../media/image13.png" Type="http://schemas.openxmlformats.org/officeDocument/2006/relationships/image"/><Relationship Id="rId9" Target="../media/image5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54.png" Type="http://schemas.openxmlformats.org/officeDocument/2006/relationships/image"/><Relationship Id="rId6" Target="../media/image60.png" Type="http://schemas.openxmlformats.org/officeDocument/2006/relationships/image"/><Relationship Id="rId7" Target="../media/image46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54.png" Type="http://schemas.openxmlformats.org/officeDocument/2006/relationships/image"/><Relationship Id="rId5" Target="../media/image2.png" Type="http://schemas.openxmlformats.org/officeDocument/2006/relationships/image"/><Relationship Id="rId6" Target="../media/image6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54.png" Type="http://schemas.openxmlformats.org/officeDocument/2006/relationships/image"/><Relationship Id="rId5" Target="../media/image2.png" Type="http://schemas.openxmlformats.org/officeDocument/2006/relationships/image"/><Relationship Id="rId6" Target="../media/image62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54.png" Type="http://schemas.openxmlformats.org/officeDocument/2006/relationships/image"/><Relationship Id="rId5" Target="../media/image2.png" Type="http://schemas.openxmlformats.org/officeDocument/2006/relationships/image"/><Relationship Id="rId6" Target="../media/image63.png" Type="http://schemas.openxmlformats.org/officeDocument/2006/relationships/image"/><Relationship Id="rId7" Target="../media/image64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7.png" Type="http://schemas.openxmlformats.org/officeDocument/2006/relationships/image"/><Relationship Id="rId6" Target="../media/image65.png" Type="http://schemas.openxmlformats.org/officeDocument/2006/relationships/image"/><Relationship Id="rId7" Target="../media/image66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7.png" Type="http://schemas.openxmlformats.org/officeDocument/2006/relationships/image"/><Relationship Id="rId6" Target="../media/image65.png" Type="http://schemas.openxmlformats.org/officeDocument/2006/relationships/image"/><Relationship Id="rId7" Target="../media/image67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7.png" Type="http://schemas.openxmlformats.org/officeDocument/2006/relationships/image"/><Relationship Id="rId6" Target="../media/image65.png" Type="http://schemas.openxmlformats.org/officeDocument/2006/relationships/image"/><Relationship Id="rId7" Target="../media/image68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7.png" Type="http://schemas.openxmlformats.org/officeDocument/2006/relationships/image"/><Relationship Id="rId6" Target="../media/image65.png" Type="http://schemas.openxmlformats.org/officeDocument/2006/relationships/image"/><Relationship Id="rId7" Target="../media/image69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7.png" Type="http://schemas.openxmlformats.org/officeDocument/2006/relationships/image"/><Relationship Id="rId6" Target="../media/image65.png" Type="http://schemas.openxmlformats.org/officeDocument/2006/relationships/image"/><Relationship Id="rId7" Target="../media/image70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7.png" Type="http://schemas.openxmlformats.org/officeDocument/2006/relationships/image"/><Relationship Id="rId6" Target="../media/image65.png" Type="http://schemas.openxmlformats.org/officeDocument/2006/relationships/image"/><Relationship Id="rId7" Target="../media/image71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7.png" Type="http://schemas.openxmlformats.org/officeDocument/2006/relationships/image"/><Relationship Id="rId6" Target="../media/image65.png" Type="http://schemas.openxmlformats.org/officeDocument/2006/relationships/image"/><Relationship Id="rId7" Target="../media/image72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7.png" Type="http://schemas.openxmlformats.org/officeDocument/2006/relationships/image"/><Relationship Id="rId6" Target="../media/image65.png" Type="http://schemas.openxmlformats.org/officeDocument/2006/relationships/image"/><Relationship Id="rId7" Target="../media/image7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7.png" Type="http://schemas.openxmlformats.org/officeDocument/2006/relationships/image"/><Relationship Id="rId6" Target="../media/image65.png" Type="http://schemas.openxmlformats.org/officeDocument/2006/relationships/image"/><Relationship Id="rId7" Target="../media/image74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7.png" Type="http://schemas.openxmlformats.org/officeDocument/2006/relationships/image"/><Relationship Id="rId6" Target="../media/image65.png" Type="http://schemas.openxmlformats.org/officeDocument/2006/relationships/image"/><Relationship Id="rId7" Target="../media/image75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7.png" Type="http://schemas.openxmlformats.org/officeDocument/2006/relationships/image"/><Relationship Id="rId6" Target="../media/image65.png" Type="http://schemas.openxmlformats.org/officeDocument/2006/relationships/image"/><Relationship Id="rId7" Target="../media/image76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7.png" Type="http://schemas.openxmlformats.org/officeDocument/2006/relationships/image"/><Relationship Id="rId6" Target="../media/image65.png" Type="http://schemas.openxmlformats.org/officeDocument/2006/relationships/image"/><Relationship Id="rId7" Target="../media/image77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7.png" Type="http://schemas.openxmlformats.org/officeDocument/2006/relationships/image"/><Relationship Id="rId6" Target="../media/image65.png" Type="http://schemas.openxmlformats.org/officeDocument/2006/relationships/image"/><Relationship Id="rId7" Target="../media/image78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7.png" Type="http://schemas.openxmlformats.org/officeDocument/2006/relationships/image"/><Relationship Id="rId6" Target="../media/image65.png" Type="http://schemas.openxmlformats.org/officeDocument/2006/relationships/image"/><Relationship Id="rId7" Target="../media/image79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7.png" Type="http://schemas.openxmlformats.org/officeDocument/2006/relationships/image"/><Relationship Id="rId6" Target="../media/image65.png" Type="http://schemas.openxmlformats.org/officeDocument/2006/relationships/image"/><Relationship Id="rId7" Target="../media/image80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7.png" Type="http://schemas.openxmlformats.org/officeDocument/2006/relationships/image"/><Relationship Id="rId6" Target="../media/image65.png" Type="http://schemas.openxmlformats.org/officeDocument/2006/relationships/image"/><Relationship Id="rId7" Target="../media/image81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7.png" Type="http://schemas.openxmlformats.org/officeDocument/2006/relationships/image"/><Relationship Id="rId6" Target="../media/image65.png" Type="http://schemas.openxmlformats.org/officeDocument/2006/relationships/image"/><Relationship Id="rId7" Target="../media/image82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7.png" Type="http://schemas.openxmlformats.org/officeDocument/2006/relationships/image"/><Relationship Id="rId6" Target="../media/image65.png" Type="http://schemas.openxmlformats.org/officeDocument/2006/relationships/image"/><Relationship Id="rId7" Target="../media/image8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84.png" Type="http://schemas.openxmlformats.org/officeDocument/2006/relationships/image"/><Relationship Id="rId6" Target="../media/image85.png" Type="http://schemas.openxmlformats.org/officeDocument/2006/relationships/image"/><Relationship Id="rId7" Target="../media/image86.png" Type="http://schemas.openxmlformats.org/officeDocument/2006/relationships/image"/><Relationship Id="rId8" Target="../media/image87.pn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88.pn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2.png" Type="http://schemas.openxmlformats.org/officeDocument/2006/relationships/image"/><Relationship Id="rId11" Target="../media/image8.png" Type="http://schemas.openxmlformats.org/officeDocument/2006/relationships/image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14.png" Type="http://schemas.openxmlformats.org/officeDocument/2006/relationships/image"/><Relationship Id="rId6" Target="../media/image89.png" Type="http://schemas.openxmlformats.org/officeDocument/2006/relationships/image"/><Relationship Id="rId7" Target="../media/image15.png" Type="http://schemas.openxmlformats.org/officeDocument/2006/relationships/image"/><Relationship Id="rId8" Target="../media/image90.png" Type="http://schemas.openxmlformats.org/officeDocument/2006/relationships/image"/><Relationship Id="rId9" Target="../media/image91.pn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93.png" Type="http://schemas.openxmlformats.org/officeDocument/2006/relationships/image"/><Relationship Id="rId6" Target="../media/image94.png" Type="http://schemas.openxmlformats.org/officeDocument/2006/relationships/image"/><Relationship Id="rId7" Target="../media/image95.png" Type="http://schemas.openxmlformats.org/officeDocument/2006/relationships/image"/><Relationship Id="rId8" Target="../media/image96.png" Type="http://schemas.openxmlformats.org/officeDocument/2006/relationships/image"/><Relationship Id="rId9" Target="../media/image97.pn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jpeg" Type="http://schemas.openxmlformats.org/officeDocument/2006/relationships/image"/><Relationship Id="rId4" Target="../media/image9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6.png" Type="http://schemas.openxmlformats.org/officeDocument/2006/relationships/image"/><Relationship Id="rId5" Target="../media/image2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22.png" Type="http://schemas.openxmlformats.org/officeDocument/2006/relationships/image"/><Relationship Id="rId5" Target="../media/image2.pn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22693" r="0" b="21056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alphaModFix amt="78000"/>
          </a:blip>
          <a:srcRect l="0" t="0" r="0" b="39704"/>
          <a:stretch>
            <a:fillRect/>
          </a:stretch>
        </p:blipFill>
        <p:spPr>
          <a:xfrm flipH="false" flipV="false" rot="0">
            <a:off x="0" y="-494441"/>
            <a:ext cx="18288000" cy="1102687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884499" y="4012905"/>
            <a:ext cx="4077545" cy="20121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8268677" y="4342317"/>
            <a:ext cx="6190217" cy="149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28"/>
              </a:lnSpc>
            </a:pPr>
            <a:r>
              <a:rPr lang="en-US" sz="10788" spc="-107">
                <a:solidFill>
                  <a:srgbClr val="FFFFFF"/>
                </a:solidFill>
                <a:latin typeface="Raleway Heavy"/>
              </a:rPr>
              <a:t>MMSport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0373" y="7700516"/>
            <a:ext cx="7601670" cy="826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816"/>
              </a:lnSpc>
            </a:pPr>
            <a:r>
              <a:rPr lang="en-US" sz="4800" spc="-48">
                <a:solidFill>
                  <a:srgbClr val="FFFFFF"/>
                </a:solidFill>
                <a:latin typeface="Muli Regular Bold"/>
              </a:rPr>
              <a:t>Antonio Manuel Montaño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0373" y="8431783"/>
            <a:ext cx="7601670" cy="826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816"/>
              </a:lnSpc>
            </a:pPr>
            <a:r>
              <a:rPr lang="en-US" sz="4800" spc="-48">
                <a:solidFill>
                  <a:srgbClr val="FFFFFF"/>
                </a:solidFill>
                <a:latin typeface="Muli Regular Bold"/>
              </a:rPr>
              <a:t>Pablo Vázquez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5" id="5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6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72295" y="279577"/>
            <a:ext cx="1312810" cy="126522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6. Planificación temporal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83080"/>
            <a:ext cx="18288000" cy="11026872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2461303" y="3116581"/>
            <a:ext cx="13365394" cy="5602241"/>
            <a:chOff x="0" y="0"/>
            <a:chExt cx="17820525" cy="7469655"/>
          </a:xfrm>
        </p:grpSpPr>
        <p:grpSp>
          <p:nvGrpSpPr>
            <p:cNvPr name="Group 10" id="10"/>
            <p:cNvGrpSpPr/>
            <p:nvPr/>
          </p:nvGrpSpPr>
          <p:grpSpPr>
            <a:xfrm rot="-5400000">
              <a:off x="5387338" y="-4963532"/>
              <a:ext cx="7252584" cy="17613791"/>
              <a:chOff x="0" y="0"/>
              <a:chExt cx="3170834" cy="770076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000000">
                  <a:alpha val="19607"/>
                </a:srgbClr>
              </a:solidFill>
            </p:spPr>
          </p:sp>
        </p:grpSp>
        <p:grpSp>
          <p:nvGrpSpPr>
            <p:cNvPr name="Group 12" id="12"/>
            <p:cNvGrpSpPr/>
            <p:nvPr/>
          </p:nvGrpSpPr>
          <p:grpSpPr>
            <a:xfrm rot="-5400000">
              <a:off x="5180604" y="-5180604"/>
              <a:ext cx="7252584" cy="17613791"/>
              <a:chOff x="0" y="0"/>
              <a:chExt cx="3170834" cy="7700760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name="TextBox 14" id="14"/>
          <p:cNvSpPr txBox="true"/>
          <p:nvPr/>
        </p:nvSpPr>
        <p:spPr>
          <a:xfrm rot="0">
            <a:off x="4236989" y="3846085"/>
            <a:ext cx="9814023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6"/>
              </a:lnSpc>
            </a:pPr>
            <a:r>
              <a:rPr lang="en-US" sz="5600" spc="28">
                <a:solidFill>
                  <a:srgbClr val="000000"/>
                </a:solidFill>
                <a:latin typeface="Muli Bold"/>
              </a:rPr>
              <a:t>7 requisitos de información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236989" y="5560270"/>
            <a:ext cx="9814023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6"/>
              </a:lnSpc>
            </a:pPr>
            <a:r>
              <a:rPr lang="en-US" sz="5600" spc="28">
                <a:solidFill>
                  <a:srgbClr val="000000"/>
                </a:solidFill>
                <a:latin typeface="Muli Bold"/>
              </a:rPr>
              <a:t>29 requisitos funcionales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236989" y="7111731"/>
            <a:ext cx="9814023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6"/>
              </a:lnSpc>
            </a:pPr>
            <a:r>
              <a:rPr lang="en-US" sz="5600" spc="28">
                <a:solidFill>
                  <a:srgbClr val="000000"/>
                </a:solidFill>
                <a:latin typeface="Muli Bold"/>
              </a:rPr>
              <a:t>5 reglas de negocio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83080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7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372295" y="279577"/>
            <a:ext cx="1312810" cy="1265221"/>
          </a:xfrm>
          <a:prstGeom prst="rect">
            <a:avLst/>
          </a:prstGeom>
        </p:spPr>
      </p:pic>
      <p:sp>
        <p:nvSpPr>
          <p:cNvPr name="AutoShape 8" id="8"/>
          <p:cNvSpPr/>
          <p:nvPr/>
        </p:nvSpPr>
        <p:spPr>
          <a:xfrm rot="-5400000">
            <a:off x="8062583" y="-1349481"/>
            <a:ext cx="60798" cy="13901478"/>
          </a:xfrm>
          <a:prstGeom prst="rect">
            <a:avLst/>
          </a:prstGeom>
          <a:solidFill>
            <a:srgbClr val="191919">
              <a:alpha val="6666"/>
            </a:srgbClr>
          </a:solidFill>
        </p:spPr>
      </p:sp>
      <p:grpSp>
        <p:nvGrpSpPr>
          <p:cNvPr name="Group 9" id="9"/>
          <p:cNvGrpSpPr/>
          <p:nvPr/>
        </p:nvGrpSpPr>
        <p:grpSpPr>
          <a:xfrm rot="5400000">
            <a:off x="763884" y="5979617"/>
            <a:ext cx="1013631" cy="256912"/>
            <a:chOff x="0" y="0"/>
            <a:chExt cx="2004282" cy="508000"/>
          </a:xfrm>
        </p:grpSpPr>
        <p:sp>
          <p:nvSpPr>
            <p:cNvPr name="Freeform 10" id="10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FFEB66"/>
            </a:solidFill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-5400000">
            <a:off x="797277" y="5097437"/>
            <a:ext cx="946844" cy="946844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992661" y="5201453"/>
            <a:ext cx="556076" cy="652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sz="4000" spc="404">
                <a:solidFill>
                  <a:srgbClr val="FFFFFF"/>
                </a:solidFill>
                <a:latin typeface="Muli Bold"/>
              </a:rPr>
              <a:t>1</a:t>
            </a:r>
          </a:p>
        </p:txBody>
      </p:sp>
      <p:grpSp>
        <p:nvGrpSpPr>
          <p:cNvPr name="Group 14" id="14"/>
          <p:cNvGrpSpPr/>
          <p:nvPr/>
        </p:nvGrpSpPr>
        <p:grpSpPr>
          <a:xfrm rot="-5400000">
            <a:off x="6313315" y="-2621698"/>
            <a:ext cx="6133557" cy="17529828"/>
            <a:chOff x="0" y="0"/>
            <a:chExt cx="2801761" cy="8007488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801761" cy="8007488"/>
            </a:xfrm>
            <a:custGeom>
              <a:avLst/>
              <a:gdLst/>
              <a:ahLst/>
              <a:cxnLst/>
              <a:rect r="r" b="b" t="t" l="l"/>
              <a:pathLst>
                <a:path h="8007488" w="2801761">
                  <a:moveTo>
                    <a:pt x="2677301" y="8007487"/>
                  </a:moveTo>
                  <a:lnTo>
                    <a:pt x="124460" y="8007487"/>
                  </a:lnTo>
                  <a:cubicBezTo>
                    <a:pt x="55880" y="8007487"/>
                    <a:pt x="0" y="7951608"/>
                    <a:pt x="0" y="788302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77301" y="0"/>
                  </a:lnTo>
                  <a:cubicBezTo>
                    <a:pt x="2745881" y="0"/>
                    <a:pt x="2801761" y="55880"/>
                    <a:pt x="2801761" y="124460"/>
                  </a:cubicBezTo>
                  <a:lnTo>
                    <a:pt x="2801761" y="7883027"/>
                  </a:lnTo>
                  <a:cubicBezTo>
                    <a:pt x="2801761" y="7951608"/>
                    <a:pt x="2745881" y="8007488"/>
                    <a:pt x="2677301" y="8007488"/>
                  </a:cubicBezTo>
                  <a:close/>
                </a:path>
              </a:pathLst>
            </a:custGeom>
            <a:solidFill>
              <a:srgbClr val="000000">
                <a:alpha val="1960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6115448" y="-2819566"/>
            <a:ext cx="6133557" cy="17529828"/>
            <a:chOff x="0" y="0"/>
            <a:chExt cx="2801761" cy="8007488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2801761" cy="8007488"/>
            </a:xfrm>
            <a:custGeom>
              <a:avLst/>
              <a:gdLst/>
              <a:ahLst/>
              <a:cxnLst/>
              <a:rect r="r" b="b" t="t" l="l"/>
              <a:pathLst>
                <a:path h="8007488" w="2801761">
                  <a:moveTo>
                    <a:pt x="2677301" y="8007487"/>
                  </a:moveTo>
                  <a:lnTo>
                    <a:pt x="124460" y="8007487"/>
                  </a:lnTo>
                  <a:cubicBezTo>
                    <a:pt x="55880" y="8007487"/>
                    <a:pt x="0" y="7951608"/>
                    <a:pt x="0" y="788302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77301" y="0"/>
                  </a:lnTo>
                  <a:cubicBezTo>
                    <a:pt x="2745881" y="0"/>
                    <a:pt x="2801761" y="55880"/>
                    <a:pt x="2801761" y="124460"/>
                  </a:cubicBezTo>
                  <a:lnTo>
                    <a:pt x="2801761" y="7883027"/>
                  </a:lnTo>
                  <a:cubicBezTo>
                    <a:pt x="2801761" y="7951608"/>
                    <a:pt x="2745881" y="8007488"/>
                    <a:pt x="2677301" y="800748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5400000">
            <a:off x="3323104" y="5979617"/>
            <a:ext cx="1013631" cy="256912"/>
            <a:chOff x="0" y="0"/>
            <a:chExt cx="2004282" cy="508000"/>
          </a:xfrm>
        </p:grpSpPr>
        <p:sp>
          <p:nvSpPr>
            <p:cNvPr name="Freeform 19" id="19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20" id="20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4EBEF1"/>
            </a:solidFill>
          </p:spPr>
        </p:sp>
      </p:grpSp>
      <p:grpSp>
        <p:nvGrpSpPr>
          <p:cNvPr name="Group 21" id="21"/>
          <p:cNvGrpSpPr/>
          <p:nvPr/>
        </p:nvGrpSpPr>
        <p:grpSpPr>
          <a:xfrm rot="5400000">
            <a:off x="8873279" y="5979617"/>
            <a:ext cx="1013631" cy="256912"/>
            <a:chOff x="0" y="0"/>
            <a:chExt cx="2004282" cy="508000"/>
          </a:xfrm>
        </p:grpSpPr>
        <p:sp>
          <p:nvSpPr>
            <p:cNvPr name="Freeform 22" id="22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23" id="23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1386E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5400000">
            <a:off x="6090213" y="5979617"/>
            <a:ext cx="1013631" cy="256912"/>
            <a:chOff x="0" y="0"/>
            <a:chExt cx="2004282" cy="508000"/>
          </a:xfrm>
        </p:grpSpPr>
        <p:sp>
          <p:nvSpPr>
            <p:cNvPr name="Freeform 25" id="25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26" id="26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0BA5EB"/>
            </a:solidFill>
          </p:spPr>
        </p:sp>
      </p:grpSp>
      <p:grpSp>
        <p:nvGrpSpPr>
          <p:cNvPr name="Group 27" id="27"/>
          <p:cNvGrpSpPr/>
          <p:nvPr/>
        </p:nvGrpSpPr>
        <p:grpSpPr>
          <a:xfrm rot="5400000">
            <a:off x="763884" y="5979617"/>
            <a:ext cx="1013631" cy="256912"/>
            <a:chOff x="0" y="0"/>
            <a:chExt cx="2004282" cy="508000"/>
          </a:xfrm>
        </p:grpSpPr>
        <p:sp>
          <p:nvSpPr>
            <p:cNvPr name="Freeform 28" id="28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9" id="29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6CCFFA"/>
            </a:solidFill>
          </p:spPr>
        </p:sp>
      </p:grpSp>
      <p:grpSp>
        <p:nvGrpSpPr>
          <p:cNvPr name="Group 30" id="30"/>
          <p:cNvGrpSpPr/>
          <p:nvPr/>
        </p:nvGrpSpPr>
        <p:grpSpPr>
          <a:xfrm rot="5400000">
            <a:off x="14186261" y="5979617"/>
            <a:ext cx="1013631" cy="256912"/>
            <a:chOff x="0" y="0"/>
            <a:chExt cx="2004282" cy="508000"/>
          </a:xfrm>
        </p:grpSpPr>
        <p:sp>
          <p:nvSpPr>
            <p:cNvPr name="Freeform 31" id="31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32" id="32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135DB2"/>
            </a:solidFill>
          </p:spPr>
        </p:sp>
      </p:grpSp>
      <p:grpSp>
        <p:nvGrpSpPr>
          <p:cNvPr name="Group 33" id="33"/>
          <p:cNvGrpSpPr/>
          <p:nvPr/>
        </p:nvGrpSpPr>
        <p:grpSpPr>
          <a:xfrm rot="5400000">
            <a:off x="11599421" y="5979617"/>
            <a:ext cx="1013631" cy="256912"/>
            <a:chOff x="0" y="0"/>
            <a:chExt cx="2004282" cy="508000"/>
          </a:xfrm>
        </p:grpSpPr>
        <p:sp>
          <p:nvSpPr>
            <p:cNvPr name="Freeform 34" id="34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5" id="35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1569CB"/>
            </a:solidFill>
          </p:spPr>
        </p:sp>
      </p:grpSp>
      <p:sp>
        <p:nvSpPr>
          <p:cNvPr name="AutoShape 36" id="36"/>
          <p:cNvSpPr/>
          <p:nvPr/>
        </p:nvSpPr>
        <p:spPr>
          <a:xfrm rot="-5400000">
            <a:off x="8974039" y="-2328840"/>
            <a:ext cx="128701" cy="15792292"/>
          </a:xfrm>
          <a:prstGeom prst="rect">
            <a:avLst/>
          </a:prstGeom>
          <a:solidFill>
            <a:srgbClr val="191919">
              <a:alpha val="6666"/>
            </a:srgbClr>
          </a:solidFill>
        </p:spPr>
      </p:sp>
      <p:pic>
        <p:nvPicPr>
          <p:cNvPr name="Picture 37" id="3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-5400000">
            <a:off x="6123606" y="5097437"/>
            <a:ext cx="946844" cy="946844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-5400000">
            <a:off x="8906672" y="5097437"/>
            <a:ext cx="946844" cy="946844"/>
          </a:xfrm>
          <a:prstGeom prst="rect">
            <a:avLst/>
          </a:prstGeom>
        </p:spPr>
      </p:pic>
      <p:sp>
        <p:nvSpPr>
          <p:cNvPr name="TextBox 39" id="39"/>
          <p:cNvSpPr txBox="true"/>
          <p:nvPr/>
        </p:nvSpPr>
        <p:spPr>
          <a:xfrm rot="0">
            <a:off x="3747266" y="5340990"/>
            <a:ext cx="556076" cy="44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Oswald"/>
              </a:rPr>
              <a:t>2</a:t>
            </a:r>
          </a:p>
        </p:txBody>
      </p:sp>
      <p:pic>
        <p:nvPicPr>
          <p:cNvPr name="Picture 40" id="40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-5400000">
            <a:off x="797277" y="5097437"/>
            <a:ext cx="946844" cy="946844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-5400000">
            <a:off x="3356497" y="5097437"/>
            <a:ext cx="946844" cy="946844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-5400000">
            <a:off x="14219654" y="5097437"/>
            <a:ext cx="946844" cy="946844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-5400000">
            <a:off x="11632814" y="5097437"/>
            <a:ext cx="946844" cy="946844"/>
          </a:xfrm>
          <a:prstGeom prst="rect">
            <a:avLst/>
          </a:prstGeom>
        </p:spPr>
      </p:pic>
      <p:grpSp>
        <p:nvGrpSpPr>
          <p:cNvPr name="Group 44" id="44"/>
          <p:cNvGrpSpPr/>
          <p:nvPr/>
        </p:nvGrpSpPr>
        <p:grpSpPr>
          <a:xfrm rot="5400000">
            <a:off x="16601926" y="5977052"/>
            <a:ext cx="1013631" cy="256912"/>
            <a:chOff x="0" y="0"/>
            <a:chExt cx="2004282" cy="508000"/>
          </a:xfrm>
        </p:grpSpPr>
        <p:sp>
          <p:nvSpPr>
            <p:cNvPr name="Freeform 45" id="45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46" id="46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0E509B"/>
            </a:solidFill>
          </p:spPr>
        </p:sp>
      </p:grpSp>
      <p:pic>
        <p:nvPicPr>
          <p:cNvPr name="Picture 47" id="4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-5400000">
            <a:off x="16635319" y="5094872"/>
            <a:ext cx="946844" cy="946844"/>
          </a:xfrm>
          <a:prstGeom prst="rect">
            <a:avLst/>
          </a:prstGeom>
        </p:spPr>
      </p:pic>
      <p:pic>
        <p:nvPicPr>
          <p:cNvPr name="Picture 48" id="48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6117896" y="3379935"/>
            <a:ext cx="1724779" cy="1394915"/>
          </a:xfrm>
          <a:prstGeom prst="rect">
            <a:avLst/>
          </a:prstGeom>
        </p:spPr>
      </p:pic>
      <p:pic>
        <p:nvPicPr>
          <p:cNvPr name="Picture 49" id="49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3950735" y="3290168"/>
            <a:ext cx="1484682" cy="1484682"/>
          </a:xfrm>
          <a:prstGeom prst="rect">
            <a:avLst/>
          </a:prstGeom>
        </p:spPr>
      </p:pic>
      <p:pic>
        <p:nvPicPr>
          <p:cNvPr name="Picture 50" id="50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1508677" y="3211121"/>
            <a:ext cx="1195119" cy="1642776"/>
          </a:xfrm>
          <a:prstGeom prst="rect">
            <a:avLst/>
          </a:prstGeom>
        </p:spPr>
      </p:pic>
      <p:pic>
        <p:nvPicPr>
          <p:cNvPr name="Picture 51" id="51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8490148" y="3312064"/>
            <a:ext cx="1779893" cy="1541832"/>
          </a:xfrm>
          <a:prstGeom prst="rect">
            <a:avLst/>
          </a:prstGeom>
        </p:spPr>
      </p:pic>
      <p:pic>
        <p:nvPicPr>
          <p:cNvPr name="Picture 52" id="52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5752653" y="3188134"/>
            <a:ext cx="1688750" cy="1688750"/>
          </a:xfrm>
          <a:prstGeom prst="rect">
            <a:avLst/>
          </a:prstGeom>
        </p:spPr>
      </p:pic>
      <p:pic>
        <p:nvPicPr>
          <p:cNvPr name="Picture 53" id="53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2762314" y="3188134"/>
            <a:ext cx="2095489" cy="1744495"/>
          </a:xfrm>
          <a:prstGeom prst="rect">
            <a:avLst/>
          </a:prstGeom>
        </p:spPr>
      </p:pic>
      <p:pic>
        <p:nvPicPr>
          <p:cNvPr name="Picture 54" id="54"/>
          <p:cNvPicPr>
            <a:picLocks noChangeAspect="true"/>
          </p:cNvPicPr>
          <p:nvPr/>
        </p:nvPicPr>
        <p:blipFill>
          <a:blip r:embed="rId13"/>
          <a:srcRect l="0" t="0" r="0" b="0"/>
          <a:stretch>
            <a:fillRect/>
          </a:stretch>
        </p:blipFill>
        <p:spPr>
          <a:xfrm flipH="false" flipV="false" rot="0">
            <a:off x="718378" y="3165147"/>
            <a:ext cx="1361554" cy="1688750"/>
          </a:xfrm>
          <a:prstGeom prst="rect">
            <a:avLst/>
          </a:prstGeom>
        </p:spPr>
      </p:pic>
      <p:sp>
        <p:nvSpPr>
          <p:cNvPr name="TextBox 55" id="55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6. Planificación temporal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494372" y="6712426"/>
            <a:ext cx="1580966" cy="584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666666"/>
                </a:solidFill>
                <a:latin typeface="Muli Regular"/>
              </a:rPr>
              <a:t>Inicio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4415038" y="5220975"/>
            <a:ext cx="556076" cy="652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sz="4000" spc="404">
                <a:solidFill>
                  <a:srgbClr val="FFFFFF"/>
                </a:solidFill>
                <a:latin typeface="Aileron Regular Bold"/>
              </a:rPr>
              <a:t>6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992661" y="5201453"/>
            <a:ext cx="556076" cy="652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sz="4000" spc="404">
                <a:solidFill>
                  <a:srgbClr val="FFFFFF"/>
                </a:solidFill>
                <a:latin typeface="Muli Bold"/>
              </a:rPr>
              <a:t>1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6318990" y="5220975"/>
            <a:ext cx="556076" cy="652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sz="4000" spc="404">
                <a:solidFill>
                  <a:srgbClr val="FFFFFF"/>
                </a:solidFill>
                <a:latin typeface="Muli Bold Bold"/>
              </a:rPr>
              <a:t>3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9102056" y="5220975"/>
            <a:ext cx="556076" cy="652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sz="4000" spc="404">
                <a:solidFill>
                  <a:srgbClr val="FFFFFF"/>
                </a:solidFill>
                <a:latin typeface="Muli Bold Bold"/>
              </a:rPr>
              <a:t>4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1828199" y="5220975"/>
            <a:ext cx="556076" cy="652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sz="4000" spc="404">
                <a:solidFill>
                  <a:srgbClr val="FFFFFF"/>
                </a:solidFill>
                <a:latin typeface="Muli Bold Bold"/>
              </a:rPr>
              <a:t>5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3551881" y="5220975"/>
            <a:ext cx="556076" cy="652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sz="4000" spc="404">
                <a:solidFill>
                  <a:srgbClr val="FFFFFF"/>
                </a:solidFill>
                <a:latin typeface="Muli Bold Bold"/>
              </a:rPr>
              <a:t>2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6830703" y="5218409"/>
            <a:ext cx="556076" cy="652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sz="4000" spc="404">
                <a:solidFill>
                  <a:srgbClr val="FFFFFF"/>
                </a:solidFill>
                <a:latin typeface="Aileron Regular Bold"/>
              </a:rPr>
              <a:t>7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2762314" y="6702901"/>
            <a:ext cx="2135210" cy="59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666666"/>
                </a:solidFill>
                <a:latin typeface="Muli Regular"/>
              </a:rPr>
              <a:t>Requisitos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5163877" y="6712426"/>
            <a:ext cx="2866301" cy="584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666666"/>
                </a:solidFill>
                <a:latin typeface="Muli Regular"/>
              </a:rPr>
              <a:t>Configuración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8328946" y="6702901"/>
            <a:ext cx="2102297" cy="59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666666"/>
                </a:solidFill>
                <a:latin typeface="Muli Regular"/>
              </a:rPr>
              <a:t>Desarrollo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1255083" y="6712426"/>
            <a:ext cx="1702307" cy="584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666666"/>
                </a:solidFill>
                <a:latin typeface="Muli Regular"/>
              </a:rPr>
              <a:t>Pruebas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3794357" y="6702901"/>
            <a:ext cx="1797439" cy="59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666666"/>
                </a:solidFill>
                <a:latin typeface="Muli Regular"/>
              </a:rPr>
              <a:t>Memoria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593222" y="7581390"/>
            <a:ext cx="1354954" cy="1245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666666"/>
                </a:solidFill>
                <a:latin typeface="Muli Bold"/>
              </a:rPr>
              <a:t>10 horas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3131288" y="7581390"/>
            <a:ext cx="1357541" cy="1245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666666"/>
                </a:solidFill>
                <a:latin typeface="Muli Bold"/>
              </a:rPr>
              <a:t>30 horas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5975407" y="7581390"/>
            <a:ext cx="1243241" cy="1245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666666"/>
                </a:solidFill>
                <a:latin typeface="Muli Bold"/>
              </a:rPr>
              <a:t>6 horas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8652885" y="7581390"/>
            <a:ext cx="1454417" cy="1245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666666"/>
                </a:solidFill>
                <a:latin typeface="Muli Bold"/>
              </a:rPr>
              <a:t>280 horas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6606174" y="6702901"/>
            <a:ext cx="1005133" cy="59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666666"/>
                </a:solidFill>
                <a:latin typeface="Muli Regular"/>
              </a:rPr>
              <a:t>Final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1379028" y="7581390"/>
            <a:ext cx="1454417" cy="1245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666666"/>
                </a:solidFill>
                <a:latin typeface="Muli Bold"/>
              </a:rPr>
              <a:t>20 horas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3965867" y="7581390"/>
            <a:ext cx="1454417" cy="1245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666666"/>
                </a:solidFill>
                <a:latin typeface="Muli Bold"/>
              </a:rPr>
              <a:t>50 horas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6388257" y="7581390"/>
            <a:ext cx="1454417" cy="1245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666666"/>
                </a:solidFill>
                <a:latin typeface="Muli Bold"/>
              </a:rPr>
              <a:t>14 horas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83080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8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372295" y="279577"/>
            <a:ext cx="1312810" cy="1265221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5849863" y="2670026"/>
            <a:ext cx="6588274" cy="6588274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6. Planificación temporal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83080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9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315664" y="174631"/>
            <a:ext cx="1426073" cy="1426073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689589" y="2373948"/>
            <a:ext cx="16908823" cy="7087505"/>
            <a:chOff x="0" y="0"/>
            <a:chExt cx="22545097" cy="9450007"/>
          </a:xfrm>
        </p:grpSpPr>
        <p:grpSp>
          <p:nvGrpSpPr>
            <p:cNvPr name="Group 9" id="9"/>
            <p:cNvGrpSpPr/>
            <p:nvPr/>
          </p:nvGrpSpPr>
          <p:grpSpPr>
            <a:xfrm rot="-5400000">
              <a:off x="6815627" y="-6279462"/>
              <a:ext cx="9175386" cy="22283553"/>
              <a:chOff x="0" y="0"/>
              <a:chExt cx="3170834" cy="770076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000000">
                  <a:alpha val="19607"/>
                </a:srgbClr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-5400000">
              <a:off x="6554083" y="-6554083"/>
              <a:ext cx="9175386" cy="22283553"/>
              <a:chOff x="0" y="0"/>
              <a:chExt cx="3170834" cy="770076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4895253" y="4616227"/>
            <a:ext cx="2096694" cy="2479961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1256252" y="4693568"/>
            <a:ext cx="2602948" cy="2602948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7. Problema tecnológico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236989" y="2863105"/>
            <a:ext cx="9814023" cy="1530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6"/>
              </a:lnSpc>
            </a:pPr>
            <a:r>
              <a:rPr lang="en-US" sz="5600" spc="28">
                <a:solidFill>
                  <a:srgbClr val="000000"/>
                </a:solidFill>
                <a:latin typeface="Muli Bold"/>
              </a:rPr>
              <a:t>Idea original: Desarrollar de forma nativa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632564" y="7505409"/>
            <a:ext cx="11022873" cy="1530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6"/>
              </a:lnSpc>
            </a:pPr>
            <a:r>
              <a:rPr lang="en-US" sz="5600" spc="28">
                <a:solidFill>
                  <a:srgbClr val="000000"/>
                </a:solidFill>
                <a:latin typeface="Muli Bold"/>
              </a:rPr>
              <a:t>Pero no se pudo llevar a cabo tras 190 horas de desarrollo...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83080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10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315664" y="174631"/>
            <a:ext cx="1426073" cy="1426073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640080" y="2537256"/>
            <a:ext cx="8187987" cy="3432078"/>
            <a:chOff x="0" y="0"/>
            <a:chExt cx="10917316" cy="4576104"/>
          </a:xfrm>
        </p:grpSpPr>
        <p:grpSp>
          <p:nvGrpSpPr>
            <p:cNvPr name="Group 9" id="9"/>
            <p:cNvGrpSpPr/>
            <p:nvPr/>
          </p:nvGrpSpPr>
          <p:grpSpPr>
            <a:xfrm rot="-5400000">
              <a:off x="3300423" y="-3040788"/>
              <a:ext cx="4443121" cy="10790665"/>
              <a:chOff x="0" y="0"/>
              <a:chExt cx="3170834" cy="770076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000000">
                  <a:alpha val="19607"/>
                </a:srgbClr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-5400000">
              <a:off x="3173772" y="-3173772"/>
              <a:ext cx="4443121" cy="10790665"/>
              <a:chOff x="0" y="0"/>
              <a:chExt cx="3170834" cy="770076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3984555" y="2754259"/>
            <a:ext cx="1499036" cy="1499036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9411043" y="2537256"/>
            <a:ext cx="8187987" cy="3432078"/>
            <a:chOff x="0" y="0"/>
            <a:chExt cx="10917316" cy="4576104"/>
          </a:xfrm>
        </p:grpSpPr>
        <p:grpSp>
          <p:nvGrpSpPr>
            <p:cNvPr name="Group 15" id="15"/>
            <p:cNvGrpSpPr/>
            <p:nvPr/>
          </p:nvGrpSpPr>
          <p:grpSpPr>
            <a:xfrm rot="-5400000">
              <a:off x="3300423" y="-3040788"/>
              <a:ext cx="4443121" cy="10790665"/>
              <a:chOff x="0" y="0"/>
              <a:chExt cx="3170834" cy="770076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000000">
                  <a:alpha val="19607"/>
                </a:srgbClr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-5400000">
              <a:off x="3173772" y="-3173772"/>
              <a:ext cx="4443121" cy="10790665"/>
              <a:chOff x="0" y="0"/>
              <a:chExt cx="3170834" cy="7700760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name="Group 19" id="19"/>
          <p:cNvGrpSpPr/>
          <p:nvPr/>
        </p:nvGrpSpPr>
        <p:grpSpPr>
          <a:xfrm rot="0">
            <a:off x="640080" y="6449117"/>
            <a:ext cx="8187987" cy="3432078"/>
            <a:chOff x="0" y="0"/>
            <a:chExt cx="10917316" cy="4576104"/>
          </a:xfrm>
        </p:grpSpPr>
        <p:grpSp>
          <p:nvGrpSpPr>
            <p:cNvPr name="Group 20" id="20"/>
            <p:cNvGrpSpPr/>
            <p:nvPr/>
          </p:nvGrpSpPr>
          <p:grpSpPr>
            <a:xfrm rot="-5400000">
              <a:off x="3300423" y="-3040788"/>
              <a:ext cx="4443121" cy="10790665"/>
              <a:chOff x="0" y="0"/>
              <a:chExt cx="3170834" cy="7700760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000000">
                  <a:alpha val="19607"/>
                </a:srgbClr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-5400000">
              <a:off x="3173772" y="-3173772"/>
              <a:ext cx="4443121" cy="10790665"/>
              <a:chOff x="0" y="0"/>
              <a:chExt cx="3170834" cy="7700760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2717870" y="6666120"/>
            <a:ext cx="1266686" cy="1499036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4246694" y="3031462"/>
            <a:ext cx="974760" cy="944631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 rot="0">
            <a:off x="11486241" y="2754259"/>
            <a:ext cx="4037590" cy="1499036"/>
            <a:chOff x="0" y="0"/>
            <a:chExt cx="5383453" cy="1998715"/>
          </a:xfrm>
        </p:grpSpPr>
        <p:pic>
          <p:nvPicPr>
            <p:cNvPr name="Picture 27" id="27"/>
            <p:cNvPicPr>
              <a:picLocks noChangeAspect="true"/>
            </p:cNvPicPr>
            <p:nvPr/>
          </p:nvPicPr>
          <p:blipFill>
            <a:blip r:embed="rId6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998715" cy="1998715"/>
            </a:xfrm>
            <a:prstGeom prst="rect">
              <a:avLst/>
            </a:prstGeom>
          </p:spPr>
        </p:pic>
        <p:pic>
          <p:nvPicPr>
            <p:cNvPr name="Picture 28" id="28"/>
            <p:cNvPicPr>
              <a:picLocks noChangeAspect="true"/>
            </p:cNvPicPr>
            <p:nvPr/>
          </p:nvPicPr>
          <p:blipFill>
            <a:blip r:embed="rId9"/>
            <a:srcRect l="0" t="0" r="0" b="0"/>
            <a:stretch>
              <a:fillRect/>
            </a:stretch>
          </p:blipFill>
          <p:spPr>
            <a:xfrm flipH="false" flipV="false" rot="0">
              <a:off x="2077264" y="245285"/>
              <a:ext cx="1383826" cy="1383826"/>
            </a:xfrm>
            <a:prstGeom prst="rect">
              <a:avLst/>
            </a:prstGeom>
          </p:spPr>
        </p:pic>
        <p:pic>
          <p:nvPicPr>
            <p:cNvPr name="Picture 29" id="29"/>
            <p:cNvPicPr>
              <a:picLocks noChangeAspect="true"/>
            </p:cNvPicPr>
            <p:nvPr/>
          </p:nvPicPr>
          <p:blipFill>
            <a:blip r:embed="rId7"/>
            <a:srcRect l="0" t="0" r="0" b="0"/>
            <a:stretch>
              <a:fillRect/>
            </a:stretch>
          </p:blipFill>
          <p:spPr>
            <a:xfrm flipH="false" flipV="false" rot="0">
              <a:off x="3694539" y="0"/>
              <a:ext cx="1688914" cy="1998715"/>
            </a:xfrm>
            <a:prstGeom prst="rect">
              <a:avLst/>
            </a:prstGeom>
          </p:spPr>
        </p:pic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5640721" y="6832040"/>
            <a:ext cx="1333116" cy="1333116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4200960" y="6915001"/>
            <a:ext cx="1282632" cy="1167195"/>
          </a:xfrm>
          <a:prstGeom prst="rect">
            <a:avLst/>
          </a:prstGeom>
        </p:spPr>
      </p:pic>
      <p:grpSp>
        <p:nvGrpSpPr>
          <p:cNvPr name="Group 32" id="32"/>
          <p:cNvGrpSpPr/>
          <p:nvPr/>
        </p:nvGrpSpPr>
        <p:grpSpPr>
          <a:xfrm rot="0">
            <a:off x="9411043" y="6449117"/>
            <a:ext cx="8187987" cy="3432078"/>
            <a:chOff x="0" y="0"/>
            <a:chExt cx="10917316" cy="4576104"/>
          </a:xfrm>
        </p:grpSpPr>
        <p:grpSp>
          <p:nvGrpSpPr>
            <p:cNvPr name="Group 33" id="33"/>
            <p:cNvGrpSpPr/>
            <p:nvPr/>
          </p:nvGrpSpPr>
          <p:grpSpPr>
            <a:xfrm rot="-5400000">
              <a:off x="3300423" y="-3040788"/>
              <a:ext cx="4443121" cy="10790665"/>
              <a:chOff x="0" y="0"/>
              <a:chExt cx="3170834" cy="7700760"/>
            </a:xfrm>
          </p:grpSpPr>
          <p:sp>
            <p:nvSpPr>
              <p:cNvPr name="Freeform 34" id="34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000000">
                  <a:alpha val="19607"/>
                </a:srgbClr>
              </a:solidFill>
            </p:spPr>
          </p:sp>
        </p:grpSp>
        <p:grpSp>
          <p:nvGrpSpPr>
            <p:cNvPr name="Group 35" id="35"/>
            <p:cNvGrpSpPr/>
            <p:nvPr/>
          </p:nvGrpSpPr>
          <p:grpSpPr>
            <a:xfrm rot="-5400000">
              <a:off x="3173772" y="-3173772"/>
              <a:ext cx="4443121" cy="10790665"/>
              <a:chOff x="0" y="0"/>
              <a:chExt cx="3170834" cy="7700760"/>
            </a:xfrm>
          </p:grpSpPr>
          <p:sp>
            <p:nvSpPr>
              <p:cNvPr name="Freeform 36" id="36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name="Group 37" id="37"/>
          <p:cNvGrpSpPr/>
          <p:nvPr/>
        </p:nvGrpSpPr>
        <p:grpSpPr>
          <a:xfrm rot="0">
            <a:off x="11902008" y="6775446"/>
            <a:ext cx="3206056" cy="1389710"/>
            <a:chOff x="0" y="0"/>
            <a:chExt cx="4274742" cy="1852946"/>
          </a:xfrm>
        </p:grpSpPr>
        <p:pic>
          <p:nvPicPr>
            <p:cNvPr name="Picture 38" id="38"/>
            <p:cNvPicPr>
              <a:picLocks noChangeAspect="true"/>
            </p:cNvPicPr>
            <p:nvPr/>
          </p:nvPicPr>
          <p:blipFill>
            <a:blip r:embed="rId1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48344" cy="1852946"/>
            </a:xfrm>
            <a:prstGeom prst="rect">
              <a:avLst/>
            </a:prstGeom>
          </p:spPr>
        </p:pic>
        <p:pic>
          <p:nvPicPr>
            <p:cNvPr name="Picture 39" id="39"/>
            <p:cNvPicPr>
              <a:picLocks noChangeAspect="true"/>
            </p:cNvPicPr>
            <p:nvPr/>
          </p:nvPicPr>
          <p:blipFill>
            <a:blip r:embed="rId13"/>
            <a:srcRect l="0" t="0" r="0" b="0"/>
            <a:stretch>
              <a:fillRect/>
            </a:stretch>
          </p:blipFill>
          <p:spPr>
            <a:xfrm flipH="false" flipV="false" rot="0">
              <a:off x="740299" y="99211"/>
              <a:ext cx="667745" cy="900146"/>
            </a:xfrm>
            <a:prstGeom prst="rect">
              <a:avLst/>
            </a:prstGeom>
          </p:spPr>
        </p:pic>
        <p:pic>
          <p:nvPicPr>
            <p:cNvPr name="Picture 40" id="40"/>
            <p:cNvPicPr>
              <a:picLocks noChangeAspect="true"/>
            </p:cNvPicPr>
            <p:nvPr/>
          </p:nvPicPr>
          <p:blipFill>
            <a:blip r:embed="rId14"/>
            <a:srcRect l="0" t="0" r="0" b="0"/>
            <a:stretch>
              <a:fillRect/>
            </a:stretch>
          </p:blipFill>
          <p:spPr>
            <a:xfrm flipH="false" flipV="false" rot="0">
              <a:off x="2493644" y="247200"/>
              <a:ext cx="1781098" cy="1186657"/>
            </a:xfrm>
            <a:prstGeom prst="rect">
              <a:avLst/>
            </a:prstGeom>
          </p:spPr>
        </p:pic>
      </p:grpSp>
      <p:sp>
        <p:nvSpPr>
          <p:cNvPr name="TextBox 41" id="41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7. Problema tecnológico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533673" y="4623397"/>
            <a:ext cx="6400800" cy="1087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0"/>
              </a:lnSpc>
            </a:pPr>
            <a:r>
              <a:rPr lang="en-US" sz="4000" spc="20">
                <a:solidFill>
                  <a:srgbClr val="000000"/>
                </a:solidFill>
                <a:latin typeface="Muli Bold"/>
              </a:rPr>
              <a:t>No se puede publicar en App Store sin Mac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0027704" y="4623397"/>
            <a:ext cx="6954664" cy="1087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0"/>
              </a:lnSpc>
            </a:pPr>
            <a:r>
              <a:rPr lang="en-US" sz="4000" spc="20">
                <a:solidFill>
                  <a:srgbClr val="000000"/>
                </a:solidFill>
                <a:latin typeface="Muli Bold"/>
              </a:rPr>
              <a:t>App Store es incompatible con Hackintosh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086877" y="8440446"/>
            <a:ext cx="7294393" cy="1087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0"/>
              </a:lnSpc>
            </a:pPr>
            <a:r>
              <a:rPr lang="en-US" sz="4000" spc="20">
                <a:solidFill>
                  <a:srgbClr val="000000"/>
                </a:solidFill>
                <a:latin typeface="Muli Bold"/>
              </a:rPr>
              <a:t>Desarrollo inviable por el mal rendimiento de Hackintosh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027704" y="8440446"/>
            <a:ext cx="6954664" cy="1087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0"/>
              </a:lnSpc>
            </a:pPr>
            <a:r>
              <a:rPr lang="en-US" sz="4000" spc="20">
                <a:solidFill>
                  <a:srgbClr val="000000"/>
                </a:solidFill>
                <a:latin typeface="Muli Bold"/>
              </a:rPr>
              <a:t>Precio excesivo de los ordenadores Mac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83080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11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315664" y="174631"/>
            <a:ext cx="1426073" cy="1426073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689589" y="2570284"/>
            <a:ext cx="16908823" cy="7087505"/>
            <a:chOff x="0" y="0"/>
            <a:chExt cx="22545097" cy="9450007"/>
          </a:xfrm>
        </p:grpSpPr>
        <p:grpSp>
          <p:nvGrpSpPr>
            <p:cNvPr name="Group 9" id="9"/>
            <p:cNvGrpSpPr/>
            <p:nvPr/>
          </p:nvGrpSpPr>
          <p:grpSpPr>
            <a:xfrm rot="-5400000">
              <a:off x="6815627" y="-6279462"/>
              <a:ext cx="9175386" cy="22283553"/>
              <a:chOff x="0" y="0"/>
              <a:chExt cx="3170834" cy="770076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000000">
                  <a:alpha val="19607"/>
                </a:srgbClr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-5400000">
              <a:off x="6554083" y="-6554083"/>
              <a:ext cx="9175386" cy="22283553"/>
              <a:chOff x="0" y="0"/>
              <a:chExt cx="3170834" cy="770076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7347332" y="4625507"/>
            <a:ext cx="3593335" cy="3593335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2296213" y="4594444"/>
            <a:ext cx="3881551" cy="3624398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7. Problema tecnológico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236989" y="2863105"/>
            <a:ext cx="9814023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6"/>
              </a:lnSpc>
            </a:pPr>
            <a:r>
              <a:rPr lang="en-US" sz="5600" spc="28">
                <a:solidFill>
                  <a:srgbClr val="000000"/>
                </a:solidFill>
                <a:latin typeface="Muli Bold"/>
              </a:rPr>
              <a:t>Buscamos nueva tecnología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2215760" y="4548340"/>
            <a:ext cx="3670502" cy="36705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83080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12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315664" y="174631"/>
            <a:ext cx="1426073" cy="1426073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689589" y="2570284"/>
            <a:ext cx="16908823" cy="7087505"/>
            <a:chOff x="0" y="0"/>
            <a:chExt cx="22545097" cy="9450007"/>
          </a:xfrm>
        </p:grpSpPr>
        <p:grpSp>
          <p:nvGrpSpPr>
            <p:cNvPr name="Group 9" id="9"/>
            <p:cNvGrpSpPr/>
            <p:nvPr/>
          </p:nvGrpSpPr>
          <p:grpSpPr>
            <a:xfrm rot="-5400000">
              <a:off x="6815627" y="-6279462"/>
              <a:ext cx="9175386" cy="22283553"/>
              <a:chOff x="0" y="0"/>
              <a:chExt cx="3170834" cy="770076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000000">
                  <a:alpha val="19607"/>
                </a:srgbClr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-5400000">
              <a:off x="6554083" y="-6554083"/>
              <a:ext cx="9175386" cy="22283553"/>
              <a:chOff x="0" y="0"/>
              <a:chExt cx="3170834" cy="770076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5486400" y="5979780"/>
            <a:ext cx="7315200" cy="2633472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-849534">
            <a:off x="5608486" y="4629683"/>
            <a:ext cx="2049444" cy="1252723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3319363" y="2815699"/>
            <a:ext cx="11649274" cy="1530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6"/>
              </a:lnSpc>
            </a:pPr>
            <a:r>
              <a:rPr lang="en-US" sz="5600" spc="28">
                <a:solidFill>
                  <a:srgbClr val="000000"/>
                </a:solidFill>
                <a:latin typeface="Muli Bold"/>
              </a:rPr>
              <a:t>Finalmente, tras la investigación, nos decidimos por...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7. Problema tecnológico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83080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13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90285" y="159294"/>
            <a:ext cx="1676831" cy="1456747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3470413" y="2677178"/>
            <a:ext cx="4762738" cy="6581122"/>
            <a:chOff x="0" y="0"/>
            <a:chExt cx="6350317" cy="8774830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127000" y="152400"/>
              <a:ext cx="6223317" cy="8622430"/>
              <a:chOff x="0" y="0"/>
              <a:chExt cx="3629461" cy="5028633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3629461" cy="5028633"/>
              </a:xfrm>
              <a:custGeom>
                <a:avLst/>
                <a:gdLst/>
                <a:ahLst/>
                <a:cxnLst/>
                <a:rect r="r" b="b" t="t" l="l"/>
                <a:pathLst>
                  <a:path h="5028633" w="3629461">
                    <a:moveTo>
                      <a:pt x="3505002" y="5028633"/>
                    </a:moveTo>
                    <a:lnTo>
                      <a:pt x="124460" y="5028633"/>
                    </a:lnTo>
                    <a:cubicBezTo>
                      <a:pt x="55880" y="5028633"/>
                      <a:pt x="0" y="4972753"/>
                      <a:pt x="0" y="490417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505002" y="0"/>
                    </a:lnTo>
                    <a:cubicBezTo>
                      <a:pt x="3573581" y="0"/>
                      <a:pt x="3629461" y="55880"/>
                      <a:pt x="3629461" y="124460"/>
                    </a:cubicBezTo>
                    <a:lnTo>
                      <a:pt x="3629461" y="4904173"/>
                    </a:lnTo>
                    <a:cubicBezTo>
                      <a:pt x="3629461" y="4972753"/>
                      <a:pt x="3573581" y="5028633"/>
                      <a:pt x="3505002" y="5028633"/>
                    </a:cubicBezTo>
                    <a:close/>
                  </a:path>
                </a:pathLst>
              </a:custGeom>
              <a:solidFill>
                <a:srgbClr val="000000">
                  <a:alpha val="19607"/>
                </a:srgbClr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0"/>
              <a:ext cx="6223317" cy="8622430"/>
              <a:chOff x="0" y="0"/>
              <a:chExt cx="3629461" cy="5028633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3629461" cy="5028633"/>
              </a:xfrm>
              <a:custGeom>
                <a:avLst/>
                <a:gdLst/>
                <a:ahLst/>
                <a:cxnLst/>
                <a:rect r="r" b="b" t="t" l="l"/>
                <a:pathLst>
                  <a:path h="5028633" w="3629461">
                    <a:moveTo>
                      <a:pt x="3505002" y="5028633"/>
                    </a:moveTo>
                    <a:lnTo>
                      <a:pt x="124460" y="5028633"/>
                    </a:lnTo>
                    <a:cubicBezTo>
                      <a:pt x="55880" y="5028633"/>
                      <a:pt x="0" y="4972753"/>
                      <a:pt x="0" y="490417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505002" y="0"/>
                    </a:lnTo>
                    <a:cubicBezTo>
                      <a:pt x="3573581" y="0"/>
                      <a:pt x="3629461" y="55880"/>
                      <a:pt x="3629461" y="124460"/>
                    </a:cubicBezTo>
                    <a:lnTo>
                      <a:pt x="3629461" y="4904173"/>
                    </a:lnTo>
                    <a:cubicBezTo>
                      <a:pt x="3629461" y="4972753"/>
                      <a:pt x="3573581" y="5028633"/>
                      <a:pt x="3505002" y="502863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name="Group 13" id="13"/>
          <p:cNvGrpSpPr/>
          <p:nvPr/>
        </p:nvGrpSpPr>
        <p:grpSpPr>
          <a:xfrm rot="0">
            <a:off x="4010946" y="2911486"/>
            <a:ext cx="3681671" cy="603024"/>
            <a:chOff x="0" y="0"/>
            <a:chExt cx="4908895" cy="804031"/>
          </a:xfrm>
        </p:grpSpPr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6">
              <a:alphaModFix amt="77000"/>
            </a:blip>
            <a:srcRect l="0" t="0" r="0" b="0"/>
            <a:stretch>
              <a:fillRect/>
            </a:stretch>
          </p:blipFill>
          <p:spPr>
            <a:xfrm flipH="false" flipV="false" rot="0">
              <a:off x="4129710" y="19909"/>
              <a:ext cx="779186" cy="779186"/>
            </a:xfrm>
            <a:prstGeom prst="rect">
              <a:avLst/>
            </a:prstGeom>
          </p:spPr>
        </p:pic>
        <p:sp>
          <p:nvSpPr>
            <p:cNvPr name="TextBox 15" id="15"/>
            <p:cNvSpPr txBox="true"/>
            <p:nvPr/>
          </p:nvSpPr>
          <p:spPr>
            <a:xfrm rot="0">
              <a:off x="0" y="76200"/>
              <a:ext cx="4307510" cy="7278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20"/>
                </a:lnSpc>
              </a:pPr>
              <a:r>
                <a:rPr lang="en-US" sz="4000" spc="20">
                  <a:solidFill>
                    <a:srgbClr val="666666"/>
                  </a:solidFill>
                  <a:latin typeface="Muli Bold"/>
                </a:rPr>
                <a:t>FRONTEND</a:t>
              </a:r>
            </a:p>
          </p:txBody>
        </p:sp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4823081" y="6525088"/>
            <a:ext cx="2057400" cy="2087768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4823081" y="4114800"/>
            <a:ext cx="2057400" cy="20574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 rot="0">
            <a:off x="9934076" y="2677178"/>
            <a:ext cx="4762738" cy="6581122"/>
            <a:chOff x="0" y="0"/>
            <a:chExt cx="6350317" cy="8774830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127000" y="152400"/>
              <a:ext cx="6223317" cy="8622430"/>
              <a:chOff x="0" y="0"/>
              <a:chExt cx="3629461" cy="5028633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0" y="0"/>
                <a:ext cx="3629461" cy="5028633"/>
              </a:xfrm>
              <a:custGeom>
                <a:avLst/>
                <a:gdLst/>
                <a:ahLst/>
                <a:cxnLst/>
                <a:rect r="r" b="b" t="t" l="l"/>
                <a:pathLst>
                  <a:path h="5028633" w="3629461">
                    <a:moveTo>
                      <a:pt x="3505002" y="5028633"/>
                    </a:moveTo>
                    <a:lnTo>
                      <a:pt x="124460" y="5028633"/>
                    </a:lnTo>
                    <a:cubicBezTo>
                      <a:pt x="55880" y="5028633"/>
                      <a:pt x="0" y="4972753"/>
                      <a:pt x="0" y="490417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505002" y="0"/>
                    </a:lnTo>
                    <a:cubicBezTo>
                      <a:pt x="3573581" y="0"/>
                      <a:pt x="3629461" y="55880"/>
                      <a:pt x="3629461" y="124460"/>
                    </a:cubicBezTo>
                    <a:lnTo>
                      <a:pt x="3629461" y="4904173"/>
                    </a:lnTo>
                    <a:cubicBezTo>
                      <a:pt x="3629461" y="4972753"/>
                      <a:pt x="3573581" y="5028633"/>
                      <a:pt x="3505002" y="5028633"/>
                    </a:cubicBezTo>
                    <a:close/>
                  </a:path>
                </a:pathLst>
              </a:custGeom>
              <a:solidFill>
                <a:srgbClr val="000000">
                  <a:alpha val="19607"/>
                </a:srgbClr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0" y="0"/>
              <a:ext cx="6223317" cy="8622430"/>
              <a:chOff x="0" y="0"/>
              <a:chExt cx="3629461" cy="5028633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0" y="0"/>
                <a:ext cx="3629461" cy="5028633"/>
              </a:xfrm>
              <a:custGeom>
                <a:avLst/>
                <a:gdLst/>
                <a:ahLst/>
                <a:cxnLst/>
                <a:rect r="r" b="b" t="t" l="l"/>
                <a:pathLst>
                  <a:path h="5028633" w="3629461">
                    <a:moveTo>
                      <a:pt x="3505002" y="5028633"/>
                    </a:moveTo>
                    <a:lnTo>
                      <a:pt x="124460" y="5028633"/>
                    </a:lnTo>
                    <a:cubicBezTo>
                      <a:pt x="55880" y="5028633"/>
                      <a:pt x="0" y="4972753"/>
                      <a:pt x="0" y="490417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505002" y="0"/>
                    </a:lnTo>
                    <a:cubicBezTo>
                      <a:pt x="3573581" y="0"/>
                      <a:pt x="3629461" y="55880"/>
                      <a:pt x="3629461" y="124460"/>
                    </a:cubicBezTo>
                    <a:lnTo>
                      <a:pt x="3629461" y="4904173"/>
                    </a:lnTo>
                    <a:cubicBezTo>
                      <a:pt x="3629461" y="4972753"/>
                      <a:pt x="3573581" y="5028633"/>
                      <a:pt x="3505002" y="502863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name="Group 23" id="23"/>
          <p:cNvGrpSpPr/>
          <p:nvPr/>
        </p:nvGrpSpPr>
        <p:grpSpPr>
          <a:xfrm rot="0">
            <a:off x="10722988" y="2911486"/>
            <a:ext cx="3184913" cy="603024"/>
            <a:chOff x="0" y="0"/>
            <a:chExt cx="4246550" cy="804031"/>
          </a:xfrm>
        </p:grpSpPr>
        <p:pic>
          <p:nvPicPr>
            <p:cNvPr name="Picture 24" id="24"/>
            <p:cNvPicPr>
              <a:picLocks noChangeAspect="true"/>
            </p:cNvPicPr>
            <p:nvPr/>
          </p:nvPicPr>
          <p:blipFill>
            <a:blip r:embed="rId9"/>
            <a:srcRect l="0" t="0" r="0" b="2550"/>
            <a:stretch>
              <a:fillRect/>
            </a:stretch>
          </p:blipFill>
          <p:spPr>
            <a:xfrm flipH="false" flipV="false" rot="0">
              <a:off x="3462428" y="24846"/>
              <a:ext cx="784122" cy="764122"/>
            </a:xfrm>
            <a:prstGeom prst="rect">
              <a:avLst/>
            </a:prstGeom>
          </p:spPr>
        </p:pic>
        <p:sp>
          <p:nvSpPr>
            <p:cNvPr name="TextBox 25" id="25"/>
            <p:cNvSpPr txBox="true"/>
            <p:nvPr/>
          </p:nvSpPr>
          <p:spPr>
            <a:xfrm rot="0">
              <a:off x="0" y="76200"/>
              <a:ext cx="3430009" cy="7278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20"/>
                </a:lnSpc>
              </a:pPr>
              <a:r>
                <a:rPr lang="en-US" sz="4000" spc="20">
                  <a:solidFill>
                    <a:srgbClr val="666666"/>
                  </a:solidFill>
                  <a:latin typeface="Muli Bold"/>
                </a:rPr>
                <a:t>BACKEND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73283" y="8268473"/>
            <a:ext cx="3684325" cy="688766"/>
            <a:chOff x="0" y="0"/>
            <a:chExt cx="4912433" cy="918354"/>
          </a:xfrm>
        </p:grpSpPr>
        <p:pic>
          <p:nvPicPr>
            <p:cNvPr name="Picture 27" id="27"/>
            <p:cNvPicPr>
              <a:picLocks noChangeAspect="true"/>
            </p:cNvPicPr>
            <p:nvPr/>
          </p:nvPicPr>
          <p:blipFill>
            <a:blip r:embed="rId10"/>
            <a:srcRect l="0" t="0" r="0" b="0"/>
            <a:stretch>
              <a:fillRect/>
            </a:stretch>
          </p:blipFill>
          <p:spPr>
            <a:xfrm flipH="false" flipV="false" rot="0">
              <a:off x="3994079" y="0"/>
              <a:ext cx="918354" cy="918354"/>
            </a:xfrm>
            <a:prstGeom prst="rect">
              <a:avLst/>
            </a:prstGeom>
          </p:spPr>
        </p:pic>
        <p:sp>
          <p:nvSpPr>
            <p:cNvPr name="TextBox 28" id="28"/>
            <p:cNvSpPr txBox="true"/>
            <p:nvPr/>
          </p:nvSpPr>
          <p:spPr>
            <a:xfrm rot="0">
              <a:off x="0" y="129462"/>
              <a:ext cx="4057579" cy="7356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20"/>
                </a:lnSpc>
              </a:pPr>
              <a:r>
                <a:rPr lang="en-US" sz="4000" spc="20">
                  <a:solidFill>
                    <a:srgbClr val="666666"/>
                  </a:solidFill>
                  <a:latin typeface="Muli Bold"/>
                </a:rPr>
                <a:t>DATABASE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8. Tecnologías empleadas</a:t>
            </a:r>
          </a:p>
        </p:txBody>
      </p:sp>
      <p:pic>
        <p:nvPicPr>
          <p:cNvPr name="Picture 30" id="30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11477782" y="4816313"/>
            <a:ext cx="1675325" cy="230285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83080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14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90285" y="159294"/>
            <a:ext cx="1676831" cy="1456747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689589" y="2570284"/>
            <a:ext cx="16908823" cy="7087505"/>
            <a:chOff x="0" y="0"/>
            <a:chExt cx="22545097" cy="9450007"/>
          </a:xfrm>
        </p:grpSpPr>
        <p:grpSp>
          <p:nvGrpSpPr>
            <p:cNvPr name="Group 9" id="9"/>
            <p:cNvGrpSpPr/>
            <p:nvPr/>
          </p:nvGrpSpPr>
          <p:grpSpPr>
            <a:xfrm rot="-5400000">
              <a:off x="6815627" y="-6279462"/>
              <a:ext cx="9175386" cy="22283553"/>
              <a:chOff x="0" y="0"/>
              <a:chExt cx="3170834" cy="770076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000000">
                  <a:alpha val="19607"/>
                </a:srgbClr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-5400000">
              <a:off x="6554083" y="-6554083"/>
              <a:ext cx="9175386" cy="22283553"/>
              <a:chOff x="0" y="0"/>
              <a:chExt cx="3170834" cy="770076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5978930" y="2165823"/>
            <a:ext cx="5146816" cy="2573408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8. Tecnologías empleadas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5057775"/>
            <a:ext cx="14267103" cy="81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36320" indent="-518160" lvl="1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Muli Bold"/>
              </a:rPr>
              <a:t>Cloud Firestore          Base de datos NoSQL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6126889"/>
            <a:ext cx="14886031" cy="81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36320" indent="-518160" lvl="1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Muli Bold"/>
              </a:rPr>
              <a:t>Firebase Auth            Autenticación de usuarios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7164100"/>
            <a:ext cx="14886031" cy="81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36320" indent="-518160" lvl="1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Muli Bold"/>
              </a:rPr>
              <a:t>Firebase Storage          Multimedia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6773953" y="5045171"/>
            <a:ext cx="1019977" cy="928179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6773953" y="6114285"/>
            <a:ext cx="1019977" cy="928179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7283941" y="7151496"/>
            <a:ext cx="1019977" cy="92817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5" id="5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15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90285" y="159294"/>
            <a:ext cx="1676831" cy="145674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83080"/>
            <a:ext cx="18288000" cy="1102687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534496" y="4413625"/>
            <a:ext cx="2364727" cy="2364727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8. Tecnologías empleadas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560457" y="2045440"/>
            <a:ext cx="7167086" cy="81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Muli Bold"/>
              </a:rPr>
              <a:t>Herramientas de gestión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25089" y="4615548"/>
            <a:ext cx="14475202" cy="177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FFFFF"/>
                </a:solidFill>
                <a:latin typeface="Muli Bold Bold"/>
              </a:rPr>
              <a:t>Trello + Plus for Trello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0"/>
            <a:ext cx="18288000" cy="1102687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4912" t="0" r="19403" b="99334"/>
          <a:stretch>
            <a:fillRect/>
          </a:stretch>
        </p:blipFill>
        <p:spPr>
          <a:xfrm flipH="false" flipV="false" rot="0">
            <a:off x="2378363" y="7884591"/>
            <a:ext cx="13531273" cy="13719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14912" t="0" r="19403" b="99334"/>
          <a:stretch>
            <a:fillRect/>
          </a:stretch>
        </p:blipFill>
        <p:spPr>
          <a:xfrm flipH="false" flipV="false" rot="0">
            <a:off x="2378363" y="2245791"/>
            <a:ext cx="13531273" cy="13719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384669" y="2780624"/>
            <a:ext cx="7518662" cy="3710296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903552" y="6858340"/>
            <a:ext cx="8480897" cy="886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6400">
                <a:solidFill>
                  <a:srgbClr val="FFFFFF"/>
                </a:solidFill>
                <a:latin typeface="Muli Bold Bold"/>
              </a:rPr>
              <a:t>¿QUÉ ES MMSPORT?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5" id="5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16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90285" y="159294"/>
            <a:ext cx="1676831" cy="145674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83080"/>
            <a:ext cx="18288000" cy="1102687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2334133" y="3846749"/>
            <a:ext cx="2556550" cy="2332852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8. Tecnologías empleadas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63062" y="2045440"/>
            <a:ext cx="15961876" cy="81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Muli Bold"/>
              </a:rPr>
              <a:t>Herramientas de documentación y control de versiones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05921" y="4032735"/>
            <a:ext cx="12234254" cy="177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FFFFF"/>
                </a:solidFill>
                <a:latin typeface="Muli Bold Bold"/>
              </a:rPr>
              <a:t>GitHub + Wiki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6898221"/>
            <a:ext cx="16460041" cy="1096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FFFFFF"/>
                </a:solidFill>
                <a:latin typeface="Muli Bold Bold"/>
              </a:rPr>
              <a:t>Exportado con GitHub-WikiTo-Converter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5" id="5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17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90285" y="159294"/>
            <a:ext cx="1676831" cy="145674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83080"/>
            <a:ext cx="18288000" cy="1102687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604181" y="3292385"/>
            <a:ext cx="2586817" cy="258681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604181" y="6363345"/>
            <a:ext cx="2586817" cy="2586817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8. Tecnologías empleadas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173325" y="2045440"/>
            <a:ext cx="7941350" cy="81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Muli Bold"/>
              </a:rPr>
              <a:t>Herramientas de desarrollo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442239" y="3605354"/>
            <a:ext cx="12234254" cy="177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FFFFF"/>
                </a:solidFill>
                <a:latin typeface="Muli Bold Bold"/>
              </a:rPr>
              <a:t>Android Studio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442239" y="6676313"/>
            <a:ext cx="9508417" cy="177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FFFFF"/>
                </a:solidFill>
                <a:latin typeface="Muli Bold Bold"/>
              </a:rPr>
              <a:t>Codemagic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83080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18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20498" y="214655"/>
            <a:ext cx="1616405" cy="134602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10860" y="415936"/>
            <a:ext cx="435680" cy="56513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7101882" y="2307921"/>
            <a:ext cx="4084236" cy="7293279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9. Demostración del sistema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83080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19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20498" y="214655"/>
            <a:ext cx="1616405" cy="134602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10860" y="415936"/>
            <a:ext cx="435680" cy="56513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7101882" y="2102181"/>
            <a:ext cx="4084236" cy="7293279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9. Demostración del sistema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83080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20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20498" y="214655"/>
            <a:ext cx="1616405" cy="134602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10860" y="415936"/>
            <a:ext cx="435680" cy="56513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7090447" y="2194506"/>
            <a:ext cx="4107106" cy="7292394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9. Demostración del sistema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83080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21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20498" y="214655"/>
            <a:ext cx="1616405" cy="134602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10860" y="415936"/>
            <a:ext cx="435680" cy="56513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7106440" y="2193621"/>
            <a:ext cx="4075120" cy="7293279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9. Demostración del sistema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83080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22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20498" y="214655"/>
            <a:ext cx="1616405" cy="134602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10860" y="415936"/>
            <a:ext cx="435680" cy="56513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6936629" y="2002848"/>
            <a:ext cx="4414742" cy="7892393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9. Demostración del sistema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83080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23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20498" y="214655"/>
            <a:ext cx="1616405" cy="134602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10860" y="415936"/>
            <a:ext cx="435680" cy="56513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6907780" y="2010210"/>
            <a:ext cx="4472441" cy="7892543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9. Demostración del sistema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83080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24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20498" y="214655"/>
            <a:ext cx="1616405" cy="134602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10860" y="415936"/>
            <a:ext cx="435680" cy="56513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6944905" y="2071428"/>
            <a:ext cx="4398190" cy="7844301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9. Demostración del sistema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83080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25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20498" y="214655"/>
            <a:ext cx="1616405" cy="134602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10860" y="415936"/>
            <a:ext cx="435680" cy="56513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6927130" y="2063962"/>
            <a:ext cx="4433740" cy="7894465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9. Demostración del sistema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0"/>
            <a:ext cx="18288000" cy="1102687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2065729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FFFFFF"/>
                </a:solidFill>
                <a:latin typeface="Muli Bold"/>
              </a:rPr>
              <a:t>1. Y... ¿Porqué MMSport?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394001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FFFFFF"/>
                </a:solidFill>
                <a:latin typeface="Muli Bold"/>
              </a:rPr>
              <a:t>2. Objetivos del proyecto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750583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FFFFFF"/>
                </a:solidFill>
                <a:latin typeface="Muli Bold"/>
              </a:rPr>
              <a:t>3. Funcionalidades principales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151611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FFFFFF"/>
                </a:solidFill>
                <a:latin typeface="Muli Bold"/>
              </a:rPr>
              <a:t>4. Competidores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584555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FFFFFF"/>
                </a:solidFill>
                <a:latin typeface="Muli Bold"/>
              </a:rPr>
              <a:t>5. Análisis de costes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048263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FFFFFF"/>
                </a:solidFill>
                <a:latin typeface="Muli Bold"/>
              </a:rPr>
              <a:t>6. Planificación temporal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67000" y="586908"/>
            <a:ext cx="12954000" cy="98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32"/>
              </a:lnSpc>
            </a:pPr>
            <a:r>
              <a:rPr lang="en-US" sz="7200" spc="36">
                <a:solidFill>
                  <a:srgbClr val="FFFFFF"/>
                </a:solidFill>
                <a:latin typeface="Muli Bold"/>
              </a:rPr>
              <a:t>ÍNDICE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83080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26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20498" y="214655"/>
            <a:ext cx="1616405" cy="134602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10860" y="415936"/>
            <a:ext cx="435680" cy="56513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6951005" y="2096124"/>
            <a:ext cx="4385989" cy="7876028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9. Demostración del sistema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46262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27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20498" y="214655"/>
            <a:ext cx="1616405" cy="134602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10860" y="415936"/>
            <a:ext cx="435680" cy="56513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6881175" y="2005603"/>
            <a:ext cx="4525651" cy="8058647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9. Demostración del sistema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69122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28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20498" y="214655"/>
            <a:ext cx="1616405" cy="134602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10860" y="415936"/>
            <a:ext cx="435680" cy="56513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6917017" y="1959883"/>
            <a:ext cx="4453966" cy="794975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9. Demostración del sistema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69122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29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20498" y="214655"/>
            <a:ext cx="1616405" cy="134602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10860" y="415936"/>
            <a:ext cx="435680" cy="56513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6875233" y="2005603"/>
            <a:ext cx="4537533" cy="8004293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9. Demostración del sistema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69122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30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20498" y="214655"/>
            <a:ext cx="1616405" cy="134602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10860" y="415936"/>
            <a:ext cx="435680" cy="56513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7125192" y="2057466"/>
            <a:ext cx="4037616" cy="7830091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9. Demostración del sistema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69122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31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20498" y="214655"/>
            <a:ext cx="1616405" cy="134602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10860" y="415936"/>
            <a:ext cx="435680" cy="565139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9. Demostración del sistema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7264588" y="2017814"/>
            <a:ext cx="3758824" cy="805676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69122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32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20498" y="214655"/>
            <a:ext cx="1616405" cy="134602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10860" y="415936"/>
            <a:ext cx="435680" cy="565139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9. Demostración del sistema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7201448" y="2017890"/>
            <a:ext cx="3885105" cy="793731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69122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33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20498" y="214655"/>
            <a:ext cx="1616405" cy="134602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10860" y="415936"/>
            <a:ext cx="435680" cy="56513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7020447" y="1963336"/>
            <a:ext cx="4247106" cy="7833184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9. Demostración del sistema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69122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34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20498" y="214655"/>
            <a:ext cx="1616405" cy="134602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10860" y="415936"/>
            <a:ext cx="435680" cy="56513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6394496" y="2125503"/>
            <a:ext cx="4315685" cy="7704297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9. Demostración del sistema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69122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35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20498" y="214655"/>
            <a:ext cx="1616405" cy="134602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10860" y="415936"/>
            <a:ext cx="435680" cy="56513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7207545" y="1963780"/>
            <a:ext cx="3872911" cy="8056898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9. Demostración del sistema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0"/>
            <a:ext cx="18288000" cy="1102687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6002432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FFFFFF"/>
                </a:solidFill>
                <a:latin typeface="Muli Bold"/>
              </a:rPr>
              <a:t>11. Retrospectiva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259732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FFFFFF"/>
                </a:solidFill>
                <a:latin typeface="Muli Bold"/>
              </a:rPr>
              <a:t>12. Lecciones aprendidas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476763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FFFFFF"/>
                </a:solidFill>
                <a:latin typeface="Muli Bold"/>
              </a:rPr>
              <a:t>13. Futuras implementaciones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265350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FFFFFF"/>
                </a:solidFill>
                <a:latin typeface="Muli Bold"/>
              </a:rPr>
              <a:t>8. Tecnologías empleadas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547901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FFFFFF"/>
                </a:solidFill>
                <a:latin typeface="Muli Bold"/>
              </a:rPr>
              <a:t>9. Demostración del sistema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731900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FFFFFF"/>
                </a:solidFill>
                <a:latin typeface="Muli Bold"/>
              </a:rPr>
              <a:t>10. Pruebas del sistema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49704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FFFFFF"/>
                </a:solidFill>
                <a:latin typeface="Muli Bold"/>
              </a:rPr>
              <a:t>7. Problema tecnológico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83080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36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66742" y="146662"/>
            <a:ext cx="1523917" cy="1482009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10. Pruebas del sistema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018097" y="2873293"/>
            <a:ext cx="8251805" cy="6575507"/>
            <a:chOff x="0" y="0"/>
            <a:chExt cx="11002407" cy="8767343"/>
          </a:xfrm>
        </p:grpSpPr>
        <p:grpSp>
          <p:nvGrpSpPr>
            <p:cNvPr name="Group 10" id="10"/>
            <p:cNvGrpSpPr/>
            <p:nvPr/>
          </p:nvGrpSpPr>
          <p:grpSpPr>
            <a:xfrm rot="-5400000">
              <a:off x="1241666" y="-993398"/>
              <a:ext cx="8767343" cy="10754139"/>
              <a:chOff x="0" y="0"/>
              <a:chExt cx="4279075" cy="5248769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0" y="0"/>
                <a:ext cx="4279074" cy="5248770"/>
              </a:xfrm>
              <a:custGeom>
                <a:avLst/>
                <a:gdLst/>
                <a:ahLst/>
                <a:cxnLst/>
                <a:rect r="r" b="b" t="t" l="l"/>
                <a:pathLst>
                  <a:path h="5248770" w="4279074">
                    <a:moveTo>
                      <a:pt x="4154615" y="5248769"/>
                    </a:moveTo>
                    <a:lnTo>
                      <a:pt x="124460" y="5248769"/>
                    </a:lnTo>
                    <a:cubicBezTo>
                      <a:pt x="55880" y="5248769"/>
                      <a:pt x="0" y="5192889"/>
                      <a:pt x="0" y="512430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154615" y="0"/>
                    </a:lnTo>
                    <a:cubicBezTo>
                      <a:pt x="4223195" y="0"/>
                      <a:pt x="4279074" y="55880"/>
                      <a:pt x="4279074" y="124460"/>
                    </a:cubicBezTo>
                    <a:lnTo>
                      <a:pt x="4279074" y="5124309"/>
                    </a:lnTo>
                    <a:cubicBezTo>
                      <a:pt x="4279074" y="5192889"/>
                      <a:pt x="4223195" y="5248770"/>
                      <a:pt x="4154615" y="5248770"/>
                    </a:cubicBezTo>
                    <a:close/>
                  </a:path>
                </a:pathLst>
              </a:custGeom>
              <a:solidFill>
                <a:srgbClr val="000000">
                  <a:alpha val="19607"/>
                </a:srgbClr>
              </a:solidFill>
            </p:spPr>
          </p:sp>
        </p:grpSp>
        <p:grpSp>
          <p:nvGrpSpPr>
            <p:cNvPr name="Group 12" id="12"/>
            <p:cNvGrpSpPr/>
            <p:nvPr/>
          </p:nvGrpSpPr>
          <p:grpSpPr>
            <a:xfrm rot="-5400000">
              <a:off x="1117532" y="-1117532"/>
              <a:ext cx="8519074" cy="10754139"/>
              <a:chOff x="0" y="0"/>
              <a:chExt cx="4157902" cy="5248769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0" y="0"/>
                <a:ext cx="4157902" cy="5248770"/>
              </a:xfrm>
              <a:custGeom>
                <a:avLst/>
                <a:gdLst/>
                <a:ahLst/>
                <a:cxnLst/>
                <a:rect r="r" b="b" t="t" l="l"/>
                <a:pathLst>
                  <a:path h="5248770" w="4157902">
                    <a:moveTo>
                      <a:pt x="4033442" y="5248769"/>
                    </a:moveTo>
                    <a:lnTo>
                      <a:pt x="124460" y="5248769"/>
                    </a:lnTo>
                    <a:cubicBezTo>
                      <a:pt x="55880" y="5248769"/>
                      <a:pt x="0" y="5192889"/>
                      <a:pt x="0" y="512430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033442" y="0"/>
                    </a:lnTo>
                    <a:cubicBezTo>
                      <a:pt x="4102022" y="0"/>
                      <a:pt x="4157902" y="55880"/>
                      <a:pt x="4157902" y="124460"/>
                    </a:cubicBezTo>
                    <a:lnTo>
                      <a:pt x="4157902" y="5124309"/>
                    </a:lnTo>
                    <a:cubicBezTo>
                      <a:pt x="4157902" y="5192889"/>
                      <a:pt x="4102022" y="5248770"/>
                      <a:pt x="4033442" y="52487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name="Group 14" id="14"/>
          <p:cNvGrpSpPr/>
          <p:nvPr/>
        </p:nvGrpSpPr>
        <p:grpSpPr>
          <a:xfrm rot="0">
            <a:off x="8370421" y="6522937"/>
            <a:ext cx="1547159" cy="1547159"/>
            <a:chOff x="0" y="0"/>
            <a:chExt cx="2062878" cy="2062878"/>
          </a:xfrm>
        </p:grpSpPr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6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62878" cy="2062878"/>
            </a:xfrm>
            <a:prstGeom prst="rect">
              <a:avLst/>
            </a:prstGeom>
          </p:spPr>
        </p:pic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7"/>
            <a:srcRect l="0" t="0" r="0" b="0"/>
            <a:stretch>
              <a:fillRect/>
            </a:stretch>
          </p:blipFill>
          <p:spPr>
            <a:xfrm flipH="false" flipV="false" rot="0">
              <a:off x="192636" y="360397"/>
              <a:ext cx="1677606" cy="1342085"/>
            </a:xfrm>
            <a:prstGeom prst="rect">
              <a:avLst/>
            </a:prstGeom>
          </p:spPr>
        </p:pic>
      </p:grpSp>
      <p:grpSp>
        <p:nvGrpSpPr>
          <p:cNvPr name="Group 17" id="17"/>
          <p:cNvGrpSpPr/>
          <p:nvPr/>
        </p:nvGrpSpPr>
        <p:grpSpPr>
          <a:xfrm rot="0">
            <a:off x="5316707" y="4125232"/>
            <a:ext cx="801295" cy="1602665"/>
            <a:chOff x="0" y="0"/>
            <a:chExt cx="1068393" cy="2136886"/>
          </a:xfrm>
        </p:grpSpPr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8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068393" cy="1068393"/>
            </a:xfrm>
            <a:prstGeom prst="rect">
              <a:avLst/>
            </a:prstGeom>
          </p:spPr>
        </p:pic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8"/>
            <a:srcRect l="0" t="0" r="0" b="0"/>
            <a:stretch>
              <a:fillRect/>
            </a:stretch>
          </p:blipFill>
          <p:spPr>
            <a:xfrm flipH="false" flipV="false" rot="0">
              <a:off x="0" y="1068493"/>
              <a:ext cx="1068393" cy="1068393"/>
            </a:xfrm>
            <a:prstGeom prst="rect">
              <a:avLst/>
            </a:prstGeom>
          </p:spPr>
        </p:pic>
      </p:grpSp>
      <p:sp>
        <p:nvSpPr>
          <p:cNvPr name="TextBox 20" id="20"/>
          <p:cNvSpPr txBox="true"/>
          <p:nvPr/>
        </p:nvSpPr>
        <p:spPr>
          <a:xfrm rot="0">
            <a:off x="6241826" y="4058519"/>
            <a:ext cx="7028076" cy="1574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00"/>
              </a:lnSpc>
            </a:pPr>
            <a:r>
              <a:rPr lang="en-US" sz="4000">
                <a:solidFill>
                  <a:srgbClr val="666666"/>
                </a:solidFill>
                <a:latin typeface="Muli Bold Bold"/>
              </a:rPr>
              <a:t>Tests unitarios (</a:t>
            </a:r>
            <a:r>
              <a:rPr lang="en-US" sz="4000">
                <a:solidFill>
                  <a:srgbClr val="666666"/>
                </a:solidFill>
                <a:latin typeface="Muli Bold Bold Italics"/>
              </a:rPr>
              <a:t>flutter test</a:t>
            </a:r>
            <a:r>
              <a:rPr lang="en-US" sz="4000">
                <a:solidFill>
                  <a:srgbClr val="666666"/>
                </a:solidFill>
                <a:latin typeface="Muli Bold Bold"/>
              </a:rPr>
              <a:t>)</a:t>
            </a:r>
          </a:p>
          <a:p>
            <a:pPr>
              <a:lnSpc>
                <a:spcPts val="6400"/>
              </a:lnSpc>
            </a:pPr>
            <a:r>
              <a:rPr lang="en-US" sz="4000">
                <a:solidFill>
                  <a:srgbClr val="666666"/>
                </a:solidFill>
                <a:latin typeface="Muli Bold Bold"/>
              </a:rPr>
              <a:t>Tests de aceptación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83080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37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95831" y="154798"/>
            <a:ext cx="1465738" cy="1465738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11. Retrospectiva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00850" y="2963344"/>
            <a:ext cx="4088618" cy="6294956"/>
            <a:chOff x="0" y="0"/>
            <a:chExt cx="660400" cy="1016771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660400" cy="1016771"/>
            </a:xfrm>
            <a:custGeom>
              <a:avLst/>
              <a:gdLst/>
              <a:ahLst/>
              <a:cxnLst/>
              <a:rect r="r" b="b" t="t" l="l"/>
              <a:pathLst>
                <a:path h="1016771" w="660400">
                  <a:moveTo>
                    <a:pt x="535940" y="1016771"/>
                  </a:moveTo>
                  <a:lnTo>
                    <a:pt x="124460" y="1016771"/>
                  </a:lnTo>
                  <a:cubicBezTo>
                    <a:pt x="55880" y="1016771"/>
                    <a:pt x="0" y="960891"/>
                    <a:pt x="0" y="89231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5940" y="0"/>
                  </a:lnTo>
                  <a:cubicBezTo>
                    <a:pt x="604520" y="0"/>
                    <a:pt x="660400" y="55880"/>
                    <a:pt x="660400" y="124460"/>
                  </a:cubicBezTo>
                  <a:lnTo>
                    <a:pt x="660400" y="892311"/>
                  </a:lnTo>
                  <a:cubicBezTo>
                    <a:pt x="660400" y="960891"/>
                    <a:pt x="604520" y="1016771"/>
                    <a:pt x="535940" y="10167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89134" y="3282794"/>
            <a:ext cx="3312050" cy="518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2"/>
              </a:lnSpc>
            </a:pPr>
            <a:r>
              <a:rPr lang="en-US" sz="3199" spc="63">
                <a:solidFill>
                  <a:srgbClr val="D13220"/>
                </a:solidFill>
                <a:latin typeface="Muli Bold Bold"/>
              </a:rPr>
              <a:t>PROBLEMAS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4955435" y="2985600"/>
            <a:ext cx="4092794" cy="6272700"/>
            <a:chOff x="0" y="0"/>
            <a:chExt cx="661075" cy="1013176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661075" cy="1013177"/>
            </a:xfrm>
            <a:custGeom>
              <a:avLst/>
              <a:gdLst/>
              <a:ahLst/>
              <a:cxnLst/>
              <a:rect r="r" b="b" t="t" l="l"/>
              <a:pathLst>
                <a:path h="1013177" w="661075">
                  <a:moveTo>
                    <a:pt x="536614" y="1013176"/>
                  </a:moveTo>
                  <a:lnTo>
                    <a:pt x="124460" y="1013176"/>
                  </a:lnTo>
                  <a:cubicBezTo>
                    <a:pt x="55880" y="1013176"/>
                    <a:pt x="0" y="957296"/>
                    <a:pt x="0" y="88871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615" y="0"/>
                  </a:lnTo>
                  <a:cubicBezTo>
                    <a:pt x="605195" y="0"/>
                    <a:pt x="661075" y="55880"/>
                    <a:pt x="661075" y="124460"/>
                  </a:cubicBezTo>
                  <a:lnTo>
                    <a:pt x="661075" y="888716"/>
                  </a:lnTo>
                  <a:cubicBezTo>
                    <a:pt x="661075" y="957297"/>
                    <a:pt x="605195" y="1013177"/>
                    <a:pt x="536615" y="1013177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5148896" y="3282794"/>
            <a:ext cx="3705872" cy="518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2"/>
              </a:lnSpc>
            </a:pPr>
            <a:r>
              <a:rPr lang="en-US" sz="3200" spc="64">
                <a:solidFill>
                  <a:srgbClr val="717ED4"/>
                </a:solidFill>
                <a:latin typeface="Muli Bold Bold"/>
              </a:rPr>
              <a:t>OBJETIVOS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3494356" y="2963344"/>
            <a:ext cx="4092794" cy="6294956"/>
            <a:chOff x="0" y="0"/>
            <a:chExt cx="661075" cy="1016771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661075" cy="1016771"/>
            </a:xfrm>
            <a:custGeom>
              <a:avLst/>
              <a:gdLst/>
              <a:ahLst/>
              <a:cxnLst/>
              <a:rect r="r" b="b" t="t" l="l"/>
              <a:pathLst>
                <a:path h="1016771" w="661075">
                  <a:moveTo>
                    <a:pt x="536614" y="1016771"/>
                  </a:moveTo>
                  <a:lnTo>
                    <a:pt x="124460" y="1016771"/>
                  </a:lnTo>
                  <a:cubicBezTo>
                    <a:pt x="55880" y="1016771"/>
                    <a:pt x="0" y="960891"/>
                    <a:pt x="0" y="89231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615" y="0"/>
                  </a:lnTo>
                  <a:cubicBezTo>
                    <a:pt x="605195" y="0"/>
                    <a:pt x="661075" y="55880"/>
                    <a:pt x="661075" y="124460"/>
                  </a:cubicBezTo>
                  <a:lnTo>
                    <a:pt x="661075" y="892311"/>
                  </a:lnTo>
                  <a:cubicBezTo>
                    <a:pt x="661075" y="960891"/>
                    <a:pt x="605195" y="1016771"/>
                    <a:pt x="536615" y="10167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9226662" y="2963344"/>
            <a:ext cx="4092794" cy="6294956"/>
            <a:chOff x="0" y="0"/>
            <a:chExt cx="661075" cy="101677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661075" cy="1016771"/>
            </a:xfrm>
            <a:custGeom>
              <a:avLst/>
              <a:gdLst/>
              <a:ahLst/>
              <a:cxnLst/>
              <a:rect r="r" b="b" t="t" l="l"/>
              <a:pathLst>
                <a:path h="1016771" w="661075">
                  <a:moveTo>
                    <a:pt x="536614" y="1016771"/>
                  </a:moveTo>
                  <a:lnTo>
                    <a:pt x="124460" y="1016771"/>
                  </a:lnTo>
                  <a:cubicBezTo>
                    <a:pt x="55880" y="1016771"/>
                    <a:pt x="0" y="960891"/>
                    <a:pt x="0" y="89231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615" y="0"/>
                  </a:lnTo>
                  <a:cubicBezTo>
                    <a:pt x="605195" y="0"/>
                    <a:pt x="661075" y="55880"/>
                    <a:pt x="661075" y="124460"/>
                  </a:cubicBezTo>
                  <a:lnTo>
                    <a:pt x="661075" y="892311"/>
                  </a:lnTo>
                  <a:cubicBezTo>
                    <a:pt x="661075" y="960891"/>
                    <a:pt x="605195" y="1016771"/>
                    <a:pt x="536615" y="10167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9617034" y="3282794"/>
            <a:ext cx="3312050" cy="518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2"/>
              </a:lnSpc>
            </a:pPr>
            <a:r>
              <a:rPr lang="en-US" sz="3199" spc="63">
                <a:solidFill>
                  <a:srgbClr val="00BB64"/>
                </a:solidFill>
                <a:latin typeface="Muli Bold Bold"/>
              </a:rPr>
              <a:t>SOLUCIONES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857289" y="3281189"/>
            <a:ext cx="3366929" cy="52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2"/>
              </a:lnSpc>
            </a:pPr>
            <a:r>
              <a:rPr lang="en-US" sz="3199" spc="63">
                <a:solidFill>
                  <a:srgbClr val="717ED4"/>
                </a:solidFill>
                <a:latin typeface="Muli Bold Bold"/>
              </a:rPr>
              <a:t>RESULTADOS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55249" y="4348042"/>
            <a:ext cx="17943920" cy="1305167"/>
            <a:chOff x="0" y="0"/>
            <a:chExt cx="9079427" cy="660400"/>
          </a:xfrm>
        </p:grpSpPr>
        <p:sp>
          <p:nvSpPr>
            <p:cNvPr name="Freeform 22" id="22"/>
            <p:cNvSpPr/>
            <p:nvPr/>
          </p:nvSpPr>
          <p:spPr>
            <a:xfrm>
              <a:off x="0" y="0"/>
              <a:ext cx="9079427" cy="660400"/>
            </a:xfrm>
            <a:custGeom>
              <a:avLst/>
              <a:gdLst/>
              <a:ahLst/>
              <a:cxnLst/>
              <a:rect r="r" b="b" t="t" l="l"/>
              <a:pathLst>
                <a:path h="660400" w="9079427">
                  <a:moveTo>
                    <a:pt x="895496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954967" y="0"/>
                  </a:lnTo>
                  <a:cubicBezTo>
                    <a:pt x="9023547" y="0"/>
                    <a:pt x="9079427" y="55880"/>
                    <a:pt x="9079427" y="124460"/>
                  </a:cubicBezTo>
                  <a:lnTo>
                    <a:pt x="9079427" y="535940"/>
                  </a:lnTo>
                  <a:cubicBezTo>
                    <a:pt x="9079427" y="604520"/>
                    <a:pt x="9023547" y="660400"/>
                    <a:pt x="8954967" y="660400"/>
                  </a:cubicBezTo>
                  <a:close/>
                </a:path>
              </a:pathLst>
            </a:custGeom>
            <a:solidFill>
              <a:srgbClr val="004AAD">
                <a:alpha val="84705"/>
              </a:srgbClr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818430" y="4379307"/>
            <a:ext cx="3800621" cy="1223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7"/>
              </a:lnSpc>
            </a:pPr>
            <a:r>
              <a:rPr lang="en-US" sz="2572" spc="128">
                <a:solidFill>
                  <a:srgbClr val="FFFFFF"/>
                </a:solidFill>
                <a:latin typeface="Muli Bold"/>
              </a:rPr>
              <a:t>Imposibilidad de desarrollar en Android e iOS nativo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101522" y="4379307"/>
            <a:ext cx="3800621" cy="1223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7"/>
              </a:lnSpc>
            </a:pPr>
            <a:r>
              <a:rPr lang="en-US" sz="2572" spc="128">
                <a:solidFill>
                  <a:srgbClr val="FFFFFF"/>
                </a:solidFill>
                <a:latin typeface="Muli Bold"/>
              </a:rPr>
              <a:t>Poder desarrollar tanto para Android como para iOS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372749" y="4583875"/>
            <a:ext cx="3800621" cy="814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7"/>
              </a:lnSpc>
            </a:pPr>
            <a:r>
              <a:rPr lang="en-US" sz="2572" spc="128">
                <a:solidFill>
                  <a:srgbClr val="FFFFFF"/>
                </a:solidFill>
                <a:latin typeface="Muli Bold"/>
              </a:rPr>
              <a:t>Pasar el desarrollo a Flutter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640443" y="4379307"/>
            <a:ext cx="3800621" cy="1223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7"/>
              </a:lnSpc>
            </a:pPr>
            <a:r>
              <a:rPr lang="en-US" sz="2572" spc="128">
                <a:solidFill>
                  <a:srgbClr val="FFFFFF"/>
                </a:solidFill>
                <a:latin typeface="Muli Bold"/>
              </a:rPr>
              <a:t>Aplicación completamente funcional en ambos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55249" y="6413062"/>
            <a:ext cx="17943920" cy="1305167"/>
            <a:chOff x="0" y="0"/>
            <a:chExt cx="9079427" cy="660400"/>
          </a:xfrm>
        </p:grpSpPr>
        <p:sp>
          <p:nvSpPr>
            <p:cNvPr name="Freeform 28" id="28"/>
            <p:cNvSpPr/>
            <p:nvPr/>
          </p:nvSpPr>
          <p:spPr>
            <a:xfrm>
              <a:off x="0" y="0"/>
              <a:ext cx="9079427" cy="660400"/>
            </a:xfrm>
            <a:custGeom>
              <a:avLst/>
              <a:gdLst/>
              <a:ahLst/>
              <a:cxnLst/>
              <a:rect r="r" b="b" t="t" l="l"/>
              <a:pathLst>
                <a:path h="660400" w="9079427">
                  <a:moveTo>
                    <a:pt x="895496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954967" y="0"/>
                  </a:lnTo>
                  <a:cubicBezTo>
                    <a:pt x="9023547" y="0"/>
                    <a:pt x="9079427" y="55880"/>
                    <a:pt x="9079427" y="124460"/>
                  </a:cubicBezTo>
                  <a:lnTo>
                    <a:pt x="9079427" y="535940"/>
                  </a:lnTo>
                  <a:cubicBezTo>
                    <a:pt x="9079427" y="604520"/>
                    <a:pt x="9023547" y="660400"/>
                    <a:pt x="8954967" y="660400"/>
                  </a:cubicBezTo>
                  <a:close/>
                </a:path>
              </a:pathLst>
            </a:custGeom>
            <a:solidFill>
              <a:srgbClr val="004AAD">
                <a:alpha val="84705"/>
              </a:srgbClr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818430" y="6648895"/>
            <a:ext cx="3800621" cy="814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7"/>
              </a:lnSpc>
            </a:pPr>
            <a:r>
              <a:rPr lang="en-US" sz="2572" spc="128">
                <a:solidFill>
                  <a:srgbClr val="FFFFFF"/>
                </a:solidFill>
                <a:latin typeface="Muli Bold"/>
              </a:rPr>
              <a:t>Pandemia mundial por Covid-19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101522" y="6444327"/>
            <a:ext cx="3800621" cy="1223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7"/>
              </a:lnSpc>
            </a:pPr>
            <a:r>
              <a:rPr lang="en-US" sz="2572" spc="128">
                <a:solidFill>
                  <a:srgbClr val="FFFFFF"/>
                </a:solidFill>
                <a:latin typeface="Muli Bold"/>
              </a:rPr>
              <a:t>Minimizar los problemas derivados en los clientes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372749" y="6444327"/>
            <a:ext cx="3800621" cy="1223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7"/>
              </a:lnSpc>
            </a:pPr>
            <a:r>
              <a:rPr lang="en-US" sz="2572" spc="128">
                <a:solidFill>
                  <a:srgbClr val="FFFFFF"/>
                </a:solidFill>
                <a:latin typeface="Muli Bold"/>
              </a:rPr>
              <a:t>Minimizar los futuros precios de forma temporal 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640443" y="6803147"/>
            <a:ext cx="3800621" cy="405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7"/>
              </a:lnSpc>
            </a:pPr>
            <a:r>
              <a:rPr lang="en-US" sz="2572" spc="128">
                <a:solidFill>
                  <a:srgbClr val="FFFFFF"/>
                </a:solidFill>
                <a:latin typeface="Muli Bold"/>
              </a:rPr>
              <a:t>Aún por determinar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83080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38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92915" y="181179"/>
            <a:ext cx="1782423" cy="1412975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640080" y="2537256"/>
            <a:ext cx="8187987" cy="3432078"/>
            <a:chOff x="0" y="0"/>
            <a:chExt cx="10917316" cy="4576104"/>
          </a:xfrm>
        </p:grpSpPr>
        <p:grpSp>
          <p:nvGrpSpPr>
            <p:cNvPr name="Group 9" id="9"/>
            <p:cNvGrpSpPr/>
            <p:nvPr/>
          </p:nvGrpSpPr>
          <p:grpSpPr>
            <a:xfrm rot="-5400000">
              <a:off x="3300423" y="-3040788"/>
              <a:ext cx="4443121" cy="10790665"/>
              <a:chOff x="0" y="0"/>
              <a:chExt cx="3170834" cy="770076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000000">
                  <a:alpha val="19607"/>
                </a:srgbClr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-5400000">
              <a:off x="3173772" y="-3173772"/>
              <a:ext cx="4443121" cy="10790665"/>
              <a:chOff x="0" y="0"/>
              <a:chExt cx="3170834" cy="770076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3063240" y="2787557"/>
            <a:ext cx="1465738" cy="1465738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4734073" y="2787557"/>
            <a:ext cx="1465738" cy="1465738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 rot="0">
            <a:off x="9357360" y="2537256"/>
            <a:ext cx="8187987" cy="3432078"/>
            <a:chOff x="0" y="0"/>
            <a:chExt cx="10917316" cy="4576104"/>
          </a:xfrm>
        </p:grpSpPr>
        <p:grpSp>
          <p:nvGrpSpPr>
            <p:cNvPr name="Group 16" id="16"/>
            <p:cNvGrpSpPr/>
            <p:nvPr/>
          </p:nvGrpSpPr>
          <p:grpSpPr>
            <a:xfrm rot="-5400000">
              <a:off x="3300423" y="-3040788"/>
              <a:ext cx="4443121" cy="10790665"/>
              <a:chOff x="0" y="0"/>
              <a:chExt cx="3170834" cy="7700760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000000">
                  <a:alpha val="19607"/>
                </a:srgbClr>
              </a:solidFill>
            </p:spPr>
          </p:sp>
        </p:grpSp>
        <p:grpSp>
          <p:nvGrpSpPr>
            <p:cNvPr name="Group 18" id="18"/>
            <p:cNvGrpSpPr/>
            <p:nvPr/>
          </p:nvGrpSpPr>
          <p:grpSpPr>
            <a:xfrm rot="-5400000">
              <a:off x="3173772" y="-3173772"/>
              <a:ext cx="4443121" cy="10790665"/>
              <a:chOff x="0" y="0"/>
              <a:chExt cx="3170834" cy="7700760"/>
            </a:xfrm>
          </p:grpSpPr>
          <p:sp>
            <p:nvSpPr>
              <p:cNvPr name="Freeform 19" id="19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2681254" y="2787557"/>
            <a:ext cx="1788215" cy="1788215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 rot="0">
            <a:off x="640080" y="6431076"/>
            <a:ext cx="8187987" cy="3432078"/>
            <a:chOff x="0" y="0"/>
            <a:chExt cx="10917316" cy="4576104"/>
          </a:xfrm>
        </p:grpSpPr>
        <p:grpSp>
          <p:nvGrpSpPr>
            <p:cNvPr name="Group 22" id="22"/>
            <p:cNvGrpSpPr/>
            <p:nvPr/>
          </p:nvGrpSpPr>
          <p:grpSpPr>
            <a:xfrm rot="-5400000">
              <a:off x="3300423" y="-3040788"/>
              <a:ext cx="4443121" cy="10790665"/>
              <a:chOff x="0" y="0"/>
              <a:chExt cx="3170834" cy="7700760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000000">
                  <a:alpha val="19607"/>
                </a:srgbClr>
              </a:solidFill>
            </p:spPr>
          </p:sp>
        </p:grpSp>
        <p:grpSp>
          <p:nvGrpSpPr>
            <p:cNvPr name="Group 24" id="24"/>
            <p:cNvGrpSpPr/>
            <p:nvPr/>
          </p:nvGrpSpPr>
          <p:grpSpPr>
            <a:xfrm rot="-5400000">
              <a:off x="3173772" y="-3173772"/>
              <a:ext cx="4443121" cy="10790665"/>
              <a:chOff x="0" y="0"/>
              <a:chExt cx="3170834" cy="7700760"/>
            </a:xfrm>
          </p:grpSpPr>
          <p:sp>
            <p:nvSpPr>
              <p:cNvPr name="Freeform 25" id="25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3808429" y="6613956"/>
            <a:ext cx="1851289" cy="1832776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 rot="0">
            <a:off x="9357360" y="6431076"/>
            <a:ext cx="8187987" cy="3432078"/>
            <a:chOff x="0" y="0"/>
            <a:chExt cx="10917316" cy="4576104"/>
          </a:xfrm>
        </p:grpSpPr>
        <p:grpSp>
          <p:nvGrpSpPr>
            <p:cNvPr name="Group 28" id="28"/>
            <p:cNvGrpSpPr/>
            <p:nvPr/>
          </p:nvGrpSpPr>
          <p:grpSpPr>
            <a:xfrm rot="-5400000">
              <a:off x="3300423" y="-3040788"/>
              <a:ext cx="4443121" cy="10790665"/>
              <a:chOff x="0" y="0"/>
              <a:chExt cx="3170834" cy="7700760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000000">
                  <a:alpha val="19607"/>
                </a:srgbClr>
              </a:solidFill>
            </p:spPr>
          </p:sp>
        </p:grpSp>
        <p:grpSp>
          <p:nvGrpSpPr>
            <p:cNvPr name="Group 30" id="30"/>
            <p:cNvGrpSpPr/>
            <p:nvPr/>
          </p:nvGrpSpPr>
          <p:grpSpPr>
            <a:xfrm rot="-5400000">
              <a:off x="3173772" y="-3173772"/>
              <a:ext cx="4443121" cy="10790665"/>
              <a:chOff x="0" y="0"/>
              <a:chExt cx="3170834" cy="7700760"/>
            </a:xfrm>
          </p:grpSpPr>
          <p:sp>
            <p:nvSpPr>
              <p:cNvPr name="Freeform 31" id="31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name="TextBox 32" id="32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12. Lecciones aprendidas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533673" y="4623397"/>
            <a:ext cx="6400800" cy="1087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0"/>
              </a:lnSpc>
            </a:pPr>
            <a:r>
              <a:rPr lang="en-US" sz="4000" spc="20">
                <a:solidFill>
                  <a:srgbClr val="000000"/>
                </a:solidFill>
                <a:latin typeface="Muli Bold"/>
              </a:rPr>
              <a:t>Dificultad de desarrollar un proyecto desde cero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250953" y="4623397"/>
            <a:ext cx="6400800" cy="1087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0"/>
              </a:lnSpc>
            </a:pPr>
            <a:r>
              <a:rPr lang="en-US" sz="4000" spc="20">
                <a:solidFill>
                  <a:srgbClr val="000000"/>
                </a:solidFill>
                <a:latin typeface="Muli Bold"/>
              </a:rPr>
              <a:t>Importancia de gestión del tiempo y de tareas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533673" y="8494357"/>
            <a:ext cx="6400800" cy="1087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0"/>
              </a:lnSpc>
            </a:pPr>
            <a:r>
              <a:rPr lang="en-US" sz="4000" spc="20">
                <a:solidFill>
                  <a:srgbClr val="000000"/>
                </a:solidFill>
                <a:latin typeface="Muli Bold"/>
              </a:rPr>
              <a:t>Importancia del estudio previo del proyecto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374962" y="8494357"/>
            <a:ext cx="6400800" cy="1087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0"/>
              </a:lnSpc>
            </a:pPr>
            <a:r>
              <a:rPr lang="en-US" sz="4000" spc="20">
                <a:solidFill>
                  <a:srgbClr val="000000"/>
                </a:solidFill>
                <a:latin typeface="Muli Bold"/>
              </a:rPr>
              <a:t>Perder el miedo a las nuevas tecnologías</a:t>
            </a:r>
          </a:p>
        </p:txBody>
      </p:sp>
      <p:pic>
        <p:nvPicPr>
          <p:cNvPr name="Picture 37" id="37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2426754" y="6595001"/>
            <a:ext cx="2049199" cy="185173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12807714" y="7057214"/>
            <a:ext cx="1287280" cy="1247491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83080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39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87323" y="146290"/>
            <a:ext cx="1482753" cy="1482753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640080" y="2537256"/>
            <a:ext cx="8187987" cy="3432078"/>
            <a:chOff x="0" y="0"/>
            <a:chExt cx="10917316" cy="4576104"/>
          </a:xfrm>
        </p:grpSpPr>
        <p:grpSp>
          <p:nvGrpSpPr>
            <p:cNvPr name="Group 9" id="9"/>
            <p:cNvGrpSpPr/>
            <p:nvPr/>
          </p:nvGrpSpPr>
          <p:grpSpPr>
            <a:xfrm rot="-5400000">
              <a:off x="3300423" y="-3040788"/>
              <a:ext cx="4443121" cy="10790665"/>
              <a:chOff x="0" y="0"/>
              <a:chExt cx="3170834" cy="770076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000000">
                  <a:alpha val="19607"/>
                </a:srgbClr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-5400000">
              <a:off x="3173772" y="-3173772"/>
              <a:ext cx="4443121" cy="10790665"/>
              <a:chOff x="0" y="0"/>
              <a:chExt cx="3170834" cy="770076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3653717" y="2811780"/>
            <a:ext cx="2160713" cy="1615133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9311640" y="2537256"/>
            <a:ext cx="8187987" cy="3432078"/>
            <a:chOff x="0" y="0"/>
            <a:chExt cx="10917316" cy="4576104"/>
          </a:xfrm>
        </p:grpSpPr>
        <p:grpSp>
          <p:nvGrpSpPr>
            <p:cNvPr name="Group 15" id="15"/>
            <p:cNvGrpSpPr/>
            <p:nvPr/>
          </p:nvGrpSpPr>
          <p:grpSpPr>
            <a:xfrm rot="-5400000">
              <a:off x="3300423" y="-3040788"/>
              <a:ext cx="4443121" cy="10790665"/>
              <a:chOff x="0" y="0"/>
              <a:chExt cx="3170834" cy="770076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000000">
                  <a:alpha val="19607"/>
                </a:srgbClr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-5400000">
              <a:off x="3173772" y="-3173772"/>
              <a:ext cx="4443121" cy="10790665"/>
              <a:chOff x="0" y="0"/>
              <a:chExt cx="3170834" cy="7700760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2602267" y="2701213"/>
            <a:ext cx="1606733" cy="1836266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 rot="0">
            <a:off x="640080" y="6362496"/>
            <a:ext cx="8187987" cy="3432078"/>
            <a:chOff x="0" y="0"/>
            <a:chExt cx="10917316" cy="4576104"/>
          </a:xfrm>
        </p:grpSpPr>
        <p:grpSp>
          <p:nvGrpSpPr>
            <p:cNvPr name="Group 21" id="21"/>
            <p:cNvGrpSpPr/>
            <p:nvPr/>
          </p:nvGrpSpPr>
          <p:grpSpPr>
            <a:xfrm rot="-5400000">
              <a:off x="3300423" y="-3040788"/>
              <a:ext cx="4443121" cy="10790665"/>
              <a:chOff x="0" y="0"/>
              <a:chExt cx="3170834" cy="7700760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000000">
                  <a:alpha val="19607"/>
                </a:srgbClr>
              </a:solidFill>
            </p:spPr>
          </p:sp>
        </p:grpSp>
        <p:grpSp>
          <p:nvGrpSpPr>
            <p:cNvPr name="Group 23" id="23"/>
            <p:cNvGrpSpPr/>
            <p:nvPr/>
          </p:nvGrpSpPr>
          <p:grpSpPr>
            <a:xfrm rot="-5400000">
              <a:off x="3173772" y="-3173772"/>
              <a:ext cx="4443121" cy="10790665"/>
              <a:chOff x="0" y="0"/>
              <a:chExt cx="3170834" cy="7700760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3554009" y="6499656"/>
            <a:ext cx="2360128" cy="1764196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 rot="0">
            <a:off x="9311640" y="6362496"/>
            <a:ext cx="8187987" cy="3432078"/>
            <a:chOff x="0" y="0"/>
            <a:chExt cx="10917316" cy="4576104"/>
          </a:xfrm>
        </p:grpSpPr>
        <p:grpSp>
          <p:nvGrpSpPr>
            <p:cNvPr name="Group 27" id="27"/>
            <p:cNvGrpSpPr/>
            <p:nvPr/>
          </p:nvGrpSpPr>
          <p:grpSpPr>
            <a:xfrm rot="-5400000">
              <a:off x="3300423" y="-3040788"/>
              <a:ext cx="4443121" cy="10790665"/>
              <a:chOff x="0" y="0"/>
              <a:chExt cx="3170834" cy="7700760"/>
            </a:xfrm>
          </p:grpSpPr>
          <p:sp>
            <p:nvSpPr>
              <p:cNvPr name="Freeform 28" id="28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000000">
                  <a:alpha val="19607"/>
                </a:srgbClr>
              </a:solidFill>
            </p:spPr>
          </p:sp>
        </p:grpSp>
        <p:grpSp>
          <p:nvGrpSpPr>
            <p:cNvPr name="Group 29" id="29"/>
            <p:cNvGrpSpPr/>
            <p:nvPr/>
          </p:nvGrpSpPr>
          <p:grpSpPr>
            <a:xfrm rot="-5400000">
              <a:off x="3173772" y="-3173772"/>
              <a:ext cx="4443121" cy="10790665"/>
              <a:chOff x="0" y="0"/>
              <a:chExt cx="3170834" cy="7700760"/>
            </a:xfrm>
          </p:grpSpPr>
          <p:sp>
            <p:nvSpPr>
              <p:cNvPr name="Freeform 30" id="30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2498834" y="6474955"/>
            <a:ext cx="1813598" cy="1813598"/>
          </a:xfrm>
          <a:prstGeom prst="rect">
            <a:avLst/>
          </a:prstGeom>
        </p:spPr>
      </p:pic>
      <p:sp>
        <p:nvSpPr>
          <p:cNvPr name="TextBox 32" id="32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13. Futuras implementaciones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533673" y="4623397"/>
            <a:ext cx="6400800" cy="1087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0"/>
              </a:lnSpc>
            </a:pPr>
            <a:r>
              <a:rPr lang="en-US" sz="4000" spc="20">
                <a:solidFill>
                  <a:srgbClr val="000000"/>
                </a:solidFill>
                <a:latin typeface="Muli Bold"/>
              </a:rPr>
              <a:t>Implementar la monetización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205233" y="4889481"/>
            <a:ext cx="6400800" cy="555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0"/>
              </a:lnSpc>
            </a:pPr>
            <a:r>
              <a:rPr lang="en-US" sz="4000" spc="20">
                <a:solidFill>
                  <a:srgbClr val="000000"/>
                </a:solidFill>
                <a:latin typeface="Muli Bold"/>
              </a:rPr>
              <a:t>Notificaciones push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533673" y="8702637"/>
            <a:ext cx="6400800" cy="555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0"/>
              </a:lnSpc>
            </a:pPr>
            <a:r>
              <a:rPr lang="en-US" sz="4000" spc="20">
                <a:solidFill>
                  <a:srgbClr val="000000"/>
                </a:solidFill>
                <a:latin typeface="Muli Bold"/>
              </a:rPr>
              <a:t>API para control del clima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205233" y="8436553"/>
            <a:ext cx="6400800" cy="1087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0"/>
              </a:lnSpc>
            </a:pPr>
            <a:r>
              <a:rPr lang="en-US" sz="4000" spc="20">
                <a:solidFill>
                  <a:srgbClr val="000000"/>
                </a:solidFill>
                <a:latin typeface="Muli Bold"/>
              </a:rPr>
              <a:t>Google Maps para las localizaciones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8000"/>
          </a:blip>
          <a:srcRect l="0" t="0" r="0" b="39704"/>
          <a:stretch>
            <a:fillRect/>
          </a:stretch>
        </p:blipFill>
        <p:spPr>
          <a:xfrm flipH="false" flipV="false" rot="0">
            <a:off x="0" y="1783080"/>
            <a:ext cx="18288000" cy="1102687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708119" y="196299"/>
            <a:ext cx="2871761" cy="141715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288498" y="4417699"/>
            <a:ext cx="4109334" cy="410933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360373" y="8431783"/>
            <a:ext cx="7601670" cy="826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816"/>
              </a:lnSpc>
            </a:pPr>
            <a:r>
              <a:rPr lang="en-US" sz="4800" spc="-48">
                <a:solidFill>
                  <a:srgbClr val="FFFFFF"/>
                </a:solidFill>
                <a:latin typeface="Muli Regular Bold"/>
              </a:rPr>
              <a:t>Antonio Manuel Montaño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0373" y="9163050"/>
            <a:ext cx="7601670" cy="826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816"/>
              </a:lnSpc>
            </a:pPr>
            <a:r>
              <a:rPr lang="en-US" sz="4800" spc="-48">
                <a:solidFill>
                  <a:srgbClr val="FFFFFF"/>
                </a:solidFill>
                <a:latin typeface="Muli Regular Bold"/>
              </a:rPr>
              <a:t>Pablo Vázquez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42330" y="3273296"/>
            <a:ext cx="7601670" cy="826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16"/>
              </a:lnSpc>
            </a:pPr>
            <a:r>
              <a:rPr lang="en-US" sz="4800" spc="-48">
                <a:solidFill>
                  <a:srgbClr val="FFFFFF"/>
                </a:solidFill>
                <a:latin typeface="Muli Regular Bold"/>
              </a:rPr>
              <a:t>Google Play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3273296"/>
            <a:ext cx="7601670" cy="826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16"/>
              </a:lnSpc>
            </a:pPr>
            <a:r>
              <a:rPr lang="en-US" sz="4800" spc="-48">
                <a:solidFill>
                  <a:srgbClr val="FFFFFF"/>
                </a:solidFill>
                <a:latin typeface="Muli Regular Bold"/>
              </a:rPr>
              <a:t>App Store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5841236"/>
            <a:ext cx="7601670" cy="826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16"/>
              </a:lnSpc>
            </a:pPr>
            <a:r>
              <a:rPr lang="en-US" sz="4800" spc="-48">
                <a:solidFill>
                  <a:srgbClr val="FFFFFF"/>
                </a:solidFill>
                <a:latin typeface="Muli Regular Bold"/>
              </a:rPr>
              <a:t>PRÓXIMAMENTE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88485" y="1611630"/>
            <a:ext cx="13911030" cy="1390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360"/>
              </a:lnSpc>
            </a:pPr>
            <a:r>
              <a:rPr lang="en-US" sz="8000" spc="-80">
                <a:solidFill>
                  <a:srgbClr val="FFFFFF"/>
                </a:solidFill>
                <a:latin typeface="Muli Regular Bold"/>
              </a:rPr>
              <a:t>¡Gracias por vuestra atención!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83080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50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1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397792" y="159346"/>
            <a:ext cx="1261816" cy="1456642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800100" y="6309156"/>
            <a:ext cx="8187987" cy="3432078"/>
            <a:chOff x="0" y="0"/>
            <a:chExt cx="10917316" cy="4576104"/>
          </a:xfrm>
        </p:grpSpPr>
        <p:grpSp>
          <p:nvGrpSpPr>
            <p:cNvPr name="Group 9" id="9"/>
            <p:cNvGrpSpPr/>
            <p:nvPr/>
          </p:nvGrpSpPr>
          <p:grpSpPr>
            <a:xfrm rot="-5400000">
              <a:off x="3300423" y="-3040788"/>
              <a:ext cx="4443121" cy="10790665"/>
              <a:chOff x="0" y="0"/>
              <a:chExt cx="3170834" cy="770076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000000">
                  <a:alpha val="19607"/>
                </a:srgbClr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-5400000">
              <a:off x="3173772" y="-3173772"/>
              <a:ext cx="4443121" cy="10790665"/>
              <a:chOff x="0" y="0"/>
              <a:chExt cx="3170834" cy="770076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name="Group 13" id="13"/>
          <p:cNvGrpSpPr/>
          <p:nvPr/>
        </p:nvGrpSpPr>
        <p:grpSpPr>
          <a:xfrm rot="0">
            <a:off x="3890202" y="6747270"/>
            <a:ext cx="2007783" cy="1671936"/>
            <a:chOff x="0" y="0"/>
            <a:chExt cx="2677044" cy="2229248"/>
          </a:xfrm>
        </p:grpSpPr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6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77044" cy="2229248"/>
            </a:xfrm>
            <a:prstGeom prst="rect">
              <a:avLst/>
            </a:prstGeom>
          </p:spPr>
        </p:pic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7"/>
            <a:srcRect l="0" t="0" r="0" b="0"/>
            <a:stretch>
              <a:fillRect/>
            </a:stretch>
          </p:blipFill>
          <p:spPr>
            <a:xfrm flipH="false" flipV="false" rot="0">
              <a:off x="480336" y="282963"/>
              <a:ext cx="1716373" cy="1663322"/>
            </a:xfrm>
            <a:prstGeom prst="rect">
              <a:avLst/>
            </a:prstGeom>
          </p:spPr>
        </p:pic>
      </p:grpSp>
      <p:grpSp>
        <p:nvGrpSpPr>
          <p:cNvPr name="Group 16" id="16"/>
          <p:cNvGrpSpPr/>
          <p:nvPr/>
        </p:nvGrpSpPr>
        <p:grpSpPr>
          <a:xfrm rot="0">
            <a:off x="9471660" y="6309156"/>
            <a:ext cx="8187987" cy="3432078"/>
            <a:chOff x="0" y="0"/>
            <a:chExt cx="10917316" cy="4576104"/>
          </a:xfrm>
        </p:grpSpPr>
        <p:grpSp>
          <p:nvGrpSpPr>
            <p:cNvPr name="Group 17" id="17"/>
            <p:cNvGrpSpPr/>
            <p:nvPr/>
          </p:nvGrpSpPr>
          <p:grpSpPr>
            <a:xfrm rot="-5400000">
              <a:off x="3300423" y="-3040788"/>
              <a:ext cx="4443121" cy="10790665"/>
              <a:chOff x="0" y="0"/>
              <a:chExt cx="3170834" cy="7700760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000000">
                  <a:alpha val="19607"/>
                </a:srgbClr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-5400000">
              <a:off x="3173772" y="-3173772"/>
              <a:ext cx="4443121" cy="10790665"/>
              <a:chOff x="0" y="0"/>
              <a:chExt cx="3170834" cy="7700760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name="Group 21" id="21"/>
          <p:cNvGrpSpPr/>
          <p:nvPr/>
        </p:nvGrpSpPr>
        <p:grpSpPr>
          <a:xfrm rot="0">
            <a:off x="5050007" y="2262936"/>
            <a:ext cx="8187987" cy="3432078"/>
            <a:chOff x="0" y="0"/>
            <a:chExt cx="10917316" cy="4576104"/>
          </a:xfrm>
        </p:grpSpPr>
        <p:grpSp>
          <p:nvGrpSpPr>
            <p:cNvPr name="Group 22" id="22"/>
            <p:cNvGrpSpPr/>
            <p:nvPr/>
          </p:nvGrpSpPr>
          <p:grpSpPr>
            <a:xfrm rot="-5400000">
              <a:off x="3300423" y="-3040788"/>
              <a:ext cx="4443121" cy="10790665"/>
              <a:chOff x="0" y="0"/>
              <a:chExt cx="3170834" cy="7700760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000000">
                  <a:alpha val="19607"/>
                </a:srgbClr>
              </a:solidFill>
            </p:spPr>
          </p:sp>
        </p:grpSp>
        <p:grpSp>
          <p:nvGrpSpPr>
            <p:cNvPr name="Group 24" id="24"/>
            <p:cNvGrpSpPr/>
            <p:nvPr/>
          </p:nvGrpSpPr>
          <p:grpSpPr>
            <a:xfrm rot="-5400000">
              <a:off x="3173772" y="-3173772"/>
              <a:ext cx="4443121" cy="10790665"/>
              <a:chOff x="0" y="0"/>
              <a:chExt cx="3170834" cy="7700760"/>
            </a:xfrm>
          </p:grpSpPr>
          <p:sp>
            <p:nvSpPr>
              <p:cNvPr name="Freeform 25" id="25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2844510" y="6651566"/>
            <a:ext cx="1716607" cy="1863345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8230133" y="2528653"/>
            <a:ext cx="1827734" cy="1679231"/>
          </a:xfrm>
          <a:prstGeom prst="rect">
            <a:avLst/>
          </a:prstGeom>
        </p:spPr>
      </p:pic>
      <p:sp>
        <p:nvSpPr>
          <p:cNvPr name="TextBox 28" id="28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1. Y... ¿Porqué MMSport?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899433" y="8747457"/>
            <a:ext cx="5989320" cy="555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40"/>
              </a:lnSpc>
            </a:pPr>
            <a:r>
              <a:rPr lang="en-US" sz="4000" spc="20">
                <a:solidFill>
                  <a:srgbClr val="000000"/>
                </a:solidFill>
                <a:latin typeface="Muli Bold"/>
              </a:rPr>
              <a:t>Sector poco digitalizado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679703" y="8747457"/>
            <a:ext cx="4046220" cy="555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40"/>
              </a:lnSpc>
            </a:pPr>
            <a:r>
              <a:rPr lang="en-US" sz="4000" spc="20">
                <a:solidFill>
                  <a:srgbClr val="000000"/>
                </a:solidFill>
                <a:latin typeface="Muli Bold"/>
              </a:rPr>
              <a:t>Gasto de tiempo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718458" y="4587837"/>
            <a:ext cx="6851083" cy="555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40"/>
              </a:lnSpc>
            </a:pPr>
            <a:r>
              <a:rPr lang="en-US" sz="4000" spc="20">
                <a:solidFill>
                  <a:srgbClr val="000000"/>
                </a:solidFill>
                <a:latin typeface="Muli Bold"/>
              </a:rPr>
              <a:t>Idea de nuestro entrenador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83080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2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80822" y="139789"/>
            <a:ext cx="1495757" cy="1495757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640080" y="2537256"/>
            <a:ext cx="8187987" cy="3432078"/>
            <a:chOff x="0" y="0"/>
            <a:chExt cx="10917316" cy="4576104"/>
          </a:xfrm>
        </p:grpSpPr>
        <p:grpSp>
          <p:nvGrpSpPr>
            <p:cNvPr name="Group 9" id="9"/>
            <p:cNvGrpSpPr/>
            <p:nvPr/>
          </p:nvGrpSpPr>
          <p:grpSpPr>
            <a:xfrm rot="-5400000">
              <a:off x="3300423" y="-3040788"/>
              <a:ext cx="4443121" cy="10790665"/>
              <a:chOff x="0" y="0"/>
              <a:chExt cx="3170834" cy="770076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000000">
                  <a:alpha val="19607"/>
                </a:srgbClr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-5400000">
              <a:off x="3173772" y="-3173772"/>
              <a:ext cx="4443121" cy="10790665"/>
              <a:chOff x="0" y="0"/>
              <a:chExt cx="3170834" cy="770076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name="Group 13" id="13"/>
          <p:cNvGrpSpPr/>
          <p:nvPr/>
        </p:nvGrpSpPr>
        <p:grpSpPr>
          <a:xfrm rot="0">
            <a:off x="9399567" y="2537256"/>
            <a:ext cx="8187987" cy="3432078"/>
            <a:chOff x="0" y="0"/>
            <a:chExt cx="10917316" cy="4576104"/>
          </a:xfrm>
        </p:grpSpPr>
        <p:grpSp>
          <p:nvGrpSpPr>
            <p:cNvPr name="Group 14" id="14"/>
            <p:cNvGrpSpPr/>
            <p:nvPr/>
          </p:nvGrpSpPr>
          <p:grpSpPr>
            <a:xfrm rot="-5400000">
              <a:off x="3300423" y="-3040788"/>
              <a:ext cx="4443121" cy="10790665"/>
              <a:chOff x="0" y="0"/>
              <a:chExt cx="3170834" cy="770076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000000">
                  <a:alpha val="19607"/>
                </a:srgbClr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-5400000">
              <a:off x="3173772" y="-3173772"/>
              <a:ext cx="4443121" cy="10790665"/>
              <a:chOff x="0" y="0"/>
              <a:chExt cx="3170834" cy="7700760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name="Group 18" id="18"/>
          <p:cNvGrpSpPr/>
          <p:nvPr/>
        </p:nvGrpSpPr>
        <p:grpSpPr>
          <a:xfrm rot="0">
            <a:off x="9399567" y="6339636"/>
            <a:ext cx="8187987" cy="3432078"/>
            <a:chOff x="0" y="0"/>
            <a:chExt cx="10917316" cy="4576104"/>
          </a:xfrm>
        </p:grpSpPr>
        <p:grpSp>
          <p:nvGrpSpPr>
            <p:cNvPr name="Group 19" id="19"/>
            <p:cNvGrpSpPr/>
            <p:nvPr/>
          </p:nvGrpSpPr>
          <p:grpSpPr>
            <a:xfrm rot="-5400000">
              <a:off x="3300423" y="-3040788"/>
              <a:ext cx="4443121" cy="10790665"/>
              <a:chOff x="0" y="0"/>
              <a:chExt cx="3170834" cy="7700760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000000">
                  <a:alpha val="19607"/>
                </a:srgbClr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-5400000">
              <a:off x="3173772" y="-3173772"/>
              <a:ext cx="4443121" cy="10790665"/>
              <a:chOff x="0" y="0"/>
              <a:chExt cx="3170834" cy="7700760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name="Group 23" id="23"/>
          <p:cNvGrpSpPr/>
          <p:nvPr/>
        </p:nvGrpSpPr>
        <p:grpSpPr>
          <a:xfrm rot="0">
            <a:off x="640080" y="6339636"/>
            <a:ext cx="8187987" cy="3432078"/>
            <a:chOff x="0" y="0"/>
            <a:chExt cx="10917316" cy="4576104"/>
          </a:xfrm>
        </p:grpSpPr>
        <p:grpSp>
          <p:nvGrpSpPr>
            <p:cNvPr name="Group 24" id="24"/>
            <p:cNvGrpSpPr/>
            <p:nvPr/>
          </p:nvGrpSpPr>
          <p:grpSpPr>
            <a:xfrm rot="-5400000">
              <a:off x="3300423" y="-3040788"/>
              <a:ext cx="4443121" cy="10790665"/>
              <a:chOff x="0" y="0"/>
              <a:chExt cx="3170834" cy="7700760"/>
            </a:xfrm>
          </p:grpSpPr>
          <p:sp>
            <p:nvSpPr>
              <p:cNvPr name="Freeform 25" id="25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000000">
                  <a:alpha val="19607"/>
                </a:srgbClr>
              </a:solidFill>
            </p:spPr>
          </p:sp>
        </p:grpSp>
        <p:grpSp>
          <p:nvGrpSpPr>
            <p:cNvPr name="Group 26" id="26"/>
            <p:cNvGrpSpPr/>
            <p:nvPr/>
          </p:nvGrpSpPr>
          <p:grpSpPr>
            <a:xfrm rot="-5400000">
              <a:off x="3173772" y="-3173772"/>
              <a:ext cx="4443121" cy="10790665"/>
              <a:chOff x="0" y="0"/>
              <a:chExt cx="3170834" cy="7700760"/>
            </a:xfrm>
          </p:grpSpPr>
          <p:sp>
            <p:nvSpPr>
              <p:cNvPr name="Freeform 27" id="27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3777615" y="2742996"/>
            <a:ext cx="1912917" cy="1912917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2464860" y="2670754"/>
            <a:ext cx="2057400" cy="20574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2419163" y="6604832"/>
            <a:ext cx="2148794" cy="1703407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3828162" y="6496416"/>
            <a:ext cx="1811824" cy="1811824"/>
          </a:xfrm>
          <a:prstGeom prst="rect">
            <a:avLst/>
          </a:prstGeom>
        </p:spPr>
      </p:pic>
      <p:sp>
        <p:nvSpPr>
          <p:cNvPr name="TextBox 32" id="32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2. Objetivos del proyecto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533673" y="5028896"/>
            <a:ext cx="6400800" cy="555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40"/>
              </a:lnSpc>
            </a:pPr>
            <a:r>
              <a:rPr lang="en-US" sz="4000" spc="20">
                <a:solidFill>
                  <a:srgbClr val="000000"/>
                </a:solidFill>
                <a:latin typeface="Muli Bold"/>
              </a:rPr>
              <a:t>Iniciarnos en la movilidad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379010" y="5028896"/>
            <a:ext cx="4229100" cy="555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40"/>
              </a:lnSpc>
            </a:pPr>
            <a:r>
              <a:rPr lang="en-US" sz="4000" spc="20">
                <a:solidFill>
                  <a:srgbClr val="000000"/>
                </a:solidFill>
                <a:latin typeface="Muli Bold"/>
              </a:rPr>
              <a:t>Aprender Flutter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144570" y="8702637"/>
            <a:ext cx="6697980" cy="555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40"/>
              </a:lnSpc>
            </a:pPr>
            <a:r>
              <a:rPr lang="en-US" sz="4000" spc="20">
                <a:solidFill>
                  <a:srgbClr val="000000"/>
                </a:solidFill>
                <a:latin typeface="Muli Bold"/>
              </a:rPr>
              <a:t>Afianzar los conocimientos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06842" y="8464281"/>
            <a:ext cx="7854463" cy="1087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0"/>
              </a:lnSpc>
            </a:pPr>
            <a:r>
              <a:rPr lang="en-US" sz="4000" spc="20">
                <a:solidFill>
                  <a:srgbClr val="000000"/>
                </a:solidFill>
                <a:latin typeface="Muli Bold"/>
              </a:rPr>
              <a:t>Realizar nuestro primer proyecto personal desde cero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5" id="5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3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39551" y="167929"/>
            <a:ext cx="1378299" cy="143947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23638"/>
            <a:ext cx="18288000" cy="11026872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6672868" y="3846633"/>
            <a:ext cx="4856039" cy="4856039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938959" y="5715110"/>
            <a:ext cx="4410083" cy="1086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0"/>
              </a:lnSpc>
            </a:pPr>
            <a:r>
              <a:rPr lang="en-US" sz="4235" spc="21">
                <a:solidFill>
                  <a:srgbClr val="666666"/>
                </a:solidFill>
                <a:latin typeface="Muli Bold Bold"/>
              </a:rPr>
              <a:t>Casos</a:t>
            </a:r>
          </a:p>
          <a:p>
            <a:pPr algn="ctr">
              <a:lnSpc>
                <a:spcPts val="4150"/>
              </a:lnSpc>
            </a:pPr>
            <a:r>
              <a:rPr lang="en-US" sz="4235" spc="21">
                <a:solidFill>
                  <a:srgbClr val="666666"/>
                </a:solidFill>
                <a:latin typeface="Muli Bold Bold"/>
              </a:rPr>
              <a:t>core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390210" y="4932372"/>
            <a:ext cx="2437217" cy="5007090"/>
            <a:chOff x="0" y="0"/>
            <a:chExt cx="3249623" cy="6676120"/>
          </a:xfrm>
        </p:grpSpPr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6">
              <a:alphaModFix amt="19999"/>
            </a:blip>
            <a:srcRect l="27532" t="0" r="27063" b="0"/>
            <a:stretch>
              <a:fillRect/>
            </a:stretch>
          </p:blipFill>
          <p:spPr>
            <a:xfrm flipH="false" flipV="false" rot="0">
              <a:off x="336168" y="308757"/>
              <a:ext cx="2891044" cy="6367362"/>
            </a:xfrm>
            <a:prstGeom prst="rect">
              <a:avLst/>
            </a:prstGeom>
          </p:spPr>
        </p:pic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7"/>
            <a:srcRect l="27101" t="0" r="21862" b="0"/>
            <a:stretch>
              <a:fillRect/>
            </a:stretch>
          </p:blipFill>
          <p:spPr>
            <a:xfrm flipH="false" flipV="false" rot="0">
              <a:off x="0" y="0"/>
              <a:ext cx="3249623" cy="6367362"/>
            </a:xfrm>
            <a:prstGeom prst="rect">
              <a:avLst/>
            </a:prstGeom>
          </p:spPr>
        </p:pic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0841174" y="6731061"/>
            <a:ext cx="1399898" cy="1268657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 rot="0">
            <a:off x="5223778" y="4932372"/>
            <a:ext cx="2437217" cy="5007090"/>
            <a:chOff x="0" y="0"/>
            <a:chExt cx="3249623" cy="6676120"/>
          </a:xfrm>
        </p:grpSpPr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6">
              <a:alphaModFix amt="19999"/>
            </a:blip>
            <a:srcRect l="27532" t="0" r="27063" b="0"/>
            <a:stretch>
              <a:fillRect/>
            </a:stretch>
          </p:blipFill>
          <p:spPr>
            <a:xfrm flipH="false" flipV="false" rot="0">
              <a:off x="336168" y="308757"/>
              <a:ext cx="2891044" cy="6367362"/>
            </a:xfrm>
            <a:prstGeom prst="rect">
              <a:avLst/>
            </a:prstGeom>
          </p:spPr>
        </p:pic>
        <p:pic>
          <p:nvPicPr>
            <p:cNvPr name="Picture 17" id="17"/>
            <p:cNvPicPr>
              <a:picLocks noChangeAspect="true"/>
            </p:cNvPicPr>
            <p:nvPr/>
          </p:nvPicPr>
          <p:blipFill>
            <a:blip r:embed="rId7"/>
            <a:srcRect l="27101" t="0" r="21862" b="0"/>
            <a:stretch>
              <a:fillRect/>
            </a:stretch>
          </p:blipFill>
          <p:spPr>
            <a:xfrm flipH="false" flipV="false" rot="0">
              <a:off x="0" y="0"/>
              <a:ext cx="3249623" cy="6367362"/>
            </a:xfrm>
            <a:prstGeom prst="rect">
              <a:avLst/>
            </a:prstGeom>
          </p:spPr>
        </p:pic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5548668" y="6422866"/>
            <a:ext cx="1628415" cy="1628415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7952993" y="1323975"/>
            <a:ext cx="2437217" cy="5007090"/>
            <a:chOff x="0" y="0"/>
            <a:chExt cx="3249623" cy="6676120"/>
          </a:xfrm>
        </p:grpSpPr>
        <p:pic>
          <p:nvPicPr>
            <p:cNvPr name="Picture 20" id="20"/>
            <p:cNvPicPr>
              <a:picLocks noChangeAspect="true"/>
            </p:cNvPicPr>
            <p:nvPr/>
          </p:nvPicPr>
          <p:blipFill>
            <a:blip r:embed="rId6">
              <a:alphaModFix amt="19999"/>
            </a:blip>
            <a:srcRect l="27532" t="0" r="27063" b="0"/>
            <a:stretch>
              <a:fillRect/>
            </a:stretch>
          </p:blipFill>
          <p:spPr>
            <a:xfrm flipH="false" flipV="false" rot="0">
              <a:off x="336168" y="308757"/>
              <a:ext cx="2891044" cy="6367362"/>
            </a:xfrm>
            <a:prstGeom prst="rect">
              <a:avLst/>
            </a:prstGeom>
          </p:spPr>
        </p:pic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7"/>
            <a:srcRect l="27101" t="0" r="21862" b="0"/>
            <a:stretch>
              <a:fillRect/>
            </a:stretch>
          </p:blipFill>
          <p:spPr>
            <a:xfrm flipH="false" flipV="false" rot="0">
              <a:off x="0" y="0"/>
              <a:ext cx="3249623" cy="6367362"/>
            </a:xfrm>
            <a:prstGeom prst="rect">
              <a:avLst/>
            </a:prstGeom>
          </p:spPr>
        </p:pic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8327455" y="2936703"/>
            <a:ext cx="1451616" cy="1258947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3. Funcionalidades principales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827427" y="7244882"/>
            <a:ext cx="3717377" cy="458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8"/>
              </a:lnSpc>
            </a:pPr>
            <a:r>
              <a:rPr lang="en-US" sz="3529" spc="17">
                <a:solidFill>
                  <a:srgbClr val="FFFFFF"/>
                </a:solidFill>
                <a:latin typeface="Muli Bold"/>
              </a:rPr>
              <a:t>Servicio de chats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075338" y="7026952"/>
            <a:ext cx="2943012" cy="894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8"/>
              </a:lnSpc>
            </a:pPr>
            <a:r>
              <a:rPr lang="en-US" sz="3529" spc="17">
                <a:solidFill>
                  <a:srgbClr val="FFFFFF"/>
                </a:solidFill>
                <a:latin typeface="Muli Bold"/>
              </a:rPr>
              <a:t>División en grupos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390210" y="3107907"/>
            <a:ext cx="3717377" cy="894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8"/>
              </a:lnSpc>
            </a:pPr>
            <a:r>
              <a:rPr lang="en-US" sz="3529" spc="17">
                <a:solidFill>
                  <a:srgbClr val="FFFFFF"/>
                </a:solidFill>
                <a:latin typeface="Muli Bold"/>
              </a:rPr>
              <a:t> Calendario de eventos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5" id="5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4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47764" y="332677"/>
            <a:ext cx="1761873" cy="110998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4. Competidores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83080"/>
            <a:ext cx="18288000" cy="11026872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3150570" y="1953658"/>
            <a:ext cx="10803536" cy="8177677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5343769" y="2752698"/>
            <a:ext cx="1072231" cy="1072231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0688486" y="2752698"/>
            <a:ext cx="1072231" cy="1072231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2443046" y="2752698"/>
            <a:ext cx="1072231" cy="1072231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7130820" y="2752698"/>
            <a:ext cx="1072231" cy="1072231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8933927" y="2752698"/>
            <a:ext cx="1072231" cy="1072231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5343769" y="4360854"/>
            <a:ext cx="1072231" cy="1072231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7130820" y="4360854"/>
            <a:ext cx="1072231" cy="1072231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8933927" y="4360854"/>
            <a:ext cx="1072231" cy="1072231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0688486" y="4360854"/>
            <a:ext cx="1072231" cy="1072231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2443046" y="4360854"/>
            <a:ext cx="1072231" cy="1072231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5343769" y="5912529"/>
            <a:ext cx="1072231" cy="1072231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7130820" y="5912529"/>
            <a:ext cx="1072231" cy="1072231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8933927" y="5912529"/>
            <a:ext cx="1072231" cy="1072231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0688486" y="5912529"/>
            <a:ext cx="1072231" cy="1072231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2443046" y="5912529"/>
            <a:ext cx="1072231" cy="1072231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5343769" y="7414896"/>
            <a:ext cx="1072231" cy="1072231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7130820" y="7414896"/>
            <a:ext cx="1072231" cy="1072231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7130820" y="8820359"/>
            <a:ext cx="1072231" cy="1072231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0688486" y="7414896"/>
            <a:ext cx="1072231" cy="1072231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8933927" y="7414896"/>
            <a:ext cx="1072231" cy="1072231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2443046" y="7414896"/>
            <a:ext cx="1072231" cy="1072231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5343769" y="8820359"/>
            <a:ext cx="1072231" cy="1072231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8933927" y="8820359"/>
            <a:ext cx="1072231" cy="1072231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0688486" y="8820359"/>
            <a:ext cx="1072231" cy="1072231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2443046" y="8820359"/>
            <a:ext cx="1072231" cy="10722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0" r="0" b="39704"/>
          <a:stretch>
            <a:fillRect/>
          </a:stretch>
        </p:blipFill>
        <p:spPr>
          <a:xfrm flipH="false" flipV="false" rot="0">
            <a:off x="0" y="1783080"/>
            <a:ext cx="18288000" cy="110268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340175" y="279577"/>
            <a:ext cx="1838249" cy="1216179"/>
            <a:chOff x="0" y="0"/>
            <a:chExt cx="2450999" cy="162157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7320" cy="14080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alphaModFix amt="56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33679" y="213555"/>
              <a:ext cx="2117320" cy="1408018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796331" y="388342"/>
              <a:ext cx="858337" cy="790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4"/>
                </a:lnSpc>
                <a:spcBef>
                  <a:spcPct val="0"/>
                </a:spcBef>
              </a:pPr>
              <a:r>
                <a:rPr lang="en-US" sz="3631">
                  <a:solidFill>
                    <a:srgbClr val="FFFFFF"/>
                  </a:solidFill>
                  <a:latin typeface="Muli Bold"/>
                </a:rPr>
                <a:t>5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137160" y="136788"/>
            <a:ext cx="1902919" cy="1501758"/>
            <a:chOff x="0" y="0"/>
            <a:chExt cx="2537225" cy="2002344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02344" cy="2002344"/>
            </a:xfrm>
            <a:prstGeom prst="rect">
              <a:avLst/>
            </a:prstGeom>
          </p:spPr>
        </p:pic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6"/>
            <a:srcRect l="0" t="0" r="0" b="0"/>
            <a:stretch>
              <a:fillRect/>
            </a:stretch>
          </p:blipFill>
          <p:spPr>
            <a:xfrm flipH="false" flipV="false" rot="0">
              <a:off x="1001172" y="237499"/>
              <a:ext cx="1536053" cy="1536053"/>
            </a:xfrm>
            <a:prstGeom prst="rect">
              <a:avLst/>
            </a:prstGeom>
          </p:spPr>
        </p:pic>
      </p:grpSp>
      <p:grpSp>
        <p:nvGrpSpPr>
          <p:cNvPr name="Group 10" id="10"/>
          <p:cNvGrpSpPr/>
          <p:nvPr/>
        </p:nvGrpSpPr>
        <p:grpSpPr>
          <a:xfrm rot="0">
            <a:off x="834390" y="2811576"/>
            <a:ext cx="16619220" cy="6966116"/>
            <a:chOff x="0" y="0"/>
            <a:chExt cx="22158960" cy="9288154"/>
          </a:xfrm>
        </p:grpSpPr>
        <p:grpSp>
          <p:nvGrpSpPr>
            <p:cNvPr name="Group 11" id="11"/>
            <p:cNvGrpSpPr/>
            <p:nvPr/>
          </p:nvGrpSpPr>
          <p:grpSpPr>
            <a:xfrm rot="-5400000">
              <a:off x="6698894" y="-6171912"/>
              <a:ext cx="9018236" cy="21901895"/>
              <a:chOff x="0" y="0"/>
              <a:chExt cx="3170834" cy="770076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000000">
                  <a:alpha val="19607"/>
                </a:srgbClr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-5400000">
              <a:off x="6441830" y="-6441830"/>
              <a:ext cx="9018236" cy="21901895"/>
              <a:chOff x="0" y="0"/>
              <a:chExt cx="3170834" cy="770076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0" y="0"/>
                <a:ext cx="3170834" cy="7700759"/>
              </a:xfrm>
              <a:custGeom>
                <a:avLst/>
                <a:gdLst/>
                <a:ahLst/>
                <a:cxnLst/>
                <a:rect r="r" b="b" t="t" l="l"/>
                <a:pathLst>
                  <a:path h="7700759" w="3170834">
                    <a:moveTo>
                      <a:pt x="3046374" y="7700759"/>
                    </a:moveTo>
                    <a:lnTo>
                      <a:pt x="124460" y="7700759"/>
                    </a:lnTo>
                    <a:cubicBezTo>
                      <a:pt x="55880" y="7700759"/>
                      <a:pt x="0" y="7644880"/>
                      <a:pt x="0" y="75763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6374" y="0"/>
                    </a:lnTo>
                    <a:cubicBezTo>
                      <a:pt x="3114954" y="0"/>
                      <a:pt x="3170834" y="55880"/>
                      <a:pt x="3170834" y="124460"/>
                    </a:cubicBezTo>
                    <a:lnTo>
                      <a:pt x="3170834" y="7576300"/>
                    </a:lnTo>
                    <a:cubicBezTo>
                      <a:pt x="3170834" y="7644880"/>
                      <a:pt x="3114954" y="7700759"/>
                      <a:pt x="3046374" y="770075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2"/>
          <a:srcRect l="32575" t="0" r="47190" b="99867"/>
          <a:stretch>
            <a:fillRect/>
          </a:stretch>
        </p:blipFill>
        <p:spPr>
          <a:xfrm flipH="false" flipV="false" rot="0">
            <a:off x="9540616" y="4626254"/>
            <a:ext cx="7296673" cy="47625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2"/>
          <a:srcRect l="32575" t="0" r="47190" b="99867"/>
          <a:stretch>
            <a:fillRect/>
          </a:stretch>
        </p:blipFill>
        <p:spPr>
          <a:xfrm flipH="false" flipV="false" rot="0">
            <a:off x="9550141" y="6817004"/>
            <a:ext cx="7296673" cy="47625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rcRect l="32575" t="0" r="47190" b="99867"/>
          <a:stretch>
            <a:fillRect/>
          </a:stretch>
        </p:blipFill>
        <p:spPr>
          <a:xfrm flipH="false" flipV="false" rot="0">
            <a:off x="9694921" y="7981440"/>
            <a:ext cx="7296673" cy="47625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 rot="0">
            <a:off x="2075338" y="3657005"/>
            <a:ext cx="4631941" cy="5275258"/>
            <a:chOff x="0" y="0"/>
            <a:chExt cx="6175921" cy="7033677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4148811" y="6400403"/>
              <a:ext cx="827038" cy="633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92"/>
                </a:lnSpc>
              </a:pPr>
              <a:r>
                <a:rPr lang="en-US" sz="1351">
                  <a:solidFill>
                    <a:srgbClr val="000000"/>
                  </a:solidFill>
                  <a:latin typeface="Arimo"/>
                </a:rPr>
                <a:t>Salarios</a:t>
              </a:r>
            </a:p>
            <a:p>
              <a:pPr algn="ctr">
                <a:lnSpc>
                  <a:spcPts val="1892"/>
                </a:lnSpc>
              </a:pPr>
              <a:r>
                <a:rPr lang="en-US" sz="1351">
                  <a:solidFill>
                    <a:srgbClr val="000000"/>
                  </a:solidFill>
                  <a:latin typeface="Arimo"/>
                </a:rPr>
                <a:t>87.6%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2141304" y="-38100"/>
              <a:ext cx="966890" cy="633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92"/>
                </a:lnSpc>
              </a:pPr>
              <a:r>
                <a:rPr lang="en-US" sz="1351">
                  <a:solidFill>
                    <a:srgbClr val="000000"/>
                  </a:solidFill>
                  <a:latin typeface="Arimo"/>
                </a:rPr>
                <a:t>Reservas</a:t>
              </a:r>
            </a:p>
            <a:p>
              <a:pPr algn="ctr">
                <a:lnSpc>
                  <a:spcPts val="1892"/>
                </a:lnSpc>
              </a:pPr>
              <a:r>
                <a:rPr lang="en-US" sz="1351">
                  <a:solidFill>
                    <a:srgbClr val="000000"/>
                  </a:solidFill>
                  <a:latin typeface="Arimo"/>
                </a:rPr>
                <a:t>6.2%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419341"/>
              <a:ext cx="1475864" cy="633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92"/>
                </a:lnSpc>
              </a:pPr>
              <a:r>
                <a:rPr lang="en-US" sz="1351">
                  <a:solidFill>
                    <a:srgbClr val="000000"/>
                  </a:solidFill>
                  <a:latin typeface="Arimo"/>
                </a:rPr>
                <a:t>Infraestructura</a:t>
              </a:r>
            </a:p>
            <a:p>
              <a:pPr algn="ctr">
                <a:lnSpc>
                  <a:spcPts val="1892"/>
                </a:lnSpc>
              </a:pPr>
              <a:r>
                <a:rPr lang="en-US" sz="1351">
                  <a:solidFill>
                    <a:srgbClr val="000000"/>
                  </a:solidFill>
                  <a:latin typeface="Arimo"/>
                </a:rPr>
                <a:t>5.5%</a:t>
              </a:r>
            </a:p>
          </p:txBody>
        </p:sp>
        <p:grpSp>
          <p:nvGrpSpPr>
            <p:cNvPr name="Group 22" id="22"/>
            <p:cNvGrpSpPr>
              <a:grpSpLocks noChangeAspect="true"/>
            </p:cNvGrpSpPr>
            <p:nvPr/>
          </p:nvGrpSpPr>
          <p:grpSpPr>
            <a:xfrm rot="0">
              <a:off x="381556" y="714391"/>
              <a:ext cx="5794365" cy="5794365"/>
              <a:chOff x="0" y="0"/>
              <a:chExt cx="2540000" cy="2540000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-133274" y="0"/>
                <a:ext cx="2763316" cy="2674964"/>
              </a:xfrm>
              <a:custGeom>
                <a:avLst/>
                <a:gdLst/>
                <a:ahLst/>
                <a:cxnLst/>
                <a:rect r="r" b="b" t="t" l="l"/>
                <a:pathLst>
                  <a:path h="2674964" w="2763316">
                    <a:moveTo>
                      <a:pt x="1403274" y="0"/>
                    </a:moveTo>
                    <a:cubicBezTo>
                      <a:pt x="2015830" y="0"/>
                      <a:pt x="2541097" y="437244"/>
                      <a:pt x="2652207" y="1039639"/>
                    </a:cubicBezTo>
                    <a:cubicBezTo>
                      <a:pt x="2763317" y="1642033"/>
                      <a:pt x="2428602" y="2237898"/>
                      <a:pt x="1856354" y="2456431"/>
                    </a:cubicBezTo>
                    <a:cubicBezTo>
                      <a:pt x="1284106" y="2674964"/>
                      <a:pt x="637413" y="2453884"/>
                      <a:pt x="318707" y="1930767"/>
                    </a:cubicBezTo>
                    <a:cubicBezTo>
                      <a:pt x="0" y="1407651"/>
                      <a:pt x="100111" y="731584"/>
                      <a:pt x="556741" y="323278"/>
                    </a:cubicBezTo>
                    <a:lnTo>
                      <a:pt x="1403274" y="1270000"/>
                    </a:lnTo>
                    <a:close/>
                  </a:path>
                </a:pathLst>
              </a:custGeom>
              <a:solidFill>
                <a:srgbClr val="37E5D4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377209" y="287553"/>
                <a:ext cx="892791" cy="982447"/>
              </a:xfrm>
              <a:custGeom>
                <a:avLst/>
                <a:gdLst/>
                <a:ahLst/>
                <a:cxnLst/>
                <a:rect r="r" b="b" t="t" l="l"/>
                <a:pathLst>
                  <a:path h="982447" w="892791">
                    <a:moveTo>
                      <a:pt x="0" y="79217"/>
                    </a:moveTo>
                    <a:cubicBezTo>
                      <a:pt x="28084" y="51458"/>
                      <a:pt x="57447" y="25023"/>
                      <a:pt x="87994" y="0"/>
                    </a:cubicBezTo>
                    <a:lnTo>
                      <a:pt x="892791" y="982447"/>
                    </a:lnTo>
                    <a:close/>
                  </a:path>
                </a:pathLst>
              </a:custGeom>
              <a:solidFill>
                <a:srgbClr val="00CADC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>
                <a:off x="417107" y="72565"/>
                <a:ext cx="852893" cy="1197435"/>
              </a:xfrm>
              <a:custGeom>
                <a:avLst/>
                <a:gdLst/>
                <a:ahLst/>
                <a:cxnLst/>
                <a:rect r="r" b="b" t="t" l="l"/>
                <a:pathLst>
                  <a:path h="1197435" w="852893">
                    <a:moveTo>
                      <a:pt x="0" y="256439"/>
                    </a:moveTo>
                    <a:cubicBezTo>
                      <a:pt x="124824" y="143302"/>
                      <a:pt x="270910" y="56130"/>
                      <a:pt x="429751" y="0"/>
                    </a:cubicBezTo>
                    <a:lnTo>
                      <a:pt x="852893" y="1197435"/>
                    </a:lnTo>
                    <a:close/>
                  </a:path>
                </a:pathLst>
              </a:custGeom>
              <a:solidFill>
                <a:srgbClr val="00ADDD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>
                <a:off x="787540" y="0"/>
                <a:ext cx="482460" cy="1270000"/>
              </a:xfrm>
              <a:custGeom>
                <a:avLst/>
                <a:gdLst/>
                <a:ahLst/>
                <a:cxnLst/>
                <a:rect r="r" b="b" t="t" l="l"/>
                <a:pathLst>
                  <a:path h="1270000" w="482460">
                    <a:moveTo>
                      <a:pt x="0" y="95210"/>
                    </a:moveTo>
                    <a:cubicBezTo>
                      <a:pt x="153041" y="32359"/>
                      <a:pt x="316888" y="17"/>
                      <a:pt x="482333" y="0"/>
                    </a:cubicBezTo>
                    <a:lnTo>
                      <a:pt x="482460" y="1270000"/>
                    </a:lnTo>
                    <a:close/>
                  </a:path>
                </a:pathLst>
              </a:custGeom>
              <a:solidFill>
                <a:srgbClr val="008ED4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1270000" y="0"/>
                <a:ext cx="127" cy="1270000"/>
              </a:xfrm>
              <a:custGeom>
                <a:avLst/>
                <a:gdLst/>
                <a:ahLst/>
                <a:cxnLst/>
                <a:rect r="r" b="b" t="t" l="l"/>
                <a:pathLst>
                  <a:path h="1270000" w="127">
                    <a:moveTo>
                      <a:pt x="0" y="0"/>
                    </a:moveTo>
                    <a:cubicBezTo>
                      <a:pt x="42" y="0"/>
                      <a:pt x="85" y="0"/>
                      <a:pt x="127" y="0"/>
                    </a:cubicBezTo>
                    <a:lnTo>
                      <a:pt x="0" y="127000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</p:grpSp>
      </p:grpSp>
      <p:sp>
        <p:nvSpPr>
          <p:cNvPr name="TextBox 28" id="28"/>
          <p:cNvSpPr txBox="true"/>
          <p:nvPr/>
        </p:nvSpPr>
        <p:spPr>
          <a:xfrm rot="0">
            <a:off x="2075338" y="530236"/>
            <a:ext cx="12954000" cy="78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36"/>
              </a:lnSpc>
            </a:pPr>
            <a:r>
              <a:rPr lang="en-US" sz="5600" spc="28">
                <a:solidFill>
                  <a:srgbClr val="969696"/>
                </a:solidFill>
                <a:latin typeface="Muli Bold"/>
              </a:rPr>
              <a:t>5. Análisis de costes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0320620" y="4011562"/>
            <a:ext cx="5736664" cy="607060"/>
            <a:chOff x="0" y="0"/>
            <a:chExt cx="7648885" cy="809413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-85725"/>
              <a:ext cx="3429438" cy="8951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00"/>
                </a:lnSpc>
                <a:spcBef>
                  <a:spcPct val="0"/>
                </a:spcBef>
              </a:pPr>
              <a:r>
                <a:rPr lang="en-US" sz="4000">
                  <a:solidFill>
                    <a:srgbClr val="666666"/>
                  </a:solidFill>
                  <a:latin typeface="Muli Bold Bold"/>
                </a:rPr>
                <a:t>Concepto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4334368" y="-85725"/>
              <a:ext cx="3314517" cy="8951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00"/>
                </a:lnSpc>
                <a:spcBef>
                  <a:spcPct val="0"/>
                </a:spcBef>
              </a:pPr>
              <a:r>
                <a:rPr lang="en-US" sz="4000">
                  <a:solidFill>
                    <a:srgbClr val="666666"/>
                  </a:solidFill>
                  <a:latin typeface="Muli Bold Bold"/>
                </a:rPr>
                <a:t>Cantidad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9051505" y="4673879"/>
            <a:ext cx="4594647" cy="2124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2"/>
              </a:lnSpc>
            </a:pPr>
            <a:r>
              <a:rPr lang="en-US" sz="3510">
                <a:solidFill>
                  <a:srgbClr val="666666"/>
                </a:solidFill>
                <a:latin typeface="Open Sans Light"/>
              </a:rPr>
              <a:t>Salarios (22k€ al año)</a:t>
            </a:r>
          </a:p>
          <a:p>
            <a:pPr algn="ctr">
              <a:lnSpc>
                <a:spcPts val="4212"/>
              </a:lnSpc>
            </a:pPr>
            <a:r>
              <a:rPr lang="en-US" sz="3510">
                <a:solidFill>
                  <a:srgbClr val="666666"/>
                </a:solidFill>
                <a:latin typeface="Open Sans Light"/>
              </a:rPr>
              <a:t>Amortización</a:t>
            </a:r>
          </a:p>
          <a:p>
            <a:pPr algn="ctr">
              <a:lnSpc>
                <a:spcPts val="4212"/>
              </a:lnSpc>
            </a:pPr>
            <a:r>
              <a:rPr lang="en-US" sz="3510">
                <a:solidFill>
                  <a:srgbClr val="666666"/>
                </a:solidFill>
                <a:latin typeface="Open Sans Light"/>
              </a:rPr>
              <a:t>Infraestructura</a:t>
            </a:r>
          </a:p>
          <a:p>
            <a:pPr algn="ctr">
              <a:lnSpc>
                <a:spcPts val="4212"/>
              </a:lnSpc>
            </a:pPr>
            <a:r>
              <a:rPr lang="en-US" sz="3510">
                <a:solidFill>
                  <a:srgbClr val="666666"/>
                </a:solidFill>
                <a:latin typeface="Open Sans Light"/>
              </a:rPr>
              <a:t>Reservas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899532" y="4673879"/>
            <a:ext cx="2096052" cy="2194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666666"/>
                </a:solidFill>
                <a:latin typeface="Open Sans Light"/>
              </a:rPr>
              <a:t>9.526€</a:t>
            </a:r>
          </a:p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666666"/>
                </a:solidFill>
                <a:latin typeface="Open Sans Light"/>
              </a:rPr>
              <a:t>74,88€</a:t>
            </a:r>
          </a:p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666666"/>
                </a:solidFill>
                <a:latin typeface="Open Sans Light"/>
              </a:rPr>
              <a:t>600€</a:t>
            </a:r>
          </a:p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666666"/>
                </a:solidFill>
                <a:latin typeface="Open Sans Light"/>
              </a:rPr>
              <a:t>674,48€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656595" y="6827010"/>
            <a:ext cx="3384467" cy="60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666666"/>
                </a:solidFill>
                <a:latin typeface="Muli Bold"/>
              </a:rPr>
              <a:t>TOTAL sin IVA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3723482" y="6827010"/>
            <a:ext cx="2448152" cy="60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666666"/>
                </a:solidFill>
                <a:latin typeface="Muli Bold"/>
              </a:rPr>
              <a:t>10.875,36€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518230" y="7432800"/>
            <a:ext cx="3680247" cy="531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2"/>
              </a:lnSpc>
            </a:pPr>
            <a:r>
              <a:rPr lang="en-US" sz="3510">
                <a:solidFill>
                  <a:srgbClr val="666666"/>
                </a:solidFill>
                <a:latin typeface="Open Sans Light"/>
              </a:rPr>
              <a:t>IVA aplicado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899532" y="7432800"/>
            <a:ext cx="2096052" cy="54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666666"/>
                </a:solidFill>
                <a:latin typeface="Open Sans Light"/>
              </a:rPr>
              <a:t>2.283,82€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512237" y="7971915"/>
            <a:ext cx="1692234" cy="60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666666"/>
                </a:solidFill>
                <a:latin typeface="Muli Bold"/>
              </a:rPr>
              <a:t>TOTAL 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723482" y="7971915"/>
            <a:ext cx="2448152" cy="60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666666"/>
                </a:solidFill>
                <a:latin typeface="Muli Bold"/>
              </a:rPr>
              <a:t>13.159,18€</a:t>
            </a:r>
          </a:p>
        </p:txBody>
      </p:sp>
      <p:pic>
        <p:nvPicPr>
          <p:cNvPr name="Picture 40" id="40"/>
          <p:cNvPicPr>
            <a:picLocks noChangeAspect="true"/>
          </p:cNvPicPr>
          <p:nvPr/>
        </p:nvPicPr>
        <p:blipFill>
          <a:blip r:embed="rId7"/>
          <a:srcRect l="5748" t="23354" r="4055" b="26945"/>
          <a:stretch>
            <a:fillRect/>
          </a:stretch>
        </p:blipFill>
        <p:spPr>
          <a:xfrm flipH="false" flipV="false" rot="0">
            <a:off x="3404510" y="5733059"/>
            <a:ext cx="2248361" cy="1238893"/>
          </a:xfrm>
          <a:prstGeom prst="rect">
            <a:avLst/>
          </a:prstGeom>
        </p:spPr>
      </p:pic>
      <p:sp>
        <p:nvSpPr>
          <p:cNvPr name="TextBox 41" id="41"/>
          <p:cNvSpPr txBox="true"/>
          <p:nvPr/>
        </p:nvSpPr>
        <p:spPr>
          <a:xfrm rot="0">
            <a:off x="3304615" y="6914802"/>
            <a:ext cx="2448152" cy="60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666666"/>
                </a:solidFill>
                <a:latin typeface="Muli Bold"/>
              </a:rPr>
              <a:t>13.159,18€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DAEGt4uxbZ4</dc:identifier>
  <dcterms:modified xsi:type="dcterms:W3CDTF">2011-08-01T06:04:30Z</dcterms:modified>
  <cp:revision>1</cp:revision>
  <dc:title>MMSport</dc:title>
</cp:coreProperties>
</file>