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2885BE9-21D9-47FB-A245-F68153996A35}">
          <p14:sldIdLst>
            <p14:sldId id="256"/>
            <p14:sldId id="257"/>
          </p14:sldIdLst>
        </p14:section>
        <p14:section name="Section sans titre" id="{6653D961-5BA5-4B40-9B01-6E626834D2B9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Section sans titre" id="{35E6DDD1-4DA4-4027-B3DE-53CF9BB6FDE4}">
          <p14:sldIdLst/>
        </p14:section>
        <p14:section name="Section sans titre" id="{89128445-1606-4066-B0D6-8274C790D6DC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C816A89-E168-41AB-942C-B9A1AB9205B5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AEDA7C-9E33-4ED3-B8CF-D87DE528027C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690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A89-E168-41AB-942C-B9A1AB9205B5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DA7C-9E33-4ED3-B8CF-D87DE52802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71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A89-E168-41AB-942C-B9A1AB9205B5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DA7C-9E33-4ED3-B8CF-D87DE52802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2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A89-E168-41AB-942C-B9A1AB9205B5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DA7C-9E33-4ED3-B8CF-D87DE52802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30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816A89-E168-41AB-942C-B9A1AB9205B5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AEDA7C-9E33-4ED3-B8CF-D87DE528027C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85392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A89-E168-41AB-942C-B9A1AB9205B5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DA7C-9E33-4ED3-B8CF-D87DE52802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092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A89-E168-41AB-942C-B9A1AB9205B5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DA7C-9E33-4ED3-B8CF-D87DE52802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0406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A89-E168-41AB-942C-B9A1AB9205B5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DA7C-9E33-4ED3-B8CF-D87DE52802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25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A89-E168-41AB-942C-B9A1AB9205B5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DA7C-9E33-4ED3-B8CF-D87DE52802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74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C816A89-E168-41AB-942C-B9A1AB9205B5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EAEDA7C-9E33-4ED3-B8CF-D87DE528027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9566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C816A89-E168-41AB-942C-B9A1AB9205B5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EAEDA7C-9E33-4ED3-B8CF-D87DE52802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43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C816A89-E168-41AB-942C-B9A1AB9205B5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AEDA7C-9E33-4ED3-B8CF-D87DE528027C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539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B01D1-2947-41D6-9B19-2F52282BA1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 diagramme de cas d’utilisation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85F6BA-8545-42ED-9ABE-59B590D0A3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Presenté</a:t>
            </a:r>
            <a:r>
              <a:rPr lang="fr-FR" dirty="0"/>
              <a:t> par</a:t>
            </a:r>
          </a:p>
          <a:p>
            <a:r>
              <a:rPr lang="fr-FR" dirty="0"/>
              <a:t> </a:t>
            </a:r>
            <a:r>
              <a:rPr lang="fr-FR" dirty="0" err="1"/>
              <a:t>traoré</a:t>
            </a:r>
            <a:r>
              <a:rPr lang="fr-FR" dirty="0"/>
              <a:t> </a:t>
            </a:r>
            <a:r>
              <a:rPr lang="fr-FR" dirty="0" err="1"/>
              <a:t>a,franck</a:t>
            </a:r>
            <a:r>
              <a:rPr lang="fr-FR" dirty="0"/>
              <a:t> et </a:t>
            </a:r>
            <a:r>
              <a:rPr lang="fr-FR" dirty="0" err="1"/>
              <a:t>bazie</a:t>
            </a:r>
            <a:r>
              <a:rPr lang="fr-FR" dirty="0"/>
              <a:t> </a:t>
            </a:r>
            <a:r>
              <a:rPr lang="fr-FR" dirty="0" err="1"/>
              <a:t>sara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86874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BAC08-AEE6-440F-86D2-437C82647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3" y="23403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2.Les éléments d’un diagramme de cas d’utilisation</a:t>
            </a: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202B084B-738A-4E12-ACBB-39B2B6D0D9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357439"/>
              </p:ext>
            </p:extLst>
          </p:nvPr>
        </p:nvGraphicFramePr>
        <p:xfrm>
          <a:off x="2685144" y="1825624"/>
          <a:ext cx="6284686" cy="4667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4686">
                  <a:extLst>
                    <a:ext uri="{9D8B030D-6E8A-4147-A177-3AD203B41FA5}">
                      <a16:colId xmlns:a16="http://schemas.microsoft.com/office/drawing/2014/main" val="1793086354"/>
                    </a:ext>
                  </a:extLst>
                </a:gridCol>
              </a:tblGrid>
              <a:tr h="466725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402551"/>
                  </a:ext>
                </a:extLst>
              </a:tr>
            </a:tbl>
          </a:graphicData>
        </a:graphic>
      </p:graphicFrame>
      <p:sp>
        <p:nvSpPr>
          <p:cNvPr id="5" name="Ellipse 4">
            <a:extLst>
              <a:ext uri="{FF2B5EF4-FFF2-40B4-BE49-F238E27FC236}">
                <a16:creationId xmlns:a16="http://schemas.microsoft.com/office/drawing/2014/main" id="{627EE5A3-857D-4B4C-B56E-50E70425058C}"/>
              </a:ext>
            </a:extLst>
          </p:cNvPr>
          <p:cNvSpPr/>
          <p:nvPr/>
        </p:nvSpPr>
        <p:spPr>
          <a:xfrm>
            <a:off x="4601029" y="2172835"/>
            <a:ext cx="2438400" cy="667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 connecter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354A799-B324-46A1-AFE0-530F5F0B64DA}"/>
              </a:ext>
            </a:extLst>
          </p:cNvPr>
          <p:cNvSpPr/>
          <p:nvPr/>
        </p:nvSpPr>
        <p:spPr>
          <a:xfrm>
            <a:off x="4601029" y="2975428"/>
            <a:ext cx="2438400" cy="667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Consulter ses soldes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1CA29DB-D942-469B-898A-0F61515EB65E}"/>
              </a:ext>
            </a:extLst>
          </p:cNvPr>
          <p:cNvSpPr/>
          <p:nvPr/>
        </p:nvSpPr>
        <p:spPr>
          <a:xfrm>
            <a:off x="4630058" y="3825420"/>
            <a:ext cx="2438400" cy="667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Transférer des fonds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354E8DB-FD9C-440F-9526-501328263908}"/>
              </a:ext>
            </a:extLst>
          </p:cNvPr>
          <p:cNvSpPr/>
          <p:nvPr/>
        </p:nvSpPr>
        <p:spPr>
          <a:xfrm>
            <a:off x="4630058" y="4780417"/>
            <a:ext cx="2438400" cy="667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Faire un paiement</a:t>
            </a:r>
          </a:p>
        </p:txBody>
      </p:sp>
      <p:sp>
        <p:nvSpPr>
          <p:cNvPr id="9" name="Émoticône 8">
            <a:extLst>
              <a:ext uri="{FF2B5EF4-FFF2-40B4-BE49-F238E27FC236}">
                <a16:creationId xmlns:a16="http://schemas.microsoft.com/office/drawing/2014/main" id="{DCCC7359-2B8C-427A-99C1-21526498F03F}"/>
              </a:ext>
            </a:extLst>
          </p:cNvPr>
          <p:cNvSpPr/>
          <p:nvPr/>
        </p:nvSpPr>
        <p:spPr>
          <a:xfrm>
            <a:off x="1320802" y="2975428"/>
            <a:ext cx="812800" cy="1165451"/>
          </a:xfrm>
          <a:prstGeom prst="smileyFace">
            <a:avLst/>
          </a:prstGeom>
          <a:solidFill>
            <a:schemeClr val="accent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Émoticône 11">
            <a:extLst>
              <a:ext uri="{FF2B5EF4-FFF2-40B4-BE49-F238E27FC236}">
                <a16:creationId xmlns:a16="http://schemas.microsoft.com/office/drawing/2014/main" id="{5212AA8A-D808-45FE-8380-AA80E1CA8C33}"/>
              </a:ext>
            </a:extLst>
          </p:cNvPr>
          <p:cNvSpPr/>
          <p:nvPr/>
        </p:nvSpPr>
        <p:spPr>
          <a:xfrm>
            <a:off x="9528630" y="2993797"/>
            <a:ext cx="812800" cy="1165451"/>
          </a:xfrm>
          <a:prstGeom prst="smileyFace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29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B6279-6625-428F-9BBA-39CDF038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2.Les éléments d’un diagramme de cas d’utilisation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79FDFC-5864-4EB0-96D0-5254CF4C2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2.3. </a:t>
            </a:r>
            <a:r>
              <a:rPr lang="fr-FR" sz="2800" b="1" dirty="0"/>
              <a:t>Relations entre utilisateurs et cas d’utilisation</a:t>
            </a:r>
          </a:p>
          <a:p>
            <a:pPr algn="ctr"/>
            <a:r>
              <a:rPr lang="fr-FR" sz="2800" dirty="0"/>
              <a:t> </a:t>
            </a:r>
            <a:r>
              <a:rPr lang="fr-FR" sz="2800" b="1" dirty="0">
                <a:solidFill>
                  <a:srgbClr val="FF0000"/>
                </a:solidFill>
              </a:rPr>
              <a:t>La relation d’association </a:t>
            </a:r>
          </a:p>
          <a:p>
            <a:r>
              <a:rPr lang="fr-FR" sz="2800" dirty="0"/>
              <a:t> A chaque acteur est associé un ou plusieurs cas d’utilisations, la relation d’association peut aussi être appelée relation de </a:t>
            </a:r>
            <a:r>
              <a:rPr lang="fr-FR" sz="2800" dirty="0">
                <a:solidFill>
                  <a:srgbClr val="FF0000"/>
                </a:solidFill>
              </a:rPr>
              <a:t>communication</a:t>
            </a:r>
            <a:r>
              <a:rPr lang="fr-FR" sz="2800" dirty="0"/>
              <a:t>. </a:t>
            </a:r>
          </a:p>
          <a:p>
            <a:r>
              <a:rPr lang="fr-FR" sz="2800" dirty="0"/>
              <a:t> Elle est représentée par </a:t>
            </a:r>
            <a:r>
              <a:rPr lang="fr-FR" sz="2800" b="1" dirty="0"/>
              <a:t>un trait </a:t>
            </a:r>
            <a:r>
              <a:rPr lang="fr-FR" sz="2800" dirty="0">
                <a:solidFill>
                  <a:srgbClr val="FF0000"/>
                </a:solidFill>
              </a:rPr>
              <a:t>reliant</a:t>
            </a:r>
            <a:r>
              <a:rPr lang="fr-FR" sz="2800" dirty="0"/>
              <a:t> </a:t>
            </a:r>
            <a:r>
              <a:rPr lang="fr-FR" sz="2800" b="1" dirty="0"/>
              <a:t>l’acteur et le cas d’utilisation</a:t>
            </a:r>
            <a:r>
              <a:rPr lang="fr-FR" sz="2800" dirty="0"/>
              <a:t>.</a:t>
            </a:r>
          </a:p>
          <a:p>
            <a:pPr marL="0" indent="0">
              <a:buNone/>
            </a:pPr>
            <a:r>
              <a:rPr lang="fr-F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24449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395BF6-75C8-462A-932A-0B614567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2.Les éléments d’un diagramme de cas d’utilisation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9AAE5C-C99F-4EEC-878B-4D3036662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Relation d’association</a:t>
            </a:r>
          </a:p>
        </p:txBody>
      </p:sp>
      <p:graphicFrame>
        <p:nvGraphicFramePr>
          <p:cNvPr id="10" name="Tableau 4">
            <a:extLst>
              <a:ext uri="{FF2B5EF4-FFF2-40B4-BE49-F238E27FC236}">
                <a16:creationId xmlns:a16="http://schemas.microsoft.com/office/drawing/2014/main" id="{DA8A186A-9FF7-406A-97CB-20E8F3860E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856265"/>
              </p:ext>
            </p:extLst>
          </p:nvPr>
        </p:nvGraphicFramePr>
        <p:xfrm>
          <a:off x="3439886" y="1944914"/>
          <a:ext cx="4731657" cy="4049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657">
                  <a:extLst>
                    <a:ext uri="{9D8B030D-6E8A-4147-A177-3AD203B41FA5}">
                      <a16:colId xmlns:a16="http://schemas.microsoft.com/office/drawing/2014/main" val="1793086354"/>
                    </a:ext>
                  </a:extLst>
                </a:gridCol>
              </a:tblGrid>
              <a:tr h="404948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402551"/>
                  </a:ext>
                </a:extLst>
              </a:tr>
            </a:tbl>
          </a:graphicData>
        </a:graphic>
      </p:graphicFrame>
      <p:sp>
        <p:nvSpPr>
          <p:cNvPr id="11" name="Ellipse 10">
            <a:extLst>
              <a:ext uri="{FF2B5EF4-FFF2-40B4-BE49-F238E27FC236}">
                <a16:creationId xmlns:a16="http://schemas.microsoft.com/office/drawing/2014/main" id="{BD96D0BD-879E-4D55-8961-5599BC4EB225}"/>
              </a:ext>
            </a:extLst>
          </p:cNvPr>
          <p:cNvSpPr/>
          <p:nvPr/>
        </p:nvSpPr>
        <p:spPr>
          <a:xfrm>
            <a:off x="4601029" y="2172835"/>
            <a:ext cx="2438400" cy="667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 connecter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7837A17-C9FD-48E2-A5AF-9E43EA118256}"/>
              </a:ext>
            </a:extLst>
          </p:cNvPr>
          <p:cNvSpPr/>
          <p:nvPr/>
        </p:nvSpPr>
        <p:spPr>
          <a:xfrm>
            <a:off x="4601029" y="2975428"/>
            <a:ext cx="2438400" cy="667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Consulter ses soldes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8C126A8-D2BB-429E-9CDA-AAF7711BD86A}"/>
              </a:ext>
            </a:extLst>
          </p:cNvPr>
          <p:cNvSpPr/>
          <p:nvPr/>
        </p:nvSpPr>
        <p:spPr>
          <a:xfrm>
            <a:off x="4630058" y="3825420"/>
            <a:ext cx="2438400" cy="667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Transférer des fonds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4012F4F-A6BD-4A6A-976D-DD6E7CF87AE9}"/>
              </a:ext>
            </a:extLst>
          </p:cNvPr>
          <p:cNvSpPr/>
          <p:nvPr/>
        </p:nvSpPr>
        <p:spPr>
          <a:xfrm>
            <a:off x="4630058" y="4780417"/>
            <a:ext cx="2438400" cy="667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Faire un paiement</a:t>
            </a:r>
          </a:p>
        </p:txBody>
      </p:sp>
      <p:sp>
        <p:nvSpPr>
          <p:cNvPr id="15" name="Émoticône 14">
            <a:extLst>
              <a:ext uri="{FF2B5EF4-FFF2-40B4-BE49-F238E27FC236}">
                <a16:creationId xmlns:a16="http://schemas.microsoft.com/office/drawing/2014/main" id="{B261949A-77C9-465D-93AD-AED70D0D9196}"/>
              </a:ext>
            </a:extLst>
          </p:cNvPr>
          <p:cNvSpPr/>
          <p:nvPr/>
        </p:nvSpPr>
        <p:spPr>
          <a:xfrm>
            <a:off x="10297889" y="3060359"/>
            <a:ext cx="812800" cy="1165451"/>
          </a:xfrm>
          <a:prstGeom prst="smileyFace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Émoticône 15">
            <a:extLst>
              <a:ext uri="{FF2B5EF4-FFF2-40B4-BE49-F238E27FC236}">
                <a16:creationId xmlns:a16="http://schemas.microsoft.com/office/drawing/2014/main" id="{CC87E8C4-088E-40D9-B897-C9F9DCB5A883}"/>
              </a:ext>
            </a:extLst>
          </p:cNvPr>
          <p:cNvSpPr/>
          <p:nvPr/>
        </p:nvSpPr>
        <p:spPr>
          <a:xfrm>
            <a:off x="431800" y="3242694"/>
            <a:ext cx="812800" cy="1165451"/>
          </a:xfrm>
          <a:prstGeom prst="smileyFace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F3F99F9-8F95-43BE-B0D1-34EF6C6B9E75}"/>
              </a:ext>
            </a:extLst>
          </p:cNvPr>
          <p:cNvCxnSpPr/>
          <p:nvPr/>
        </p:nvCxnSpPr>
        <p:spPr>
          <a:xfrm flipV="1">
            <a:off x="1313540" y="2506663"/>
            <a:ext cx="3316518" cy="1318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E16386B-6D07-40CF-84F7-0AC664F0F19A}"/>
              </a:ext>
            </a:extLst>
          </p:cNvPr>
          <p:cNvCxnSpPr>
            <a:endCxn id="12" idx="2"/>
          </p:cNvCxnSpPr>
          <p:nvPr/>
        </p:nvCxnSpPr>
        <p:spPr>
          <a:xfrm flipV="1">
            <a:off x="1313540" y="3309257"/>
            <a:ext cx="3287489" cy="54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CAF1817-1206-44A9-A637-1DBD9CCA7FD6}"/>
              </a:ext>
            </a:extLst>
          </p:cNvPr>
          <p:cNvCxnSpPr>
            <a:endCxn id="13" idx="2"/>
          </p:cNvCxnSpPr>
          <p:nvPr/>
        </p:nvCxnSpPr>
        <p:spPr>
          <a:xfrm>
            <a:off x="1371598" y="3849461"/>
            <a:ext cx="3258460" cy="309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8325B75-358C-4793-AC83-1C6A7CDD5BC0}"/>
              </a:ext>
            </a:extLst>
          </p:cNvPr>
          <p:cNvCxnSpPr>
            <a:stCxn id="16" idx="6"/>
            <a:endCxn id="14" idx="2"/>
          </p:cNvCxnSpPr>
          <p:nvPr/>
        </p:nvCxnSpPr>
        <p:spPr>
          <a:xfrm>
            <a:off x="1244600" y="3825420"/>
            <a:ext cx="3385458" cy="12888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6C9AA26-7033-4D95-815B-B4DBA0A3AA90}"/>
              </a:ext>
            </a:extLst>
          </p:cNvPr>
          <p:cNvCxnSpPr>
            <a:cxnSpLocks/>
            <a:stCxn id="15" idx="2"/>
            <a:endCxn id="13" idx="6"/>
          </p:cNvCxnSpPr>
          <p:nvPr/>
        </p:nvCxnSpPr>
        <p:spPr>
          <a:xfrm flipH="1">
            <a:off x="7068458" y="3643085"/>
            <a:ext cx="3229431" cy="5161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5DA9C4B-ADFF-471E-9607-706646550264}"/>
              </a:ext>
            </a:extLst>
          </p:cNvPr>
          <p:cNvCxnSpPr>
            <a:stCxn id="15" idx="2"/>
          </p:cNvCxnSpPr>
          <p:nvPr/>
        </p:nvCxnSpPr>
        <p:spPr>
          <a:xfrm flipH="1" flipV="1">
            <a:off x="6825344" y="3309256"/>
            <a:ext cx="3472545" cy="333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D97A7FD5-D8A1-4F20-A7A6-B01AB64E6775}"/>
              </a:ext>
            </a:extLst>
          </p:cNvPr>
          <p:cNvCxnSpPr>
            <a:stCxn id="15" idx="2"/>
          </p:cNvCxnSpPr>
          <p:nvPr/>
        </p:nvCxnSpPr>
        <p:spPr>
          <a:xfrm flipH="1">
            <a:off x="7122885" y="3643085"/>
            <a:ext cx="3175004" cy="1471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59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FA70C0-38D2-475A-99FD-D299F152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2.Les éléments d’un diagramme de cas d’utilisation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060CD-3673-41C8-86E6-1C93E7751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sz="2800" dirty="0">
                <a:solidFill>
                  <a:srgbClr val="FF0000"/>
                </a:solidFill>
              </a:rPr>
              <a:t>Relation de Multiplicité</a:t>
            </a:r>
            <a:r>
              <a:rPr lang="fr-FR" sz="2800" dirty="0"/>
              <a:t> </a:t>
            </a:r>
          </a:p>
          <a:p>
            <a:r>
              <a:rPr lang="fr-FR" sz="2800" dirty="0"/>
              <a:t>Lorsqu’un acteur peut interagir </a:t>
            </a:r>
            <a:r>
              <a:rPr lang="fr-FR" sz="2800" b="1" dirty="0"/>
              <a:t>plusieurs fois </a:t>
            </a:r>
            <a:r>
              <a:rPr lang="fr-FR" sz="2800" dirty="0"/>
              <a:t>avec un cas d’utilisation, il est possible d’ajouter une multiplicité sur l’association du côté du cas d’utilisation. </a:t>
            </a:r>
          </a:p>
          <a:p>
            <a:r>
              <a:rPr lang="fr-FR" sz="2800" dirty="0"/>
              <a:t>Le symbole </a:t>
            </a:r>
            <a:r>
              <a:rPr lang="fr-FR" sz="2800" dirty="0">
                <a:solidFill>
                  <a:srgbClr val="FF0000"/>
                </a:solidFill>
              </a:rPr>
              <a:t>*</a:t>
            </a:r>
            <a:r>
              <a:rPr lang="fr-FR" sz="2800" dirty="0"/>
              <a:t> signifie plusieurs. </a:t>
            </a:r>
          </a:p>
        </p:txBody>
      </p:sp>
    </p:spTree>
    <p:extLst>
      <p:ext uri="{BB962C8B-B14F-4D97-AF65-F5344CB8AC3E}">
        <p14:creationId xmlns:p14="http://schemas.microsoft.com/office/powerpoint/2010/main" val="418893546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72EF6-FBDF-4274-8D9B-BC03B09F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2.Les éléments d’un diagramme de cas d’utilisation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116DDC-C84C-4A9C-B81C-9A9EAA1C5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419599"/>
          </a:xfrm>
        </p:spPr>
        <p:txBody>
          <a:bodyPr>
            <a:noAutofit/>
          </a:bodyPr>
          <a:lstStyle/>
          <a:p>
            <a:pPr algn="ctr"/>
            <a:r>
              <a:rPr lang="fr-FR" sz="2400" dirty="0"/>
              <a:t>2.4. </a:t>
            </a:r>
            <a:r>
              <a:rPr lang="fr-FR" sz="2400" b="1" dirty="0"/>
              <a:t>Relation entre cas d’utilisation</a:t>
            </a:r>
          </a:p>
          <a:p>
            <a:pPr marL="0" indent="0">
              <a:buNone/>
            </a:pPr>
            <a:r>
              <a:rPr lang="fr-FR" sz="2400" dirty="0"/>
              <a:t>La relation </a:t>
            </a:r>
            <a:r>
              <a:rPr lang="fr-FR" sz="2400" b="1" dirty="0">
                <a:solidFill>
                  <a:srgbClr val="FF0000"/>
                </a:solidFill>
              </a:rPr>
              <a:t>d’inclusion</a:t>
            </a:r>
            <a:r>
              <a:rPr lang="fr-FR" sz="2400" dirty="0"/>
              <a:t> sert à enrichir un cas d’utilisation par un autre cas d’utilisation </a:t>
            </a:r>
            <a:r>
              <a:rPr lang="fr-FR" sz="2400" b="1" dirty="0"/>
              <a:t>(c’est une sous fonction</a:t>
            </a:r>
            <a:r>
              <a:rPr lang="fr-FR" sz="2400" dirty="0"/>
              <a:t>). 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F0000"/>
                </a:solidFill>
              </a:rPr>
              <a:t>La relation d’inclusion est impérative et donc systématique</a:t>
            </a:r>
            <a:r>
              <a:rPr lang="fr-FR" sz="2400" dirty="0"/>
              <a:t>.</a:t>
            </a:r>
          </a:p>
          <a:p>
            <a:pPr marL="0" indent="0">
              <a:buNone/>
            </a:pPr>
            <a:r>
              <a:rPr lang="fr-FR" sz="2400" dirty="0"/>
              <a:t> Dans un diagramme des cas d’utilisation, cette relation est représentée </a:t>
            </a:r>
            <a:r>
              <a:rPr lang="fr-FR" sz="2400" b="1" dirty="0"/>
              <a:t>par une flèche pointillée reliant les 2 cas d’utilisation </a:t>
            </a:r>
            <a:r>
              <a:rPr lang="fr-FR" sz="2400" dirty="0"/>
              <a:t>et munie du stéréotype «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include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dirty="0"/>
              <a:t>». L’inclusion permet de :</a:t>
            </a:r>
          </a:p>
          <a:p>
            <a:pPr marL="0" indent="0">
              <a:buNone/>
            </a:pPr>
            <a:r>
              <a:rPr lang="fr-FR" sz="2400" b="1" dirty="0"/>
              <a:t>-Partager une fonctionnalité commune entre plusieurs cas d’utilisation</a:t>
            </a:r>
            <a:r>
              <a:rPr lang="fr-FR" sz="2400" dirty="0"/>
              <a:t> . 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F0000"/>
                </a:solidFill>
              </a:rPr>
              <a:t>-Décomposer un cas d’utilisation complexe en décrivant ses sous fonctions.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83494858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D508B-C188-47EB-A556-988EEB6E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2.Les éléments d’un diagramme de cas d’utilisation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8BE090-0143-4EAD-A66C-4D03C27C3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Relation d’inclusion</a:t>
            </a:r>
          </a:p>
          <a:p>
            <a:pPr algn="ctr"/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43A1228-2674-44F4-A8B2-889E2C7A53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000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5FFD9F3-AA60-4F64-9602-DF36030189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8036834"/>
              </p:ext>
            </p:extLst>
          </p:nvPr>
        </p:nvGraphicFramePr>
        <p:xfrm>
          <a:off x="3439886" y="1944914"/>
          <a:ext cx="6154057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4057">
                  <a:extLst>
                    <a:ext uri="{9D8B030D-6E8A-4147-A177-3AD203B41FA5}">
                      <a16:colId xmlns:a16="http://schemas.microsoft.com/office/drawing/2014/main" val="1793086354"/>
                    </a:ext>
                  </a:extLst>
                </a:gridCol>
              </a:tblGrid>
              <a:tr h="4673600">
                <a:tc>
                  <a:txBody>
                    <a:bodyPr/>
                    <a:lstStyle/>
                    <a:p>
                      <a:r>
                        <a:rPr lang="fr-FR" dirty="0"/>
                        <a:t>                                                         </a:t>
                      </a:r>
                    </a:p>
                    <a:p>
                      <a:r>
                        <a:rPr lang="fr-FR" dirty="0"/>
                        <a:t>                                                         </a:t>
                      </a:r>
                    </a:p>
                    <a:p>
                      <a:r>
                        <a:rPr lang="fr-FR" dirty="0"/>
                        <a:t>                                                              &lt;&lt;inclus&gt;&gt;</a:t>
                      </a:r>
                    </a:p>
                  </a:txBody>
                  <a:tcPr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402551"/>
                  </a:ext>
                </a:extLst>
              </a:tr>
            </a:tbl>
          </a:graphicData>
        </a:graphic>
      </p:graphicFrame>
      <p:sp>
        <p:nvSpPr>
          <p:cNvPr id="6" name="Ellipse 5">
            <a:extLst>
              <a:ext uri="{FF2B5EF4-FFF2-40B4-BE49-F238E27FC236}">
                <a16:creationId xmlns:a16="http://schemas.microsoft.com/office/drawing/2014/main" id="{0A74AA7D-C203-447E-91EC-9F83F0B58069}"/>
              </a:ext>
            </a:extLst>
          </p:cNvPr>
          <p:cNvSpPr/>
          <p:nvPr/>
        </p:nvSpPr>
        <p:spPr>
          <a:xfrm>
            <a:off x="3966027" y="2293257"/>
            <a:ext cx="2438400" cy="667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 connecter                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06ACA75-F4FB-4098-B7B2-C24E83DC1666}"/>
              </a:ext>
            </a:extLst>
          </p:cNvPr>
          <p:cNvSpPr/>
          <p:nvPr/>
        </p:nvSpPr>
        <p:spPr>
          <a:xfrm>
            <a:off x="3966027" y="2990619"/>
            <a:ext cx="2438400" cy="667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Consulter ses soldes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14DC559-C8F7-4084-9363-8D79BFC1C180}"/>
              </a:ext>
            </a:extLst>
          </p:cNvPr>
          <p:cNvSpPr/>
          <p:nvPr/>
        </p:nvSpPr>
        <p:spPr>
          <a:xfrm>
            <a:off x="4020454" y="3723590"/>
            <a:ext cx="2438400" cy="667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Transférer des fonds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DC49EB2-273E-4CA3-9A42-F3037CE80E06}"/>
              </a:ext>
            </a:extLst>
          </p:cNvPr>
          <p:cNvSpPr/>
          <p:nvPr/>
        </p:nvSpPr>
        <p:spPr>
          <a:xfrm>
            <a:off x="3966027" y="4537297"/>
            <a:ext cx="2438400" cy="667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Faire un paiement</a:t>
            </a:r>
          </a:p>
        </p:txBody>
      </p:sp>
      <p:sp>
        <p:nvSpPr>
          <p:cNvPr id="10" name="Émoticône 9">
            <a:extLst>
              <a:ext uri="{FF2B5EF4-FFF2-40B4-BE49-F238E27FC236}">
                <a16:creationId xmlns:a16="http://schemas.microsoft.com/office/drawing/2014/main" id="{9FE40CAC-CFC5-47BF-8275-E76BD94B022D}"/>
              </a:ext>
            </a:extLst>
          </p:cNvPr>
          <p:cNvSpPr/>
          <p:nvPr/>
        </p:nvSpPr>
        <p:spPr>
          <a:xfrm>
            <a:off x="10297889" y="3060359"/>
            <a:ext cx="812800" cy="1165451"/>
          </a:xfrm>
          <a:prstGeom prst="smileyFace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AE307E6-1A00-465F-8133-5DDFF31222E4}"/>
              </a:ext>
            </a:extLst>
          </p:cNvPr>
          <p:cNvCxnSpPr>
            <a:cxnSpLocks/>
          </p:cNvCxnSpPr>
          <p:nvPr/>
        </p:nvCxnSpPr>
        <p:spPr>
          <a:xfrm flipV="1">
            <a:off x="1231892" y="2461757"/>
            <a:ext cx="3316518" cy="131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40C1124-BB6E-4724-B256-BD2896BA6772}"/>
              </a:ext>
            </a:extLst>
          </p:cNvPr>
          <p:cNvCxnSpPr>
            <a:endCxn id="7" idx="2"/>
          </p:cNvCxnSpPr>
          <p:nvPr/>
        </p:nvCxnSpPr>
        <p:spPr>
          <a:xfrm flipV="1">
            <a:off x="678538" y="3324448"/>
            <a:ext cx="3287489" cy="54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880C08C-D436-40AE-B37A-AC19C6EA11F8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852709" y="3765320"/>
            <a:ext cx="3167745" cy="292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E2DA740-EA32-4640-A603-E7C2CF284F10}"/>
              </a:ext>
            </a:extLst>
          </p:cNvPr>
          <p:cNvCxnSpPr>
            <a:cxnSpLocks/>
          </p:cNvCxnSpPr>
          <p:nvPr/>
        </p:nvCxnSpPr>
        <p:spPr>
          <a:xfrm>
            <a:off x="624111" y="3542729"/>
            <a:ext cx="3265715" cy="131150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9AC781D-CE55-409F-962D-A154396DDC44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6458854" y="3643085"/>
            <a:ext cx="3839035" cy="4143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D36E505D-21FD-43A5-8213-EA0E277468B7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6335489" y="3309257"/>
            <a:ext cx="3962400" cy="333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5421067-C274-44ED-A758-57321506D52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398983" y="3643085"/>
            <a:ext cx="3898906" cy="1256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Émoticône 21">
            <a:extLst>
              <a:ext uri="{FF2B5EF4-FFF2-40B4-BE49-F238E27FC236}">
                <a16:creationId xmlns:a16="http://schemas.microsoft.com/office/drawing/2014/main" id="{C4907F74-C715-4A7C-9D87-B8E9F8CE5814}"/>
              </a:ext>
            </a:extLst>
          </p:cNvPr>
          <p:cNvSpPr/>
          <p:nvPr/>
        </p:nvSpPr>
        <p:spPr>
          <a:xfrm>
            <a:off x="429987" y="3227728"/>
            <a:ext cx="812800" cy="1165451"/>
          </a:xfrm>
          <a:prstGeom prst="smileyFace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3A00C49-CE60-4287-9A69-28C72F29265A}"/>
              </a:ext>
            </a:extLst>
          </p:cNvPr>
          <p:cNvSpPr/>
          <p:nvPr/>
        </p:nvSpPr>
        <p:spPr>
          <a:xfrm flipH="1">
            <a:off x="7485757" y="2810730"/>
            <a:ext cx="2061029" cy="667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Afficher erreur de connexion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13086FE-C218-413C-A0EE-4E6C77AC8247}"/>
              </a:ext>
            </a:extLst>
          </p:cNvPr>
          <p:cNvSpPr/>
          <p:nvPr/>
        </p:nvSpPr>
        <p:spPr>
          <a:xfrm flipH="1">
            <a:off x="7819586" y="1999682"/>
            <a:ext cx="1727200" cy="761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Vérifier le mot de passe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76B6553B-853E-41CD-BA2B-0588244CC043}"/>
              </a:ext>
            </a:extLst>
          </p:cNvPr>
          <p:cNvSpPr/>
          <p:nvPr/>
        </p:nvSpPr>
        <p:spPr>
          <a:xfrm flipH="1">
            <a:off x="7576457" y="4424644"/>
            <a:ext cx="1915886" cy="945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Afficher les Fonds disponibles 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3F2085E-C42A-4763-B738-67758EF12B68}"/>
              </a:ext>
            </a:extLst>
          </p:cNvPr>
          <p:cNvSpPr/>
          <p:nvPr/>
        </p:nvSpPr>
        <p:spPr>
          <a:xfrm flipH="1">
            <a:off x="3692978" y="5635965"/>
            <a:ext cx="2095506" cy="761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Payer avec compte courant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49E4D047-04A6-4147-800E-F679C36FE508}"/>
              </a:ext>
            </a:extLst>
          </p:cNvPr>
          <p:cNvSpPr/>
          <p:nvPr/>
        </p:nvSpPr>
        <p:spPr>
          <a:xfrm flipH="1">
            <a:off x="5994406" y="5609827"/>
            <a:ext cx="2095505" cy="761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Payer avec compte d’épargne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C46D559C-D8EB-4F3A-8B18-6D364A411AB0}"/>
              </a:ext>
            </a:extLst>
          </p:cNvPr>
          <p:cNvCxnSpPr>
            <a:cxnSpLocks/>
          </p:cNvCxnSpPr>
          <p:nvPr/>
        </p:nvCxnSpPr>
        <p:spPr>
          <a:xfrm>
            <a:off x="6458854" y="2670627"/>
            <a:ext cx="15966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D4B60AF9-40BB-4CDA-8880-44A8FC21FFF0}"/>
              </a:ext>
            </a:extLst>
          </p:cNvPr>
          <p:cNvCxnSpPr/>
          <p:nvPr/>
        </p:nvCxnSpPr>
        <p:spPr>
          <a:xfrm>
            <a:off x="6795415" y="2670627"/>
            <a:ext cx="24674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F6554AFE-04F9-42BD-892F-3D8E1CEFD196}"/>
              </a:ext>
            </a:extLst>
          </p:cNvPr>
          <p:cNvCxnSpPr/>
          <p:nvPr/>
        </p:nvCxnSpPr>
        <p:spPr>
          <a:xfrm>
            <a:off x="7814140" y="2670627"/>
            <a:ext cx="27577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813ED01E-50A0-430F-9E3F-EB527C2433B4}"/>
              </a:ext>
            </a:extLst>
          </p:cNvPr>
          <p:cNvCxnSpPr>
            <a:cxnSpLocks/>
          </p:cNvCxnSpPr>
          <p:nvPr/>
        </p:nvCxnSpPr>
        <p:spPr>
          <a:xfrm flipH="1" flipV="1">
            <a:off x="7137414" y="3032240"/>
            <a:ext cx="301186" cy="102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CC119CAA-F7CA-48AA-AB1E-A6A532F4D0E1}"/>
              </a:ext>
            </a:extLst>
          </p:cNvPr>
          <p:cNvCxnSpPr/>
          <p:nvPr/>
        </p:nvCxnSpPr>
        <p:spPr>
          <a:xfrm flipV="1">
            <a:off x="7042158" y="2946400"/>
            <a:ext cx="11785" cy="14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FB1E2873-C7C0-4448-ABFB-157A6D32CDE6}"/>
              </a:ext>
            </a:extLst>
          </p:cNvPr>
          <p:cNvCxnSpPr>
            <a:cxnSpLocks/>
          </p:cNvCxnSpPr>
          <p:nvPr/>
        </p:nvCxnSpPr>
        <p:spPr>
          <a:xfrm flipH="1" flipV="1">
            <a:off x="6795416" y="2861756"/>
            <a:ext cx="258527" cy="80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74251487-C4E6-4100-BED0-4D4863E6F7FB}"/>
              </a:ext>
            </a:extLst>
          </p:cNvPr>
          <p:cNvCxnSpPr/>
          <p:nvPr/>
        </p:nvCxnSpPr>
        <p:spPr>
          <a:xfrm flipH="1" flipV="1">
            <a:off x="6335489" y="2771975"/>
            <a:ext cx="380093" cy="11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68315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6A3CC-71E5-49DC-82CF-6FDC458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2.Les éléments d’un diagramme de cas d’utilisation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D45D2-3958-4394-9CE3-637AA2D56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L’inclusion</a:t>
            </a:r>
          </a:p>
          <a:p>
            <a:pPr algn="just"/>
            <a:r>
              <a:rPr lang="fr-FR" sz="2400" dirty="0"/>
              <a:t>À chaque fois qu’un cas d’utilisation de base est exécuté, un cas d’utilisation inclus est exécuté en même temps</a:t>
            </a:r>
          </a:p>
          <a:p>
            <a:pPr algn="just"/>
            <a:r>
              <a:rPr lang="fr-FR" sz="2400" dirty="0"/>
              <a:t>Un cas d’utilisation de base a besoin d’un cas d’utilisation inclus afin d’être complet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26C014B-BC97-4061-B050-EC3AF191688E}"/>
              </a:ext>
            </a:extLst>
          </p:cNvPr>
          <p:cNvSpPr/>
          <p:nvPr/>
        </p:nvSpPr>
        <p:spPr>
          <a:xfrm>
            <a:off x="838200" y="4366306"/>
            <a:ext cx="3200400" cy="1945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Cas d’utilisation de                                                        base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1A190E2-6DA6-4049-85D9-60DD93619051}"/>
              </a:ext>
            </a:extLst>
          </p:cNvPr>
          <p:cNvSpPr/>
          <p:nvPr/>
        </p:nvSpPr>
        <p:spPr>
          <a:xfrm>
            <a:off x="8294914" y="4231369"/>
            <a:ext cx="3200400" cy="1945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Cas d’utilisation inclus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D170A805-8B06-4265-BFEA-2271C536E0CB}"/>
              </a:ext>
            </a:extLst>
          </p:cNvPr>
          <p:cNvGrpSpPr/>
          <p:nvPr/>
        </p:nvGrpSpPr>
        <p:grpSpPr>
          <a:xfrm>
            <a:off x="4038600" y="5013777"/>
            <a:ext cx="4343742" cy="731713"/>
            <a:chOff x="4038600" y="5013777"/>
            <a:chExt cx="4343742" cy="731713"/>
          </a:xfrm>
        </p:grpSpPr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CC8F732D-54F5-4171-8085-E72B3B12330D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>
              <a:off x="4038600" y="5339103"/>
              <a:ext cx="62048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71A8FDF-21CE-423F-9410-EC4E04308008}"/>
                </a:ext>
              </a:extLst>
            </p:cNvPr>
            <p:cNvCxnSpPr>
              <a:cxnSpLocks/>
            </p:cNvCxnSpPr>
            <p:nvPr/>
          </p:nvCxnSpPr>
          <p:spPr>
            <a:xfrm>
              <a:off x="4760686" y="5336949"/>
              <a:ext cx="58057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0DCD2D8E-900A-4219-BC9A-B4BD604D2ED2}"/>
                </a:ext>
              </a:extLst>
            </p:cNvPr>
            <p:cNvCxnSpPr>
              <a:cxnSpLocks/>
            </p:cNvCxnSpPr>
            <p:nvPr/>
          </p:nvCxnSpPr>
          <p:spPr>
            <a:xfrm>
              <a:off x="5475514" y="5344206"/>
              <a:ext cx="62048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1141E8A6-59A9-41F5-9824-33942884B883}"/>
                </a:ext>
              </a:extLst>
            </p:cNvPr>
            <p:cNvCxnSpPr>
              <a:cxnSpLocks/>
            </p:cNvCxnSpPr>
            <p:nvPr/>
          </p:nvCxnSpPr>
          <p:spPr>
            <a:xfrm>
              <a:off x="7086600" y="5344206"/>
              <a:ext cx="62048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56CF4D31-FE40-4BA4-AE0F-AF9E397CBF1A}"/>
                </a:ext>
              </a:extLst>
            </p:cNvPr>
            <p:cNvCxnSpPr>
              <a:cxnSpLocks/>
            </p:cNvCxnSpPr>
            <p:nvPr/>
          </p:nvCxnSpPr>
          <p:spPr>
            <a:xfrm>
              <a:off x="7823200" y="5336949"/>
              <a:ext cx="471714" cy="21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DCEB2F8-425F-450D-A6E2-F6BFAA4A4635}"/>
                </a:ext>
              </a:extLst>
            </p:cNvPr>
            <p:cNvSpPr/>
            <p:nvPr/>
          </p:nvSpPr>
          <p:spPr>
            <a:xfrm rot="1704721">
              <a:off x="7125197" y="5013777"/>
              <a:ext cx="1208314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155727-828D-4F42-B10C-5364B62AB794}"/>
                </a:ext>
              </a:extLst>
            </p:cNvPr>
            <p:cNvSpPr/>
            <p:nvPr/>
          </p:nvSpPr>
          <p:spPr>
            <a:xfrm rot="19623030">
              <a:off x="7174028" y="5699771"/>
              <a:ext cx="1208314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711556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A2514F-5C71-4FEC-A62C-C282A0D8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2.Les éléments d’un diagramme de cas d’utilisation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C55F38-67D1-4C0D-BFA8-3BB265CAE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926113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/>
              <a:t>Relation d’extension</a:t>
            </a:r>
          </a:p>
          <a:p>
            <a:pPr algn="just"/>
            <a:r>
              <a:rPr lang="fr-FR" sz="2400" dirty="0"/>
              <a:t>Comme la relation d’inclusion, </a:t>
            </a:r>
            <a:r>
              <a:rPr lang="fr-FR" sz="2400" b="1" dirty="0"/>
              <a:t>la relation d’extension </a:t>
            </a:r>
            <a:r>
              <a:rPr lang="fr-FR" sz="2400" dirty="0"/>
              <a:t>enrichit un cas d’utilisation par un autre cas d’utilisation </a:t>
            </a:r>
            <a:r>
              <a:rPr lang="fr-FR" sz="2400" dirty="0">
                <a:solidFill>
                  <a:srgbClr val="FF0000"/>
                </a:solidFill>
              </a:rPr>
              <a:t>de sous fonction mais celui-ci est optionnel</a:t>
            </a:r>
            <a:r>
              <a:rPr lang="fr-FR" sz="2400" dirty="0"/>
              <a:t>. Cette relation est représentée par une flèche en pointillée reliant les 2 cas d’utilisation et munie du stéréotype « </a:t>
            </a:r>
            <a:r>
              <a:rPr lang="fr-FR" sz="2400" dirty="0" err="1">
                <a:solidFill>
                  <a:srgbClr val="FF0000"/>
                </a:solidFill>
              </a:rPr>
              <a:t>extend</a:t>
            </a:r>
            <a:r>
              <a:rPr lang="fr-FR" sz="2400" dirty="0"/>
              <a:t> ».</a:t>
            </a:r>
            <a:endParaRPr lang="fr-FR" sz="2400" b="1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9EDC87F-20DC-4C29-A2C1-2AC9DBA4242A}"/>
              </a:ext>
            </a:extLst>
          </p:cNvPr>
          <p:cNvSpPr/>
          <p:nvPr/>
        </p:nvSpPr>
        <p:spPr>
          <a:xfrm>
            <a:off x="1262743" y="4644572"/>
            <a:ext cx="2423886" cy="1343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Cas d’utilisation de base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14D06AD-5A22-411E-8670-32FB127BF490}"/>
              </a:ext>
            </a:extLst>
          </p:cNvPr>
          <p:cNvSpPr/>
          <p:nvPr/>
        </p:nvSpPr>
        <p:spPr>
          <a:xfrm>
            <a:off x="8396514" y="4644572"/>
            <a:ext cx="2423886" cy="1343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Étendre le Cas d’utilisation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E6F787E3-AEFF-41F3-8335-332F2EAAA19F}"/>
              </a:ext>
            </a:extLst>
          </p:cNvPr>
          <p:cNvGrpSpPr/>
          <p:nvPr/>
        </p:nvGrpSpPr>
        <p:grpSpPr>
          <a:xfrm>
            <a:off x="3633620" y="5078252"/>
            <a:ext cx="4762894" cy="542682"/>
            <a:chOff x="3633620" y="5078252"/>
            <a:chExt cx="4762894" cy="542682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FB3DD8A8-71F6-464C-8641-8494336C1829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7837714" y="5316425"/>
              <a:ext cx="55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0BFB056-73D9-41AC-893C-28C3462928F6}"/>
                </a:ext>
              </a:extLst>
            </p:cNvPr>
            <p:cNvCxnSpPr/>
            <p:nvPr/>
          </p:nvCxnSpPr>
          <p:spPr>
            <a:xfrm flipH="1">
              <a:off x="7109791" y="5316425"/>
              <a:ext cx="55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EEA80AF8-F8A7-4206-9B09-FBA684959FEE}"/>
                </a:ext>
              </a:extLst>
            </p:cNvPr>
            <p:cNvCxnSpPr/>
            <p:nvPr/>
          </p:nvCxnSpPr>
          <p:spPr>
            <a:xfrm flipH="1">
              <a:off x="6449391" y="5316425"/>
              <a:ext cx="55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9F46C76C-48F8-4167-946D-8F1D4A6E914E}"/>
                </a:ext>
              </a:extLst>
            </p:cNvPr>
            <p:cNvCxnSpPr/>
            <p:nvPr/>
          </p:nvCxnSpPr>
          <p:spPr>
            <a:xfrm flipH="1">
              <a:off x="5763591" y="5316425"/>
              <a:ext cx="55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9AC9AA25-BF92-4D24-AA12-E287832F0393}"/>
                </a:ext>
              </a:extLst>
            </p:cNvPr>
            <p:cNvCxnSpPr/>
            <p:nvPr/>
          </p:nvCxnSpPr>
          <p:spPr>
            <a:xfrm flipH="1">
              <a:off x="5045134" y="5316425"/>
              <a:ext cx="55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55811C44-C239-406B-92E5-D9EDB228EAAF}"/>
                </a:ext>
              </a:extLst>
            </p:cNvPr>
            <p:cNvCxnSpPr/>
            <p:nvPr/>
          </p:nvCxnSpPr>
          <p:spPr>
            <a:xfrm flipH="1">
              <a:off x="4355705" y="5316425"/>
              <a:ext cx="55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82BEC313-6135-4601-90CB-7655C04AA8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3620" y="5316425"/>
              <a:ext cx="4644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E874FD8-98A3-4BB7-9DCE-0652DD36B640}"/>
                </a:ext>
              </a:extLst>
            </p:cNvPr>
            <p:cNvSpPr/>
            <p:nvPr/>
          </p:nvSpPr>
          <p:spPr>
            <a:xfrm rot="9659460">
              <a:off x="3691757" y="5078252"/>
              <a:ext cx="1189382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BB5F68-91F5-4FD4-9A9C-AE3034A38F69}"/>
                </a:ext>
              </a:extLst>
            </p:cNvPr>
            <p:cNvSpPr/>
            <p:nvPr/>
          </p:nvSpPr>
          <p:spPr>
            <a:xfrm rot="12362675">
              <a:off x="3650738" y="5575215"/>
              <a:ext cx="1189382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900685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06B5E-8FA5-4247-B441-DDB900F2D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2.Les éléments d’un diagramme de cas d’utilisation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195C9F-E7CD-4832-BC97-F06B339C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L’extension</a:t>
            </a:r>
          </a:p>
          <a:p>
            <a:pPr marL="0" indent="0">
              <a:buNone/>
            </a:pPr>
            <a:r>
              <a:rPr lang="fr-FR" dirty="0"/>
              <a:t>Lorsqu’un cas d’utilisation de base est exécuté, un cas d’extension est exécuté </a:t>
            </a:r>
            <a:r>
              <a:rPr lang="fr-FR" dirty="0">
                <a:solidFill>
                  <a:srgbClr val="FF0000"/>
                </a:solidFill>
              </a:rPr>
              <a:t>parfois, de temps en temps,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2A56EAA-8BD5-4DDC-95E2-CC3D66BAC7B9}"/>
              </a:ext>
            </a:extLst>
          </p:cNvPr>
          <p:cNvSpPr/>
          <p:nvPr/>
        </p:nvSpPr>
        <p:spPr>
          <a:xfrm>
            <a:off x="1698170" y="3638437"/>
            <a:ext cx="2075543" cy="1915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Eternuement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2E75FDD-8CF2-409A-BABB-140A18FEE500}"/>
              </a:ext>
            </a:extLst>
          </p:cNvPr>
          <p:cNvSpPr/>
          <p:nvPr/>
        </p:nvSpPr>
        <p:spPr>
          <a:xfrm>
            <a:off x="7641773" y="3051911"/>
            <a:ext cx="1814285" cy="137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yeux fermés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C5E81AF-9B3A-42A4-9AF6-D1DC1ECB296D}"/>
              </a:ext>
            </a:extLst>
          </p:cNvPr>
          <p:cNvSpPr/>
          <p:nvPr/>
        </p:nvSpPr>
        <p:spPr>
          <a:xfrm>
            <a:off x="7903031" y="4938485"/>
            <a:ext cx="1814285" cy="137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dire: excusez moi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CCAAC86-E330-449C-8D54-08BDFDCC8818}"/>
              </a:ext>
            </a:extLst>
          </p:cNvPr>
          <p:cNvGrpSpPr/>
          <p:nvPr/>
        </p:nvGrpSpPr>
        <p:grpSpPr>
          <a:xfrm>
            <a:off x="3773713" y="3638437"/>
            <a:ext cx="3972523" cy="957943"/>
            <a:chOff x="3773713" y="3638437"/>
            <a:chExt cx="3972523" cy="957943"/>
          </a:xfrm>
        </p:grpSpPr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69670B41-9D5A-4898-BBD1-56AFF580DA1C}"/>
                </a:ext>
              </a:extLst>
            </p:cNvPr>
            <p:cNvCxnSpPr>
              <a:stCxn id="4" idx="6"/>
            </p:cNvCxnSpPr>
            <p:nvPr/>
          </p:nvCxnSpPr>
          <p:spPr>
            <a:xfrm flipV="1">
              <a:off x="3773713" y="3686629"/>
              <a:ext cx="3868060" cy="909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DF68080-4C27-41E8-89DB-D444B2A07409}"/>
                </a:ext>
              </a:extLst>
            </p:cNvPr>
            <p:cNvSpPr/>
            <p:nvPr/>
          </p:nvSpPr>
          <p:spPr>
            <a:xfrm>
              <a:off x="6732104" y="3638437"/>
              <a:ext cx="909669" cy="4819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3FE878-0FBA-4D0E-B683-57039ED9D2C4}"/>
                </a:ext>
              </a:extLst>
            </p:cNvPr>
            <p:cNvSpPr/>
            <p:nvPr/>
          </p:nvSpPr>
          <p:spPr>
            <a:xfrm rot="19677149">
              <a:off x="6836567" y="3926538"/>
              <a:ext cx="909669" cy="4819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D8053C7-748A-4D19-B7C5-313D250E6052}"/>
              </a:ext>
            </a:extLst>
          </p:cNvPr>
          <p:cNvGrpSpPr/>
          <p:nvPr/>
        </p:nvGrpSpPr>
        <p:grpSpPr>
          <a:xfrm>
            <a:off x="3773713" y="4572937"/>
            <a:ext cx="4180117" cy="1208964"/>
            <a:chOff x="3773713" y="4572937"/>
            <a:chExt cx="4180117" cy="1208964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1C71FD14-B05C-4DC0-B267-056883EB4C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73713" y="4596379"/>
              <a:ext cx="4180117" cy="1185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FC3356-A50C-4EA1-ABBC-95AD93B21E65}"/>
                </a:ext>
              </a:extLst>
            </p:cNvPr>
            <p:cNvSpPr/>
            <p:nvPr/>
          </p:nvSpPr>
          <p:spPr>
            <a:xfrm>
              <a:off x="3888405" y="4572937"/>
              <a:ext cx="909669" cy="4819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732DB76-0255-4EDA-9F9C-D97E3D619468}"/>
                </a:ext>
              </a:extLst>
            </p:cNvPr>
            <p:cNvSpPr/>
            <p:nvPr/>
          </p:nvSpPr>
          <p:spPr>
            <a:xfrm rot="1939721">
              <a:off x="3803402" y="4882613"/>
              <a:ext cx="909669" cy="4819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04164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A1380-C443-4BF2-BEB6-64135662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2.Les éléments d’un diagramme de cas d’utilisation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2CFF3C-2BA1-47E3-BBCF-F71A5404B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0"/>
            <a:ext cx="10178322" cy="4572000"/>
          </a:xfrm>
        </p:spPr>
        <p:txBody>
          <a:bodyPr>
            <a:noAutofit/>
          </a:bodyPr>
          <a:lstStyle/>
          <a:p>
            <a:pPr algn="ctr"/>
            <a:r>
              <a:rPr lang="fr-FR" dirty="0"/>
              <a:t> </a:t>
            </a:r>
            <a:r>
              <a:rPr lang="fr-FR" b="1" dirty="0"/>
              <a:t>Relation de généralisation ou de spécialisation ou héritage</a:t>
            </a:r>
          </a:p>
          <a:p>
            <a:r>
              <a:rPr lang="fr-FR" dirty="0"/>
              <a:t>il est  possible </a:t>
            </a:r>
            <a:r>
              <a:rPr lang="fr-FR" dirty="0">
                <a:solidFill>
                  <a:srgbClr val="FF0000"/>
                </a:solidFill>
              </a:rPr>
              <a:t>de spécialiser un cas d’utilisation en un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autre cas d’utilisation</a:t>
            </a:r>
            <a:r>
              <a:rPr lang="fr-FR" dirty="0"/>
              <a:t>. Nous obtenons alors </a:t>
            </a:r>
            <a:r>
              <a:rPr lang="fr-FR" b="1" dirty="0"/>
              <a:t>un </a:t>
            </a:r>
            <a:r>
              <a:rPr lang="fr-FR" b="1" dirty="0" err="1"/>
              <a:t>sous-cas</a:t>
            </a:r>
            <a:r>
              <a:rPr lang="fr-FR" b="1" dirty="0"/>
              <a:t> d’utilisation</a:t>
            </a:r>
            <a:r>
              <a:rPr lang="fr-FR" dirty="0"/>
              <a:t>.  Comme pour les classes</a:t>
            </a:r>
            <a:r>
              <a:rPr lang="fr-FR" b="1" dirty="0"/>
              <a:t>, le </a:t>
            </a:r>
            <a:r>
              <a:rPr lang="fr-FR" b="1" dirty="0" err="1"/>
              <a:t>sous-cas</a:t>
            </a:r>
            <a:r>
              <a:rPr lang="fr-FR" b="1" dirty="0"/>
              <a:t> d’utilisation hérite du comportement du sur-cas d’utilisation</a:t>
            </a:r>
            <a:r>
              <a:rPr lang="fr-FR" dirty="0"/>
              <a:t>. Le </a:t>
            </a:r>
            <a:r>
              <a:rPr lang="fr-FR" dirty="0" err="1"/>
              <a:t>sous-cas</a:t>
            </a:r>
            <a:r>
              <a:rPr lang="fr-FR" dirty="0"/>
              <a:t> d’utilisation hérite aussi de toutes les associations du sur-cas (relations d’association avec les acteurs, relations d’inclusions, et relations d’extensions). </a:t>
            </a:r>
            <a:endParaRPr lang="fr-FR" b="1" dirty="0"/>
          </a:p>
          <a:p>
            <a:r>
              <a:rPr lang="fr-FR" dirty="0"/>
              <a:t>La relation de généralisation est représentée </a:t>
            </a:r>
            <a:r>
              <a:rPr lang="fr-FR" b="1" dirty="0"/>
              <a:t>par une flèche avec une extrémité triangulaire</a:t>
            </a:r>
            <a:r>
              <a:rPr lang="fr-FR" dirty="0"/>
              <a:t>. </a:t>
            </a:r>
          </a:p>
          <a:p>
            <a:r>
              <a:rPr lang="fr-FR" dirty="0"/>
              <a:t> Le nom d’un cas d’utilisation abstrait </a:t>
            </a:r>
            <a:r>
              <a:rPr lang="fr-FR" dirty="0">
                <a:solidFill>
                  <a:srgbClr val="FF0000"/>
                </a:solidFill>
              </a:rPr>
              <a:t>est écrit en italique </a:t>
            </a:r>
            <a:r>
              <a:rPr lang="fr-FR" dirty="0"/>
              <a:t>(ou accompagné du stéréotype « </a:t>
            </a:r>
            <a:r>
              <a:rPr lang="fr-FR" b="1" dirty="0">
                <a:solidFill>
                  <a:srgbClr val="FF0000"/>
                </a:solidFill>
              </a:rPr>
              <a:t>abstract </a:t>
            </a:r>
            <a:r>
              <a:rPr lang="fr-FR" dirty="0"/>
              <a:t>»).</a:t>
            </a:r>
          </a:p>
          <a:p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DDBF1DAF-055F-4CD5-9DD6-9E16518525D4}"/>
              </a:ext>
            </a:extLst>
          </p:cNvPr>
          <p:cNvGrpSpPr/>
          <p:nvPr/>
        </p:nvGrpSpPr>
        <p:grpSpPr>
          <a:xfrm rot="5400000">
            <a:off x="6095999" y="5658677"/>
            <a:ext cx="357809" cy="1199323"/>
            <a:chOff x="6095999" y="5658677"/>
            <a:chExt cx="357809" cy="1199323"/>
          </a:xfrm>
        </p:grpSpPr>
        <p:sp>
          <p:nvSpPr>
            <p:cNvPr id="5" name="Triangle isocèle 4">
              <a:extLst>
                <a:ext uri="{FF2B5EF4-FFF2-40B4-BE49-F238E27FC236}">
                  <a16:creationId xmlns:a16="http://schemas.microsoft.com/office/drawing/2014/main" id="{727688A4-9766-44EF-9760-3C64C87B1129}"/>
                </a:ext>
              </a:extLst>
            </p:cNvPr>
            <p:cNvSpPr/>
            <p:nvPr/>
          </p:nvSpPr>
          <p:spPr>
            <a:xfrm>
              <a:off x="6095999" y="5658677"/>
              <a:ext cx="357809" cy="53008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1AFD03-829D-4507-89D3-7FFC694B2C6B}"/>
                </a:ext>
              </a:extLst>
            </p:cNvPr>
            <p:cNvSpPr/>
            <p:nvPr/>
          </p:nvSpPr>
          <p:spPr>
            <a:xfrm>
              <a:off x="6245085" y="6188764"/>
              <a:ext cx="59636" cy="66923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55973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F668E-5C88-4AD1-8BC9-3B105C42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diagramme de cas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5AF915-DFAF-4ECD-BBCE-2A73BE050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/>
              <a:t>Plan</a:t>
            </a:r>
          </a:p>
          <a:p>
            <a:pPr marL="514350" indent="-514350">
              <a:buAutoNum type="arabicPeriod"/>
            </a:pPr>
            <a:r>
              <a:rPr lang="fr-FR" sz="2800" b="1" dirty="0"/>
              <a:t>Définition</a:t>
            </a:r>
          </a:p>
          <a:p>
            <a:pPr marL="514350" indent="-514350">
              <a:buAutoNum type="arabicPeriod"/>
            </a:pPr>
            <a:r>
              <a:rPr lang="fr-FR" sz="2800" b="1" dirty="0"/>
              <a:t>Les éléments d’un diagramme de cas d’utilisation</a:t>
            </a:r>
          </a:p>
          <a:p>
            <a:pPr marL="514350" indent="-514350">
              <a:buAutoNum type="arabicPeriod"/>
            </a:pPr>
            <a:r>
              <a:rPr lang="fr-FR" sz="2800" b="1" dirty="0"/>
              <a:t>Description textuelle d’un cas d’utilisation</a:t>
            </a:r>
          </a:p>
          <a:p>
            <a:pPr marL="514350" indent="-514350">
              <a:buAutoNum type="arabicPeriod"/>
            </a:pPr>
            <a:r>
              <a:rPr lang="fr-FR" sz="2800" b="1" dirty="0"/>
              <a:t>Cas pratique</a:t>
            </a:r>
          </a:p>
        </p:txBody>
      </p:sp>
    </p:spTree>
    <p:extLst>
      <p:ext uri="{BB962C8B-B14F-4D97-AF65-F5344CB8AC3E}">
        <p14:creationId xmlns:p14="http://schemas.microsoft.com/office/powerpoint/2010/main" val="2092867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4FD3C-8BE7-401E-9713-BCDC2B8A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1. 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482E0-B64F-48D1-9AEB-D76CF3795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sz="2400" dirty="0"/>
              <a:t>Qu’est-ce que le diagramme de cas d’utilisation?</a:t>
            </a:r>
          </a:p>
          <a:p>
            <a:pPr algn="just"/>
            <a:r>
              <a:rPr lang="fr-FR" sz="2400" b="1" dirty="0"/>
              <a:t>Le diagramme des cas d'utilisation </a:t>
            </a:r>
            <a:r>
              <a:rPr lang="fr-FR" sz="2400" dirty="0"/>
              <a:t>(</a:t>
            </a:r>
            <a:r>
              <a:rPr lang="fr-FR" sz="2400" dirty="0">
                <a:solidFill>
                  <a:srgbClr val="FF0000"/>
                </a:solidFill>
              </a:rPr>
              <a:t>Use Case Diagram</a:t>
            </a:r>
            <a:r>
              <a:rPr lang="fr-FR" sz="2400" dirty="0"/>
              <a:t>) est la première étape de l’analyse UML (</a:t>
            </a:r>
            <a:r>
              <a:rPr lang="fr-FR" sz="2400" dirty="0" err="1"/>
              <a:t>Unified</a:t>
            </a:r>
            <a:r>
              <a:rPr lang="fr-FR" sz="2400" dirty="0"/>
              <a:t> Modeling </a:t>
            </a:r>
            <a:r>
              <a:rPr lang="fr-FR" sz="2400" dirty="0" err="1"/>
              <a:t>Language</a:t>
            </a:r>
            <a:r>
              <a:rPr lang="fr-FR" sz="2400" dirty="0"/>
              <a:t>).</a:t>
            </a:r>
          </a:p>
          <a:p>
            <a:pPr marL="0" indent="0" algn="just">
              <a:buNone/>
            </a:pPr>
            <a:endParaRPr lang="fr-FR" sz="2400" dirty="0"/>
          </a:p>
          <a:p>
            <a:pPr algn="just"/>
            <a:r>
              <a:rPr lang="fr-FR" sz="2400" dirty="0"/>
              <a:t>Il sert à: - </a:t>
            </a:r>
            <a:r>
              <a:rPr lang="fr-FR" sz="2400" b="1" dirty="0"/>
              <a:t>Modéliser </a:t>
            </a:r>
            <a:r>
              <a:rPr lang="fr-FR" sz="2400" dirty="0"/>
              <a:t>les </a:t>
            </a:r>
            <a:r>
              <a:rPr lang="fr-FR" sz="2400" dirty="0">
                <a:solidFill>
                  <a:srgbClr val="FF0000"/>
                </a:solidFill>
              </a:rPr>
              <a:t>besoins </a:t>
            </a:r>
            <a:r>
              <a:rPr lang="fr-FR" sz="2400" dirty="0"/>
              <a:t>des utilisateurs. </a:t>
            </a:r>
          </a:p>
          <a:p>
            <a:pPr marL="0" indent="0" algn="just">
              <a:buNone/>
            </a:pPr>
            <a:r>
              <a:rPr lang="fr-FR" sz="2400" dirty="0"/>
              <a:t>                  - </a:t>
            </a:r>
            <a:r>
              <a:rPr lang="fr-FR" sz="2400" b="1" dirty="0"/>
              <a:t>Identifier</a:t>
            </a:r>
            <a:r>
              <a:rPr lang="fr-FR" sz="2400" dirty="0"/>
              <a:t> les grandes </a:t>
            </a:r>
            <a:r>
              <a:rPr lang="fr-FR" sz="2400" dirty="0">
                <a:solidFill>
                  <a:srgbClr val="FF0000"/>
                </a:solidFill>
              </a:rPr>
              <a:t>fonctionnalités</a:t>
            </a:r>
            <a:r>
              <a:rPr lang="fr-FR" sz="2400" dirty="0"/>
              <a:t> et les </a:t>
            </a:r>
            <a:r>
              <a:rPr lang="fr-FR" sz="2400" dirty="0">
                <a:solidFill>
                  <a:srgbClr val="FF0000"/>
                </a:solidFill>
              </a:rPr>
              <a:t>limites</a:t>
            </a:r>
            <a:r>
              <a:rPr lang="fr-FR" sz="2400" dirty="0"/>
              <a:t> du système.</a:t>
            </a:r>
          </a:p>
          <a:p>
            <a:pPr marL="0" indent="0" algn="just">
              <a:buNone/>
            </a:pPr>
            <a:r>
              <a:rPr lang="fr-FR" sz="2400" dirty="0"/>
              <a:t>                  - </a:t>
            </a:r>
            <a:r>
              <a:rPr lang="fr-FR" sz="2400" b="1" dirty="0"/>
              <a:t>Représenter</a:t>
            </a:r>
            <a:r>
              <a:rPr lang="fr-FR" sz="2400" dirty="0"/>
              <a:t> les </a:t>
            </a:r>
            <a:r>
              <a:rPr lang="fr-FR" sz="2400" dirty="0">
                <a:solidFill>
                  <a:srgbClr val="FF0000"/>
                </a:solidFill>
              </a:rPr>
              <a:t>interactions</a:t>
            </a:r>
            <a:r>
              <a:rPr lang="fr-FR" sz="2400" dirty="0"/>
              <a:t> entre le système et ses utilisateurs</a:t>
            </a:r>
            <a:r>
              <a:rPr lang="fr-FR" dirty="0"/>
              <a:t>. 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8334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481A68-6B07-4188-8C8F-777DED99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2. Les éléments d’un diagramme de cas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FC8E34-5764-4393-A295-451FAA73E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fr-FR" dirty="0"/>
              <a:t>4 éléments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sz="4000" dirty="0"/>
              <a:t> </a:t>
            </a:r>
            <a:r>
              <a:rPr lang="fr-FR" sz="4000" dirty="0">
                <a:solidFill>
                  <a:srgbClr val="FF0000"/>
                </a:solidFill>
              </a:rPr>
              <a:t>Système</a:t>
            </a:r>
            <a:r>
              <a:rPr lang="fr-FR" sz="4000" dirty="0"/>
              <a:t> </a:t>
            </a:r>
          </a:p>
          <a:p>
            <a:pPr marL="0" indent="0" algn="ctr">
              <a:buNone/>
            </a:pPr>
            <a:r>
              <a:rPr lang="fr-FR" sz="4000" dirty="0">
                <a:solidFill>
                  <a:srgbClr val="00B050"/>
                </a:solidFill>
              </a:rPr>
              <a:t>Acteurs</a:t>
            </a:r>
          </a:p>
          <a:p>
            <a:pPr marL="0" indent="0" algn="ctr">
              <a:buNone/>
            </a:pPr>
            <a:r>
              <a:rPr lang="fr-FR" sz="4000" dirty="0"/>
              <a:t> </a:t>
            </a:r>
            <a:r>
              <a:rPr lang="fr-FR" sz="4000" dirty="0">
                <a:solidFill>
                  <a:srgbClr val="00B0F0"/>
                </a:solidFill>
              </a:rPr>
              <a:t>Cas d’utilisation</a:t>
            </a:r>
          </a:p>
          <a:p>
            <a:pPr marL="0" indent="0" algn="ctr">
              <a:buNone/>
            </a:pPr>
            <a:r>
              <a:rPr lang="fr-FR" sz="4000" dirty="0">
                <a:solidFill>
                  <a:srgbClr val="7030A0"/>
                </a:solidFill>
              </a:rPr>
              <a:t>Relations</a:t>
            </a: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19428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CBBF0-30F8-43A3-8CF1-33F356A7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2. </a:t>
            </a:r>
            <a:r>
              <a:rPr lang="fr-FR" b="1" dirty="0">
                <a:solidFill>
                  <a:srgbClr val="FF0000"/>
                </a:solidFill>
              </a:rPr>
              <a:t>Les éléments d’un diagramme de cas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5E883C-90E4-4383-BCF8-C2FC59F1E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sz="2400" dirty="0"/>
              <a:t>Un système est ce que vous développez:</a:t>
            </a:r>
          </a:p>
          <a:p>
            <a:pPr marL="0" indent="0" algn="just">
              <a:buNone/>
            </a:pPr>
            <a:endParaRPr lang="fr-FR" sz="2400" dirty="0"/>
          </a:p>
          <a:p>
            <a:pPr algn="just"/>
            <a:r>
              <a:rPr lang="fr-FR" sz="2400" dirty="0">
                <a:solidFill>
                  <a:schemeClr val="tx2"/>
                </a:solidFill>
              </a:rPr>
              <a:t>Un site internet</a:t>
            </a:r>
          </a:p>
          <a:p>
            <a:pPr algn="just"/>
            <a:r>
              <a:rPr lang="fr-FR" sz="2400" dirty="0">
                <a:solidFill>
                  <a:schemeClr val="tx2"/>
                </a:solidFill>
              </a:rPr>
              <a:t>Composant d’un logiciel</a:t>
            </a:r>
          </a:p>
          <a:p>
            <a:pPr algn="just"/>
            <a:r>
              <a:rPr lang="fr-FR" sz="2400" dirty="0">
                <a:solidFill>
                  <a:schemeClr val="tx2"/>
                </a:solidFill>
              </a:rPr>
              <a:t>Processus business</a:t>
            </a:r>
          </a:p>
          <a:p>
            <a:pPr algn="just"/>
            <a:r>
              <a:rPr lang="fr-FR" sz="2400" dirty="0">
                <a:solidFill>
                  <a:schemeClr val="tx2"/>
                </a:solidFill>
              </a:rPr>
              <a:t>Une application</a:t>
            </a:r>
          </a:p>
          <a:p>
            <a:pPr algn="just"/>
            <a:r>
              <a:rPr lang="fr-FR" sz="2400" dirty="0">
                <a:solidFill>
                  <a:schemeClr val="tx2"/>
                </a:solidFill>
              </a:rPr>
              <a:t>Etc.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256150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90578-8A8C-4DC0-9DD7-EECA5F71F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2.Les éléments d’un diagramme de cas d’utilisation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4F6DB0-30A0-444B-A8A9-66CB15B94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Un système est représenté par un rectangle et le nom est inséré </a:t>
            </a:r>
          </a:p>
          <a:p>
            <a:pPr marL="0" indent="0">
              <a:buNone/>
            </a:pPr>
            <a:endParaRPr lang="fr-FR" sz="2400" dirty="0"/>
          </a:p>
          <a:p>
            <a:pPr algn="ctr"/>
            <a:endParaRPr lang="fr-FR" sz="2400" dirty="0"/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DDA9C21E-6BF9-4445-AD0C-267790E69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428574"/>
              </p:ext>
            </p:extLst>
          </p:nvPr>
        </p:nvGraphicFramePr>
        <p:xfrm>
          <a:off x="3918856" y="2975429"/>
          <a:ext cx="3933373" cy="3500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3373">
                  <a:extLst>
                    <a:ext uri="{9D8B030D-6E8A-4147-A177-3AD203B41FA5}">
                      <a16:colId xmlns:a16="http://schemas.microsoft.com/office/drawing/2014/main" val="1043076338"/>
                    </a:ext>
                  </a:extLst>
                </a:gridCol>
              </a:tblGrid>
              <a:tr h="3500186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APP BANCAIRE</a:t>
                      </a:r>
                    </a:p>
                  </a:txBody>
                  <a:tcPr>
                    <a:solidFill>
                      <a:schemeClr val="accent1">
                        <a:alpha val="1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713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116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56C14-154C-4721-B81E-16AB28AA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2.Les éléments d’un diagramme de cas d’utilisation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79B165-442E-42AC-A846-B590049AC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868056"/>
          </a:xfrm>
        </p:spPr>
        <p:txBody>
          <a:bodyPr>
            <a:noAutofit/>
          </a:bodyPr>
          <a:lstStyle/>
          <a:p>
            <a:pPr algn="ctr"/>
            <a:r>
              <a:rPr lang="fr-FR" sz="2400" dirty="0"/>
              <a:t>2.2. Les acteurs</a:t>
            </a:r>
          </a:p>
          <a:p>
            <a:pPr algn="just"/>
            <a:r>
              <a:rPr lang="fr-FR" sz="2400" dirty="0"/>
              <a:t>Un acteur est un </a:t>
            </a:r>
            <a:r>
              <a:rPr lang="fr-FR" sz="2400" b="1" dirty="0"/>
              <a:t>utilisateur externe </a:t>
            </a:r>
            <a:r>
              <a:rPr lang="fr-FR" sz="2400" dirty="0"/>
              <a:t>au système. Cela peut être :</a:t>
            </a:r>
          </a:p>
          <a:p>
            <a:pPr marL="0" indent="0">
              <a:buNone/>
            </a:pPr>
            <a:r>
              <a:rPr lang="fr-FR" sz="2400" dirty="0"/>
              <a:t> - </a:t>
            </a:r>
            <a:r>
              <a:rPr lang="fr-FR" sz="2400" dirty="0">
                <a:solidFill>
                  <a:srgbClr val="00B050"/>
                </a:solidFill>
              </a:rPr>
              <a:t>Une personne</a:t>
            </a:r>
            <a:r>
              <a:rPr lang="fr-FR" sz="2400" dirty="0"/>
              <a:t>.</a:t>
            </a:r>
          </a:p>
          <a:p>
            <a:pPr marL="0" indent="0">
              <a:buNone/>
            </a:pPr>
            <a:r>
              <a:rPr lang="fr-FR" sz="2400" dirty="0"/>
              <a:t> - </a:t>
            </a:r>
            <a:r>
              <a:rPr lang="fr-FR" sz="2400" dirty="0">
                <a:solidFill>
                  <a:srgbClr val="00B0F0"/>
                </a:solidFill>
              </a:rPr>
              <a:t>Du matériel </a:t>
            </a:r>
            <a:r>
              <a:rPr lang="fr-FR" sz="2400" dirty="0"/>
              <a:t>(capteurs, moteurs, relais…).</a:t>
            </a:r>
          </a:p>
          <a:p>
            <a:pPr marL="0" indent="0">
              <a:buNone/>
            </a:pPr>
            <a:r>
              <a:rPr lang="fr-FR" sz="2400" dirty="0"/>
              <a:t> - </a:t>
            </a:r>
            <a:r>
              <a:rPr lang="fr-FR" sz="2400" dirty="0">
                <a:solidFill>
                  <a:srgbClr val="7030A0"/>
                </a:solidFill>
              </a:rPr>
              <a:t>Un autre système</a:t>
            </a:r>
            <a:r>
              <a:rPr lang="fr-FR" sz="2400" dirty="0"/>
              <a:t>.</a:t>
            </a:r>
          </a:p>
          <a:p>
            <a:pPr marL="0" indent="0" algn="just">
              <a:buNone/>
            </a:pPr>
            <a:r>
              <a:rPr lang="fr-FR" sz="2400" dirty="0"/>
              <a:t>Les </a:t>
            </a:r>
            <a:r>
              <a:rPr lang="fr-FR" sz="2400" dirty="0">
                <a:solidFill>
                  <a:srgbClr val="FF0000"/>
                </a:solidFill>
              </a:rPr>
              <a:t>acteurs</a:t>
            </a:r>
            <a:r>
              <a:rPr lang="fr-FR" sz="2400" dirty="0"/>
              <a:t> se représentent sous la forme d’un </a:t>
            </a:r>
            <a:r>
              <a:rPr lang="fr-FR" sz="2400" b="1" dirty="0"/>
              <a:t>petit personnage </a:t>
            </a:r>
            <a:r>
              <a:rPr lang="fr-FR" sz="2400" dirty="0"/>
              <a:t>(</a:t>
            </a:r>
            <a:r>
              <a:rPr lang="fr-FR" sz="2400" b="1" dirty="0">
                <a:solidFill>
                  <a:srgbClr val="FF0000"/>
                </a:solidFill>
              </a:rPr>
              <a:t>stick man</a:t>
            </a:r>
            <a:r>
              <a:rPr lang="fr-FR" sz="2400" dirty="0"/>
              <a:t>) ou sous la forme d’une </a:t>
            </a:r>
            <a:r>
              <a:rPr lang="fr-FR" sz="2400" b="1" dirty="0"/>
              <a:t>case rectangulaire </a:t>
            </a:r>
            <a:r>
              <a:rPr lang="fr-FR" sz="2400" dirty="0"/>
              <a:t>(appelé </a:t>
            </a:r>
            <a:r>
              <a:rPr lang="fr-FR" sz="2400" dirty="0">
                <a:solidFill>
                  <a:srgbClr val="FF0000"/>
                </a:solidFill>
              </a:rPr>
              <a:t>classeur</a:t>
            </a:r>
            <a:r>
              <a:rPr lang="fr-FR" sz="2400" dirty="0"/>
              <a:t>) avec le mot clé « </a:t>
            </a:r>
            <a:r>
              <a:rPr lang="fr-FR" sz="2400" dirty="0" err="1"/>
              <a:t>actor</a:t>
            </a:r>
            <a:r>
              <a:rPr lang="fr-FR" sz="2400" dirty="0"/>
              <a:t> ». Chaque acteur porte un nom.</a:t>
            </a:r>
          </a:p>
        </p:txBody>
      </p:sp>
    </p:spTree>
    <p:extLst>
      <p:ext uri="{BB962C8B-B14F-4D97-AF65-F5344CB8AC3E}">
        <p14:creationId xmlns:p14="http://schemas.microsoft.com/office/powerpoint/2010/main" val="72761518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11FED-664A-421D-9317-869A20CE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2.Les éléments d’un diagramme de cas d’utilisation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35F791-225F-4E6A-9167-5C039CF34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2400" dirty="0"/>
              <a:t>Les acteurs sont des objets externes, ils doivent être toujours placés en dehors du système. </a:t>
            </a:r>
          </a:p>
          <a:p>
            <a:pPr marL="0" indent="0">
              <a:buNone/>
            </a:pPr>
            <a:r>
              <a:rPr lang="fr-FR" sz="2400" dirty="0"/>
              <a:t> </a:t>
            </a:r>
          </a:p>
          <a:p>
            <a:pPr marL="0" indent="0">
              <a:buNone/>
            </a:pPr>
            <a:r>
              <a:rPr lang="fr-FR" sz="2600" dirty="0"/>
              <a:t>                      Client                                                                            Banque</a:t>
            </a:r>
          </a:p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                Acteur primaire</a:t>
            </a:r>
            <a:r>
              <a:rPr lang="fr-FR" dirty="0">
                <a:solidFill>
                  <a:srgbClr val="FF0000"/>
                </a:solidFill>
              </a:rPr>
              <a:t>:                                                                     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    </a:t>
            </a:r>
            <a:r>
              <a:rPr lang="fr-FR" sz="2400" dirty="0"/>
              <a:t>initialise l’utilisation du </a:t>
            </a:r>
            <a:r>
              <a:rPr lang="fr-FR" b="1" dirty="0"/>
              <a:t>système                                                                  </a:t>
            </a:r>
            <a:r>
              <a:rPr lang="fr-FR" b="1" dirty="0">
                <a:solidFill>
                  <a:srgbClr val="00B0F0"/>
                </a:solidFill>
              </a:rPr>
              <a:t>Acteurs secondaires</a:t>
            </a:r>
            <a:r>
              <a:rPr lang="fr-FR" dirty="0">
                <a:solidFill>
                  <a:srgbClr val="00B0F0"/>
                </a:solidFill>
              </a:rPr>
              <a:t>:</a:t>
            </a:r>
          </a:p>
          <a:p>
            <a:pPr marL="0" indent="0">
              <a:buNone/>
            </a:pPr>
            <a:r>
              <a:rPr lang="fr-FR" dirty="0">
                <a:solidFill>
                  <a:srgbClr val="00B0F0"/>
                </a:solidFill>
              </a:rPr>
              <a:t>                                                                                                                       </a:t>
            </a:r>
            <a:r>
              <a:rPr lang="fr-FR" dirty="0"/>
              <a:t>réagissent aux actions</a:t>
            </a:r>
          </a:p>
          <a:p>
            <a:pPr marL="0" indent="0">
              <a:buNone/>
            </a:pPr>
            <a:r>
              <a:rPr lang="fr-FR" dirty="0"/>
              <a:t>                                                                                                                       du système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         </a:t>
            </a:r>
          </a:p>
          <a:p>
            <a:pPr marL="0" indent="0">
              <a:buNone/>
            </a:pPr>
            <a:r>
              <a:rPr lang="fr-FR" dirty="0"/>
              <a:t>                       </a:t>
            </a:r>
          </a:p>
        </p:txBody>
      </p:sp>
      <p:sp>
        <p:nvSpPr>
          <p:cNvPr id="4" name="Émoticône 3">
            <a:extLst>
              <a:ext uri="{FF2B5EF4-FFF2-40B4-BE49-F238E27FC236}">
                <a16:creationId xmlns:a16="http://schemas.microsoft.com/office/drawing/2014/main" id="{BCDE5020-818D-4496-8C3D-6E33E7A87221}"/>
              </a:ext>
            </a:extLst>
          </p:cNvPr>
          <p:cNvSpPr/>
          <p:nvPr/>
        </p:nvSpPr>
        <p:spPr>
          <a:xfrm>
            <a:off x="3390314" y="3383281"/>
            <a:ext cx="45719" cy="4571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Émoticône 4">
            <a:extLst>
              <a:ext uri="{FF2B5EF4-FFF2-40B4-BE49-F238E27FC236}">
                <a16:creationId xmlns:a16="http://schemas.microsoft.com/office/drawing/2014/main" id="{FE83192D-BC30-4C90-9888-EAF5BD8D9970}"/>
              </a:ext>
            </a:extLst>
          </p:cNvPr>
          <p:cNvSpPr/>
          <p:nvPr/>
        </p:nvSpPr>
        <p:spPr>
          <a:xfrm>
            <a:off x="3680140" y="2693581"/>
            <a:ext cx="745588" cy="97067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73515-AC81-4E4F-9BBA-EA32B45E212E}"/>
              </a:ext>
            </a:extLst>
          </p:cNvPr>
          <p:cNvSpPr/>
          <p:nvPr/>
        </p:nvSpPr>
        <p:spPr>
          <a:xfrm>
            <a:off x="5083125" y="2583543"/>
            <a:ext cx="2753752" cy="31771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Émoticône 6">
            <a:extLst>
              <a:ext uri="{FF2B5EF4-FFF2-40B4-BE49-F238E27FC236}">
                <a16:creationId xmlns:a16="http://schemas.microsoft.com/office/drawing/2014/main" id="{1DCB4E64-E756-4B57-B65B-0BEC4F3C4C1A}"/>
              </a:ext>
            </a:extLst>
          </p:cNvPr>
          <p:cNvSpPr/>
          <p:nvPr/>
        </p:nvSpPr>
        <p:spPr>
          <a:xfrm>
            <a:off x="7995917" y="2737412"/>
            <a:ext cx="745588" cy="97067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6284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BE6C9-F4D8-4B33-A6A3-857FD3F4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2.Les éléments d’un diagramme de cas d’utilisation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26C04E-768D-45E9-8400-B39D939CA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2.3. Cas d’utilisation</a:t>
            </a:r>
          </a:p>
          <a:p>
            <a:r>
              <a:rPr lang="fr-FR" sz="2800" dirty="0">
                <a:solidFill>
                  <a:srgbClr val="FF0000"/>
                </a:solidFill>
              </a:rPr>
              <a:t>Le cas d’utilisation </a:t>
            </a:r>
            <a:r>
              <a:rPr lang="fr-FR" sz="2800" dirty="0"/>
              <a:t>représente </a:t>
            </a:r>
            <a:r>
              <a:rPr lang="fr-FR" sz="2800" b="1" dirty="0"/>
              <a:t>une fonctionnalité </a:t>
            </a:r>
            <a:r>
              <a:rPr lang="fr-FR" sz="2800" dirty="0"/>
              <a:t>du système (visible de l’extérieur du système). </a:t>
            </a:r>
          </a:p>
          <a:p>
            <a:r>
              <a:rPr lang="fr-FR" sz="2800" dirty="0"/>
              <a:t>Un cas d’utilisation se représente par une </a:t>
            </a:r>
            <a:r>
              <a:rPr lang="fr-FR" sz="2800" dirty="0">
                <a:solidFill>
                  <a:srgbClr val="FF0000"/>
                </a:solidFill>
              </a:rPr>
              <a:t>ellipse</a:t>
            </a:r>
            <a:r>
              <a:rPr lang="fr-FR" sz="2800" dirty="0"/>
              <a:t> contenant le nom du cas d’utilisation (</a:t>
            </a:r>
            <a:r>
              <a:rPr lang="fr-FR" sz="2800" b="1" dirty="0"/>
              <a:t>phrase commençant par un verbe à l’infinitif</a:t>
            </a:r>
            <a:r>
              <a:rPr lang="fr-FR" sz="2800" dirty="0"/>
              <a:t>),</a:t>
            </a:r>
          </a:p>
        </p:txBody>
      </p:sp>
    </p:spTree>
    <p:extLst>
      <p:ext uri="{BB962C8B-B14F-4D97-AF65-F5344CB8AC3E}">
        <p14:creationId xmlns:p14="http://schemas.microsoft.com/office/powerpoint/2010/main" val="113559037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708</TotalTime>
  <Words>920</Words>
  <Application>Microsoft Office PowerPoint</Application>
  <PresentationFormat>Grand écran</PresentationFormat>
  <Paragraphs>121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Gill Sans MT</vt:lpstr>
      <vt:lpstr>Impact</vt:lpstr>
      <vt:lpstr>Badge</vt:lpstr>
      <vt:lpstr>Le diagramme de cas d’utilisation</vt:lpstr>
      <vt:lpstr>Le diagramme de cas d’utilisation</vt:lpstr>
      <vt:lpstr>1. Définition</vt:lpstr>
      <vt:lpstr>2. Les éléments d’un diagramme de cas d’utilisation</vt:lpstr>
      <vt:lpstr>2. Les éléments d’un diagramme de cas d’utilisation</vt:lpstr>
      <vt:lpstr>2.Les éléments d’un diagramme de cas d’utilisation</vt:lpstr>
      <vt:lpstr>2.Les éléments d’un diagramme de cas d’utilisation</vt:lpstr>
      <vt:lpstr>2.Les éléments d’un diagramme de cas d’utilisation</vt:lpstr>
      <vt:lpstr>2.Les éléments d’un diagramme de cas d’utilisation</vt:lpstr>
      <vt:lpstr>2.Les éléments d’un diagramme de cas d’utilisation</vt:lpstr>
      <vt:lpstr>2.Les éléments d’un diagramme de cas d’utilisation</vt:lpstr>
      <vt:lpstr>2.Les éléments d’un diagramme de cas d’utilisation</vt:lpstr>
      <vt:lpstr>2.Les éléments d’un diagramme de cas d’utilisation</vt:lpstr>
      <vt:lpstr>2.Les éléments d’un diagramme de cas d’utilisation</vt:lpstr>
      <vt:lpstr>2.Les éléments d’un diagramme de cas d’utilisation</vt:lpstr>
      <vt:lpstr>2.Les éléments d’un diagramme de cas d’utilisation</vt:lpstr>
      <vt:lpstr>2.Les éléments d’un diagramme de cas d’utilisation</vt:lpstr>
      <vt:lpstr>2.Les éléments d’un diagramme de cas d’utilisation</vt:lpstr>
      <vt:lpstr>2.Les éléments d’un diagramme de cas d’utilisation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diagramme de cas d’utilisation</dc:title>
  <dc:creator>yasmine traore</dc:creator>
  <cp:lastModifiedBy>HP</cp:lastModifiedBy>
  <cp:revision>41</cp:revision>
  <dcterms:created xsi:type="dcterms:W3CDTF">2021-01-26T03:46:07Z</dcterms:created>
  <dcterms:modified xsi:type="dcterms:W3CDTF">2021-01-26T15:46:52Z</dcterms:modified>
</cp:coreProperties>
</file>