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82531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513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ad4f5f0bc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ad4f5f0bc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700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ad4f5f0bc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ad4f5f0bc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203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ad4f5f0bc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ad4f5f0bc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268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b521cc75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b521cc75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555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ad4f5f0bc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ad4f5f0bc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786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b521cc758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b521cc758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133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b521cc7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b521cc7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827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b521cc75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b521cc75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883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b521cc758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b521cc758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089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ad4f5f0bc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ad4f5f0bc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235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ad4f5f0b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ad4f5f0b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42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b521cc75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b521cc75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05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ad4f5f0b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ad4f5f0bc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320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ad4f5f0b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ad4f5f0b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254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ad4f5f0b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ad4f5f0b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487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ad4f5f0b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ad4f5f0b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737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ad4f5f0b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ad4f5f0bc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140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ad4f5f0b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ad4f5f0b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501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d4f5f0bc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d4f5f0bc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58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6262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525" y="2995613"/>
            <a:ext cx="22669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наконец...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body" idx="1"/>
          </p:nvPr>
        </p:nvSpPr>
        <p:spPr>
          <a:xfrm>
            <a:off x="1396925" y="725000"/>
            <a:ext cx="1479300" cy="467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LL-Таблица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4011450" y="3103725"/>
            <a:ext cx="1195200" cy="467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EFEFEF"/>
                </a:solidFill>
              </a:rPr>
              <a:t>LL-Parser</a:t>
            </a:r>
            <a:endParaRPr>
              <a:solidFill>
                <a:srgbClr val="EFEFEF"/>
              </a:solidFill>
            </a:endParaRPr>
          </a:p>
        </p:txBody>
      </p:sp>
      <p:cxnSp>
        <p:nvCxnSpPr>
          <p:cNvPr id="146" name="Google Shape;146;p23"/>
          <p:cNvCxnSpPr/>
          <p:nvPr/>
        </p:nvCxnSpPr>
        <p:spPr>
          <a:xfrm>
            <a:off x="2975700" y="1846267"/>
            <a:ext cx="883800" cy="680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23"/>
          <p:cNvCxnSpPr/>
          <p:nvPr/>
        </p:nvCxnSpPr>
        <p:spPr>
          <a:xfrm>
            <a:off x="4572000" y="4097600"/>
            <a:ext cx="0" cy="901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3487200" y="5343525"/>
            <a:ext cx="2372100" cy="467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Объектный файл</a:t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6605000" y="725000"/>
            <a:ext cx="1944300" cy="467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Ленивые токены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150" name="Google Shape;150;p23"/>
          <p:cNvCxnSpPr/>
          <p:nvPr/>
        </p:nvCxnSpPr>
        <p:spPr>
          <a:xfrm flipH="1">
            <a:off x="5276400" y="1840267"/>
            <a:ext cx="899400" cy="692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Синтаксический и семантический анализ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Дерево разбора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875" y="1356875"/>
            <a:ext cx="386715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5350" y="2842775"/>
            <a:ext cx="7620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8875" y="3325728"/>
            <a:ext cx="6486250" cy="3017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5"/>
          <p:cNvCxnSpPr/>
          <p:nvPr/>
        </p:nvCxnSpPr>
        <p:spPr>
          <a:xfrm flipH="1">
            <a:off x="2168625" y="3650375"/>
            <a:ext cx="325200" cy="12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5"/>
          <p:cNvCxnSpPr/>
          <p:nvPr/>
        </p:nvCxnSpPr>
        <p:spPr>
          <a:xfrm>
            <a:off x="2900450" y="3659400"/>
            <a:ext cx="0" cy="16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5"/>
          <p:cNvCxnSpPr/>
          <p:nvPr/>
        </p:nvCxnSpPr>
        <p:spPr>
          <a:xfrm>
            <a:off x="3243775" y="3659400"/>
            <a:ext cx="497100" cy="13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5"/>
          <p:cNvCxnSpPr/>
          <p:nvPr/>
        </p:nvCxnSpPr>
        <p:spPr>
          <a:xfrm flipH="1">
            <a:off x="2331350" y="4002750"/>
            <a:ext cx="270900" cy="9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5"/>
          <p:cNvCxnSpPr/>
          <p:nvPr/>
        </p:nvCxnSpPr>
        <p:spPr>
          <a:xfrm>
            <a:off x="3334125" y="4002750"/>
            <a:ext cx="271200" cy="9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5"/>
          <p:cNvCxnSpPr/>
          <p:nvPr/>
        </p:nvCxnSpPr>
        <p:spPr>
          <a:xfrm flipH="1">
            <a:off x="1888575" y="4337075"/>
            <a:ext cx="189600" cy="13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5"/>
          <p:cNvCxnSpPr/>
          <p:nvPr/>
        </p:nvCxnSpPr>
        <p:spPr>
          <a:xfrm flipH="1">
            <a:off x="1689775" y="4653325"/>
            <a:ext cx="108300" cy="1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5"/>
          <p:cNvCxnSpPr/>
          <p:nvPr/>
        </p:nvCxnSpPr>
        <p:spPr>
          <a:xfrm flipH="1">
            <a:off x="3153100" y="4337075"/>
            <a:ext cx="298500" cy="11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25"/>
          <p:cNvCxnSpPr/>
          <p:nvPr/>
        </p:nvCxnSpPr>
        <p:spPr>
          <a:xfrm>
            <a:off x="4228650" y="4319000"/>
            <a:ext cx="270900" cy="12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25"/>
          <p:cNvCxnSpPr/>
          <p:nvPr/>
        </p:nvCxnSpPr>
        <p:spPr>
          <a:xfrm flipH="1">
            <a:off x="4098350" y="4617175"/>
            <a:ext cx="108300" cy="1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5"/>
          <p:cNvCxnSpPr/>
          <p:nvPr/>
        </p:nvCxnSpPr>
        <p:spPr>
          <a:xfrm>
            <a:off x="5014750" y="4644275"/>
            <a:ext cx="352500" cy="11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5"/>
          <p:cNvCxnSpPr/>
          <p:nvPr/>
        </p:nvCxnSpPr>
        <p:spPr>
          <a:xfrm flipH="1">
            <a:off x="3803950" y="4978600"/>
            <a:ext cx="144600" cy="11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5"/>
          <p:cNvCxnSpPr/>
          <p:nvPr/>
        </p:nvCxnSpPr>
        <p:spPr>
          <a:xfrm flipH="1">
            <a:off x="3560025" y="5276775"/>
            <a:ext cx="81300" cy="1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5"/>
          <p:cNvCxnSpPr/>
          <p:nvPr/>
        </p:nvCxnSpPr>
        <p:spPr>
          <a:xfrm flipH="1">
            <a:off x="4942475" y="4987625"/>
            <a:ext cx="153600" cy="12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5"/>
          <p:cNvCxnSpPr/>
          <p:nvPr/>
        </p:nvCxnSpPr>
        <p:spPr>
          <a:xfrm>
            <a:off x="5900225" y="4933425"/>
            <a:ext cx="343500" cy="18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5"/>
          <p:cNvCxnSpPr/>
          <p:nvPr/>
        </p:nvCxnSpPr>
        <p:spPr>
          <a:xfrm flipH="1">
            <a:off x="5828025" y="5267750"/>
            <a:ext cx="171600" cy="17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5"/>
          <p:cNvCxnSpPr/>
          <p:nvPr/>
        </p:nvCxnSpPr>
        <p:spPr>
          <a:xfrm>
            <a:off x="6668250" y="5276775"/>
            <a:ext cx="162600" cy="1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5"/>
          <p:cNvCxnSpPr/>
          <p:nvPr/>
        </p:nvCxnSpPr>
        <p:spPr>
          <a:xfrm flipH="1">
            <a:off x="5430325" y="5611100"/>
            <a:ext cx="216900" cy="17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5"/>
          <p:cNvCxnSpPr/>
          <p:nvPr/>
        </p:nvCxnSpPr>
        <p:spPr>
          <a:xfrm flipH="1">
            <a:off x="5231500" y="5918300"/>
            <a:ext cx="126600" cy="17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5"/>
          <p:cNvCxnSpPr/>
          <p:nvPr/>
        </p:nvCxnSpPr>
        <p:spPr>
          <a:xfrm>
            <a:off x="6984500" y="5602050"/>
            <a:ext cx="81300" cy="1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4" name="Google Shape;18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8863" y="3402237"/>
            <a:ext cx="623162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/>
          <p:nvPr/>
        </p:nvSpPr>
        <p:spPr>
          <a:xfrm>
            <a:off x="1458975" y="4703125"/>
            <a:ext cx="343500" cy="343500"/>
          </a:xfrm>
          <a:prstGeom prst="ellipse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3350250" y="5362350"/>
            <a:ext cx="343500" cy="343500"/>
          </a:xfrm>
          <a:prstGeom prst="ellipse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4994350" y="5999475"/>
            <a:ext cx="343500" cy="343500"/>
          </a:xfrm>
          <a:prstGeom prst="ellipse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Синтезация и AST-дерево</a:t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250" y="2645642"/>
            <a:ext cx="95250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6"/>
          <p:cNvCxnSpPr/>
          <p:nvPr/>
        </p:nvCxnSpPr>
        <p:spPr>
          <a:xfrm>
            <a:off x="1929250" y="3575975"/>
            <a:ext cx="0" cy="912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0625" y="4733092"/>
            <a:ext cx="85725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6"/>
          <p:cNvCxnSpPr/>
          <p:nvPr/>
        </p:nvCxnSpPr>
        <p:spPr>
          <a:xfrm>
            <a:off x="1477475" y="2683550"/>
            <a:ext cx="942300" cy="30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 rot="10800000" flipH="1">
            <a:off x="1471000" y="2645650"/>
            <a:ext cx="916500" cy="351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8" name="Google Shape;19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6250" y="2645654"/>
            <a:ext cx="2800350" cy="73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26"/>
          <p:cNvCxnSpPr/>
          <p:nvPr/>
        </p:nvCxnSpPr>
        <p:spPr>
          <a:xfrm flipH="1">
            <a:off x="5281525" y="2933275"/>
            <a:ext cx="99300" cy="11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26"/>
          <p:cNvCxnSpPr/>
          <p:nvPr/>
        </p:nvCxnSpPr>
        <p:spPr>
          <a:xfrm>
            <a:off x="6428950" y="2924250"/>
            <a:ext cx="162600" cy="12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26"/>
          <p:cNvSpPr txBox="1">
            <a:spLocks noGrp="1"/>
          </p:cNvSpPr>
          <p:nvPr>
            <p:ph type="body" idx="1"/>
          </p:nvPr>
        </p:nvSpPr>
        <p:spPr>
          <a:xfrm>
            <a:off x="4876250" y="3599800"/>
            <a:ext cx="2800500" cy="14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7200">
                <a:solidFill>
                  <a:srgbClr val="FF0000"/>
                </a:solidFill>
              </a:rPr>
              <a:t>?</a:t>
            </a:r>
            <a:endParaRPr sz="7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Синтезация и AST-дерево</a:t>
            </a:r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5627617"/>
            <a:ext cx="1219200" cy="72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27"/>
          <p:cNvCxnSpPr/>
          <p:nvPr/>
        </p:nvCxnSpPr>
        <p:spPr>
          <a:xfrm flipH="1">
            <a:off x="4138250" y="5936475"/>
            <a:ext cx="117600" cy="11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7"/>
          <p:cNvCxnSpPr/>
          <p:nvPr/>
        </p:nvCxnSpPr>
        <p:spPr>
          <a:xfrm>
            <a:off x="4559975" y="5927325"/>
            <a:ext cx="0" cy="1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7"/>
          <p:cNvCxnSpPr/>
          <p:nvPr/>
        </p:nvCxnSpPr>
        <p:spPr>
          <a:xfrm>
            <a:off x="4864100" y="5920400"/>
            <a:ext cx="87300" cy="15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1" name="Google Shape;2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875" y="1539378"/>
            <a:ext cx="6486250" cy="3017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27"/>
          <p:cNvCxnSpPr/>
          <p:nvPr/>
        </p:nvCxnSpPr>
        <p:spPr>
          <a:xfrm flipH="1">
            <a:off x="2048625" y="1864025"/>
            <a:ext cx="325200" cy="12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7"/>
          <p:cNvCxnSpPr/>
          <p:nvPr/>
        </p:nvCxnSpPr>
        <p:spPr>
          <a:xfrm>
            <a:off x="2780450" y="1873050"/>
            <a:ext cx="0" cy="16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7"/>
          <p:cNvCxnSpPr/>
          <p:nvPr/>
        </p:nvCxnSpPr>
        <p:spPr>
          <a:xfrm>
            <a:off x="3123775" y="1873050"/>
            <a:ext cx="497100" cy="13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27"/>
          <p:cNvCxnSpPr/>
          <p:nvPr/>
        </p:nvCxnSpPr>
        <p:spPr>
          <a:xfrm flipH="1">
            <a:off x="2211350" y="2216400"/>
            <a:ext cx="270900" cy="9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27"/>
          <p:cNvCxnSpPr/>
          <p:nvPr/>
        </p:nvCxnSpPr>
        <p:spPr>
          <a:xfrm>
            <a:off x="3214125" y="2216400"/>
            <a:ext cx="271200" cy="9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27"/>
          <p:cNvCxnSpPr/>
          <p:nvPr/>
        </p:nvCxnSpPr>
        <p:spPr>
          <a:xfrm flipH="1">
            <a:off x="1768575" y="2550725"/>
            <a:ext cx="189600" cy="13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27"/>
          <p:cNvCxnSpPr/>
          <p:nvPr/>
        </p:nvCxnSpPr>
        <p:spPr>
          <a:xfrm flipH="1">
            <a:off x="1569775" y="2866975"/>
            <a:ext cx="108300" cy="1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7"/>
          <p:cNvCxnSpPr/>
          <p:nvPr/>
        </p:nvCxnSpPr>
        <p:spPr>
          <a:xfrm flipH="1">
            <a:off x="3033100" y="2550725"/>
            <a:ext cx="298500" cy="11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7"/>
          <p:cNvCxnSpPr/>
          <p:nvPr/>
        </p:nvCxnSpPr>
        <p:spPr>
          <a:xfrm>
            <a:off x="4108650" y="2532650"/>
            <a:ext cx="270900" cy="12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7"/>
          <p:cNvCxnSpPr/>
          <p:nvPr/>
        </p:nvCxnSpPr>
        <p:spPr>
          <a:xfrm flipH="1">
            <a:off x="3978350" y="2830825"/>
            <a:ext cx="108300" cy="1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7"/>
          <p:cNvCxnSpPr/>
          <p:nvPr/>
        </p:nvCxnSpPr>
        <p:spPr>
          <a:xfrm>
            <a:off x="4894750" y="2857925"/>
            <a:ext cx="352500" cy="11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7"/>
          <p:cNvCxnSpPr/>
          <p:nvPr/>
        </p:nvCxnSpPr>
        <p:spPr>
          <a:xfrm flipH="1">
            <a:off x="3683950" y="3192250"/>
            <a:ext cx="144600" cy="11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27"/>
          <p:cNvCxnSpPr/>
          <p:nvPr/>
        </p:nvCxnSpPr>
        <p:spPr>
          <a:xfrm flipH="1">
            <a:off x="3440025" y="3490425"/>
            <a:ext cx="81300" cy="1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27"/>
          <p:cNvCxnSpPr/>
          <p:nvPr/>
        </p:nvCxnSpPr>
        <p:spPr>
          <a:xfrm flipH="1">
            <a:off x="4822475" y="3201275"/>
            <a:ext cx="153600" cy="12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27"/>
          <p:cNvCxnSpPr/>
          <p:nvPr/>
        </p:nvCxnSpPr>
        <p:spPr>
          <a:xfrm>
            <a:off x="5780225" y="3147075"/>
            <a:ext cx="343500" cy="18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27"/>
          <p:cNvCxnSpPr/>
          <p:nvPr/>
        </p:nvCxnSpPr>
        <p:spPr>
          <a:xfrm flipH="1">
            <a:off x="5708025" y="3481400"/>
            <a:ext cx="171600" cy="17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27"/>
          <p:cNvCxnSpPr/>
          <p:nvPr/>
        </p:nvCxnSpPr>
        <p:spPr>
          <a:xfrm>
            <a:off x="6548250" y="3490425"/>
            <a:ext cx="162600" cy="1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27"/>
          <p:cNvCxnSpPr/>
          <p:nvPr/>
        </p:nvCxnSpPr>
        <p:spPr>
          <a:xfrm flipH="1">
            <a:off x="5310325" y="3824750"/>
            <a:ext cx="216900" cy="17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27"/>
          <p:cNvCxnSpPr/>
          <p:nvPr/>
        </p:nvCxnSpPr>
        <p:spPr>
          <a:xfrm flipH="1">
            <a:off x="5111500" y="4131950"/>
            <a:ext cx="126600" cy="17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27"/>
          <p:cNvCxnSpPr/>
          <p:nvPr/>
        </p:nvCxnSpPr>
        <p:spPr>
          <a:xfrm>
            <a:off x="6864500" y="3815700"/>
            <a:ext cx="81300" cy="1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2" name="Google Shape;23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8863" y="1615887"/>
            <a:ext cx="623162" cy="25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27"/>
          <p:cNvCxnSpPr/>
          <p:nvPr/>
        </p:nvCxnSpPr>
        <p:spPr>
          <a:xfrm>
            <a:off x="4572000" y="4787350"/>
            <a:ext cx="0" cy="615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Арифметика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063" y="2024292"/>
            <a:ext cx="1285875" cy="1247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28"/>
          <p:cNvCxnSpPr/>
          <p:nvPr/>
        </p:nvCxnSpPr>
        <p:spPr>
          <a:xfrm flipH="1">
            <a:off x="4282850" y="2322150"/>
            <a:ext cx="72300" cy="10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28"/>
          <p:cNvCxnSpPr/>
          <p:nvPr/>
        </p:nvCxnSpPr>
        <p:spPr>
          <a:xfrm>
            <a:off x="4526825" y="2304075"/>
            <a:ext cx="99300" cy="16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8"/>
          <p:cNvCxnSpPr/>
          <p:nvPr/>
        </p:nvCxnSpPr>
        <p:spPr>
          <a:xfrm flipH="1">
            <a:off x="4535950" y="2665500"/>
            <a:ext cx="99300" cy="12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28"/>
          <p:cNvCxnSpPr/>
          <p:nvPr/>
        </p:nvCxnSpPr>
        <p:spPr>
          <a:xfrm>
            <a:off x="4734650" y="2665500"/>
            <a:ext cx="117600" cy="1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28"/>
          <p:cNvCxnSpPr/>
          <p:nvPr/>
        </p:nvCxnSpPr>
        <p:spPr>
          <a:xfrm>
            <a:off x="4572000" y="3505800"/>
            <a:ext cx="0" cy="768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45" name="Google Shape;24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875" y="4788817"/>
            <a:ext cx="17145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Действия в грамматике</a:t>
            </a:r>
            <a:endParaRPr/>
          </a:p>
        </p:txBody>
      </p:sp>
      <p:pic>
        <p:nvPicPr>
          <p:cNvPr id="251" name="Google Shape;2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425" y="1661667"/>
            <a:ext cx="3867150" cy="1743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29"/>
          <p:cNvCxnSpPr/>
          <p:nvPr/>
        </p:nvCxnSpPr>
        <p:spPr>
          <a:xfrm>
            <a:off x="3550975" y="3666025"/>
            <a:ext cx="0" cy="551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29"/>
          <p:cNvCxnSpPr/>
          <p:nvPr/>
        </p:nvCxnSpPr>
        <p:spPr>
          <a:xfrm>
            <a:off x="4572000" y="3666025"/>
            <a:ext cx="0" cy="551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29"/>
          <p:cNvCxnSpPr/>
          <p:nvPr/>
        </p:nvCxnSpPr>
        <p:spPr>
          <a:xfrm>
            <a:off x="5599675" y="3666025"/>
            <a:ext cx="0" cy="551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5" name="Google Shape;2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00" y="4478392"/>
            <a:ext cx="79533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663" y="4504163"/>
            <a:ext cx="796290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188" y="1647379"/>
            <a:ext cx="4314825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Действия в грамматике</a:t>
            </a:r>
            <a:endParaRPr/>
          </a:p>
        </p:txBody>
      </p:sp>
      <p:cxnSp>
        <p:nvCxnSpPr>
          <p:cNvPr id="263" name="Google Shape;263;p30"/>
          <p:cNvCxnSpPr/>
          <p:nvPr/>
        </p:nvCxnSpPr>
        <p:spPr>
          <a:xfrm>
            <a:off x="3550975" y="3666025"/>
            <a:ext cx="0" cy="551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" name="Google Shape;264;p30"/>
          <p:cNvCxnSpPr/>
          <p:nvPr/>
        </p:nvCxnSpPr>
        <p:spPr>
          <a:xfrm>
            <a:off x="4572000" y="3666025"/>
            <a:ext cx="0" cy="551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" name="Google Shape;265;p30"/>
          <p:cNvCxnSpPr/>
          <p:nvPr/>
        </p:nvCxnSpPr>
        <p:spPr>
          <a:xfrm>
            <a:off x="5599675" y="3666025"/>
            <a:ext cx="0" cy="551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p30"/>
          <p:cNvCxnSpPr/>
          <p:nvPr/>
        </p:nvCxnSpPr>
        <p:spPr>
          <a:xfrm>
            <a:off x="5032825" y="1870375"/>
            <a:ext cx="18342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0"/>
          <p:cNvCxnSpPr/>
          <p:nvPr/>
        </p:nvCxnSpPr>
        <p:spPr>
          <a:xfrm>
            <a:off x="4056975" y="4716575"/>
            <a:ext cx="18342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Кодогенерация</a:t>
            </a:r>
            <a:endParaRPr/>
          </a:p>
        </p:txBody>
      </p:sp>
      <p:pic>
        <p:nvPicPr>
          <p:cNvPr id="273" name="Google Shape;2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64342"/>
            <a:ext cx="8839199" cy="3990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286785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грамматики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/>
          <p:nvPr/>
        </p:nvSpPr>
        <p:spPr>
          <a:xfrm>
            <a:off x="2457000" y="1285213"/>
            <a:ext cx="4230000" cy="4235100"/>
          </a:xfrm>
          <a:prstGeom prst="heart">
            <a:avLst/>
          </a:prstGeom>
          <a:noFill/>
          <a:ln w="2286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9" name="Google Shape;2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525" y="2995600"/>
            <a:ext cx="22669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2763300" y="936025"/>
            <a:ext cx="3617400" cy="45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Правила, написанные “от руки”</a:t>
            </a: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1944600" y="5343525"/>
            <a:ext cx="5254800" cy="45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Правила, которые понравятся LL-TableBuilder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777900" y="3139775"/>
            <a:ext cx="1668600" cy="458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EFEFEF"/>
                </a:solidFill>
              </a:rPr>
              <a:t>RuleConverter</a:t>
            </a:r>
            <a:endParaRPr>
              <a:solidFill>
                <a:srgbClr val="EFEFEF"/>
              </a:solidFill>
            </a:endParaRPr>
          </a:p>
        </p:txBody>
      </p:sp>
      <p:cxnSp>
        <p:nvCxnSpPr>
          <p:cNvPr id="67" name="Google Shape;67;p15"/>
          <p:cNvCxnSpPr/>
          <p:nvPr/>
        </p:nvCxnSpPr>
        <p:spPr>
          <a:xfrm>
            <a:off x="4572000" y="1710133"/>
            <a:ext cx="0" cy="1040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5"/>
          <p:cNvCxnSpPr/>
          <p:nvPr/>
        </p:nvCxnSpPr>
        <p:spPr>
          <a:xfrm>
            <a:off x="4572000" y="4097600"/>
            <a:ext cx="0" cy="901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это выглядит на деле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425" y="1661667"/>
            <a:ext cx="3867150" cy="1743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6"/>
          <p:cNvCxnSpPr/>
          <p:nvPr/>
        </p:nvCxnSpPr>
        <p:spPr>
          <a:xfrm>
            <a:off x="3550975" y="3666025"/>
            <a:ext cx="0" cy="551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6"/>
          <p:cNvCxnSpPr/>
          <p:nvPr/>
        </p:nvCxnSpPr>
        <p:spPr>
          <a:xfrm>
            <a:off x="4572000" y="3666025"/>
            <a:ext cx="0" cy="551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6"/>
          <p:cNvCxnSpPr/>
          <p:nvPr/>
        </p:nvCxnSpPr>
        <p:spPr>
          <a:xfrm>
            <a:off x="5599675" y="3666025"/>
            <a:ext cx="0" cy="551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00" y="4478392"/>
            <a:ext cx="7953375" cy="173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6"/>
          <p:cNvCxnSpPr/>
          <p:nvPr/>
        </p:nvCxnSpPr>
        <p:spPr>
          <a:xfrm>
            <a:off x="2990775" y="4741275"/>
            <a:ext cx="9306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6"/>
          <p:cNvCxnSpPr/>
          <p:nvPr/>
        </p:nvCxnSpPr>
        <p:spPr>
          <a:xfrm>
            <a:off x="4055750" y="4741275"/>
            <a:ext cx="22782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6"/>
          <p:cNvCxnSpPr/>
          <p:nvPr/>
        </p:nvCxnSpPr>
        <p:spPr>
          <a:xfrm>
            <a:off x="6469475" y="4741275"/>
            <a:ext cx="1446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6"/>
          <p:cNvCxnSpPr/>
          <p:nvPr/>
        </p:nvCxnSpPr>
        <p:spPr>
          <a:xfrm>
            <a:off x="4463575" y="5102700"/>
            <a:ext cx="3027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6"/>
          <p:cNvCxnSpPr/>
          <p:nvPr/>
        </p:nvCxnSpPr>
        <p:spPr>
          <a:xfrm>
            <a:off x="7635050" y="5102700"/>
            <a:ext cx="822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6"/>
          <p:cNvCxnSpPr/>
          <p:nvPr/>
        </p:nvCxnSpPr>
        <p:spPr>
          <a:xfrm>
            <a:off x="2005900" y="5427975"/>
            <a:ext cx="2773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6"/>
          <p:cNvCxnSpPr/>
          <p:nvPr/>
        </p:nvCxnSpPr>
        <p:spPr>
          <a:xfrm>
            <a:off x="4879200" y="5427975"/>
            <a:ext cx="1989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6"/>
          <p:cNvCxnSpPr/>
          <p:nvPr/>
        </p:nvCxnSpPr>
        <p:spPr>
          <a:xfrm>
            <a:off x="1861325" y="5626750"/>
            <a:ext cx="2719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6"/>
          <p:cNvCxnSpPr/>
          <p:nvPr/>
        </p:nvCxnSpPr>
        <p:spPr>
          <a:xfrm>
            <a:off x="4721100" y="5626750"/>
            <a:ext cx="515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6"/>
          <p:cNvCxnSpPr/>
          <p:nvPr/>
        </p:nvCxnSpPr>
        <p:spPr>
          <a:xfrm>
            <a:off x="4002750" y="5961075"/>
            <a:ext cx="32619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6"/>
          <p:cNvCxnSpPr/>
          <p:nvPr/>
        </p:nvCxnSpPr>
        <p:spPr>
          <a:xfrm>
            <a:off x="7409175" y="5961075"/>
            <a:ext cx="3615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6"/>
          <p:cNvCxnSpPr/>
          <p:nvPr/>
        </p:nvCxnSpPr>
        <p:spPr>
          <a:xfrm>
            <a:off x="2394425" y="6159850"/>
            <a:ext cx="32619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6"/>
          <p:cNvCxnSpPr/>
          <p:nvPr/>
        </p:nvCxnSpPr>
        <p:spPr>
          <a:xfrm>
            <a:off x="5782775" y="6159850"/>
            <a:ext cx="1176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1842000" y="981650"/>
            <a:ext cx="5460000" cy="451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Правила, которые уже нравятся LL-TableBuilder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715500" y="3103700"/>
            <a:ext cx="1890600" cy="451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EFEFEF"/>
                </a:solidFill>
              </a:rPr>
              <a:t>LL-TableBuilder</a:t>
            </a:r>
            <a:endParaRPr>
              <a:solidFill>
                <a:srgbClr val="EFEFEF"/>
              </a:solidFill>
            </a:endParaRPr>
          </a:p>
        </p:txBody>
      </p:sp>
      <p:cxnSp>
        <p:nvCxnSpPr>
          <p:cNvPr id="98" name="Google Shape;98;p17"/>
          <p:cNvCxnSpPr/>
          <p:nvPr/>
        </p:nvCxnSpPr>
        <p:spPr>
          <a:xfrm>
            <a:off x="4572000" y="1710133"/>
            <a:ext cx="0" cy="1040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7"/>
          <p:cNvCxnSpPr/>
          <p:nvPr/>
        </p:nvCxnSpPr>
        <p:spPr>
          <a:xfrm>
            <a:off x="4572000" y="4097600"/>
            <a:ext cx="0" cy="901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2336850" y="5330200"/>
            <a:ext cx="4694400" cy="451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LL-Таблица </a:t>
            </a:r>
            <a:r>
              <a:rPr lang="ru" i="1">
                <a:solidFill>
                  <a:srgbClr val="000000"/>
                </a:solidFill>
              </a:rPr>
              <a:t>(расширенная действиями)</a:t>
            </a:r>
            <a:endParaRPr i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это выглядит на деле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0267"/>
            <a:ext cx="8839200" cy="42724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8"/>
          <p:cNvCxnSpPr/>
          <p:nvPr/>
        </p:nvCxnSpPr>
        <p:spPr>
          <a:xfrm>
            <a:off x="6785725" y="4112700"/>
            <a:ext cx="2100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8"/>
          <p:cNvCxnSpPr/>
          <p:nvPr/>
        </p:nvCxnSpPr>
        <p:spPr>
          <a:xfrm>
            <a:off x="6153225" y="4635575"/>
            <a:ext cx="27552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6442375" y="4986750"/>
            <a:ext cx="2466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8"/>
          <p:cNvCxnSpPr/>
          <p:nvPr/>
        </p:nvCxnSpPr>
        <p:spPr>
          <a:xfrm>
            <a:off x="6451400" y="5301800"/>
            <a:ext cx="2457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8"/>
          <p:cNvCxnSpPr/>
          <p:nvPr/>
        </p:nvCxnSpPr>
        <p:spPr>
          <a:xfrm>
            <a:off x="5945400" y="5824675"/>
            <a:ext cx="29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8"/>
          <p:cNvCxnSpPr/>
          <p:nvPr/>
        </p:nvCxnSpPr>
        <p:spPr>
          <a:xfrm>
            <a:off x="5954450" y="6162700"/>
            <a:ext cx="2954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исходного кода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3835200" y="971925"/>
            <a:ext cx="1473600" cy="44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input.recode</a:t>
            </a: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4200900" y="3157825"/>
            <a:ext cx="790500" cy="440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EFEFEF"/>
                </a:solidFill>
              </a:rPr>
              <a:t>Lexer</a:t>
            </a:r>
            <a:endParaRPr>
              <a:solidFill>
                <a:srgbClr val="EFEFEF"/>
              </a:solidFill>
            </a:endParaRPr>
          </a:p>
        </p:txBody>
      </p:sp>
      <p:cxnSp>
        <p:nvCxnSpPr>
          <p:cNvPr id="124" name="Google Shape;124;p20"/>
          <p:cNvCxnSpPr/>
          <p:nvPr/>
        </p:nvCxnSpPr>
        <p:spPr>
          <a:xfrm>
            <a:off x="4572000" y="1710133"/>
            <a:ext cx="0" cy="1040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20"/>
          <p:cNvCxnSpPr/>
          <p:nvPr/>
        </p:nvCxnSpPr>
        <p:spPr>
          <a:xfrm>
            <a:off x="4572000" y="4097600"/>
            <a:ext cx="0" cy="901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3555450" y="5343725"/>
            <a:ext cx="2033100" cy="44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Ленивые токены</a:t>
            </a:r>
            <a:endParaRPr i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это выглядит на деле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0" y="3194117"/>
            <a:ext cx="762000" cy="25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1"/>
          <p:cNvCxnSpPr/>
          <p:nvPr/>
        </p:nvCxnSpPr>
        <p:spPr>
          <a:xfrm>
            <a:off x="4572000" y="3717850"/>
            <a:ext cx="0" cy="92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525" y="4990967"/>
            <a:ext cx="66389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Экран (4:3)</PresentationFormat>
  <Paragraphs>28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Презентация PowerPoint</vt:lpstr>
      <vt:lpstr>Обработка грамматики</vt:lpstr>
      <vt:lpstr>Презентация PowerPoint</vt:lpstr>
      <vt:lpstr>Как это выглядит на деле</vt:lpstr>
      <vt:lpstr>Презентация PowerPoint</vt:lpstr>
      <vt:lpstr>Как это выглядит на деле</vt:lpstr>
      <vt:lpstr>Обработка исходного кода</vt:lpstr>
      <vt:lpstr>Презентация PowerPoint</vt:lpstr>
      <vt:lpstr>Как это выглядит на деле</vt:lpstr>
      <vt:lpstr>И наконец...</vt:lpstr>
      <vt:lpstr>Презентация PowerPoint</vt:lpstr>
      <vt:lpstr>Синтаксический и семантический анализ</vt:lpstr>
      <vt:lpstr>Дерево разбора</vt:lpstr>
      <vt:lpstr>Синтезация и AST-дерево</vt:lpstr>
      <vt:lpstr>Синтезация и AST-дерево</vt:lpstr>
      <vt:lpstr>Арифметика</vt:lpstr>
      <vt:lpstr>Действия в грамматике</vt:lpstr>
      <vt:lpstr>Действия в грамматике</vt:lpstr>
      <vt:lpstr>Кодогенерация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Алексей Старовойтов</cp:lastModifiedBy>
  <cp:revision>1</cp:revision>
  <dcterms:modified xsi:type="dcterms:W3CDTF">2019-02-21T15:51:06Z</dcterms:modified>
</cp:coreProperties>
</file>