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  <p:sldId id="261" r:id="rId3"/>
    <p:sldId id="258" r:id="rId4"/>
    <p:sldId id="259" r:id="rId5"/>
    <p:sldId id="262" r:id="rId6"/>
    <p:sldId id="260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5D021-A36E-FF2D-5BB2-BE8098D4CE77}" v="399" dt="2025-08-27T08:39:14.914"/>
    <p1510:client id="{B07B6437-0361-C3DF-B6C6-88B60D980FBC}" v="656" dt="2025-08-27T07:39:58.249"/>
    <p1510:client id="{D0D9258C-50EF-AC53-5749-7CA3E8C29285}" v="475" dt="2025-08-27T08:41:16.463"/>
    <p1510:client id="{D5BEFB28-DC50-8571-0EE0-25C81B678A8B}" v="255" dt="2025-08-27T08:18:26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0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2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5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7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55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77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0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7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7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6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5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6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8732D97-2688-585B-7F5D-580DFD866F9E}"/>
              </a:ext>
            </a:extLst>
          </p:cNvPr>
          <p:cNvSpPr txBox="1"/>
          <p:nvPr/>
        </p:nvSpPr>
        <p:spPr>
          <a:xfrm>
            <a:off x="1839652" y="381598"/>
            <a:ext cx="93775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800" b="1">
                <a:latin typeface="Arial"/>
                <a:cs typeface="Arial"/>
              </a:rPr>
              <a:t>Calculator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F670D9-B386-1A4C-663D-387DFE82F976}"/>
              </a:ext>
            </a:extLst>
          </p:cNvPr>
          <p:cNvSpPr txBox="1"/>
          <p:nvPr/>
        </p:nvSpPr>
        <p:spPr>
          <a:xfrm>
            <a:off x="1839950" y="2806391"/>
            <a:ext cx="6597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Von:</a:t>
            </a:r>
            <a:endParaRPr lang="en-US"/>
          </a:p>
        </p:txBody>
      </p:sp>
      <p:pic>
        <p:nvPicPr>
          <p:cNvPr id="15" name="Picture 14" descr="A black letter r on a white background&#10;&#10;AI-generated content may be incorrect.">
            <a:extLst>
              <a:ext uri="{FF2B5EF4-FFF2-40B4-BE49-F238E27FC236}">
                <a16:creationId xmlns:a16="http://schemas.microsoft.com/office/drawing/2014/main" id="{7EBC864A-F5C7-8C59-F4A1-D186077C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5" t="-627" r="240" b="760"/>
          <a:stretch>
            <a:fillRect/>
          </a:stretch>
        </p:blipFill>
        <p:spPr>
          <a:xfrm>
            <a:off x="1772879" y="3175101"/>
            <a:ext cx="802270" cy="838077"/>
          </a:xfrm>
          <a:prstGeom prst="rect">
            <a:avLst/>
          </a:prstGeom>
        </p:spPr>
      </p:pic>
      <p:pic>
        <p:nvPicPr>
          <p:cNvPr id="16" name="Picture 15" descr="A green rectangles with a cross&#10;&#10;AI-generated content may be incorrect.">
            <a:extLst>
              <a:ext uri="{FF2B5EF4-FFF2-40B4-BE49-F238E27FC236}">
                <a16:creationId xmlns:a16="http://schemas.microsoft.com/office/drawing/2014/main" id="{9AF88F64-09F1-D547-4A56-68B199BAB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82" y="4012715"/>
            <a:ext cx="792726" cy="829597"/>
          </a:xfrm>
          <a:prstGeom prst="rect">
            <a:avLst/>
          </a:prstGeom>
        </p:spPr>
      </p:pic>
      <p:pic>
        <p:nvPicPr>
          <p:cNvPr id="17" name="Picture 16" descr="A pink and white pixelated face&#10;&#10;AI-generated content may be incorrect.">
            <a:extLst>
              <a:ext uri="{FF2B5EF4-FFF2-40B4-BE49-F238E27FC236}">
                <a16:creationId xmlns:a16="http://schemas.microsoft.com/office/drawing/2014/main" id="{72E0BF95-61BF-F505-02C6-3641E91D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82" y="4839165"/>
            <a:ext cx="792726" cy="829597"/>
          </a:xfrm>
          <a:prstGeom prst="rect">
            <a:avLst/>
          </a:prstGeom>
        </p:spPr>
      </p:pic>
      <p:pic>
        <p:nvPicPr>
          <p:cNvPr id="18" name="Picture 17" descr="A green rectangle with a square in the middle&#10;&#10;AI-generated content may be incorrect.">
            <a:extLst>
              <a:ext uri="{FF2B5EF4-FFF2-40B4-BE49-F238E27FC236}">
                <a16:creationId xmlns:a16="http://schemas.microsoft.com/office/drawing/2014/main" id="{19DB6B88-C813-EDF6-FEBF-C991AA3B7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2879" y="5665614"/>
            <a:ext cx="792726" cy="8295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736DD65-0CF3-F795-2F43-33204023FA41}"/>
              </a:ext>
            </a:extLst>
          </p:cNvPr>
          <p:cNvSpPr txBox="1"/>
          <p:nvPr/>
        </p:nvSpPr>
        <p:spPr>
          <a:xfrm>
            <a:off x="2666999" y="3428999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Raffael Maier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1FA49A-DAC5-BBAE-1942-4BA60CB02F3D}"/>
              </a:ext>
            </a:extLst>
          </p:cNvPr>
          <p:cNvSpPr txBox="1"/>
          <p:nvPr/>
        </p:nvSpPr>
        <p:spPr>
          <a:xfrm>
            <a:off x="2665799" y="4245555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Hoang Vu Ho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CDDE58-C77E-1C41-7D82-7056D8847F4B}"/>
              </a:ext>
            </a:extLst>
          </p:cNvPr>
          <p:cNvSpPr txBox="1"/>
          <p:nvPr/>
        </p:nvSpPr>
        <p:spPr>
          <a:xfrm>
            <a:off x="2666999" y="5083096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Ercan Bulgan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B31714-EF1E-FD13-2536-430BAA36C26D}"/>
              </a:ext>
            </a:extLst>
          </p:cNvPr>
          <p:cNvSpPr txBox="1"/>
          <p:nvPr/>
        </p:nvSpPr>
        <p:spPr>
          <a:xfrm>
            <a:off x="2666998" y="5891559"/>
            <a:ext cx="304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Elisaveta Mits</a:t>
            </a:r>
          </a:p>
        </p:txBody>
      </p:sp>
    </p:spTree>
    <p:extLst>
      <p:ext uri="{BB962C8B-B14F-4D97-AF65-F5344CB8AC3E}">
        <p14:creationId xmlns:p14="http://schemas.microsoft.com/office/powerpoint/2010/main" val="23840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BAB0-DD2C-58AA-9DB9-6060280F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493" y="495300"/>
            <a:ext cx="10018713" cy="1752599"/>
          </a:xfrm>
        </p:spPr>
        <p:txBody>
          <a:bodyPr/>
          <a:lstStyle/>
          <a:p>
            <a:r>
              <a:rPr lang="en-US" sz="5400" b="1" err="1"/>
              <a:t>Aufgabenstellung</a:t>
            </a:r>
            <a:r>
              <a:rPr lang="en-US" sz="5400" b="1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C6E-2EEF-D000-2F5D-E59EC845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Taschenrechner</a:t>
            </a:r>
            <a:r>
              <a:rPr lang="en-US"/>
              <a:t> in C </a:t>
            </a:r>
            <a:r>
              <a:rPr lang="en-US" err="1"/>
              <a:t>programmieren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err="1"/>
              <a:t>Pflichtfeature</a:t>
            </a:r>
            <a:r>
              <a:rPr lang="en-US"/>
              <a:t> + </a:t>
            </a:r>
            <a:r>
              <a:rPr lang="en-US" err="1"/>
              <a:t>Wahlfeatures</a:t>
            </a:r>
          </a:p>
          <a:p>
            <a:pPr>
              <a:buClr>
                <a:srgbClr val="1287C3"/>
              </a:buClr>
            </a:pPr>
            <a:r>
              <a:rPr lang="en-US" err="1"/>
              <a:t>Endergebnis</a:t>
            </a:r>
            <a:r>
              <a:rPr lang="en-US"/>
              <a:t> auf GitHub hochladen</a:t>
            </a:r>
          </a:p>
          <a:p>
            <a:pPr>
              <a:buClr>
                <a:srgbClr val="1287C3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7C3E-1927-0947-DA87-5BD6FA14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623" y="503238"/>
            <a:ext cx="10018713" cy="1752599"/>
          </a:xfrm>
        </p:spPr>
        <p:txBody>
          <a:bodyPr/>
          <a:lstStyle/>
          <a:p>
            <a:r>
              <a:rPr lang="en-US" sz="4400" b="1" err="1">
                <a:ea typeface="+mj-lt"/>
                <a:cs typeface="+mj-lt"/>
              </a:rPr>
              <a:t>Inhaltsverzeichnis</a:t>
            </a:r>
            <a:r>
              <a:rPr lang="en-US" sz="4400" b="1">
                <a:ea typeface="+mj-lt"/>
                <a:cs typeface="+mj-lt"/>
              </a:rPr>
              <a:t> </a:t>
            </a:r>
            <a:endParaRPr lang="en-US" sz="44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C09A9-D19F-9FBE-CAD7-C3F8D9F0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4499"/>
            <a:ext cx="10010054" cy="4076701"/>
          </a:xfrm>
        </p:spPr>
        <p:txBody>
          <a:bodyPr>
            <a:normAutofit/>
          </a:bodyPr>
          <a:lstStyle/>
          <a:p>
            <a:r>
              <a:rPr lang="en-US" sz="2800">
                <a:latin typeface="Century Gothic"/>
                <a:ea typeface="+mn-lt"/>
                <a:cs typeface="+mn-lt"/>
              </a:rPr>
              <a:t>1. IPERKA</a:t>
            </a:r>
            <a:endParaRPr lang="en-US" sz="2800">
              <a:latin typeface="Century Gothic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Century Gothic"/>
                <a:ea typeface="+mn-lt"/>
                <a:cs typeface="+mn-lt"/>
              </a:rPr>
              <a:t>2. Unser Code</a:t>
            </a:r>
            <a:endParaRPr lang="en-US" sz="2800">
              <a:latin typeface="Century Gothic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Century Gothic"/>
                <a:ea typeface="+mn-lt"/>
                <a:cs typeface="+mn-lt"/>
              </a:rPr>
              <a:t>3. </a:t>
            </a:r>
            <a:r>
              <a:rPr lang="en-US" sz="2800" err="1">
                <a:latin typeface="Century Gothic"/>
                <a:ea typeface="+mn-lt"/>
                <a:cs typeface="+mn-lt"/>
              </a:rPr>
              <a:t>Probleme</a:t>
            </a:r>
            <a:r>
              <a:rPr lang="en-US" sz="2800">
                <a:latin typeface="Century Gothic"/>
                <a:ea typeface="+mn-lt"/>
                <a:cs typeface="+mn-lt"/>
              </a:rPr>
              <a:t> ( </a:t>
            </a:r>
            <a:r>
              <a:rPr lang="en-US" sz="2800" err="1">
                <a:latin typeface="Century Gothic"/>
                <a:ea typeface="+mn-lt"/>
                <a:cs typeface="+mn-lt"/>
              </a:rPr>
              <a:t>Testprotokoll</a:t>
            </a:r>
            <a:r>
              <a:rPr lang="en-US" sz="2800">
                <a:latin typeface="Century Gothic"/>
                <a:ea typeface="+mn-lt"/>
                <a:cs typeface="+mn-lt"/>
              </a:rPr>
              <a:t> )</a:t>
            </a:r>
            <a:endParaRPr lang="en-US" sz="2800">
              <a:latin typeface="Century Gothic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Century Gothic"/>
                <a:ea typeface="+mn-lt"/>
                <a:cs typeface="+mn-lt"/>
              </a:rPr>
              <a:t>4. </a:t>
            </a:r>
            <a:r>
              <a:rPr lang="en-US" sz="2800" err="1">
                <a:latin typeface="Century Gothic"/>
                <a:ea typeface="+mn-lt"/>
                <a:cs typeface="+mn-lt"/>
              </a:rPr>
              <a:t>Komlikation</a:t>
            </a:r>
            <a:r>
              <a:rPr lang="en-US" sz="2800">
                <a:latin typeface="Century Gothic"/>
                <a:ea typeface="+mn-lt"/>
                <a:cs typeface="+mn-lt"/>
              </a:rPr>
              <a:t> </a:t>
            </a:r>
            <a:r>
              <a:rPr lang="en-US" sz="2800" err="1">
                <a:latin typeface="Century Gothic"/>
                <a:ea typeface="+mn-lt"/>
                <a:cs typeface="+mn-lt"/>
              </a:rPr>
              <a:t>mit</a:t>
            </a:r>
            <a:r>
              <a:rPr lang="en-US" sz="2800">
                <a:latin typeface="Century Gothic"/>
                <a:ea typeface="+mn-lt"/>
                <a:cs typeface="+mn-lt"/>
              </a:rPr>
              <a:t> GitHub</a:t>
            </a:r>
            <a:endParaRPr lang="en-US" sz="2800">
              <a:latin typeface="Century Gothic"/>
            </a:endParaRPr>
          </a:p>
          <a:p>
            <a:pPr>
              <a:buClr>
                <a:srgbClr val="1287C3"/>
              </a:buClr>
            </a:pPr>
            <a:r>
              <a:rPr lang="en-US" sz="2800">
                <a:latin typeface="Century Gothic"/>
              </a:rPr>
              <a:t>5. </a:t>
            </a:r>
            <a:r>
              <a:rPr lang="en-US" sz="2800" err="1">
                <a:latin typeface="Century Gothic"/>
              </a:rPr>
              <a:t>Reflektion</a:t>
            </a:r>
            <a:r>
              <a:rPr lang="en-US" sz="2800">
                <a:latin typeface="Century Gothic"/>
              </a:rPr>
              <a:t> </a:t>
            </a:r>
            <a:r>
              <a:rPr lang="en-US" sz="2800" err="1">
                <a:latin typeface="Century Gothic"/>
              </a:rPr>
              <a:t>zu</a:t>
            </a:r>
            <a:r>
              <a:rPr lang="en-US" sz="2800">
                <a:latin typeface="Century Gothic"/>
              </a:rPr>
              <a:t> </a:t>
            </a:r>
            <a:r>
              <a:rPr lang="en-US" sz="2800" err="1">
                <a:latin typeface="Century Gothic"/>
              </a:rPr>
              <a:t>unserem</a:t>
            </a:r>
            <a:r>
              <a:rPr lang="en-US" sz="2800">
                <a:latin typeface="Century Gothic"/>
              </a:rPr>
              <a:t> Team</a:t>
            </a:r>
          </a:p>
          <a:p>
            <a:pPr marL="0" indent="0">
              <a:buClr>
                <a:srgbClr val="1287C3"/>
              </a:buClr>
              <a:buNone/>
            </a:pPr>
            <a:endParaRPr lang="en-US"/>
          </a:p>
          <a:p>
            <a:pPr marL="0" indent="0">
              <a:buClr>
                <a:srgbClr val="1287C3"/>
              </a:buClr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AF40D-99DB-11A7-35E5-8995C916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682B-582D-4E0B-B433-247B37FD7327}" type="datetime1"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3D26F-EA5E-C64B-B682-081913B8C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784E-F353-1633-43F5-8AB1546E2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7738EA-18FC-F769-B75C-4453F340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b="1">
                <a:latin typeface="Avenir Next LT Pro"/>
              </a:rPr>
              <a:t>IPERKA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B2A081-F390-3583-737E-8E19929F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901" y="1636567"/>
            <a:ext cx="4278929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Wir </a:t>
            </a:r>
            <a:r>
              <a:rPr lang="en-US" err="1"/>
              <a:t>haben</a:t>
            </a:r>
            <a:r>
              <a:rPr lang="en-US"/>
              <a:t> </a:t>
            </a:r>
            <a:r>
              <a:rPr lang="en-US" err="1"/>
              <a:t>nach</a:t>
            </a:r>
            <a:r>
              <a:rPr lang="en-US"/>
              <a:t> dem IPERKA </a:t>
            </a:r>
            <a:r>
              <a:rPr lang="en-US" err="1"/>
              <a:t>Verfahren</a:t>
            </a:r>
            <a:r>
              <a:rPr lang="en-US"/>
              <a:t> </a:t>
            </a:r>
            <a:r>
              <a:rPr lang="en-US" err="1"/>
              <a:t>gerarbeitet</a:t>
            </a:r>
            <a:r>
              <a:rPr lang="en-US"/>
              <a:t> </a:t>
            </a: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5D486A-8767-DFBF-1238-C9929395F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964" y="1011765"/>
            <a:ext cx="4433039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4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C7B3D-BE37-39C9-E1F1-3B1CE487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8AEDF8-7EE5-016A-8AC7-568D90801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7EF74C-9BB9-1A58-4289-C95751CBB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60C60DE6-3268-2613-0CAF-866E3A80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1A3A40-99B6-6750-9E82-EB016C3C1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018C1B8-B0C1-4458-F512-F7A84E1F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63A8F57-6898-C636-60E6-5CF34F767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F6EC70-271D-10B8-5AD4-1EE3A1BAF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B1E13B-C52D-9C71-77EA-28C7E0F5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sz="4400" b="1">
                <a:latin typeface="Avenir Next LT Pro"/>
              </a:rPr>
              <a:t>Code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6A7002-21B4-B073-E08E-8F3D26190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560" y="2026226"/>
            <a:ext cx="4278929" cy="3124201"/>
          </a:xfrm>
        </p:spPr>
        <p:txBody>
          <a:bodyPr>
            <a:normAutofit/>
          </a:bodyPr>
          <a:lstStyle/>
          <a:p>
            <a:pPr marL="342900" indent="-342900"/>
            <a:r>
              <a:rPr lang="en-US" err="1"/>
              <a:t>Pflichtfeature</a:t>
            </a:r>
          </a:p>
          <a:p>
            <a:pPr marL="342900" indent="-342900">
              <a:buClr>
                <a:srgbClr val="1287C3"/>
              </a:buClr>
            </a:pPr>
            <a:r>
              <a:rPr lang="en-US"/>
              <a:t>Wahlfeatures</a:t>
            </a:r>
          </a:p>
        </p:txBody>
      </p:sp>
    </p:spTree>
    <p:extLst>
      <p:ext uri="{BB962C8B-B14F-4D97-AF65-F5344CB8AC3E}">
        <p14:creationId xmlns:p14="http://schemas.microsoft.com/office/powerpoint/2010/main" val="2376078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2D1D86-4D37-47EA-4D80-0DA144AB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63" y="1495815"/>
            <a:ext cx="5875340" cy="156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b="1"/>
              <a:t>Testing </a:t>
            </a:r>
            <a:r>
              <a:rPr lang="en-US" sz="6000" b="1" err="1"/>
              <a:t>Protokoll</a:t>
            </a:r>
            <a:endParaRPr lang="en-US" sz="6000" b="1"/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53D3F5-AC3D-3D5F-4AA2-71BA238D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2832" y="1011765"/>
            <a:ext cx="3103128" cy="45467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EE6A5C-D2EA-1364-FC7F-1C82DB6AB5B6}"/>
              </a:ext>
            </a:extLst>
          </p:cNvPr>
          <p:cNvSpPr txBox="1"/>
          <p:nvPr/>
        </p:nvSpPr>
        <p:spPr>
          <a:xfrm>
            <a:off x="2156113" y="1870364"/>
            <a:ext cx="50655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Calibri"/>
                <a:ea typeface="Calibri"/>
                <a:cs typeface="Calibri"/>
              </a:rPr>
              <a:t>Jeder</a:t>
            </a:r>
            <a:r>
              <a:rPr lang="en-US" sz="2400">
                <a:latin typeface="Calibri"/>
                <a:ea typeface="Calibri"/>
                <a:cs typeface="Calibri"/>
              </a:rPr>
              <a:t> Schritt </a:t>
            </a:r>
            <a:r>
              <a:rPr lang="en-US" sz="2400" err="1">
                <a:latin typeface="Calibri"/>
                <a:ea typeface="Calibri"/>
                <a:cs typeface="Calibri"/>
              </a:rPr>
              <a:t>wurde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protokolliert</a:t>
            </a:r>
            <a:r>
              <a:rPr lang="en-US" sz="2400">
                <a:latin typeface="Calibri"/>
                <a:ea typeface="Calibri"/>
                <a:cs typeface="Calibri"/>
              </a:rPr>
              <a:t> und </a:t>
            </a:r>
            <a:r>
              <a:rPr lang="en-US" sz="2400" err="1">
                <a:latin typeface="Calibri"/>
                <a:ea typeface="Calibri"/>
                <a:cs typeface="Calibri"/>
              </a:rPr>
              <a:t>kontrolliert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ob</a:t>
            </a:r>
            <a:r>
              <a:rPr lang="en-US" sz="2400">
                <a:latin typeface="Calibri"/>
                <a:ea typeface="Calibri"/>
                <a:cs typeface="Calibri"/>
              </a:rPr>
              <a:t> das Feature </a:t>
            </a:r>
            <a:r>
              <a:rPr lang="en-US" sz="2400" err="1">
                <a:latin typeface="Calibri"/>
                <a:ea typeface="Calibri"/>
                <a:cs typeface="Calibri"/>
              </a:rPr>
              <a:t>funktioniert</a:t>
            </a:r>
            <a:r>
              <a:rPr lang="en-US" sz="2400">
                <a:latin typeface="Calibri"/>
                <a:ea typeface="Calibri"/>
                <a:cs typeface="Calibri"/>
              </a:rPr>
              <a:t>.</a:t>
            </a:r>
          </a:p>
          <a:p>
            <a:endParaRPr lang="en-US" sz="2400">
              <a:latin typeface="Calibri"/>
              <a:ea typeface="Calibri"/>
              <a:cs typeface="Calibri"/>
            </a:endParaRPr>
          </a:p>
          <a:p>
            <a:r>
              <a:rPr lang="en-US" sz="2400" err="1">
                <a:latin typeface="Calibri"/>
                <a:ea typeface="Calibri"/>
                <a:cs typeface="Calibri"/>
              </a:rPr>
              <a:t>Dient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ebenso</a:t>
            </a:r>
            <a:r>
              <a:rPr lang="en-US" sz="240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als</a:t>
            </a:r>
            <a:r>
              <a:rPr lang="en-US" sz="2400">
                <a:latin typeface="Calibri"/>
                <a:ea typeface="Calibri"/>
                <a:cs typeface="Calibri"/>
              </a:rPr>
              <a:t> </a:t>
            </a:r>
            <a:r>
              <a:rPr lang="en-US" sz="2400" err="1">
                <a:latin typeface="Calibri"/>
                <a:ea typeface="Calibri"/>
                <a:cs typeface="Calibri"/>
              </a:rPr>
              <a:t>Übersicht</a:t>
            </a:r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8F9D-5E4F-ED0F-7945-BF1AA348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855" y="425649"/>
            <a:ext cx="3333495" cy="1504335"/>
          </a:xfrm>
        </p:spPr>
        <p:txBody>
          <a:bodyPr>
            <a:normAutofit/>
          </a:bodyPr>
          <a:lstStyle/>
          <a:p>
            <a:r>
              <a:rPr lang="en-US" sz="3200" b="1">
                <a:latin typeface="Century Gothic"/>
              </a:rPr>
              <a:t>GitHub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76B133-B5AA-7A37-D272-46350B10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550" y="1711167"/>
            <a:ext cx="3333496" cy="3124201"/>
          </a:xfrm>
        </p:spPr>
        <p:txBody>
          <a:bodyPr anchor="t">
            <a:normAutofit/>
          </a:bodyPr>
          <a:lstStyle/>
          <a:p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beim</a:t>
            </a:r>
            <a:r>
              <a:rPr lang="en-US" dirty="0"/>
              <a:t> Repository </a:t>
            </a:r>
            <a:r>
              <a:rPr lang="en-US" dirty="0" err="1"/>
              <a:t>erstellen</a:t>
            </a:r>
            <a:r>
              <a:rPr lang="en-US" dirty="0"/>
              <a:t> + Branches</a:t>
            </a:r>
          </a:p>
          <a:p>
            <a:pPr>
              <a:buClr>
                <a:srgbClr val="1287C3"/>
              </a:buClr>
            </a:pPr>
            <a:r>
              <a:rPr lang="en-US" dirty="0" err="1"/>
              <a:t>Diverste</a:t>
            </a:r>
            <a:r>
              <a:rPr lang="en-US" dirty="0"/>
              <a:t> Merge </a:t>
            </a:r>
            <a:r>
              <a:rPr lang="en-US" dirty="0" err="1"/>
              <a:t>Probleme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Code ins Main →→→→→→→→</a:t>
            </a:r>
          </a:p>
          <a:p>
            <a:pPr>
              <a:buClr>
                <a:srgbClr val="1287C3"/>
              </a:buClr>
            </a:pPr>
            <a:endParaRPr lang="en-US" sz="1600"/>
          </a:p>
          <a:p>
            <a:pPr>
              <a:buClr>
                <a:srgbClr val="1287C3"/>
              </a:buClr>
            </a:pPr>
            <a:endParaRPr lang="en-US" sz="1600"/>
          </a:p>
          <a:p>
            <a:pPr>
              <a:buClr>
                <a:srgbClr val="1287C3"/>
              </a:buClr>
            </a:pPr>
            <a:endParaRPr lang="en-US" sz="160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109C7A-A0F0-C3D7-2C1E-5331C2D0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806" y="2533976"/>
            <a:ext cx="6240990" cy="205952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228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316CDE-0899-19F1-144F-98F42D22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Reflektion zu unserem Team</a:t>
            </a:r>
          </a:p>
        </p:txBody>
      </p:sp>
      <p:sp>
        <p:nvSpPr>
          <p:cNvPr id="21" name="Content Placeholder 7">
            <a:extLst>
              <a:ext uri="{FF2B5EF4-FFF2-40B4-BE49-F238E27FC236}">
                <a16:creationId xmlns:a16="http://schemas.microsoft.com/office/drawing/2014/main" id="{046613F6-2A35-2AB8-5AEC-AA6ABAA5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742" y="2441863"/>
            <a:ext cx="28123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+  </a:t>
            </a:r>
            <a:r>
              <a:rPr lang="en-US" sz="1800" err="1">
                <a:latin typeface="Arial"/>
                <a:cs typeface="Arial"/>
              </a:rPr>
              <a:t>Aufgabenverteilung</a:t>
            </a: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+ </a:t>
            </a:r>
            <a:r>
              <a:rPr lang="en-US" sz="1800" err="1">
                <a:latin typeface="Arial"/>
                <a:cs typeface="Arial"/>
              </a:rPr>
              <a:t>Qualität</a:t>
            </a:r>
            <a:r>
              <a:rPr lang="en-US" sz="1800">
                <a:latin typeface="Arial"/>
                <a:cs typeface="Arial"/>
              </a:rPr>
              <a:t> von den Codes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+ Gute </a:t>
            </a:r>
            <a:r>
              <a:rPr lang="en-US" sz="1800" err="1">
                <a:latin typeface="Arial"/>
                <a:cs typeface="Arial"/>
              </a:rPr>
              <a:t>Teamarbeit</a:t>
            </a: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-Kommunikation am Anfang</a:t>
            </a:r>
          </a:p>
          <a:p>
            <a:pPr marL="0" indent="0">
              <a:buNone/>
            </a:pPr>
            <a:r>
              <a:rPr lang="en-US" sz="1800">
                <a:latin typeface="Arial"/>
                <a:cs typeface="Arial"/>
              </a:rPr>
              <a:t>-</a:t>
            </a:r>
            <a:r>
              <a:rPr lang="en-US" sz="1800" err="1">
                <a:latin typeface="Arial"/>
                <a:cs typeface="Arial"/>
              </a:rPr>
              <a:t>Nicht</a:t>
            </a:r>
            <a:r>
              <a:rPr lang="en-US" sz="1800">
                <a:latin typeface="Arial"/>
                <a:cs typeface="Arial"/>
              </a:rPr>
              <a:t> Ordentlich in GitHub </a:t>
            </a:r>
            <a:r>
              <a:rPr lang="en-US" sz="1800" err="1">
                <a:latin typeface="Arial"/>
                <a:cs typeface="Arial"/>
              </a:rPr>
              <a:t>gespeichert</a:t>
            </a:r>
            <a:endParaRPr lang="en-US" sz="1800">
              <a:latin typeface="Arial"/>
              <a:cs typeface="Arial"/>
            </a:endParaRP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4FDBB7-5A55-A1D2-C2F5-57F396949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499675"/>
            <a:ext cx="6237359" cy="357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3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ADA8EC3-01C5-453C-91A6-D01B9E15B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A1D7546-68ED-4F66-AA8D-D04BEAD39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FCFE8A66-699D-4E05-B8FC-C31AE461D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124234B-D5D1-45F9-9B32-264F699B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7A0B0249-AEB7-44A1-BEC3-A0C07E9E3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51D4BF9-284D-4B99-922C-BAB91FB2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733E9BD1-CC4F-4B4B-A413-92D6B1F0B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84D030-1D62-B4E3-205D-23452622F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CA245-C2C9-BD37-A606-313EFCB66607}"/>
              </a:ext>
            </a:extLst>
          </p:cNvPr>
          <p:cNvSpPr txBox="1"/>
          <p:nvPr/>
        </p:nvSpPr>
        <p:spPr>
          <a:xfrm>
            <a:off x="2831522" y="1324841"/>
            <a:ext cx="751609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Century Gothic"/>
              </a:rPr>
              <a:t>Thank you for listening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E7B04-C262-686C-4E7C-CB06ABFF93EE}"/>
              </a:ext>
            </a:extLst>
          </p:cNvPr>
          <p:cNvSpPr txBox="1"/>
          <p:nvPr/>
        </p:nvSpPr>
        <p:spPr>
          <a:xfrm>
            <a:off x="5368636" y="2649681"/>
            <a:ext cx="2736272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Hit the </a:t>
            </a:r>
          </a:p>
        </p:txBody>
      </p:sp>
    </p:spTree>
    <p:extLst>
      <p:ext uri="{BB962C8B-B14F-4D97-AF65-F5344CB8AC3E}">
        <p14:creationId xmlns:p14="http://schemas.microsoft.com/office/powerpoint/2010/main" val="104462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Parallax</vt:lpstr>
      <vt:lpstr>PowerPoint Presentation</vt:lpstr>
      <vt:lpstr>Aufgabenstellung </vt:lpstr>
      <vt:lpstr>Inhaltsverzeichnis </vt:lpstr>
      <vt:lpstr>IPERKA</vt:lpstr>
      <vt:lpstr>Code</vt:lpstr>
      <vt:lpstr>Testing Protokoll</vt:lpstr>
      <vt:lpstr>GitHub</vt:lpstr>
      <vt:lpstr>Reflektion zu unserem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2025-08-27T06:51:53Z</dcterms:created>
  <dcterms:modified xsi:type="dcterms:W3CDTF">2025-08-27T08:47:57Z</dcterms:modified>
</cp:coreProperties>
</file>