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455" r:id="rId3"/>
    <p:sldId id="468" r:id="rId4"/>
    <p:sldId id="494" r:id="rId5"/>
    <p:sldId id="495" r:id="rId6"/>
    <p:sldId id="496" r:id="rId7"/>
  </p:sldIdLst>
  <p:sldSz cx="9144000" cy="6858000" type="screen4x3"/>
  <p:notesSz cx="6883400" cy="9906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F7FF"/>
    <a:srgbClr val="FFCCFF"/>
    <a:srgbClr val="FF0066"/>
    <a:srgbClr val="CBC6EC"/>
    <a:srgbClr val="FFE1FF"/>
    <a:srgbClr val="FFFF8F"/>
    <a:srgbClr val="FFFFBD"/>
    <a:srgbClr val="0099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395" autoAdjust="0"/>
  </p:normalViewPr>
  <p:slideViewPr>
    <p:cSldViewPr>
      <p:cViewPr varScale="1">
        <p:scale>
          <a:sx n="88" d="100"/>
          <a:sy n="88" d="100"/>
        </p:scale>
        <p:origin x="132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32" y="-84"/>
      </p:cViewPr>
      <p:guideLst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000" y="0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CB72857-686C-4E38-9370-F7D0FACA3660}" type="datetimeFigureOut">
              <a:rPr lang="fr-FR"/>
              <a:pPr>
                <a:defRPr/>
              </a:pPr>
              <a:t>26/02/2021</a:t>
            </a:fld>
            <a:endParaRPr lang="fr-F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981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000" y="9408981"/>
            <a:ext cx="298280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DE2D786-859B-4B74-875B-A28AB42E87A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125518F-85A7-478D-914A-9A64372A0C28}" type="datetimeFigureOut">
              <a:rPr lang="fr-FR"/>
              <a:pPr>
                <a:defRPr/>
              </a:pPr>
              <a:t>26/02/2021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01CEDE1-7314-49F9-B327-ABF2CB4A8C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37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bandeau_titr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RFMblan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157788"/>
            <a:ext cx="12969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4509120"/>
            <a:ext cx="4788464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4"/>
          </p:nvPr>
        </p:nvSpPr>
        <p:spPr>
          <a:xfrm>
            <a:off x="8024813" y="6308725"/>
            <a:ext cx="11191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8DDC4FC-5357-4592-8590-F680C4EBD9D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5"/>
          </p:nvPr>
        </p:nvSpPr>
        <p:spPr>
          <a:xfrm>
            <a:off x="5435600" y="6305550"/>
            <a:ext cx="2555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ndeau_page_car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3479F78-4D43-4851-A2FD-83CACAA8D0A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Espace réservé du pied de pag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9" descr="car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8" descr="bandeau_page_car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79EBB43C-2D10-4E4B-8C8C-2D3DA60E09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bandeau_intercalair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6" descr="bandeau_dernière.png"/>
          <p:cNvPicPr>
            <a:picLocks noChangeAspect="1"/>
          </p:cNvPicPr>
          <p:nvPr userDrawn="1"/>
        </p:nvPicPr>
        <p:blipFill>
          <a:blip r:embed="rId3"/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10"/>
          <p:cNvSpPr>
            <a:spLocks noGrp="1"/>
          </p:cNvSpPr>
          <p:nvPr>
            <p:ph type="sldNum" sz="quarter" idx="10"/>
          </p:nvPr>
        </p:nvSpPr>
        <p:spPr>
          <a:xfrm>
            <a:off x="576263" y="5445125"/>
            <a:ext cx="11191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36F44552-62F7-4F06-B69A-BADD14EB924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576263" y="5876925"/>
            <a:ext cx="2663825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23415F-8C7F-4595-B547-4926A06EBF9F}" type="datetimeFigureOut">
              <a:rPr lang="ru-RU" smtClean="0"/>
              <a:pPr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F30E-203F-438F-8DA7-E9CBABDBF5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9" descr="bandeau_titr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RFMblan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157788"/>
            <a:ext cx="12969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5445224"/>
            <a:ext cx="4788464" cy="28803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311999" y="3311999"/>
            <a:ext cx="5832000" cy="2124000"/>
          </a:xfrm>
          <a:solidFill>
            <a:srgbClr val="666666"/>
          </a:solidFill>
        </p:spPr>
        <p:txBody>
          <a:bodyPr rtlCol="0" anchor="ctr">
            <a:noAutofit/>
          </a:bodyPr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1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8" name="Espace réservé du numéro de diapositive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18A36B4A-3A71-4946-BC21-539B9EC5D46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Espace réservé du pied de page 14"/>
          <p:cNvSpPr>
            <a:spLocks noGrp="1"/>
          </p:cNvSpPr>
          <p:nvPr>
            <p:ph type="ftr" sz="quarter" idx="16"/>
          </p:nvPr>
        </p:nvSpPr>
        <p:spPr>
          <a:xfrm>
            <a:off x="5435600" y="6305550"/>
            <a:ext cx="2555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 descr="bandeau_titr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IRFMblanc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157788"/>
            <a:ext cx="129698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5445224"/>
            <a:ext cx="4788464" cy="28803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3060272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1" name="Espace réservé du numéro de diapositive 1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6509A431-55E6-4CE0-AF4C-05A1E9CAFF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3" name="Espace réservé du pied de page 15"/>
          <p:cNvSpPr>
            <a:spLocks noGrp="1"/>
          </p:cNvSpPr>
          <p:nvPr>
            <p:ph type="ftr" sz="quarter" idx="24"/>
          </p:nvPr>
        </p:nvSpPr>
        <p:spPr>
          <a:xfrm>
            <a:off x="5435600" y="6305550"/>
            <a:ext cx="2555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bandeau_intercalair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576263" y="5876925"/>
            <a:ext cx="270033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F08AF5F-965D-462D-BE12-524D13934A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576263" y="5445125"/>
            <a:ext cx="27003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2408932" y="6454923"/>
            <a:ext cx="5940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349357" y="6453336"/>
            <a:ext cx="1119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10AB8867-C9B2-4496-8F9A-431968D7D2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EAC339A-0056-46CF-975B-EF2230DB338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B679DA16-8683-4EE5-A64B-E0E415C4BB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0AE3DE09-33B3-4B20-9264-A8D0BE8EC3C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C372FC25-0E97-4E99-840A-662485FB1F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268413"/>
            <a:ext cx="81724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CEA | 10 AVRIL 2012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A45AF852-F959-4662-99B4-74F05EE07DD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pic>
        <p:nvPicPr>
          <p:cNvPr id="1031" name="Picture 8" descr="IRFMblan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308975" y="238125"/>
            <a:ext cx="7270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65" r:id="rId10"/>
    <p:sldLayoutId id="2147483666" r:id="rId11"/>
    <p:sldLayoutId id="2147483667" r:id="rId12"/>
    <p:sldLayoutId id="2147483668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algn="l" rtl="0" eaLnBrk="1" fontAlgn="base" hangingPunct="1">
        <a:spcBef>
          <a:spcPct val="0"/>
        </a:spcBef>
        <a:spcAft>
          <a:spcPts val="400"/>
        </a:spcAft>
        <a:buFont typeface="Arial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7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SzPct val="36000"/>
        <a:buFont typeface="Arial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8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419872" y="-99392"/>
            <a:ext cx="5616624" cy="287338"/>
          </a:xfrm>
        </p:spPr>
        <p:txBody>
          <a:bodyPr rtlCol="0">
            <a:noAutofit/>
          </a:bodyPr>
          <a:lstStyle/>
          <a:p>
            <a:pPr algn="r"/>
            <a:r>
              <a:rPr lang="en-US" b="1" dirty="0" smtClean="0"/>
              <a:t>Aix </a:t>
            </a:r>
            <a:r>
              <a:rPr lang="en-US" b="1" dirty="0" err="1" smtClean="0"/>
              <a:t>en</a:t>
            </a:r>
            <a:r>
              <a:rPr lang="en-US" b="1" dirty="0" smtClean="0"/>
              <a:t> Provence</a:t>
            </a:r>
            <a:r>
              <a:rPr lang="en-US" b="1" dirty="0" smtClean="0"/>
              <a:t>		</a:t>
            </a:r>
            <a:r>
              <a:rPr lang="en-US" b="1" dirty="0" smtClean="0"/>
              <a:t>26.02.2021</a:t>
            </a:r>
            <a:endParaRPr lang="en-US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3286116" y="1052736"/>
            <a:ext cx="5857884" cy="273345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altLang="ja-JP" b="1" dirty="0" smtClean="0">
                <a:latin typeface="Calibri"/>
                <a:cs typeface="Calibri"/>
              </a:rPr>
              <a:t>Helium bubble </a:t>
            </a:r>
            <a:r>
              <a:rPr lang="fr-FR" altLang="ja-JP" b="1" dirty="0" smtClean="0">
                <a:latin typeface="Calibri"/>
                <a:cs typeface="Calibri"/>
              </a:rPr>
              <a:t>density</a:t>
            </a:r>
            <a:br>
              <a:rPr lang="fr-FR" altLang="ja-JP" b="1" dirty="0" smtClean="0">
                <a:latin typeface="Calibri"/>
                <a:cs typeface="Calibri"/>
              </a:rPr>
            </a:br>
            <a:r>
              <a:rPr lang="fr-FR" altLang="ja-JP" b="1" dirty="0" smtClean="0">
                <a:latin typeface="Calibri"/>
                <a:cs typeface="Calibri"/>
              </a:rPr>
              <a:t>sample </a:t>
            </a:r>
            <a:r>
              <a:rPr lang="fr-FR" altLang="ja-JP" b="1" dirty="0" smtClean="0">
                <a:latin typeface="Calibri"/>
                <a:cs typeface="Calibri"/>
              </a:rPr>
              <a:t>21BT</a:t>
            </a:r>
            <a:endParaRPr lang="en-US" altLang="ja-JP" sz="1400" b="1" dirty="0">
              <a:latin typeface="Calibri"/>
              <a:cs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1868" y="4065164"/>
            <a:ext cx="3100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Mykola Ialovega</a:t>
            </a:r>
          </a:p>
          <a:p>
            <a:r>
              <a:rPr lang="en-US" sz="1200" dirty="0" smtClean="0"/>
              <a:t>CEA </a:t>
            </a:r>
            <a:r>
              <a:rPr lang="en-US" sz="1200" dirty="0" err="1" smtClean="0"/>
              <a:t>Cadarache</a:t>
            </a:r>
            <a:r>
              <a:rPr lang="en-US" sz="1200" dirty="0" smtClean="0"/>
              <a:t>, IRFM</a:t>
            </a:r>
          </a:p>
          <a:p>
            <a:r>
              <a:rPr lang="en-US" sz="1200" i="1" dirty="0" err="1" smtClean="0"/>
              <a:t>Université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d’Aix</a:t>
            </a:r>
            <a:r>
              <a:rPr lang="en-US" sz="1200" i="1" dirty="0" smtClean="0"/>
              <a:t> Marseille,</a:t>
            </a:r>
            <a:r>
              <a:rPr lang="en-US" sz="1200" dirty="0" smtClean="0"/>
              <a:t> PIIM laboratory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71868" y="5422486"/>
            <a:ext cx="51908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Supervisors: E. Bernard</a:t>
            </a:r>
            <a:r>
              <a:rPr lang="en-US" altLang="ja-JP" i="1" baseline="30000" dirty="0" smtClean="0">
                <a:latin typeface="Calibri"/>
                <a:cs typeface="Calibri"/>
              </a:rPr>
              <a:t>1</a:t>
            </a:r>
            <a:r>
              <a:rPr lang="fr-FR" dirty="0" smtClean="0"/>
              <a:t>, R. Bisson</a:t>
            </a:r>
            <a:r>
              <a:rPr lang="en-US" altLang="ja-JP" i="1" baseline="30000" dirty="0" smtClean="0">
                <a:latin typeface="Calibri"/>
                <a:cs typeface="Calibri"/>
              </a:rPr>
              <a:t>2</a:t>
            </a:r>
            <a:r>
              <a:rPr lang="fr-FR" dirty="0"/>
              <a:t>, </a:t>
            </a:r>
            <a:r>
              <a:rPr lang="fr-FR" dirty="0" smtClean="0"/>
              <a:t>C. </a:t>
            </a:r>
            <a:r>
              <a:rPr lang="fr-FR" dirty="0" err="1" smtClean="0"/>
              <a:t>Grisolia</a:t>
            </a:r>
            <a:r>
              <a:rPr lang="en-US" altLang="ja-JP" i="1" baseline="30000" dirty="0" smtClean="0">
                <a:latin typeface="Calibri"/>
                <a:cs typeface="Calibri"/>
              </a:rPr>
              <a:t>1</a:t>
            </a:r>
            <a:endParaRPr lang="fr-FR" dirty="0" smtClean="0"/>
          </a:p>
          <a:p>
            <a:r>
              <a:rPr lang="fr-FR" dirty="0" err="1" smtClean="0"/>
              <a:t>Thesis</a:t>
            </a:r>
            <a:r>
              <a:rPr lang="fr-FR" dirty="0" smtClean="0"/>
              <a:t> </a:t>
            </a:r>
            <a:r>
              <a:rPr lang="fr-FR" dirty="0" err="1" smtClean="0"/>
              <a:t>Director</a:t>
            </a:r>
            <a:r>
              <a:rPr lang="fr-FR" dirty="0" smtClean="0"/>
              <a:t>: T. Angot</a:t>
            </a:r>
            <a:r>
              <a:rPr lang="en-US" altLang="ja-JP" i="1" baseline="30000" dirty="0" smtClean="0">
                <a:latin typeface="Calibri"/>
                <a:cs typeface="Calibri"/>
              </a:rPr>
              <a:t>2</a:t>
            </a:r>
          </a:p>
          <a:p>
            <a:pPr marL="228600" indent="-228600">
              <a:spcAft>
                <a:spcPts val="0"/>
              </a:spcAft>
              <a:buAutoNum type="arabicParenR"/>
            </a:pPr>
            <a:r>
              <a:rPr lang="fr-FR" sz="1200" i="1" dirty="0" smtClean="0">
                <a:ea typeface="Calibri" panose="020F0502020204030204" pitchFamily="34" charset="0"/>
              </a:rPr>
              <a:t>IRFM</a:t>
            </a:r>
            <a:r>
              <a:rPr lang="en-US" sz="1200" i="1" dirty="0" smtClean="0">
                <a:ea typeface="Calibri" panose="020F0502020204030204" pitchFamily="34" charset="0"/>
              </a:rPr>
              <a:t>, SI2P, </a:t>
            </a:r>
            <a:r>
              <a:rPr lang="fr-FR" sz="1200" i="1" dirty="0" smtClean="0">
                <a:ea typeface="Calibri" panose="020F0502020204030204" pitchFamily="34" charset="0"/>
              </a:rPr>
              <a:t>CEA/Cadarache</a:t>
            </a:r>
          </a:p>
          <a:p>
            <a:pPr marL="228600" indent="-228600">
              <a:spcAft>
                <a:spcPts val="0"/>
              </a:spcAft>
              <a:buAutoNum type="arabicParenR"/>
            </a:pPr>
            <a:r>
              <a:rPr lang="en-US" sz="1200" i="1" dirty="0" err="1" smtClean="0"/>
              <a:t>Université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d’Aix</a:t>
            </a:r>
            <a:r>
              <a:rPr lang="en-US" sz="1200" i="1" dirty="0" smtClean="0"/>
              <a:t> Marseille, PIIM</a:t>
            </a:r>
            <a:r>
              <a:rPr lang="fr-FR" sz="1200" i="1" dirty="0" smtClean="0">
                <a:ea typeface="Calibri" panose="020F0502020204030204" pitchFamily="34" charset="0"/>
              </a:rPr>
              <a:t> </a:t>
            </a:r>
            <a:endParaRPr lang="en-US" sz="1200" i="1" dirty="0" smtClean="0"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6"/>
          <p:cNvSpPr txBox="1">
            <a:spLocks/>
          </p:cNvSpPr>
          <p:nvPr/>
        </p:nvSpPr>
        <p:spPr>
          <a:xfrm>
            <a:off x="1187624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fr-FR" sz="2200" b="1" cap="all" dirty="0" smtClean="0">
                <a:solidFill>
                  <a:schemeClr val="bg1"/>
                </a:solidFill>
              </a:rPr>
              <a:t>Experimental </a:t>
            </a:r>
            <a:r>
              <a:rPr lang="fr-FR" sz="2200" b="1" cap="all" dirty="0">
                <a:solidFill>
                  <a:schemeClr val="bg1"/>
                </a:solidFill>
              </a:rPr>
              <a:t>protocol</a:t>
            </a:r>
          </a:p>
        </p:txBody>
      </p:sp>
      <p:sp>
        <p:nvSpPr>
          <p:cNvPr id="56" name="Espace réservé du numéro de diapositive 8"/>
          <p:cNvSpPr>
            <a:spLocks noGrp="1"/>
          </p:cNvSpPr>
          <p:nvPr>
            <p:ph type="sldNum" sz="quarter" idx="11"/>
          </p:nvPr>
        </p:nvSpPr>
        <p:spPr bwMode="auto">
          <a:xfrm>
            <a:off x="8349357" y="6453336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/>
              <a:t>|  PAGE </a:t>
            </a:r>
            <a:fld id="{AB26EB14-2D68-40AA-96D4-6759B2555880}" type="slidenum">
              <a:rPr lang="fr-FR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fr-FR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024"/>
            <a:ext cx="9144000" cy="5253952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1403648" y="797898"/>
            <a:ext cx="7740352" cy="3567206"/>
          </a:xfrm>
          <a:prstGeom prst="roundRect">
            <a:avLst>
              <a:gd name="adj" fmla="val 0"/>
            </a:avLst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6"/>
          <p:cNvSpPr txBox="1">
            <a:spLocks/>
          </p:cNvSpPr>
          <p:nvPr/>
        </p:nvSpPr>
        <p:spPr>
          <a:xfrm>
            <a:off x="1187624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fr-FR" sz="2200" b="1" cap="all" dirty="0" smtClean="0">
                <a:solidFill>
                  <a:schemeClr val="bg1"/>
                </a:solidFill>
              </a:rPr>
              <a:t>HF </a:t>
            </a:r>
            <a:r>
              <a:rPr lang="fr-FR" sz="2200" b="1" cap="all" dirty="0" smtClean="0">
                <a:solidFill>
                  <a:schemeClr val="bg1"/>
                </a:solidFill>
              </a:rPr>
              <a:t>after Helium irradiation</a:t>
            </a:r>
            <a:endParaRPr lang="fr-FR" sz="2200" b="1" cap="all" dirty="0">
              <a:solidFill>
                <a:schemeClr val="bg1"/>
              </a:solidFill>
            </a:endParaRPr>
          </a:p>
        </p:txBody>
      </p:sp>
      <p:sp>
        <p:nvSpPr>
          <p:cNvPr id="56" name="Espace réservé du numéro de diapositive 8"/>
          <p:cNvSpPr>
            <a:spLocks noGrp="1"/>
          </p:cNvSpPr>
          <p:nvPr>
            <p:ph type="sldNum" sz="quarter" idx="11"/>
          </p:nvPr>
        </p:nvSpPr>
        <p:spPr bwMode="auto">
          <a:xfrm>
            <a:off x="8349357" y="6453336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/>
              <a:t>|  PAGE </a:t>
            </a:r>
            <a:fld id="{AB26EB14-2D68-40AA-96D4-6759B2555880}" type="slidenum">
              <a:rPr lang="fr-FR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334"/>
            <a:ext cx="6400800" cy="5840666"/>
          </a:xfrm>
          <a:prstGeom prst="rect">
            <a:avLst/>
          </a:prstGeom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400800" y="1583447"/>
            <a:ext cx="2555776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SURFACE (SEM):</a:t>
            </a:r>
          </a:p>
          <a:p>
            <a:pPr algn="just">
              <a:buClrTx/>
              <a:defRPr/>
            </a:pP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Oval-shaped holes</a:t>
            </a: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 W particles</a:t>
            </a: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undulating surface structure on (111) that is aligned with &lt;100&gt; direction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0232" y="1124744"/>
            <a:ext cx="1689125" cy="288032"/>
          </a:xfrm>
          <a:prstGeom prst="roundRect">
            <a:avLst/>
          </a:prstGeom>
          <a:solidFill>
            <a:srgbClr val="D7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HF: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6"/>
          <p:cNvSpPr txBox="1">
            <a:spLocks/>
          </p:cNvSpPr>
          <p:nvPr/>
        </p:nvSpPr>
        <p:spPr>
          <a:xfrm>
            <a:off x="1187624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fr-FR" sz="2200" b="1" cap="all" dirty="0" smtClean="0">
                <a:solidFill>
                  <a:schemeClr val="bg1"/>
                </a:solidFill>
              </a:rPr>
              <a:t>HF </a:t>
            </a:r>
            <a:r>
              <a:rPr lang="fr-FR" sz="2200" b="1" cap="all" dirty="0" smtClean="0">
                <a:solidFill>
                  <a:schemeClr val="bg1"/>
                </a:solidFill>
              </a:rPr>
              <a:t>after Helium irradiation</a:t>
            </a:r>
            <a:endParaRPr lang="fr-FR" sz="2200" b="1" cap="all" dirty="0">
              <a:solidFill>
                <a:schemeClr val="bg1"/>
              </a:solidFill>
            </a:endParaRPr>
          </a:p>
        </p:txBody>
      </p:sp>
      <p:sp>
        <p:nvSpPr>
          <p:cNvPr id="56" name="Espace réservé du numéro de diapositive 8"/>
          <p:cNvSpPr>
            <a:spLocks noGrp="1"/>
          </p:cNvSpPr>
          <p:nvPr>
            <p:ph type="sldNum" sz="quarter" idx="11"/>
          </p:nvPr>
        </p:nvSpPr>
        <p:spPr bwMode="auto">
          <a:xfrm>
            <a:off x="8349357" y="6453336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/>
              <a:t>|  PAGE </a:t>
            </a:r>
            <a:fld id="{AB26EB14-2D68-40AA-96D4-6759B2555880}" type="slidenum">
              <a:rPr lang="fr-FR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fr-FR" dirty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6400800" y="1583447"/>
            <a:ext cx="255577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NEAR SURFACE (TEM):</a:t>
            </a:r>
          </a:p>
          <a:p>
            <a:pPr algn="just">
              <a:buClrTx/>
              <a:defRPr/>
            </a:pP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Holes are open bubbles</a:t>
            </a: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Bubbles </a:t>
            </a: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shaped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algn="just">
              <a:buClrTx/>
              <a:defRPr/>
            </a:pPr>
            <a:r>
              <a:rPr lang="en-US" altLang="ja-JP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small d&lt;3 nm</a:t>
            </a:r>
          </a:p>
          <a:p>
            <a:pPr algn="just">
              <a:buClrTx/>
              <a:defRPr/>
            </a:pPr>
            <a:r>
              <a:rPr lang="en-US" altLang="ja-JP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middle 3&lt;d&lt;10 nm</a:t>
            </a:r>
          </a:p>
          <a:p>
            <a:pPr algn="just">
              <a:buClrTx/>
              <a:defRPr/>
            </a:pPr>
            <a:r>
              <a:rPr lang="en-US" altLang="ja-JP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large d&gt;10 nm</a:t>
            </a:r>
          </a:p>
          <a:p>
            <a:pPr marL="171450" indent="-171450" algn="just">
              <a:buClrTx/>
              <a:buFont typeface="Arial" panose="020B0604020202020204" pitchFamily="34" charset="0"/>
              <a:buChar char="•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Many small bubbles close to the surface; up to 40-50 nm below the surface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0232" y="1124744"/>
            <a:ext cx="1689125" cy="288032"/>
          </a:xfrm>
          <a:prstGeom prst="roundRect">
            <a:avLst/>
          </a:prstGeom>
          <a:solidFill>
            <a:srgbClr val="D7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HF: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5486400" cy="55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6"/>
          <p:cNvSpPr txBox="1">
            <a:spLocks/>
          </p:cNvSpPr>
          <p:nvPr/>
        </p:nvSpPr>
        <p:spPr>
          <a:xfrm>
            <a:off x="1187624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fr-FR" sz="2200" b="1" cap="all" dirty="0" smtClean="0">
                <a:solidFill>
                  <a:schemeClr val="bg1"/>
                </a:solidFill>
              </a:rPr>
              <a:t>HF </a:t>
            </a:r>
            <a:r>
              <a:rPr lang="fr-FR" sz="2200" b="1" cap="all" dirty="0" smtClean="0">
                <a:solidFill>
                  <a:schemeClr val="bg1"/>
                </a:solidFill>
              </a:rPr>
              <a:t>after Helium </a:t>
            </a:r>
            <a:r>
              <a:rPr lang="fr-FR" sz="2200" b="1" cap="all" dirty="0" smtClean="0">
                <a:solidFill>
                  <a:schemeClr val="bg1"/>
                </a:solidFill>
              </a:rPr>
              <a:t>irradiation: bubbles density</a:t>
            </a:r>
            <a:endParaRPr lang="fr-FR" sz="2200" b="1" cap="all" dirty="0">
              <a:solidFill>
                <a:schemeClr val="bg1"/>
              </a:solidFill>
            </a:endParaRPr>
          </a:p>
        </p:txBody>
      </p:sp>
      <p:sp>
        <p:nvSpPr>
          <p:cNvPr id="56" name="Espace réservé du numéro de diapositive 8"/>
          <p:cNvSpPr>
            <a:spLocks noGrp="1"/>
          </p:cNvSpPr>
          <p:nvPr>
            <p:ph type="sldNum" sz="quarter" idx="11"/>
          </p:nvPr>
        </p:nvSpPr>
        <p:spPr bwMode="auto">
          <a:xfrm>
            <a:off x="8349357" y="6453336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/>
              <a:t>|  PAGE </a:t>
            </a:r>
            <a:fld id="{AB26EB14-2D68-40AA-96D4-6759B2555880}" type="slidenum">
              <a:rPr lang="fr-FR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 dirty="0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11559" y="1628800"/>
            <a:ext cx="781347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I do the analysis of the TEM data, the main assumptions are:</a:t>
            </a:r>
          </a:p>
          <a:p>
            <a:pPr>
              <a:buClrTx/>
              <a:defRPr/>
            </a:pPr>
            <a:endParaRPr lang="en-US" altLang="ja-JP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indent="-171450">
              <a:buClrTx/>
              <a:buFontTx/>
              <a:buChar char="-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Bubbles are spherical:</a:t>
            </a:r>
            <a:b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Diameter is recalculated using the </a:t>
            </a: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area of each bubble</a:t>
            </a:r>
            <a:b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However, not all the bubbles are spherical!</a:t>
            </a:r>
          </a:p>
          <a:p>
            <a:pPr marL="171450" indent="-171450">
              <a:buClrTx/>
              <a:buFontTx/>
              <a:buChar char="-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In-depth position of each bubble is the distance between</a:t>
            </a:r>
            <a:b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interception point of major and minor radius of the bubble and</a:t>
            </a:r>
            <a:b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surface</a:t>
            </a:r>
          </a:p>
          <a:p>
            <a:pPr marL="171450" indent="-171450">
              <a:buClrTx/>
              <a:buFontTx/>
              <a:buChar char="-"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The surface is the border line between W (dark contrast) and Pt (brighter contrast) layers (see the previous slide) </a:t>
            </a:r>
            <a:b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6"/>
          <p:cNvSpPr txBox="1">
            <a:spLocks/>
          </p:cNvSpPr>
          <p:nvPr/>
        </p:nvSpPr>
        <p:spPr>
          <a:xfrm>
            <a:off x="1187624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fr-FR" sz="2200" b="1" cap="all" dirty="0" smtClean="0">
                <a:solidFill>
                  <a:schemeClr val="bg1"/>
                </a:solidFill>
              </a:rPr>
              <a:t>HF </a:t>
            </a:r>
            <a:r>
              <a:rPr lang="fr-FR" sz="2200" b="1" cap="all" dirty="0" smtClean="0">
                <a:solidFill>
                  <a:schemeClr val="bg1"/>
                </a:solidFill>
              </a:rPr>
              <a:t>after Helium </a:t>
            </a:r>
            <a:r>
              <a:rPr lang="fr-FR" sz="2200" b="1" cap="all" dirty="0" smtClean="0">
                <a:solidFill>
                  <a:schemeClr val="bg1"/>
                </a:solidFill>
              </a:rPr>
              <a:t>irradiation: bubbles density</a:t>
            </a:r>
            <a:endParaRPr lang="fr-FR" sz="2200" b="1" cap="all" dirty="0">
              <a:solidFill>
                <a:schemeClr val="bg1"/>
              </a:solidFill>
            </a:endParaRPr>
          </a:p>
        </p:txBody>
      </p:sp>
      <p:sp>
        <p:nvSpPr>
          <p:cNvPr id="56" name="Espace réservé du numéro de diapositive 8"/>
          <p:cNvSpPr>
            <a:spLocks noGrp="1"/>
          </p:cNvSpPr>
          <p:nvPr>
            <p:ph type="sldNum" sz="quarter" idx="11"/>
          </p:nvPr>
        </p:nvSpPr>
        <p:spPr bwMode="auto">
          <a:xfrm>
            <a:off x="8349357" y="6453336"/>
            <a:ext cx="1119187" cy="365125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/>
              <a:t>|  PAGE </a:t>
            </a:r>
            <a:fld id="{AB26EB14-2D68-40AA-96D4-6759B2555880}" type="slidenum">
              <a:rPr lang="fr-FR"/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fr-FR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25486"/>
              </p:ext>
            </p:extLst>
          </p:nvPr>
        </p:nvGraphicFramePr>
        <p:xfrm>
          <a:off x="2339752" y="3988688"/>
          <a:ext cx="6264696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3988688"/>
                        <a:ext cx="6264696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210699" y="98831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Graph" r:id="rId5" imgW="3920760" imgH="3000960" progId="Origin95.Graph">
                  <p:embed/>
                </p:oleObj>
              </mc:Choice>
              <mc:Fallback>
                <p:oleObj name="Graph" r:id="rId5" imgW="3920760" imgH="3000960" progId="Origin95.Graph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699" y="98831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7659" y="988313"/>
          <a:ext cx="392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Graph" r:id="rId7" imgW="3920760" imgH="3000960" progId="Origin95.Graph">
                  <p:embed/>
                </p:oleObj>
              </mc:Choice>
              <mc:Fallback>
                <p:oleObj name="Graph" r:id="rId7" imgW="3920760" imgH="3000960" progId="Origin95.Graph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659" y="988313"/>
                        <a:ext cx="392112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4932040" y="933587"/>
            <a:ext cx="305727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How many bubbles we cross when we cut the lamella parallel to the sample’s surface (so, density in depth)</a:t>
            </a: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66020" y="988313"/>
            <a:ext cx="21938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Bubbles number vs diameter</a:t>
            </a: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95536" y="4509120"/>
            <a:ext cx="23765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All bubbles analyzed using one lamella (using 12 under focused and corresponding 12 over focused TEM images):</a:t>
            </a:r>
            <a:endParaRPr lang="en-US" altLang="ja-JP" sz="11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583792" y="1916832"/>
            <a:ext cx="118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38766" y="1875192"/>
            <a:ext cx="219381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Max number of so-called</a:t>
            </a:r>
          </a:p>
          <a:p>
            <a:pPr algn="just">
              <a:buClrTx/>
              <a:defRPr/>
            </a:pPr>
            <a:r>
              <a:rPr lang="en-US" altLang="ja-JP" sz="1100" dirty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iddle-size bubbles (3-5 nm in diameter)</a:t>
            </a:r>
            <a:endParaRPr lang="en-US" altLang="ja-JP" sz="1100" dirty="0" smtClean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10110" y="1786509"/>
            <a:ext cx="219381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Max number of </a:t>
            </a: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bubbles at a depth of ~10 nm below the surface</a:t>
            </a:r>
            <a:endParaRPr lang="en-US" altLang="ja-JP" sz="1100" dirty="0" smtClean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494436" y="3958049"/>
            <a:ext cx="219381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rgbClr val="FF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Bubbles burst when their diameter&gt;distance to the center of the bubble</a:t>
            </a:r>
            <a:endParaRPr lang="en-US" altLang="ja-JP" sz="1100" dirty="0" smtClean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3563888" y="4558213"/>
            <a:ext cx="72008" cy="471227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892411" y="4713609"/>
            <a:ext cx="2193812" cy="9387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defRPr/>
            </a:pPr>
            <a:r>
              <a:rPr lang="en-US" altLang="ja-JP" sz="11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Note:</a:t>
            </a:r>
          </a:p>
          <a:p>
            <a:pPr algn="just">
              <a:buClrTx/>
              <a:defRPr/>
            </a:pPr>
            <a:r>
              <a:rPr lang="en-US" altLang="ja-JP" sz="1100" dirty="0" smtClean="0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calculation gives good results for bubbles with d&gt;=3nm up to the depth of ~30-40nm</a:t>
            </a:r>
            <a:endParaRPr lang="en-US" altLang="ja-JP" sz="1100" dirty="0" smtClean="0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2007_IRFM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Modele_powerpoint2007_IRFM</Template>
  <TotalTime>12074</TotalTime>
  <Words>252</Words>
  <Application>Microsoft Office PowerPoint</Application>
  <PresentationFormat>Экран (4:3)</PresentationFormat>
  <Paragraphs>48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Semibold</vt:lpstr>
      <vt:lpstr>Modele_powerpoint2007_IRFM</vt:lpstr>
      <vt:lpstr>Unicode Origin Graph</vt:lpstr>
      <vt:lpstr>Helium bubble density sample 21BT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aliquando tempo tatum commentum</dc:title>
  <dc:creator>POITEVIN Evelyne 222307</dc:creator>
  <cp:lastModifiedBy>Nicolas</cp:lastModifiedBy>
  <cp:revision>607</cp:revision>
  <cp:lastPrinted>2012-06-19T14:18:21Z</cp:lastPrinted>
  <dcterms:created xsi:type="dcterms:W3CDTF">2012-06-19T13:54:11Z</dcterms:created>
  <dcterms:modified xsi:type="dcterms:W3CDTF">2021-02-26T10:39:27Z</dcterms:modified>
</cp:coreProperties>
</file>