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269" r:id="rId6"/>
    <p:sldId id="262" r:id="rId7"/>
    <p:sldId id="299" r:id="rId8"/>
    <p:sldId id="266" r:id="rId9"/>
    <p:sldId id="303" r:id="rId10"/>
    <p:sldId id="265" r:id="rId11"/>
    <p:sldId id="300" r:id="rId12"/>
    <p:sldId id="301" r:id="rId13"/>
    <p:sldId id="302" r:id="rId14"/>
    <p:sldId id="268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440"/>
    <a:srgbClr val="C8C040"/>
    <a:srgbClr val="C6C44F"/>
    <a:srgbClr val="343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110" d="100"/>
          <a:sy n="110" d="100"/>
        </p:scale>
        <p:origin x="7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D30D0-23E5-4F0C-84BE-6C8600E9CDB4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C81A5-238A-453D-AA51-E30B0DFE9D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3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3600"/>
            <a:ext cx="7315200" cy="17568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4D9F42-FE90-4A6E-902A-578F4B4DA8EF}"/>
              </a:ext>
            </a:extLst>
          </p:cNvPr>
          <p:cNvGrpSpPr/>
          <p:nvPr userDrawn="1"/>
        </p:nvGrpSpPr>
        <p:grpSpPr>
          <a:xfrm>
            <a:off x="228600" y="444872"/>
            <a:ext cx="4572000" cy="1079128"/>
            <a:chOff x="0" y="6006227"/>
            <a:chExt cx="2907477" cy="660559"/>
          </a:xfrm>
        </p:grpSpPr>
        <p:pic>
          <p:nvPicPr>
            <p:cNvPr id="10" name="Picture 5" descr="C:\Users\RSMarketing\Desktop\Marketing 2016 Elena\Remain Software Logo\Remain Logo transparant final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91" r="32823"/>
            <a:stretch/>
          </p:blipFill>
          <p:spPr bwMode="auto">
            <a:xfrm>
              <a:off x="0" y="6006227"/>
              <a:ext cx="2895600" cy="660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30C633-1CD6-49BD-8471-F83FC007A0B7}"/>
                </a:ext>
              </a:extLst>
            </p:cNvPr>
            <p:cNvSpPr/>
            <p:nvPr userDrawn="1"/>
          </p:nvSpPr>
          <p:spPr>
            <a:xfrm>
              <a:off x="470591" y="6391932"/>
              <a:ext cx="24368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i="1" kern="1200" dirty="0">
                  <a:solidFill>
                    <a:srgbClr val="C6C44F"/>
                  </a:solidFill>
                  <a:effectLst/>
                  <a:latin typeface="+mn-lt"/>
                  <a:ea typeface="+mn-ea"/>
                  <a:cs typeface="+mn-cs"/>
                </a:rPr>
                <a:t>Embrace</a:t>
              </a:r>
              <a:r>
                <a:rPr lang="en-US" sz="1000" b="1" kern="1200" dirty="0">
                  <a:solidFill>
                    <a:srgbClr val="C6C44F"/>
                  </a:solidFill>
                  <a:effectLst/>
                  <a:latin typeface="+mn-lt"/>
                  <a:ea typeface="+mn-ea"/>
                  <a:cs typeface="+mn-cs"/>
                </a:rPr>
                <a:t> Change. </a:t>
              </a:r>
              <a:r>
                <a:rPr lang="en-US" sz="1000" b="1" i="1" kern="1200" dirty="0">
                  <a:solidFill>
                    <a:srgbClr val="C6C44F"/>
                  </a:solidFill>
                  <a:effectLst/>
                  <a:latin typeface="+mn-lt"/>
                  <a:ea typeface="+mn-ea"/>
                  <a:cs typeface="+mn-cs"/>
                </a:rPr>
                <a:t>Remain </a:t>
              </a:r>
              <a:r>
                <a:rPr lang="en-US" sz="1000" b="1" kern="1200" dirty="0">
                  <a:solidFill>
                    <a:srgbClr val="C6C44F"/>
                  </a:solidFill>
                  <a:effectLst/>
                  <a:latin typeface="+mn-lt"/>
                  <a:ea typeface="+mn-ea"/>
                  <a:cs typeface="+mn-cs"/>
                </a:rPr>
                <a:t>In Control.</a:t>
              </a:r>
              <a:endParaRPr lang="en-US" sz="1000" dirty="0">
                <a:solidFill>
                  <a:srgbClr val="C6C44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05800" cy="773097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05800" cy="3539527"/>
          </a:xfrm>
        </p:spPr>
        <p:txBody>
          <a:bodyPr>
            <a:normAutofit/>
          </a:bodyPr>
          <a:lstStyle>
            <a:lvl1pPr marL="228600" indent="-182880">
              <a:buSzPct val="120000"/>
              <a:buFont typeface="Wingdings" panose="05000000000000000000" pitchFamily="2" charset="2"/>
              <a:buChar char="Ø"/>
              <a:defRPr sz="3200"/>
            </a:lvl1pPr>
            <a:lvl2pPr marL="502920" indent="-182880">
              <a:buFont typeface="Wingdings" panose="05000000000000000000" pitchFamily="2" charset="2"/>
              <a:buChar char="Ø"/>
              <a:defRPr sz="2800"/>
            </a:lvl2pPr>
            <a:lvl3pPr marL="685800" indent="-182880">
              <a:buFont typeface="Wingdings" panose="05000000000000000000" pitchFamily="2" charset="2"/>
              <a:buChar char="Ø"/>
              <a:defRPr sz="2400"/>
            </a:lvl3pPr>
            <a:lvl4pPr marL="914400" indent="-182880">
              <a:buFont typeface="Wingdings" panose="05000000000000000000" pitchFamily="2" charset="2"/>
              <a:buChar char="Ø"/>
              <a:defRPr sz="2000"/>
            </a:lvl4pPr>
            <a:lvl5pPr marL="1143000" indent="-182880">
              <a:buFont typeface="Wingdings" panose="05000000000000000000" pitchFamily="2" charset="2"/>
              <a:buChar char="Ø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945D3B-BA02-4405-92BE-62309F56692C}"/>
              </a:ext>
            </a:extLst>
          </p:cNvPr>
          <p:cNvGrpSpPr/>
          <p:nvPr userDrawn="1"/>
        </p:nvGrpSpPr>
        <p:grpSpPr>
          <a:xfrm>
            <a:off x="0" y="6006227"/>
            <a:ext cx="2907477" cy="660559"/>
            <a:chOff x="0" y="6006227"/>
            <a:chExt cx="2907477" cy="660559"/>
          </a:xfrm>
        </p:grpSpPr>
        <p:pic>
          <p:nvPicPr>
            <p:cNvPr id="6" name="Picture 5" descr="C:\Users\RSMarketing\Desktop\Marketing 2016 Elena\Remain Software Logo\Remain Logo transparant final.png">
              <a:extLst>
                <a:ext uri="{FF2B5EF4-FFF2-40B4-BE49-F238E27FC236}">
                  <a16:creationId xmlns:a16="http://schemas.microsoft.com/office/drawing/2014/main" id="{FDE9F87E-30FA-4166-8326-C2435F7E25E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91" r="32823"/>
            <a:stretch/>
          </p:blipFill>
          <p:spPr bwMode="auto">
            <a:xfrm>
              <a:off x="0" y="6006227"/>
              <a:ext cx="2895600" cy="660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226D1A-5925-47D3-AC0B-D66448058DEA}"/>
                </a:ext>
              </a:extLst>
            </p:cNvPr>
            <p:cNvSpPr/>
            <p:nvPr userDrawn="1"/>
          </p:nvSpPr>
          <p:spPr>
            <a:xfrm>
              <a:off x="470591" y="6391932"/>
              <a:ext cx="24368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i="1" kern="1200" dirty="0">
                  <a:solidFill>
                    <a:srgbClr val="C6C44F"/>
                  </a:solidFill>
                  <a:effectLst/>
                  <a:latin typeface="+mn-lt"/>
                  <a:ea typeface="+mn-ea"/>
                  <a:cs typeface="+mn-cs"/>
                </a:rPr>
                <a:t>Embrace</a:t>
              </a:r>
              <a:r>
                <a:rPr lang="en-US" sz="1000" b="1" kern="1200" dirty="0">
                  <a:solidFill>
                    <a:srgbClr val="C6C44F"/>
                  </a:solidFill>
                  <a:effectLst/>
                  <a:latin typeface="+mn-lt"/>
                  <a:ea typeface="+mn-ea"/>
                  <a:cs typeface="+mn-cs"/>
                </a:rPr>
                <a:t> Change. </a:t>
              </a:r>
              <a:r>
                <a:rPr lang="en-US" sz="1000" b="1" i="1" kern="1200" dirty="0">
                  <a:solidFill>
                    <a:srgbClr val="C6C44F"/>
                  </a:solidFill>
                  <a:effectLst/>
                  <a:latin typeface="+mn-lt"/>
                  <a:ea typeface="+mn-ea"/>
                  <a:cs typeface="+mn-cs"/>
                </a:rPr>
                <a:t>Remain </a:t>
              </a:r>
              <a:r>
                <a:rPr lang="en-US" sz="1000" b="1" kern="1200" dirty="0">
                  <a:solidFill>
                    <a:srgbClr val="C6C44F"/>
                  </a:solidFill>
                  <a:effectLst/>
                  <a:latin typeface="+mn-lt"/>
                  <a:ea typeface="+mn-ea"/>
                  <a:cs typeface="+mn-cs"/>
                </a:rPr>
                <a:t>In Control.</a:t>
              </a:r>
              <a:endParaRPr lang="en-US" sz="1000" dirty="0">
                <a:solidFill>
                  <a:srgbClr val="C6C44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447800"/>
            <a:ext cx="4038600" cy="3593592"/>
          </a:xfrm>
        </p:spPr>
        <p:txBody>
          <a:bodyPr>
            <a:normAutofit/>
          </a:bodyPr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24400" y="1447800"/>
            <a:ext cx="3870960" cy="359568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05800" cy="773097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AutoShape 2" descr="Afbeeldingsresultaat voor axsos logo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23019B-F162-4ABD-A64E-1DC3D1784186}"/>
              </a:ext>
            </a:extLst>
          </p:cNvPr>
          <p:cNvGrpSpPr/>
          <p:nvPr userDrawn="1"/>
        </p:nvGrpSpPr>
        <p:grpSpPr>
          <a:xfrm>
            <a:off x="0" y="6006227"/>
            <a:ext cx="2907477" cy="660559"/>
            <a:chOff x="0" y="6006227"/>
            <a:chExt cx="2907477" cy="660559"/>
          </a:xfrm>
        </p:grpSpPr>
        <p:pic>
          <p:nvPicPr>
            <p:cNvPr id="9" name="Picture 5" descr="C:\Users\RSMarketing\Desktop\Marketing 2016 Elena\Remain Software Logo\Remain Logo transparant final.png">
              <a:extLst>
                <a:ext uri="{FF2B5EF4-FFF2-40B4-BE49-F238E27FC236}">
                  <a16:creationId xmlns:a16="http://schemas.microsoft.com/office/drawing/2014/main" id="{DE65F5D5-1BF5-408F-B6B1-0E904336B3C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91" r="32823"/>
            <a:stretch/>
          </p:blipFill>
          <p:spPr bwMode="auto">
            <a:xfrm>
              <a:off x="0" y="6006227"/>
              <a:ext cx="2895600" cy="660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7D21A-A21F-4C04-A2D4-3652B9E1C085}"/>
                </a:ext>
              </a:extLst>
            </p:cNvPr>
            <p:cNvSpPr/>
            <p:nvPr userDrawn="1"/>
          </p:nvSpPr>
          <p:spPr>
            <a:xfrm>
              <a:off x="470591" y="6391932"/>
              <a:ext cx="24368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i="1" kern="1200" dirty="0">
                  <a:solidFill>
                    <a:srgbClr val="C6C44F"/>
                  </a:solidFill>
                  <a:effectLst/>
                  <a:latin typeface="+mn-lt"/>
                  <a:ea typeface="+mn-ea"/>
                  <a:cs typeface="+mn-cs"/>
                </a:rPr>
                <a:t>Embrace</a:t>
              </a:r>
              <a:r>
                <a:rPr lang="en-US" sz="1000" b="1" kern="1200" dirty="0">
                  <a:solidFill>
                    <a:srgbClr val="C6C44F"/>
                  </a:solidFill>
                  <a:effectLst/>
                  <a:latin typeface="+mn-lt"/>
                  <a:ea typeface="+mn-ea"/>
                  <a:cs typeface="+mn-cs"/>
                </a:rPr>
                <a:t> Change. </a:t>
              </a:r>
              <a:r>
                <a:rPr lang="en-US" sz="1000" b="1" i="1" kern="1200" dirty="0">
                  <a:solidFill>
                    <a:srgbClr val="C6C44F"/>
                  </a:solidFill>
                  <a:effectLst/>
                  <a:latin typeface="+mn-lt"/>
                  <a:ea typeface="+mn-ea"/>
                  <a:cs typeface="+mn-cs"/>
                </a:rPr>
                <a:t>Remain </a:t>
              </a:r>
              <a:r>
                <a:rPr lang="en-US" sz="1000" b="1" kern="1200" dirty="0">
                  <a:solidFill>
                    <a:srgbClr val="C6C44F"/>
                  </a:solidFill>
                  <a:effectLst/>
                  <a:latin typeface="+mn-lt"/>
                  <a:ea typeface="+mn-ea"/>
                  <a:cs typeface="+mn-cs"/>
                </a:rPr>
                <a:t>In Control.</a:t>
              </a:r>
              <a:endParaRPr lang="en-US" sz="1000" dirty="0">
                <a:solidFill>
                  <a:srgbClr val="C6C44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A4891DB-9D20-48C2-B352-81E0FC459900}"/>
              </a:ext>
            </a:extLst>
          </p:cNvPr>
          <p:cNvGrpSpPr/>
          <p:nvPr userDrawn="1"/>
        </p:nvGrpSpPr>
        <p:grpSpPr>
          <a:xfrm>
            <a:off x="0" y="6006227"/>
            <a:ext cx="2907477" cy="660559"/>
            <a:chOff x="0" y="6006227"/>
            <a:chExt cx="2907477" cy="660559"/>
          </a:xfrm>
        </p:grpSpPr>
        <p:pic>
          <p:nvPicPr>
            <p:cNvPr id="7" name="Picture 5" descr="C:\Users\RSMarketing\Desktop\Marketing 2016 Elena\Remain Software Logo\Remain Logo transparant final.png">
              <a:extLst>
                <a:ext uri="{FF2B5EF4-FFF2-40B4-BE49-F238E27FC236}">
                  <a16:creationId xmlns:a16="http://schemas.microsoft.com/office/drawing/2014/main" id="{3B276B9F-1C51-4339-B49A-1D70977AC9C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91" r="32823"/>
            <a:stretch/>
          </p:blipFill>
          <p:spPr bwMode="auto">
            <a:xfrm>
              <a:off x="0" y="6006227"/>
              <a:ext cx="2895600" cy="660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1AFB71-BBB6-4D65-B4FC-A25A7E58E5D6}"/>
                </a:ext>
              </a:extLst>
            </p:cNvPr>
            <p:cNvSpPr/>
            <p:nvPr userDrawn="1"/>
          </p:nvSpPr>
          <p:spPr>
            <a:xfrm>
              <a:off x="470591" y="6391932"/>
              <a:ext cx="24368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i="1" kern="1200" dirty="0">
                  <a:solidFill>
                    <a:srgbClr val="C6C44F"/>
                  </a:solidFill>
                  <a:effectLst/>
                  <a:latin typeface="+mn-lt"/>
                  <a:ea typeface="+mn-ea"/>
                  <a:cs typeface="+mn-cs"/>
                </a:rPr>
                <a:t>Embrace</a:t>
              </a:r>
              <a:r>
                <a:rPr lang="en-US" sz="1000" b="1" kern="1200" dirty="0">
                  <a:solidFill>
                    <a:srgbClr val="C6C44F"/>
                  </a:solidFill>
                  <a:effectLst/>
                  <a:latin typeface="+mn-lt"/>
                  <a:ea typeface="+mn-ea"/>
                  <a:cs typeface="+mn-cs"/>
                </a:rPr>
                <a:t> Change. </a:t>
              </a:r>
              <a:r>
                <a:rPr lang="en-US" sz="1000" b="1" i="1" kern="1200" dirty="0">
                  <a:solidFill>
                    <a:srgbClr val="C6C44F"/>
                  </a:solidFill>
                  <a:effectLst/>
                  <a:latin typeface="+mn-lt"/>
                  <a:ea typeface="+mn-ea"/>
                  <a:cs typeface="+mn-cs"/>
                </a:rPr>
                <a:t>Remain </a:t>
              </a:r>
              <a:r>
                <a:rPr lang="en-US" sz="1000" b="1" kern="1200" dirty="0">
                  <a:solidFill>
                    <a:srgbClr val="C6C44F"/>
                  </a:solidFill>
                  <a:effectLst/>
                  <a:latin typeface="+mn-lt"/>
                  <a:ea typeface="+mn-ea"/>
                  <a:cs typeface="+mn-cs"/>
                </a:rPr>
                <a:t>In Control.</a:t>
              </a:r>
              <a:endParaRPr lang="en-US" sz="1000" dirty="0">
                <a:solidFill>
                  <a:srgbClr val="C6C4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9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EC2003-9B8D-408D-BA72-0D0D7729E788}"/>
              </a:ext>
            </a:extLst>
          </p:cNvPr>
          <p:cNvGrpSpPr/>
          <p:nvPr userDrawn="1"/>
        </p:nvGrpSpPr>
        <p:grpSpPr>
          <a:xfrm>
            <a:off x="0" y="6006227"/>
            <a:ext cx="2907477" cy="660559"/>
            <a:chOff x="0" y="6006227"/>
            <a:chExt cx="2907477" cy="660559"/>
          </a:xfrm>
        </p:grpSpPr>
        <p:pic>
          <p:nvPicPr>
            <p:cNvPr id="3" name="Picture 5" descr="C:\Users\RSMarketing\Desktop\Marketing 2016 Elena\Remain Software Logo\Remain Logo transparant final.png">
              <a:extLst>
                <a:ext uri="{FF2B5EF4-FFF2-40B4-BE49-F238E27FC236}">
                  <a16:creationId xmlns:a16="http://schemas.microsoft.com/office/drawing/2014/main" id="{F7B3CCB9-10E9-4932-B3BB-E9ACF70B91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91" r="32823"/>
            <a:stretch/>
          </p:blipFill>
          <p:spPr bwMode="auto">
            <a:xfrm>
              <a:off x="0" y="6006227"/>
              <a:ext cx="2895600" cy="660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2CA8A1-29EC-4BCD-8F2F-85E63B245E29}"/>
                </a:ext>
              </a:extLst>
            </p:cNvPr>
            <p:cNvSpPr/>
            <p:nvPr userDrawn="1"/>
          </p:nvSpPr>
          <p:spPr>
            <a:xfrm>
              <a:off x="470591" y="6391932"/>
              <a:ext cx="24368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i="1" kern="1200" dirty="0">
                  <a:solidFill>
                    <a:srgbClr val="C6C44F"/>
                  </a:solidFill>
                  <a:effectLst/>
                  <a:latin typeface="+mn-lt"/>
                  <a:ea typeface="+mn-ea"/>
                  <a:cs typeface="+mn-cs"/>
                </a:rPr>
                <a:t>Embrace</a:t>
              </a:r>
              <a:r>
                <a:rPr lang="en-US" sz="1000" b="1" kern="1200" dirty="0">
                  <a:solidFill>
                    <a:srgbClr val="C6C44F"/>
                  </a:solidFill>
                  <a:effectLst/>
                  <a:latin typeface="+mn-lt"/>
                  <a:ea typeface="+mn-ea"/>
                  <a:cs typeface="+mn-cs"/>
                </a:rPr>
                <a:t> Change. </a:t>
              </a:r>
              <a:r>
                <a:rPr lang="en-US" sz="1000" b="1" i="1" kern="1200" dirty="0">
                  <a:solidFill>
                    <a:srgbClr val="C6C44F"/>
                  </a:solidFill>
                  <a:effectLst/>
                  <a:latin typeface="+mn-lt"/>
                  <a:ea typeface="+mn-ea"/>
                  <a:cs typeface="+mn-cs"/>
                </a:rPr>
                <a:t>Remain </a:t>
              </a:r>
              <a:r>
                <a:rPr lang="en-US" sz="1000" b="1" kern="1200" dirty="0">
                  <a:solidFill>
                    <a:srgbClr val="C6C44F"/>
                  </a:solidFill>
                  <a:effectLst/>
                  <a:latin typeface="+mn-lt"/>
                  <a:ea typeface="+mn-ea"/>
                  <a:cs typeface="+mn-cs"/>
                </a:rPr>
                <a:t>In Control.</a:t>
              </a:r>
              <a:endParaRPr lang="en-US" sz="1000" dirty="0">
                <a:solidFill>
                  <a:srgbClr val="C6C44F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6E7627D-20AE-422E-AD2F-31A45C8F5777}"/>
              </a:ext>
            </a:extLst>
          </p:cNvPr>
          <p:cNvGrpSpPr/>
          <p:nvPr userDrawn="1"/>
        </p:nvGrpSpPr>
        <p:grpSpPr>
          <a:xfrm>
            <a:off x="3505200" y="6102777"/>
            <a:ext cx="4596565" cy="660559"/>
            <a:chOff x="3505200" y="6102777"/>
            <a:chExt cx="4596565" cy="66055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EF00E0-02E5-4400-9DA5-E55E4D7926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6637" y="6260728"/>
              <a:ext cx="963623" cy="38544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E08127-98F4-41B2-8E42-6DF083B984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2315" y="6102777"/>
              <a:ext cx="789450" cy="66055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4A7395A-0399-414A-A9D6-F433F7B584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200" y="6260728"/>
              <a:ext cx="1533879" cy="41092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9667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  <p:sldLayoutId id="2147483679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AutoShape 3"/>
          <p:cNvSpPr>
            <a:spLocks noChangeAspect="1" noChangeArrowheads="1" noTextEdit="1"/>
          </p:cNvSpPr>
          <p:nvPr/>
        </p:nvSpPr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763" y="0"/>
            <a:ext cx="9126538" cy="684688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0432" y="2209800"/>
            <a:ext cx="7315200" cy="1756825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Understanding REST and </a:t>
            </a:r>
            <a:r>
              <a:rPr lang="en-US" sz="2400" dirty="0" err="1"/>
              <a:t>OpenAPI</a:t>
            </a:r>
            <a:r>
              <a:rPr lang="en-US" sz="2400" dirty="0"/>
              <a:t> V3 (Swagger)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 Gateway to Digital Transformation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990922"/>
            <a:ext cx="7315200" cy="685800"/>
          </a:xfrm>
        </p:spPr>
        <p:txBody>
          <a:bodyPr/>
          <a:lstStyle/>
          <a:p>
            <a:r>
              <a:rPr lang="en-US" dirty="0"/>
              <a:t>Wim Jongman,    CTO Remain Software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3"/>
          <p:cNvSpPr>
            <a:spLocks noChangeAspect="1" noChangeArrowheads="1" noTextEdit="1"/>
          </p:cNvSpPr>
          <p:nvPr/>
        </p:nvSpPr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763" y="0"/>
            <a:ext cx="9126538" cy="684688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PT Sans" panose="020B0503020203020204" pitchFamily="34" charset="0"/>
              </a:rPr>
              <a:t>Micro Services</a:t>
            </a:r>
            <a:endParaRPr lang="en-US" sz="3600" dirty="0">
              <a:latin typeface="PT Sans" panose="020B0503020203020204" pitchFamily="34" charset="0"/>
            </a:endParaRPr>
          </a:p>
        </p:txBody>
      </p:sp>
      <p:sp>
        <p:nvSpPr>
          <p:cNvPr id="14" name="Content Placeholder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Monolithic vs Modular</a:t>
            </a:r>
          </a:p>
          <a:p>
            <a:pPr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Application Server vs Micro Service</a:t>
            </a:r>
          </a:p>
          <a:p>
            <a:pPr marL="45720" indent="0">
              <a:buSzPct val="100000"/>
              <a:buFont typeface="Wingdings" panose="05000000000000000000" pitchFamily="2" charset="2"/>
              <a:buNone/>
            </a:pPr>
            <a:endParaRPr lang="en-GB" dirty="0">
              <a:solidFill>
                <a:schemeClr val="bg1">
                  <a:lumMod val="75000"/>
                  <a:lumOff val="25000"/>
                </a:schemeClr>
              </a:solidFill>
              <a:latin typeface="PT Sans" panose="020B0503020203020204" pitchFamily="34" charset="0"/>
            </a:endParaRPr>
          </a:p>
          <a:p>
            <a:pPr marL="45720" indent="0">
              <a:buSzPct val="100000"/>
              <a:buFont typeface="Wingdings" panose="05000000000000000000" pitchFamily="2" charset="2"/>
              <a:buNone/>
            </a:pPr>
            <a:endParaRPr lang="en-GB" dirty="0">
              <a:solidFill>
                <a:schemeClr val="bg1">
                  <a:lumMod val="75000"/>
                  <a:lumOff val="25000"/>
                </a:schemeClr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69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7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3"/>
          <p:cNvSpPr>
            <a:spLocks noChangeAspect="1" noChangeArrowheads="1" noTextEdit="1"/>
          </p:cNvSpPr>
          <p:nvPr/>
        </p:nvSpPr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763" y="0"/>
            <a:ext cx="9126538" cy="684688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PT Sans" panose="020B0503020203020204" pitchFamily="34" charset="0"/>
              </a:rPr>
              <a:t>Micro Services</a:t>
            </a:r>
            <a:endParaRPr lang="en-US" sz="3600" dirty="0">
              <a:latin typeface="PT Sans" panose="020B0503020203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72C299-649B-4674-AE94-3B6F083EC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738" y="4182453"/>
            <a:ext cx="1795001" cy="17950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014C7A-4D5A-4375-ACAE-B6ACBF266936}"/>
              </a:ext>
            </a:extLst>
          </p:cNvPr>
          <p:cNvSpPr/>
          <p:nvPr/>
        </p:nvSpPr>
        <p:spPr>
          <a:xfrm>
            <a:off x="899592" y="1529176"/>
            <a:ext cx="1152128" cy="60368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PGM1</a:t>
            </a:r>
            <a:endParaRPr lang="en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1BC865A-C45C-48CA-87D1-C431478861F7}"/>
              </a:ext>
            </a:extLst>
          </p:cNvPr>
          <p:cNvSpPr/>
          <p:nvPr/>
        </p:nvSpPr>
        <p:spPr>
          <a:xfrm>
            <a:off x="2267744" y="1521157"/>
            <a:ext cx="1152128" cy="60368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PGM2</a:t>
            </a:r>
            <a:endParaRPr lang="en-N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8EF45DB-CCFF-4EC2-B702-49099FEDCFE8}"/>
              </a:ext>
            </a:extLst>
          </p:cNvPr>
          <p:cNvSpPr/>
          <p:nvPr/>
        </p:nvSpPr>
        <p:spPr>
          <a:xfrm>
            <a:off x="3630239" y="1521157"/>
            <a:ext cx="1152128" cy="60368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PGM3</a:t>
            </a:r>
            <a:endParaRPr lang="en-N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3DE19B-BED3-4F90-9329-3CBBF22898F5}"/>
              </a:ext>
            </a:extLst>
          </p:cNvPr>
          <p:cNvSpPr/>
          <p:nvPr/>
        </p:nvSpPr>
        <p:spPr>
          <a:xfrm>
            <a:off x="5010118" y="1515734"/>
            <a:ext cx="1152128" cy="60368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PGMx</a:t>
            </a:r>
            <a:endParaRPr lang="en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AE80AB-59B7-43B1-910F-8F274EE8950F}"/>
              </a:ext>
            </a:extLst>
          </p:cNvPr>
          <p:cNvCxnSpPr>
            <a:cxnSpLocks/>
          </p:cNvCxnSpPr>
          <p:nvPr/>
        </p:nvCxnSpPr>
        <p:spPr>
          <a:xfrm>
            <a:off x="1501169" y="2132856"/>
            <a:ext cx="1161555" cy="2160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23BB81-0CC7-425F-9333-DE15D7A1B99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843808" y="2124837"/>
            <a:ext cx="308537" cy="2003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91D811-4615-47D8-AF9C-A50F1723F891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798765" y="2124837"/>
            <a:ext cx="407538" cy="1786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C5774-2C06-4EBC-B666-987301BB976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206303" y="2119414"/>
            <a:ext cx="1379879" cy="2009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074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3"/>
          <p:cNvSpPr>
            <a:spLocks noChangeAspect="1" noChangeArrowheads="1" noTextEdit="1"/>
          </p:cNvSpPr>
          <p:nvPr/>
        </p:nvSpPr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763" y="0"/>
            <a:ext cx="9126538" cy="684688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PT Sans" panose="020B0503020203020204" pitchFamily="34" charset="0"/>
              </a:rPr>
              <a:t>Micro Services</a:t>
            </a:r>
            <a:endParaRPr lang="en-US" sz="3600" dirty="0">
              <a:latin typeface="PT Sans" panose="020B0503020203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72C299-649B-4674-AE94-3B6F083EC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738" y="4182453"/>
            <a:ext cx="1795001" cy="17950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014C7A-4D5A-4375-ACAE-B6ACBF266936}"/>
              </a:ext>
            </a:extLst>
          </p:cNvPr>
          <p:cNvSpPr/>
          <p:nvPr/>
        </p:nvSpPr>
        <p:spPr>
          <a:xfrm>
            <a:off x="899592" y="1529176"/>
            <a:ext cx="1152128" cy="60368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PGM1</a:t>
            </a:r>
            <a:endParaRPr lang="en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1BC865A-C45C-48CA-87D1-C431478861F7}"/>
              </a:ext>
            </a:extLst>
          </p:cNvPr>
          <p:cNvSpPr/>
          <p:nvPr/>
        </p:nvSpPr>
        <p:spPr>
          <a:xfrm>
            <a:off x="2267744" y="1521157"/>
            <a:ext cx="1152128" cy="60368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PGM2</a:t>
            </a:r>
            <a:endParaRPr lang="en-N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8EF45DB-CCFF-4EC2-B702-49099FEDCFE8}"/>
              </a:ext>
            </a:extLst>
          </p:cNvPr>
          <p:cNvSpPr/>
          <p:nvPr/>
        </p:nvSpPr>
        <p:spPr>
          <a:xfrm>
            <a:off x="3630239" y="1521157"/>
            <a:ext cx="1152128" cy="60368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PGM3</a:t>
            </a:r>
            <a:endParaRPr lang="en-N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3DE19B-BED3-4F90-9329-3CBBF22898F5}"/>
              </a:ext>
            </a:extLst>
          </p:cNvPr>
          <p:cNvSpPr/>
          <p:nvPr/>
        </p:nvSpPr>
        <p:spPr>
          <a:xfrm>
            <a:off x="5010118" y="1515734"/>
            <a:ext cx="1152128" cy="60368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PGMx</a:t>
            </a:r>
            <a:endParaRPr lang="en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AE80AB-59B7-43B1-910F-8F274EE8950F}"/>
              </a:ext>
            </a:extLst>
          </p:cNvPr>
          <p:cNvCxnSpPr>
            <a:cxnSpLocks/>
          </p:cNvCxnSpPr>
          <p:nvPr/>
        </p:nvCxnSpPr>
        <p:spPr>
          <a:xfrm>
            <a:off x="1501169" y="2132856"/>
            <a:ext cx="1342639" cy="1008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23BB81-0CC7-425F-9333-DE15D7A1B99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843808" y="2124837"/>
            <a:ext cx="288032" cy="872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91D811-4615-47D8-AF9C-A50F1723F891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491880" y="2124837"/>
            <a:ext cx="714423" cy="872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C5774-2C06-4EBC-B666-987301BB976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779912" y="2119414"/>
            <a:ext cx="1806270" cy="10215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AB4344-BB99-4D06-B2CD-D9792BAC8AC2}"/>
              </a:ext>
            </a:extLst>
          </p:cNvPr>
          <p:cNvSpPr/>
          <p:nvPr/>
        </p:nvSpPr>
        <p:spPr>
          <a:xfrm>
            <a:off x="2534320" y="3289085"/>
            <a:ext cx="1712208" cy="60368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</a:t>
            </a:r>
            <a:endParaRPr lang="en-NL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76DE60-247C-4DCA-8475-7F719AB8923E}"/>
              </a:ext>
            </a:extLst>
          </p:cNvPr>
          <p:cNvCxnSpPr>
            <a:cxnSpLocks/>
          </p:cNvCxnSpPr>
          <p:nvPr/>
        </p:nvCxnSpPr>
        <p:spPr>
          <a:xfrm>
            <a:off x="3419872" y="3891627"/>
            <a:ext cx="0" cy="473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814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3"/>
          <p:cNvSpPr>
            <a:spLocks noChangeAspect="1" noChangeArrowheads="1" noTextEdit="1"/>
          </p:cNvSpPr>
          <p:nvPr/>
        </p:nvSpPr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763" y="0"/>
            <a:ext cx="9126538" cy="684688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PT Sans" panose="020B0503020203020204" pitchFamily="34" charset="0"/>
              </a:rPr>
              <a:t>Micro Services</a:t>
            </a:r>
            <a:endParaRPr lang="en-US" sz="3600" dirty="0">
              <a:latin typeface="PT Sans" panose="020B0503020203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014C7A-4D5A-4375-ACAE-B6ACBF266936}"/>
              </a:ext>
            </a:extLst>
          </p:cNvPr>
          <p:cNvSpPr/>
          <p:nvPr/>
        </p:nvSpPr>
        <p:spPr>
          <a:xfrm>
            <a:off x="899592" y="1529176"/>
            <a:ext cx="1152128" cy="60368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PGM1</a:t>
            </a:r>
            <a:endParaRPr lang="en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1BC865A-C45C-48CA-87D1-C431478861F7}"/>
              </a:ext>
            </a:extLst>
          </p:cNvPr>
          <p:cNvSpPr/>
          <p:nvPr/>
        </p:nvSpPr>
        <p:spPr>
          <a:xfrm>
            <a:off x="2267744" y="1521157"/>
            <a:ext cx="1152128" cy="60368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PGM2</a:t>
            </a:r>
            <a:endParaRPr lang="en-N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8EF45DB-CCFF-4EC2-B702-49099FEDCFE8}"/>
              </a:ext>
            </a:extLst>
          </p:cNvPr>
          <p:cNvSpPr/>
          <p:nvPr/>
        </p:nvSpPr>
        <p:spPr>
          <a:xfrm>
            <a:off x="3630239" y="1521157"/>
            <a:ext cx="1152128" cy="60368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PGM3</a:t>
            </a:r>
            <a:endParaRPr lang="en-N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3DE19B-BED3-4F90-9329-3CBBF22898F5}"/>
              </a:ext>
            </a:extLst>
          </p:cNvPr>
          <p:cNvSpPr/>
          <p:nvPr/>
        </p:nvSpPr>
        <p:spPr>
          <a:xfrm>
            <a:off x="5010118" y="1515734"/>
            <a:ext cx="1152128" cy="60368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PGMx</a:t>
            </a:r>
            <a:endParaRPr lang="en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AE80AB-59B7-43B1-910F-8F274EE8950F}"/>
              </a:ext>
            </a:extLst>
          </p:cNvPr>
          <p:cNvCxnSpPr>
            <a:cxnSpLocks/>
          </p:cNvCxnSpPr>
          <p:nvPr/>
        </p:nvCxnSpPr>
        <p:spPr>
          <a:xfrm>
            <a:off x="1501169" y="2132856"/>
            <a:ext cx="1342639" cy="1008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23BB81-0CC7-425F-9333-DE15D7A1B99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843808" y="2124837"/>
            <a:ext cx="288032" cy="872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91D811-4615-47D8-AF9C-A50F1723F891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491880" y="2124837"/>
            <a:ext cx="714423" cy="872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C5774-2C06-4EBC-B666-987301BB976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779912" y="2119414"/>
            <a:ext cx="1806270" cy="10215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AB4344-BB99-4D06-B2CD-D9792BAC8AC2}"/>
              </a:ext>
            </a:extLst>
          </p:cNvPr>
          <p:cNvSpPr/>
          <p:nvPr/>
        </p:nvSpPr>
        <p:spPr>
          <a:xfrm>
            <a:off x="2534320" y="3289085"/>
            <a:ext cx="1712208" cy="60368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</a:t>
            </a:r>
            <a:endParaRPr lang="en-NL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76DE60-247C-4DCA-8475-7F719AB8923E}"/>
              </a:ext>
            </a:extLst>
          </p:cNvPr>
          <p:cNvCxnSpPr>
            <a:cxnSpLocks/>
          </p:cNvCxnSpPr>
          <p:nvPr/>
        </p:nvCxnSpPr>
        <p:spPr>
          <a:xfrm>
            <a:off x="3419872" y="3891627"/>
            <a:ext cx="0" cy="473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ylinder 18">
            <a:extLst>
              <a:ext uri="{FF2B5EF4-FFF2-40B4-BE49-F238E27FC236}">
                <a16:creationId xmlns:a16="http://schemas.microsoft.com/office/drawing/2014/main" id="{05699323-212B-4ACD-AD82-800016C4B012}"/>
              </a:ext>
            </a:extLst>
          </p:cNvPr>
          <p:cNvSpPr/>
          <p:nvPr/>
        </p:nvSpPr>
        <p:spPr>
          <a:xfrm>
            <a:off x="2951820" y="4707223"/>
            <a:ext cx="936104" cy="1368152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12894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3"/>
          <p:cNvSpPr>
            <a:spLocks noChangeAspect="1" noChangeArrowheads="1" noTextEdit="1"/>
          </p:cNvSpPr>
          <p:nvPr/>
        </p:nvSpPr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763" y="0"/>
            <a:ext cx="9126538" cy="684688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PT Sans" panose="020B0503020203020204" pitchFamily="34" charset="0"/>
              </a:rPr>
              <a:t>Demo</a:t>
            </a:r>
            <a:endParaRPr lang="en-US" sz="3600" dirty="0">
              <a:latin typeface="PT Sans" panose="020B05030202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nl-NL" dirty="0"/>
              <a:t>The case:</a:t>
            </a:r>
          </a:p>
          <a:p>
            <a:endParaRPr lang="nl-NL" dirty="0"/>
          </a:p>
          <a:p>
            <a:pPr marL="45720" indent="0">
              <a:buNone/>
            </a:pPr>
            <a:r>
              <a:rPr lang="nl-NL" dirty="0"/>
              <a:t>Business wants </a:t>
            </a:r>
            <a:r>
              <a:rPr lang="nl-NL" dirty="0" err="1"/>
              <a:t>to</a:t>
            </a:r>
            <a:r>
              <a:rPr lang="nl-NL" dirty="0"/>
              <a:t> make </a:t>
            </a:r>
            <a:r>
              <a:rPr lang="nl-NL" dirty="0" err="1"/>
              <a:t>the</a:t>
            </a:r>
            <a:r>
              <a:rPr lang="nl-NL" dirty="0"/>
              <a:t> customer list </a:t>
            </a:r>
            <a:r>
              <a:rPr lang="nl-NL" dirty="0" err="1"/>
              <a:t>available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a REST service.</a:t>
            </a:r>
          </a:p>
          <a:p>
            <a:endParaRPr lang="nl-NL" dirty="0"/>
          </a:p>
          <a:p>
            <a:pPr marL="45720" indent="0">
              <a:buNone/>
            </a:pPr>
            <a:r>
              <a:rPr lang="nl-NL" dirty="0"/>
              <a:t>Design, Create, and Test the service.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49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3"/>
          <p:cNvSpPr>
            <a:spLocks noChangeAspect="1" noChangeArrowheads="1" noTextEdit="1"/>
          </p:cNvSpPr>
          <p:nvPr/>
        </p:nvSpPr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763" y="0"/>
            <a:ext cx="9126538" cy="684688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PT Sans" panose="020B0503020203020204" pitchFamily="34" charset="0"/>
              </a:rPr>
              <a:t>Show Time</a:t>
            </a:r>
            <a:endParaRPr lang="en-US" sz="3600" dirty="0">
              <a:latin typeface="PT Sans" panose="020B0503020203020204" pitchFamily="34" charset="0"/>
            </a:endParaRPr>
          </a:p>
        </p:txBody>
      </p:sp>
      <p:sp>
        <p:nvSpPr>
          <p:cNvPr id="14" name="Content Placeholder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Getting </a:t>
            </a:r>
            <a:r>
              <a:rPr lang="en-GB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OpenAPI</a:t>
            </a: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 Studio</a:t>
            </a:r>
          </a:p>
          <a:p>
            <a:pPr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Analysis and Design</a:t>
            </a:r>
          </a:p>
          <a:p>
            <a:pPr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Creating and Testing a Service</a:t>
            </a:r>
          </a:p>
          <a:p>
            <a:pPr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Generating Code</a:t>
            </a:r>
          </a:p>
          <a:p>
            <a:pPr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CGI – Pedal to the Metal</a:t>
            </a:r>
          </a:p>
          <a:p>
            <a:pPr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Defining a CGI Server</a:t>
            </a:r>
          </a:p>
          <a:p>
            <a:pPr marL="45720" indent="0">
              <a:buSzPct val="100000"/>
              <a:buFont typeface="Wingdings" panose="05000000000000000000" pitchFamily="2" charset="2"/>
              <a:buNone/>
            </a:pPr>
            <a:endParaRPr lang="en-GB" dirty="0">
              <a:solidFill>
                <a:schemeClr val="bg1">
                  <a:lumMod val="75000"/>
                  <a:lumOff val="25000"/>
                </a:schemeClr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19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7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75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75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75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3"/>
          <p:cNvSpPr>
            <a:spLocks noChangeAspect="1" noChangeArrowheads="1" noTextEdit="1"/>
          </p:cNvSpPr>
          <p:nvPr/>
        </p:nvSpPr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763" y="0"/>
            <a:ext cx="9126538" cy="684688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PT Sans" panose="020B0503020203020204" pitchFamily="34" charset="0"/>
              </a:rPr>
              <a:t>Agenda</a:t>
            </a:r>
            <a:endParaRPr lang="en-US" sz="3600" dirty="0">
              <a:latin typeface="PT Sans" panose="020B0503020203020204" pitchFamily="34" charset="0"/>
            </a:endParaRPr>
          </a:p>
        </p:txBody>
      </p:sp>
      <p:sp>
        <p:nvSpPr>
          <p:cNvPr id="14" name="Content Placeholder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A Definition of Digital Transformation</a:t>
            </a:r>
          </a:p>
          <a:p>
            <a:pPr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The Technology</a:t>
            </a:r>
          </a:p>
          <a:p>
            <a:pPr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Design a Rest Service</a:t>
            </a:r>
          </a:p>
          <a:p>
            <a:pPr>
              <a:buSzPct val="100000"/>
              <a:buFontTx/>
              <a:buChar char=" "/>
            </a:pPr>
            <a:endParaRPr lang="en-GB" dirty="0">
              <a:solidFill>
                <a:schemeClr val="bg1">
                  <a:lumMod val="75000"/>
                  <a:lumOff val="25000"/>
                </a:schemeClr>
              </a:solidFill>
              <a:latin typeface="PT Sans" panose="020B0503020203020204" pitchFamily="34" charset="0"/>
            </a:endParaRPr>
          </a:p>
          <a:p>
            <a:pPr>
              <a:buSzPct val="100000"/>
              <a:buFontTx/>
              <a:buChar char=" "/>
            </a:pPr>
            <a:endParaRPr lang="en-GB" dirty="0">
              <a:solidFill>
                <a:schemeClr val="bg1">
                  <a:lumMod val="75000"/>
                  <a:lumOff val="25000"/>
                </a:schemeClr>
              </a:solidFill>
              <a:latin typeface="PT Sans" panose="020B0503020203020204" pitchFamily="34" charset="0"/>
            </a:endParaRPr>
          </a:p>
          <a:p>
            <a:pPr marL="45720" indent="0">
              <a:buSzPct val="100000"/>
              <a:buFont typeface="Wingdings" panose="05000000000000000000" pitchFamily="2" charset="2"/>
              <a:buNone/>
            </a:pPr>
            <a:endParaRPr lang="en-GB" dirty="0">
              <a:solidFill>
                <a:schemeClr val="bg1">
                  <a:lumMod val="75000"/>
                  <a:lumOff val="25000"/>
                </a:schemeClr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64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7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3"/>
          <p:cNvSpPr>
            <a:spLocks noChangeAspect="1" noChangeArrowheads="1" noTextEdit="1"/>
          </p:cNvSpPr>
          <p:nvPr/>
        </p:nvSpPr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763" y="0"/>
            <a:ext cx="9126538" cy="684688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PT Sans" panose="020B0503020203020204" pitchFamily="34" charset="0"/>
              </a:rPr>
              <a:t>Digital Transformation</a:t>
            </a:r>
            <a:endParaRPr lang="en-US" sz="3600" dirty="0">
              <a:latin typeface="PT Sans" panose="020B0503020203020204" pitchFamily="34" charset="0"/>
            </a:endParaRPr>
          </a:p>
        </p:txBody>
      </p:sp>
      <p:pic>
        <p:nvPicPr>
          <p:cNvPr id="11" name="Picture 3" descr="C:\Users\jongw\AppData\Local\Microsoft\Windows\INetCache\IE\VP7S4L99\Confusion[1]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4264"/>
            <a:ext cx="4429472" cy="442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42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3"/>
          <p:cNvSpPr>
            <a:spLocks noChangeAspect="1" noChangeArrowheads="1" noTextEdit="1"/>
          </p:cNvSpPr>
          <p:nvPr/>
        </p:nvSpPr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763" y="0"/>
            <a:ext cx="9126538" cy="684688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PT Sans" panose="020B0503020203020204" pitchFamily="34" charset="0"/>
              </a:rPr>
              <a:t>Digital Transformation</a:t>
            </a:r>
            <a:endParaRPr lang="en-US" sz="3600" dirty="0">
              <a:latin typeface="PT Sans" panose="020B0503020203020204" pitchFamily="34" charset="0"/>
            </a:endParaRPr>
          </a:p>
        </p:txBody>
      </p:sp>
      <p:sp>
        <p:nvSpPr>
          <p:cNvPr id="14" name="Content Placeholder 3"/>
          <p:cNvSpPr txBox="1">
            <a:spLocks noGrp="1"/>
          </p:cNvSpPr>
          <p:nvPr>
            <p:ph idx="1"/>
          </p:nvPr>
        </p:nvSpPr>
        <p:spPr>
          <a:xfrm>
            <a:off x="107504" y="1371600"/>
            <a:ext cx="9036496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Digital Age, Digital Highway, Digital Marketplace</a:t>
            </a:r>
          </a:p>
          <a:p>
            <a:pPr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Your Digital Potential</a:t>
            </a:r>
          </a:p>
          <a:p>
            <a:pPr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What is your offering?</a:t>
            </a:r>
          </a:p>
          <a:p>
            <a:pPr marL="45720" indent="0">
              <a:buSzPct val="100000"/>
              <a:buFont typeface="Wingdings" panose="05000000000000000000" pitchFamily="2" charset="2"/>
              <a:buNone/>
            </a:pPr>
            <a:endParaRPr lang="en-GB" dirty="0">
              <a:solidFill>
                <a:schemeClr val="bg1">
                  <a:lumMod val="75000"/>
                  <a:lumOff val="25000"/>
                </a:schemeClr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73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7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3"/>
          <p:cNvSpPr>
            <a:spLocks noChangeAspect="1" noChangeArrowheads="1" noTextEdit="1"/>
          </p:cNvSpPr>
          <p:nvPr/>
        </p:nvSpPr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763" y="0"/>
            <a:ext cx="9126538" cy="684688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PT Sans" panose="020B0503020203020204" pitchFamily="34" charset="0"/>
              </a:rPr>
              <a:t>The Technology</a:t>
            </a:r>
            <a:endParaRPr lang="en-US" sz="3600" dirty="0">
              <a:latin typeface="PT Sans" panose="020B0503020203020204" pitchFamily="34" charset="0"/>
            </a:endParaRPr>
          </a:p>
        </p:txBody>
      </p:sp>
      <p:sp>
        <p:nvSpPr>
          <p:cNvPr id="14" name="Content Placeholder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The HTTP Protocol</a:t>
            </a:r>
          </a:p>
          <a:p>
            <a:pPr>
              <a:buSzPct val="100000"/>
              <a:buFontTx/>
              <a:buChar char=" "/>
            </a:pPr>
            <a:r>
              <a:rPr lang="en-GB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OpenAPI</a:t>
            </a: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 Standards – OAS V3</a:t>
            </a:r>
          </a:p>
          <a:p>
            <a:pPr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Micro Services</a:t>
            </a:r>
          </a:p>
          <a:p>
            <a:pPr>
              <a:buSzPct val="100000"/>
              <a:buFontTx/>
              <a:buChar char=" "/>
            </a:pPr>
            <a:endParaRPr lang="en-GB" dirty="0">
              <a:solidFill>
                <a:schemeClr val="bg1">
                  <a:lumMod val="75000"/>
                  <a:lumOff val="25000"/>
                </a:schemeClr>
              </a:solidFill>
              <a:latin typeface="PT Sans" panose="020B0503020203020204" pitchFamily="34" charset="0"/>
            </a:endParaRPr>
          </a:p>
          <a:p>
            <a:pPr marL="45720" indent="0">
              <a:buSzPct val="100000"/>
              <a:buFont typeface="Wingdings" panose="05000000000000000000" pitchFamily="2" charset="2"/>
              <a:buNone/>
            </a:pPr>
            <a:endParaRPr lang="en-GB" dirty="0">
              <a:solidFill>
                <a:schemeClr val="bg1">
                  <a:lumMod val="75000"/>
                  <a:lumOff val="25000"/>
                </a:schemeClr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54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7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3"/>
          <p:cNvSpPr>
            <a:spLocks noChangeAspect="1" noChangeArrowheads="1" noTextEdit="1"/>
          </p:cNvSpPr>
          <p:nvPr/>
        </p:nvSpPr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763" y="0"/>
            <a:ext cx="9126538" cy="684688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PT Sans" panose="020B0503020203020204" pitchFamily="34" charset="0"/>
              </a:rPr>
              <a:t>The HTTP protocol</a:t>
            </a:r>
            <a:endParaRPr lang="en-US" sz="3600" dirty="0">
              <a:latin typeface="PT Sans" panose="020B0503020203020204" pitchFamily="34" charset="0"/>
            </a:endParaRPr>
          </a:p>
        </p:txBody>
      </p:sp>
      <p:sp>
        <p:nvSpPr>
          <p:cNvPr id="14" name="Content Placeholder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HTTP Verbs</a:t>
            </a:r>
          </a:p>
          <a:p>
            <a:pPr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CRUD vs PGPD</a:t>
            </a:r>
          </a:p>
          <a:p>
            <a:pPr lvl="2"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READ - GET</a:t>
            </a:r>
          </a:p>
          <a:p>
            <a:pPr lvl="2"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CREATE - POST</a:t>
            </a:r>
          </a:p>
          <a:p>
            <a:pPr lvl="2"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UPDATE - PUT</a:t>
            </a:r>
          </a:p>
          <a:p>
            <a:pPr lvl="2"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DELETE – DELETE</a:t>
            </a:r>
          </a:p>
          <a:p>
            <a:pPr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May be abused if you want</a:t>
            </a:r>
          </a:p>
          <a:p>
            <a:pPr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The standard of the internet</a:t>
            </a:r>
          </a:p>
          <a:p>
            <a:pPr marL="45720" indent="0">
              <a:buSzPct val="100000"/>
              <a:buFont typeface="Wingdings" panose="05000000000000000000" pitchFamily="2" charset="2"/>
              <a:buNone/>
            </a:pPr>
            <a:endParaRPr lang="en-GB" dirty="0">
              <a:solidFill>
                <a:schemeClr val="bg1">
                  <a:lumMod val="75000"/>
                  <a:lumOff val="25000"/>
                </a:schemeClr>
              </a:solidFill>
              <a:latin typeface="PT Sans" panose="020B0503020203020204" pitchFamily="34" charset="0"/>
            </a:endParaRPr>
          </a:p>
          <a:p>
            <a:pPr marL="45720" indent="0">
              <a:buSzPct val="100000"/>
              <a:buFont typeface="Wingdings" panose="05000000000000000000" pitchFamily="2" charset="2"/>
              <a:buNone/>
            </a:pPr>
            <a:endParaRPr lang="en-GB" dirty="0">
              <a:solidFill>
                <a:schemeClr val="bg1">
                  <a:lumMod val="75000"/>
                  <a:lumOff val="25000"/>
                </a:schemeClr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25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7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75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75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75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75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75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3"/>
          <p:cNvSpPr>
            <a:spLocks noChangeAspect="1" noChangeArrowheads="1" noTextEdit="1"/>
          </p:cNvSpPr>
          <p:nvPr/>
        </p:nvSpPr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763" y="0"/>
            <a:ext cx="9126538" cy="684688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PT Sans" panose="020B0503020203020204" pitchFamily="34" charset="0"/>
              </a:rPr>
              <a:t>Get VS Post</a:t>
            </a:r>
            <a:endParaRPr lang="en-US" sz="3600" dirty="0">
              <a:latin typeface="PT Sans" panose="020B0503020203020204" pitchFamily="34" charset="0"/>
            </a:endParaRPr>
          </a:p>
        </p:txBody>
      </p:sp>
      <p:sp>
        <p:nvSpPr>
          <p:cNvPr id="14" name="Content Placeholder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POST may carry large amount of input</a:t>
            </a:r>
          </a:p>
          <a:p>
            <a:pPr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GET may not</a:t>
            </a:r>
          </a:p>
          <a:p>
            <a:pPr marL="45720" indent="0">
              <a:buSzPct val="100000"/>
              <a:buFont typeface="Wingdings" panose="05000000000000000000" pitchFamily="2" charset="2"/>
              <a:buNone/>
            </a:pPr>
            <a:endParaRPr lang="en-GB" dirty="0">
              <a:solidFill>
                <a:schemeClr val="bg1">
                  <a:lumMod val="75000"/>
                  <a:lumOff val="25000"/>
                </a:schemeClr>
              </a:solidFill>
              <a:latin typeface="PT Sans" panose="020B0503020203020204" pitchFamily="34" charset="0"/>
            </a:endParaRPr>
          </a:p>
          <a:p>
            <a:pPr marL="45720" indent="0">
              <a:buSzPct val="100000"/>
              <a:buFont typeface="Wingdings" panose="05000000000000000000" pitchFamily="2" charset="2"/>
              <a:buNone/>
            </a:pPr>
            <a:endParaRPr lang="en-GB" dirty="0">
              <a:solidFill>
                <a:schemeClr val="bg1">
                  <a:lumMod val="75000"/>
                  <a:lumOff val="25000"/>
                </a:schemeClr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44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7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3"/>
          <p:cNvSpPr>
            <a:spLocks noChangeAspect="1" noChangeArrowheads="1" noTextEdit="1"/>
          </p:cNvSpPr>
          <p:nvPr/>
        </p:nvSpPr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763" y="0"/>
            <a:ext cx="9126538" cy="684688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PT Sans" panose="020B0503020203020204" pitchFamily="34" charset="0"/>
              </a:rPr>
              <a:t>Open API Specifications – OAS3</a:t>
            </a:r>
            <a:endParaRPr lang="en-US" sz="3600" dirty="0">
              <a:latin typeface="PT Sans" panose="020B0503020203020204" pitchFamily="34" charset="0"/>
            </a:endParaRPr>
          </a:p>
        </p:txBody>
      </p:sp>
      <p:sp>
        <p:nvSpPr>
          <p:cNvPr id="14" name="Content Placeholder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A standard way to describe services</a:t>
            </a:r>
          </a:p>
          <a:p>
            <a:pPr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Contract between client and server</a:t>
            </a:r>
          </a:p>
          <a:p>
            <a:pPr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Adopted by the internet </a:t>
            </a:r>
          </a:p>
          <a:p>
            <a:pPr>
              <a:buSzPct val="100000"/>
              <a:buFontTx/>
              <a:buChar char=" "/>
            </a:pPr>
            <a:endParaRPr lang="en-GB" dirty="0">
              <a:solidFill>
                <a:schemeClr val="bg1">
                  <a:lumMod val="75000"/>
                  <a:lumOff val="25000"/>
                </a:schemeClr>
              </a:solidFill>
              <a:latin typeface="PT Sans" panose="020B0503020203020204" pitchFamily="34" charset="0"/>
            </a:endParaRPr>
          </a:p>
          <a:p>
            <a:pPr marL="45720" indent="0">
              <a:buSzPct val="100000"/>
              <a:buFont typeface="Wingdings" panose="05000000000000000000" pitchFamily="2" charset="2"/>
              <a:buNone/>
            </a:pPr>
            <a:endParaRPr lang="en-GB" dirty="0">
              <a:solidFill>
                <a:schemeClr val="bg1">
                  <a:lumMod val="75000"/>
                  <a:lumOff val="25000"/>
                </a:schemeClr>
              </a:solidFill>
              <a:latin typeface="PT Sans" panose="020B0503020203020204" pitchFamily="34" charset="0"/>
            </a:endParaRPr>
          </a:p>
          <a:p>
            <a:pPr marL="45720" indent="0">
              <a:buSzPct val="100000"/>
              <a:buFont typeface="Wingdings" panose="05000000000000000000" pitchFamily="2" charset="2"/>
              <a:buNone/>
            </a:pPr>
            <a:endParaRPr lang="en-GB" dirty="0">
              <a:solidFill>
                <a:schemeClr val="bg1">
                  <a:lumMod val="75000"/>
                  <a:lumOff val="25000"/>
                </a:schemeClr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2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7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3"/>
          <p:cNvSpPr>
            <a:spLocks noChangeAspect="1" noChangeArrowheads="1" noTextEdit="1"/>
          </p:cNvSpPr>
          <p:nvPr/>
        </p:nvSpPr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763" y="0"/>
            <a:ext cx="9126538" cy="684688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PT Sans" panose="020B0503020203020204" pitchFamily="34" charset="0"/>
              </a:rPr>
              <a:t>Open API Specifications – OAS3</a:t>
            </a:r>
            <a:endParaRPr lang="en-US" sz="3600" dirty="0">
              <a:latin typeface="PT Sans" panose="020B0503020203020204" pitchFamily="34" charset="0"/>
            </a:endParaRPr>
          </a:p>
        </p:txBody>
      </p:sp>
      <p:sp>
        <p:nvSpPr>
          <p:cNvPr id="14" name="Content Placeholder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General Information</a:t>
            </a:r>
          </a:p>
          <a:p>
            <a:pPr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Where to reach the service</a:t>
            </a:r>
          </a:p>
          <a:p>
            <a:pPr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How to call the service (GET/POST/Etc..)</a:t>
            </a:r>
          </a:p>
          <a:p>
            <a:pPr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What is the expected input</a:t>
            </a:r>
          </a:p>
          <a:p>
            <a:pPr>
              <a:buSzPct val="100000"/>
              <a:buFontTx/>
              <a:buChar char=" 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  <a:latin typeface="PT Sans" panose="020B0503020203020204" pitchFamily="34" charset="0"/>
              </a:rPr>
              <a:t>What is the expected output </a:t>
            </a:r>
          </a:p>
          <a:p>
            <a:pPr>
              <a:buSzPct val="100000"/>
              <a:buFontTx/>
              <a:buChar char=" "/>
            </a:pPr>
            <a:endParaRPr lang="en-GB" dirty="0">
              <a:solidFill>
                <a:schemeClr val="bg1">
                  <a:lumMod val="75000"/>
                  <a:lumOff val="25000"/>
                </a:schemeClr>
              </a:solidFill>
              <a:latin typeface="PT Sans" panose="020B0503020203020204" pitchFamily="34" charset="0"/>
            </a:endParaRPr>
          </a:p>
          <a:p>
            <a:pPr marL="45720" indent="0">
              <a:buSzPct val="100000"/>
              <a:buFont typeface="Wingdings" panose="05000000000000000000" pitchFamily="2" charset="2"/>
              <a:buNone/>
            </a:pPr>
            <a:endParaRPr lang="en-GB" dirty="0">
              <a:solidFill>
                <a:schemeClr val="bg1">
                  <a:lumMod val="75000"/>
                  <a:lumOff val="25000"/>
                </a:schemeClr>
              </a:solidFill>
              <a:latin typeface="PT Sans" panose="020B0503020203020204" pitchFamily="34" charset="0"/>
            </a:endParaRPr>
          </a:p>
          <a:p>
            <a:pPr marL="45720" indent="0">
              <a:buSzPct val="100000"/>
              <a:buFont typeface="Wingdings" panose="05000000000000000000" pitchFamily="2" charset="2"/>
              <a:buNone/>
            </a:pPr>
            <a:endParaRPr lang="en-GB" dirty="0">
              <a:solidFill>
                <a:schemeClr val="bg1">
                  <a:lumMod val="75000"/>
                  <a:lumOff val="25000"/>
                </a:schemeClr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6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7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75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75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Remain">
      <a:dk1>
        <a:sysClr val="windowText" lastClr="000000"/>
      </a:dk1>
      <a:lt1>
        <a:sysClr val="window" lastClr="FFFFFF"/>
      </a:lt1>
      <a:dk2>
        <a:srgbClr val="283138"/>
      </a:dk2>
      <a:lt2>
        <a:srgbClr val="C8C44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</Words>
  <Application>Microsoft Office PowerPoint</Application>
  <PresentationFormat>On-screen Show (4:3)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PT Sans</vt:lpstr>
      <vt:lpstr>Wingdings</vt:lpstr>
      <vt:lpstr>Perspective</vt:lpstr>
      <vt:lpstr>Understanding REST and OpenAPI V3 (Swagger)  The Gateway to Digital Transformation </vt:lpstr>
      <vt:lpstr>Agenda</vt:lpstr>
      <vt:lpstr>Digital Transformation</vt:lpstr>
      <vt:lpstr>Digital Transformation</vt:lpstr>
      <vt:lpstr>The Technology</vt:lpstr>
      <vt:lpstr>The HTTP protocol</vt:lpstr>
      <vt:lpstr>Get VS Post</vt:lpstr>
      <vt:lpstr>Open API Specifications – OAS3</vt:lpstr>
      <vt:lpstr>Open API Specifications – OAS3</vt:lpstr>
      <vt:lpstr>Micro Services</vt:lpstr>
      <vt:lpstr>Micro Services</vt:lpstr>
      <vt:lpstr>Micro Services</vt:lpstr>
      <vt:lpstr>Micro Services</vt:lpstr>
      <vt:lpstr>Demo</vt:lpstr>
      <vt:lpstr>Show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Kulsoom Pc</dc:creator>
  <cp:lastModifiedBy>Wim Jongman</cp:lastModifiedBy>
  <cp:revision>144</cp:revision>
  <dcterms:created xsi:type="dcterms:W3CDTF">2017-11-28T12:09:02Z</dcterms:created>
  <dcterms:modified xsi:type="dcterms:W3CDTF">2019-11-12T09:26:22Z</dcterms:modified>
</cp:coreProperties>
</file>