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305" r:id="rId3"/>
    <p:sldId id="304" r:id="rId4"/>
    <p:sldId id="306" r:id="rId5"/>
    <p:sldId id="307" r:id="rId6"/>
    <p:sldId id="261" r:id="rId7"/>
    <p:sldId id="308" r:id="rId8"/>
    <p:sldId id="310" r:id="rId9"/>
    <p:sldId id="311" r:id="rId10"/>
    <p:sldId id="312" r:id="rId11"/>
    <p:sldId id="313" r:id="rId12"/>
    <p:sldId id="262" r:id="rId13"/>
    <p:sldId id="309" r:id="rId14"/>
    <p:sldId id="314" r:id="rId15"/>
    <p:sldId id="315" r:id="rId16"/>
    <p:sldId id="316" r:id="rId17"/>
    <p:sldId id="317"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40"/>
    <a:srgbClr val="C8C040"/>
    <a:srgbClr val="C6C44F"/>
    <a:srgbClr val="343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110" d="100"/>
          <a:sy n="110" d="100"/>
        </p:scale>
        <p:origin x="165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6D30D0-23E5-4F0C-84BE-6C8600E9CDB4}" type="datetimeFigureOut">
              <a:rPr lang="en-US" smtClean="0"/>
              <a:pPr/>
              <a:t>11/12/2019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C81A5-238A-453D-AA51-E30B0DFE9D65}" type="slidenum">
              <a:rPr lang="en-US" smtClean="0"/>
              <a:pPr/>
              <a:t>‹#›</a:t>
            </a:fld>
            <a:endParaRPr lang="en-US"/>
          </a:p>
        </p:txBody>
      </p:sp>
    </p:spTree>
    <p:extLst>
      <p:ext uri="{BB962C8B-B14F-4D97-AF65-F5344CB8AC3E}">
        <p14:creationId xmlns:p14="http://schemas.microsoft.com/office/powerpoint/2010/main" val="4680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3600"/>
            <a:ext cx="7315200" cy="1756825"/>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914400" y="3886200"/>
            <a:ext cx="7315200" cy="685800"/>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4" name="Group 3">
            <a:extLst>
              <a:ext uri="{FF2B5EF4-FFF2-40B4-BE49-F238E27FC236}">
                <a16:creationId xmlns:a16="http://schemas.microsoft.com/office/drawing/2014/main" id="{D64D9F42-FE90-4A6E-902A-578F4B4DA8EF}"/>
              </a:ext>
            </a:extLst>
          </p:cNvPr>
          <p:cNvGrpSpPr/>
          <p:nvPr userDrawn="1"/>
        </p:nvGrpSpPr>
        <p:grpSpPr>
          <a:xfrm>
            <a:off x="228600" y="444872"/>
            <a:ext cx="4572000" cy="1079128"/>
            <a:chOff x="0" y="6006227"/>
            <a:chExt cx="2907477" cy="660559"/>
          </a:xfrm>
        </p:grpSpPr>
        <p:pic>
          <p:nvPicPr>
            <p:cNvPr id="10" name="Picture 5" descr="C:\Users\RSMarketing\Desktop\Marketing 2016 Elena\Remain Software Logo\Remain Logo transparant final.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5191" r="32823"/>
            <a:stretch/>
          </p:blipFill>
          <p:spPr bwMode="auto">
            <a:xfrm>
              <a:off x="0" y="6006227"/>
              <a:ext cx="2895600" cy="6605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230C633-1CD6-49BD-8471-F83FC007A0B7}"/>
                </a:ext>
              </a:extLst>
            </p:cNvPr>
            <p:cNvSpPr/>
            <p:nvPr userDrawn="1"/>
          </p:nvSpPr>
          <p:spPr>
            <a:xfrm>
              <a:off x="470591" y="6391932"/>
              <a:ext cx="2436886" cy="246221"/>
            </a:xfrm>
            <a:prstGeom prst="rect">
              <a:avLst/>
            </a:prstGeom>
          </p:spPr>
          <p:txBody>
            <a:bodyPr wrap="none">
              <a:spAutoFit/>
            </a:bodyPr>
            <a:lstStyle/>
            <a:p>
              <a:r>
                <a:rPr lang="en-US" sz="1000" b="1" i="1" kern="1200" dirty="0">
                  <a:solidFill>
                    <a:srgbClr val="C6C44F"/>
                  </a:solidFill>
                  <a:effectLst/>
                  <a:latin typeface="+mn-lt"/>
                  <a:ea typeface="+mn-ea"/>
                  <a:cs typeface="+mn-cs"/>
                </a:rPr>
                <a:t>Embrace</a:t>
              </a:r>
              <a:r>
                <a:rPr lang="en-US" sz="1000" b="1" kern="1200" dirty="0">
                  <a:solidFill>
                    <a:srgbClr val="C6C44F"/>
                  </a:solidFill>
                  <a:effectLst/>
                  <a:latin typeface="+mn-lt"/>
                  <a:ea typeface="+mn-ea"/>
                  <a:cs typeface="+mn-cs"/>
                </a:rPr>
                <a:t> Change. </a:t>
              </a:r>
              <a:r>
                <a:rPr lang="en-US" sz="1000" b="1" i="1" kern="1200" dirty="0">
                  <a:solidFill>
                    <a:srgbClr val="C6C44F"/>
                  </a:solidFill>
                  <a:effectLst/>
                  <a:latin typeface="+mn-lt"/>
                  <a:ea typeface="+mn-ea"/>
                  <a:cs typeface="+mn-cs"/>
                </a:rPr>
                <a:t>Remain </a:t>
              </a:r>
              <a:r>
                <a:rPr lang="en-US" sz="1000" b="1" kern="1200" dirty="0">
                  <a:solidFill>
                    <a:srgbClr val="C6C44F"/>
                  </a:solidFill>
                  <a:effectLst/>
                  <a:latin typeface="+mn-lt"/>
                  <a:ea typeface="+mn-ea"/>
                  <a:cs typeface="+mn-cs"/>
                </a:rPr>
                <a:t>In Control.</a:t>
              </a:r>
              <a:endParaRPr lang="en-US" sz="1000" dirty="0">
                <a:solidFill>
                  <a:srgbClr val="C6C44F"/>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773097"/>
          </a:xfrm>
        </p:spPr>
        <p:txBody>
          <a:bodyPr>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304800" y="1371600"/>
            <a:ext cx="8305800" cy="3539527"/>
          </a:xfrm>
        </p:spPr>
        <p:txBody>
          <a:bodyPr>
            <a:normAutofit/>
          </a:bodyPr>
          <a:lstStyle>
            <a:lvl1pPr marL="228600" indent="-182880">
              <a:buSzPct val="120000"/>
              <a:buFont typeface="Wingdings" panose="05000000000000000000" pitchFamily="2" charset="2"/>
              <a:buChar char="Ø"/>
              <a:defRPr sz="3200"/>
            </a:lvl1pPr>
            <a:lvl2pPr marL="502920" indent="-182880">
              <a:buFont typeface="Wingdings" panose="05000000000000000000" pitchFamily="2" charset="2"/>
              <a:buChar char="Ø"/>
              <a:defRPr sz="2800"/>
            </a:lvl2pPr>
            <a:lvl3pPr marL="685800" indent="-182880">
              <a:buFont typeface="Wingdings" panose="05000000000000000000" pitchFamily="2" charset="2"/>
              <a:buChar char="Ø"/>
              <a:defRPr sz="2400"/>
            </a:lvl3pPr>
            <a:lvl4pPr marL="914400" indent="-182880">
              <a:buFont typeface="Wingdings" panose="05000000000000000000" pitchFamily="2" charset="2"/>
              <a:buChar char="Ø"/>
              <a:defRPr sz="2000"/>
            </a:lvl4pPr>
            <a:lvl5pPr marL="1143000" indent="-182880">
              <a:buFont typeface="Wingdings" panose="05000000000000000000" pitchFamily="2" charset="2"/>
              <a:buChar char="Ø"/>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D5945D3B-BA02-4405-92BE-62309F56692C}"/>
              </a:ext>
            </a:extLst>
          </p:cNvPr>
          <p:cNvGrpSpPr/>
          <p:nvPr userDrawn="1"/>
        </p:nvGrpSpPr>
        <p:grpSpPr>
          <a:xfrm>
            <a:off x="0" y="6006227"/>
            <a:ext cx="2907477" cy="660559"/>
            <a:chOff x="0" y="6006227"/>
            <a:chExt cx="2907477" cy="660559"/>
          </a:xfrm>
        </p:grpSpPr>
        <p:pic>
          <p:nvPicPr>
            <p:cNvPr id="6" name="Picture 5" descr="C:\Users\RSMarketing\Desktop\Marketing 2016 Elena\Remain Software Logo\Remain Logo transparant final.png">
              <a:extLst>
                <a:ext uri="{FF2B5EF4-FFF2-40B4-BE49-F238E27FC236}">
                  <a16:creationId xmlns:a16="http://schemas.microsoft.com/office/drawing/2014/main" id="{FDE9F87E-30FA-4166-8326-C2435F7E25E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5191" r="32823"/>
            <a:stretch/>
          </p:blipFill>
          <p:spPr bwMode="auto">
            <a:xfrm>
              <a:off x="0" y="6006227"/>
              <a:ext cx="2895600" cy="6605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2226D1A-5925-47D3-AC0B-D66448058DEA}"/>
                </a:ext>
              </a:extLst>
            </p:cNvPr>
            <p:cNvSpPr/>
            <p:nvPr userDrawn="1"/>
          </p:nvSpPr>
          <p:spPr>
            <a:xfrm>
              <a:off x="470591" y="6391932"/>
              <a:ext cx="2436886" cy="246221"/>
            </a:xfrm>
            <a:prstGeom prst="rect">
              <a:avLst/>
            </a:prstGeom>
          </p:spPr>
          <p:txBody>
            <a:bodyPr wrap="none">
              <a:spAutoFit/>
            </a:bodyPr>
            <a:lstStyle/>
            <a:p>
              <a:r>
                <a:rPr lang="en-US" sz="1000" b="1" i="1" kern="1200" dirty="0">
                  <a:solidFill>
                    <a:srgbClr val="C6C44F"/>
                  </a:solidFill>
                  <a:effectLst/>
                  <a:latin typeface="+mn-lt"/>
                  <a:ea typeface="+mn-ea"/>
                  <a:cs typeface="+mn-cs"/>
                </a:rPr>
                <a:t>Embrace</a:t>
              </a:r>
              <a:r>
                <a:rPr lang="en-US" sz="1000" b="1" kern="1200" dirty="0">
                  <a:solidFill>
                    <a:srgbClr val="C6C44F"/>
                  </a:solidFill>
                  <a:effectLst/>
                  <a:latin typeface="+mn-lt"/>
                  <a:ea typeface="+mn-ea"/>
                  <a:cs typeface="+mn-cs"/>
                </a:rPr>
                <a:t> Change. </a:t>
              </a:r>
              <a:r>
                <a:rPr lang="en-US" sz="1000" b="1" i="1" kern="1200" dirty="0">
                  <a:solidFill>
                    <a:srgbClr val="C6C44F"/>
                  </a:solidFill>
                  <a:effectLst/>
                  <a:latin typeface="+mn-lt"/>
                  <a:ea typeface="+mn-ea"/>
                  <a:cs typeface="+mn-cs"/>
                </a:rPr>
                <a:t>Remain </a:t>
              </a:r>
              <a:r>
                <a:rPr lang="en-US" sz="1000" b="1" kern="1200" dirty="0">
                  <a:solidFill>
                    <a:srgbClr val="C6C44F"/>
                  </a:solidFill>
                  <a:effectLst/>
                  <a:latin typeface="+mn-lt"/>
                  <a:ea typeface="+mn-ea"/>
                  <a:cs typeface="+mn-cs"/>
                </a:rPr>
                <a:t>In Control.</a:t>
              </a:r>
              <a:endParaRPr lang="en-US" sz="1000" dirty="0">
                <a:solidFill>
                  <a:srgbClr val="C6C44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447800"/>
            <a:ext cx="4038600" cy="3593592"/>
          </a:xfrm>
        </p:spPr>
        <p:txBody>
          <a:bodyPr>
            <a:normAutofit/>
          </a:bodyPr>
          <a:lstStyle>
            <a:lvl1pPr>
              <a:defRPr sz="2800" b="0"/>
            </a:lvl1pPr>
            <a:lvl2pPr>
              <a:defRPr sz="2400" b="0"/>
            </a:lvl2pPr>
            <a:lvl3pPr>
              <a:defRPr sz="2000" b="0"/>
            </a:lvl3pPr>
            <a:lvl4pPr>
              <a:defRPr sz="1800" b="0"/>
            </a:lvl4pPr>
            <a:lvl5pPr>
              <a:defRPr sz="18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724400" y="1447800"/>
            <a:ext cx="3870960" cy="359568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p:nvPr>
        </p:nvSpPr>
        <p:spPr>
          <a:xfrm>
            <a:off x="304800" y="152400"/>
            <a:ext cx="8305800" cy="773097"/>
          </a:xfrm>
        </p:spPr>
        <p:txBody>
          <a:bodyPr>
            <a:normAutofit/>
          </a:bodyPr>
          <a:lstStyle>
            <a:lvl1pPr>
              <a:defRPr sz="2400" b="1"/>
            </a:lvl1pPr>
          </a:lstStyle>
          <a:p>
            <a:r>
              <a:rPr lang="en-US" dirty="0"/>
              <a:t>Click to edit Master title style</a:t>
            </a:r>
          </a:p>
        </p:txBody>
      </p:sp>
      <p:sp>
        <p:nvSpPr>
          <p:cNvPr id="2" name="AutoShape 2" descr="Afbeeldingsresultaat voor axsos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id="{9C23019B-F162-4ABD-A64E-1DC3D1784186}"/>
              </a:ext>
            </a:extLst>
          </p:cNvPr>
          <p:cNvGrpSpPr/>
          <p:nvPr userDrawn="1"/>
        </p:nvGrpSpPr>
        <p:grpSpPr>
          <a:xfrm>
            <a:off x="0" y="6006227"/>
            <a:ext cx="2907477" cy="660559"/>
            <a:chOff x="0" y="6006227"/>
            <a:chExt cx="2907477" cy="660559"/>
          </a:xfrm>
        </p:grpSpPr>
        <p:pic>
          <p:nvPicPr>
            <p:cNvPr id="9" name="Picture 5" descr="C:\Users\RSMarketing\Desktop\Marketing 2016 Elena\Remain Software Logo\Remain Logo transparant final.png">
              <a:extLst>
                <a:ext uri="{FF2B5EF4-FFF2-40B4-BE49-F238E27FC236}">
                  <a16:creationId xmlns:a16="http://schemas.microsoft.com/office/drawing/2014/main" id="{DE65F5D5-1BF5-408F-B6B1-0E904336B3C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5191" r="32823"/>
            <a:stretch/>
          </p:blipFill>
          <p:spPr bwMode="auto">
            <a:xfrm>
              <a:off x="0" y="6006227"/>
              <a:ext cx="2895600" cy="6605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507D21A-A21F-4C04-A2D4-3652B9E1C085}"/>
                </a:ext>
              </a:extLst>
            </p:cNvPr>
            <p:cNvSpPr/>
            <p:nvPr userDrawn="1"/>
          </p:nvSpPr>
          <p:spPr>
            <a:xfrm>
              <a:off x="470591" y="6391932"/>
              <a:ext cx="2436886" cy="246221"/>
            </a:xfrm>
            <a:prstGeom prst="rect">
              <a:avLst/>
            </a:prstGeom>
          </p:spPr>
          <p:txBody>
            <a:bodyPr wrap="none">
              <a:spAutoFit/>
            </a:bodyPr>
            <a:lstStyle/>
            <a:p>
              <a:r>
                <a:rPr lang="en-US" sz="1000" b="1" i="1" kern="1200" dirty="0">
                  <a:solidFill>
                    <a:srgbClr val="C6C44F"/>
                  </a:solidFill>
                  <a:effectLst/>
                  <a:latin typeface="+mn-lt"/>
                  <a:ea typeface="+mn-ea"/>
                  <a:cs typeface="+mn-cs"/>
                </a:rPr>
                <a:t>Embrace</a:t>
              </a:r>
              <a:r>
                <a:rPr lang="en-US" sz="1000" b="1" kern="1200" dirty="0">
                  <a:solidFill>
                    <a:srgbClr val="C6C44F"/>
                  </a:solidFill>
                  <a:effectLst/>
                  <a:latin typeface="+mn-lt"/>
                  <a:ea typeface="+mn-ea"/>
                  <a:cs typeface="+mn-cs"/>
                </a:rPr>
                <a:t> Change. </a:t>
              </a:r>
              <a:r>
                <a:rPr lang="en-US" sz="1000" b="1" i="1" kern="1200" dirty="0">
                  <a:solidFill>
                    <a:srgbClr val="C6C44F"/>
                  </a:solidFill>
                  <a:effectLst/>
                  <a:latin typeface="+mn-lt"/>
                  <a:ea typeface="+mn-ea"/>
                  <a:cs typeface="+mn-cs"/>
                </a:rPr>
                <a:t>Remain </a:t>
              </a:r>
              <a:r>
                <a:rPr lang="en-US" sz="1000" b="1" kern="1200" dirty="0">
                  <a:solidFill>
                    <a:srgbClr val="C6C44F"/>
                  </a:solidFill>
                  <a:effectLst/>
                  <a:latin typeface="+mn-lt"/>
                  <a:ea typeface="+mn-ea"/>
                  <a:cs typeface="+mn-cs"/>
                </a:rPr>
                <a:t>In Control.</a:t>
              </a:r>
              <a:endParaRPr lang="en-US" sz="1000" dirty="0">
                <a:solidFill>
                  <a:srgbClr val="C6C44F"/>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4891DB-9D20-48C2-B352-81E0FC459900}"/>
              </a:ext>
            </a:extLst>
          </p:cNvPr>
          <p:cNvGrpSpPr/>
          <p:nvPr userDrawn="1"/>
        </p:nvGrpSpPr>
        <p:grpSpPr>
          <a:xfrm>
            <a:off x="0" y="6006227"/>
            <a:ext cx="2907477" cy="660559"/>
            <a:chOff x="0" y="6006227"/>
            <a:chExt cx="2907477" cy="660559"/>
          </a:xfrm>
        </p:grpSpPr>
        <p:pic>
          <p:nvPicPr>
            <p:cNvPr id="7" name="Picture 5" descr="C:\Users\RSMarketing\Desktop\Marketing 2016 Elena\Remain Software Logo\Remain Logo transparant final.png">
              <a:extLst>
                <a:ext uri="{FF2B5EF4-FFF2-40B4-BE49-F238E27FC236}">
                  <a16:creationId xmlns:a16="http://schemas.microsoft.com/office/drawing/2014/main" id="{3B276B9F-1C51-4339-B49A-1D70977AC9C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5191" r="32823"/>
            <a:stretch/>
          </p:blipFill>
          <p:spPr bwMode="auto">
            <a:xfrm>
              <a:off x="0" y="6006227"/>
              <a:ext cx="2895600" cy="6605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31AFB71-BBB6-4D65-B4FC-A25A7E58E5D6}"/>
                </a:ext>
              </a:extLst>
            </p:cNvPr>
            <p:cNvSpPr/>
            <p:nvPr userDrawn="1"/>
          </p:nvSpPr>
          <p:spPr>
            <a:xfrm>
              <a:off x="470591" y="6391932"/>
              <a:ext cx="2436886" cy="246221"/>
            </a:xfrm>
            <a:prstGeom prst="rect">
              <a:avLst/>
            </a:prstGeom>
          </p:spPr>
          <p:txBody>
            <a:bodyPr wrap="none">
              <a:spAutoFit/>
            </a:bodyPr>
            <a:lstStyle/>
            <a:p>
              <a:r>
                <a:rPr lang="en-US" sz="1000" b="1" i="1" kern="1200" dirty="0">
                  <a:solidFill>
                    <a:srgbClr val="C6C44F"/>
                  </a:solidFill>
                  <a:effectLst/>
                  <a:latin typeface="+mn-lt"/>
                  <a:ea typeface="+mn-ea"/>
                  <a:cs typeface="+mn-cs"/>
                </a:rPr>
                <a:t>Embrace</a:t>
              </a:r>
              <a:r>
                <a:rPr lang="en-US" sz="1000" b="1" kern="1200" dirty="0">
                  <a:solidFill>
                    <a:srgbClr val="C6C44F"/>
                  </a:solidFill>
                  <a:effectLst/>
                  <a:latin typeface="+mn-lt"/>
                  <a:ea typeface="+mn-ea"/>
                  <a:cs typeface="+mn-cs"/>
                </a:rPr>
                <a:t> Change. </a:t>
              </a:r>
              <a:r>
                <a:rPr lang="en-US" sz="1000" b="1" i="1" kern="1200" dirty="0">
                  <a:solidFill>
                    <a:srgbClr val="C6C44F"/>
                  </a:solidFill>
                  <a:effectLst/>
                  <a:latin typeface="+mn-lt"/>
                  <a:ea typeface="+mn-ea"/>
                  <a:cs typeface="+mn-cs"/>
                </a:rPr>
                <a:t>Remain </a:t>
              </a:r>
              <a:r>
                <a:rPr lang="en-US" sz="1000" b="1" kern="1200" dirty="0">
                  <a:solidFill>
                    <a:srgbClr val="C6C44F"/>
                  </a:solidFill>
                  <a:effectLst/>
                  <a:latin typeface="+mn-lt"/>
                  <a:ea typeface="+mn-ea"/>
                  <a:cs typeface="+mn-cs"/>
                </a:rPr>
                <a:t>In Control.</a:t>
              </a:r>
              <a:endParaRPr lang="en-US" sz="1000" dirty="0">
                <a:solidFill>
                  <a:srgbClr val="C6C44F"/>
                </a:solidFill>
              </a:endParaRPr>
            </a:p>
          </p:txBody>
        </p:sp>
      </p:grpSp>
    </p:spTree>
    <p:extLst>
      <p:ext uri="{BB962C8B-B14F-4D97-AF65-F5344CB8AC3E}">
        <p14:creationId xmlns:p14="http://schemas.microsoft.com/office/powerpoint/2010/main" val="17189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EC2003-9B8D-408D-BA72-0D0D7729E788}"/>
              </a:ext>
            </a:extLst>
          </p:cNvPr>
          <p:cNvGrpSpPr/>
          <p:nvPr userDrawn="1"/>
        </p:nvGrpSpPr>
        <p:grpSpPr>
          <a:xfrm>
            <a:off x="0" y="6006227"/>
            <a:ext cx="2907477" cy="660559"/>
            <a:chOff x="0" y="6006227"/>
            <a:chExt cx="2907477" cy="660559"/>
          </a:xfrm>
        </p:grpSpPr>
        <p:pic>
          <p:nvPicPr>
            <p:cNvPr id="3" name="Picture 5" descr="C:\Users\RSMarketing\Desktop\Marketing 2016 Elena\Remain Software Logo\Remain Logo transparant final.png">
              <a:extLst>
                <a:ext uri="{FF2B5EF4-FFF2-40B4-BE49-F238E27FC236}">
                  <a16:creationId xmlns:a16="http://schemas.microsoft.com/office/drawing/2014/main" id="{F7B3CCB9-10E9-4932-B3BB-E9ACF70B91F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5191" r="32823"/>
            <a:stretch/>
          </p:blipFill>
          <p:spPr bwMode="auto">
            <a:xfrm>
              <a:off x="0" y="6006227"/>
              <a:ext cx="2895600" cy="660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B2CA8A1-29EC-4BCD-8F2F-85E63B245E29}"/>
                </a:ext>
              </a:extLst>
            </p:cNvPr>
            <p:cNvSpPr/>
            <p:nvPr userDrawn="1"/>
          </p:nvSpPr>
          <p:spPr>
            <a:xfrm>
              <a:off x="470591" y="6391932"/>
              <a:ext cx="2436886" cy="246221"/>
            </a:xfrm>
            <a:prstGeom prst="rect">
              <a:avLst/>
            </a:prstGeom>
          </p:spPr>
          <p:txBody>
            <a:bodyPr wrap="none">
              <a:spAutoFit/>
            </a:bodyPr>
            <a:lstStyle/>
            <a:p>
              <a:r>
                <a:rPr lang="en-US" sz="1000" b="1" i="1" kern="1200" dirty="0">
                  <a:solidFill>
                    <a:srgbClr val="C6C44F"/>
                  </a:solidFill>
                  <a:effectLst/>
                  <a:latin typeface="+mn-lt"/>
                  <a:ea typeface="+mn-ea"/>
                  <a:cs typeface="+mn-cs"/>
                </a:rPr>
                <a:t>Embrace</a:t>
              </a:r>
              <a:r>
                <a:rPr lang="en-US" sz="1000" b="1" kern="1200" dirty="0">
                  <a:solidFill>
                    <a:srgbClr val="C6C44F"/>
                  </a:solidFill>
                  <a:effectLst/>
                  <a:latin typeface="+mn-lt"/>
                  <a:ea typeface="+mn-ea"/>
                  <a:cs typeface="+mn-cs"/>
                </a:rPr>
                <a:t> Change. </a:t>
              </a:r>
              <a:r>
                <a:rPr lang="en-US" sz="1000" b="1" i="1" kern="1200" dirty="0">
                  <a:solidFill>
                    <a:srgbClr val="C6C44F"/>
                  </a:solidFill>
                  <a:effectLst/>
                  <a:latin typeface="+mn-lt"/>
                  <a:ea typeface="+mn-ea"/>
                  <a:cs typeface="+mn-cs"/>
                </a:rPr>
                <a:t>Remain </a:t>
              </a:r>
              <a:r>
                <a:rPr lang="en-US" sz="1000" b="1" kern="1200" dirty="0">
                  <a:solidFill>
                    <a:srgbClr val="C6C44F"/>
                  </a:solidFill>
                  <a:effectLst/>
                  <a:latin typeface="+mn-lt"/>
                  <a:ea typeface="+mn-ea"/>
                  <a:cs typeface="+mn-cs"/>
                </a:rPr>
                <a:t>In Control.</a:t>
              </a:r>
              <a:endParaRPr lang="en-US" sz="1000" dirty="0">
                <a:solidFill>
                  <a:srgbClr val="C6C44F"/>
                </a:solidFill>
              </a:endParaRPr>
            </a:p>
          </p:txBody>
        </p:sp>
      </p:grpSp>
      <p:grpSp>
        <p:nvGrpSpPr>
          <p:cNvPr id="5" name="Group 4">
            <a:extLst>
              <a:ext uri="{FF2B5EF4-FFF2-40B4-BE49-F238E27FC236}">
                <a16:creationId xmlns:a16="http://schemas.microsoft.com/office/drawing/2014/main" id="{E6E7627D-20AE-422E-AD2F-31A45C8F5777}"/>
              </a:ext>
            </a:extLst>
          </p:cNvPr>
          <p:cNvGrpSpPr/>
          <p:nvPr userDrawn="1"/>
        </p:nvGrpSpPr>
        <p:grpSpPr>
          <a:xfrm>
            <a:off x="3505200" y="6102777"/>
            <a:ext cx="4596565" cy="660559"/>
            <a:chOff x="3505200" y="6102777"/>
            <a:chExt cx="4596565" cy="660559"/>
          </a:xfrm>
        </p:grpSpPr>
        <p:pic>
          <p:nvPicPr>
            <p:cNvPr id="6" name="Picture 5">
              <a:extLst>
                <a:ext uri="{FF2B5EF4-FFF2-40B4-BE49-F238E27FC236}">
                  <a16:creationId xmlns:a16="http://schemas.microsoft.com/office/drawing/2014/main" id="{73EF00E0-02E5-4400-9DA5-E55E4D7926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76637" y="6260728"/>
              <a:ext cx="963623" cy="385449"/>
            </a:xfrm>
            <a:prstGeom prst="rect">
              <a:avLst/>
            </a:prstGeom>
            <a:ln w="12700">
              <a:solidFill>
                <a:schemeClr val="tx1"/>
              </a:solidFill>
            </a:ln>
          </p:spPr>
        </p:pic>
        <p:pic>
          <p:nvPicPr>
            <p:cNvPr id="7" name="Picture 6">
              <a:extLst>
                <a:ext uri="{FF2B5EF4-FFF2-40B4-BE49-F238E27FC236}">
                  <a16:creationId xmlns:a16="http://schemas.microsoft.com/office/drawing/2014/main" id="{B0E08127-98F4-41B2-8E42-6DF083B9842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2315" y="6102777"/>
              <a:ext cx="789450" cy="660559"/>
            </a:xfrm>
            <a:prstGeom prst="rect">
              <a:avLst/>
            </a:prstGeom>
          </p:spPr>
        </p:pic>
        <p:pic>
          <p:nvPicPr>
            <p:cNvPr id="8" name="Picture 7">
              <a:extLst>
                <a:ext uri="{FF2B5EF4-FFF2-40B4-BE49-F238E27FC236}">
                  <a16:creationId xmlns:a16="http://schemas.microsoft.com/office/drawing/2014/main" id="{04A7395A-0399-414A-A9D6-F433F7B584F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05200" y="6260728"/>
              <a:ext cx="1533879" cy="410924"/>
            </a:xfrm>
            <a:prstGeom prst="rect">
              <a:avLst/>
            </a:prstGeom>
            <a:ln w="12700">
              <a:solidFill>
                <a:schemeClr val="tx1"/>
              </a:solidFill>
            </a:ln>
          </p:spPr>
        </p:pic>
      </p:grpSp>
    </p:spTree>
    <p:extLst>
      <p:ext uri="{BB962C8B-B14F-4D97-AF65-F5344CB8AC3E}">
        <p14:creationId xmlns:p14="http://schemas.microsoft.com/office/powerpoint/2010/main" val="2996671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6" r:id="rId3"/>
    <p:sldLayoutId id="2147483678" r:id="rId4"/>
    <p:sldLayoutId id="2147483679" r:id="rId5"/>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developer" TargetMode="External"/><Relationship Id="rId2" Type="http://schemas.openxmlformats.org/officeDocument/2006/relationships/hyperlink" Target="https://en.wikipedia.org/wiki/Test_autom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rocedural_programm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i-unit/iunit.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10432" y="2209800"/>
            <a:ext cx="7315200" cy="1756825"/>
          </a:xfrm>
        </p:spPr>
        <p:txBody>
          <a:bodyPr>
            <a:noAutofit/>
          </a:bodyPr>
          <a:lstStyle/>
          <a:p>
            <a:pPr algn="ctr"/>
            <a:r>
              <a:rPr lang="en-US" sz="2400" dirty="0"/>
              <a:t>Open Source Unit Testing with </a:t>
            </a:r>
            <a:r>
              <a:rPr lang="en-US" sz="2400" dirty="0" err="1"/>
              <a:t>IUnit</a:t>
            </a:r>
            <a:endParaRPr lang="en-US" sz="2400" dirty="0"/>
          </a:p>
        </p:txBody>
      </p:sp>
      <p:sp>
        <p:nvSpPr>
          <p:cNvPr id="3" name="Subtitle 2"/>
          <p:cNvSpPr>
            <a:spLocks noGrp="1"/>
          </p:cNvSpPr>
          <p:nvPr>
            <p:ph type="subTitle" idx="1"/>
          </p:nvPr>
        </p:nvSpPr>
        <p:spPr>
          <a:xfrm>
            <a:off x="990600" y="4990922"/>
            <a:ext cx="7315200" cy="685800"/>
          </a:xfrm>
        </p:spPr>
        <p:txBody>
          <a:bodyPr/>
          <a:lstStyle/>
          <a:p>
            <a:r>
              <a:rPr lang="en-US" dirty="0"/>
              <a:t>Wim Jongman,    CTO Remain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Test Driven Development</a:t>
            </a:r>
            <a:endParaRPr lang="en-US" sz="3600" dirty="0">
              <a:latin typeface="PT Sans" panose="020B0503020203020204" pitchFamily="34" charset="0"/>
            </a:endParaRPr>
          </a:p>
        </p:txBody>
      </p:sp>
      <p:sp>
        <p:nvSpPr>
          <p:cNvPr id="4" name="Content Placeholder 3">
            <a:extLst>
              <a:ext uri="{FF2B5EF4-FFF2-40B4-BE49-F238E27FC236}">
                <a16:creationId xmlns:a16="http://schemas.microsoft.com/office/drawing/2014/main" id="{ADDFAE6F-B3A2-4059-BB56-E77718A4076A}"/>
              </a:ext>
            </a:extLst>
          </p:cNvPr>
          <p:cNvSpPr>
            <a:spLocks noGrp="1"/>
          </p:cNvSpPr>
          <p:nvPr>
            <p:ph idx="1"/>
          </p:nvPr>
        </p:nvSpPr>
        <p:spPr/>
        <p:txBody>
          <a:bodyPr/>
          <a:lstStyle/>
          <a:p>
            <a:r>
              <a:rPr lang="en-US" dirty="0"/>
              <a:t>First write tests </a:t>
            </a:r>
          </a:p>
          <a:p>
            <a:r>
              <a:rPr lang="en-US" dirty="0"/>
              <a:t>Then write code</a:t>
            </a:r>
          </a:p>
          <a:p>
            <a:endParaRPr lang="en-US" dirty="0"/>
          </a:p>
          <a:p>
            <a:r>
              <a:rPr lang="en-US" dirty="0"/>
              <a:t>The proof of the pudding is in the testing</a:t>
            </a:r>
            <a:endParaRPr lang="en-NL" dirty="0"/>
          </a:p>
        </p:txBody>
      </p:sp>
    </p:spTree>
    <p:extLst>
      <p:ext uri="{BB962C8B-B14F-4D97-AF65-F5344CB8AC3E}">
        <p14:creationId xmlns:p14="http://schemas.microsoft.com/office/powerpoint/2010/main" val="342569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Test Driven Development</a:t>
            </a:r>
            <a:endParaRPr lang="en-US" sz="3600" dirty="0">
              <a:latin typeface="PT Sans" panose="020B0503020203020204" pitchFamily="34" charset="0"/>
            </a:endParaRPr>
          </a:p>
        </p:txBody>
      </p:sp>
      <p:sp>
        <p:nvSpPr>
          <p:cNvPr id="4" name="Content Placeholder 3">
            <a:extLst>
              <a:ext uri="{FF2B5EF4-FFF2-40B4-BE49-F238E27FC236}">
                <a16:creationId xmlns:a16="http://schemas.microsoft.com/office/drawing/2014/main" id="{ADDFAE6F-B3A2-4059-BB56-E77718A4076A}"/>
              </a:ext>
            </a:extLst>
          </p:cNvPr>
          <p:cNvSpPr>
            <a:spLocks noGrp="1"/>
          </p:cNvSpPr>
          <p:nvPr>
            <p:ph idx="1"/>
          </p:nvPr>
        </p:nvSpPr>
        <p:spPr/>
        <p:txBody>
          <a:bodyPr/>
          <a:lstStyle/>
          <a:p>
            <a:r>
              <a:rPr lang="en-US" dirty="0"/>
              <a:t>Let’s create multiplication</a:t>
            </a:r>
            <a:endParaRPr lang="en-NL" dirty="0"/>
          </a:p>
        </p:txBody>
      </p:sp>
    </p:spTree>
    <p:extLst>
      <p:ext uri="{BB962C8B-B14F-4D97-AF65-F5344CB8AC3E}">
        <p14:creationId xmlns:p14="http://schemas.microsoft.com/office/powerpoint/2010/main" val="40891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pic>
        <p:nvPicPr>
          <p:cNvPr id="7" name="Content Placeholder 6">
            <a:extLst>
              <a:ext uri="{FF2B5EF4-FFF2-40B4-BE49-F238E27FC236}">
                <a16:creationId xmlns:a16="http://schemas.microsoft.com/office/drawing/2014/main" id="{7C1F30FC-E908-4AF9-AF9A-46BD97D5A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15" y="1653381"/>
            <a:ext cx="8238234" cy="3540125"/>
          </a:xfrm>
        </p:spPr>
      </p:pic>
    </p:spTree>
    <p:extLst>
      <p:ext uri="{BB962C8B-B14F-4D97-AF65-F5344CB8AC3E}">
        <p14:creationId xmlns:p14="http://schemas.microsoft.com/office/powerpoint/2010/main" val="316825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371601"/>
            <a:ext cx="83058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SzPct val="100000"/>
              <a:buFontTx/>
              <a:buChar char=" "/>
            </a:pPr>
            <a:r>
              <a:rPr lang="en-GB" dirty="0">
                <a:latin typeface="PT Sans" panose="020B0503020203020204" pitchFamily="34" charset="0"/>
              </a:rPr>
              <a:t>Make sure to compile with *SOURCE</a:t>
            </a:r>
          </a:p>
          <a:p>
            <a:pPr marL="45720" indent="0">
              <a:buSzPct val="100000"/>
              <a:buFont typeface="Wingdings" panose="05000000000000000000" pitchFamily="2" charset="2"/>
              <a:buNone/>
            </a:pPr>
            <a:endParaRPr lang="en-GB" dirty="0">
              <a:latin typeface="PT Sans" panose="020B0503020203020204" pitchFamily="34" charset="0"/>
            </a:endParaRPr>
          </a:p>
        </p:txBody>
      </p:sp>
      <p:pic>
        <p:nvPicPr>
          <p:cNvPr id="3" name="Picture 2">
            <a:extLst>
              <a:ext uri="{FF2B5EF4-FFF2-40B4-BE49-F238E27FC236}">
                <a16:creationId xmlns:a16="http://schemas.microsoft.com/office/drawing/2014/main" id="{C60FB81A-4630-4970-B9AA-FCF06D857AE0}"/>
              </a:ext>
            </a:extLst>
          </p:cNvPr>
          <p:cNvPicPr>
            <a:picLocks noChangeAspect="1"/>
          </p:cNvPicPr>
          <p:nvPr/>
        </p:nvPicPr>
        <p:blipFill>
          <a:blip r:embed="rId2"/>
          <a:stretch>
            <a:fillRect/>
          </a:stretch>
        </p:blipFill>
        <p:spPr>
          <a:xfrm>
            <a:off x="3657600" y="2062631"/>
            <a:ext cx="5562600" cy="4823997"/>
          </a:xfrm>
          <a:prstGeom prst="rect">
            <a:avLst/>
          </a:prstGeom>
        </p:spPr>
      </p:pic>
    </p:spTree>
    <p:extLst>
      <p:ext uri="{BB962C8B-B14F-4D97-AF65-F5344CB8AC3E}">
        <p14:creationId xmlns:p14="http://schemas.microsoft.com/office/powerpoint/2010/main" val="199748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750" fill="hold"/>
                                        <p:tgtEl>
                                          <p:spTgt spid="14">
                                            <p:txEl>
                                              <p:pRg st="0" end="0"/>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0" end="0"/>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371601"/>
            <a:ext cx="83058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SzPct val="100000"/>
              <a:buFontTx/>
              <a:buChar char=" "/>
            </a:pPr>
            <a:r>
              <a:rPr lang="en-GB" dirty="0">
                <a:latin typeface="PT Sans" panose="020B0503020203020204" pitchFamily="34" charset="0"/>
              </a:rPr>
              <a:t>Set the SEP on the service program</a:t>
            </a:r>
          </a:p>
        </p:txBody>
      </p:sp>
      <p:pic>
        <p:nvPicPr>
          <p:cNvPr id="4" name="Picture 3">
            <a:extLst>
              <a:ext uri="{FF2B5EF4-FFF2-40B4-BE49-F238E27FC236}">
                <a16:creationId xmlns:a16="http://schemas.microsoft.com/office/drawing/2014/main" id="{650125CC-6827-473C-A96E-C3CB90871FB8}"/>
              </a:ext>
            </a:extLst>
          </p:cNvPr>
          <p:cNvPicPr>
            <a:picLocks noChangeAspect="1"/>
          </p:cNvPicPr>
          <p:nvPr/>
        </p:nvPicPr>
        <p:blipFill>
          <a:blip r:embed="rId2"/>
          <a:stretch>
            <a:fillRect/>
          </a:stretch>
        </p:blipFill>
        <p:spPr>
          <a:xfrm>
            <a:off x="1256507" y="2510631"/>
            <a:ext cx="7886700" cy="4352925"/>
          </a:xfrm>
          <a:prstGeom prst="rect">
            <a:avLst/>
          </a:prstGeom>
        </p:spPr>
      </p:pic>
    </p:spTree>
    <p:extLst>
      <p:ext uri="{BB962C8B-B14F-4D97-AF65-F5344CB8AC3E}">
        <p14:creationId xmlns:p14="http://schemas.microsoft.com/office/powerpoint/2010/main" val="146333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750" fill="hold"/>
                                        <p:tgtEl>
                                          <p:spTgt spid="14">
                                            <p:txEl>
                                              <p:pRg st="0" end="0"/>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0" end="0"/>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371601"/>
            <a:ext cx="83058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SzPct val="100000"/>
              <a:buFontTx/>
              <a:buChar char=" "/>
            </a:pPr>
            <a:r>
              <a:rPr lang="en-GB" dirty="0">
                <a:latin typeface="PT Sans" panose="020B0503020203020204" pitchFamily="34" charset="0"/>
              </a:rPr>
              <a:t>Switch to Code Coverage Mode</a:t>
            </a:r>
          </a:p>
        </p:txBody>
      </p:sp>
      <p:pic>
        <p:nvPicPr>
          <p:cNvPr id="3" name="Picture 2">
            <a:extLst>
              <a:ext uri="{FF2B5EF4-FFF2-40B4-BE49-F238E27FC236}">
                <a16:creationId xmlns:a16="http://schemas.microsoft.com/office/drawing/2014/main" id="{50397708-50EE-4F88-BDBB-23AF6521D1C3}"/>
              </a:ext>
            </a:extLst>
          </p:cNvPr>
          <p:cNvPicPr>
            <a:picLocks noChangeAspect="1"/>
          </p:cNvPicPr>
          <p:nvPr/>
        </p:nvPicPr>
        <p:blipFill>
          <a:blip r:embed="rId2"/>
          <a:stretch>
            <a:fillRect/>
          </a:stretch>
        </p:blipFill>
        <p:spPr>
          <a:xfrm>
            <a:off x="3964305" y="3139281"/>
            <a:ext cx="5210175" cy="3724275"/>
          </a:xfrm>
          <a:prstGeom prst="rect">
            <a:avLst/>
          </a:prstGeom>
        </p:spPr>
      </p:pic>
    </p:spTree>
    <p:extLst>
      <p:ext uri="{BB962C8B-B14F-4D97-AF65-F5344CB8AC3E}">
        <p14:creationId xmlns:p14="http://schemas.microsoft.com/office/powerpoint/2010/main" val="249312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750" fill="hold"/>
                                        <p:tgtEl>
                                          <p:spTgt spid="14">
                                            <p:txEl>
                                              <p:pRg st="0" end="0"/>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0" end="0"/>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371601"/>
            <a:ext cx="83058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buSzPct val="100000"/>
              <a:buFontTx/>
              <a:buChar char=" "/>
            </a:pPr>
            <a:r>
              <a:rPr lang="en-GB" dirty="0">
                <a:latin typeface="PT Sans" panose="020B0503020203020204" pitchFamily="34" charset="0"/>
              </a:rPr>
              <a:t>Run the Code</a:t>
            </a:r>
          </a:p>
        </p:txBody>
      </p:sp>
      <p:pic>
        <p:nvPicPr>
          <p:cNvPr id="4" name="Picture 3">
            <a:extLst>
              <a:ext uri="{FF2B5EF4-FFF2-40B4-BE49-F238E27FC236}">
                <a16:creationId xmlns:a16="http://schemas.microsoft.com/office/drawing/2014/main" id="{3E9BF316-FC18-4156-AA75-46E879A55A5C}"/>
              </a:ext>
            </a:extLst>
          </p:cNvPr>
          <p:cNvPicPr>
            <a:picLocks noChangeAspect="1"/>
          </p:cNvPicPr>
          <p:nvPr/>
        </p:nvPicPr>
        <p:blipFill>
          <a:blip r:embed="rId2"/>
          <a:stretch>
            <a:fillRect/>
          </a:stretch>
        </p:blipFill>
        <p:spPr>
          <a:xfrm>
            <a:off x="0" y="3195205"/>
            <a:ext cx="9144000" cy="1376795"/>
          </a:xfrm>
          <a:prstGeom prst="rect">
            <a:avLst/>
          </a:prstGeom>
        </p:spPr>
      </p:pic>
      <p:sp>
        <p:nvSpPr>
          <p:cNvPr id="5" name="Rectangle 4">
            <a:extLst>
              <a:ext uri="{FF2B5EF4-FFF2-40B4-BE49-F238E27FC236}">
                <a16:creationId xmlns:a16="http://schemas.microsoft.com/office/drawing/2014/main" id="{1EEED943-4085-406F-A307-B1ADED636576}"/>
              </a:ext>
            </a:extLst>
          </p:cNvPr>
          <p:cNvSpPr/>
          <p:nvPr/>
        </p:nvSpPr>
        <p:spPr>
          <a:xfrm>
            <a:off x="8001000" y="3048000"/>
            <a:ext cx="990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5554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750" fill="hold"/>
                                        <p:tgtEl>
                                          <p:spTgt spid="14">
                                            <p:txEl>
                                              <p:pRg st="0" end="0"/>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0" end="0"/>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Code Coverage</a:t>
            </a:r>
            <a:endParaRPr lang="en-US" sz="3600" dirty="0">
              <a:latin typeface="PT Sans" panose="020B0503020203020204" pitchFamily="34" charset="0"/>
            </a:endParaRPr>
          </a:p>
        </p:txBody>
      </p:sp>
      <p:pic>
        <p:nvPicPr>
          <p:cNvPr id="7" name="Content Placeholder 6">
            <a:extLst>
              <a:ext uri="{FF2B5EF4-FFF2-40B4-BE49-F238E27FC236}">
                <a16:creationId xmlns:a16="http://schemas.microsoft.com/office/drawing/2014/main" id="{7C1F30FC-E908-4AF9-AF9A-46BD97D5A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15" y="1653381"/>
            <a:ext cx="8238234" cy="3540125"/>
          </a:xfrm>
        </p:spPr>
      </p:pic>
    </p:spTree>
    <p:extLst>
      <p:ext uri="{BB962C8B-B14F-4D97-AF65-F5344CB8AC3E}">
        <p14:creationId xmlns:p14="http://schemas.microsoft.com/office/powerpoint/2010/main" val="29725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ctrTitle"/>
          </p:nvPr>
        </p:nvSpPr>
        <p:spPr>
          <a:xfrm>
            <a:off x="914400" y="2819400"/>
            <a:ext cx="7315200" cy="1071025"/>
          </a:xfrm>
        </p:spPr>
        <p:txBody>
          <a:bodyPr anchor="ctr">
            <a:normAutofit/>
          </a:bodyPr>
          <a:lstStyle/>
          <a:p>
            <a:pPr algn="ctr"/>
            <a:r>
              <a:rPr lang="en-GB" sz="3600" dirty="0">
                <a:latin typeface="PT Sans" panose="020B0503020203020204" pitchFamily="34" charset="0"/>
              </a:rPr>
              <a:t>Questions?</a:t>
            </a:r>
            <a:endParaRPr lang="en-US" sz="3600" dirty="0">
              <a:latin typeface="PT Sans" panose="020B0503020203020204" pitchFamily="34" charset="0"/>
            </a:endParaRPr>
          </a:p>
        </p:txBody>
      </p:sp>
    </p:spTree>
    <p:extLst>
      <p:ext uri="{BB962C8B-B14F-4D97-AF65-F5344CB8AC3E}">
        <p14:creationId xmlns:p14="http://schemas.microsoft.com/office/powerpoint/2010/main" val="415419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About testing</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143000"/>
            <a:ext cx="8305800" cy="42672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SzPct val="100000"/>
              <a:buNone/>
            </a:pPr>
            <a:r>
              <a:rPr lang="en-US" sz="1400" dirty="0">
                <a:latin typeface="PT Sans" panose="020B0503020203020204" pitchFamily="34" charset="0"/>
              </a:rPr>
              <a:t>Acceptance Testing, Accessibility Testing, Active Testing, Agile Testing, Age Testing, Ad-hoc Testing, Alpha Testing, Assertion Testing, API Testing, All-pairs Testing, Automated Testing, Basis Path Testing, Backward Compatibility Testing, Beta Testing, Benchmark Testing, Big Bang Integration Testing, Binary Portability Testing, Boundary Value Testing, Bottom Up Integration Testing, Branch Testing, Breadth Testing, Black box Testing, Code-driven Testing, Compatibility Testing, Comparison Testing, Component Testing, Configuration Testing, Condition Coverage Testing, Compliance Testing, Concurrency Testing, Conformance Testing, Context Driven Testing, Conversion Testing, Decision Coverage Testing, Destructive Testing, Dependency Testing, Dynamic Testing, Domain Testing, Error-Handling Testing, End-to-end Testing, Endurance Testing, Exploratory Testing, Equivalence Partitioning Testing, Fault injection Testing, Formal verification Testing, Functional Testing, Fuzz Testing, Gorilla Testing, Gray Box Testing, Glass box Testing, GUI software Testing, Globalization </a:t>
            </a:r>
            <a:r>
              <a:rPr lang="en-US" sz="1600" dirty="0">
                <a:latin typeface="PT Sans" panose="020B0503020203020204" pitchFamily="34" charset="0"/>
              </a:rPr>
              <a:t>Testing</a:t>
            </a:r>
            <a:r>
              <a:rPr lang="en-US" sz="1400" dirty="0">
                <a:latin typeface="PT Sans" panose="020B0503020203020204" pitchFamily="34" charset="0"/>
              </a:rPr>
              <a:t>, Hybrid Integration Testing, Integration Testing, Interface Testing, Install/uninstall Testing, Internationalization Testing, Inter-Systems Testing, Keyword-driven Testing, Load Testing, Localization Testing, Loop Testing, Manual Scripted Testing, Manual-Support Testing, Model-Based Testing, Mutation Testing, Modularity-driven Testing, Non-functional Testing, Negative Testing, Operational Testing, Orthogonal array Testing, Pair Testing, Passive Testing, Parallel Testing, Path Testing, Penetration Testing, Performance Testing, Qualification Testing, Ramp Testing, Regression Testing, Recovery Testing, Requirements Testing, Security Testing, Sanity Testing, Scenario Testing, Scalability Testing, Statement Testing, Static Testing, Stability Testing, Smoke Testing, Storage Testing, Stress Testing, Structural Testing, System Testing, System integration Testing, Top Down Integration Testing, Thread Testing, Upgrade Testing, Unit Testing, User Interface Testing, Usability Testing, Volume Testing, Vulnerability Testing, White box Testing, Workflow Testing.</a:t>
            </a:r>
            <a:endParaRPr lang="en-GB" sz="1400" dirty="0">
              <a:latin typeface="PT Sans" panose="020B0503020203020204" pitchFamily="34" charset="0"/>
            </a:endParaRPr>
          </a:p>
          <a:p>
            <a:pPr>
              <a:buSzPct val="100000"/>
              <a:buFontTx/>
              <a:buChar char=" "/>
            </a:pPr>
            <a:endParaRPr lang="en-GB" sz="1400" dirty="0">
              <a:latin typeface="PT Sans" panose="020B0503020203020204" pitchFamily="34" charset="0"/>
            </a:endParaRPr>
          </a:p>
          <a:p>
            <a:pPr>
              <a:buSzPct val="100000"/>
              <a:buFontTx/>
              <a:buChar char=" "/>
            </a:pPr>
            <a:endParaRPr lang="en-GB" sz="1400" dirty="0">
              <a:latin typeface="PT Sans" panose="020B0503020203020204" pitchFamily="34" charset="0"/>
            </a:endParaRPr>
          </a:p>
          <a:p>
            <a:pPr marL="45720" indent="0">
              <a:buSzPct val="100000"/>
              <a:buFont typeface="Wingdings" panose="05000000000000000000" pitchFamily="2" charset="2"/>
              <a:buNone/>
            </a:pPr>
            <a:endParaRPr lang="en-GB" sz="1400" dirty="0">
              <a:latin typeface="PT Sans" panose="020B0503020203020204" pitchFamily="34" charset="0"/>
            </a:endParaRPr>
          </a:p>
        </p:txBody>
      </p:sp>
    </p:spTree>
    <p:extLst>
      <p:ext uri="{BB962C8B-B14F-4D97-AF65-F5344CB8AC3E}">
        <p14:creationId xmlns:p14="http://schemas.microsoft.com/office/powerpoint/2010/main" val="241301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About Testing</a:t>
            </a:r>
            <a:endParaRPr lang="en-US" sz="3600" dirty="0">
              <a:latin typeface="PT Sans" panose="020B0503020203020204" pitchFamily="34" charset="0"/>
            </a:endParaRPr>
          </a:p>
        </p:txBody>
      </p:sp>
      <p:sp>
        <p:nvSpPr>
          <p:cNvPr id="14" name="Content Placeholder 3"/>
          <p:cNvSpPr txBox="1">
            <a:spLocks noGrp="1"/>
          </p:cNvSpPr>
          <p:nvPr>
            <p:ph idx="1"/>
          </p:nvPr>
        </p:nvSpPr>
        <p:spPr>
          <a:xfrm>
            <a:off x="304800" y="1143000"/>
            <a:ext cx="8305800" cy="42672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SzPct val="100000"/>
              <a:buNone/>
            </a:pPr>
            <a:r>
              <a:rPr lang="en-US" sz="1400" dirty="0">
                <a:solidFill>
                  <a:schemeClr val="bg1">
                    <a:lumMod val="75000"/>
                    <a:lumOff val="25000"/>
                  </a:schemeClr>
                </a:solidFill>
                <a:latin typeface="PT Sans" panose="020B0503020203020204" pitchFamily="34" charset="0"/>
              </a:rPr>
              <a:t>Acceptance Testing, Accessibility Testing, Active Testing, Agile Testing, Age Testing, Ad-hoc Testing, Alpha Testing, Assertion Testing, API Testing, All-pairs Testing, Automated Testing, Basis Path Testing, Backward Compatibility Testing, Beta Testing, Benchmark Testing, Big Bang Integration Testing, Binary Portability Testing, Boundary Value Testing, Bottom Up Integration Testing, Branch Testing, Breadth Testing, Black box Testing, Code-driven Testing, Compatibility Testing, Comparison Testing, Component Testing, Configuration Testing, Condition Coverage Testing, Compliance Testing, Concurrency Testing, Conformance Testing, Context Driven Testing, Conversion Testing, Decision Coverage Testing, Destructive Testing, Dependency Testing, Dynamic Testing, Domain Testing, Error-Handling Testing, End-to-end Testing, Endurance Testing, Exploratory Testing, Equivalence Partitioning Testing, Fault injection Testing, Formal verification Testing, Functional Testing, Fuzz Testing, Gorilla Testing, Gray Box Testing, Glass box Testing, GUI software Testing, Globalization </a:t>
            </a:r>
            <a:r>
              <a:rPr lang="en-US" sz="1600" dirty="0">
                <a:solidFill>
                  <a:schemeClr val="bg1">
                    <a:lumMod val="75000"/>
                    <a:lumOff val="25000"/>
                  </a:schemeClr>
                </a:solidFill>
                <a:latin typeface="PT Sans" panose="020B0503020203020204" pitchFamily="34" charset="0"/>
              </a:rPr>
              <a:t>Testing</a:t>
            </a:r>
            <a:r>
              <a:rPr lang="en-US" sz="1400" dirty="0">
                <a:solidFill>
                  <a:schemeClr val="bg1">
                    <a:lumMod val="75000"/>
                    <a:lumOff val="25000"/>
                  </a:schemeClr>
                </a:solidFill>
                <a:latin typeface="PT Sans" panose="020B0503020203020204" pitchFamily="34" charset="0"/>
              </a:rPr>
              <a:t>, Hybrid Integration Testing, Integration Testing, Interface Testing, Install/uninstall Testing, Internationalization Testing, Inter-Systems Testing, Keyword-driven Testing, Load Testing, Localization Testing, Loop Testing, Manual Scripted Testing, Manual-Support Testing, Model-Based Testing, Mutation Testing, Modularity-driven Testing, Non-functional Testing, Negative Testing, Operational Testing, Orthogonal array Testing, Pair Testing, Passive Testing, Parallel Testing, Path Testing, Penetration Testing, Performance Testing, Qualification Testing, Ramp Testing, Regression Testing, Recovery Testing, Requirements Testing, Security Testing, Sanity Testing, Scenario Testing, Scalability Testing, Statement Testing, Static Testing, Stability Testing, Smoke Testing, Storage Testing, Stress Testing, Structural Testing, System Testing, System integration Testing, Top Down Integration Testing, Thread Testing, Upgrade Testing, </a:t>
            </a:r>
            <a:r>
              <a:rPr lang="en-US" sz="1400" dirty="0">
                <a:latin typeface="PT Sans" panose="020B0503020203020204" pitchFamily="34" charset="0"/>
              </a:rPr>
              <a:t>Unit Testing</a:t>
            </a:r>
            <a:r>
              <a:rPr lang="en-US" sz="1400" dirty="0">
                <a:solidFill>
                  <a:schemeClr val="bg1">
                    <a:lumMod val="75000"/>
                    <a:lumOff val="25000"/>
                  </a:schemeClr>
                </a:solidFill>
                <a:latin typeface="PT Sans" panose="020B0503020203020204" pitchFamily="34" charset="0"/>
              </a:rPr>
              <a:t>, User Interface Testing, Usability Testing, Volume Testing, Vulnerability Testing, White box Testing, Workflow Testing.</a:t>
            </a:r>
            <a:endParaRPr lang="en-GB" sz="1400" dirty="0">
              <a:solidFill>
                <a:schemeClr val="bg1">
                  <a:lumMod val="75000"/>
                  <a:lumOff val="25000"/>
                </a:schemeClr>
              </a:solidFill>
              <a:latin typeface="PT Sans" panose="020B0503020203020204" pitchFamily="34" charset="0"/>
            </a:endParaRPr>
          </a:p>
          <a:p>
            <a:pPr>
              <a:buSzPct val="100000"/>
              <a:buFontTx/>
              <a:buChar char=" "/>
            </a:pPr>
            <a:endParaRPr lang="en-GB" sz="1400" dirty="0">
              <a:solidFill>
                <a:schemeClr val="bg1">
                  <a:lumMod val="75000"/>
                  <a:lumOff val="25000"/>
                </a:schemeClr>
              </a:solidFill>
              <a:latin typeface="PT Sans" panose="020B0503020203020204" pitchFamily="34" charset="0"/>
            </a:endParaRPr>
          </a:p>
          <a:p>
            <a:pPr>
              <a:buSzPct val="100000"/>
              <a:buFontTx/>
              <a:buChar char=" "/>
            </a:pPr>
            <a:endParaRPr lang="en-GB" sz="1400" dirty="0">
              <a:solidFill>
                <a:schemeClr val="bg1">
                  <a:lumMod val="75000"/>
                  <a:lumOff val="25000"/>
                </a:schemeClr>
              </a:solidFill>
              <a:latin typeface="PT Sans" panose="020B0503020203020204" pitchFamily="34" charset="0"/>
            </a:endParaRPr>
          </a:p>
          <a:p>
            <a:pPr marL="45720" indent="0">
              <a:buSzPct val="100000"/>
              <a:buFont typeface="Wingdings" panose="05000000000000000000" pitchFamily="2" charset="2"/>
              <a:buNone/>
            </a:pPr>
            <a:endParaRPr lang="en-GB" sz="1400" dirty="0">
              <a:solidFill>
                <a:schemeClr val="bg1">
                  <a:lumMod val="75000"/>
                  <a:lumOff val="25000"/>
                </a:schemeClr>
              </a:solidFill>
              <a:latin typeface="PT Sans" panose="020B0503020203020204" pitchFamily="34" charset="0"/>
            </a:endParaRPr>
          </a:p>
        </p:txBody>
      </p:sp>
    </p:spTree>
    <p:extLst>
      <p:ext uri="{BB962C8B-B14F-4D97-AF65-F5344CB8AC3E}">
        <p14:creationId xmlns:p14="http://schemas.microsoft.com/office/powerpoint/2010/main" val="6569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Unit Testing Definition</a:t>
            </a:r>
            <a:endParaRPr lang="en-US" sz="3600" dirty="0">
              <a:latin typeface="PT Sans" panose="020B0503020203020204" pitchFamily="34" charset="0"/>
            </a:endParaRPr>
          </a:p>
        </p:txBody>
      </p:sp>
      <p:sp>
        <p:nvSpPr>
          <p:cNvPr id="3" name="Rectangle 2">
            <a:extLst>
              <a:ext uri="{FF2B5EF4-FFF2-40B4-BE49-F238E27FC236}">
                <a16:creationId xmlns:a16="http://schemas.microsoft.com/office/drawing/2014/main" id="{B169CECD-5075-4C53-A3A9-EC27A717183D}"/>
              </a:ext>
            </a:extLst>
          </p:cNvPr>
          <p:cNvSpPr/>
          <p:nvPr/>
        </p:nvSpPr>
        <p:spPr>
          <a:xfrm>
            <a:off x="1177132" y="2057400"/>
            <a:ext cx="6781800" cy="2246769"/>
          </a:xfrm>
          <a:prstGeom prst="rect">
            <a:avLst/>
          </a:prstGeom>
        </p:spPr>
        <p:txBody>
          <a:bodyPr wrap="square">
            <a:spAutoFit/>
          </a:bodyPr>
          <a:lstStyle/>
          <a:p>
            <a:r>
              <a:rPr lang="en-US" sz="2800" dirty="0"/>
              <a:t>Unit tests are </a:t>
            </a:r>
            <a:r>
              <a:rPr lang="en-US" sz="2800" dirty="0">
                <a:hlinkClick r:id="rId2" tooltip="Test automation"/>
              </a:rPr>
              <a:t>automated</a:t>
            </a:r>
            <a:r>
              <a:rPr lang="en-US" sz="2800" dirty="0"/>
              <a:t> tests written and run by </a:t>
            </a:r>
            <a:r>
              <a:rPr lang="en-US" sz="2800" dirty="0">
                <a:hlinkClick r:id="rId3" tooltip="Software developer"/>
              </a:rPr>
              <a:t>software developers</a:t>
            </a:r>
            <a:r>
              <a:rPr lang="en-US" sz="2800" dirty="0"/>
              <a:t> to ensure that a section of an application (known as the "unit") meets its design and behaves as intended. </a:t>
            </a:r>
          </a:p>
        </p:txBody>
      </p:sp>
    </p:spTree>
    <p:extLst>
      <p:ext uri="{BB962C8B-B14F-4D97-AF65-F5344CB8AC3E}">
        <p14:creationId xmlns:p14="http://schemas.microsoft.com/office/powerpoint/2010/main" val="63627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Unit Testing Definition</a:t>
            </a:r>
            <a:endParaRPr lang="en-US" sz="3600" dirty="0">
              <a:latin typeface="PT Sans" panose="020B0503020203020204" pitchFamily="34" charset="0"/>
            </a:endParaRPr>
          </a:p>
        </p:txBody>
      </p:sp>
      <p:sp>
        <p:nvSpPr>
          <p:cNvPr id="3" name="Rectangle 2">
            <a:extLst>
              <a:ext uri="{FF2B5EF4-FFF2-40B4-BE49-F238E27FC236}">
                <a16:creationId xmlns:a16="http://schemas.microsoft.com/office/drawing/2014/main" id="{B169CECD-5075-4C53-A3A9-EC27A717183D}"/>
              </a:ext>
            </a:extLst>
          </p:cNvPr>
          <p:cNvSpPr/>
          <p:nvPr/>
        </p:nvSpPr>
        <p:spPr>
          <a:xfrm>
            <a:off x="1177132" y="2057400"/>
            <a:ext cx="6781800" cy="1815882"/>
          </a:xfrm>
          <a:prstGeom prst="rect">
            <a:avLst/>
          </a:prstGeom>
        </p:spPr>
        <p:txBody>
          <a:bodyPr wrap="square">
            <a:spAutoFit/>
          </a:bodyPr>
          <a:lstStyle/>
          <a:p>
            <a:r>
              <a:rPr lang="en-US" sz="2800" dirty="0"/>
              <a:t>In </a:t>
            </a:r>
            <a:r>
              <a:rPr lang="en-US" sz="2800" dirty="0">
                <a:hlinkClick r:id="rId2" tooltip="Procedural programming"/>
              </a:rPr>
              <a:t>procedural programming</a:t>
            </a:r>
            <a:r>
              <a:rPr lang="en-US" sz="2800" dirty="0"/>
              <a:t>, a unit could be an entire program, but it is more commonly an individual function or procedure.</a:t>
            </a:r>
            <a:endParaRPr lang="en-NL" sz="2800" dirty="0"/>
          </a:p>
        </p:txBody>
      </p:sp>
    </p:spTree>
    <p:extLst>
      <p:ext uri="{BB962C8B-B14F-4D97-AF65-F5344CB8AC3E}">
        <p14:creationId xmlns:p14="http://schemas.microsoft.com/office/powerpoint/2010/main" val="131053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Installing </a:t>
            </a:r>
            <a:r>
              <a:rPr lang="en-GB" sz="3600" dirty="0" err="1">
                <a:latin typeface="PT Sans" panose="020B0503020203020204" pitchFamily="34" charset="0"/>
              </a:rPr>
              <a:t>IUnit</a:t>
            </a:r>
            <a:endParaRPr lang="en-US" sz="3600" dirty="0">
              <a:latin typeface="PT Sans" panose="020B0503020203020204" pitchFamily="34" charset="0"/>
            </a:endParaRPr>
          </a:p>
        </p:txBody>
      </p:sp>
      <p:sp>
        <p:nvSpPr>
          <p:cNvPr id="14" name="Content Placeholder 3"/>
          <p:cNvSpPr txBox="1">
            <a:spLocks noGrp="1"/>
          </p:cNvSpPr>
          <p:nvPr>
            <p:ph idx="1"/>
          </p:nvPr>
        </p:nvSpPr>
        <p:spPr>
          <a:xfrm>
            <a:off x="107504" y="1371600"/>
            <a:ext cx="9036496" cy="3539527"/>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SzPct val="120000"/>
              <a:buFont typeface="Wingdings" panose="05000000000000000000" pitchFamily="2" charset="2"/>
              <a:buChar char="Ø"/>
              <a:defRPr sz="32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Ø"/>
              <a:defRPr sz="2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Ø"/>
              <a:defRPr sz="24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Ø"/>
              <a:defRPr sz="20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lvl="1">
              <a:buSzPct val="100000"/>
              <a:buFontTx/>
              <a:buChar char=" "/>
            </a:pPr>
            <a:r>
              <a:rPr lang="en-US" dirty="0"/>
              <a:t>putty user@magic.magic-ug.org</a:t>
            </a:r>
          </a:p>
          <a:p>
            <a:pPr lvl="1">
              <a:buSzPct val="100000"/>
              <a:buFontTx/>
              <a:buChar char=" "/>
            </a:pPr>
            <a:r>
              <a:rPr lang="en-US" dirty="0"/>
              <a:t>git clone </a:t>
            </a:r>
            <a:r>
              <a:rPr lang="en-US" dirty="0">
                <a:hlinkClick r:id="rId2"/>
              </a:rPr>
              <a:t>https://github.com/i-unit/iunit.git</a:t>
            </a:r>
            <a:br>
              <a:rPr lang="en-US" dirty="0"/>
            </a:br>
            <a:r>
              <a:rPr lang="en-US" dirty="0"/>
              <a:t>cd </a:t>
            </a:r>
            <a:r>
              <a:rPr lang="en-US" dirty="0" err="1"/>
              <a:t>iunit</a:t>
            </a:r>
            <a:br>
              <a:rPr lang="en-US" dirty="0"/>
            </a:br>
            <a:r>
              <a:rPr lang="en-US" dirty="0"/>
              <a:t>source build.sh</a:t>
            </a:r>
            <a:br>
              <a:rPr lang="en-US" dirty="0"/>
            </a:br>
            <a:r>
              <a:rPr lang="en-US" dirty="0" err="1"/>
              <a:t>iunit.restore</a:t>
            </a:r>
            <a:r>
              <a:rPr lang="en-US" dirty="0"/>
              <a:t> IUNIT</a:t>
            </a:r>
            <a:endParaRPr lang="en-GB" dirty="0">
              <a:solidFill>
                <a:schemeClr val="bg1">
                  <a:lumMod val="75000"/>
                  <a:lumOff val="25000"/>
                </a:schemeClr>
              </a:solidFill>
              <a:latin typeface="PT Sans" panose="020B0503020203020204" pitchFamily="34" charset="0"/>
            </a:endParaRPr>
          </a:p>
        </p:txBody>
      </p:sp>
    </p:spTree>
    <p:extLst>
      <p:ext uri="{BB962C8B-B14F-4D97-AF65-F5344CB8AC3E}">
        <p14:creationId xmlns:p14="http://schemas.microsoft.com/office/powerpoint/2010/main" val="188273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750" fill="hold"/>
                                        <p:tgtEl>
                                          <p:spTgt spid="14">
                                            <p:txEl>
                                              <p:pRg st="0" end="0"/>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0" end="0"/>
                                            </p:txEl>
                                          </p:spTgt>
                                        </p:tgtEl>
                                        <p:attrNameLst>
                                          <p:attrName>ppt_c</p:attrName>
                                        </p:attrNameLst>
                                      </p:cBhvr>
                                      <p:to>
                                        <a:srgbClr val="4D4D4D"/>
                                      </p:to>
                                    </p:animClr>
                                  </p:subTnLst>
                                </p:cTn>
                              </p:par>
                              <p:par>
                                <p:cTn id="7" presetID="3" presetClass="emph" presetSubtype="2" fill="hold" grpId="0" nodeType="withEffect">
                                  <p:stCondLst>
                                    <p:cond delay="0"/>
                                  </p:stCondLst>
                                  <p:childTnLst>
                                    <p:animClr clrSpc="rgb" dir="cw">
                                      <p:cBhvr override="childStyle">
                                        <p:cTn id="8" dur="750" fill="hold"/>
                                        <p:tgtEl>
                                          <p:spTgt spid="14">
                                            <p:txEl>
                                              <p:pRg st="1" end="1"/>
                                            </p:txEl>
                                          </p:spTgt>
                                        </p:tgtEl>
                                        <p:attrNameLst>
                                          <p:attrName>style.color</p:attrName>
                                        </p:attrNameLst>
                                      </p:cBhvr>
                                      <p:to>
                                        <a:srgbClr val="FFFFFF"/>
                                      </p:to>
                                    </p:animClr>
                                  </p:childTnLst>
                                  <p:subTnLst>
                                    <p:animClr clrSpc="rgb" dir="cw">
                                      <p:cBhvr override="childStyle">
                                        <p:cTn dur="1" fill="hold" display="0" masterRel="nextClick" afterEffect="1"/>
                                        <p:tgtEl>
                                          <p:spTgt spid="14">
                                            <p:txEl>
                                              <p:pRg st="1" end="1"/>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The Test Subject (the unit)</a:t>
            </a:r>
            <a:endParaRPr lang="en-US" sz="3600" dirty="0">
              <a:latin typeface="PT Sans" panose="020B0503020203020204" pitchFamily="34" charset="0"/>
            </a:endParaRPr>
          </a:p>
        </p:txBody>
      </p:sp>
      <p:pic>
        <p:nvPicPr>
          <p:cNvPr id="5" name="Content Placeholder 4">
            <a:extLst>
              <a:ext uri="{FF2B5EF4-FFF2-40B4-BE49-F238E27FC236}">
                <a16:creationId xmlns:a16="http://schemas.microsoft.com/office/drawing/2014/main" id="{B9E669D8-C104-4458-86D3-B7EE50FB1429}"/>
              </a:ext>
            </a:extLst>
          </p:cNvPr>
          <p:cNvPicPr>
            <a:picLocks noGrp="1" noChangeAspect="1"/>
          </p:cNvPicPr>
          <p:nvPr>
            <p:ph idx="1"/>
          </p:nvPr>
        </p:nvPicPr>
        <p:blipFill>
          <a:blip r:embed="rId2"/>
          <a:stretch>
            <a:fillRect/>
          </a:stretch>
        </p:blipFill>
        <p:spPr>
          <a:xfrm>
            <a:off x="457200" y="1371599"/>
            <a:ext cx="8153400" cy="4259121"/>
          </a:xfrm>
          <a:prstGeom prst="rect">
            <a:avLst/>
          </a:prstGeom>
        </p:spPr>
      </p:pic>
    </p:spTree>
    <p:extLst>
      <p:ext uri="{BB962C8B-B14F-4D97-AF65-F5344CB8AC3E}">
        <p14:creationId xmlns:p14="http://schemas.microsoft.com/office/powerpoint/2010/main" val="36920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The Test Cases</a:t>
            </a:r>
            <a:endParaRPr lang="en-US" sz="3600" dirty="0">
              <a:latin typeface="PT Sans" panose="020B0503020203020204" pitchFamily="34" charset="0"/>
            </a:endParaRPr>
          </a:p>
        </p:txBody>
      </p:sp>
      <p:pic>
        <p:nvPicPr>
          <p:cNvPr id="6" name="Content Placeholder 5">
            <a:extLst>
              <a:ext uri="{FF2B5EF4-FFF2-40B4-BE49-F238E27FC236}">
                <a16:creationId xmlns:a16="http://schemas.microsoft.com/office/drawing/2014/main" id="{A27526F5-9A2F-4F73-9F09-6CAA8FE4220E}"/>
              </a:ext>
            </a:extLst>
          </p:cNvPr>
          <p:cNvPicPr>
            <a:picLocks noGrp="1" noChangeAspect="1"/>
          </p:cNvPicPr>
          <p:nvPr>
            <p:ph idx="1"/>
          </p:nvPr>
        </p:nvPicPr>
        <p:blipFill>
          <a:blip r:embed="rId2"/>
          <a:stretch>
            <a:fillRect/>
          </a:stretch>
        </p:blipFill>
        <p:spPr>
          <a:xfrm>
            <a:off x="444237" y="1828800"/>
            <a:ext cx="8255525" cy="2667000"/>
          </a:xfrm>
          <a:prstGeom prst="rect">
            <a:avLst/>
          </a:prstGeom>
        </p:spPr>
      </p:pic>
    </p:spTree>
    <p:extLst>
      <p:ext uri="{BB962C8B-B14F-4D97-AF65-F5344CB8AC3E}">
        <p14:creationId xmlns:p14="http://schemas.microsoft.com/office/powerpoint/2010/main" val="132194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3"/>
          <p:cNvSpPr>
            <a:spLocks noChangeAspect="1" noChangeArrowheads="1" noTextEdit="1"/>
          </p:cNvSpPr>
          <p:nvPr/>
        </p:nvSpPr>
        <p:spPr bwMode="auto">
          <a:xfrm>
            <a:off x="4763" y="0"/>
            <a:ext cx="913447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Rectangle 5"/>
          <p:cNvSpPr>
            <a:spLocks noChangeArrowheads="1"/>
          </p:cNvSpPr>
          <p:nvPr/>
        </p:nvSpPr>
        <p:spPr bwMode="auto">
          <a:xfrm>
            <a:off x="4763" y="0"/>
            <a:ext cx="9126538" cy="684688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normAutofit/>
          </a:bodyPr>
          <a:lstStyle/>
          <a:p>
            <a:r>
              <a:rPr lang="en-GB" sz="3600" dirty="0">
                <a:latin typeface="PT Sans" panose="020B0503020203020204" pitchFamily="34" charset="0"/>
              </a:rPr>
              <a:t>Run Tests</a:t>
            </a:r>
            <a:endParaRPr lang="en-US" sz="3600" dirty="0">
              <a:latin typeface="PT Sans" panose="020B0503020203020204" pitchFamily="34" charset="0"/>
            </a:endParaRPr>
          </a:p>
        </p:txBody>
      </p:sp>
      <p:sp>
        <p:nvSpPr>
          <p:cNvPr id="4" name="Content Placeholder 3">
            <a:extLst>
              <a:ext uri="{FF2B5EF4-FFF2-40B4-BE49-F238E27FC236}">
                <a16:creationId xmlns:a16="http://schemas.microsoft.com/office/drawing/2014/main" id="{ADDFAE6F-B3A2-4059-BB56-E77718A4076A}"/>
              </a:ext>
            </a:extLst>
          </p:cNvPr>
          <p:cNvSpPr>
            <a:spLocks noGrp="1"/>
          </p:cNvSpPr>
          <p:nvPr>
            <p:ph idx="1"/>
          </p:nvPr>
        </p:nvSpPr>
        <p:spPr/>
        <p:txBody>
          <a:bodyPr/>
          <a:lstStyle/>
          <a:p>
            <a:r>
              <a:rPr lang="en-US" dirty="0"/>
              <a:t> Let’s run the tests</a:t>
            </a:r>
            <a:endParaRPr lang="en-NL" dirty="0"/>
          </a:p>
        </p:txBody>
      </p:sp>
    </p:spTree>
    <p:extLst>
      <p:ext uri="{BB962C8B-B14F-4D97-AF65-F5344CB8AC3E}">
        <p14:creationId xmlns:p14="http://schemas.microsoft.com/office/powerpoint/2010/main" val="323337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Remain">
      <a:dk1>
        <a:sysClr val="windowText" lastClr="000000"/>
      </a:dk1>
      <a:lt1>
        <a:sysClr val="window" lastClr="FFFFFF"/>
      </a:lt1>
      <a:dk2>
        <a:srgbClr val="283138"/>
      </a:dk2>
      <a:lt2>
        <a:srgbClr val="C8C44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878</Words>
  <Application>Microsoft Office PowerPoint</Application>
  <PresentationFormat>On-screen Show (4:3)</PresentationFormat>
  <Paragraphs>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PT Sans</vt:lpstr>
      <vt:lpstr>Wingdings</vt:lpstr>
      <vt:lpstr>Perspective</vt:lpstr>
      <vt:lpstr>Open Source Unit Testing with IUnit</vt:lpstr>
      <vt:lpstr>About testing</vt:lpstr>
      <vt:lpstr>About Testing</vt:lpstr>
      <vt:lpstr>Unit Testing Definition</vt:lpstr>
      <vt:lpstr>Unit Testing Definition</vt:lpstr>
      <vt:lpstr>Installing IUnit</vt:lpstr>
      <vt:lpstr>The Test Subject (the unit)</vt:lpstr>
      <vt:lpstr>The Test Cases</vt:lpstr>
      <vt:lpstr>Run Tests</vt:lpstr>
      <vt:lpstr>Test Driven Development</vt:lpstr>
      <vt:lpstr>Test Driven Development</vt:lpstr>
      <vt:lpstr>Code Coverage</vt:lpstr>
      <vt:lpstr>Code Coverage</vt:lpstr>
      <vt:lpstr>Code Coverage</vt:lpstr>
      <vt:lpstr>Code Coverage</vt:lpstr>
      <vt:lpstr>Code Coverage</vt:lpstr>
      <vt:lpstr>Code Coverage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Kulsoom Pc</dc:creator>
  <cp:lastModifiedBy>Wim Jongman</cp:lastModifiedBy>
  <cp:revision>154</cp:revision>
  <dcterms:created xsi:type="dcterms:W3CDTF">2017-11-28T12:09:02Z</dcterms:created>
  <dcterms:modified xsi:type="dcterms:W3CDTF">2019-11-12T13:42:51Z</dcterms:modified>
</cp:coreProperties>
</file>