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7DBD11-2B43-460A-B456-E24F19A163BC}" type="datetimeFigureOut">
              <a:rPr lang="zh-CN" altLang="en-US" smtClean="0"/>
              <a:t>2018/2/6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84E910-D5B5-443D-8524-DEE6227D2B5A}" type="slidenum">
              <a:rPr lang="zh-CN" altLang="en-US" smtClean="0"/>
              <a:t>‹#›</a:t>
            </a:fld>
            <a:endParaRPr lang="zh-CN" altLang="en-US"/>
          </a:p>
        </p:txBody>
      </p:sp>
    </p:spTree>
    <p:extLst>
      <p:ext uri="{BB962C8B-B14F-4D97-AF65-F5344CB8AC3E}">
        <p14:creationId xmlns:p14="http://schemas.microsoft.com/office/powerpoint/2010/main" val="405041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idx="4294967295"/>
          </p:nvPr>
        </p:nvSpPr>
        <p:spPr>
          <a:xfrm>
            <a:off x="139700" y="768350"/>
            <a:ext cx="6819900" cy="3836988"/>
          </a:xfrm>
          <a:ln/>
        </p:spPr>
      </p:sp>
      <p:sp>
        <p:nvSpPr>
          <p:cNvPr id="29699" name="Rectangle 3"/>
          <p:cNvSpPr>
            <a:spLocks noGrp="1" noRot="1" noChangeAspect="1" noChangeArrowheads="1" noTextEdit="1"/>
          </p:cNvSpPr>
          <p:nvPr>
            <p:ph type="body" idx="4294967295"/>
          </p:nvPr>
        </p:nvSpPr>
        <p:spPr bwMode="auto">
          <a:xfrm>
            <a:off x="457200" y="1600200"/>
            <a:ext cx="8229600" cy="45259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下面通过一个实例来说明自顶向下的逻辑设计的过程。</a:t>
            </a:r>
          </a:p>
        </p:txBody>
      </p:sp>
    </p:spTree>
    <p:extLst>
      <p:ext uri="{BB962C8B-B14F-4D97-AF65-F5344CB8AC3E}">
        <p14:creationId xmlns:p14="http://schemas.microsoft.com/office/powerpoint/2010/main" val="1194068345"/>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p>
            <a:pPr algn="r">
              <a:spcBef>
                <a:spcPct val="0"/>
              </a:spcBef>
            </a:pPr>
            <a:fld id="{92106744-6F8C-4BAC-9C7C-8B5B24CF6C24}" type="slidenum">
              <a:rPr lang="zh-CN" altLang="en-US" sz="1300">
                <a:solidFill>
                  <a:schemeClr val="tx1"/>
                </a:solidFill>
                <a:latin typeface="宋体" panose="02010600030101010101" pitchFamily="2" charset="-122"/>
              </a:rPr>
              <a:pPr algn="r">
                <a:spcBef>
                  <a:spcPct val="0"/>
                </a:spcBef>
              </a:pPr>
              <a:t>4</a:t>
            </a:fld>
            <a:endParaRPr lang="en-US" altLang="zh-CN" sz="1300">
              <a:solidFill>
                <a:schemeClr val="tx1"/>
              </a:solidFill>
              <a:latin typeface="宋体" panose="02010600030101010101" pitchFamily="2" charset="-122"/>
            </a:endParaRPr>
          </a:p>
        </p:txBody>
      </p:sp>
      <p:sp>
        <p:nvSpPr>
          <p:cNvPr id="33795" name="Rectangle 2"/>
          <p:cNvSpPr>
            <a:spLocks noGrp="1" noRot="1" noChangeAspect="1" noChangeArrowheads="1" noTextEdit="1"/>
          </p:cNvSpPr>
          <p:nvPr>
            <p:ph type="sldImg" idx="4294967295"/>
          </p:nvPr>
        </p:nvSpPr>
        <p:spPr>
          <a:xfrm>
            <a:off x="139700" y="768350"/>
            <a:ext cx="6819900" cy="3836988"/>
          </a:xfrm>
          <a:ln/>
        </p:spPr>
      </p:sp>
      <p:sp>
        <p:nvSpPr>
          <p:cNvPr id="33796" name="Rectangle 3"/>
          <p:cNvSpPr>
            <a:spLocks noGrp="1" noRot="1" noChangeAspect="1" noChangeArrowheads="1" noTextEdit="1"/>
          </p:cNvSpPr>
          <p:nvPr>
            <p:ph type="body" idx="4294967295"/>
          </p:nvPr>
        </p:nvSpPr>
        <p:spPr bwMode="auto">
          <a:xfrm>
            <a:off x="457200" y="1600200"/>
            <a:ext cx="8229600" cy="45259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首先进行系统级设计。描述系统的功能，并给出一个功能框图和描述。</a:t>
            </a:r>
          </a:p>
          <a:p>
            <a:r>
              <a:rPr lang="zh-CN" altLang="en-US" smtClean="0"/>
              <a:t>功能框图是指利用较少的笔墨和简单的图形来描述整个系统功能的一种图。它的特点是，原则上不包含任何实际的元器件，采用模块的方式构成系统。通过箭头描述模块之间的连接，通过文字来说明它的方向和意义。硬件框图不是流程图，而是描述系统各部分连接关系的结构图。 </a:t>
            </a:r>
          </a:p>
        </p:txBody>
      </p:sp>
    </p:spTree>
    <p:extLst>
      <p:ext uri="{BB962C8B-B14F-4D97-AF65-F5344CB8AC3E}">
        <p14:creationId xmlns:p14="http://schemas.microsoft.com/office/powerpoint/2010/main" val="1481431534"/>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p>
            <a:pPr algn="r">
              <a:spcBef>
                <a:spcPct val="0"/>
              </a:spcBef>
            </a:pPr>
            <a:fld id="{26594B4A-BD2F-44E8-90AC-974B088047A7}" type="slidenum">
              <a:rPr lang="zh-CN" altLang="en-US" sz="1300">
                <a:solidFill>
                  <a:schemeClr val="tx1"/>
                </a:solidFill>
                <a:latin typeface="宋体" panose="02010600030101010101" pitchFamily="2" charset="-122"/>
              </a:rPr>
              <a:pPr algn="r">
                <a:spcBef>
                  <a:spcPct val="0"/>
                </a:spcBef>
              </a:pPr>
              <a:t>5</a:t>
            </a:fld>
            <a:endParaRPr lang="en-US" altLang="zh-CN" sz="1300">
              <a:solidFill>
                <a:schemeClr val="tx1"/>
              </a:solidFill>
              <a:latin typeface="宋体" panose="02010600030101010101" pitchFamily="2" charset="-122"/>
            </a:endParaRPr>
          </a:p>
        </p:txBody>
      </p:sp>
      <p:sp>
        <p:nvSpPr>
          <p:cNvPr id="35843" name="Rectangle 2"/>
          <p:cNvSpPr>
            <a:spLocks noGrp="1" noRot="1" noChangeAspect="1" noChangeArrowheads="1" noTextEdit="1"/>
          </p:cNvSpPr>
          <p:nvPr>
            <p:ph type="sldImg" idx="4294967295"/>
          </p:nvPr>
        </p:nvSpPr>
        <p:spPr>
          <a:xfrm>
            <a:off x="139700" y="768350"/>
            <a:ext cx="6819900" cy="3836988"/>
          </a:xfrm>
          <a:ln/>
        </p:spPr>
      </p:sp>
      <p:sp>
        <p:nvSpPr>
          <p:cNvPr id="35844" name="Rectangle 3"/>
          <p:cNvSpPr>
            <a:spLocks noGrp="1" noRot="1" noChangeAspect="1" noChangeArrowheads="1" noTextEdit="1"/>
          </p:cNvSpPr>
          <p:nvPr>
            <p:ph type="body" idx="4294967295"/>
          </p:nvPr>
        </p:nvSpPr>
        <p:spPr bwMode="auto">
          <a:xfrm>
            <a:off x="457200" y="1600200"/>
            <a:ext cx="8229600" cy="45259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我们把整个系统划分为四个模块。接收控制逻辑模块负责输入数据的计数，控制数据缓冲模块的锁存；串并转换模块将串行输入的</a:t>
            </a:r>
            <a:r>
              <a:rPr lang="en-US" altLang="zh-CN" smtClean="0"/>
              <a:t>DATA</a:t>
            </a:r>
            <a:r>
              <a:rPr lang="zh-CN" altLang="en-US" smtClean="0"/>
              <a:t>数据存储在寄存器里，转换为并行输出；数据缓冲模块将串并转换模块接收到的有效数据锁存至数据缓冲模块；控制逻辑模块负责</a:t>
            </a:r>
            <a:r>
              <a:rPr lang="en-US" altLang="zh-CN" smtClean="0"/>
              <a:t>DATA</a:t>
            </a:r>
            <a:r>
              <a:rPr lang="zh-CN" altLang="en-US" smtClean="0"/>
              <a:t>输入数据起始位的检测，启动接收控制逻辑模块和串并转换模块，产生中断请求信号的逻辑电路，输出中断请求信号，产生不同种类的中断清除命令清除中断请求。</a:t>
            </a:r>
          </a:p>
        </p:txBody>
      </p:sp>
    </p:spTree>
    <p:extLst>
      <p:ext uri="{BB962C8B-B14F-4D97-AF65-F5344CB8AC3E}">
        <p14:creationId xmlns:p14="http://schemas.microsoft.com/office/powerpoint/2010/main" val="3662228057"/>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p>
            <a:pPr algn="r">
              <a:spcBef>
                <a:spcPct val="0"/>
              </a:spcBef>
            </a:pPr>
            <a:fld id="{3FE99398-41B2-4D5A-939B-A54FEFB9998C}" type="slidenum">
              <a:rPr lang="zh-CN" altLang="en-US" sz="1300">
                <a:solidFill>
                  <a:schemeClr val="tx1"/>
                </a:solidFill>
                <a:latin typeface="宋体" panose="02010600030101010101" pitchFamily="2" charset="-122"/>
              </a:rPr>
              <a:pPr algn="r">
                <a:spcBef>
                  <a:spcPct val="0"/>
                </a:spcBef>
              </a:pPr>
              <a:t>6</a:t>
            </a:fld>
            <a:endParaRPr lang="en-US" altLang="zh-CN" sz="1300">
              <a:solidFill>
                <a:schemeClr val="tx1"/>
              </a:solidFill>
              <a:latin typeface="宋体" panose="02010600030101010101" pitchFamily="2" charset="-122"/>
            </a:endParaRPr>
          </a:p>
        </p:txBody>
      </p:sp>
      <p:sp>
        <p:nvSpPr>
          <p:cNvPr id="37891" name="Rectangle 2"/>
          <p:cNvSpPr>
            <a:spLocks noGrp="1" noRot="1" noChangeAspect="1" noChangeArrowheads="1" noTextEdit="1"/>
          </p:cNvSpPr>
          <p:nvPr>
            <p:ph type="sldImg" idx="4294967295"/>
          </p:nvPr>
        </p:nvSpPr>
        <p:spPr>
          <a:xfrm>
            <a:off x="139700" y="768350"/>
            <a:ext cx="6819900" cy="3836988"/>
          </a:xfrm>
          <a:ln/>
        </p:spPr>
      </p:sp>
      <p:sp>
        <p:nvSpPr>
          <p:cNvPr id="37892" name="Rectangle 3"/>
          <p:cNvSpPr>
            <a:spLocks noGrp="1" noRot="1" noChangeAspect="1" noChangeArrowheads="1" noTextEdit="1"/>
          </p:cNvSpPr>
          <p:nvPr>
            <p:ph type="body" idx="4294967295"/>
          </p:nvPr>
        </p:nvSpPr>
        <p:spPr bwMode="auto">
          <a:xfrm>
            <a:off x="457200" y="1600200"/>
            <a:ext cx="8229600" cy="45259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下一步进行的是算法级设计。对系统级模块进行细化，给出系统各模块工作的流程。</a:t>
            </a:r>
            <a:endParaRPr lang="en-US" altLang="zh-CN" smtClean="0"/>
          </a:p>
          <a:p>
            <a:pPr>
              <a:spcBef>
                <a:spcPct val="30000"/>
              </a:spcBef>
            </a:pPr>
            <a:r>
              <a:rPr lang="zh-CN" altLang="en-US" smtClean="0"/>
              <a:t>接收控制逻辑模块可以分为计数模块和译码模块。串并转换模块由移位逻辑实现。数据缓冲模块由锁存器实现。控制逻辑模块可以分为接收起始控制、地址译码逻辑、中断控制逻辑和数据总线三态控制逻辑四个模块。</a:t>
            </a:r>
          </a:p>
        </p:txBody>
      </p:sp>
    </p:spTree>
    <p:extLst>
      <p:ext uri="{BB962C8B-B14F-4D97-AF65-F5344CB8AC3E}">
        <p14:creationId xmlns:p14="http://schemas.microsoft.com/office/powerpoint/2010/main" val="3617468623"/>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Rectangle 7"/>
          <p:cNvSpPr>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p>
            <a:pPr algn="r">
              <a:spcBef>
                <a:spcPct val="0"/>
              </a:spcBef>
            </a:pPr>
            <a:fld id="{E3398033-338C-400B-A614-9A1BB982C61D}" type="slidenum">
              <a:rPr lang="zh-CN" altLang="en-US" sz="1300">
                <a:solidFill>
                  <a:schemeClr val="tx1"/>
                </a:solidFill>
                <a:latin typeface="宋体" panose="02010600030101010101" pitchFamily="2" charset="-122"/>
              </a:rPr>
              <a:pPr algn="r">
                <a:spcBef>
                  <a:spcPct val="0"/>
                </a:spcBef>
              </a:pPr>
              <a:t>7</a:t>
            </a:fld>
            <a:endParaRPr lang="en-US" altLang="zh-CN" sz="1300">
              <a:solidFill>
                <a:schemeClr val="tx1"/>
              </a:solidFill>
              <a:latin typeface="宋体" panose="02010600030101010101" pitchFamily="2" charset="-122"/>
            </a:endParaRPr>
          </a:p>
        </p:txBody>
      </p:sp>
      <p:sp>
        <p:nvSpPr>
          <p:cNvPr id="39939" name="Rectangle 2"/>
          <p:cNvSpPr>
            <a:spLocks noGrp="1" noRot="1" noChangeAspect="1" noChangeArrowheads="1" noTextEdit="1"/>
          </p:cNvSpPr>
          <p:nvPr>
            <p:ph type="sldImg" idx="4294967295"/>
          </p:nvPr>
        </p:nvSpPr>
        <p:spPr>
          <a:xfrm>
            <a:off x="139700" y="768350"/>
            <a:ext cx="6819900" cy="3836988"/>
          </a:xfrm>
          <a:ln/>
        </p:spPr>
      </p:sp>
      <p:sp>
        <p:nvSpPr>
          <p:cNvPr id="39940" name="Rectangle 3"/>
          <p:cNvSpPr>
            <a:spLocks noGrp="1" noRot="1" noChangeAspect="1" noChangeArrowheads="1" noTextEdit="1"/>
          </p:cNvSpPr>
          <p:nvPr>
            <p:ph type="body" idx="4294967295"/>
          </p:nvPr>
        </p:nvSpPr>
        <p:spPr bwMode="auto">
          <a:xfrm>
            <a:off x="1055688" y="801688"/>
            <a:ext cx="5446712" cy="4008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接收控制逻辑模块可以分为计数模块和译码模块。串并转换模块由移位逻辑实现。数据缓冲模块由锁存器实现。控制逻辑模块可以分为接收起始控制、地址译码逻辑、中断控制逻辑和数据总线三态控制逻辑四个模块。</a:t>
            </a:r>
          </a:p>
        </p:txBody>
      </p:sp>
    </p:spTree>
    <p:extLst>
      <p:ext uri="{BB962C8B-B14F-4D97-AF65-F5344CB8AC3E}">
        <p14:creationId xmlns:p14="http://schemas.microsoft.com/office/powerpoint/2010/main" val="3255396593"/>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idx="4294967295"/>
          </p:nvPr>
        </p:nvSpPr>
        <p:spPr>
          <a:xfrm>
            <a:off x="139700" y="768350"/>
            <a:ext cx="6819900" cy="3836988"/>
          </a:xfrm>
          <a:ln/>
        </p:spPr>
      </p:sp>
      <p:sp>
        <p:nvSpPr>
          <p:cNvPr id="41987" name="Rectangle 3"/>
          <p:cNvSpPr>
            <a:spLocks noGrp="1" noRot="1" noChangeAspect="1" noChangeArrowheads="1" noTextEdit="1"/>
          </p:cNvSpPr>
          <p:nvPr>
            <p:ph type="body" idx="4294967295"/>
          </p:nvPr>
        </p:nvSpPr>
        <p:spPr bwMode="auto">
          <a:xfrm>
            <a:off x="457200" y="1600200"/>
            <a:ext cx="8229600" cy="45259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zh-CN" altLang="en-US" smtClean="0"/>
              <a:t>分析各模块的信息流程，给出各模块的输入输出信号。</a:t>
            </a:r>
          </a:p>
          <a:p>
            <a:pPr marL="228600" indent="-228600"/>
            <a:r>
              <a:rPr lang="zh-CN" altLang="en-US" smtClean="0"/>
              <a:t>当串行总线为高电平时，没有数据需要接收。当某一时刻串行总线上出现一个低电平时，控制逻辑模块的接收起始控制启动接收控制逻辑模块和串并转换模块开始工作。当接收控制逻辑模块计数达到</a:t>
            </a:r>
            <a:r>
              <a:rPr lang="en-US" altLang="zh-CN" smtClean="0"/>
              <a:t>8</a:t>
            </a:r>
            <a:r>
              <a:rPr lang="zh-CN" altLang="en-US" smtClean="0"/>
              <a:t>时，启动数据缓冲模块锁存</a:t>
            </a:r>
            <a:r>
              <a:rPr lang="en-US" altLang="zh-CN" smtClean="0"/>
              <a:t>8</a:t>
            </a:r>
            <a:r>
              <a:rPr lang="zh-CN" altLang="en-US" smtClean="0"/>
              <a:t>位有效数据。计数达到</a:t>
            </a:r>
            <a:r>
              <a:rPr lang="en-US" altLang="zh-CN" smtClean="0"/>
              <a:t>9</a:t>
            </a:r>
            <a:r>
              <a:rPr lang="zh-CN" altLang="en-US" smtClean="0"/>
              <a:t>时，控制逻辑模块的校验模块进行偶校验，产生偶校验位，与接收数据的第</a:t>
            </a:r>
            <a:r>
              <a:rPr lang="en-US" altLang="zh-CN" smtClean="0"/>
              <a:t>9</a:t>
            </a:r>
            <a:r>
              <a:rPr lang="zh-CN" altLang="en-US" smtClean="0"/>
              <a:t>位校验位比较，如果校验出错则发出校验出错的中断请求信号。计数达到</a:t>
            </a:r>
            <a:r>
              <a:rPr lang="en-US" altLang="zh-CN" smtClean="0"/>
              <a:t>11</a:t>
            </a:r>
            <a:r>
              <a:rPr lang="zh-CN" altLang="en-US" smtClean="0"/>
              <a:t>时，如果校验正确，控制逻辑模块发出数据正确接收的中断请求信号，</a:t>
            </a:r>
            <a:r>
              <a:rPr lang="en-US" altLang="zh-CN" smtClean="0"/>
              <a:t>CPU</a:t>
            </a:r>
            <a:r>
              <a:rPr lang="zh-CN" altLang="en-US" smtClean="0"/>
              <a:t>通过控制逻辑模块的数据总线三态控制逻辑从数据缓冲模块取走数据。如果数据缓冲模块的数据还没有被</a:t>
            </a:r>
            <a:r>
              <a:rPr lang="en-US" altLang="zh-CN" smtClean="0"/>
              <a:t>CPU</a:t>
            </a:r>
            <a:r>
              <a:rPr lang="zh-CN" altLang="en-US" smtClean="0"/>
              <a:t>取走，此时串行总线又有低电平出现，控制逻辑模块发出数据溢出中断请求信号。当一帧数据处理完之后，</a:t>
            </a:r>
            <a:r>
              <a:rPr lang="en-US" altLang="zh-CN" smtClean="0"/>
              <a:t>CPU</a:t>
            </a:r>
            <a:r>
              <a:rPr lang="zh-CN" altLang="en-US" smtClean="0"/>
              <a:t>产生不同种类的中断清除命令清除中断请求信号。</a:t>
            </a:r>
          </a:p>
          <a:p>
            <a:pPr marL="228600" indent="-228600"/>
            <a:r>
              <a:rPr lang="zh-CN" altLang="en-US" smtClean="0"/>
              <a:t>计数单元在整个系统中起着最基础的作用</a:t>
            </a:r>
          </a:p>
        </p:txBody>
      </p:sp>
    </p:spTree>
    <p:extLst>
      <p:ext uri="{BB962C8B-B14F-4D97-AF65-F5344CB8AC3E}">
        <p14:creationId xmlns:p14="http://schemas.microsoft.com/office/powerpoint/2010/main" val="2174842439"/>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p>
            <a:pPr algn="r">
              <a:spcBef>
                <a:spcPct val="0"/>
              </a:spcBef>
            </a:pPr>
            <a:fld id="{AAA58F3C-9E17-49BC-B9C3-3BB866AAB116}" type="slidenum">
              <a:rPr lang="zh-CN" altLang="en-US" sz="1300">
                <a:solidFill>
                  <a:schemeClr val="tx1"/>
                </a:solidFill>
                <a:latin typeface="宋体" panose="02010600030101010101" pitchFamily="2" charset="-122"/>
              </a:rPr>
              <a:pPr algn="r">
                <a:spcBef>
                  <a:spcPct val="0"/>
                </a:spcBef>
              </a:pPr>
              <a:t>12</a:t>
            </a:fld>
            <a:endParaRPr lang="en-US" altLang="zh-CN" sz="1300">
              <a:solidFill>
                <a:schemeClr val="tx1"/>
              </a:solidFill>
              <a:latin typeface="宋体" panose="02010600030101010101" pitchFamily="2" charset="-122"/>
            </a:endParaRPr>
          </a:p>
        </p:txBody>
      </p:sp>
      <p:sp>
        <p:nvSpPr>
          <p:cNvPr id="47107" name="Rectangle 2"/>
          <p:cNvSpPr>
            <a:spLocks noGrp="1" noRot="1" noChangeAspect="1" noChangeArrowheads="1" noTextEdit="1"/>
          </p:cNvSpPr>
          <p:nvPr>
            <p:ph type="sldImg" idx="4294967295"/>
          </p:nvPr>
        </p:nvSpPr>
        <p:spPr>
          <a:xfrm>
            <a:off x="139700" y="768350"/>
            <a:ext cx="6819900" cy="3836988"/>
          </a:xfrm>
          <a:ln/>
        </p:spPr>
      </p:sp>
      <p:sp>
        <p:nvSpPr>
          <p:cNvPr id="47108" name="Rectangle 3"/>
          <p:cNvSpPr>
            <a:spLocks noGrp="1" noRot="1" noChangeAspect="1" noChangeArrowheads="1" noTextEdit="1"/>
          </p:cNvSpPr>
          <p:nvPr>
            <p:ph type="body" idx="4294967295"/>
          </p:nvPr>
        </p:nvSpPr>
        <p:spPr bwMode="auto">
          <a:xfrm>
            <a:off x="1055688" y="801688"/>
            <a:ext cx="5446712" cy="4008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寄存器的访问没有使用片选信号和读写信号加以控制，仅仅使用地址信号。</a:t>
            </a:r>
          </a:p>
        </p:txBody>
      </p:sp>
    </p:spTree>
    <p:extLst>
      <p:ext uri="{BB962C8B-B14F-4D97-AF65-F5344CB8AC3E}">
        <p14:creationId xmlns:p14="http://schemas.microsoft.com/office/powerpoint/2010/main" val="683048471"/>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p>
            <a:pPr algn="r">
              <a:spcBef>
                <a:spcPct val="0"/>
              </a:spcBef>
            </a:pPr>
            <a:fld id="{AFDC828C-3259-4537-AAC9-4CA01872FA11}" type="slidenum">
              <a:rPr lang="zh-CN" altLang="en-US" sz="1300">
                <a:solidFill>
                  <a:schemeClr val="tx1"/>
                </a:solidFill>
                <a:latin typeface="宋体" panose="02010600030101010101" pitchFamily="2" charset="-122"/>
              </a:rPr>
              <a:pPr algn="r">
                <a:spcBef>
                  <a:spcPct val="0"/>
                </a:spcBef>
              </a:pPr>
              <a:t>13</a:t>
            </a:fld>
            <a:endParaRPr lang="en-US" altLang="zh-CN" sz="1300">
              <a:solidFill>
                <a:schemeClr val="tx1"/>
              </a:solidFill>
              <a:latin typeface="宋体" panose="02010600030101010101" pitchFamily="2" charset="-122"/>
            </a:endParaRPr>
          </a:p>
        </p:txBody>
      </p:sp>
      <p:sp>
        <p:nvSpPr>
          <p:cNvPr id="49155" name="Rectangle 2"/>
          <p:cNvSpPr>
            <a:spLocks noGrp="1" noRot="1" noChangeAspect="1" noChangeArrowheads="1" noTextEdit="1"/>
          </p:cNvSpPr>
          <p:nvPr>
            <p:ph type="sldImg" idx="4294967295"/>
          </p:nvPr>
        </p:nvSpPr>
        <p:spPr>
          <a:xfrm>
            <a:off x="139700" y="768350"/>
            <a:ext cx="6819900" cy="3836988"/>
          </a:xfrm>
          <a:ln/>
        </p:spPr>
      </p:sp>
      <p:sp>
        <p:nvSpPr>
          <p:cNvPr id="49156" name="Rectangle 3"/>
          <p:cNvSpPr>
            <a:spLocks noGrp="1" noRot="1" noChangeAspect="1" noChangeArrowheads="1" noTextEdit="1"/>
          </p:cNvSpPr>
          <p:nvPr>
            <p:ph type="body" idx="4294967295"/>
          </p:nvPr>
        </p:nvSpPr>
        <p:spPr bwMode="auto">
          <a:xfrm>
            <a:off x="1055688" y="801688"/>
            <a:ext cx="5446712" cy="4008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lgn="just">
              <a:lnSpc>
                <a:spcPct val="90000"/>
              </a:lnSpc>
            </a:pPr>
            <a:r>
              <a:rPr lang="zh-CN" altLang="en-US" smtClean="0"/>
              <a:t>接下来，最后的工作就是根据设计方案对每个逻辑部件进行编码了。下面就结合这个实例考虑如何进行编码。</a:t>
            </a:r>
          </a:p>
          <a:p>
            <a:pPr marL="228600" indent="-228600" algn="just">
              <a:lnSpc>
                <a:spcPct val="90000"/>
              </a:lnSpc>
            </a:pPr>
            <a:r>
              <a:rPr lang="zh-CN" altLang="en-US" smtClean="0"/>
              <a:t>对照上面的寄存器级设计框图，根据框图中的每一部分定义一个实体。计数器模块用实体</a:t>
            </a:r>
            <a:r>
              <a:rPr lang="en-US" altLang="zh-CN" smtClean="0"/>
              <a:t>count4</a:t>
            </a:r>
            <a:r>
              <a:rPr lang="zh-CN" altLang="en-US" smtClean="0"/>
              <a:t>来表示；译码器模块用实体</a:t>
            </a:r>
            <a:r>
              <a:rPr lang="en-US" altLang="zh-CN" smtClean="0"/>
              <a:t>decode4</a:t>
            </a:r>
            <a:r>
              <a:rPr lang="zh-CN" altLang="en-US" smtClean="0"/>
              <a:t>来表示；移位寄存器模块用实体</a:t>
            </a:r>
            <a:r>
              <a:rPr lang="en-US" altLang="zh-CN" smtClean="0"/>
              <a:t>sreg</a:t>
            </a:r>
            <a:r>
              <a:rPr lang="zh-CN" altLang="en-US" smtClean="0"/>
              <a:t>来表示；锁存器模块用实体</a:t>
            </a:r>
            <a:r>
              <a:rPr lang="en-US" altLang="zh-CN" smtClean="0"/>
              <a:t>reg8</a:t>
            </a:r>
            <a:r>
              <a:rPr lang="zh-CN" altLang="en-US" smtClean="0"/>
              <a:t>来表示；控制逻辑模块用实体</a:t>
            </a:r>
            <a:r>
              <a:rPr lang="en-US" altLang="zh-CN" smtClean="0"/>
              <a:t>ctrl</a:t>
            </a:r>
            <a:r>
              <a:rPr lang="zh-CN" altLang="en-US" smtClean="0"/>
              <a:t>来表示。</a:t>
            </a:r>
          </a:p>
          <a:p>
            <a:pPr marL="228600" indent="-228600" algn="just">
              <a:lnSpc>
                <a:spcPct val="90000"/>
              </a:lnSpc>
            </a:pPr>
            <a:r>
              <a:rPr lang="zh-CN" altLang="en-US" smtClean="0"/>
              <a:t>除了前面讨论的这些实体，还需要有一个实体把它们之间的关系联系起来，就像</a:t>
            </a:r>
            <a:r>
              <a:rPr lang="en-US" altLang="zh-CN" smtClean="0"/>
              <a:t>C</a:t>
            </a:r>
            <a:r>
              <a:rPr lang="zh-CN" altLang="en-US" smtClean="0"/>
              <a:t>语言中的</a:t>
            </a:r>
            <a:r>
              <a:rPr lang="en-US" altLang="zh-CN" smtClean="0"/>
              <a:t>main</a:t>
            </a:r>
            <a:r>
              <a:rPr lang="zh-CN" altLang="en-US" smtClean="0"/>
              <a:t>函数一样。这个实体通过把前面的小实体组合起来，构成了一个大的实体。</a:t>
            </a:r>
          </a:p>
        </p:txBody>
      </p:sp>
    </p:spTree>
    <p:extLst>
      <p:ext uri="{BB962C8B-B14F-4D97-AF65-F5344CB8AC3E}">
        <p14:creationId xmlns:p14="http://schemas.microsoft.com/office/powerpoint/2010/main" val="826197077"/>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224D838-2534-4443-87F2-1B4C55D390B5}" type="datetimeFigureOut">
              <a:rPr lang="zh-CN" altLang="en-US" smtClean="0"/>
              <a:t>2018/2/6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F0026D-20F3-4601-B83F-BFF433CF8D89}" type="slidenum">
              <a:rPr lang="zh-CN" altLang="en-US" smtClean="0"/>
              <a:t>‹#›</a:t>
            </a:fld>
            <a:endParaRPr lang="zh-CN" altLang="en-US"/>
          </a:p>
        </p:txBody>
      </p:sp>
    </p:spTree>
    <p:extLst>
      <p:ext uri="{BB962C8B-B14F-4D97-AF65-F5344CB8AC3E}">
        <p14:creationId xmlns:p14="http://schemas.microsoft.com/office/powerpoint/2010/main" val="2107642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24D838-2534-4443-87F2-1B4C55D390B5}" type="datetimeFigureOut">
              <a:rPr lang="zh-CN" altLang="en-US" smtClean="0"/>
              <a:t>2018/2/6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F0026D-20F3-4601-B83F-BFF433CF8D89}" type="slidenum">
              <a:rPr lang="zh-CN" altLang="en-US" smtClean="0"/>
              <a:t>‹#›</a:t>
            </a:fld>
            <a:endParaRPr lang="zh-CN" altLang="en-US"/>
          </a:p>
        </p:txBody>
      </p:sp>
    </p:spTree>
    <p:extLst>
      <p:ext uri="{BB962C8B-B14F-4D97-AF65-F5344CB8AC3E}">
        <p14:creationId xmlns:p14="http://schemas.microsoft.com/office/powerpoint/2010/main" val="1473238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24D838-2534-4443-87F2-1B4C55D390B5}" type="datetimeFigureOut">
              <a:rPr lang="zh-CN" altLang="en-US" smtClean="0"/>
              <a:t>2018/2/6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F0026D-20F3-4601-B83F-BFF433CF8D89}" type="slidenum">
              <a:rPr lang="zh-CN" altLang="en-US" smtClean="0"/>
              <a:t>‹#›</a:t>
            </a:fld>
            <a:endParaRPr lang="zh-CN" altLang="en-US"/>
          </a:p>
        </p:txBody>
      </p:sp>
    </p:spTree>
    <p:extLst>
      <p:ext uri="{BB962C8B-B14F-4D97-AF65-F5344CB8AC3E}">
        <p14:creationId xmlns:p14="http://schemas.microsoft.com/office/powerpoint/2010/main" val="368020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24D838-2534-4443-87F2-1B4C55D390B5}" type="datetimeFigureOut">
              <a:rPr lang="zh-CN" altLang="en-US" smtClean="0"/>
              <a:t>2018/2/6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F0026D-20F3-4601-B83F-BFF433CF8D89}" type="slidenum">
              <a:rPr lang="zh-CN" altLang="en-US" smtClean="0"/>
              <a:t>‹#›</a:t>
            </a:fld>
            <a:endParaRPr lang="zh-CN" altLang="en-US"/>
          </a:p>
        </p:txBody>
      </p:sp>
    </p:spTree>
    <p:extLst>
      <p:ext uri="{BB962C8B-B14F-4D97-AF65-F5344CB8AC3E}">
        <p14:creationId xmlns:p14="http://schemas.microsoft.com/office/powerpoint/2010/main" val="3098101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224D838-2534-4443-87F2-1B4C55D390B5}" type="datetimeFigureOut">
              <a:rPr lang="zh-CN" altLang="en-US" smtClean="0"/>
              <a:t>2018/2/6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F0026D-20F3-4601-B83F-BFF433CF8D89}" type="slidenum">
              <a:rPr lang="zh-CN" altLang="en-US" smtClean="0"/>
              <a:t>‹#›</a:t>
            </a:fld>
            <a:endParaRPr lang="zh-CN" altLang="en-US"/>
          </a:p>
        </p:txBody>
      </p:sp>
    </p:spTree>
    <p:extLst>
      <p:ext uri="{BB962C8B-B14F-4D97-AF65-F5344CB8AC3E}">
        <p14:creationId xmlns:p14="http://schemas.microsoft.com/office/powerpoint/2010/main" val="651489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224D838-2534-4443-87F2-1B4C55D390B5}" type="datetimeFigureOut">
              <a:rPr lang="zh-CN" altLang="en-US" smtClean="0"/>
              <a:t>2018/2/6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F0026D-20F3-4601-B83F-BFF433CF8D89}" type="slidenum">
              <a:rPr lang="zh-CN" altLang="en-US" smtClean="0"/>
              <a:t>‹#›</a:t>
            </a:fld>
            <a:endParaRPr lang="zh-CN" altLang="en-US"/>
          </a:p>
        </p:txBody>
      </p:sp>
    </p:spTree>
    <p:extLst>
      <p:ext uri="{BB962C8B-B14F-4D97-AF65-F5344CB8AC3E}">
        <p14:creationId xmlns:p14="http://schemas.microsoft.com/office/powerpoint/2010/main" val="2537827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224D838-2534-4443-87F2-1B4C55D390B5}" type="datetimeFigureOut">
              <a:rPr lang="zh-CN" altLang="en-US" smtClean="0"/>
              <a:t>2018/2/6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2F0026D-20F3-4601-B83F-BFF433CF8D89}" type="slidenum">
              <a:rPr lang="zh-CN" altLang="en-US" smtClean="0"/>
              <a:t>‹#›</a:t>
            </a:fld>
            <a:endParaRPr lang="zh-CN" altLang="en-US"/>
          </a:p>
        </p:txBody>
      </p:sp>
    </p:spTree>
    <p:extLst>
      <p:ext uri="{BB962C8B-B14F-4D97-AF65-F5344CB8AC3E}">
        <p14:creationId xmlns:p14="http://schemas.microsoft.com/office/powerpoint/2010/main" val="2612253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224D838-2534-4443-87F2-1B4C55D390B5}" type="datetimeFigureOut">
              <a:rPr lang="zh-CN" altLang="en-US" smtClean="0"/>
              <a:t>2018/2/6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F0026D-20F3-4601-B83F-BFF433CF8D89}" type="slidenum">
              <a:rPr lang="zh-CN" altLang="en-US" smtClean="0"/>
              <a:t>‹#›</a:t>
            </a:fld>
            <a:endParaRPr lang="zh-CN" altLang="en-US"/>
          </a:p>
        </p:txBody>
      </p:sp>
    </p:spTree>
    <p:extLst>
      <p:ext uri="{BB962C8B-B14F-4D97-AF65-F5344CB8AC3E}">
        <p14:creationId xmlns:p14="http://schemas.microsoft.com/office/powerpoint/2010/main" val="1842654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24D838-2534-4443-87F2-1B4C55D390B5}" type="datetimeFigureOut">
              <a:rPr lang="zh-CN" altLang="en-US" smtClean="0"/>
              <a:t>2018/2/6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2F0026D-20F3-4601-B83F-BFF433CF8D89}" type="slidenum">
              <a:rPr lang="zh-CN" altLang="en-US" smtClean="0"/>
              <a:t>‹#›</a:t>
            </a:fld>
            <a:endParaRPr lang="zh-CN" altLang="en-US"/>
          </a:p>
        </p:txBody>
      </p:sp>
    </p:spTree>
    <p:extLst>
      <p:ext uri="{BB962C8B-B14F-4D97-AF65-F5344CB8AC3E}">
        <p14:creationId xmlns:p14="http://schemas.microsoft.com/office/powerpoint/2010/main" val="1518861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224D838-2534-4443-87F2-1B4C55D390B5}" type="datetimeFigureOut">
              <a:rPr lang="zh-CN" altLang="en-US" smtClean="0"/>
              <a:t>2018/2/6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F0026D-20F3-4601-B83F-BFF433CF8D89}" type="slidenum">
              <a:rPr lang="zh-CN" altLang="en-US" smtClean="0"/>
              <a:t>‹#›</a:t>
            </a:fld>
            <a:endParaRPr lang="zh-CN" altLang="en-US"/>
          </a:p>
        </p:txBody>
      </p:sp>
    </p:spTree>
    <p:extLst>
      <p:ext uri="{BB962C8B-B14F-4D97-AF65-F5344CB8AC3E}">
        <p14:creationId xmlns:p14="http://schemas.microsoft.com/office/powerpoint/2010/main" val="3738680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224D838-2534-4443-87F2-1B4C55D390B5}" type="datetimeFigureOut">
              <a:rPr lang="zh-CN" altLang="en-US" smtClean="0"/>
              <a:t>2018/2/6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F0026D-20F3-4601-B83F-BFF433CF8D89}" type="slidenum">
              <a:rPr lang="zh-CN" altLang="en-US" smtClean="0"/>
              <a:t>‹#›</a:t>
            </a:fld>
            <a:endParaRPr lang="zh-CN" altLang="en-US"/>
          </a:p>
        </p:txBody>
      </p:sp>
    </p:spTree>
    <p:extLst>
      <p:ext uri="{BB962C8B-B14F-4D97-AF65-F5344CB8AC3E}">
        <p14:creationId xmlns:p14="http://schemas.microsoft.com/office/powerpoint/2010/main" val="1999596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24D838-2534-4443-87F2-1B4C55D390B5}" type="datetimeFigureOut">
              <a:rPr lang="zh-CN" altLang="en-US" smtClean="0"/>
              <a:t>2018/2/6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F0026D-20F3-4601-B83F-BFF433CF8D89}" type="slidenum">
              <a:rPr lang="zh-CN" altLang="en-US" smtClean="0"/>
              <a:t>‹#›</a:t>
            </a:fld>
            <a:endParaRPr lang="zh-CN" altLang="en-US"/>
          </a:p>
        </p:txBody>
      </p:sp>
    </p:spTree>
    <p:extLst>
      <p:ext uri="{BB962C8B-B14F-4D97-AF65-F5344CB8AC3E}">
        <p14:creationId xmlns:p14="http://schemas.microsoft.com/office/powerpoint/2010/main" val="1876232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emf"/><Relationship Id="rId10" Type="http://schemas.openxmlformats.org/officeDocument/2006/relationships/image" Target="../media/image10.png"/><Relationship Id="rId4" Type="http://schemas.openxmlformats.org/officeDocument/2006/relationships/image" Target="../media/image4.emf"/><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p:cNvSpPr>
            <a:spLocks noGrp="1" noChangeArrowheads="1"/>
          </p:cNvSpPr>
          <p:nvPr>
            <p:ph idx="1"/>
          </p:nvPr>
        </p:nvSpPr>
        <p:spPr>
          <a:xfrm>
            <a:off x="1905000" y="1054100"/>
            <a:ext cx="8229600" cy="4959350"/>
          </a:xfrm>
        </p:spPr>
        <p:txBody>
          <a:bodyPr/>
          <a:lstStyle/>
          <a:p>
            <a:r>
              <a:rPr lang="zh-CN" altLang="en-US" sz="2800"/>
              <a:t>串行接口中接收控制逻辑的设计</a:t>
            </a:r>
          </a:p>
          <a:p>
            <a:pPr lvl="1"/>
            <a:r>
              <a:rPr lang="zh-CN" altLang="en-US" sz="2400" b="1"/>
              <a:t>该串行接口是</a:t>
            </a:r>
            <a:r>
              <a:rPr lang="en-US" altLang="zh-CN" sz="2400" b="1"/>
              <a:t>8</a:t>
            </a:r>
            <a:r>
              <a:rPr lang="zh-CN" altLang="en-US" sz="2400" b="1"/>
              <a:t>位接口，数据缓冲区的大小是一个字节，即接口每次只能保存一个字节的接收数据，需要等</a:t>
            </a:r>
            <a:r>
              <a:rPr lang="en-US" altLang="zh-CN" sz="2400" b="1"/>
              <a:t>CPU</a:t>
            </a:r>
            <a:r>
              <a:rPr lang="zh-CN" altLang="en-US" sz="2400" b="1"/>
              <a:t>取走缓冲区的数据后才能接收后面的串行数据</a:t>
            </a:r>
          </a:p>
          <a:p>
            <a:pPr lvl="1"/>
            <a:endParaRPr lang="zh-CN" altLang="en-US" sz="2400" b="1"/>
          </a:p>
          <a:p>
            <a:pPr lvl="1"/>
            <a:r>
              <a:rPr lang="zh-CN" altLang="en-US" sz="2400" b="1"/>
              <a:t>接口利用一个中断引脚，以电平触发的方式发送中断。中断引脚在接口初始化时为高电平</a:t>
            </a:r>
            <a:r>
              <a:rPr lang="en-US" altLang="zh-CN" sz="2400" b="1"/>
              <a:t>1</a:t>
            </a:r>
            <a:r>
              <a:rPr lang="zh-CN" altLang="en-US" sz="2400" b="1"/>
              <a:t>，发送中断请求时变为低电平</a:t>
            </a:r>
            <a:r>
              <a:rPr lang="en-US" altLang="zh-CN" sz="2400" b="1"/>
              <a:t>0</a:t>
            </a:r>
            <a:r>
              <a:rPr lang="zh-CN" altLang="en-US" sz="2400" b="1"/>
              <a:t>，并一直保持，直到主机向接口发出中断清除的命令后方可重新置为</a:t>
            </a:r>
            <a:r>
              <a:rPr lang="en-US" altLang="zh-CN" sz="2400" b="1"/>
              <a:t>1</a:t>
            </a:r>
            <a:r>
              <a:rPr lang="zh-CN" altLang="en-US" sz="2400" b="1"/>
              <a:t>。需要注意的是，发出中断请求的中断源包括数据正确接收、校验出错、数据溢出</a:t>
            </a:r>
            <a:r>
              <a:rPr lang="en-US" altLang="zh-CN" sz="2400" b="1"/>
              <a:t>(</a:t>
            </a:r>
            <a:r>
              <a:rPr lang="zh-CN" altLang="en-US" sz="2400" b="1"/>
              <a:t>缓冲区未被处理时，就有新的串行数据进入</a:t>
            </a:r>
            <a:r>
              <a:rPr lang="en-US" altLang="zh-CN" sz="2400" b="1"/>
              <a:t>)</a:t>
            </a:r>
            <a:r>
              <a:rPr lang="zh-CN" altLang="en-US" sz="2400" b="1"/>
              <a:t>，不同的中断源要使用不同的中断清除命令</a:t>
            </a:r>
          </a:p>
        </p:txBody>
      </p:sp>
      <p:sp>
        <p:nvSpPr>
          <p:cNvPr id="28674" name="灯片编号占位符 1"/>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p>
            <a:fld id="{EDFDB367-ECF7-4772-8BE9-4D905D576346}" type="slidenum">
              <a:rPr lang="zh-CN" altLang="en-US" smtClean="0">
                <a:latin typeface="宋体" panose="02010600030101010101" pitchFamily="2" charset="-122"/>
                <a:ea typeface="宋体" panose="02010600030101010101" pitchFamily="2" charset="-122"/>
              </a:rPr>
              <a:pPr/>
              <a:t>1</a:t>
            </a:fld>
            <a:endParaRPr lang="zh-CN" altLang="en-US"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83031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1524000" y="1493839"/>
            <a:ext cx="757238" cy="4149725"/>
          </a:xfrm>
        </p:spPr>
        <p:txBody>
          <a:bodyPr anchor="ctr"/>
          <a:lstStyle/>
          <a:p>
            <a:r>
              <a:rPr lang="zh-CN" altLang="en-US" sz="4400"/>
              <a:t>控制逻辑模块</a:t>
            </a:r>
          </a:p>
        </p:txBody>
      </p:sp>
      <p:pic>
        <p:nvPicPr>
          <p:cNvPr id="44034" name="Object 3"/>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038" y="90489"/>
            <a:ext cx="7065962" cy="669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灯片编号占位符 1"/>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p>
            <a:fld id="{A784D49A-DFC4-4850-AE5E-E49BDFC5F327}" type="slidenum">
              <a:rPr lang="zh-CN" altLang="en-US" smtClean="0">
                <a:latin typeface="宋体" panose="02010600030101010101" pitchFamily="2" charset="-122"/>
                <a:ea typeface="宋体" panose="02010600030101010101" pitchFamily="2" charset="-122"/>
              </a:rPr>
              <a:pPr/>
              <a:t>10</a:t>
            </a:fld>
            <a:endParaRPr lang="zh-CN" altLang="en-US"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31779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
          <p:cNvSpPr>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spcBef>
                <a:spcPct val="0"/>
              </a:spcBef>
            </a:pPr>
            <a:fld id="{732FE4D0-4434-46C2-92F6-3DFA4BED7EB6}" type="slidenum">
              <a:rPr lang="zh-CN" altLang="en-US">
                <a:sym typeface="Arial" panose="020B0604020202020204" pitchFamily="34" charset="0"/>
              </a:rPr>
              <a:pPr algn="r">
                <a:spcBef>
                  <a:spcPct val="0"/>
                </a:spcBef>
              </a:pPr>
              <a:t>11</a:t>
            </a:fld>
            <a:endParaRPr lang="en-US" altLang="zh-CN">
              <a:sym typeface="Arial" panose="020B0604020202020204" pitchFamily="34" charset="0"/>
            </a:endParaRPr>
          </a:p>
        </p:txBody>
      </p:sp>
      <p:pic>
        <p:nvPicPr>
          <p:cNvPr id="45058" name="Picture 3"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188" y="142875"/>
            <a:ext cx="8247062" cy="651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灯片编号占位符 1"/>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p>
            <a:fld id="{A239ABF0-1A2C-4C99-BA40-9C20828B2386}" type="slidenum">
              <a:rPr lang="zh-CN" altLang="en-US" smtClean="0">
                <a:latin typeface="宋体" panose="02010600030101010101" pitchFamily="2" charset="-122"/>
                <a:ea typeface="宋体" panose="02010600030101010101" pitchFamily="2" charset="-122"/>
              </a:rPr>
              <a:pPr/>
              <a:t>11</a:t>
            </a:fld>
            <a:endParaRPr lang="zh-CN" altLang="en-US"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34764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1524001" y="2192339"/>
            <a:ext cx="866775" cy="2808287"/>
          </a:xfrm>
        </p:spPr>
        <p:txBody>
          <a:bodyPr anchor="ctr"/>
          <a:lstStyle/>
          <a:p>
            <a:r>
              <a:rPr lang="zh-CN" altLang="en-US" sz="4400"/>
              <a:t>控制部分</a:t>
            </a:r>
          </a:p>
        </p:txBody>
      </p:sp>
      <p:pic>
        <p:nvPicPr>
          <p:cNvPr id="46082"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2450" y="1473201"/>
            <a:ext cx="7073900"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灯片编号占位符 1"/>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p>
            <a:fld id="{85FE280F-B44A-4B65-A807-A2249086CAEE}" type="slidenum">
              <a:rPr lang="zh-CN" altLang="en-US" smtClean="0">
                <a:latin typeface="宋体" panose="02010600030101010101" pitchFamily="2" charset="-122"/>
                <a:ea typeface="宋体" panose="02010600030101010101" pitchFamily="2" charset="-122"/>
              </a:rPr>
              <a:pPr/>
              <a:t>12</a:t>
            </a:fld>
            <a:endParaRPr lang="zh-CN" altLang="en-US"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3460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3"/>
          <p:cNvSpPr>
            <a:spLocks noGrp="1" noChangeArrowheads="1"/>
          </p:cNvSpPr>
          <p:nvPr>
            <p:ph type="title"/>
          </p:nvPr>
        </p:nvSpPr>
        <p:spPr>
          <a:xfrm>
            <a:off x="1524001" y="1143000"/>
            <a:ext cx="722313" cy="4279900"/>
          </a:xfrm>
        </p:spPr>
        <p:txBody>
          <a:bodyPr anchor="ctr"/>
          <a:lstStyle/>
          <a:p>
            <a:r>
              <a:rPr lang="zh-CN" altLang="en-US" sz="4400"/>
              <a:t>数据接收结构</a:t>
            </a:r>
          </a:p>
        </p:txBody>
      </p:sp>
      <p:sp>
        <p:nvSpPr>
          <p:cNvPr id="48130" name="Rectangle 4"/>
          <p:cNvSpPr>
            <a:spLocks noChangeArrowheads="1"/>
          </p:cNvSpPr>
          <p:nvPr/>
        </p:nvSpPr>
        <p:spPr bwMode="auto">
          <a:xfrm>
            <a:off x="2782889" y="280989"/>
            <a:ext cx="74898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spcBef>
                <a:spcPct val="0"/>
              </a:spcBef>
            </a:pPr>
            <a:r>
              <a:rPr lang="zh-CN" altLang="en-US" sz="4400" b="1">
                <a:solidFill>
                  <a:srgbClr val="000066"/>
                </a:solidFill>
                <a:latin typeface="宋体" panose="02010600030101010101" pitchFamily="2" charset="-122"/>
                <a:ea typeface="华文仿宋" panose="02010600040101010101" pitchFamily="2" charset="-122"/>
              </a:rPr>
              <a:t>串行接口中接收控制逻辑设计</a:t>
            </a:r>
          </a:p>
        </p:txBody>
      </p:sp>
      <p:sp>
        <p:nvSpPr>
          <p:cNvPr id="48131" name="Rectangle 13"/>
          <p:cNvSpPr>
            <a:spLocks noGrp="1" noChangeArrowheads="1"/>
          </p:cNvSpPr>
          <p:nvPr/>
        </p:nvSpPr>
        <p:spPr bwMode="auto">
          <a:xfrm>
            <a:off x="8518525" y="571658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spcBef>
                <a:spcPct val="0"/>
              </a:spcBef>
            </a:pPr>
            <a:fld id="{A5948AB4-F494-4888-8773-6272AAFFF4A2}" type="slidenum">
              <a:rPr lang="zh-CN" altLang="en-US">
                <a:latin typeface="Tahoma" panose="020B0604030504040204" pitchFamily="34" charset="0"/>
                <a:sym typeface="Tahoma" panose="020B0604030504040204" pitchFamily="34" charset="0"/>
              </a:rPr>
              <a:pPr algn="r">
                <a:spcBef>
                  <a:spcPct val="0"/>
                </a:spcBef>
              </a:pPr>
              <a:t>13</a:t>
            </a:fld>
            <a:endParaRPr lang="en-US" altLang="zh-CN">
              <a:latin typeface="Tahoma" panose="020B0604030504040204" pitchFamily="34" charset="0"/>
              <a:sym typeface="Tahoma" panose="020B0604030504040204" pitchFamily="34" charset="0"/>
            </a:endParaRPr>
          </a:p>
        </p:txBody>
      </p:sp>
      <p:pic>
        <p:nvPicPr>
          <p:cNvPr id="48132" name="Picture 2" descr="未命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0" y="1285876"/>
            <a:ext cx="752475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AutoShape 5">
            <a:hlinkClick r:id="" action="ppaction://noaction"/>
          </p:cNvPr>
          <p:cNvSpPr>
            <a:spLocks noChangeArrowheads="1"/>
          </p:cNvSpPr>
          <p:nvPr/>
        </p:nvSpPr>
        <p:spPr bwMode="auto">
          <a:xfrm>
            <a:off x="4198896" y="1578254"/>
            <a:ext cx="1035134" cy="2069544"/>
          </a:xfrm>
          <a:prstGeom prst="star4">
            <a:avLst>
              <a:gd name="adj" fmla="val 12500"/>
            </a:avLst>
          </a:prstGeom>
          <a:solidFill>
            <a:schemeClr val="accent1"/>
          </a:solidFill>
          <a:ln w="9525" cap="sq">
            <a:solidFill>
              <a:schemeClr val="tx1"/>
            </a:solidFill>
            <a:miter lim="800000"/>
            <a:headEnd/>
            <a:tailEnd/>
          </a:ln>
        </p:spPr>
        <p:txBody>
          <a:bodyPr wrap="none" anchor="ctr">
            <a:spAutoFit/>
          </a:bodyPr>
          <a:lstStyle/>
          <a:p>
            <a:pPr algn="ctr">
              <a:spcBef>
                <a:spcPct val="0"/>
              </a:spcBef>
            </a:pPr>
            <a:endParaRPr lang="zh-CN" altLang="zh-CN" b="1">
              <a:latin typeface="Tahoma" panose="020B0604030504040204" pitchFamily="34" charset="0"/>
              <a:sym typeface="Tahoma" panose="020B0604030504040204" pitchFamily="34" charset="0"/>
            </a:endParaRPr>
          </a:p>
        </p:txBody>
      </p:sp>
      <p:sp>
        <p:nvSpPr>
          <p:cNvPr id="48134" name="AutoShape 6">
            <a:hlinkClick r:id="" action="ppaction://noaction"/>
          </p:cNvPr>
          <p:cNvSpPr>
            <a:spLocks noChangeArrowheads="1"/>
          </p:cNvSpPr>
          <p:nvPr/>
        </p:nvSpPr>
        <p:spPr bwMode="auto">
          <a:xfrm>
            <a:off x="4991058" y="1578254"/>
            <a:ext cx="1035134" cy="2069544"/>
          </a:xfrm>
          <a:prstGeom prst="star4">
            <a:avLst>
              <a:gd name="adj" fmla="val 12500"/>
            </a:avLst>
          </a:prstGeom>
          <a:solidFill>
            <a:schemeClr val="accent1"/>
          </a:solidFill>
          <a:ln w="9525" cap="sq">
            <a:solidFill>
              <a:schemeClr val="tx1"/>
            </a:solidFill>
            <a:miter lim="800000"/>
            <a:headEnd/>
            <a:tailEnd/>
          </a:ln>
        </p:spPr>
        <p:txBody>
          <a:bodyPr wrap="none" anchor="ctr">
            <a:spAutoFit/>
          </a:bodyPr>
          <a:lstStyle/>
          <a:p>
            <a:pPr algn="ctr">
              <a:spcBef>
                <a:spcPct val="0"/>
              </a:spcBef>
            </a:pPr>
            <a:endParaRPr lang="zh-CN" altLang="zh-CN" b="1">
              <a:latin typeface="Tahoma" panose="020B0604030504040204" pitchFamily="34" charset="0"/>
              <a:sym typeface="Tahoma" panose="020B0604030504040204" pitchFamily="34" charset="0"/>
            </a:endParaRPr>
          </a:p>
        </p:txBody>
      </p:sp>
      <p:sp>
        <p:nvSpPr>
          <p:cNvPr id="48135" name="AutoShape 7">
            <a:hlinkClick r:id="" action="ppaction://noaction"/>
          </p:cNvPr>
          <p:cNvSpPr>
            <a:spLocks noChangeArrowheads="1"/>
          </p:cNvSpPr>
          <p:nvPr/>
        </p:nvSpPr>
        <p:spPr bwMode="auto">
          <a:xfrm>
            <a:off x="4198896" y="3451504"/>
            <a:ext cx="1035134" cy="2069544"/>
          </a:xfrm>
          <a:prstGeom prst="star4">
            <a:avLst>
              <a:gd name="adj" fmla="val 12500"/>
            </a:avLst>
          </a:prstGeom>
          <a:solidFill>
            <a:schemeClr val="accent1"/>
          </a:solidFill>
          <a:ln w="9525" cap="sq">
            <a:solidFill>
              <a:schemeClr val="tx1"/>
            </a:solidFill>
            <a:miter lim="800000"/>
            <a:headEnd/>
            <a:tailEnd/>
          </a:ln>
        </p:spPr>
        <p:txBody>
          <a:bodyPr wrap="none" anchor="ctr">
            <a:spAutoFit/>
          </a:bodyPr>
          <a:lstStyle/>
          <a:p>
            <a:pPr algn="ctr">
              <a:spcBef>
                <a:spcPct val="0"/>
              </a:spcBef>
            </a:pPr>
            <a:endParaRPr lang="zh-CN" altLang="zh-CN" b="1">
              <a:latin typeface="Tahoma" panose="020B0604030504040204" pitchFamily="34" charset="0"/>
              <a:sym typeface="Tahoma" panose="020B0604030504040204" pitchFamily="34" charset="0"/>
            </a:endParaRPr>
          </a:p>
        </p:txBody>
      </p:sp>
      <p:sp>
        <p:nvSpPr>
          <p:cNvPr id="48136" name="AutoShape 8">
            <a:hlinkClick r:id="" action="ppaction://noaction"/>
          </p:cNvPr>
          <p:cNvSpPr>
            <a:spLocks noChangeArrowheads="1"/>
          </p:cNvSpPr>
          <p:nvPr/>
        </p:nvSpPr>
        <p:spPr bwMode="auto">
          <a:xfrm>
            <a:off x="4991058" y="3451504"/>
            <a:ext cx="1035134" cy="2069544"/>
          </a:xfrm>
          <a:prstGeom prst="star4">
            <a:avLst>
              <a:gd name="adj" fmla="val 12500"/>
            </a:avLst>
          </a:prstGeom>
          <a:solidFill>
            <a:schemeClr val="accent1"/>
          </a:solidFill>
          <a:ln w="9525" cap="sq">
            <a:solidFill>
              <a:schemeClr val="tx1"/>
            </a:solidFill>
            <a:miter lim="800000"/>
            <a:headEnd/>
            <a:tailEnd/>
          </a:ln>
        </p:spPr>
        <p:txBody>
          <a:bodyPr wrap="none" anchor="ctr">
            <a:spAutoFit/>
          </a:bodyPr>
          <a:lstStyle/>
          <a:p>
            <a:pPr algn="ctr">
              <a:spcBef>
                <a:spcPct val="0"/>
              </a:spcBef>
            </a:pPr>
            <a:endParaRPr lang="zh-CN" altLang="zh-CN" b="1">
              <a:latin typeface="Tahoma" panose="020B0604030504040204" pitchFamily="34" charset="0"/>
              <a:sym typeface="Tahoma" panose="020B0604030504040204" pitchFamily="34" charset="0"/>
            </a:endParaRPr>
          </a:p>
        </p:txBody>
      </p:sp>
      <p:sp>
        <p:nvSpPr>
          <p:cNvPr id="48137" name="AutoShape 9"/>
          <p:cNvSpPr>
            <a:spLocks noChangeArrowheads="1"/>
          </p:cNvSpPr>
          <p:nvPr/>
        </p:nvSpPr>
        <p:spPr bwMode="auto">
          <a:xfrm>
            <a:off x="8662946" y="4964391"/>
            <a:ext cx="1035134" cy="2069544"/>
          </a:xfrm>
          <a:prstGeom prst="star4">
            <a:avLst>
              <a:gd name="adj" fmla="val 12500"/>
            </a:avLst>
          </a:prstGeom>
          <a:solidFill>
            <a:schemeClr val="accent1"/>
          </a:solidFill>
          <a:ln w="9525" cap="sq">
            <a:solidFill>
              <a:schemeClr val="tx1"/>
            </a:solidFill>
            <a:miter lim="800000"/>
            <a:headEnd/>
            <a:tailEnd/>
          </a:ln>
        </p:spPr>
        <p:txBody>
          <a:bodyPr wrap="none" anchor="ctr">
            <a:spAutoFit/>
          </a:bodyPr>
          <a:lstStyle/>
          <a:p>
            <a:pPr algn="ctr">
              <a:spcBef>
                <a:spcPct val="0"/>
              </a:spcBef>
            </a:pPr>
            <a:endParaRPr lang="zh-CN" altLang="zh-CN" b="1">
              <a:latin typeface="Tahoma" panose="020B0604030504040204" pitchFamily="34" charset="0"/>
              <a:sym typeface="Tahoma" panose="020B0604030504040204" pitchFamily="34" charset="0"/>
            </a:endParaRPr>
          </a:p>
        </p:txBody>
      </p:sp>
      <p:sp>
        <p:nvSpPr>
          <p:cNvPr id="48138" name="Rectangle 10"/>
          <p:cNvSpPr>
            <a:spLocks noChangeArrowheads="1"/>
          </p:cNvSpPr>
          <p:nvPr/>
        </p:nvSpPr>
        <p:spPr bwMode="auto">
          <a:xfrm>
            <a:off x="6791325" y="1822450"/>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0"/>
              </a:spcBef>
            </a:pPr>
            <a:r>
              <a:rPr lang="zh-CN" altLang="en-US" sz="1200" b="1">
                <a:solidFill>
                  <a:schemeClr val="tx2"/>
                </a:solidFill>
                <a:latin typeface="Tahoma" panose="020B0604030504040204" pitchFamily="34" charset="0"/>
                <a:sym typeface="Tahoma" panose="020B0604030504040204" pitchFamily="34" charset="0"/>
                <a:hlinkClick r:id="" action="ppaction://noaction"/>
              </a:rPr>
              <a:t>◆</a:t>
            </a:r>
            <a:endParaRPr lang="zh-CN" altLang="en-US" sz="1200" b="1">
              <a:solidFill>
                <a:schemeClr val="tx2"/>
              </a:solidFill>
              <a:latin typeface="Tahoma" panose="020B0604030504040204" pitchFamily="34" charset="0"/>
              <a:sym typeface="Tahoma" panose="020B0604030504040204" pitchFamily="34" charset="0"/>
            </a:endParaRPr>
          </a:p>
        </p:txBody>
      </p:sp>
      <p:sp>
        <p:nvSpPr>
          <p:cNvPr id="48139" name="Rectangle 11"/>
          <p:cNvSpPr>
            <a:spLocks noChangeArrowheads="1"/>
          </p:cNvSpPr>
          <p:nvPr/>
        </p:nvSpPr>
        <p:spPr bwMode="auto">
          <a:xfrm>
            <a:off x="8664575" y="2411414"/>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0"/>
              </a:spcBef>
            </a:pPr>
            <a:r>
              <a:rPr lang="zh-CN" altLang="en-US" sz="1200" b="1">
                <a:solidFill>
                  <a:schemeClr val="tx2"/>
                </a:solidFill>
                <a:latin typeface="Tahoma" panose="020B0604030504040204" pitchFamily="34" charset="0"/>
                <a:sym typeface="Tahoma" panose="020B0604030504040204" pitchFamily="34" charset="0"/>
              </a:rPr>
              <a:t>◆</a:t>
            </a:r>
          </a:p>
        </p:txBody>
      </p:sp>
      <p:sp>
        <p:nvSpPr>
          <p:cNvPr id="48140" name="Rectangle 12"/>
          <p:cNvSpPr>
            <a:spLocks noChangeArrowheads="1"/>
          </p:cNvSpPr>
          <p:nvPr/>
        </p:nvSpPr>
        <p:spPr bwMode="auto">
          <a:xfrm>
            <a:off x="6791325" y="2411414"/>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0"/>
              </a:spcBef>
            </a:pPr>
            <a:r>
              <a:rPr lang="zh-CN" altLang="en-US" sz="1200" b="1">
                <a:solidFill>
                  <a:schemeClr val="tx2"/>
                </a:solidFill>
                <a:latin typeface="Tahoma" panose="020B0604030504040204" pitchFamily="34" charset="0"/>
                <a:sym typeface="Tahoma" panose="020B0604030504040204" pitchFamily="34" charset="0"/>
              </a:rPr>
              <a:t>◆</a:t>
            </a:r>
          </a:p>
        </p:txBody>
      </p:sp>
      <p:sp>
        <p:nvSpPr>
          <p:cNvPr id="48141" name="Rectangle 13"/>
          <p:cNvSpPr>
            <a:spLocks noChangeArrowheads="1"/>
          </p:cNvSpPr>
          <p:nvPr/>
        </p:nvSpPr>
        <p:spPr bwMode="auto">
          <a:xfrm>
            <a:off x="6769100" y="5522914"/>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0"/>
              </a:spcBef>
            </a:pPr>
            <a:r>
              <a:rPr lang="zh-CN" altLang="en-US" sz="1200" b="1">
                <a:solidFill>
                  <a:schemeClr val="tx2"/>
                </a:solidFill>
                <a:latin typeface="Tahoma" panose="020B0604030504040204" pitchFamily="34" charset="0"/>
                <a:sym typeface="Tahoma" panose="020B0604030504040204" pitchFamily="34" charset="0"/>
              </a:rPr>
              <a:t>◆</a:t>
            </a:r>
          </a:p>
        </p:txBody>
      </p:sp>
      <p:sp>
        <p:nvSpPr>
          <p:cNvPr id="48142" name="Rectangle 14"/>
          <p:cNvSpPr>
            <a:spLocks noChangeArrowheads="1"/>
          </p:cNvSpPr>
          <p:nvPr/>
        </p:nvSpPr>
        <p:spPr bwMode="auto">
          <a:xfrm>
            <a:off x="8640763" y="4270375"/>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0"/>
              </a:spcBef>
            </a:pPr>
            <a:r>
              <a:rPr lang="zh-CN" altLang="en-US" sz="1200" b="1">
                <a:solidFill>
                  <a:schemeClr val="tx2"/>
                </a:solidFill>
                <a:latin typeface="Tahoma" panose="020B0604030504040204" pitchFamily="34" charset="0"/>
                <a:sym typeface="Tahoma" panose="020B0604030504040204" pitchFamily="34" charset="0"/>
              </a:rPr>
              <a:t>◆</a:t>
            </a:r>
          </a:p>
        </p:txBody>
      </p:sp>
      <p:sp>
        <p:nvSpPr>
          <p:cNvPr id="48143" name="Rectangle 15"/>
          <p:cNvSpPr>
            <a:spLocks noChangeArrowheads="1"/>
          </p:cNvSpPr>
          <p:nvPr/>
        </p:nvSpPr>
        <p:spPr bwMode="auto">
          <a:xfrm>
            <a:off x="8650288" y="1806575"/>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0"/>
              </a:spcBef>
            </a:pPr>
            <a:r>
              <a:rPr lang="zh-CN" altLang="en-US" sz="1200" b="1">
                <a:solidFill>
                  <a:schemeClr val="tx2"/>
                </a:solidFill>
                <a:latin typeface="Tahoma" panose="020B0604030504040204" pitchFamily="34" charset="0"/>
                <a:sym typeface="Tahoma" panose="020B0604030504040204" pitchFamily="34" charset="0"/>
                <a:hlinkClick r:id="" action="ppaction://noaction"/>
              </a:rPr>
              <a:t>◆</a:t>
            </a:r>
            <a:endParaRPr lang="zh-CN" altLang="en-US" sz="1200" b="1">
              <a:solidFill>
                <a:schemeClr val="tx2"/>
              </a:solidFill>
              <a:latin typeface="Tahoma" panose="020B0604030504040204" pitchFamily="34" charset="0"/>
              <a:sym typeface="Tahoma" panose="020B0604030504040204" pitchFamily="34" charset="0"/>
            </a:endParaRPr>
          </a:p>
        </p:txBody>
      </p:sp>
      <p:sp>
        <p:nvSpPr>
          <p:cNvPr id="48144" name="Rectangle 16"/>
          <p:cNvSpPr>
            <a:spLocks noChangeArrowheads="1"/>
          </p:cNvSpPr>
          <p:nvPr/>
        </p:nvSpPr>
        <p:spPr bwMode="auto">
          <a:xfrm>
            <a:off x="6791325" y="3046414"/>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0"/>
              </a:spcBef>
            </a:pPr>
            <a:r>
              <a:rPr lang="zh-CN" altLang="en-US" sz="1200" b="1">
                <a:solidFill>
                  <a:schemeClr val="tx2"/>
                </a:solidFill>
                <a:latin typeface="Tahoma" panose="020B0604030504040204" pitchFamily="34" charset="0"/>
                <a:sym typeface="Tahoma" panose="020B0604030504040204" pitchFamily="34" charset="0"/>
              </a:rPr>
              <a:t>◆</a:t>
            </a:r>
          </a:p>
        </p:txBody>
      </p:sp>
      <p:sp>
        <p:nvSpPr>
          <p:cNvPr id="48145" name="AutoShape 3"/>
          <p:cNvSpPr>
            <a:spLocks noChangeArrowheads="1"/>
          </p:cNvSpPr>
          <p:nvPr/>
        </p:nvSpPr>
        <p:spPr bwMode="auto">
          <a:xfrm>
            <a:off x="9790113" y="5724009"/>
            <a:ext cx="506412" cy="369332"/>
          </a:xfrm>
          <a:prstGeom prst="actionButtonBackPrevious">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spcBef>
                <a:spcPct val="0"/>
              </a:spcBef>
            </a:pPr>
            <a:endParaRPr lang="zh-CN" altLang="zh-CN" b="1">
              <a:latin typeface="Tahoma" panose="020B0604030504040204" pitchFamily="34" charset="0"/>
              <a:sym typeface="Tahoma" panose="020B0604030504040204" pitchFamily="34" charset="0"/>
            </a:endParaRPr>
          </a:p>
        </p:txBody>
      </p:sp>
      <p:sp>
        <p:nvSpPr>
          <p:cNvPr id="48146" name="灯片编号占位符 1"/>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p>
            <a:fld id="{E8BFEDCE-FECC-4121-8034-9E28163D20F9}" type="slidenum">
              <a:rPr lang="zh-CN" altLang="en-US" smtClean="0">
                <a:latin typeface="宋体" panose="02010600030101010101" pitchFamily="2" charset="-122"/>
                <a:ea typeface="宋体" panose="02010600030101010101" pitchFamily="2" charset="-122"/>
              </a:rPr>
              <a:pPr/>
              <a:t>13</a:t>
            </a:fld>
            <a:endParaRPr lang="zh-CN" altLang="en-US"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68147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2"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713" y="273050"/>
            <a:ext cx="67691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2" name="灯片编号占位符 1"/>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p>
            <a:fld id="{7B67FDA7-EE39-45DA-A704-F5559ED9CD96}" type="slidenum">
              <a:rPr lang="zh-CN" altLang="en-US" smtClean="0">
                <a:latin typeface="宋体" panose="02010600030101010101" pitchFamily="2" charset="-122"/>
                <a:ea typeface="宋体" panose="02010600030101010101" pitchFamily="2" charset="-122"/>
              </a:rPr>
              <a:pPr/>
              <a:t>2</a:t>
            </a:fld>
            <a:endParaRPr lang="zh-CN" altLang="en-US"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75949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981200" y="274638"/>
            <a:ext cx="8229600" cy="1143000"/>
          </a:xfrm>
        </p:spPr>
        <p:txBody>
          <a:bodyPr anchor="ctr"/>
          <a:lstStyle/>
          <a:p>
            <a:r>
              <a:rPr lang="zh-CN" altLang="en-US" sz="4400"/>
              <a:t>串行数据格式</a:t>
            </a:r>
          </a:p>
        </p:txBody>
      </p:sp>
      <p:sp>
        <p:nvSpPr>
          <p:cNvPr id="31746" name="Rectangle 3"/>
          <p:cNvSpPr>
            <a:spLocks noGrp="1" noChangeArrowheads="1"/>
          </p:cNvSpPr>
          <p:nvPr>
            <p:ph idx="1"/>
          </p:nvPr>
        </p:nvSpPr>
        <p:spPr>
          <a:xfrm>
            <a:off x="1981200" y="1600201"/>
            <a:ext cx="8229600" cy="4525963"/>
          </a:xfrm>
        </p:spPr>
        <p:txBody>
          <a:bodyPr/>
          <a:lstStyle/>
          <a:p>
            <a:pPr algn="l">
              <a:lnSpc>
                <a:spcPct val="90000"/>
              </a:lnSpc>
              <a:buFont typeface="Arial" panose="020B0604020202020204" pitchFamily="34" charset="0"/>
              <a:buChar char="•"/>
            </a:pPr>
            <a:r>
              <a:rPr lang="zh-CN" altLang="en-US" sz="3200"/>
              <a:t>一位串行数据流，空闲时为高电平</a:t>
            </a:r>
            <a:r>
              <a:rPr lang="en-US" altLang="zh-CN" sz="3200"/>
              <a:t>1</a:t>
            </a:r>
            <a:endParaRPr lang="zh-CN" altLang="en-US" sz="3200"/>
          </a:p>
          <a:p>
            <a:pPr algn="l">
              <a:lnSpc>
                <a:spcPct val="90000"/>
              </a:lnSpc>
              <a:buFont typeface="Arial" panose="020B0604020202020204" pitchFamily="34" charset="0"/>
              <a:buChar char="•"/>
            </a:pPr>
            <a:r>
              <a:rPr lang="zh-CN" altLang="en-US" sz="3200"/>
              <a:t>数据传送以帧为单位，每帧数据按如下顺序依次在总线上出现：</a:t>
            </a:r>
          </a:p>
          <a:p>
            <a:pPr lvl="1">
              <a:lnSpc>
                <a:spcPct val="90000"/>
              </a:lnSpc>
            </a:pPr>
            <a:r>
              <a:rPr lang="en-US" altLang="zh-CN" sz="2400"/>
              <a:t>1</a:t>
            </a:r>
            <a:r>
              <a:rPr lang="zh-CN" altLang="en-US" sz="2400"/>
              <a:t>位起始位（信息</a:t>
            </a:r>
            <a:r>
              <a:rPr lang="en-US" altLang="zh-CN" sz="2400"/>
              <a:t>0</a:t>
            </a:r>
            <a:r>
              <a:rPr lang="zh-CN" altLang="en-US" sz="2400"/>
              <a:t>）</a:t>
            </a:r>
          </a:p>
          <a:p>
            <a:pPr lvl="1">
              <a:lnSpc>
                <a:spcPct val="90000"/>
              </a:lnSpc>
            </a:pPr>
            <a:r>
              <a:rPr lang="en-US" altLang="zh-CN" sz="2400"/>
              <a:t>8</a:t>
            </a:r>
            <a:r>
              <a:rPr lang="zh-CN" altLang="en-US" sz="2400"/>
              <a:t>位数据位（高位在前，低位在后）</a:t>
            </a:r>
          </a:p>
          <a:p>
            <a:pPr lvl="1">
              <a:lnSpc>
                <a:spcPct val="90000"/>
              </a:lnSpc>
            </a:pPr>
            <a:r>
              <a:rPr lang="en-US" altLang="zh-CN" sz="2400"/>
              <a:t>1</a:t>
            </a:r>
            <a:r>
              <a:rPr lang="zh-CN" altLang="en-US" sz="2400"/>
              <a:t>位校验位（偶校验）</a:t>
            </a:r>
          </a:p>
          <a:p>
            <a:pPr lvl="1">
              <a:lnSpc>
                <a:spcPct val="90000"/>
              </a:lnSpc>
            </a:pPr>
            <a:r>
              <a:rPr lang="en-US" altLang="zh-CN" sz="2400"/>
              <a:t>2</a:t>
            </a:r>
            <a:r>
              <a:rPr lang="zh-CN" altLang="en-US" sz="2400"/>
              <a:t>位停止位（信息</a:t>
            </a:r>
            <a:r>
              <a:rPr lang="en-US" altLang="zh-CN" sz="2400"/>
              <a:t>1</a:t>
            </a:r>
            <a:r>
              <a:rPr lang="zh-CN" altLang="en-US" sz="2400"/>
              <a:t>）</a:t>
            </a:r>
            <a:endParaRPr lang="zh-CN" altLang="en-US" sz="2800"/>
          </a:p>
        </p:txBody>
      </p:sp>
      <p:pic>
        <p:nvPicPr>
          <p:cNvPr id="3174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4756151"/>
            <a:ext cx="8358188"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灯片编号占位符 1"/>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p>
            <a:fld id="{962090A5-1D44-414C-A920-1EB69B27E9CB}" type="slidenum">
              <a:rPr lang="zh-CN" altLang="en-US" smtClean="0">
                <a:latin typeface="宋体" panose="02010600030101010101" pitchFamily="2" charset="-122"/>
                <a:ea typeface="宋体" panose="02010600030101010101" pitchFamily="2" charset="-122"/>
              </a:rPr>
              <a:pPr/>
              <a:t>3</a:t>
            </a:fld>
            <a:endParaRPr lang="zh-CN" altLang="en-US"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76462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1981200" y="274638"/>
            <a:ext cx="8229600" cy="1143000"/>
          </a:xfrm>
        </p:spPr>
        <p:txBody>
          <a:bodyPr anchor="ctr"/>
          <a:lstStyle/>
          <a:p>
            <a:r>
              <a:rPr lang="zh-CN" altLang="en-US" sz="4400"/>
              <a:t>外接口定义 </a:t>
            </a:r>
          </a:p>
        </p:txBody>
      </p:sp>
      <p:pic>
        <p:nvPicPr>
          <p:cNvPr id="32771"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7989" y="1657350"/>
            <a:ext cx="1525587"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7701" y="1871663"/>
            <a:ext cx="1139825" cy="392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75" y="2397126"/>
            <a:ext cx="11112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6414" y="1871664"/>
            <a:ext cx="1182687"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6100" y="3943350"/>
            <a:ext cx="11430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96114" y="3014663"/>
            <a:ext cx="12842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7"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6100" y="4729164"/>
            <a:ext cx="11430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8"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9751" y="5157788"/>
            <a:ext cx="1158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p>
            <a:fld id="{139A1CF2-7132-4A20-83B5-53AD79B8539C}" type="slidenum">
              <a:rPr lang="zh-CN" altLang="en-US" smtClean="0">
                <a:latin typeface="宋体" panose="02010600030101010101" pitchFamily="2" charset="-122"/>
                <a:ea typeface="宋体" panose="02010600030101010101" pitchFamily="2" charset="-122"/>
              </a:rPr>
              <a:pPr/>
              <a:t>4</a:t>
            </a:fld>
            <a:endParaRPr lang="zh-CN" altLang="en-US"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43405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2771"/>
                                        </p:tgtEl>
                                        <p:attrNameLst>
                                          <p:attrName>style.visibility</p:attrName>
                                        </p:attrNameLst>
                                      </p:cBhvr>
                                      <p:to>
                                        <p:strVal val="visible"/>
                                      </p:to>
                                    </p:set>
                                    <p:animEffect filter="dissolve">
                                      <p:cBhvr>
                                        <p:cTn id="7" dur="500"/>
                                        <p:tgtEl>
                                          <p:spTgt spid="327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2773"/>
                                        </p:tgtEl>
                                        <p:attrNameLst>
                                          <p:attrName>style.visibility</p:attrName>
                                        </p:attrNameLst>
                                      </p:cBhvr>
                                      <p:to>
                                        <p:strVal val="visible"/>
                                      </p:to>
                                    </p:set>
                                    <p:animEffect filter="dissolve">
                                      <p:cBhvr>
                                        <p:cTn id="12" dur="500"/>
                                        <p:tgtEl>
                                          <p:spTgt spid="327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2776"/>
                                        </p:tgtEl>
                                        <p:attrNameLst>
                                          <p:attrName>style.visibility</p:attrName>
                                        </p:attrNameLst>
                                      </p:cBhvr>
                                      <p:to>
                                        <p:strVal val="visible"/>
                                      </p:to>
                                    </p:set>
                                    <p:animEffect filter="dissolve">
                                      <p:cBhvr>
                                        <p:cTn id="17" dur="500"/>
                                        <p:tgtEl>
                                          <p:spTgt spid="327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2778"/>
                                        </p:tgtEl>
                                        <p:attrNameLst>
                                          <p:attrName>style.visibility</p:attrName>
                                        </p:attrNameLst>
                                      </p:cBhvr>
                                      <p:to>
                                        <p:strVal val="visible"/>
                                      </p:to>
                                    </p:set>
                                    <p:animEffect filter="dissolve">
                                      <p:cBhvr>
                                        <p:cTn id="22" dur="500"/>
                                        <p:tgtEl>
                                          <p:spTgt spid="327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2772"/>
                                        </p:tgtEl>
                                        <p:attrNameLst>
                                          <p:attrName>style.visibility</p:attrName>
                                        </p:attrNameLst>
                                      </p:cBhvr>
                                      <p:to>
                                        <p:strVal val="visible"/>
                                      </p:to>
                                    </p:set>
                                    <p:animEffect filter="dissolve">
                                      <p:cBhvr>
                                        <p:cTn id="27" dur="500"/>
                                        <p:tgtEl>
                                          <p:spTgt spid="327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32774"/>
                                        </p:tgtEl>
                                        <p:attrNameLst>
                                          <p:attrName>style.visibility</p:attrName>
                                        </p:attrNameLst>
                                      </p:cBhvr>
                                      <p:to>
                                        <p:strVal val="visible"/>
                                      </p:to>
                                    </p:set>
                                    <p:animEffect filter="dissolve">
                                      <p:cBhvr>
                                        <p:cTn id="32" dur="500"/>
                                        <p:tgtEl>
                                          <p:spTgt spid="3277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32775"/>
                                        </p:tgtEl>
                                        <p:attrNameLst>
                                          <p:attrName>style.visibility</p:attrName>
                                        </p:attrNameLst>
                                      </p:cBhvr>
                                      <p:to>
                                        <p:strVal val="visible"/>
                                      </p:to>
                                    </p:set>
                                    <p:animEffect filter="dissolve">
                                      <p:cBhvr>
                                        <p:cTn id="37" dur="500"/>
                                        <p:tgtEl>
                                          <p:spTgt spid="3277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32777"/>
                                        </p:tgtEl>
                                        <p:attrNameLst>
                                          <p:attrName>style.visibility</p:attrName>
                                        </p:attrNameLst>
                                      </p:cBhvr>
                                      <p:to>
                                        <p:strVal val="visible"/>
                                      </p:to>
                                    </p:set>
                                    <p:animEffect filter="dissolve">
                                      <p:cBhvr>
                                        <p:cTn id="42" dur="500"/>
                                        <p:tgtEl>
                                          <p:spTgt spid="32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10"/>
          <p:cNvSpPr>
            <a:spLocks noChangeArrowheads="1"/>
          </p:cNvSpPr>
          <p:nvPr/>
        </p:nvSpPr>
        <p:spPr bwMode="auto">
          <a:xfrm>
            <a:off x="7283450" y="71439"/>
            <a:ext cx="3384550" cy="2643187"/>
          </a:xfrm>
          <a:prstGeom prst="wedgeRoundRectCallout">
            <a:avLst>
              <a:gd name="adj1" fmla="val -93852"/>
              <a:gd name="adj2" fmla="val 29852"/>
              <a:gd name="adj3" fmla="val 16667"/>
            </a:avLst>
          </a:prstGeom>
          <a:solidFill>
            <a:srgbClr val="00E4A8"/>
          </a:solidFill>
          <a:ln w="9525">
            <a:solidFill>
              <a:srgbClr val="000000"/>
            </a:solidFill>
            <a:miter lim="800000"/>
            <a:headEnd/>
            <a:tailEnd/>
          </a:ln>
        </p:spPr>
        <p:txBody>
          <a:bodyP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lgn="l">
              <a:spcBef>
                <a:spcPct val="0"/>
              </a:spcBef>
            </a:pPr>
            <a:r>
              <a:rPr lang="en-US" altLang="zh-CN" sz="1800" b="1">
                <a:solidFill>
                  <a:srgbClr val="000000"/>
                </a:solidFill>
                <a:sym typeface="Calibri" panose="020F0502020204030204" pitchFamily="34" charset="0"/>
              </a:rPr>
              <a:t>DATA</a:t>
            </a:r>
            <a:r>
              <a:rPr lang="zh-CN" altLang="en-US" sz="1800" b="1">
                <a:solidFill>
                  <a:srgbClr val="000000"/>
                </a:solidFill>
                <a:sym typeface="宋体" panose="02010600030101010101" pitchFamily="2" charset="-122"/>
              </a:rPr>
              <a:t>输入数据起始位的检测，启动接收控制逻辑模块和串并转换模块；</a:t>
            </a:r>
          </a:p>
          <a:p>
            <a:pPr algn="l">
              <a:spcBef>
                <a:spcPct val="0"/>
              </a:spcBef>
            </a:pPr>
            <a:r>
              <a:rPr lang="zh-CN" altLang="en-US" sz="1800" b="1">
                <a:solidFill>
                  <a:srgbClr val="000000"/>
                </a:solidFill>
                <a:sym typeface="宋体" panose="02010600030101010101" pitchFamily="2" charset="-122"/>
              </a:rPr>
              <a:t>产生中断请求信号的逻辑电路，输出中断请求信号，并由地址线产生不同种类的中断清除命令清除中断请求；</a:t>
            </a:r>
          </a:p>
          <a:p>
            <a:pPr algn="l">
              <a:spcBef>
                <a:spcPct val="0"/>
              </a:spcBef>
            </a:pPr>
            <a:r>
              <a:rPr lang="zh-CN" altLang="en-US" sz="1800" b="1">
                <a:solidFill>
                  <a:srgbClr val="000000"/>
                </a:solidFill>
                <a:sym typeface="宋体" panose="02010600030101010101" pitchFamily="2" charset="-122"/>
              </a:rPr>
              <a:t>控制数据缓冲模块的数据输出</a:t>
            </a:r>
            <a:endParaRPr lang="en-US" altLang="zh-CN" sz="1800" b="1">
              <a:solidFill>
                <a:srgbClr val="000000"/>
              </a:solidFill>
              <a:sym typeface="Calibri" panose="020F0502020204030204" pitchFamily="34" charset="0"/>
            </a:endParaRPr>
          </a:p>
          <a:p>
            <a:pPr algn="l">
              <a:spcBef>
                <a:spcPct val="0"/>
              </a:spcBef>
            </a:pPr>
            <a:endParaRPr lang="zh-CN" altLang="en-US" sz="1800" b="1">
              <a:solidFill>
                <a:srgbClr val="000000"/>
              </a:solidFill>
              <a:sym typeface="宋体" panose="02010600030101010101" pitchFamily="2" charset="-122"/>
            </a:endParaRPr>
          </a:p>
        </p:txBody>
      </p:sp>
      <p:sp>
        <p:nvSpPr>
          <p:cNvPr id="2" name="Rectangle 2"/>
          <p:cNvSpPr>
            <a:spLocks noGrp="1" noChangeArrowheads="1"/>
          </p:cNvSpPr>
          <p:nvPr>
            <p:ph type="title"/>
          </p:nvPr>
        </p:nvSpPr>
        <p:spPr>
          <a:xfrm>
            <a:off x="1905000" y="215900"/>
            <a:ext cx="5784850" cy="1143000"/>
          </a:xfrm>
        </p:spPr>
        <p:txBody>
          <a:bodyPr anchor="ctr"/>
          <a:lstStyle/>
          <a:p>
            <a:r>
              <a:rPr lang="zh-CN" altLang="en-US" sz="4400"/>
              <a:t>系统级设计</a:t>
            </a:r>
          </a:p>
        </p:txBody>
      </p:sp>
      <p:sp>
        <p:nvSpPr>
          <p:cNvPr id="34820" name="上箭头 275"/>
          <p:cNvSpPr>
            <a:spLocks noChangeArrowheads="1"/>
          </p:cNvSpPr>
          <p:nvPr/>
        </p:nvSpPr>
        <p:spPr bwMode="auto">
          <a:xfrm>
            <a:off x="4953001" y="3506789"/>
            <a:ext cx="142875" cy="357187"/>
          </a:xfrm>
          <a:prstGeom prst="upArrow">
            <a:avLst>
              <a:gd name="adj1" fmla="val 50000"/>
              <a:gd name="adj2" fmla="val 49942"/>
            </a:avLst>
          </a:prstGeom>
          <a:solidFill>
            <a:srgbClr val="FFFF00"/>
          </a:solidFill>
          <a:ln w="25400">
            <a:solidFill>
              <a:srgbClr val="D6E3BC"/>
            </a:solidFill>
            <a:miter lim="800000"/>
            <a:headEnd/>
            <a:tailEnd/>
          </a:ln>
        </p:spPr>
        <p:txBody>
          <a:bodyPr anchor="ct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endParaRPr lang="zh-CN" altLang="zh-CN" sz="1800" b="1" i="1">
              <a:solidFill>
                <a:srgbClr val="FFFFFF"/>
              </a:solidFill>
              <a:latin typeface="Calibri" panose="020F0502020204030204" pitchFamily="34" charset="0"/>
              <a:sym typeface="宋体" panose="02010600030101010101" pitchFamily="2" charset="-122"/>
            </a:endParaRPr>
          </a:p>
        </p:txBody>
      </p:sp>
      <p:sp>
        <p:nvSpPr>
          <p:cNvPr id="34821" name="左右箭头 276"/>
          <p:cNvSpPr>
            <a:spLocks noChangeArrowheads="1"/>
          </p:cNvSpPr>
          <p:nvPr/>
        </p:nvSpPr>
        <p:spPr bwMode="auto">
          <a:xfrm>
            <a:off x="3057526" y="3044826"/>
            <a:ext cx="1216025" cy="142875"/>
          </a:xfrm>
          <a:prstGeom prst="leftRightArrow">
            <a:avLst>
              <a:gd name="adj1" fmla="val 50000"/>
              <a:gd name="adj2" fmla="val 50003"/>
            </a:avLst>
          </a:prstGeom>
          <a:solidFill>
            <a:srgbClr val="FFFF00"/>
          </a:solidFill>
          <a:ln w="25400">
            <a:solidFill>
              <a:srgbClr val="D6E3BC"/>
            </a:solidFill>
            <a:miter lim="800000"/>
            <a:headEnd/>
            <a:tailEnd/>
          </a:ln>
        </p:spPr>
        <p:txBody>
          <a:bodyPr anchor="ct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endParaRPr lang="zh-CN" altLang="zh-CN" sz="1800" b="1" i="1">
              <a:solidFill>
                <a:srgbClr val="FFFFFF"/>
              </a:solidFill>
              <a:latin typeface="Calibri" panose="020F0502020204030204" pitchFamily="34" charset="0"/>
              <a:sym typeface="宋体" panose="02010600030101010101" pitchFamily="2" charset="-122"/>
            </a:endParaRPr>
          </a:p>
        </p:txBody>
      </p:sp>
      <p:sp>
        <p:nvSpPr>
          <p:cNvPr id="34822" name="右箭头 277"/>
          <p:cNvSpPr>
            <a:spLocks noChangeArrowheads="1"/>
          </p:cNvSpPr>
          <p:nvPr/>
        </p:nvSpPr>
        <p:spPr bwMode="auto">
          <a:xfrm>
            <a:off x="3051175" y="2187576"/>
            <a:ext cx="1214438" cy="142875"/>
          </a:xfrm>
          <a:prstGeom prst="rightArrow">
            <a:avLst>
              <a:gd name="adj1" fmla="val 50000"/>
              <a:gd name="adj2" fmla="val 49938"/>
            </a:avLst>
          </a:prstGeom>
          <a:solidFill>
            <a:srgbClr val="FFFF00"/>
          </a:solidFill>
          <a:ln w="25400">
            <a:solidFill>
              <a:srgbClr val="D6E3BC"/>
            </a:solidFill>
            <a:miter lim="800000"/>
            <a:headEnd/>
            <a:tailEnd/>
          </a:ln>
        </p:spPr>
        <p:txBody>
          <a:bodyPr anchor="ct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endParaRPr lang="zh-CN" altLang="zh-CN" sz="1800" b="1" i="1">
              <a:solidFill>
                <a:srgbClr val="FFFFFF"/>
              </a:solidFill>
              <a:latin typeface="Calibri" panose="020F0502020204030204" pitchFamily="34" charset="0"/>
              <a:sym typeface="宋体" panose="02010600030101010101" pitchFamily="2" charset="-122"/>
            </a:endParaRPr>
          </a:p>
        </p:txBody>
      </p:sp>
      <p:sp>
        <p:nvSpPr>
          <p:cNvPr id="34823" name="矩形 278"/>
          <p:cNvSpPr>
            <a:spLocks noChangeArrowheads="1"/>
          </p:cNvSpPr>
          <p:nvPr/>
        </p:nvSpPr>
        <p:spPr bwMode="auto">
          <a:xfrm>
            <a:off x="2452688" y="1758950"/>
            <a:ext cx="571500" cy="3714750"/>
          </a:xfrm>
          <a:prstGeom prst="rect">
            <a:avLst/>
          </a:prstGeom>
          <a:solidFill>
            <a:schemeClr val="bg2"/>
          </a:solidFill>
          <a:ln w="25400">
            <a:solidFill>
              <a:srgbClr val="395E8A"/>
            </a:solidFill>
            <a:miter lim="800000"/>
            <a:headEnd/>
            <a:tailEnd/>
          </a:ln>
        </p:spPr>
        <p:txBody>
          <a:bodyPr anchor="ct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2800" b="1" i="1">
                <a:solidFill>
                  <a:schemeClr val="tx1"/>
                </a:solidFill>
                <a:latin typeface="Calibri" panose="020F0502020204030204" pitchFamily="34" charset="0"/>
                <a:sym typeface="宋体" panose="02010600030101010101" pitchFamily="2" charset="-122"/>
              </a:rPr>
              <a:t>处理器</a:t>
            </a:r>
            <a:endParaRPr lang="zh-CN" altLang="en-US" sz="1600" b="1" i="1">
              <a:solidFill>
                <a:schemeClr val="tx1"/>
              </a:solidFill>
              <a:latin typeface="Calibri" panose="020F0502020204030204" pitchFamily="34" charset="0"/>
              <a:sym typeface="宋体" panose="02010600030101010101" pitchFamily="2" charset="-122"/>
            </a:endParaRPr>
          </a:p>
        </p:txBody>
      </p:sp>
      <p:sp>
        <p:nvSpPr>
          <p:cNvPr id="34824" name="矩形 279"/>
          <p:cNvSpPr>
            <a:spLocks noChangeArrowheads="1"/>
          </p:cNvSpPr>
          <p:nvPr/>
        </p:nvSpPr>
        <p:spPr bwMode="auto">
          <a:xfrm>
            <a:off x="4310064" y="1901825"/>
            <a:ext cx="1500187" cy="571500"/>
          </a:xfrm>
          <a:prstGeom prst="rect">
            <a:avLst/>
          </a:prstGeom>
          <a:solidFill>
            <a:srgbClr val="4F81BD"/>
          </a:solidFill>
          <a:ln w="25400">
            <a:solidFill>
              <a:srgbClr val="395E8A"/>
            </a:solidFill>
            <a:miter lim="800000"/>
            <a:headEnd/>
            <a:tailEnd/>
          </a:ln>
        </p:spPr>
        <p:txBody>
          <a:bodyPr anchor="ct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600" b="1" i="1">
                <a:solidFill>
                  <a:srgbClr val="FFFFFF"/>
                </a:solidFill>
                <a:latin typeface="Calibri" panose="020F0502020204030204" pitchFamily="34" charset="0"/>
                <a:sym typeface="宋体" panose="02010600030101010101" pitchFamily="2" charset="-122"/>
              </a:rPr>
              <a:t>控制逻辑</a:t>
            </a:r>
          </a:p>
        </p:txBody>
      </p:sp>
      <p:sp>
        <p:nvSpPr>
          <p:cNvPr id="34825" name="矩形 280"/>
          <p:cNvSpPr>
            <a:spLocks noChangeArrowheads="1"/>
          </p:cNvSpPr>
          <p:nvPr/>
        </p:nvSpPr>
        <p:spPr bwMode="auto">
          <a:xfrm>
            <a:off x="4310064" y="2901950"/>
            <a:ext cx="1500187" cy="571500"/>
          </a:xfrm>
          <a:prstGeom prst="rect">
            <a:avLst/>
          </a:prstGeom>
          <a:solidFill>
            <a:srgbClr val="4F81BD"/>
          </a:solidFill>
          <a:ln w="25400">
            <a:solidFill>
              <a:srgbClr val="395E8A"/>
            </a:solidFill>
            <a:miter lim="800000"/>
            <a:headEnd/>
            <a:tailEnd/>
          </a:ln>
        </p:spPr>
        <p:txBody>
          <a:bodyPr anchor="ct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600" b="1" i="1">
                <a:solidFill>
                  <a:srgbClr val="FFFFFF"/>
                </a:solidFill>
                <a:latin typeface="Calibri" panose="020F0502020204030204" pitchFamily="34" charset="0"/>
                <a:sym typeface="宋体" panose="02010600030101010101" pitchFamily="2" charset="-122"/>
              </a:rPr>
              <a:t>数据缓冲模块</a:t>
            </a:r>
          </a:p>
        </p:txBody>
      </p:sp>
      <p:sp>
        <p:nvSpPr>
          <p:cNvPr id="34826" name="矩形 281"/>
          <p:cNvSpPr>
            <a:spLocks noChangeArrowheads="1"/>
          </p:cNvSpPr>
          <p:nvPr/>
        </p:nvSpPr>
        <p:spPr bwMode="auto">
          <a:xfrm>
            <a:off x="4310064" y="4830763"/>
            <a:ext cx="1500187" cy="571500"/>
          </a:xfrm>
          <a:prstGeom prst="rect">
            <a:avLst/>
          </a:prstGeom>
          <a:solidFill>
            <a:srgbClr val="4F81BD"/>
          </a:solidFill>
          <a:ln w="25400">
            <a:solidFill>
              <a:srgbClr val="395E8A"/>
            </a:solidFill>
            <a:miter lim="800000"/>
            <a:headEnd/>
            <a:tailEnd/>
          </a:ln>
        </p:spPr>
        <p:txBody>
          <a:bodyPr anchor="ct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600" b="1" i="1">
                <a:solidFill>
                  <a:srgbClr val="FFFFFF"/>
                </a:solidFill>
                <a:latin typeface="Calibri" panose="020F0502020204030204" pitchFamily="34" charset="0"/>
                <a:sym typeface="宋体" panose="02010600030101010101" pitchFamily="2" charset="-122"/>
              </a:rPr>
              <a:t>接收控制逻辑</a:t>
            </a:r>
          </a:p>
        </p:txBody>
      </p:sp>
      <p:sp>
        <p:nvSpPr>
          <p:cNvPr id="34827" name="矩形 282"/>
          <p:cNvSpPr>
            <a:spLocks noChangeArrowheads="1"/>
          </p:cNvSpPr>
          <p:nvPr/>
        </p:nvSpPr>
        <p:spPr bwMode="auto">
          <a:xfrm>
            <a:off x="4310064" y="3830638"/>
            <a:ext cx="1500187" cy="571500"/>
          </a:xfrm>
          <a:prstGeom prst="rect">
            <a:avLst/>
          </a:prstGeom>
          <a:solidFill>
            <a:srgbClr val="4F81BD"/>
          </a:solidFill>
          <a:ln w="25400">
            <a:solidFill>
              <a:srgbClr val="395E8A"/>
            </a:solidFill>
            <a:miter lim="800000"/>
            <a:headEnd/>
            <a:tailEnd/>
          </a:ln>
        </p:spPr>
        <p:txBody>
          <a:bodyPr anchor="ct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600" b="1" i="1">
                <a:solidFill>
                  <a:srgbClr val="FFFFFF"/>
                </a:solidFill>
                <a:latin typeface="Calibri" panose="020F0502020204030204" pitchFamily="34" charset="0"/>
                <a:sym typeface="宋体" panose="02010600030101010101" pitchFamily="2" charset="-122"/>
              </a:rPr>
              <a:t>串并转换模块</a:t>
            </a:r>
          </a:p>
        </p:txBody>
      </p:sp>
      <p:cxnSp>
        <p:nvCxnSpPr>
          <p:cNvPr id="34828" name="直接箭头连接符 283"/>
          <p:cNvCxnSpPr>
            <a:cxnSpLocks noChangeShapeType="1"/>
          </p:cNvCxnSpPr>
          <p:nvPr/>
        </p:nvCxnSpPr>
        <p:spPr bwMode="auto">
          <a:xfrm rot="10800000">
            <a:off x="3024189" y="1973264"/>
            <a:ext cx="1285875" cy="1587"/>
          </a:xfrm>
          <a:prstGeom prst="straightConnector1">
            <a:avLst/>
          </a:prstGeom>
          <a:noFill/>
          <a:ln w="25400">
            <a:solidFill>
              <a:srgbClr val="000000"/>
            </a:solidFill>
            <a:miter lim="800000"/>
            <a:headEnd/>
            <a:tailEnd type="arrow" w="med" len="med"/>
          </a:ln>
          <a:extLst>
            <a:ext uri="{909E8E84-426E-40DD-AFC4-6F175D3DCCD1}">
              <a14:hiddenFill xmlns:a14="http://schemas.microsoft.com/office/drawing/2010/main">
                <a:noFill/>
              </a14:hiddenFill>
            </a:ext>
          </a:extLst>
        </p:spPr>
      </p:cxnSp>
      <p:sp>
        <p:nvSpPr>
          <p:cNvPr id="34829" name="TextBox 284"/>
          <p:cNvSpPr>
            <a:spLocks noChangeArrowheads="1"/>
          </p:cNvSpPr>
          <p:nvPr/>
        </p:nvSpPr>
        <p:spPr bwMode="auto">
          <a:xfrm>
            <a:off x="3167064" y="1674814"/>
            <a:ext cx="12144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800" b="1" i="1">
                <a:solidFill>
                  <a:srgbClr val="000000"/>
                </a:solidFill>
                <a:sym typeface="宋体" panose="02010600030101010101" pitchFamily="2" charset="-122"/>
              </a:rPr>
              <a:t>中断请求</a:t>
            </a:r>
          </a:p>
        </p:txBody>
      </p:sp>
      <p:sp>
        <p:nvSpPr>
          <p:cNvPr id="34830" name="TextBox 285"/>
          <p:cNvSpPr>
            <a:spLocks noChangeArrowheads="1"/>
          </p:cNvSpPr>
          <p:nvPr/>
        </p:nvSpPr>
        <p:spPr bwMode="auto">
          <a:xfrm>
            <a:off x="3167064" y="2259014"/>
            <a:ext cx="12144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800" b="1" i="1">
                <a:solidFill>
                  <a:srgbClr val="000000"/>
                </a:solidFill>
                <a:sym typeface="宋体" panose="02010600030101010101" pitchFamily="2" charset="-122"/>
              </a:rPr>
              <a:t>中断清除</a:t>
            </a:r>
          </a:p>
        </p:txBody>
      </p:sp>
      <p:sp>
        <p:nvSpPr>
          <p:cNvPr id="34831" name="TextBox 286"/>
          <p:cNvSpPr>
            <a:spLocks noChangeArrowheads="1"/>
          </p:cNvSpPr>
          <p:nvPr/>
        </p:nvSpPr>
        <p:spPr bwMode="auto">
          <a:xfrm>
            <a:off x="3095625" y="2759075"/>
            <a:ext cx="1214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800" b="1" i="1">
                <a:solidFill>
                  <a:srgbClr val="000000"/>
                </a:solidFill>
                <a:sym typeface="宋体" panose="02010600030101010101" pitchFamily="2" charset="-122"/>
              </a:rPr>
              <a:t>数据线</a:t>
            </a:r>
          </a:p>
        </p:txBody>
      </p:sp>
      <p:grpSp>
        <p:nvGrpSpPr>
          <p:cNvPr id="34832" name="组合 34831"/>
          <p:cNvGrpSpPr>
            <a:grpSpLocks/>
          </p:cNvGrpSpPr>
          <p:nvPr/>
        </p:nvGrpSpPr>
        <p:grpSpPr bwMode="auto">
          <a:xfrm>
            <a:off x="3733801" y="3402013"/>
            <a:ext cx="600075" cy="1714500"/>
            <a:chOff x="0" y="0"/>
            <a:chExt cx="432724" cy="1714512"/>
          </a:xfrm>
        </p:grpSpPr>
        <p:sp>
          <p:nvSpPr>
            <p:cNvPr id="3" name="直接连接符 288"/>
            <p:cNvSpPr>
              <a:spLocks noChangeShapeType="1"/>
            </p:cNvSpPr>
            <p:nvPr/>
          </p:nvSpPr>
          <p:spPr bwMode="auto">
            <a:xfrm rot="10800000">
              <a:off x="0" y="1714512"/>
              <a:ext cx="428628" cy="1"/>
            </a:xfrm>
            <a:prstGeom prst="line">
              <a:avLst/>
            </a:prstGeom>
            <a:noFill/>
            <a:ln w="25400">
              <a:solidFill>
                <a:srgbClr val="000000"/>
              </a:solidFill>
              <a:miter lim="800000"/>
              <a:headEnd/>
              <a:tailEnd/>
            </a:ln>
            <a:extLst>
              <a:ext uri="{909E8E84-426E-40DD-AFC4-6F175D3DCCD1}">
                <a14:hiddenFill xmlns:a14="http://schemas.microsoft.com/office/drawing/2010/main">
                  <a:noFill/>
                </a14:hiddenFill>
              </a:ext>
            </a:extLst>
          </p:spPr>
          <p:txBody>
            <a:bodyPr/>
            <a:lstStyle/>
            <a:p>
              <a:pPr algn="ctr"/>
              <a:endParaRPr lang="zh-CN" altLang="en-US">
                <a:latin typeface="宋体" panose="02010600030101010101" pitchFamily="2" charset="-122"/>
              </a:endParaRPr>
            </a:p>
          </p:txBody>
        </p:sp>
        <p:sp>
          <p:nvSpPr>
            <p:cNvPr id="34833" name="直接连接符 289"/>
            <p:cNvSpPr>
              <a:spLocks noChangeShapeType="1"/>
            </p:cNvSpPr>
            <p:nvPr/>
          </p:nvSpPr>
          <p:spPr bwMode="auto">
            <a:xfrm rot="5400000" flipH="1" flipV="1">
              <a:off x="-853160" y="857253"/>
              <a:ext cx="1714512" cy="1"/>
            </a:xfrm>
            <a:prstGeom prst="line">
              <a:avLst/>
            </a:prstGeom>
            <a:noFill/>
            <a:ln w="25400">
              <a:solidFill>
                <a:srgbClr val="000000"/>
              </a:solidFill>
              <a:miter lim="800000"/>
              <a:headEnd/>
              <a:tailEnd/>
            </a:ln>
            <a:extLst>
              <a:ext uri="{909E8E84-426E-40DD-AFC4-6F175D3DCCD1}">
                <a14:hiddenFill xmlns:a14="http://schemas.microsoft.com/office/drawing/2010/main">
                  <a:noFill/>
                </a14:hiddenFill>
              </a:ext>
            </a:extLst>
          </p:spPr>
          <p:txBody>
            <a:bodyPr/>
            <a:lstStyle/>
            <a:p>
              <a:pPr algn="ctr"/>
              <a:endParaRPr lang="zh-CN" altLang="en-US">
                <a:latin typeface="宋体" panose="02010600030101010101" pitchFamily="2" charset="-122"/>
              </a:endParaRPr>
            </a:p>
          </p:txBody>
        </p:sp>
        <p:cxnSp>
          <p:nvCxnSpPr>
            <p:cNvPr id="34834" name="直接箭头连接符 290"/>
            <p:cNvCxnSpPr>
              <a:cxnSpLocks noChangeShapeType="1"/>
            </p:cNvCxnSpPr>
            <p:nvPr/>
          </p:nvCxnSpPr>
          <p:spPr bwMode="auto">
            <a:xfrm>
              <a:off x="4096" y="0"/>
              <a:ext cx="428628" cy="1588"/>
            </a:xfrm>
            <a:prstGeom prst="straightConnector1">
              <a:avLst/>
            </a:prstGeom>
            <a:noFill/>
            <a:ln w="25400">
              <a:solidFill>
                <a:srgbClr val="000000"/>
              </a:solidFill>
              <a:miter lim="800000"/>
              <a:headEnd/>
              <a:tailEnd type="arrow" w="med" len="med"/>
            </a:ln>
            <a:extLst>
              <a:ext uri="{909E8E84-426E-40DD-AFC4-6F175D3DCCD1}">
                <a14:hiddenFill xmlns:a14="http://schemas.microsoft.com/office/drawing/2010/main">
                  <a:noFill/>
                </a14:hiddenFill>
              </a:ext>
            </a:extLst>
          </p:spPr>
        </p:cxnSp>
      </p:grpSp>
      <p:cxnSp>
        <p:nvCxnSpPr>
          <p:cNvPr id="34836" name="直接箭头连接符 291"/>
          <p:cNvCxnSpPr>
            <a:cxnSpLocks noChangeShapeType="1"/>
            <a:stCxn id="34826" idx="0"/>
            <a:endCxn id="34827" idx="2"/>
          </p:cNvCxnSpPr>
          <p:nvPr/>
        </p:nvCxnSpPr>
        <p:spPr bwMode="auto">
          <a:xfrm rot="5400000" flipH="1" flipV="1">
            <a:off x="4845051" y="4614864"/>
            <a:ext cx="428625" cy="3175"/>
          </a:xfrm>
          <a:prstGeom prst="straightConnector1">
            <a:avLst/>
          </a:prstGeom>
          <a:noFill/>
          <a:ln w="25400">
            <a:solidFill>
              <a:srgbClr val="000000"/>
            </a:solidFill>
            <a:miter lim="800000"/>
            <a:headEnd/>
            <a:tailEnd type="arrow" w="med" len="med"/>
          </a:ln>
          <a:extLst>
            <a:ext uri="{909E8E84-426E-40DD-AFC4-6F175D3DCCD1}">
              <a14:hiddenFill xmlns:a14="http://schemas.microsoft.com/office/drawing/2010/main">
                <a:noFill/>
              </a14:hiddenFill>
            </a:ext>
          </a:extLst>
        </p:spPr>
      </p:cxnSp>
      <p:cxnSp>
        <p:nvCxnSpPr>
          <p:cNvPr id="34837" name="直接箭头连接符 292"/>
          <p:cNvCxnSpPr>
            <a:cxnSpLocks noChangeShapeType="1"/>
          </p:cNvCxnSpPr>
          <p:nvPr/>
        </p:nvCxnSpPr>
        <p:spPr bwMode="auto">
          <a:xfrm rot="10800000">
            <a:off x="5810250" y="1973264"/>
            <a:ext cx="1143000" cy="1587"/>
          </a:xfrm>
          <a:prstGeom prst="straightConnector1">
            <a:avLst/>
          </a:prstGeom>
          <a:noFill/>
          <a:ln w="25400">
            <a:solidFill>
              <a:srgbClr val="000000"/>
            </a:solidFill>
            <a:miter lim="800000"/>
            <a:headEnd/>
            <a:tailEnd type="arrow" w="med" len="med"/>
          </a:ln>
          <a:extLst>
            <a:ext uri="{909E8E84-426E-40DD-AFC4-6F175D3DCCD1}">
              <a14:hiddenFill xmlns:a14="http://schemas.microsoft.com/office/drawing/2010/main">
                <a:noFill/>
              </a14:hiddenFill>
            </a:ext>
          </a:extLst>
        </p:spPr>
      </p:cxnSp>
      <p:sp>
        <p:nvSpPr>
          <p:cNvPr id="34838" name="直接连接符 293"/>
          <p:cNvSpPr>
            <a:spLocks noChangeShapeType="1"/>
          </p:cNvSpPr>
          <p:nvPr/>
        </p:nvSpPr>
        <p:spPr bwMode="auto">
          <a:xfrm>
            <a:off x="5810251" y="2330450"/>
            <a:ext cx="500063" cy="0"/>
          </a:xfrm>
          <a:prstGeom prst="line">
            <a:avLst/>
          </a:prstGeom>
          <a:noFill/>
          <a:ln w="25400">
            <a:solidFill>
              <a:srgbClr val="000000"/>
            </a:solidFill>
            <a:miter lim="800000"/>
            <a:headEnd/>
            <a:tailEnd/>
          </a:ln>
          <a:extLst>
            <a:ext uri="{909E8E84-426E-40DD-AFC4-6F175D3DCCD1}">
              <a14:hiddenFill xmlns:a14="http://schemas.microsoft.com/office/drawing/2010/main">
                <a:noFill/>
              </a14:hiddenFill>
            </a:ext>
          </a:extLst>
        </p:spPr>
        <p:txBody>
          <a:bodyPr/>
          <a:lstStyle/>
          <a:p>
            <a:pPr algn="ctr"/>
            <a:endParaRPr lang="zh-CN" altLang="en-US">
              <a:latin typeface="宋体" panose="02010600030101010101" pitchFamily="2" charset="-122"/>
            </a:endParaRPr>
          </a:p>
        </p:txBody>
      </p:sp>
      <p:sp>
        <p:nvSpPr>
          <p:cNvPr id="34839" name="直接连接符 294"/>
          <p:cNvSpPr>
            <a:spLocks noChangeShapeType="1"/>
          </p:cNvSpPr>
          <p:nvPr/>
        </p:nvSpPr>
        <p:spPr bwMode="auto">
          <a:xfrm rot="5400000">
            <a:off x="5022057" y="3613945"/>
            <a:ext cx="2571750" cy="1587"/>
          </a:xfrm>
          <a:prstGeom prst="line">
            <a:avLst/>
          </a:prstGeom>
          <a:noFill/>
          <a:ln w="25400">
            <a:solidFill>
              <a:srgbClr val="000000"/>
            </a:solidFill>
            <a:miter lim="800000"/>
            <a:headEnd/>
            <a:tailEnd/>
          </a:ln>
          <a:extLst>
            <a:ext uri="{909E8E84-426E-40DD-AFC4-6F175D3DCCD1}">
              <a14:hiddenFill xmlns:a14="http://schemas.microsoft.com/office/drawing/2010/main">
                <a:noFill/>
              </a14:hiddenFill>
            </a:ext>
          </a:extLst>
        </p:spPr>
        <p:txBody>
          <a:bodyPr/>
          <a:lstStyle/>
          <a:p>
            <a:pPr algn="ctr"/>
            <a:endParaRPr lang="zh-CN" altLang="en-US">
              <a:latin typeface="宋体" panose="02010600030101010101" pitchFamily="2" charset="-122"/>
            </a:endParaRPr>
          </a:p>
        </p:txBody>
      </p:sp>
      <p:cxnSp>
        <p:nvCxnSpPr>
          <p:cNvPr id="34840" name="直接箭头连接符 295"/>
          <p:cNvCxnSpPr>
            <a:cxnSpLocks noChangeShapeType="1"/>
          </p:cNvCxnSpPr>
          <p:nvPr/>
        </p:nvCxnSpPr>
        <p:spPr bwMode="auto">
          <a:xfrm rot="10800000">
            <a:off x="5810251" y="4902200"/>
            <a:ext cx="500063" cy="1588"/>
          </a:xfrm>
          <a:prstGeom prst="straightConnector1">
            <a:avLst/>
          </a:prstGeom>
          <a:noFill/>
          <a:ln w="25400">
            <a:solidFill>
              <a:srgbClr val="000000"/>
            </a:solidFill>
            <a:miter lim="800000"/>
            <a:headEnd/>
            <a:tailEnd type="arrow" w="med" len="med"/>
          </a:ln>
          <a:extLst>
            <a:ext uri="{909E8E84-426E-40DD-AFC4-6F175D3DCCD1}">
              <a14:hiddenFill xmlns:a14="http://schemas.microsoft.com/office/drawing/2010/main">
                <a:noFill/>
              </a14:hiddenFill>
            </a:ext>
          </a:extLst>
        </p:spPr>
      </p:cxnSp>
      <p:sp>
        <p:nvSpPr>
          <p:cNvPr id="34841" name="直接连接符 296"/>
          <p:cNvSpPr>
            <a:spLocks noChangeShapeType="1"/>
          </p:cNvSpPr>
          <p:nvPr/>
        </p:nvSpPr>
        <p:spPr bwMode="auto">
          <a:xfrm rot="5400000">
            <a:off x="4950620" y="3613945"/>
            <a:ext cx="3286125" cy="1587"/>
          </a:xfrm>
          <a:prstGeom prst="line">
            <a:avLst/>
          </a:prstGeom>
          <a:noFill/>
          <a:ln w="25400">
            <a:solidFill>
              <a:srgbClr val="000000"/>
            </a:solidFill>
            <a:miter lim="800000"/>
            <a:headEnd type="oval" w="med" len="med"/>
            <a:tailEnd/>
          </a:ln>
          <a:extLst>
            <a:ext uri="{909E8E84-426E-40DD-AFC4-6F175D3DCCD1}">
              <a14:hiddenFill xmlns:a14="http://schemas.microsoft.com/office/drawing/2010/main">
                <a:noFill/>
              </a14:hiddenFill>
            </a:ext>
          </a:extLst>
        </p:spPr>
        <p:txBody>
          <a:bodyPr/>
          <a:lstStyle/>
          <a:p>
            <a:pPr algn="ctr"/>
            <a:endParaRPr lang="zh-CN" altLang="en-US">
              <a:latin typeface="宋体" panose="02010600030101010101" pitchFamily="2" charset="-122"/>
            </a:endParaRPr>
          </a:p>
        </p:txBody>
      </p:sp>
      <p:cxnSp>
        <p:nvCxnSpPr>
          <p:cNvPr id="34842" name="直接箭头连接符 297"/>
          <p:cNvCxnSpPr>
            <a:cxnSpLocks noChangeShapeType="1"/>
          </p:cNvCxnSpPr>
          <p:nvPr/>
        </p:nvCxnSpPr>
        <p:spPr bwMode="auto">
          <a:xfrm rot="10800000">
            <a:off x="5810251" y="5259389"/>
            <a:ext cx="785813" cy="1587"/>
          </a:xfrm>
          <a:prstGeom prst="straightConnector1">
            <a:avLst/>
          </a:prstGeom>
          <a:noFill/>
          <a:ln w="25400">
            <a:solidFill>
              <a:srgbClr val="000000"/>
            </a:solidFill>
            <a:miter lim="800000"/>
            <a:headEnd/>
            <a:tailEnd type="arrow" w="med" len="med"/>
          </a:ln>
          <a:extLst>
            <a:ext uri="{909E8E84-426E-40DD-AFC4-6F175D3DCCD1}">
              <a14:hiddenFill xmlns:a14="http://schemas.microsoft.com/office/drawing/2010/main">
                <a:noFill/>
              </a14:hiddenFill>
            </a:ext>
          </a:extLst>
        </p:spPr>
      </p:cxnSp>
      <p:cxnSp>
        <p:nvCxnSpPr>
          <p:cNvPr id="34843" name="直接箭头连接符 298"/>
          <p:cNvCxnSpPr>
            <a:cxnSpLocks noChangeShapeType="1"/>
          </p:cNvCxnSpPr>
          <p:nvPr/>
        </p:nvCxnSpPr>
        <p:spPr bwMode="auto">
          <a:xfrm rot="10800000">
            <a:off x="5810251" y="3187700"/>
            <a:ext cx="500063" cy="1588"/>
          </a:xfrm>
          <a:prstGeom prst="straightConnector1">
            <a:avLst/>
          </a:prstGeom>
          <a:noFill/>
          <a:ln w="25400">
            <a:solidFill>
              <a:srgbClr val="000000"/>
            </a:solidFill>
            <a:miter lim="800000"/>
            <a:headEnd type="oval" w="med" len="med"/>
            <a:tailEnd type="arrow" w="med" len="med"/>
          </a:ln>
          <a:extLst>
            <a:ext uri="{909E8E84-426E-40DD-AFC4-6F175D3DCCD1}">
              <a14:hiddenFill xmlns:a14="http://schemas.microsoft.com/office/drawing/2010/main">
                <a:noFill/>
              </a14:hiddenFill>
            </a:ext>
          </a:extLst>
        </p:spPr>
      </p:cxnSp>
      <p:cxnSp>
        <p:nvCxnSpPr>
          <p:cNvPr id="34844" name="直接箭头连接符 299"/>
          <p:cNvCxnSpPr>
            <a:cxnSpLocks noChangeShapeType="1"/>
          </p:cNvCxnSpPr>
          <p:nvPr/>
        </p:nvCxnSpPr>
        <p:spPr bwMode="auto">
          <a:xfrm rot="10800000">
            <a:off x="5810251" y="3902075"/>
            <a:ext cx="500063" cy="1588"/>
          </a:xfrm>
          <a:prstGeom prst="straightConnector1">
            <a:avLst/>
          </a:prstGeom>
          <a:noFill/>
          <a:ln w="25400">
            <a:solidFill>
              <a:srgbClr val="000000"/>
            </a:solidFill>
            <a:miter lim="800000"/>
            <a:headEnd type="oval" w="med" len="med"/>
            <a:tailEnd type="arrow" w="med" len="med"/>
          </a:ln>
          <a:extLst>
            <a:ext uri="{909E8E84-426E-40DD-AFC4-6F175D3DCCD1}">
              <a14:hiddenFill xmlns:a14="http://schemas.microsoft.com/office/drawing/2010/main">
                <a:noFill/>
              </a14:hiddenFill>
            </a:ext>
          </a:extLst>
        </p:spPr>
      </p:cxnSp>
      <p:cxnSp>
        <p:nvCxnSpPr>
          <p:cNvPr id="34845" name="直接箭头连接符 300"/>
          <p:cNvCxnSpPr>
            <a:cxnSpLocks noChangeShapeType="1"/>
          </p:cNvCxnSpPr>
          <p:nvPr/>
        </p:nvCxnSpPr>
        <p:spPr bwMode="auto">
          <a:xfrm rot="10800000">
            <a:off x="5810251" y="4116389"/>
            <a:ext cx="785813" cy="1587"/>
          </a:xfrm>
          <a:prstGeom prst="straightConnector1">
            <a:avLst/>
          </a:prstGeom>
          <a:noFill/>
          <a:ln w="25400">
            <a:solidFill>
              <a:srgbClr val="000000"/>
            </a:solidFill>
            <a:miter lim="800000"/>
            <a:headEnd type="oval" w="med" len="med"/>
            <a:tailEnd type="arrow" w="med" len="med"/>
          </a:ln>
          <a:extLst>
            <a:ext uri="{909E8E84-426E-40DD-AFC4-6F175D3DCCD1}">
              <a14:hiddenFill xmlns:a14="http://schemas.microsoft.com/office/drawing/2010/main">
                <a:noFill/>
              </a14:hiddenFill>
            </a:ext>
          </a:extLst>
        </p:spPr>
      </p:cxnSp>
      <p:cxnSp>
        <p:nvCxnSpPr>
          <p:cNvPr id="34846" name="直接箭头连接符 301"/>
          <p:cNvCxnSpPr>
            <a:cxnSpLocks noChangeShapeType="1"/>
          </p:cNvCxnSpPr>
          <p:nvPr/>
        </p:nvCxnSpPr>
        <p:spPr bwMode="auto">
          <a:xfrm rot="10800000">
            <a:off x="5810250" y="4330700"/>
            <a:ext cx="1143000" cy="1588"/>
          </a:xfrm>
          <a:prstGeom prst="straightConnector1">
            <a:avLst/>
          </a:prstGeom>
          <a:noFill/>
          <a:ln w="25400">
            <a:solidFill>
              <a:srgbClr val="000000"/>
            </a:solidFill>
            <a:miter lim="800000"/>
            <a:headEnd/>
            <a:tailEnd type="arrow" w="med" len="med"/>
          </a:ln>
          <a:extLst>
            <a:ext uri="{909E8E84-426E-40DD-AFC4-6F175D3DCCD1}">
              <a14:hiddenFill xmlns:a14="http://schemas.microsoft.com/office/drawing/2010/main">
                <a:noFill/>
              </a14:hiddenFill>
            </a:ext>
          </a:extLst>
        </p:spPr>
      </p:cxnSp>
      <p:sp>
        <p:nvSpPr>
          <p:cNvPr id="34847" name="TextBox 302"/>
          <p:cNvSpPr>
            <a:spLocks noChangeArrowheads="1"/>
          </p:cNvSpPr>
          <p:nvPr/>
        </p:nvSpPr>
        <p:spPr bwMode="auto">
          <a:xfrm>
            <a:off x="6310313" y="1643064"/>
            <a:ext cx="571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en-US" altLang="zh-CN" sz="1800" b="1" i="1">
                <a:solidFill>
                  <a:srgbClr val="000000"/>
                </a:solidFill>
                <a:sym typeface="Calibri" panose="020F0502020204030204" pitchFamily="34" charset="0"/>
              </a:rPr>
              <a:t>CLK</a:t>
            </a:r>
            <a:endParaRPr lang="zh-CN" altLang="en-US" sz="1800" b="1" i="1">
              <a:solidFill>
                <a:srgbClr val="000000"/>
              </a:solidFill>
              <a:sym typeface="宋体" panose="02010600030101010101" pitchFamily="2" charset="-122"/>
            </a:endParaRPr>
          </a:p>
        </p:txBody>
      </p:sp>
      <p:sp>
        <p:nvSpPr>
          <p:cNvPr id="34848" name="TextBox 303"/>
          <p:cNvSpPr>
            <a:spLocks noChangeArrowheads="1"/>
          </p:cNvSpPr>
          <p:nvPr/>
        </p:nvSpPr>
        <p:spPr bwMode="auto">
          <a:xfrm>
            <a:off x="6596064" y="4032250"/>
            <a:ext cx="714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en-US" altLang="zh-CN" sz="1800" b="1" i="1">
                <a:solidFill>
                  <a:srgbClr val="000000"/>
                </a:solidFill>
                <a:sym typeface="Calibri" panose="020F0502020204030204" pitchFamily="34" charset="0"/>
              </a:rPr>
              <a:t>DATA</a:t>
            </a:r>
            <a:endParaRPr lang="zh-CN" altLang="en-US" sz="1800" b="1" i="1">
              <a:solidFill>
                <a:srgbClr val="000000"/>
              </a:solidFill>
              <a:sym typeface="宋体" panose="02010600030101010101" pitchFamily="2" charset="-122"/>
            </a:endParaRPr>
          </a:p>
        </p:txBody>
      </p:sp>
      <p:sp>
        <p:nvSpPr>
          <p:cNvPr id="34849" name="AutoShape 10"/>
          <p:cNvSpPr>
            <a:spLocks noChangeArrowheads="1"/>
          </p:cNvSpPr>
          <p:nvPr/>
        </p:nvSpPr>
        <p:spPr bwMode="auto">
          <a:xfrm>
            <a:off x="7283450" y="4352925"/>
            <a:ext cx="3384550" cy="647700"/>
          </a:xfrm>
          <a:prstGeom prst="wedgeRoundRectCallout">
            <a:avLst>
              <a:gd name="adj1" fmla="val -94134"/>
              <a:gd name="adj2" fmla="val -39958"/>
              <a:gd name="adj3" fmla="val 16667"/>
            </a:avLst>
          </a:prstGeom>
          <a:solidFill>
            <a:srgbClr val="00E4A8"/>
          </a:solidFill>
          <a:ln w="9525">
            <a:solidFill>
              <a:srgbClr val="000000"/>
            </a:solidFill>
            <a:miter lim="800000"/>
            <a:headEnd/>
            <a:tailEnd/>
          </a:ln>
        </p:spPr>
        <p:txBody>
          <a:bodyP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800" b="1">
                <a:solidFill>
                  <a:srgbClr val="000000"/>
                </a:solidFill>
                <a:sym typeface="宋体" panose="02010600030101010101" pitchFamily="2" charset="-122"/>
              </a:rPr>
              <a:t>将串行输入的</a:t>
            </a:r>
            <a:r>
              <a:rPr lang="en-US" altLang="zh-CN" sz="1800" b="1">
                <a:solidFill>
                  <a:srgbClr val="000000"/>
                </a:solidFill>
                <a:sym typeface="Calibri" panose="020F0502020204030204" pitchFamily="34" charset="0"/>
              </a:rPr>
              <a:t>DATA</a:t>
            </a:r>
            <a:r>
              <a:rPr lang="zh-CN" altLang="en-US" sz="1800" b="1">
                <a:solidFill>
                  <a:srgbClr val="000000"/>
                </a:solidFill>
                <a:sym typeface="宋体" panose="02010600030101010101" pitchFamily="2" charset="-122"/>
              </a:rPr>
              <a:t>数据存储在寄存器里，转换为并行输出</a:t>
            </a:r>
            <a:endParaRPr lang="zh-CN" altLang="en-US"/>
          </a:p>
        </p:txBody>
      </p:sp>
      <p:sp>
        <p:nvSpPr>
          <p:cNvPr id="34850" name="AutoShape 10"/>
          <p:cNvSpPr>
            <a:spLocks noChangeArrowheads="1"/>
          </p:cNvSpPr>
          <p:nvPr/>
        </p:nvSpPr>
        <p:spPr bwMode="auto">
          <a:xfrm>
            <a:off x="7283450" y="3067050"/>
            <a:ext cx="3384550" cy="647700"/>
          </a:xfrm>
          <a:prstGeom prst="wedgeRoundRectCallout">
            <a:avLst>
              <a:gd name="adj1" fmla="val -93569"/>
              <a:gd name="adj2" fmla="val -9074"/>
              <a:gd name="adj3" fmla="val 16667"/>
            </a:avLst>
          </a:prstGeom>
          <a:solidFill>
            <a:srgbClr val="00E4A8"/>
          </a:solidFill>
          <a:ln w="9525">
            <a:solidFill>
              <a:srgbClr val="000000"/>
            </a:solidFill>
            <a:miter lim="800000"/>
            <a:headEnd/>
            <a:tailEnd/>
          </a:ln>
        </p:spPr>
        <p:txBody>
          <a:bodyP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800" b="1">
                <a:solidFill>
                  <a:srgbClr val="000000"/>
                </a:solidFill>
                <a:sym typeface="宋体" panose="02010600030101010101" pitchFamily="2" charset="-122"/>
              </a:rPr>
              <a:t>将串并转换模块接收到的有效数据锁存至数据缓冲模块</a:t>
            </a:r>
            <a:endParaRPr lang="zh-CN" altLang="en-US"/>
          </a:p>
        </p:txBody>
      </p:sp>
      <p:sp>
        <p:nvSpPr>
          <p:cNvPr id="34851" name="AutoShape 10"/>
          <p:cNvSpPr>
            <a:spLocks noChangeArrowheads="1"/>
          </p:cNvSpPr>
          <p:nvPr/>
        </p:nvSpPr>
        <p:spPr bwMode="auto">
          <a:xfrm>
            <a:off x="7283450" y="5353050"/>
            <a:ext cx="3384550" cy="647700"/>
          </a:xfrm>
          <a:prstGeom prst="wedgeRoundRectCallout">
            <a:avLst>
              <a:gd name="adj1" fmla="val -93852"/>
              <a:gd name="adj2" fmla="val -44366"/>
              <a:gd name="adj3" fmla="val 16667"/>
            </a:avLst>
          </a:prstGeom>
          <a:solidFill>
            <a:srgbClr val="00E4A8"/>
          </a:solidFill>
          <a:ln w="9525">
            <a:solidFill>
              <a:srgbClr val="000000"/>
            </a:solidFill>
            <a:miter lim="800000"/>
            <a:headEnd/>
            <a:tailEnd/>
          </a:ln>
        </p:spPr>
        <p:txBody>
          <a:bodyP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lgn="l">
              <a:spcBef>
                <a:spcPct val="0"/>
              </a:spcBef>
            </a:pPr>
            <a:r>
              <a:rPr lang="zh-CN" altLang="en-US" sz="1800" b="1">
                <a:solidFill>
                  <a:srgbClr val="000000"/>
                </a:solidFill>
                <a:sym typeface="宋体" panose="02010600030101010101" pitchFamily="2" charset="-122"/>
              </a:rPr>
              <a:t>输入数据的计数，控制数据缓冲模块的锁存</a:t>
            </a:r>
            <a:endParaRPr lang="zh-CN" altLang="en-US"/>
          </a:p>
        </p:txBody>
      </p:sp>
      <p:sp>
        <p:nvSpPr>
          <p:cNvPr id="4" name="灯片编号占位符 1"/>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p>
            <a:fld id="{560DD7C4-76B7-4B66-8960-A8C087B2B2DE}" type="slidenum">
              <a:rPr lang="zh-CN" altLang="en-US" smtClean="0">
                <a:latin typeface="宋体" panose="02010600030101010101" pitchFamily="2" charset="-122"/>
                <a:ea typeface="宋体" panose="02010600030101010101" pitchFamily="2" charset="-122"/>
              </a:rPr>
              <a:pPr/>
              <a:t>5</a:t>
            </a:fld>
            <a:endParaRPr lang="zh-CN" altLang="en-US"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493067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827"/>
                                        </p:tgtEl>
                                        <p:attrNameLst>
                                          <p:attrName>style.visibility</p:attrName>
                                        </p:attrNameLst>
                                      </p:cBhvr>
                                      <p:to>
                                        <p:strVal val="visible"/>
                                      </p:to>
                                    </p:set>
                                    <p:animEffect filter="dissolve">
                                      <p:cBhvr>
                                        <p:cTn id="7" dur="500"/>
                                        <p:tgtEl>
                                          <p:spTgt spid="348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4848"/>
                                        </p:tgtEl>
                                        <p:attrNameLst>
                                          <p:attrName>style.visibility</p:attrName>
                                        </p:attrNameLst>
                                      </p:cBhvr>
                                      <p:to>
                                        <p:strVal val="visible"/>
                                      </p:to>
                                    </p:set>
                                    <p:animEffect filter="dissolve">
                                      <p:cBhvr>
                                        <p:cTn id="12" dur="500"/>
                                        <p:tgtEl>
                                          <p:spTgt spid="34848"/>
                                        </p:tgtEl>
                                      </p:cBhvr>
                                    </p:animEffect>
                                  </p:childTnLst>
                                </p:cTn>
                              </p:par>
                              <p:par>
                                <p:cTn id="13" presetID="9" presetClass="entr" presetSubtype="0" fill="hold" nodeType="withEffect">
                                  <p:stCondLst>
                                    <p:cond delay="0"/>
                                  </p:stCondLst>
                                  <p:childTnLst>
                                    <p:set>
                                      <p:cBhvr>
                                        <p:cTn id="14" dur="1" fill="hold">
                                          <p:stCondLst>
                                            <p:cond delay="0"/>
                                          </p:stCondLst>
                                        </p:cTn>
                                        <p:tgtEl>
                                          <p:spTgt spid="34846"/>
                                        </p:tgtEl>
                                        <p:attrNameLst>
                                          <p:attrName>style.visibility</p:attrName>
                                        </p:attrNameLst>
                                      </p:cBhvr>
                                      <p:to>
                                        <p:strVal val="visible"/>
                                      </p:to>
                                    </p:set>
                                    <p:animEffect filter="dissolve">
                                      <p:cBhvr>
                                        <p:cTn id="15" dur="500"/>
                                        <p:tgtEl>
                                          <p:spTgt spid="3484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34849"/>
                                        </p:tgtEl>
                                        <p:attrNameLst>
                                          <p:attrName>style.visibility</p:attrName>
                                        </p:attrNameLst>
                                      </p:cBhvr>
                                      <p:to>
                                        <p:strVal val="visible"/>
                                      </p:to>
                                    </p:set>
                                    <p:anim calcmode="lin" valueType="num">
                                      <p:cBhvr>
                                        <p:cTn id="20" dur="500" fill="hold"/>
                                        <p:tgtEl>
                                          <p:spTgt spid="34849"/>
                                        </p:tgtEl>
                                        <p:attrNameLst>
                                          <p:attrName>ppt_x</p:attrName>
                                        </p:attrNameLst>
                                      </p:cBhvr>
                                      <p:tavLst>
                                        <p:tav tm="0">
                                          <p:val>
                                            <p:strVal val="1+#ppt_w/2"/>
                                          </p:val>
                                        </p:tav>
                                        <p:tav tm="100000">
                                          <p:val>
                                            <p:strVal val="#ppt_x"/>
                                          </p:val>
                                        </p:tav>
                                      </p:tavLst>
                                    </p:anim>
                                    <p:anim calcmode="lin" valueType="num">
                                      <p:cBhvr>
                                        <p:cTn id="21" dur="500" fill="hold"/>
                                        <p:tgtEl>
                                          <p:spTgt spid="34849"/>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4820"/>
                                        </p:tgtEl>
                                        <p:attrNameLst>
                                          <p:attrName>style.visibility</p:attrName>
                                        </p:attrNameLst>
                                      </p:cBhvr>
                                      <p:to>
                                        <p:strVal val="visible"/>
                                      </p:to>
                                    </p:set>
                                    <p:animEffect filter="dissolve">
                                      <p:cBhvr>
                                        <p:cTn id="26" dur="500"/>
                                        <p:tgtEl>
                                          <p:spTgt spid="34820"/>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4825"/>
                                        </p:tgtEl>
                                        <p:attrNameLst>
                                          <p:attrName>style.visibility</p:attrName>
                                        </p:attrNameLst>
                                      </p:cBhvr>
                                      <p:to>
                                        <p:strVal val="visible"/>
                                      </p:to>
                                    </p:set>
                                    <p:animEffect filter="dissolve">
                                      <p:cBhvr>
                                        <p:cTn id="29" dur="500"/>
                                        <p:tgtEl>
                                          <p:spTgt spid="3482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34850"/>
                                        </p:tgtEl>
                                        <p:attrNameLst>
                                          <p:attrName>style.visibility</p:attrName>
                                        </p:attrNameLst>
                                      </p:cBhvr>
                                      <p:to>
                                        <p:strVal val="visible"/>
                                      </p:to>
                                    </p:set>
                                    <p:anim calcmode="lin" valueType="num">
                                      <p:cBhvr>
                                        <p:cTn id="34" dur="500" fill="hold"/>
                                        <p:tgtEl>
                                          <p:spTgt spid="34850"/>
                                        </p:tgtEl>
                                        <p:attrNameLst>
                                          <p:attrName>ppt_x</p:attrName>
                                        </p:attrNameLst>
                                      </p:cBhvr>
                                      <p:tavLst>
                                        <p:tav tm="0">
                                          <p:val>
                                            <p:strVal val="1+#ppt_w/2"/>
                                          </p:val>
                                        </p:tav>
                                        <p:tav tm="100000">
                                          <p:val>
                                            <p:strVal val="#ppt_x"/>
                                          </p:val>
                                        </p:tav>
                                      </p:tavLst>
                                    </p:anim>
                                    <p:anim calcmode="lin" valueType="num">
                                      <p:cBhvr>
                                        <p:cTn id="35" dur="500" fill="hold"/>
                                        <p:tgtEl>
                                          <p:spTgt spid="34850"/>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4826"/>
                                        </p:tgtEl>
                                        <p:attrNameLst>
                                          <p:attrName>style.visibility</p:attrName>
                                        </p:attrNameLst>
                                      </p:cBhvr>
                                      <p:to>
                                        <p:strVal val="visible"/>
                                      </p:to>
                                    </p:set>
                                    <p:animEffect filter="dissolve">
                                      <p:cBhvr>
                                        <p:cTn id="40" dur="500"/>
                                        <p:tgtEl>
                                          <p:spTgt spid="3482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34851"/>
                                        </p:tgtEl>
                                        <p:attrNameLst>
                                          <p:attrName>style.visibility</p:attrName>
                                        </p:attrNameLst>
                                      </p:cBhvr>
                                      <p:to>
                                        <p:strVal val="visible"/>
                                      </p:to>
                                    </p:set>
                                    <p:anim calcmode="lin" valueType="num">
                                      <p:cBhvr>
                                        <p:cTn id="45" dur="500" fill="hold"/>
                                        <p:tgtEl>
                                          <p:spTgt spid="34851"/>
                                        </p:tgtEl>
                                        <p:attrNameLst>
                                          <p:attrName>ppt_x</p:attrName>
                                        </p:attrNameLst>
                                      </p:cBhvr>
                                      <p:tavLst>
                                        <p:tav tm="0">
                                          <p:val>
                                            <p:strVal val="1+#ppt_w/2"/>
                                          </p:val>
                                        </p:tav>
                                        <p:tav tm="100000">
                                          <p:val>
                                            <p:strVal val="#ppt_x"/>
                                          </p:val>
                                        </p:tav>
                                      </p:tavLst>
                                    </p:anim>
                                    <p:anim calcmode="lin" valueType="num">
                                      <p:cBhvr>
                                        <p:cTn id="46" dur="500" fill="hold"/>
                                        <p:tgtEl>
                                          <p:spTgt spid="34851"/>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4847"/>
                                        </p:tgtEl>
                                        <p:attrNameLst>
                                          <p:attrName>style.visibility</p:attrName>
                                        </p:attrNameLst>
                                      </p:cBhvr>
                                      <p:to>
                                        <p:strVal val="visible"/>
                                      </p:to>
                                    </p:set>
                                    <p:animEffect filter="dissolve">
                                      <p:cBhvr>
                                        <p:cTn id="51" dur="500"/>
                                        <p:tgtEl>
                                          <p:spTgt spid="34847"/>
                                        </p:tgtEl>
                                      </p:cBhvr>
                                    </p:animEffect>
                                  </p:childTnLst>
                                </p:cTn>
                              </p:par>
                              <p:par>
                                <p:cTn id="52" presetID="9" presetClass="entr" presetSubtype="0" fill="hold" nodeType="withEffect">
                                  <p:stCondLst>
                                    <p:cond delay="0"/>
                                  </p:stCondLst>
                                  <p:childTnLst>
                                    <p:set>
                                      <p:cBhvr>
                                        <p:cTn id="53" dur="1" fill="hold">
                                          <p:stCondLst>
                                            <p:cond delay="0"/>
                                          </p:stCondLst>
                                        </p:cTn>
                                        <p:tgtEl>
                                          <p:spTgt spid="34837"/>
                                        </p:tgtEl>
                                        <p:attrNameLst>
                                          <p:attrName>style.visibility</p:attrName>
                                        </p:attrNameLst>
                                      </p:cBhvr>
                                      <p:to>
                                        <p:strVal val="visible"/>
                                      </p:to>
                                    </p:set>
                                    <p:animEffect filter="dissolve">
                                      <p:cBhvr>
                                        <p:cTn id="54" dur="500"/>
                                        <p:tgtEl>
                                          <p:spTgt spid="34837"/>
                                        </p:tgtEl>
                                      </p:cBhvr>
                                    </p:animEffect>
                                  </p:childTnLst>
                                </p:cTn>
                              </p:par>
                              <p:par>
                                <p:cTn id="55" presetID="9" presetClass="entr" presetSubtype="0" fill="hold" nodeType="withEffect">
                                  <p:stCondLst>
                                    <p:cond delay="0"/>
                                  </p:stCondLst>
                                  <p:childTnLst>
                                    <p:set>
                                      <p:cBhvr>
                                        <p:cTn id="56" dur="1" fill="hold">
                                          <p:stCondLst>
                                            <p:cond delay="0"/>
                                          </p:stCondLst>
                                        </p:cTn>
                                        <p:tgtEl>
                                          <p:spTgt spid="34841"/>
                                        </p:tgtEl>
                                        <p:attrNameLst>
                                          <p:attrName>style.visibility</p:attrName>
                                        </p:attrNameLst>
                                      </p:cBhvr>
                                      <p:to>
                                        <p:strVal val="visible"/>
                                      </p:to>
                                    </p:set>
                                    <p:animEffect filter="dissolve">
                                      <p:cBhvr>
                                        <p:cTn id="57" dur="500"/>
                                        <p:tgtEl>
                                          <p:spTgt spid="34841"/>
                                        </p:tgtEl>
                                      </p:cBhvr>
                                    </p:animEffect>
                                  </p:childTnLst>
                                </p:cTn>
                              </p:par>
                              <p:par>
                                <p:cTn id="58" presetID="9" presetClass="entr" presetSubtype="0" fill="hold" nodeType="withEffect">
                                  <p:stCondLst>
                                    <p:cond delay="0"/>
                                  </p:stCondLst>
                                  <p:childTnLst>
                                    <p:set>
                                      <p:cBhvr>
                                        <p:cTn id="59" dur="1" fill="hold">
                                          <p:stCondLst>
                                            <p:cond delay="0"/>
                                          </p:stCondLst>
                                        </p:cTn>
                                        <p:tgtEl>
                                          <p:spTgt spid="34842"/>
                                        </p:tgtEl>
                                        <p:attrNameLst>
                                          <p:attrName>style.visibility</p:attrName>
                                        </p:attrNameLst>
                                      </p:cBhvr>
                                      <p:to>
                                        <p:strVal val="visible"/>
                                      </p:to>
                                    </p:set>
                                    <p:animEffect filter="dissolve">
                                      <p:cBhvr>
                                        <p:cTn id="60" dur="500"/>
                                        <p:tgtEl>
                                          <p:spTgt spid="34842"/>
                                        </p:tgtEl>
                                      </p:cBhvr>
                                    </p:animEffect>
                                  </p:childTnLst>
                                </p:cTn>
                              </p:par>
                              <p:par>
                                <p:cTn id="61" presetID="9" presetClass="entr" presetSubtype="0" fill="hold" nodeType="withEffect">
                                  <p:stCondLst>
                                    <p:cond delay="0"/>
                                  </p:stCondLst>
                                  <p:childTnLst>
                                    <p:set>
                                      <p:cBhvr>
                                        <p:cTn id="62" dur="1" fill="hold">
                                          <p:stCondLst>
                                            <p:cond delay="0"/>
                                          </p:stCondLst>
                                        </p:cTn>
                                        <p:tgtEl>
                                          <p:spTgt spid="34845"/>
                                        </p:tgtEl>
                                        <p:attrNameLst>
                                          <p:attrName>style.visibility</p:attrName>
                                        </p:attrNameLst>
                                      </p:cBhvr>
                                      <p:to>
                                        <p:strVal val="visible"/>
                                      </p:to>
                                    </p:set>
                                    <p:animEffect filter="dissolve">
                                      <p:cBhvr>
                                        <p:cTn id="63" dur="500"/>
                                        <p:tgtEl>
                                          <p:spTgt spid="34845"/>
                                        </p:tgtEl>
                                      </p:cBhvr>
                                    </p:animEffect>
                                  </p:childTnLst>
                                </p:cTn>
                              </p:par>
                              <p:par>
                                <p:cTn id="64" presetID="9" presetClass="entr" presetSubtype="0" fill="hold" nodeType="withEffect">
                                  <p:stCondLst>
                                    <p:cond delay="0"/>
                                  </p:stCondLst>
                                  <p:childTnLst>
                                    <p:set>
                                      <p:cBhvr>
                                        <p:cTn id="65" dur="1" fill="hold">
                                          <p:stCondLst>
                                            <p:cond delay="0"/>
                                          </p:stCondLst>
                                        </p:cTn>
                                        <p:tgtEl>
                                          <p:spTgt spid="34832"/>
                                        </p:tgtEl>
                                        <p:attrNameLst>
                                          <p:attrName>style.visibility</p:attrName>
                                        </p:attrNameLst>
                                      </p:cBhvr>
                                      <p:to>
                                        <p:strVal val="visible"/>
                                      </p:to>
                                    </p:set>
                                    <p:animEffect filter="dissolve">
                                      <p:cBhvr>
                                        <p:cTn id="66" dur="500"/>
                                        <p:tgtEl>
                                          <p:spTgt spid="34832"/>
                                        </p:tgtEl>
                                      </p:cBhvr>
                                    </p:animEffect>
                                  </p:childTnLst>
                                </p:cTn>
                              </p:par>
                              <p:par>
                                <p:cTn id="67" presetID="9" presetClass="entr" presetSubtype="0" fill="hold" nodeType="withEffect">
                                  <p:stCondLst>
                                    <p:cond delay="0"/>
                                  </p:stCondLst>
                                  <p:childTnLst>
                                    <p:set>
                                      <p:cBhvr>
                                        <p:cTn id="68" dur="1" fill="hold">
                                          <p:stCondLst>
                                            <p:cond delay="0"/>
                                          </p:stCondLst>
                                        </p:cTn>
                                        <p:tgtEl>
                                          <p:spTgt spid="34836"/>
                                        </p:tgtEl>
                                        <p:attrNameLst>
                                          <p:attrName>style.visibility</p:attrName>
                                        </p:attrNameLst>
                                      </p:cBhvr>
                                      <p:to>
                                        <p:strVal val="visible"/>
                                      </p:to>
                                    </p:set>
                                    <p:animEffect filter="dissolve">
                                      <p:cBhvr>
                                        <p:cTn id="69" dur="500"/>
                                        <p:tgtEl>
                                          <p:spTgt spid="34836"/>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34824"/>
                                        </p:tgtEl>
                                        <p:attrNameLst>
                                          <p:attrName>style.visibility</p:attrName>
                                        </p:attrNameLst>
                                      </p:cBhvr>
                                      <p:to>
                                        <p:strVal val="visible"/>
                                      </p:to>
                                    </p:set>
                                    <p:animEffect filter="dissolve">
                                      <p:cBhvr>
                                        <p:cTn id="74" dur="500"/>
                                        <p:tgtEl>
                                          <p:spTgt spid="34824"/>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nodeType="clickEffect">
                                  <p:stCondLst>
                                    <p:cond delay="0"/>
                                  </p:stCondLst>
                                  <p:childTnLst>
                                    <p:set>
                                      <p:cBhvr>
                                        <p:cTn id="78" dur="1" fill="hold">
                                          <p:stCondLst>
                                            <p:cond delay="0"/>
                                          </p:stCondLst>
                                        </p:cTn>
                                        <p:tgtEl>
                                          <p:spTgt spid="34838"/>
                                        </p:tgtEl>
                                        <p:attrNameLst>
                                          <p:attrName>style.visibility</p:attrName>
                                        </p:attrNameLst>
                                      </p:cBhvr>
                                      <p:to>
                                        <p:strVal val="visible"/>
                                      </p:to>
                                    </p:set>
                                    <p:animEffect filter="dissolve">
                                      <p:cBhvr>
                                        <p:cTn id="79" dur="500"/>
                                        <p:tgtEl>
                                          <p:spTgt spid="34838"/>
                                        </p:tgtEl>
                                      </p:cBhvr>
                                    </p:animEffect>
                                  </p:childTnLst>
                                </p:cTn>
                              </p:par>
                              <p:par>
                                <p:cTn id="80" presetID="9" presetClass="entr" presetSubtype="0" fill="hold" nodeType="withEffect">
                                  <p:stCondLst>
                                    <p:cond delay="0"/>
                                  </p:stCondLst>
                                  <p:childTnLst>
                                    <p:set>
                                      <p:cBhvr>
                                        <p:cTn id="81" dur="1" fill="hold">
                                          <p:stCondLst>
                                            <p:cond delay="0"/>
                                          </p:stCondLst>
                                        </p:cTn>
                                        <p:tgtEl>
                                          <p:spTgt spid="34837"/>
                                        </p:tgtEl>
                                        <p:attrNameLst>
                                          <p:attrName>style.visibility</p:attrName>
                                        </p:attrNameLst>
                                      </p:cBhvr>
                                      <p:to>
                                        <p:strVal val="visible"/>
                                      </p:to>
                                    </p:set>
                                    <p:animEffect filter="dissolve">
                                      <p:cBhvr>
                                        <p:cTn id="82" dur="500"/>
                                        <p:tgtEl>
                                          <p:spTgt spid="34837"/>
                                        </p:tgtEl>
                                      </p:cBhvr>
                                    </p:animEffect>
                                  </p:childTnLst>
                                </p:cTn>
                              </p:par>
                              <p:par>
                                <p:cTn id="83" presetID="9" presetClass="entr" presetSubtype="0" fill="hold" grpId="1" nodeType="withEffect">
                                  <p:stCondLst>
                                    <p:cond delay="0"/>
                                  </p:stCondLst>
                                  <p:childTnLst>
                                    <p:set>
                                      <p:cBhvr>
                                        <p:cTn id="84" dur="1" fill="hold">
                                          <p:stCondLst>
                                            <p:cond delay="0"/>
                                          </p:stCondLst>
                                        </p:cTn>
                                        <p:tgtEl>
                                          <p:spTgt spid="34847"/>
                                        </p:tgtEl>
                                        <p:attrNameLst>
                                          <p:attrName>style.visibility</p:attrName>
                                        </p:attrNameLst>
                                      </p:cBhvr>
                                      <p:to>
                                        <p:strVal val="visible"/>
                                      </p:to>
                                    </p:set>
                                    <p:animEffect filter="dissolve">
                                      <p:cBhvr>
                                        <p:cTn id="85" dur="500"/>
                                        <p:tgtEl>
                                          <p:spTgt spid="34847"/>
                                        </p:tgtEl>
                                      </p:cBhvr>
                                    </p:animEffect>
                                  </p:childTnLst>
                                </p:cTn>
                              </p:par>
                              <p:par>
                                <p:cTn id="86" presetID="9" presetClass="entr" presetSubtype="0" fill="hold" nodeType="withEffect">
                                  <p:stCondLst>
                                    <p:cond delay="0"/>
                                  </p:stCondLst>
                                  <p:childTnLst>
                                    <p:set>
                                      <p:cBhvr>
                                        <p:cTn id="87" dur="1" fill="hold">
                                          <p:stCondLst>
                                            <p:cond delay="0"/>
                                          </p:stCondLst>
                                        </p:cTn>
                                        <p:tgtEl>
                                          <p:spTgt spid="34839"/>
                                        </p:tgtEl>
                                        <p:attrNameLst>
                                          <p:attrName>style.visibility</p:attrName>
                                        </p:attrNameLst>
                                      </p:cBhvr>
                                      <p:to>
                                        <p:strVal val="visible"/>
                                      </p:to>
                                    </p:set>
                                    <p:animEffect filter="dissolve">
                                      <p:cBhvr>
                                        <p:cTn id="88" dur="500"/>
                                        <p:tgtEl>
                                          <p:spTgt spid="34839"/>
                                        </p:tgtEl>
                                      </p:cBhvr>
                                    </p:animEffect>
                                  </p:childTnLst>
                                </p:cTn>
                              </p:par>
                              <p:par>
                                <p:cTn id="89" presetID="9" presetClass="entr" presetSubtype="0" fill="hold" nodeType="withEffect">
                                  <p:stCondLst>
                                    <p:cond delay="0"/>
                                  </p:stCondLst>
                                  <p:childTnLst>
                                    <p:set>
                                      <p:cBhvr>
                                        <p:cTn id="90" dur="1" fill="hold">
                                          <p:stCondLst>
                                            <p:cond delay="0"/>
                                          </p:stCondLst>
                                        </p:cTn>
                                        <p:tgtEl>
                                          <p:spTgt spid="34844"/>
                                        </p:tgtEl>
                                        <p:attrNameLst>
                                          <p:attrName>style.visibility</p:attrName>
                                        </p:attrNameLst>
                                      </p:cBhvr>
                                      <p:to>
                                        <p:strVal val="visible"/>
                                      </p:to>
                                    </p:set>
                                    <p:animEffect filter="dissolve">
                                      <p:cBhvr>
                                        <p:cTn id="91" dur="500"/>
                                        <p:tgtEl>
                                          <p:spTgt spid="34844"/>
                                        </p:tgtEl>
                                      </p:cBhvr>
                                    </p:animEffect>
                                  </p:childTnLst>
                                </p:cTn>
                              </p:par>
                              <p:par>
                                <p:cTn id="92" presetID="9" presetClass="entr" presetSubtype="0" fill="hold" nodeType="withEffect">
                                  <p:stCondLst>
                                    <p:cond delay="0"/>
                                  </p:stCondLst>
                                  <p:childTnLst>
                                    <p:set>
                                      <p:cBhvr>
                                        <p:cTn id="93" dur="1" fill="hold">
                                          <p:stCondLst>
                                            <p:cond delay="0"/>
                                          </p:stCondLst>
                                        </p:cTn>
                                        <p:tgtEl>
                                          <p:spTgt spid="34840"/>
                                        </p:tgtEl>
                                        <p:attrNameLst>
                                          <p:attrName>style.visibility</p:attrName>
                                        </p:attrNameLst>
                                      </p:cBhvr>
                                      <p:to>
                                        <p:strVal val="visible"/>
                                      </p:to>
                                    </p:set>
                                    <p:animEffect filter="dissolve">
                                      <p:cBhvr>
                                        <p:cTn id="94" dur="500"/>
                                        <p:tgtEl>
                                          <p:spTgt spid="34840"/>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9" presetClass="entr" presetSubtype="0" fill="hold" nodeType="clickEffect">
                                  <p:stCondLst>
                                    <p:cond delay="0"/>
                                  </p:stCondLst>
                                  <p:childTnLst>
                                    <p:set>
                                      <p:cBhvr>
                                        <p:cTn id="98" dur="1" fill="hold">
                                          <p:stCondLst>
                                            <p:cond delay="0"/>
                                          </p:stCondLst>
                                        </p:cTn>
                                        <p:tgtEl>
                                          <p:spTgt spid="34818">
                                            <p:txEl>
                                              <p:pRg st="0" end="0"/>
                                            </p:txEl>
                                          </p:spTgt>
                                        </p:tgtEl>
                                        <p:attrNameLst>
                                          <p:attrName>style.visibility</p:attrName>
                                        </p:attrNameLst>
                                      </p:cBhvr>
                                      <p:to>
                                        <p:strVal val="visible"/>
                                      </p:to>
                                    </p:set>
                                    <p:animEffect filter="dissolve">
                                      <p:cBhvr>
                                        <p:cTn id="99" dur="500"/>
                                        <p:tgtEl>
                                          <p:spTgt spid="34818">
                                            <p:txEl>
                                              <p:pRg st="0" end="0"/>
                                            </p:txEl>
                                          </p:spTgt>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34818">
                                            <p:bg/>
                                          </p:spTgt>
                                        </p:tgtEl>
                                        <p:attrNameLst>
                                          <p:attrName>style.visibility</p:attrName>
                                        </p:attrNameLst>
                                      </p:cBhvr>
                                      <p:to>
                                        <p:strVal val="visible"/>
                                      </p:to>
                                    </p:set>
                                    <p:animEffect filter="dissolve">
                                      <p:cBhvr>
                                        <p:cTn id="102" dur="500"/>
                                        <p:tgtEl>
                                          <p:spTgt spid="34818">
                                            <p:bg/>
                                          </p:spTgt>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34818">
                                            <p:txEl>
                                              <p:pRg st="0" end="0"/>
                                            </p:txEl>
                                          </p:spTgt>
                                        </p:tgtEl>
                                        <p:attrNameLst>
                                          <p:attrName>style.visibility</p:attrName>
                                        </p:attrNameLst>
                                      </p:cBhvr>
                                      <p:to>
                                        <p:strVal val="visible"/>
                                      </p:to>
                                    </p:set>
                                    <p:animEffect filter="dissolve">
                                      <p:cBhvr>
                                        <p:cTn id="105" dur="500"/>
                                        <p:tgtEl>
                                          <p:spTgt spid="34818">
                                            <p:txEl>
                                              <p:pRg st="0" end="0"/>
                                            </p:txEl>
                                          </p:spTgt>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34818">
                                            <p:txEl>
                                              <p:pRg st="1" end="1"/>
                                            </p:txEl>
                                          </p:spTgt>
                                        </p:tgtEl>
                                        <p:attrNameLst>
                                          <p:attrName>style.visibility</p:attrName>
                                        </p:attrNameLst>
                                      </p:cBhvr>
                                      <p:to>
                                        <p:strVal val="visible"/>
                                      </p:to>
                                    </p:set>
                                    <p:animEffect filter="dissolve">
                                      <p:cBhvr>
                                        <p:cTn id="108" dur="500"/>
                                        <p:tgtEl>
                                          <p:spTgt spid="34818">
                                            <p:txEl>
                                              <p:pRg st="1" end="1"/>
                                            </p:txEl>
                                          </p:spTgt>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34818">
                                            <p:txEl>
                                              <p:pRg st="2" end="2"/>
                                            </p:txEl>
                                          </p:spTgt>
                                        </p:tgtEl>
                                        <p:attrNameLst>
                                          <p:attrName>style.visibility</p:attrName>
                                        </p:attrNameLst>
                                      </p:cBhvr>
                                      <p:to>
                                        <p:strVal val="visible"/>
                                      </p:to>
                                    </p:set>
                                    <p:animEffect filter="dissolve">
                                      <p:cBhvr>
                                        <p:cTn id="111" dur="500"/>
                                        <p:tgtEl>
                                          <p:spTgt spid="34818">
                                            <p:txEl>
                                              <p:pRg st="2" end="2"/>
                                            </p:txEl>
                                          </p:spTgt>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9" presetClass="entr" presetSubtype="0" fill="hold" nodeType="clickEffect">
                                  <p:stCondLst>
                                    <p:cond delay="0"/>
                                  </p:stCondLst>
                                  <p:childTnLst>
                                    <p:set>
                                      <p:cBhvr>
                                        <p:cTn id="115" dur="1" fill="hold">
                                          <p:stCondLst>
                                            <p:cond delay="0"/>
                                          </p:stCondLst>
                                        </p:cTn>
                                        <p:tgtEl>
                                          <p:spTgt spid="34828"/>
                                        </p:tgtEl>
                                        <p:attrNameLst>
                                          <p:attrName>style.visibility</p:attrName>
                                        </p:attrNameLst>
                                      </p:cBhvr>
                                      <p:to>
                                        <p:strVal val="visible"/>
                                      </p:to>
                                    </p:set>
                                    <p:animEffect filter="dissolve">
                                      <p:cBhvr>
                                        <p:cTn id="116" dur="500"/>
                                        <p:tgtEl>
                                          <p:spTgt spid="34828"/>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34829"/>
                                        </p:tgtEl>
                                        <p:attrNameLst>
                                          <p:attrName>style.visibility</p:attrName>
                                        </p:attrNameLst>
                                      </p:cBhvr>
                                      <p:to>
                                        <p:strVal val="visible"/>
                                      </p:to>
                                    </p:set>
                                    <p:animEffect filter="dissolve">
                                      <p:cBhvr>
                                        <p:cTn id="119" dur="500"/>
                                        <p:tgtEl>
                                          <p:spTgt spid="34829"/>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34823"/>
                                        </p:tgtEl>
                                        <p:attrNameLst>
                                          <p:attrName>style.visibility</p:attrName>
                                        </p:attrNameLst>
                                      </p:cBhvr>
                                      <p:to>
                                        <p:strVal val="visible"/>
                                      </p:to>
                                    </p:set>
                                    <p:animEffect filter="dissolve">
                                      <p:cBhvr>
                                        <p:cTn id="122" dur="500"/>
                                        <p:tgtEl>
                                          <p:spTgt spid="34823"/>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34822"/>
                                        </p:tgtEl>
                                        <p:attrNameLst>
                                          <p:attrName>style.visibility</p:attrName>
                                        </p:attrNameLst>
                                      </p:cBhvr>
                                      <p:to>
                                        <p:strVal val="visible"/>
                                      </p:to>
                                    </p:set>
                                    <p:animEffect filter="dissolve">
                                      <p:cBhvr>
                                        <p:cTn id="127" dur="500"/>
                                        <p:tgtEl>
                                          <p:spTgt spid="34822"/>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34830"/>
                                        </p:tgtEl>
                                        <p:attrNameLst>
                                          <p:attrName>style.visibility</p:attrName>
                                        </p:attrNameLst>
                                      </p:cBhvr>
                                      <p:to>
                                        <p:strVal val="visible"/>
                                      </p:to>
                                    </p:set>
                                    <p:animEffect filter="dissolve">
                                      <p:cBhvr>
                                        <p:cTn id="130" dur="500"/>
                                        <p:tgtEl>
                                          <p:spTgt spid="34830"/>
                                        </p:tgtEl>
                                      </p:cBhvr>
                                    </p:animEffect>
                                  </p:childTnLst>
                                </p:cTn>
                              </p:par>
                              <p:par>
                                <p:cTn id="131" presetID="9" presetClass="entr" presetSubtype="0" fill="hold" nodeType="withEffect">
                                  <p:stCondLst>
                                    <p:cond delay="0"/>
                                  </p:stCondLst>
                                  <p:childTnLst>
                                    <p:set>
                                      <p:cBhvr>
                                        <p:cTn id="132" dur="1" fill="hold">
                                          <p:stCondLst>
                                            <p:cond delay="0"/>
                                          </p:stCondLst>
                                        </p:cTn>
                                        <p:tgtEl>
                                          <p:spTgt spid="34818">
                                            <p:txEl>
                                              <p:pRg st="1" end="1"/>
                                            </p:txEl>
                                          </p:spTgt>
                                        </p:tgtEl>
                                        <p:attrNameLst>
                                          <p:attrName>style.visibility</p:attrName>
                                        </p:attrNameLst>
                                      </p:cBhvr>
                                      <p:to>
                                        <p:strVal val="visible"/>
                                      </p:to>
                                    </p:set>
                                    <p:animEffect filter="dissolve">
                                      <p:cBhvr>
                                        <p:cTn id="133" dur="500"/>
                                        <p:tgtEl>
                                          <p:spTgt spid="34818">
                                            <p:txEl>
                                              <p:pRg st="1" end="1"/>
                                            </p:txEl>
                                          </p:spTgt>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34821"/>
                                        </p:tgtEl>
                                        <p:attrNameLst>
                                          <p:attrName>style.visibility</p:attrName>
                                        </p:attrNameLst>
                                      </p:cBhvr>
                                      <p:to>
                                        <p:strVal val="visible"/>
                                      </p:to>
                                    </p:set>
                                    <p:animEffect filter="dissolve">
                                      <p:cBhvr>
                                        <p:cTn id="138" dur="500"/>
                                        <p:tgtEl>
                                          <p:spTgt spid="3482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34831"/>
                                        </p:tgtEl>
                                        <p:attrNameLst>
                                          <p:attrName>style.visibility</p:attrName>
                                        </p:attrNameLst>
                                      </p:cBhvr>
                                      <p:to>
                                        <p:strVal val="visible"/>
                                      </p:to>
                                    </p:set>
                                    <p:animEffect filter="dissolve">
                                      <p:cBhvr>
                                        <p:cTn id="141" dur="500"/>
                                        <p:tgtEl>
                                          <p:spTgt spid="34831"/>
                                        </p:tgtEl>
                                      </p:cBhvr>
                                    </p:animEffect>
                                  </p:childTnLst>
                                </p:cTn>
                              </p:par>
                              <p:par>
                                <p:cTn id="142" presetID="9" presetClass="entr" presetSubtype="0" fill="hold" nodeType="withEffect">
                                  <p:stCondLst>
                                    <p:cond delay="0"/>
                                  </p:stCondLst>
                                  <p:childTnLst>
                                    <p:set>
                                      <p:cBhvr>
                                        <p:cTn id="143" dur="1" fill="hold">
                                          <p:stCondLst>
                                            <p:cond delay="0"/>
                                          </p:stCondLst>
                                        </p:cTn>
                                        <p:tgtEl>
                                          <p:spTgt spid="34843"/>
                                        </p:tgtEl>
                                        <p:attrNameLst>
                                          <p:attrName>style.visibility</p:attrName>
                                        </p:attrNameLst>
                                      </p:cBhvr>
                                      <p:to>
                                        <p:strVal val="visible"/>
                                      </p:to>
                                    </p:set>
                                    <p:animEffect filter="dissolve">
                                      <p:cBhvr>
                                        <p:cTn id="144" dur="500"/>
                                        <p:tgtEl>
                                          <p:spTgt spid="34843"/>
                                        </p:tgtEl>
                                      </p:cBhvr>
                                    </p:animEffect>
                                  </p:childTnLst>
                                </p:cTn>
                              </p:par>
                              <p:par>
                                <p:cTn id="145" presetID="9" presetClass="entr" presetSubtype="0" fill="hold" nodeType="withEffect">
                                  <p:stCondLst>
                                    <p:cond delay="0"/>
                                  </p:stCondLst>
                                  <p:childTnLst>
                                    <p:set>
                                      <p:cBhvr>
                                        <p:cTn id="146" dur="1" fill="hold">
                                          <p:stCondLst>
                                            <p:cond delay="0"/>
                                          </p:stCondLst>
                                        </p:cTn>
                                        <p:tgtEl>
                                          <p:spTgt spid="34818">
                                            <p:txEl>
                                              <p:pRg st="2" end="2"/>
                                            </p:txEl>
                                          </p:spTgt>
                                        </p:tgtEl>
                                        <p:attrNameLst>
                                          <p:attrName>style.visibility</p:attrName>
                                        </p:attrNameLst>
                                      </p:cBhvr>
                                      <p:to>
                                        <p:strVal val="visible"/>
                                      </p:to>
                                    </p:set>
                                    <p:animEffect filter="dissolve">
                                      <p:cBhvr>
                                        <p:cTn id="147" dur="500"/>
                                        <p:tgtEl>
                                          <p:spTgt spid="348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allAtOnce" bldLvl="0"/>
      <p:bldP spid="34820" grpId="0" bldLvl="0"/>
      <p:bldP spid="34821" grpId="0" bldLvl="0"/>
      <p:bldP spid="34822" grpId="0" bldLvl="0"/>
      <p:bldP spid="34823" grpId="0" bldLvl="0"/>
      <p:bldP spid="34824" grpId="0" bldLvl="0"/>
      <p:bldP spid="34825" grpId="0" bldLvl="0"/>
      <p:bldP spid="34826" grpId="0" bldLvl="0"/>
      <p:bldP spid="34827" grpId="0" bldLvl="0"/>
      <p:bldP spid="34829" grpId="0" bldLvl="0"/>
      <p:bldP spid="34830" grpId="0" bldLvl="0"/>
      <p:bldP spid="34831" grpId="0" bldLvl="0"/>
      <p:bldP spid="34847" grpId="0" bldLvl="0"/>
      <p:bldP spid="34847" grpId="1" bldLvl="0"/>
      <p:bldP spid="34848" grpId="0" bldLvl="0"/>
      <p:bldP spid="34849" grpId="0" bldLvl="0"/>
      <p:bldP spid="34850" grpId="0" bldLvl="0"/>
      <p:bldP spid="34851" grpId="0" bldLvl="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981200" y="274638"/>
            <a:ext cx="8229600" cy="1143000"/>
          </a:xfrm>
        </p:spPr>
        <p:txBody>
          <a:bodyPr anchor="ctr"/>
          <a:lstStyle/>
          <a:p>
            <a:r>
              <a:rPr lang="zh-CN" altLang="en-US" sz="4400"/>
              <a:t>各模块功能概述</a:t>
            </a:r>
          </a:p>
        </p:txBody>
      </p:sp>
      <p:sp>
        <p:nvSpPr>
          <p:cNvPr id="36866" name="Rectangle 3"/>
          <p:cNvSpPr>
            <a:spLocks noGrp="1" noChangeArrowheads="1"/>
          </p:cNvSpPr>
          <p:nvPr>
            <p:ph idx="1"/>
          </p:nvPr>
        </p:nvSpPr>
        <p:spPr>
          <a:xfrm>
            <a:off x="1695450" y="1193800"/>
            <a:ext cx="8940800" cy="5238750"/>
          </a:xfrm>
        </p:spPr>
        <p:txBody>
          <a:bodyPr>
            <a:normAutofit lnSpcReduction="10000"/>
          </a:bodyPr>
          <a:lstStyle/>
          <a:p>
            <a:pPr>
              <a:lnSpc>
                <a:spcPct val="90000"/>
              </a:lnSpc>
            </a:pPr>
            <a:r>
              <a:rPr lang="zh-CN" altLang="en-US" sz="3200"/>
              <a:t>接收控制逻辑模块</a:t>
            </a:r>
          </a:p>
          <a:p>
            <a:pPr lvl="1">
              <a:lnSpc>
                <a:spcPct val="90000"/>
              </a:lnSpc>
            </a:pPr>
            <a:r>
              <a:rPr lang="zh-CN" altLang="en-US" sz="2400"/>
              <a:t>输入数据的计数，控制数据缓冲模块的锁存</a:t>
            </a:r>
            <a:endParaRPr lang="en-US" altLang="zh-CN" sz="2800"/>
          </a:p>
          <a:p>
            <a:pPr>
              <a:lnSpc>
                <a:spcPct val="90000"/>
              </a:lnSpc>
            </a:pPr>
            <a:r>
              <a:rPr lang="zh-CN" altLang="en-US" sz="3200"/>
              <a:t>串并转换模块</a:t>
            </a:r>
          </a:p>
          <a:p>
            <a:pPr lvl="1">
              <a:lnSpc>
                <a:spcPct val="90000"/>
              </a:lnSpc>
            </a:pPr>
            <a:r>
              <a:rPr lang="zh-CN" altLang="en-US" sz="2400"/>
              <a:t>将串行输入的</a:t>
            </a:r>
            <a:r>
              <a:rPr lang="en-US" altLang="zh-CN" sz="2400"/>
              <a:t>DATA</a:t>
            </a:r>
            <a:r>
              <a:rPr lang="zh-CN" altLang="en-US" sz="2400"/>
              <a:t>数据存储在寄存器里，转换为并行输出</a:t>
            </a:r>
          </a:p>
          <a:p>
            <a:pPr>
              <a:lnSpc>
                <a:spcPct val="90000"/>
              </a:lnSpc>
            </a:pPr>
            <a:r>
              <a:rPr lang="zh-CN" altLang="en-US" sz="3200"/>
              <a:t>数据缓冲模块</a:t>
            </a:r>
          </a:p>
          <a:p>
            <a:pPr lvl="1">
              <a:lnSpc>
                <a:spcPct val="90000"/>
              </a:lnSpc>
            </a:pPr>
            <a:r>
              <a:rPr lang="zh-CN" altLang="en-US" sz="2400"/>
              <a:t>将串并转换模块接收到的有效数据锁存至数据缓冲模块</a:t>
            </a:r>
          </a:p>
          <a:p>
            <a:pPr>
              <a:lnSpc>
                <a:spcPct val="90000"/>
              </a:lnSpc>
            </a:pPr>
            <a:r>
              <a:rPr lang="zh-CN" altLang="en-US" sz="3200"/>
              <a:t>控制逻辑模块</a:t>
            </a:r>
          </a:p>
          <a:p>
            <a:pPr lvl="1">
              <a:lnSpc>
                <a:spcPct val="90000"/>
              </a:lnSpc>
            </a:pPr>
            <a:r>
              <a:rPr lang="en-US" altLang="zh-CN" sz="2400"/>
              <a:t>DATA</a:t>
            </a:r>
            <a:r>
              <a:rPr lang="zh-CN" altLang="en-US" sz="2400"/>
              <a:t>输入数据起始位的检测，启动接收控制逻辑模块和串并转换模块</a:t>
            </a:r>
            <a:endParaRPr lang="en-US" altLang="zh-CN" sz="2800"/>
          </a:p>
          <a:p>
            <a:pPr lvl="1">
              <a:lnSpc>
                <a:spcPct val="90000"/>
              </a:lnSpc>
            </a:pPr>
            <a:r>
              <a:rPr lang="zh-CN" altLang="en-US" sz="2400"/>
              <a:t>产生中断请求信号的逻辑电路，输出中断请求信号，并由地址线产生不同种类的中断清除命令清除中断请求</a:t>
            </a:r>
          </a:p>
          <a:p>
            <a:pPr lvl="1">
              <a:lnSpc>
                <a:spcPct val="90000"/>
              </a:lnSpc>
            </a:pPr>
            <a:r>
              <a:rPr lang="zh-CN" altLang="en-US" sz="2400"/>
              <a:t>控制数据缓冲模块的数据输出</a:t>
            </a:r>
            <a:endParaRPr lang="en-US" altLang="zh-CN" sz="2400"/>
          </a:p>
        </p:txBody>
      </p:sp>
      <p:sp>
        <p:nvSpPr>
          <p:cNvPr id="36867" name="灯片编号占位符 1"/>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p>
            <a:fld id="{3012126B-D62A-48C6-9965-B195CF49FBA4}" type="slidenum">
              <a:rPr lang="zh-CN" altLang="en-US" smtClean="0">
                <a:latin typeface="宋体" panose="02010600030101010101" pitchFamily="2" charset="-122"/>
                <a:ea typeface="宋体" panose="02010600030101010101" pitchFamily="2" charset="-122"/>
              </a:rPr>
              <a:pPr/>
              <a:t>6</a:t>
            </a:fld>
            <a:endParaRPr lang="zh-CN" altLang="en-US"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42610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524001" y="1500189"/>
            <a:ext cx="722313" cy="3487737"/>
          </a:xfrm>
        </p:spPr>
        <p:txBody>
          <a:bodyPr anchor="ctr"/>
          <a:lstStyle/>
          <a:p>
            <a:r>
              <a:rPr lang="zh-CN" altLang="en-US" sz="4400"/>
              <a:t>算法级设计</a:t>
            </a:r>
          </a:p>
        </p:txBody>
      </p:sp>
      <p:sp>
        <p:nvSpPr>
          <p:cNvPr id="38915" name="矩形 50"/>
          <p:cNvSpPr>
            <a:spLocks noChangeArrowheads="1"/>
          </p:cNvSpPr>
          <p:nvPr/>
        </p:nvSpPr>
        <p:spPr bwMode="auto">
          <a:xfrm>
            <a:off x="6381751" y="1571626"/>
            <a:ext cx="2428875" cy="428625"/>
          </a:xfrm>
          <a:prstGeom prst="rect">
            <a:avLst/>
          </a:prstGeom>
          <a:solidFill>
            <a:schemeClr val="bg2"/>
          </a:solidFill>
          <a:ln w="25400">
            <a:solidFill>
              <a:srgbClr val="395E8A"/>
            </a:solidFill>
            <a:miter lim="800000"/>
            <a:headEnd/>
            <a:tailEnd/>
          </a:ln>
        </p:spPr>
        <p:txBody>
          <a:bodyPr anchor="ct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600" b="1" i="1">
                <a:solidFill>
                  <a:schemeClr val="tx1"/>
                </a:solidFill>
                <a:latin typeface="Calibri" panose="020F0502020204030204" pitchFamily="34" charset="0"/>
                <a:sym typeface="宋体" panose="02010600030101010101" pitchFamily="2" charset="-122"/>
              </a:rPr>
              <a:t>接收起始控制</a:t>
            </a:r>
          </a:p>
        </p:txBody>
      </p:sp>
      <p:sp>
        <p:nvSpPr>
          <p:cNvPr id="38916" name="矩形 51"/>
          <p:cNvSpPr>
            <a:spLocks noChangeArrowheads="1"/>
          </p:cNvSpPr>
          <p:nvPr/>
        </p:nvSpPr>
        <p:spPr bwMode="auto">
          <a:xfrm>
            <a:off x="6381750" y="2214563"/>
            <a:ext cx="928688" cy="285750"/>
          </a:xfrm>
          <a:prstGeom prst="rect">
            <a:avLst/>
          </a:prstGeom>
          <a:solidFill>
            <a:schemeClr val="bg2"/>
          </a:solidFill>
          <a:ln w="25400">
            <a:solidFill>
              <a:srgbClr val="395E8A"/>
            </a:solidFill>
            <a:miter lim="800000"/>
            <a:headEnd/>
            <a:tailEnd/>
          </a:ln>
        </p:spPr>
        <p:txBody>
          <a:bodyPr anchor="ct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600" b="1" i="1">
                <a:solidFill>
                  <a:schemeClr val="tx1"/>
                </a:solidFill>
                <a:latin typeface="Calibri" panose="020F0502020204030204" pitchFamily="34" charset="0"/>
                <a:sym typeface="宋体" panose="02010600030101010101" pitchFamily="2" charset="-122"/>
              </a:rPr>
              <a:t>校验</a:t>
            </a:r>
            <a:endParaRPr lang="zh-CN" altLang="en-US"/>
          </a:p>
        </p:txBody>
      </p:sp>
      <p:sp>
        <p:nvSpPr>
          <p:cNvPr id="38917" name="矩形 52"/>
          <p:cNvSpPr>
            <a:spLocks noChangeArrowheads="1"/>
          </p:cNvSpPr>
          <p:nvPr/>
        </p:nvSpPr>
        <p:spPr bwMode="auto">
          <a:xfrm>
            <a:off x="6381750" y="2714625"/>
            <a:ext cx="928688" cy="285750"/>
          </a:xfrm>
          <a:prstGeom prst="rect">
            <a:avLst/>
          </a:prstGeom>
          <a:solidFill>
            <a:schemeClr val="bg2"/>
          </a:solidFill>
          <a:ln w="25400">
            <a:solidFill>
              <a:srgbClr val="395E8A"/>
            </a:solidFill>
            <a:miter lim="800000"/>
            <a:headEnd/>
            <a:tailEnd/>
          </a:ln>
        </p:spPr>
        <p:txBody>
          <a:bodyPr anchor="ct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600" b="1" i="1">
                <a:solidFill>
                  <a:schemeClr val="tx1"/>
                </a:solidFill>
                <a:latin typeface="Calibri" panose="020F0502020204030204" pitchFamily="34" charset="0"/>
                <a:sym typeface="宋体" panose="02010600030101010101" pitchFamily="2" charset="-122"/>
              </a:rPr>
              <a:t>结束</a:t>
            </a:r>
            <a:endParaRPr lang="zh-CN" altLang="en-US"/>
          </a:p>
        </p:txBody>
      </p:sp>
      <p:sp>
        <p:nvSpPr>
          <p:cNvPr id="38918" name="矩形 53"/>
          <p:cNvSpPr>
            <a:spLocks noChangeArrowheads="1"/>
          </p:cNvSpPr>
          <p:nvPr/>
        </p:nvSpPr>
        <p:spPr bwMode="auto">
          <a:xfrm>
            <a:off x="6381750" y="3214688"/>
            <a:ext cx="928688" cy="285750"/>
          </a:xfrm>
          <a:prstGeom prst="rect">
            <a:avLst/>
          </a:prstGeom>
          <a:solidFill>
            <a:schemeClr val="bg2"/>
          </a:solidFill>
          <a:ln w="25400">
            <a:solidFill>
              <a:srgbClr val="395E8A"/>
            </a:solidFill>
            <a:miter lim="800000"/>
            <a:headEnd/>
            <a:tailEnd/>
          </a:ln>
        </p:spPr>
        <p:txBody>
          <a:bodyPr anchor="ct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600" b="1" i="1">
                <a:solidFill>
                  <a:schemeClr val="tx1"/>
                </a:solidFill>
                <a:latin typeface="Calibri" panose="020F0502020204030204" pitchFamily="34" charset="0"/>
                <a:sym typeface="宋体" panose="02010600030101010101" pitchFamily="2" charset="-122"/>
              </a:rPr>
              <a:t>溢出</a:t>
            </a:r>
            <a:endParaRPr lang="zh-CN" altLang="en-US"/>
          </a:p>
        </p:txBody>
      </p:sp>
      <p:sp>
        <p:nvSpPr>
          <p:cNvPr id="38919" name="矩形 54"/>
          <p:cNvSpPr>
            <a:spLocks noChangeArrowheads="1"/>
          </p:cNvSpPr>
          <p:nvPr/>
        </p:nvSpPr>
        <p:spPr bwMode="auto">
          <a:xfrm>
            <a:off x="7453314" y="2214564"/>
            <a:ext cx="642937" cy="1285875"/>
          </a:xfrm>
          <a:prstGeom prst="rect">
            <a:avLst/>
          </a:prstGeom>
          <a:solidFill>
            <a:schemeClr val="bg2"/>
          </a:solidFill>
          <a:ln w="25400">
            <a:solidFill>
              <a:srgbClr val="395E8A"/>
            </a:solidFill>
            <a:miter lim="800000"/>
            <a:headEnd/>
            <a:tailEnd/>
          </a:ln>
        </p:spPr>
        <p:txBody>
          <a:bodyPr anchor="ct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600" b="1" i="1">
                <a:solidFill>
                  <a:schemeClr val="tx1"/>
                </a:solidFill>
                <a:latin typeface="Calibri" panose="020F0502020204030204" pitchFamily="34" charset="0"/>
                <a:sym typeface="宋体" panose="02010600030101010101" pitchFamily="2" charset="-122"/>
              </a:rPr>
              <a:t>中断控制逻辑</a:t>
            </a:r>
          </a:p>
        </p:txBody>
      </p:sp>
      <p:sp>
        <p:nvSpPr>
          <p:cNvPr id="38920" name="矩形 55"/>
          <p:cNvSpPr>
            <a:spLocks noChangeArrowheads="1"/>
          </p:cNvSpPr>
          <p:nvPr/>
        </p:nvSpPr>
        <p:spPr bwMode="auto">
          <a:xfrm>
            <a:off x="4667250" y="2214563"/>
            <a:ext cx="357188" cy="785812"/>
          </a:xfrm>
          <a:prstGeom prst="rect">
            <a:avLst/>
          </a:prstGeom>
          <a:solidFill>
            <a:schemeClr val="bg2"/>
          </a:solidFill>
          <a:ln w="25400">
            <a:solidFill>
              <a:srgbClr val="395E8A"/>
            </a:solidFill>
            <a:miter lim="800000"/>
            <a:headEnd/>
            <a:tailEnd/>
          </a:ln>
        </p:spPr>
        <p:txBody>
          <a:bodyPr anchor="ct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600" b="1" i="1">
                <a:solidFill>
                  <a:schemeClr val="tx1"/>
                </a:solidFill>
                <a:latin typeface="Calibri" panose="020F0502020204030204" pitchFamily="34" charset="0"/>
                <a:sym typeface="宋体" panose="02010600030101010101" pitchFamily="2" charset="-122"/>
              </a:rPr>
              <a:t>计数器</a:t>
            </a:r>
          </a:p>
        </p:txBody>
      </p:sp>
      <p:sp>
        <p:nvSpPr>
          <p:cNvPr id="38921" name="矩形 56"/>
          <p:cNvSpPr>
            <a:spLocks noChangeArrowheads="1"/>
          </p:cNvSpPr>
          <p:nvPr/>
        </p:nvSpPr>
        <p:spPr bwMode="auto">
          <a:xfrm>
            <a:off x="5310189" y="2214563"/>
            <a:ext cx="357187" cy="785812"/>
          </a:xfrm>
          <a:prstGeom prst="rect">
            <a:avLst/>
          </a:prstGeom>
          <a:solidFill>
            <a:schemeClr val="bg2"/>
          </a:solidFill>
          <a:ln w="25400">
            <a:solidFill>
              <a:srgbClr val="395E8A"/>
            </a:solidFill>
            <a:miter lim="800000"/>
            <a:headEnd/>
            <a:tailEnd/>
          </a:ln>
        </p:spPr>
        <p:txBody>
          <a:bodyPr anchor="ct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600" b="1" i="1">
                <a:solidFill>
                  <a:schemeClr val="tx1"/>
                </a:solidFill>
                <a:latin typeface="Calibri" panose="020F0502020204030204" pitchFamily="34" charset="0"/>
                <a:sym typeface="宋体" panose="02010600030101010101" pitchFamily="2" charset="-122"/>
              </a:rPr>
              <a:t>译码器</a:t>
            </a:r>
          </a:p>
        </p:txBody>
      </p:sp>
      <p:sp>
        <p:nvSpPr>
          <p:cNvPr id="38922" name="矩形 57"/>
          <p:cNvSpPr>
            <a:spLocks noChangeArrowheads="1"/>
          </p:cNvSpPr>
          <p:nvPr/>
        </p:nvSpPr>
        <p:spPr bwMode="auto">
          <a:xfrm>
            <a:off x="4667250" y="3714750"/>
            <a:ext cx="357188" cy="1214438"/>
          </a:xfrm>
          <a:prstGeom prst="rect">
            <a:avLst/>
          </a:prstGeom>
          <a:solidFill>
            <a:schemeClr val="bg2"/>
          </a:solidFill>
          <a:ln w="25400">
            <a:solidFill>
              <a:srgbClr val="395E8A"/>
            </a:solidFill>
            <a:miter lim="800000"/>
            <a:headEnd/>
            <a:tailEnd/>
          </a:ln>
        </p:spPr>
        <p:txBody>
          <a:bodyPr anchor="ct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600" b="1" i="1">
                <a:solidFill>
                  <a:schemeClr val="tx1"/>
                </a:solidFill>
                <a:latin typeface="Calibri" panose="020F0502020204030204" pitchFamily="34" charset="0"/>
                <a:sym typeface="宋体" panose="02010600030101010101" pitchFamily="2" charset="-122"/>
              </a:rPr>
              <a:t>移位寄存器</a:t>
            </a:r>
          </a:p>
        </p:txBody>
      </p:sp>
      <p:sp>
        <p:nvSpPr>
          <p:cNvPr id="38923" name="矩形 58"/>
          <p:cNvSpPr>
            <a:spLocks noChangeArrowheads="1"/>
          </p:cNvSpPr>
          <p:nvPr/>
        </p:nvSpPr>
        <p:spPr bwMode="auto">
          <a:xfrm>
            <a:off x="5310189" y="3714750"/>
            <a:ext cx="357187" cy="1214438"/>
          </a:xfrm>
          <a:prstGeom prst="rect">
            <a:avLst/>
          </a:prstGeom>
          <a:solidFill>
            <a:schemeClr val="bg2"/>
          </a:solidFill>
          <a:ln w="25400">
            <a:solidFill>
              <a:srgbClr val="395E8A"/>
            </a:solidFill>
            <a:miter lim="800000"/>
            <a:headEnd/>
            <a:tailEnd/>
          </a:ln>
        </p:spPr>
        <p:txBody>
          <a:bodyPr anchor="ct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600" b="1" i="1">
                <a:solidFill>
                  <a:schemeClr val="tx1"/>
                </a:solidFill>
                <a:latin typeface="Calibri" panose="020F0502020204030204" pitchFamily="34" charset="0"/>
                <a:sym typeface="宋体" panose="02010600030101010101" pitchFamily="2" charset="-122"/>
              </a:rPr>
              <a:t>锁存器</a:t>
            </a:r>
          </a:p>
        </p:txBody>
      </p:sp>
      <p:sp>
        <p:nvSpPr>
          <p:cNvPr id="38924" name="矩形 59"/>
          <p:cNvSpPr>
            <a:spLocks noChangeArrowheads="1"/>
          </p:cNvSpPr>
          <p:nvPr/>
        </p:nvSpPr>
        <p:spPr bwMode="auto">
          <a:xfrm>
            <a:off x="6381750" y="4786313"/>
            <a:ext cx="928688" cy="571500"/>
          </a:xfrm>
          <a:prstGeom prst="rect">
            <a:avLst/>
          </a:prstGeom>
          <a:solidFill>
            <a:schemeClr val="bg2"/>
          </a:solidFill>
          <a:ln w="25400">
            <a:solidFill>
              <a:srgbClr val="395E8A"/>
            </a:solidFill>
            <a:miter lim="800000"/>
            <a:headEnd/>
            <a:tailEnd/>
          </a:ln>
        </p:spPr>
        <p:txBody>
          <a:bodyPr anchor="ct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600" b="1" i="1">
                <a:solidFill>
                  <a:schemeClr val="tx1"/>
                </a:solidFill>
                <a:latin typeface="Calibri" panose="020F0502020204030204" pitchFamily="34" charset="0"/>
                <a:sym typeface="宋体" panose="02010600030101010101" pitchFamily="2" charset="-122"/>
              </a:rPr>
              <a:t>地址译码逻辑</a:t>
            </a:r>
          </a:p>
        </p:txBody>
      </p:sp>
      <p:sp>
        <p:nvSpPr>
          <p:cNvPr id="38925" name="矩形 60"/>
          <p:cNvSpPr>
            <a:spLocks noChangeArrowheads="1"/>
          </p:cNvSpPr>
          <p:nvPr/>
        </p:nvSpPr>
        <p:spPr bwMode="auto">
          <a:xfrm>
            <a:off x="8310564" y="3714750"/>
            <a:ext cx="642937" cy="1214438"/>
          </a:xfrm>
          <a:prstGeom prst="rect">
            <a:avLst/>
          </a:prstGeom>
          <a:solidFill>
            <a:schemeClr val="bg2"/>
          </a:solidFill>
          <a:ln w="25400">
            <a:solidFill>
              <a:srgbClr val="395E8A"/>
            </a:solidFill>
            <a:miter lim="800000"/>
            <a:headEnd/>
            <a:tailEnd/>
          </a:ln>
        </p:spPr>
        <p:txBody>
          <a:bodyPr anchor="ct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600" b="1" i="1">
                <a:solidFill>
                  <a:schemeClr val="tx1"/>
                </a:solidFill>
                <a:latin typeface="Calibri" panose="020F0502020204030204" pitchFamily="34" charset="0"/>
                <a:sym typeface="宋体" panose="02010600030101010101" pitchFamily="2" charset="-122"/>
              </a:rPr>
              <a:t>数据通道</a:t>
            </a:r>
            <a:endParaRPr lang="zh-CN" altLang="en-US"/>
          </a:p>
        </p:txBody>
      </p:sp>
      <p:cxnSp>
        <p:nvCxnSpPr>
          <p:cNvPr id="38926" name="直接箭头连接符 61"/>
          <p:cNvCxnSpPr>
            <a:cxnSpLocks noChangeShapeType="1"/>
          </p:cNvCxnSpPr>
          <p:nvPr/>
        </p:nvCxnSpPr>
        <p:spPr bwMode="auto">
          <a:xfrm>
            <a:off x="3952876" y="1677989"/>
            <a:ext cx="2428875" cy="1587"/>
          </a:xfrm>
          <a:prstGeom prst="straightConnector1">
            <a:avLst/>
          </a:prstGeom>
          <a:noFill/>
          <a:ln w="25400">
            <a:solidFill>
              <a:srgbClr val="000000"/>
            </a:solidFill>
            <a:miter lim="800000"/>
            <a:headEnd/>
            <a:tailEnd type="arrow" w="med" len="med"/>
          </a:ln>
          <a:extLst>
            <a:ext uri="{909E8E84-426E-40DD-AFC4-6F175D3DCCD1}">
              <a14:hiddenFill xmlns:a14="http://schemas.microsoft.com/office/drawing/2010/main">
                <a:noFill/>
              </a14:hiddenFill>
            </a:ext>
          </a:extLst>
        </p:spPr>
      </p:cxnSp>
      <p:cxnSp>
        <p:nvCxnSpPr>
          <p:cNvPr id="38927" name="直接箭头连接符 62"/>
          <p:cNvCxnSpPr>
            <a:cxnSpLocks noChangeShapeType="1"/>
          </p:cNvCxnSpPr>
          <p:nvPr/>
        </p:nvCxnSpPr>
        <p:spPr bwMode="auto">
          <a:xfrm>
            <a:off x="3952876" y="1941514"/>
            <a:ext cx="2428875" cy="1587"/>
          </a:xfrm>
          <a:prstGeom prst="straightConnector1">
            <a:avLst/>
          </a:prstGeom>
          <a:noFill/>
          <a:ln w="25400">
            <a:solidFill>
              <a:srgbClr val="000000"/>
            </a:solidFill>
            <a:miter lim="800000"/>
            <a:headEnd/>
            <a:tailEnd type="arrow" w="med" len="med"/>
          </a:ln>
          <a:extLst>
            <a:ext uri="{909E8E84-426E-40DD-AFC4-6F175D3DCCD1}">
              <a14:hiddenFill xmlns:a14="http://schemas.microsoft.com/office/drawing/2010/main">
                <a:noFill/>
              </a14:hiddenFill>
            </a:ext>
          </a:extLst>
        </p:spPr>
      </p:cxnSp>
      <p:sp>
        <p:nvSpPr>
          <p:cNvPr id="38928" name="TextBox 63"/>
          <p:cNvSpPr>
            <a:spLocks noChangeArrowheads="1"/>
          </p:cNvSpPr>
          <p:nvPr/>
        </p:nvSpPr>
        <p:spPr bwMode="auto">
          <a:xfrm>
            <a:off x="3238501" y="1500189"/>
            <a:ext cx="7858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lgn="r">
              <a:spcBef>
                <a:spcPct val="0"/>
              </a:spcBef>
            </a:pPr>
            <a:r>
              <a:rPr lang="en-US" altLang="zh-CN" sz="1600" b="1" i="1">
                <a:solidFill>
                  <a:srgbClr val="000000"/>
                </a:solidFill>
                <a:sym typeface="Calibri" panose="020F0502020204030204" pitchFamily="34" charset="0"/>
              </a:rPr>
              <a:t>clk</a:t>
            </a:r>
            <a:endParaRPr lang="zh-CN" altLang="en-US" sz="1600" b="1" i="1">
              <a:solidFill>
                <a:srgbClr val="000000"/>
              </a:solidFill>
              <a:sym typeface="宋体" panose="02010600030101010101" pitchFamily="2" charset="-122"/>
            </a:endParaRPr>
          </a:p>
        </p:txBody>
      </p:sp>
      <p:sp>
        <p:nvSpPr>
          <p:cNvPr id="38929" name="TextBox 64"/>
          <p:cNvSpPr>
            <a:spLocks noChangeArrowheads="1"/>
          </p:cNvSpPr>
          <p:nvPr/>
        </p:nvSpPr>
        <p:spPr bwMode="auto">
          <a:xfrm>
            <a:off x="3024189" y="1763714"/>
            <a:ext cx="10001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lgn="r">
              <a:spcBef>
                <a:spcPct val="0"/>
              </a:spcBef>
            </a:pPr>
            <a:r>
              <a:rPr lang="en-US" altLang="zh-CN" sz="1600" b="1" i="1">
                <a:solidFill>
                  <a:srgbClr val="000000"/>
                </a:solidFill>
                <a:sym typeface="Calibri" panose="020F0502020204030204" pitchFamily="34" charset="0"/>
              </a:rPr>
              <a:t>serial</a:t>
            </a:r>
            <a:endParaRPr lang="zh-CN" altLang="en-US" sz="1600" b="1" i="1">
              <a:solidFill>
                <a:srgbClr val="000000"/>
              </a:solidFill>
              <a:sym typeface="宋体" panose="02010600030101010101" pitchFamily="2" charset="-122"/>
            </a:endParaRPr>
          </a:p>
        </p:txBody>
      </p:sp>
      <p:grpSp>
        <p:nvGrpSpPr>
          <p:cNvPr id="38930" name="组合 38929"/>
          <p:cNvGrpSpPr>
            <a:grpSpLocks/>
          </p:cNvGrpSpPr>
          <p:nvPr/>
        </p:nvGrpSpPr>
        <p:grpSpPr bwMode="auto">
          <a:xfrm>
            <a:off x="4381501" y="1285876"/>
            <a:ext cx="4786313" cy="2428875"/>
            <a:chOff x="0" y="0"/>
            <a:chExt cx="4786349" cy="2428892"/>
          </a:xfrm>
        </p:grpSpPr>
        <p:sp>
          <p:nvSpPr>
            <p:cNvPr id="2" name="直接连接符 66"/>
            <p:cNvSpPr>
              <a:spLocks noChangeShapeType="1"/>
            </p:cNvSpPr>
            <p:nvPr/>
          </p:nvSpPr>
          <p:spPr bwMode="auto">
            <a:xfrm>
              <a:off x="4429156" y="428628"/>
              <a:ext cx="357190" cy="1"/>
            </a:xfrm>
            <a:prstGeom prst="line">
              <a:avLst/>
            </a:prstGeom>
            <a:noFill/>
            <a:ln w="12700">
              <a:solidFill>
                <a:srgbClr val="000000"/>
              </a:solidFill>
              <a:miter lim="800000"/>
              <a:headEnd/>
              <a:tailEnd/>
            </a:ln>
            <a:extLst>
              <a:ext uri="{909E8E84-426E-40DD-AFC4-6F175D3DCCD1}">
                <a14:hiddenFill xmlns:a14="http://schemas.microsoft.com/office/drawing/2010/main">
                  <a:noFill/>
                </a14:hiddenFill>
              </a:ext>
            </a:extLst>
          </p:spPr>
          <p:txBody>
            <a:bodyPr/>
            <a:lstStyle/>
            <a:p>
              <a:pPr algn="ctr"/>
              <a:endParaRPr lang="zh-CN" altLang="en-US">
                <a:latin typeface="宋体" panose="02010600030101010101" pitchFamily="2" charset="-122"/>
              </a:endParaRPr>
            </a:p>
          </p:txBody>
        </p:sp>
        <p:sp>
          <p:nvSpPr>
            <p:cNvPr id="38931" name="直接连接符 67"/>
            <p:cNvSpPr>
              <a:spLocks noChangeShapeType="1"/>
            </p:cNvSpPr>
            <p:nvPr/>
          </p:nvSpPr>
          <p:spPr bwMode="auto">
            <a:xfrm rot="16200000" flipV="1">
              <a:off x="4572031" y="214313"/>
              <a:ext cx="428627" cy="2"/>
            </a:xfrm>
            <a:prstGeom prst="line">
              <a:avLst/>
            </a:prstGeom>
            <a:noFill/>
            <a:ln w="12700">
              <a:solidFill>
                <a:srgbClr val="000000"/>
              </a:solidFill>
              <a:miter lim="800000"/>
              <a:headEnd/>
              <a:tailEnd/>
            </a:ln>
            <a:extLst>
              <a:ext uri="{909E8E84-426E-40DD-AFC4-6F175D3DCCD1}">
                <a14:hiddenFill xmlns:a14="http://schemas.microsoft.com/office/drawing/2010/main">
                  <a:noFill/>
                </a14:hiddenFill>
              </a:ext>
            </a:extLst>
          </p:spPr>
          <p:txBody>
            <a:bodyPr/>
            <a:lstStyle/>
            <a:p>
              <a:pPr algn="ctr"/>
              <a:endParaRPr lang="zh-CN" altLang="en-US">
                <a:latin typeface="宋体" panose="02010600030101010101" pitchFamily="2" charset="-122"/>
              </a:endParaRPr>
            </a:p>
          </p:txBody>
        </p:sp>
        <p:sp>
          <p:nvSpPr>
            <p:cNvPr id="38932" name="直接连接符 68"/>
            <p:cNvSpPr>
              <a:spLocks noChangeShapeType="1"/>
            </p:cNvSpPr>
            <p:nvPr/>
          </p:nvSpPr>
          <p:spPr bwMode="auto">
            <a:xfrm rot="10800000">
              <a:off x="0" y="0"/>
              <a:ext cx="4786346" cy="1"/>
            </a:xfrm>
            <a:prstGeom prst="line">
              <a:avLst/>
            </a:prstGeom>
            <a:noFill/>
            <a:ln w="12700">
              <a:solidFill>
                <a:srgbClr val="000000"/>
              </a:solidFill>
              <a:miter lim="800000"/>
              <a:headEnd/>
              <a:tailEnd/>
            </a:ln>
            <a:extLst>
              <a:ext uri="{909E8E84-426E-40DD-AFC4-6F175D3DCCD1}">
                <a14:hiddenFill xmlns:a14="http://schemas.microsoft.com/office/drawing/2010/main">
                  <a:noFill/>
                </a14:hiddenFill>
              </a:ext>
            </a:extLst>
          </p:spPr>
          <p:txBody>
            <a:bodyPr/>
            <a:lstStyle/>
            <a:p>
              <a:pPr algn="ctr"/>
              <a:endParaRPr lang="zh-CN" altLang="en-US">
                <a:latin typeface="宋体" panose="02010600030101010101" pitchFamily="2" charset="-122"/>
              </a:endParaRPr>
            </a:p>
          </p:txBody>
        </p:sp>
        <p:sp>
          <p:nvSpPr>
            <p:cNvPr id="38933" name="直接连接符 69"/>
            <p:cNvSpPr>
              <a:spLocks noChangeShapeType="1"/>
            </p:cNvSpPr>
            <p:nvPr/>
          </p:nvSpPr>
          <p:spPr bwMode="auto">
            <a:xfrm rot="5400000">
              <a:off x="-1048574" y="1048572"/>
              <a:ext cx="2097150" cy="1"/>
            </a:xfrm>
            <a:prstGeom prst="line">
              <a:avLst/>
            </a:prstGeom>
            <a:noFill/>
            <a:ln w="12700">
              <a:solidFill>
                <a:srgbClr val="000000"/>
              </a:solidFill>
              <a:miter lim="800000"/>
              <a:headEnd/>
              <a:tailEnd/>
            </a:ln>
            <a:extLst>
              <a:ext uri="{909E8E84-426E-40DD-AFC4-6F175D3DCCD1}">
                <a14:hiddenFill xmlns:a14="http://schemas.microsoft.com/office/drawing/2010/main">
                  <a:noFill/>
                </a14:hiddenFill>
              </a:ext>
            </a:extLst>
          </p:spPr>
          <p:txBody>
            <a:bodyPr/>
            <a:lstStyle/>
            <a:p>
              <a:pPr algn="ctr"/>
              <a:endParaRPr lang="zh-CN" altLang="en-US">
                <a:latin typeface="宋体" panose="02010600030101010101" pitchFamily="2" charset="-122"/>
              </a:endParaRPr>
            </a:p>
          </p:txBody>
        </p:sp>
        <p:cxnSp>
          <p:nvCxnSpPr>
            <p:cNvPr id="38934" name="直接箭头连接符 70"/>
            <p:cNvCxnSpPr>
              <a:cxnSpLocks noChangeShapeType="1"/>
            </p:cNvCxnSpPr>
            <p:nvPr/>
          </p:nvCxnSpPr>
          <p:spPr bwMode="auto">
            <a:xfrm rot="5400000">
              <a:off x="333705" y="2262532"/>
              <a:ext cx="331129" cy="1588"/>
            </a:xfrm>
            <a:prstGeom prst="straightConnector1">
              <a:avLst/>
            </a:prstGeom>
            <a:noFill/>
            <a:ln w="12700">
              <a:solidFill>
                <a:srgbClr val="000000"/>
              </a:solidFill>
              <a:miter lim="800000"/>
              <a:headEnd/>
              <a:tailEnd type="arrow" w="med" len="med"/>
            </a:ln>
            <a:extLst>
              <a:ext uri="{909E8E84-426E-40DD-AFC4-6F175D3DCCD1}">
                <a14:hiddenFill xmlns:a14="http://schemas.microsoft.com/office/drawing/2010/main">
                  <a:noFill/>
                </a14:hiddenFill>
              </a:ext>
            </a:extLst>
          </p:spPr>
        </p:cxnSp>
        <p:sp>
          <p:nvSpPr>
            <p:cNvPr id="38935" name="直接连接符 71"/>
            <p:cNvSpPr>
              <a:spLocks noChangeShapeType="1"/>
            </p:cNvSpPr>
            <p:nvPr/>
          </p:nvSpPr>
          <p:spPr bwMode="auto">
            <a:xfrm>
              <a:off x="0" y="2097150"/>
              <a:ext cx="500066" cy="1"/>
            </a:xfrm>
            <a:prstGeom prst="line">
              <a:avLst/>
            </a:prstGeom>
            <a:noFill/>
            <a:ln w="12700">
              <a:solidFill>
                <a:srgbClr val="000000"/>
              </a:solidFill>
              <a:miter lim="800000"/>
              <a:headEnd/>
              <a:tailEnd/>
            </a:ln>
            <a:extLst>
              <a:ext uri="{909E8E84-426E-40DD-AFC4-6F175D3DCCD1}">
                <a14:hiddenFill xmlns:a14="http://schemas.microsoft.com/office/drawing/2010/main">
                  <a:noFill/>
                </a14:hiddenFill>
              </a:ext>
            </a:extLst>
          </p:spPr>
          <p:txBody>
            <a:bodyPr/>
            <a:lstStyle/>
            <a:p>
              <a:pPr algn="ctr"/>
              <a:endParaRPr lang="zh-CN" altLang="en-US">
                <a:latin typeface="宋体" panose="02010600030101010101" pitchFamily="2" charset="-122"/>
              </a:endParaRPr>
            </a:p>
          </p:txBody>
        </p:sp>
      </p:grpSp>
      <p:cxnSp>
        <p:nvCxnSpPr>
          <p:cNvPr id="38937" name="直接箭头连接符 72"/>
          <p:cNvCxnSpPr>
            <a:cxnSpLocks noChangeShapeType="1"/>
          </p:cNvCxnSpPr>
          <p:nvPr/>
        </p:nvCxnSpPr>
        <p:spPr bwMode="auto">
          <a:xfrm rot="5400000">
            <a:off x="4384675" y="1746250"/>
            <a:ext cx="927100" cy="6350"/>
          </a:xfrm>
          <a:prstGeom prst="straightConnector1">
            <a:avLst/>
          </a:prstGeom>
          <a:noFill/>
          <a:ln w="12700">
            <a:solidFill>
              <a:srgbClr val="000000"/>
            </a:solidFill>
            <a:miter lim="800000"/>
            <a:headEnd type="oval" w="med" len="med"/>
            <a:tailEnd type="arrow" w="med" len="med"/>
          </a:ln>
          <a:extLst>
            <a:ext uri="{909E8E84-426E-40DD-AFC4-6F175D3DCCD1}">
              <a14:hiddenFill xmlns:a14="http://schemas.microsoft.com/office/drawing/2010/main">
                <a:noFill/>
              </a14:hiddenFill>
            </a:ext>
          </a:extLst>
        </p:spPr>
      </p:cxnSp>
      <p:cxnSp>
        <p:nvCxnSpPr>
          <p:cNvPr id="38938" name="直接箭头连接符 73"/>
          <p:cNvCxnSpPr>
            <a:cxnSpLocks noChangeShapeType="1"/>
          </p:cNvCxnSpPr>
          <p:nvPr/>
        </p:nvCxnSpPr>
        <p:spPr bwMode="auto">
          <a:xfrm rot="5400000">
            <a:off x="5032376" y="1739901"/>
            <a:ext cx="930275" cy="19050"/>
          </a:xfrm>
          <a:prstGeom prst="straightConnector1">
            <a:avLst/>
          </a:prstGeom>
          <a:noFill/>
          <a:ln w="12700">
            <a:solidFill>
              <a:srgbClr val="000000"/>
            </a:solidFill>
            <a:miter lim="800000"/>
            <a:headEnd type="oval" w="med" len="med"/>
            <a:tailEnd type="arrow" w="med" len="med"/>
          </a:ln>
          <a:extLst>
            <a:ext uri="{909E8E84-426E-40DD-AFC4-6F175D3DCCD1}">
              <a14:hiddenFill xmlns:a14="http://schemas.microsoft.com/office/drawing/2010/main">
                <a:noFill/>
              </a14:hiddenFill>
            </a:ext>
          </a:extLst>
        </p:spPr>
      </p:cxnSp>
      <p:sp>
        <p:nvSpPr>
          <p:cNvPr id="38939" name="直接连接符 74"/>
          <p:cNvSpPr>
            <a:spLocks noChangeShapeType="1"/>
          </p:cNvSpPr>
          <p:nvPr/>
        </p:nvSpPr>
        <p:spPr bwMode="auto">
          <a:xfrm>
            <a:off x="5667376" y="2357438"/>
            <a:ext cx="714375" cy="0"/>
          </a:xfrm>
          <a:prstGeom prst="line">
            <a:avLst/>
          </a:prstGeom>
          <a:noFill/>
          <a:ln w="12700">
            <a:solidFill>
              <a:srgbClr val="000000"/>
            </a:solidFill>
            <a:miter lim="800000"/>
            <a:headEnd/>
            <a:tailEnd type="arrow" w="med" len="med"/>
          </a:ln>
          <a:extLst>
            <a:ext uri="{909E8E84-426E-40DD-AFC4-6F175D3DCCD1}">
              <a14:hiddenFill xmlns:a14="http://schemas.microsoft.com/office/drawing/2010/main">
                <a:noFill/>
              </a14:hiddenFill>
            </a:ext>
          </a:extLst>
        </p:spPr>
        <p:txBody>
          <a:bodyPr/>
          <a:lstStyle/>
          <a:p>
            <a:pPr algn="ctr"/>
            <a:endParaRPr lang="zh-CN" altLang="en-US">
              <a:latin typeface="宋体" panose="02010600030101010101" pitchFamily="2" charset="-122"/>
            </a:endParaRPr>
          </a:p>
        </p:txBody>
      </p:sp>
      <p:cxnSp>
        <p:nvCxnSpPr>
          <p:cNvPr id="38940" name="肘形连接符 75"/>
          <p:cNvCxnSpPr>
            <a:cxnSpLocks noChangeShapeType="1"/>
            <a:stCxn id="38921" idx="3"/>
            <a:endCxn id="38917" idx="1"/>
          </p:cNvCxnSpPr>
          <p:nvPr/>
        </p:nvCxnSpPr>
        <p:spPr bwMode="auto">
          <a:xfrm>
            <a:off x="5667376" y="2606676"/>
            <a:ext cx="714375" cy="250825"/>
          </a:xfrm>
          <a:prstGeom prst="bentConnector3">
            <a:avLst>
              <a:gd name="adj1" fmla="val 50000"/>
            </a:avLst>
          </a:prstGeom>
          <a:noFill/>
          <a:ln w="12700">
            <a:solidFill>
              <a:srgbClr val="000000"/>
            </a:solidFill>
            <a:miter lim="800000"/>
            <a:headEnd/>
            <a:tailEnd type="arrow" w="med" len="med"/>
          </a:ln>
          <a:extLst>
            <a:ext uri="{909E8E84-426E-40DD-AFC4-6F175D3DCCD1}">
              <a14:hiddenFill xmlns:a14="http://schemas.microsoft.com/office/drawing/2010/main">
                <a:noFill/>
              </a14:hiddenFill>
            </a:ext>
          </a:extLst>
        </p:spPr>
      </p:cxnSp>
      <p:cxnSp>
        <p:nvCxnSpPr>
          <p:cNvPr id="38941" name="肘形连接符 76"/>
          <p:cNvCxnSpPr>
            <a:cxnSpLocks noChangeShapeType="1"/>
          </p:cNvCxnSpPr>
          <p:nvPr/>
        </p:nvCxnSpPr>
        <p:spPr bwMode="auto">
          <a:xfrm>
            <a:off x="5667376" y="2857501"/>
            <a:ext cx="714375" cy="500063"/>
          </a:xfrm>
          <a:prstGeom prst="bentConnector3">
            <a:avLst>
              <a:gd name="adj1" fmla="val 36356"/>
            </a:avLst>
          </a:prstGeom>
          <a:noFill/>
          <a:ln w="12700">
            <a:solidFill>
              <a:srgbClr val="000000"/>
            </a:solidFill>
            <a:miter lim="800000"/>
            <a:headEnd/>
            <a:tailEnd type="arrow" w="med" len="med"/>
          </a:ln>
          <a:extLst>
            <a:ext uri="{909E8E84-426E-40DD-AFC4-6F175D3DCCD1}">
              <a14:hiddenFill xmlns:a14="http://schemas.microsoft.com/office/drawing/2010/main">
                <a:noFill/>
              </a14:hiddenFill>
            </a:ext>
          </a:extLst>
        </p:spPr>
      </p:cxnSp>
      <p:cxnSp>
        <p:nvCxnSpPr>
          <p:cNvPr id="38942" name="直接箭头连接符 77"/>
          <p:cNvCxnSpPr>
            <a:cxnSpLocks noChangeShapeType="1"/>
            <a:stCxn id="38921" idx="2"/>
            <a:endCxn id="38923" idx="0"/>
          </p:cNvCxnSpPr>
          <p:nvPr/>
        </p:nvCxnSpPr>
        <p:spPr bwMode="auto">
          <a:xfrm rot="5400000">
            <a:off x="5130801" y="3355976"/>
            <a:ext cx="714375" cy="3175"/>
          </a:xfrm>
          <a:prstGeom prst="straightConnector1">
            <a:avLst/>
          </a:prstGeom>
          <a:noFill/>
          <a:ln w="12700">
            <a:solidFill>
              <a:srgbClr val="000000"/>
            </a:solidFill>
            <a:miter lim="800000"/>
            <a:headEnd/>
            <a:tailEnd type="arrow" w="med" len="med"/>
          </a:ln>
          <a:extLst>
            <a:ext uri="{909E8E84-426E-40DD-AFC4-6F175D3DCCD1}">
              <a14:hiddenFill xmlns:a14="http://schemas.microsoft.com/office/drawing/2010/main">
                <a:noFill/>
              </a14:hiddenFill>
            </a:ext>
          </a:extLst>
        </p:spPr>
      </p:cxnSp>
      <p:cxnSp>
        <p:nvCxnSpPr>
          <p:cNvPr id="38943" name="直接箭头连接符 78"/>
          <p:cNvCxnSpPr>
            <a:cxnSpLocks noChangeShapeType="1"/>
          </p:cNvCxnSpPr>
          <p:nvPr/>
        </p:nvCxnSpPr>
        <p:spPr bwMode="auto">
          <a:xfrm>
            <a:off x="8096251" y="2428875"/>
            <a:ext cx="1285875" cy="1588"/>
          </a:xfrm>
          <a:prstGeom prst="straightConnector1">
            <a:avLst/>
          </a:prstGeom>
          <a:noFill/>
          <a:ln w="12700">
            <a:solidFill>
              <a:srgbClr val="000000"/>
            </a:solidFill>
            <a:miter lim="800000"/>
            <a:headEnd/>
            <a:tailEnd type="arrow" w="med" len="med"/>
          </a:ln>
          <a:extLst>
            <a:ext uri="{909E8E84-426E-40DD-AFC4-6F175D3DCCD1}">
              <a14:hiddenFill xmlns:a14="http://schemas.microsoft.com/office/drawing/2010/main">
                <a:noFill/>
              </a14:hiddenFill>
            </a:ext>
          </a:extLst>
        </p:spPr>
      </p:cxnSp>
      <p:cxnSp>
        <p:nvCxnSpPr>
          <p:cNvPr id="38944" name="直接箭头连接符 79"/>
          <p:cNvCxnSpPr>
            <a:cxnSpLocks noChangeShapeType="1"/>
          </p:cNvCxnSpPr>
          <p:nvPr/>
        </p:nvCxnSpPr>
        <p:spPr bwMode="auto">
          <a:xfrm>
            <a:off x="8096251" y="2857500"/>
            <a:ext cx="1285875" cy="1588"/>
          </a:xfrm>
          <a:prstGeom prst="straightConnector1">
            <a:avLst/>
          </a:prstGeom>
          <a:noFill/>
          <a:ln w="25400">
            <a:solidFill>
              <a:srgbClr val="000000"/>
            </a:solidFill>
            <a:miter lim="800000"/>
            <a:headEnd/>
            <a:tailEnd type="arrow" w="med" len="med"/>
          </a:ln>
          <a:extLst>
            <a:ext uri="{909E8E84-426E-40DD-AFC4-6F175D3DCCD1}">
              <a14:hiddenFill xmlns:a14="http://schemas.microsoft.com/office/drawing/2010/main">
                <a:noFill/>
              </a14:hiddenFill>
            </a:ext>
          </a:extLst>
        </p:spPr>
      </p:cxnSp>
      <p:cxnSp>
        <p:nvCxnSpPr>
          <p:cNvPr id="38945" name="形状 80"/>
          <p:cNvCxnSpPr>
            <a:cxnSpLocks noChangeShapeType="1"/>
          </p:cNvCxnSpPr>
          <p:nvPr/>
        </p:nvCxnSpPr>
        <p:spPr bwMode="auto">
          <a:xfrm flipV="1">
            <a:off x="8953501" y="2857501"/>
            <a:ext cx="214313" cy="1463675"/>
          </a:xfrm>
          <a:prstGeom prst="bentConnector2">
            <a:avLst/>
          </a:prstGeom>
          <a:noFill/>
          <a:ln w="25400">
            <a:solidFill>
              <a:srgbClr val="000000"/>
            </a:solidFill>
            <a:miter lim="800000"/>
            <a:headEnd/>
            <a:tailEnd type="oval" w="med" len="med"/>
          </a:ln>
          <a:extLst>
            <a:ext uri="{909E8E84-426E-40DD-AFC4-6F175D3DCCD1}">
              <a14:hiddenFill xmlns:a14="http://schemas.microsoft.com/office/drawing/2010/main">
                <a:noFill/>
              </a14:hiddenFill>
            </a:ext>
          </a:extLst>
        </p:spPr>
      </p:cxnSp>
      <p:cxnSp>
        <p:nvCxnSpPr>
          <p:cNvPr id="38946" name="直接箭头连接符 81"/>
          <p:cNvCxnSpPr>
            <a:cxnSpLocks noChangeShapeType="1"/>
            <a:stCxn id="38923" idx="3"/>
            <a:endCxn id="38925" idx="1"/>
          </p:cNvCxnSpPr>
          <p:nvPr/>
        </p:nvCxnSpPr>
        <p:spPr bwMode="auto">
          <a:xfrm>
            <a:off x="5667375" y="4321176"/>
            <a:ext cx="2643188" cy="3175"/>
          </a:xfrm>
          <a:prstGeom prst="straightConnector1">
            <a:avLst/>
          </a:prstGeom>
          <a:noFill/>
          <a:ln w="25400">
            <a:solidFill>
              <a:srgbClr val="000000"/>
            </a:solidFill>
            <a:miter lim="800000"/>
            <a:headEnd/>
            <a:tailEnd type="arrow" w="med" len="med"/>
          </a:ln>
          <a:extLst>
            <a:ext uri="{909E8E84-426E-40DD-AFC4-6F175D3DCCD1}">
              <a14:hiddenFill xmlns:a14="http://schemas.microsoft.com/office/drawing/2010/main">
                <a:noFill/>
              </a14:hiddenFill>
            </a:ext>
          </a:extLst>
        </p:spPr>
      </p:cxnSp>
      <p:cxnSp>
        <p:nvCxnSpPr>
          <p:cNvPr id="38947" name="直接箭头连接符 82"/>
          <p:cNvCxnSpPr>
            <a:cxnSpLocks noChangeShapeType="1"/>
          </p:cNvCxnSpPr>
          <p:nvPr/>
        </p:nvCxnSpPr>
        <p:spPr bwMode="auto">
          <a:xfrm>
            <a:off x="4024314" y="4335464"/>
            <a:ext cx="642937" cy="1587"/>
          </a:xfrm>
          <a:prstGeom prst="straightConnector1">
            <a:avLst/>
          </a:prstGeom>
          <a:noFill/>
          <a:ln w="25400">
            <a:solidFill>
              <a:srgbClr val="000000"/>
            </a:solidFill>
            <a:miter lim="800000"/>
            <a:headEnd/>
            <a:tailEnd type="arrow" w="med" len="med"/>
          </a:ln>
          <a:extLst>
            <a:ext uri="{909E8E84-426E-40DD-AFC4-6F175D3DCCD1}">
              <a14:hiddenFill xmlns:a14="http://schemas.microsoft.com/office/drawing/2010/main">
                <a:noFill/>
              </a14:hiddenFill>
            </a:ext>
          </a:extLst>
        </p:spPr>
      </p:cxnSp>
      <p:cxnSp>
        <p:nvCxnSpPr>
          <p:cNvPr id="38948" name="直接箭头连接符 83"/>
          <p:cNvCxnSpPr>
            <a:cxnSpLocks noChangeShapeType="1"/>
            <a:stCxn id="38922" idx="3"/>
            <a:endCxn id="38923" idx="1"/>
          </p:cNvCxnSpPr>
          <p:nvPr/>
        </p:nvCxnSpPr>
        <p:spPr bwMode="auto">
          <a:xfrm>
            <a:off x="5024438" y="4321176"/>
            <a:ext cx="285750" cy="3175"/>
          </a:xfrm>
          <a:prstGeom prst="straightConnector1">
            <a:avLst/>
          </a:prstGeom>
          <a:noFill/>
          <a:ln w="25400">
            <a:solidFill>
              <a:srgbClr val="000000"/>
            </a:solidFill>
            <a:miter lim="800000"/>
            <a:headEnd/>
            <a:tailEnd type="arrow" w="med" len="med"/>
          </a:ln>
          <a:extLst>
            <a:ext uri="{909E8E84-426E-40DD-AFC4-6F175D3DCCD1}">
              <a14:hiddenFill xmlns:a14="http://schemas.microsoft.com/office/drawing/2010/main">
                <a:noFill/>
              </a14:hiddenFill>
            </a:ext>
          </a:extLst>
        </p:spPr>
      </p:cxnSp>
      <p:sp>
        <p:nvSpPr>
          <p:cNvPr id="38949" name="TextBox 84"/>
          <p:cNvSpPr>
            <a:spLocks noChangeArrowheads="1"/>
          </p:cNvSpPr>
          <p:nvPr/>
        </p:nvSpPr>
        <p:spPr bwMode="auto">
          <a:xfrm>
            <a:off x="3167063" y="4173539"/>
            <a:ext cx="8572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lgn="r">
              <a:spcBef>
                <a:spcPct val="0"/>
              </a:spcBef>
            </a:pPr>
            <a:r>
              <a:rPr lang="en-US" altLang="zh-CN" sz="1600" b="1" i="1">
                <a:solidFill>
                  <a:srgbClr val="000000"/>
                </a:solidFill>
                <a:sym typeface="Calibri" panose="020F0502020204030204" pitchFamily="34" charset="0"/>
              </a:rPr>
              <a:t>serial</a:t>
            </a:r>
            <a:endParaRPr lang="zh-CN" altLang="en-US" sz="1600" b="1" i="1">
              <a:solidFill>
                <a:srgbClr val="000000"/>
              </a:solidFill>
              <a:sym typeface="宋体" panose="02010600030101010101" pitchFamily="2" charset="-122"/>
            </a:endParaRPr>
          </a:p>
        </p:txBody>
      </p:sp>
      <p:cxnSp>
        <p:nvCxnSpPr>
          <p:cNvPr id="38950" name="直接箭头连接符 85"/>
          <p:cNvCxnSpPr>
            <a:cxnSpLocks noChangeShapeType="1"/>
          </p:cNvCxnSpPr>
          <p:nvPr/>
        </p:nvCxnSpPr>
        <p:spPr bwMode="auto">
          <a:xfrm>
            <a:off x="4024314" y="5072064"/>
            <a:ext cx="2357437" cy="1587"/>
          </a:xfrm>
          <a:prstGeom prst="straightConnector1">
            <a:avLst/>
          </a:prstGeom>
          <a:noFill/>
          <a:ln w="25400">
            <a:solidFill>
              <a:srgbClr val="000000"/>
            </a:solidFill>
            <a:miter lim="800000"/>
            <a:headEnd/>
            <a:tailEnd type="arrow" w="med" len="med"/>
          </a:ln>
          <a:extLst>
            <a:ext uri="{909E8E84-426E-40DD-AFC4-6F175D3DCCD1}">
              <a14:hiddenFill xmlns:a14="http://schemas.microsoft.com/office/drawing/2010/main">
                <a:noFill/>
              </a14:hiddenFill>
            </a:ext>
          </a:extLst>
        </p:spPr>
      </p:cxnSp>
      <p:sp>
        <p:nvSpPr>
          <p:cNvPr id="38951" name="TextBox 86"/>
          <p:cNvSpPr>
            <a:spLocks noChangeArrowheads="1"/>
          </p:cNvSpPr>
          <p:nvPr/>
        </p:nvSpPr>
        <p:spPr bwMode="auto">
          <a:xfrm>
            <a:off x="3167063" y="4906964"/>
            <a:ext cx="8572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lgn="r">
              <a:spcBef>
                <a:spcPct val="0"/>
              </a:spcBef>
            </a:pPr>
            <a:r>
              <a:rPr lang="en-US" altLang="zh-CN" sz="1600" b="1" i="1">
                <a:solidFill>
                  <a:srgbClr val="000000"/>
                </a:solidFill>
                <a:sym typeface="Calibri" panose="020F0502020204030204" pitchFamily="34" charset="0"/>
              </a:rPr>
              <a:t>addr</a:t>
            </a:r>
            <a:endParaRPr lang="zh-CN" altLang="en-US" sz="1600" b="1" i="1">
              <a:solidFill>
                <a:srgbClr val="000000"/>
              </a:solidFill>
              <a:sym typeface="宋体" panose="02010600030101010101" pitchFamily="2" charset="-122"/>
            </a:endParaRPr>
          </a:p>
        </p:txBody>
      </p:sp>
      <p:cxnSp>
        <p:nvCxnSpPr>
          <p:cNvPr id="38952" name="直接箭头连接符 87"/>
          <p:cNvCxnSpPr>
            <a:cxnSpLocks noChangeShapeType="1"/>
          </p:cNvCxnSpPr>
          <p:nvPr/>
        </p:nvCxnSpPr>
        <p:spPr bwMode="auto">
          <a:xfrm>
            <a:off x="7310439" y="5072064"/>
            <a:ext cx="928687" cy="1587"/>
          </a:xfrm>
          <a:prstGeom prst="straightConnector1">
            <a:avLst/>
          </a:prstGeom>
          <a:noFill/>
          <a:ln w="9525">
            <a:solidFill>
              <a:srgbClr val="000000"/>
            </a:solidFill>
            <a:miter lim="800000"/>
            <a:headEnd/>
            <a:tailEnd type="arrow" w="med" len="med"/>
          </a:ln>
          <a:extLst>
            <a:ext uri="{909E8E84-426E-40DD-AFC4-6F175D3DCCD1}">
              <a14:hiddenFill xmlns:a14="http://schemas.microsoft.com/office/drawing/2010/main">
                <a:noFill/>
              </a14:hiddenFill>
            </a:ext>
          </a:extLst>
        </p:spPr>
      </p:cxnSp>
      <p:sp>
        <p:nvSpPr>
          <p:cNvPr id="38953" name="TextBox 88"/>
          <p:cNvSpPr>
            <a:spLocks noChangeArrowheads="1"/>
          </p:cNvSpPr>
          <p:nvPr/>
        </p:nvSpPr>
        <p:spPr bwMode="auto">
          <a:xfrm>
            <a:off x="9382126" y="2263775"/>
            <a:ext cx="714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en-US" altLang="zh-CN" sz="1600" b="1" i="1">
                <a:solidFill>
                  <a:srgbClr val="000000"/>
                </a:solidFill>
                <a:sym typeface="Calibri" panose="020F0502020204030204" pitchFamily="34" charset="0"/>
              </a:rPr>
              <a:t>int</a:t>
            </a:r>
            <a:endParaRPr lang="zh-CN" altLang="en-US" sz="1600" b="1" i="1">
              <a:solidFill>
                <a:srgbClr val="000000"/>
              </a:solidFill>
              <a:sym typeface="宋体" panose="02010600030101010101" pitchFamily="2" charset="-122"/>
            </a:endParaRPr>
          </a:p>
        </p:txBody>
      </p:sp>
      <p:sp>
        <p:nvSpPr>
          <p:cNvPr id="38954" name="TextBox 89"/>
          <p:cNvSpPr>
            <a:spLocks noChangeArrowheads="1"/>
          </p:cNvSpPr>
          <p:nvPr/>
        </p:nvSpPr>
        <p:spPr bwMode="auto">
          <a:xfrm>
            <a:off x="9382126" y="2692400"/>
            <a:ext cx="714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en-US" altLang="zh-CN" sz="1600" b="1" i="1">
                <a:solidFill>
                  <a:srgbClr val="000000"/>
                </a:solidFill>
                <a:sym typeface="Calibri" panose="020F0502020204030204" pitchFamily="34" charset="0"/>
              </a:rPr>
              <a:t>data</a:t>
            </a:r>
            <a:endParaRPr lang="zh-CN" altLang="en-US" sz="1600" b="1" i="1">
              <a:solidFill>
                <a:srgbClr val="000000"/>
              </a:solidFill>
              <a:sym typeface="宋体" panose="02010600030101010101" pitchFamily="2" charset="-122"/>
            </a:endParaRPr>
          </a:p>
        </p:txBody>
      </p:sp>
      <p:sp>
        <p:nvSpPr>
          <p:cNvPr id="38955" name="TextBox 90"/>
          <p:cNvSpPr>
            <a:spLocks noChangeArrowheads="1"/>
          </p:cNvSpPr>
          <p:nvPr/>
        </p:nvSpPr>
        <p:spPr bwMode="auto">
          <a:xfrm>
            <a:off x="8167688" y="4929189"/>
            <a:ext cx="1143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600" b="1" i="1">
                <a:solidFill>
                  <a:srgbClr val="000000"/>
                </a:solidFill>
                <a:sym typeface="宋体" panose="02010600030101010101" pitchFamily="2" charset="-122"/>
              </a:rPr>
              <a:t>内部控制</a:t>
            </a:r>
            <a:endParaRPr lang="zh-CN" altLang="en-US"/>
          </a:p>
        </p:txBody>
      </p:sp>
      <p:cxnSp>
        <p:nvCxnSpPr>
          <p:cNvPr id="38956" name="直接箭头连接符 91"/>
          <p:cNvCxnSpPr>
            <a:cxnSpLocks noChangeShapeType="1"/>
          </p:cNvCxnSpPr>
          <p:nvPr/>
        </p:nvCxnSpPr>
        <p:spPr bwMode="auto">
          <a:xfrm>
            <a:off x="4024314" y="2600325"/>
            <a:ext cx="642937" cy="1588"/>
          </a:xfrm>
          <a:prstGeom prst="straightConnector1">
            <a:avLst/>
          </a:prstGeom>
          <a:noFill/>
          <a:ln w="25400">
            <a:solidFill>
              <a:srgbClr val="000000"/>
            </a:solidFill>
            <a:miter lim="800000"/>
            <a:headEnd/>
            <a:tailEnd type="arrow" w="med" len="med"/>
          </a:ln>
          <a:extLst>
            <a:ext uri="{909E8E84-426E-40DD-AFC4-6F175D3DCCD1}">
              <a14:hiddenFill xmlns:a14="http://schemas.microsoft.com/office/drawing/2010/main">
                <a:noFill/>
              </a14:hiddenFill>
            </a:ext>
          </a:extLst>
        </p:spPr>
      </p:cxnSp>
      <p:sp>
        <p:nvSpPr>
          <p:cNvPr id="38957" name="TextBox 92"/>
          <p:cNvSpPr>
            <a:spLocks noChangeArrowheads="1"/>
          </p:cNvSpPr>
          <p:nvPr/>
        </p:nvSpPr>
        <p:spPr bwMode="auto">
          <a:xfrm>
            <a:off x="3309939" y="2428875"/>
            <a:ext cx="714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lgn="r">
              <a:spcBef>
                <a:spcPct val="0"/>
              </a:spcBef>
            </a:pPr>
            <a:r>
              <a:rPr lang="en-US" altLang="zh-CN" sz="1600" b="1" i="1">
                <a:solidFill>
                  <a:srgbClr val="000000"/>
                </a:solidFill>
                <a:sym typeface="Calibri" panose="020F0502020204030204" pitchFamily="34" charset="0"/>
              </a:rPr>
              <a:t>clk</a:t>
            </a:r>
            <a:endParaRPr lang="zh-CN" altLang="en-US" sz="1600" b="1" i="1">
              <a:solidFill>
                <a:srgbClr val="000000"/>
              </a:solidFill>
              <a:sym typeface="宋体" panose="02010600030101010101" pitchFamily="2" charset="-122"/>
            </a:endParaRPr>
          </a:p>
        </p:txBody>
      </p:sp>
      <p:cxnSp>
        <p:nvCxnSpPr>
          <p:cNvPr id="38958" name="直接箭头连接符 93"/>
          <p:cNvCxnSpPr>
            <a:cxnSpLocks noChangeShapeType="1"/>
            <a:stCxn id="38920" idx="3"/>
            <a:endCxn id="38921" idx="1"/>
          </p:cNvCxnSpPr>
          <p:nvPr/>
        </p:nvCxnSpPr>
        <p:spPr bwMode="auto">
          <a:xfrm>
            <a:off x="5024438" y="2606676"/>
            <a:ext cx="285750" cy="3175"/>
          </a:xfrm>
          <a:prstGeom prst="straightConnector1">
            <a:avLst/>
          </a:prstGeom>
          <a:noFill/>
          <a:ln w="12700">
            <a:solidFill>
              <a:srgbClr val="000000"/>
            </a:solidFill>
            <a:miter lim="800000"/>
            <a:headEnd/>
            <a:tailEnd type="arrow" w="med" len="med"/>
          </a:ln>
          <a:extLst>
            <a:ext uri="{909E8E84-426E-40DD-AFC4-6F175D3DCCD1}">
              <a14:hiddenFill xmlns:a14="http://schemas.microsoft.com/office/drawing/2010/main">
                <a:noFill/>
              </a14:hiddenFill>
            </a:ext>
          </a:extLst>
        </p:spPr>
      </p:cxnSp>
      <p:sp>
        <p:nvSpPr>
          <p:cNvPr id="3" name="灯片编号占位符 1"/>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p>
            <a:fld id="{1514E848-C6BA-44E5-A19B-0C3395D8C936}" type="slidenum">
              <a:rPr lang="zh-CN" altLang="en-US" smtClean="0">
                <a:latin typeface="宋体" panose="02010600030101010101" pitchFamily="2" charset="-122"/>
                <a:ea typeface="宋体" panose="02010600030101010101" pitchFamily="2" charset="-122"/>
              </a:rPr>
              <a:pPr/>
              <a:t>7</a:t>
            </a:fld>
            <a:endParaRPr lang="zh-CN" altLang="en-US"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25521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922"/>
                                        </p:tgtEl>
                                        <p:attrNameLst>
                                          <p:attrName>style.visibility</p:attrName>
                                        </p:attrNameLst>
                                      </p:cBhvr>
                                      <p:to>
                                        <p:strVal val="visible"/>
                                      </p:to>
                                    </p:set>
                                    <p:animEffect filter="dissolve">
                                      <p:cBhvr>
                                        <p:cTn id="7" dur="500"/>
                                        <p:tgtEl>
                                          <p:spTgt spid="389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923"/>
                                        </p:tgtEl>
                                        <p:attrNameLst>
                                          <p:attrName>style.visibility</p:attrName>
                                        </p:attrNameLst>
                                      </p:cBhvr>
                                      <p:to>
                                        <p:strVal val="visible"/>
                                      </p:to>
                                    </p:set>
                                    <p:animEffect filter="dissolve">
                                      <p:cBhvr>
                                        <p:cTn id="12" dur="500"/>
                                        <p:tgtEl>
                                          <p:spTgt spid="389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8921"/>
                                        </p:tgtEl>
                                        <p:attrNameLst>
                                          <p:attrName>style.visibility</p:attrName>
                                        </p:attrNameLst>
                                      </p:cBhvr>
                                      <p:to>
                                        <p:strVal val="visible"/>
                                      </p:to>
                                    </p:set>
                                    <p:animEffect filter="dissolve">
                                      <p:cBhvr>
                                        <p:cTn id="17" dur="500"/>
                                        <p:tgtEl>
                                          <p:spTgt spid="3892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8920"/>
                                        </p:tgtEl>
                                        <p:attrNameLst>
                                          <p:attrName>style.visibility</p:attrName>
                                        </p:attrNameLst>
                                      </p:cBhvr>
                                      <p:to>
                                        <p:strVal val="visible"/>
                                      </p:to>
                                    </p:set>
                                    <p:animEffect filter="dissolve">
                                      <p:cBhvr>
                                        <p:cTn id="20" dur="500"/>
                                        <p:tgtEl>
                                          <p:spTgt spid="3892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8915"/>
                                        </p:tgtEl>
                                        <p:attrNameLst>
                                          <p:attrName>style.visibility</p:attrName>
                                        </p:attrNameLst>
                                      </p:cBhvr>
                                      <p:to>
                                        <p:strVal val="visible"/>
                                      </p:to>
                                    </p:set>
                                    <p:animEffect filter="dissolve">
                                      <p:cBhvr>
                                        <p:cTn id="25" dur="500"/>
                                        <p:tgtEl>
                                          <p:spTgt spid="3891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8916"/>
                                        </p:tgtEl>
                                        <p:attrNameLst>
                                          <p:attrName>style.visibility</p:attrName>
                                        </p:attrNameLst>
                                      </p:cBhvr>
                                      <p:to>
                                        <p:strVal val="visible"/>
                                      </p:to>
                                    </p:set>
                                    <p:animEffect filter="dissolve">
                                      <p:cBhvr>
                                        <p:cTn id="30" dur="500"/>
                                        <p:tgtEl>
                                          <p:spTgt spid="38916"/>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8917"/>
                                        </p:tgtEl>
                                        <p:attrNameLst>
                                          <p:attrName>style.visibility</p:attrName>
                                        </p:attrNameLst>
                                      </p:cBhvr>
                                      <p:to>
                                        <p:strVal val="visible"/>
                                      </p:to>
                                    </p:set>
                                    <p:animEffect filter="dissolve">
                                      <p:cBhvr>
                                        <p:cTn id="33" dur="500"/>
                                        <p:tgtEl>
                                          <p:spTgt spid="38917"/>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8918"/>
                                        </p:tgtEl>
                                        <p:attrNameLst>
                                          <p:attrName>style.visibility</p:attrName>
                                        </p:attrNameLst>
                                      </p:cBhvr>
                                      <p:to>
                                        <p:strVal val="visible"/>
                                      </p:to>
                                    </p:set>
                                    <p:animEffect filter="dissolve">
                                      <p:cBhvr>
                                        <p:cTn id="36" dur="500"/>
                                        <p:tgtEl>
                                          <p:spTgt spid="38918"/>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8919"/>
                                        </p:tgtEl>
                                        <p:attrNameLst>
                                          <p:attrName>style.visibility</p:attrName>
                                        </p:attrNameLst>
                                      </p:cBhvr>
                                      <p:to>
                                        <p:strVal val="visible"/>
                                      </p:to>
                                    </p:set>
                                    <p:animEffect filter="dissolve">
                                      <p:cBhvr>
                                        <p:cTn id="39" dur="500"/>
                                        <p:tgtEl>
                                          <p:spTgt spid="3891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38925"/>
                                        </p:tgtEl>
                                        <p:attrNameLst>
                                          <p:attrName>style.visibility</p:attrName>
                                        </p:attrNameLst>
                                      </p:cBhvr>
                                      <p:to>
                                        <p:strVal val="visible"/>
                                      </p:to>
                                    </p:set>
                                    <p:animEffect filter="dissolve">
                                      <p:cBhvr>
                                        <p:cTn id="44" dur="500"/>
                                        <p:tgtEl>
                                          <p:spTgt spid="3892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38924"/>
                                        </p:tgtEl>
                                        <p:attrNameLst>
                                          <p:attrName>style.visibility</p:attrName>
                                        </p:attrNameLst>
                                      </p:cBhvr>
                                      <p:to>
                                        <p:strVal val="visible"/>
                                      </p:to>
                                    </p:set>
                                    <p:animEffect filter="dissolve">
                                      <p:cBhvr>
                                        <p:cTn id="49" dur="500"/>
                                        <p:tgtEl>
                                          <p:spTgt spid="3892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38928"/>
                                        </p:tgtEl>
                                        <p:attrNameLst>
                                          <p:attrName>style.visibility</p:attrName>
                                        </p:attrNameLst>
                                      </p:cBhvr>
                                      <p:to>
                                        <p:strVal val="visible"/>
                                      </p:to>
                                    </p:set>
                                    <p:animEffect filter="dissolve">
                                      <p:cBhvr>
                                        <p:cTn id="54" dur="500"/>
                                        <p:tgtEl>
                                          <p:spTgt spid="38928"/>
                                        </p:tgtEl>
                                      </p:cBhvr>
                                    </p:animEffect>
                                  </p:childTnLst>
                                </p:cTn>
                              </p:par>
                              <p:par>
                                <p:cTn id="55" presetID="9" presetClass="entr" presetSubtype="0" fill="hold" nodeType="withEffect">
                                  <p:stCondLst>
                                    <p:cond delay="0"/>
                                  </p:stCondLst>
                                  <p:childTnLst>
                                    <p:set>
                                      <p:cBhvr>
                                        <p:cTn id="56" dur="1" fill="hold">
                                          <p:stCondLst>
                                            <p:cond delay="0"/>
                                          </p:stCondLst>
                                        </p:cTn>
                                        <p:tgtEl>
                                          <p:spTgt spid="38926"/>
                                        </p:tgtEl>
                                        <p:attrNameLst>
                                          <p:attrName>style.visibility</p:attrName>
                                        </p:attrNameLst>
                                      </p:cBhvr>
                                      <p:to>
                                        <p:strVal val="visible"/>
                                      </p:to>
                                    </p:set>
                                    <p:animEffect filter="dissolve">
                                      <p:cBhvr>
                                        <p:cTn id="57" dur="500"/>
                                        <p:tgtEl>
                                          <p:spTgt spid="38926"/>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8929"/>
                                        </p:tgtEl>
                                        <p:attrNameLst>
                                          <p:attrName>style.visibility</p:attrName>
                                        </p:attrNameLst>
                                      </p:cBhvr>
                                      <p:to>
                                        <p:strVal val="visible"/>
                                      </p:to>
                                    </p:set>
                                    <p:animEffect filter="dissolve">
                                      <p:cBhvr>
                                        <p:cTn id="60" dur="500"/>
                                        <p:tgtEl>
                                          <p:spTgt spid="38929"/>
                                        </p:tgtEl>
                                      </p:cBhvr>
                                    </p:animEffect>
                                  </p:childTnLst>
                                </p:cTn>
                              </p:par>
                              <p:par>
                                <p:cTn id="61" presetID="9" presetClass="entr" presetSubtype="0" fill="hold" nodeType="withEffect">
                                  <p:stCondLst>
                                    <p:cond delay="0"/>
                                  </p:stCondLst>
                                  <p:childTnLst>
                                    <p:set>
                                      <p:cBhvr>
                                        <p:cTn id="62" dur="1" fill="hold">
                                          <p:stCondLst>
                                            <p:cond delay="0"/>
                                          </p:stCondLst>
                                        </p:cTn>
                                        <p:tgtEl>
                                          <p:spTgt spid="38927"/>
                                        </p:tgtEl>
                                        <p:attrNameLst>
                                          <p:attrName>style.visibility</p:attrName>
                                        </p:attrNameLst>
                                      </p:cBhvr>
                                      <p:to>
                                        <p:strVal val="visible"/>
                                      </p:to>
                                    </p:set>
                                    <p:animEffect filter="dissolve">
                                      <p:cBhvr>
                                        <p:cTn id="63" dur="500"/>
                                        <p:tgtEl>
                                          <p:spTgt spid="3892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nodeType="clickEffect">
                                  <p:stCondLst>
                                    <p:cond delay="0"/>
                                  </p:stCondLst>
                                  <p:childTnLst>
                                    <p:set>
                                      <p:cBhvr>
                                        <p:cTn id="67" dur="1" fill="hold">
                                          <p:stCondLst>
                                            <p:cond delay="0"/>
                                          </p:stCondLst>
                                        </p:cTn>
                                        <p:tgtEl>
                                          <p:spTgt spid="38930"/>
                                        </p:tgtEl>
                                        <p:attrNameLst>
                                          <p:attrName>style.visibility</p:attrName>
                                        </p:attrNameLst>
                                      </p:cBhvr>
                                      <p:to>
                                        <p:strVal val="visible"/>
                                      </p:to>
                                    </p:set>
                                    <p:animEffect filter="dissolve">
                                      <p:cBhvr>
                                        <p:cTn id="68" dur="500"/>
                                        <p:tgtEl>
                                          <p:spTgt spid="38930"/>
                                        </p:tgtEl>
                                      </p:cBhvr>
                                    </p:animEffect>
                                  </p:childTnLst>
                                </p:cTn>
                              </p:par>
                              <p:par>
                                <p:cTn id="69" presetID="9" presetClass="entr" presetSubtype="0" fill="hold" nodeType="withEffect">
                                  <p:stCondLst>
                                    <p:cond delay="0"/>
                                  </p:stCondLst>
                                  <p:childTnLst>
                                    <p:set>
                                      <p:cBhvr>
                                        <p:cTn id="70" dur="1" fill="hold">
                                          <p:stCondLst>
                                            <p:cond delay="0"/>
                                          </p:stCondLst>
                                        </p:cTn>
                                        <p:tgtEl>
                                          <p:spTgt spid="38937"/>
                                        </p:tgtEl>
                                        <p:attrNameLst>
                                          <p:attrName>style.visibility</p:attrName>
                                        </p:attrNameLst>
                                      </p:cBhvr>
                                      <p:to>
                                        <p:strVal val="visible"/>
                                      </p:to>
                                    </p:set>
                                    <p:animEffect filter="dissolve">
                                      <p:cBhvr>
                                        <p:cTn id="71" dur="500"/>
                                        <p:tgtEl>
                                          <p:spTgt spid="38937"/>
                                        </p:tgtEl>
                                      </p:cBhvr>
                                    </p:animEffect>
                                  </p:childTnLst>
                                </p:cTn>
                              </p:par>
                              <p:par>
                                <p:cTn id="72" presetID="9" presetClass="entr" presetSubtype="0" fill="hold" nodeType="withEffect">
                                  <p:stCondLst>
                                    <p:cond delay="0"/>
                                  </p:stCondLst>
                                  <p:childTnLst>
                                    <p:set>
                                      <p:cBhvr>
                                        <p:cTn id="73" dur="1" fill="hold">
                                          <p:stCondLst>
                                            <p:cond delay="0"/>
                                          </p:stCondLst>
                                        </p:cTn>
                                        <p:tgtEl>
                                          <p:spTgt spid="38938"/>
                                        </p:tgtEl>
                                        <p:attrNameLst>
                                          <p:attrName>style.visibility</p:attrName>
                                        </p:attrNameLst>
                                      </p:cBhvr>
                                      <p:to>
                                        <p:strVal val="visible"/>
                                      </p:to>
                                    </p:set>
                                    <p:animEffect filter="dissolve">
                                      <p:cBhvr>
                                        <p:cTn id="74" dur="500"/>
                                        <p:tgtEl>
                                          <p:spTgt spid="38938"/>
                                        </p:tgtEl>
                                      </p:cBhvr>
                                    </p:animEffect>
                                  </p:childTnLst>
                                </p:cTn>
                              </p:par>
                              <p:par>
                                <p:cTn id="75" presetID="9" presetClass="entr" presetSubtype="0" fill="hold" nodeType="withEffect">
                                  <p:stCondLst>
                                    <p:cond delay="0"/>
                                  </p:stCondLst>
                                  <p:childTnLst>
                                    <p:set>
                                      <p:cBhvr>
                                        <p:cTn id="76" dur="1" fill="hold">
                                          <p:stCondLst>
                                            <p:cond delay="0"/>
                                          </p:stCondLst>
                                        </p:cTn>
                                        <p:tgtEl>
                                          <p:spTgt spid="38956"/>
                                        </p:tgtEl>
                                        <p:attrNameLst>
                                          <p:attrName>style.visibility</p:attrName>
                                        </p:attrNameLst>
                                      </p:cBhvr>
                                      <p:to>
                                        <p:strVal val="visible"/>
                                      </p:to>
                                    </p:set>
                                    <p:animEffect filter="dissolve">
                                      <p:cBhvr>
                                        <p:cTn id="77" dur="500"/>
                                        <p:tgtEl>
                                          <p:spTgt spid="3895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38957"/>
                                        </p:tgtEl>
                                        <p:attrNameLst>
                                          <p:attrName>style.visibility</p:attrName>
                                        </p:attrNameLst>
                                      </p:cBhvr>
                                      <p:to>
                                        <p:strVal val="visible"/>
                                      </p:to>
                                    </p:set>
                                    <p:animEffect filter="dissolve">
                                      <p:cBhvr>
                                        <p:cTn id="80" dur="500"/>
                                        <p:tgtEl>
                                          <p:spTgt spid="38957"/>
                                        </p:tgtEl>
                                      </p:cBhvr>
                                    </p:animEffect>
                                  </p:childTnLst>
                                </p:cTn>
                              </p:par>
                              <p:par>
                                <p:cTn id="81" presetID="9" presetClass="entr" presetSubtype="0" fill="hold" nodeType="withEffect">
                                  <p:stCondLst>
                                    <p:cond delay="0"/>
                                  </p:stCondLst>
                                  <p:childTnLst>
                                    <p:set>
                                      <p:cBhvr>
                                        <p:cTn id="82" dur="1" fill="hold">
                                          <p:stCondLst>
                                            <p:cond delay="0"/>
                                          </p:stCondLst>
                                        </p:cTn>
                                        <p:tgtEl>
                                          <p:spTgt spid="38947"/>
                                        </p:tgtEl>
                                        <p:attrNameLst>
                                          <p:attrName>style.visibility</p:attrName>
                                        </p:attrNameLst>
                                      </p:cBhvr>
                                      <p:to>
                                        <p:strVal val="visible"/>
                                      </p:to>
                                    </p:set>
                                    <p:animEffect filter="dissolve">
                                      <p:cBhvr>
                                        <p:cTn id="83" dur="500"/>
                                        <p:tgtEl>
                                          <p:spTgt spid="38947"/>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38949"/>
                                        </p:tgtEl>
                                        <p:attrNameLst>
                                          <p:attrName>style.visibility</p:attrName>
                                        </p:attrNameLst>
                                      </p:cBhvr>
                                      <p:to>
                                        <p:strVal val="visible"/>
                                      </p:to>
                                    </p:set>
                                    <p:animEffect filter="dissolve">
                                      <p:cBhvr>
                                        <p:cTn id="86" dur="500"/>
                                        <p:tgtEl>
                                          <p:spTgt spid="38949"/>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9" presetClass="entr" presetSubtype="0" fill="hold" nodeType="clickEffect">
                                  <p:stCondLst>
                                    <p:cond delay="0"/>
                                  </p:stCondLst>
                                  <p:childTnLst>
                                    <p:set>
                                      <p:cBhvr>
                                        <p:cTn id="90" dur="1" fill="hold">
                                          <p:stCondLst>
                                            <p:cond delay="0"/>
                                          </p:stCondLst>
                                        </p:cTn>
                                        <p:tgtEl>
                                          <p:spTgt spid="38958"/>
                                        </p:tgtEl>
                                        <p:attrNameLst>
                                          <p:attrName>style.visibility</p:attrName>
                                        </p:attrNameLst>
                                      </p:cBhvr>
                                      <p:to>
                                        <p:strVal val="visible"/>
                                      </p:to>
                                    </p:set>
                                    <p:animEffect filter="dissolve">
                                      <p:cBhvr>
                                        <p:cTn id="91" dur="500"/>
                                        <p:tgtEl>
                                          <p:spTgt spid="38958"/>
                                        </p:tgtEl>
                                      </p:cBhvr>
                                    </p:animEffect>
                                  </p:childTnLst>
                                </p:cTn>
                              </p:par>
                              <p:par>
                                <p:cTn id="92" presetID="9" presetClass="entr" presetSubtype="0" fill="hold" nodeType="withEffect">
                                  <p:stCondLst>
                                    <p:cond delay="0"/>
                                  </p:stCondLst>
                                  <p:childTnLst>
                                    <p:set>
                                      <p:cBhvr>
                                        <p:cTn id="93" dur="1" fill="hold">
                                          <p:stCondLst>
                                            <p:cond delay="0"/>
                                          </p:stCondLst>
                                        </p:cTn>
                                        <p:tgtEl>
                                          <p:spTgt spid="38948"/>
                                        </p:tgtEl>
                                        <p:attrNameLst>
                                          <p:attrName>style.visibility</p:attrName>
                                        </p:attrNameLst>
                                      </p:cBhvr>
                                      <p:to>
                                        <p:strVal val="visible"/>
                                      </p:to>
                                    </p:set>
                                    <p:animEffect filter="dissolve">
                                      <p:cBhvr>
                                        <p:cTn id="94" dur="500"/>
                                        <p:tgtEl>
                                          <p:spTgt spid="38948"/>
                                        </p:tgtEl>
                                      </p:cBhvr>
                                    </p:animEffect>
                                  </p:childTnLst>
                                </p:cTn>
                              </p:par>
                              <p:par>
                                <p:cTn id="95" presetID="9" presetClass="entr" presetSubtype="0" fill="hold" nodeType="withEffect">
                                  <p:stCondLst>
                                    <p:cond delay="0"/>
                                  </p:stCondLst>
                                  <p:childTnLst>
                                    <p:set>
                                      <p:cBhvr>
                                        <p:cTn id="96" dur="1" fill="hold">
                                          <p:stCondLst>
                                            <p:cond delay="0"/>
                                          </p:stCondLst>
                                        </p:cTn>
                                        <p:tgtEl>
                                          <p:spTgt spid="38942"/>
                                        </p:tgtEl>
                                        <p:attrNameLst>
                                          <p:attrName>style.visibility</p:attrName>
                                        </p:attrNameLst>
                                      </p:cBhvr>
                                      <p:to>
                                        <p:strVal val="visible"/>
                                      </p:to>
                                    </p:set>
                                    <p:animEffect filter="dissolve">
                                      <p:cBhvr>
                                        <p:cTn id="97" dur="500"/>
                                        <p:tgtEl>
                                          <p:spTgt spid="3894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9" presetClass="entr" presetSubtype="0" fill="hold" nodeType="clickEffect">
                                  <p:stCondLst>
                                    <p:cond delay="0"/>
                                  </p:stCondLst>
                                  <p:childTnLst>
                                    <p:set>
                                      <p:cBhvr>
                                        <p:cTn id="101" dur="1" fill="hold">
                                          <p:stCondLst>
                                            <p:cond delay="0"/>
                                          </p:stCondLst>
                                        </p:cTn>
                                        <p:tgtEl>
                                          <p:spTgt spid="38939"/>
                                        </p:tgtEl>
                                        <p:attrNameLst>
                                          <p:attrName>style.visibility</p:attrName>
                                        </p:attrNameLst>
                                      </p:cBhvr>
                                      <p:to>
                                        <p:strVal val="visible"/>
                                      </p:to>
                                    </p:set>
                                    <p:animEffect filter="dissolve">
                                      <p:cBhvr>
                                        <p:cTn id="102" dur="500"/>
                                        <p:tgtEl>
                                          <p:spTgt spid="38939"/>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9" presetClass="entr" presetSubtype="0" fill="hold" nodeType="clickEffect">
                                  <p:stCondLst>
                                    <p:cond delay="0"/>
                                  </p:stCondLst>
                                  <p:childTnLst>
                                    <p:set>
                                      <p:cBhvr>
                                        <p:cTn id="106" dur="1" fill="hold">
                                          <p:stCondLst>
                                            <p:cond delay="0"/>
                                          </p:stCondLst>
                                        </p:cTn>
                                        <p:tgtEl>
                                          <p:spTgt spid="38940"/>
                                        </p:tgtEl>
                                        <p:attrNameLst>
                                          <p:attrName>style.visibility</p:attrName>
                                        </p:attrNameLst>
                                      </p:cBhvr>
                                      <p:to>
                                        <p:strVal val="visible"/>
                                      </p:to>
                                    </p:set>
                                    <p:animEffect filter="dissolve">
                                      <p:cBhvr>
                                        <p:cTn id="107" dur="500"/>
                                        <p:tgtEl>
                                          <p:spTgt spid="38940"/>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9" presetClass="entr" presetSubtype="0" fill="hold" nodeType="clickEffect">
                                  <p:stCondLst>
                                    <p:cond delay="0"/>
                                  </p:stCondLst>
                                  <p:childTnLst>
                                    <p:set>
                                      <p:cBhvr>
                                        <p:cTn id="111" dur="1" fill="hold">
                                          <p:stCondLst>
                                            <p:cond delay="0"/>
                                          </p:stCondLst>
                                        </p:cTn>
                                        <p:tgtEl>
                                          <p:spTgt spid="38941"/>
                                        </p:tgtEl>
                                        <p:attrNameLst>
                                          <p:attrName>style.visibility</p:attrName>
                                        </p:attrNameLst>
                                      </p:cBhvr>
                                      <p:to>
                                        <p:strVal val="visible"/>
                                      </p:to>
                                    </p:set>
                                    <p:animEffect filter="dissolve">
                                      <p:cBhvr>
                                        <p:cTn id="112" dur="500"/>
                                        <p:tgtEl>
                                          <p:spTgt spid="38941"/>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9" presetClass="entr" presetSubtype="0" fill="hold" nodeType="clickEffect">
                                  <p:stCondLst>
                                    <p:cond delay="0"/>
                                  </p:stCondLst>
                                  <p:childTnLst>
                                    <p:set>
                                      <p:cBhvr>
                                        <p:cTn id="116" dur="1" fill="hold">
                                          <p:stCondLst>
                                            <p:cond delay="0"/>
                                          </p:stCondLst>
                                        </p:cTn>
                                        <p:tgtEl>
                                          <p:spTgt spid="38943"/>
                                        </p:tgtEl>
                                        <p:attrNameLst>
                                          <p:attrName>style.visibility</p:attrName>
                                        </p:attrNameLst>
                                      </p:cBhvr>
                                      <p:to>
                                        <p:strVal val="visible"/>
                                      </p:to>
                                    </p:set>
                                    <p:animEffect filter="dissolve">
                                      <p:cBhvr>
                                        <p:cTn id="117" dur="500"/>
                                        <p:tgtEl>
                                          <p:spTgt spid="38943"/>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38953"/>
                                        </p:tgtEl>
                                        <p:attrNameLst>
                                          <p:attrName>style.visibility</p:attrName>
                                        </p:attrNameLst>
                                      </p:cBhvr>
                                      <p:to>
                                        <p:strVal val="visible"/>
                                      </p:to>
                                    </p:set>
                                    <p:animEffect filter="dissolve">
                                      <p:cBhvr>
                                        <p:cTn id="120" dur="500"/>
                                        <p:tgtEl>
                                          <p:spTgt spid="38953"/>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9" presetClass="entr" presetSubtype="0" fill="hold" grpId="1" nodeType="clickEffect">
                                  <p:stCondLst>
                                    <p:cond delay="0"/>
                                  </p:stCondLst>
                                  <p:childTnLst>
                                    <p:set>
                                      <p:cBhvr>
                                        <p:cTn id="124" dur="1" fill="hold">
                                          <p:stCondLst>
                                            <p:cond delay="0"/>
                                          </p:stCondLst>
                                        </p:cTn>
                                        <p:tgtEl>
                                          <p:spTgt spid="38925"/>
                                        </p:tgtEl>
                                        <p:attrNameLst>
                                          <p:attrName>style.visibility</p:attrName>
                                        </p:attrNameLst>
                                      </p:cBhvr>
                                      <p:to>
                                        <p:strVal val="visible"/>
                                      </p:to>
                                    </p:set>
                                    <p:animEffect filter="dissolve">
                                      <p:cBhvr>
                                        <p:cTn id="125" dur="500"/>
                                        <p:tgtEl>
                                          <p:spTgt spid="38925"/>
                                        </p:tgtEl>
                                      </p:cBhvr>
                                    </p:animEffect>
                                  </p:childTnLst>
                                </p:cTn>
                              </p:par>
                              <p:par>
                                <p:cTn id="126" presetID="9" presetClass="entr" presetSubtype="0" fill="hold" nodeType="withEffect">
                                  <p:stCondLst>
                                    <p:cond delay="0"/>
                                  </p:stCondLst>
                                  <p:childTnLst>
                                    <p:set>
                                      <p:cBhvr>
                                        <p:cTn id="127" dur="1" fill="hold">
                                          <p:stCondLst>
                                            <p:cond delay="0"/>
                                          </p:stCondLst>
                                        </p:cTn>
                                        <p:tgtEl>
                                          <p:spTgt spid="38946"/>
                                        </p:tgtEl>
                                        <p:attrNameLst>
                                          <p:attrName>style.visibility</p:attrName>
                                        </p:attrNameLst>
                                      </p:cBhvr>
                                      <p:to>
                                        <p:strVal val="visible"/>
                                      </p:to>
                                    </p:set>
                                    <p:animEffect filter="dissolve">
                                      <p:cBhvr>
                                        <p:cTn id="128" dur="500"/>
                                        <p:tgtEl>
                                          <p:spTgt spid="38946"/>
                                        </p:tgtEl>
                                      </p:cBhvr>
                                    </p:animEffect>
                                  </p:childTnLst>
                                </p:cTn>
                              </p:par>
                              <p:par>
                                <p:cTn id="129" presetID="9" presetClass="entr" presetSubtype="0" fill="hold" nodeType="withEffect">
                                  <p:stCondLst>
                                    <p:cond delay="0"/>
                                  </p:stCondLst>
                                  <p:childTnLst>
                                    <p:set>
                                      <p:cBhvr>
                                        <p:cTn id="130" dur="1" fill="hold">
                                          <p:stCondLst>
                                            <p:cond delay="0"/>
                                          </p:stCondLst>
                                        </p:cTn>
                                        <p:tgtEl>
                                          <p:spTgt spid="38944"/>
                                        </p:tgtEl>
                                        <p:attrNameLst>
                                          <p:attrName>style.visibility</p:attrName>
                                        </p:attrNameLst>
                                      </p:cBhvr>
                                      <p:to>
                                        <p:strVal val="visible"/>
                                      </p:to>
                                    </p:set>
                                    <p:animEffect filter="dissolve">
                                      <p:cBhvr>
                                        <p:cTn id="131" dur="500"/>
                                        <p:tgtEl>
                                          <p:spTgt spid="38944"/>
                                        </p:tgtEl>
                                      </p:cBhvr>
                                    </p:animEffect>
                                  </p:childTnLst>
                                </p:cTn>
                              </p:par>
                              <p:par>
                                <p:cTn id="132" presetID="9" presetClass="entr" presetSubtype="0" fill="hold" nodeType="withEffect">
                                  <p:stCondLst>
                                    <p:cond delay="0"/>
                                  </p:stCondLst>
                                  <p:childTnLst>
                                    <p:set>
                                      <p:cBhvr>
                                        <p:cTn id="133" dur="1" fill="hold">
                                          <p:stCondLst>
                                            <p:cond delay="0"/>
                                          </p:stCondLst>
                                        </p:cTn>
                                        <p:tgtEl>
                                          <p:spTgt spid="38945"/>
                                        </p:tgtEl>
                                        <p:attrNameLst>
                                          <p:attrName>style.visibility</p:attrName>
                                        </p:attrNameLst>
                                      </p:cBhvr>
                                      <p:to>
                                        <p:strVal val="visible"/>
                                      </p:to>
                                    </p:set>
                                    <p:animEffect filter="dissolve">
                                      <p:cBhvr>
                                        <p:cTn id="134" dur="500"/>
                                        <p:tgtEl>
                                          <p:spTgt spid="3894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38954"/>
                                        </p:tgtEl>
                                        <p:attrNameLst>
                                          <p:attrName>style.visibility</p:attrName>
                                        </p:attrNameLst>
                                      </p:cBhvr>
                                      <p:to>
                                        <p:strVal val="visible"/>
                                      </p:to>
                                    </p:set>
                                    <p:animEffect filter="dissolve">
                                      <p:cBhvr>
                                        <p:cTn id="137" dur="500"/>
                                        <p:tgtEl>
                                          <p:spTgt spid="38954"/>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9" presetClass="entr" presetSubtype="0" fill="hold" nodeType="clickEffect">
                                  <p:stCondLst>
                                    <p:cond delay="0"/>
                                  </p:stCondLst>
                                  <p:childTnLst>
                                    <p:set>
                                      <p:cBhvr>
                                        <p:cTn id="141" dur="1" fill="hold">
                                          <p:stCondLst>
                                            <p:cond delay="0"/>
                                          </p:stCondLst>
                                        </p:cTn>
                                        <p:tgtEl>
                                          <p:spTgt spid="38950"/>
                                        </p:tgtEl>
                                        <p:attrNameLst>
                                          <p:attrName>style.visibility</p:attrName>
                                        </p:attrNameLst>
                                      </p:cBhvr>
                                      <p:to>
                                        <p:strVal val="visible"/>
                                      </p:to>
                                    </p:set>
                                    <p:animEffect filter="dissolve">
                                      <p:cBhvr>
                                        <p:cTn id="142" dur="500"/>
                                        <p:tgtEl>
                                          <p:spTgt spid="38950"/>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38951"/>
                                        </p:tgtEl>
                                        <p:attrNameLst>
                                          <p:attrName>style.visibility</p:attrName>
                                        </p:attrNameLst>
                                      </p:cBhvr>
                                      <p:to>
                                        <p:strVal val="visible"/>
                                      </p:to>
                                    </p:set>
                                    <p:animEffect filter="dissolve">
                                      <p:cBhvr>
                                        <p:cTn id="145" dur="500"/>
                                        <p:tgtEl>
                                          <p:spTgt spid="38951"/>
                                        </p:tgtEl>
                                      </p:cBhvr>
                                    </p:animEffect>
                                  </p:childTnLst>
                                </p:cTn>
                              </p:par>
                              <p:par>
                                <p:cTn id="146" presetID="9" presetClass="entr" presetSubtype="0" fill="hold" nodeType="withEffect">
                                  <p:stCondLst>
                                    <p:cond delay="0"/>
                                  </p:stCondLst>
                                  <p:childTnLst>
                                    <p:set>
                                      <p:cBhvr>
                                        <p:cTn id="147" dur="1" fill="hold">
                                          <p:stCondLst>
                                            <p:cond delay="0"/>
                                          </p:stCondLst>
                                        </p:cTn>
                                        <p:tgtEl>
                                          <p:spTgt spid="38952"/>
                                        </p:tgtEl>
                                        <p:attrNameLst>
                                          <p:attrName>style.visibility</p:attrName>
                                        </p:attrNameLst>
                                      </p:cBhvr>
                                      <p:to>
                                        <p:strVal val="visible"/>
                                      </p:to>
                                    </p:set>
                                    <p:animEffect filter="dissolve">
                                      <p:cBhvr>
                                        <p:cTn id="148" dur="500"/>
                                        <p:tgtEl>
                                          <p:spTgt spid="38952"/>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38955"/>
                                        </p:tgtEl>
                                        <p:attrNameLst>
                                          <p:attrName>style.visibility</p:attrName>
                                        </p:attrNameLst>
                                      </p:cBhvr>
                                      <p:to>
                                        <p:strVal val="visible"/>
                                      </p:to>
                                    </p:set>
                                    <p:animEffect filter="dissolve">
                                      <p:cBhvr>
                                        <p:cTn id="151" dur="500"/>
                                        <p:tgtEl>
                                          <p:spTgt spid="38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ldLvl="0"/>
      <p:bldP spid="38916" grpId="0" bldLvl="0"/>
      <p:bldP spid="38917" grpId="0" bldLvl="0"/>
      <p:bldP spid="38918" grpId="0" bldLvl="0"/>
      <p:bldP spid="38919" grpId="0" bldLvl="0"/>
      <p:bldP spid="38920" grpId="0" bldLvl="0"/>
      <p:bldP spid="38921" grpId="0" bldLvl="0"/>
      <p:bldP spid="38922" grpId="0" bldLvl="0"/>
      <p:bldP spid="38923" grpId="0" bldLvl="0"/>
      <p:bldP spid="38924" grpId="0" bldLvl="0"/>
      <p:bldP spid="38925" grpId="0" bldLvl="0"/>
      <p:bldP spid="38925" grpId="1" bldLvl="0"/>
      <p:bldP spid="38928" grpId="0" bldLvl="0"/>
      <p:bldP spid="38929" grpId="0" bldLvl="0"/>
      <p:bldP spid="38949" grpId="0" bldLvl="0"/>
      <p:bldP spid="38951" grpId="0" bldLvl="0"/>
      <p:bldP spid="38953" grpId="0" bldLvl="0"/>
      <p:bldP spid="38954" grpId="0" bldLvl="0"/>
      <p:bldP spid="38955" grpId="0" bldLvl="0"/>
      <p:bldP spid="38957" grpId="0" bldLvl="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3"/>
          <p:cNvSpPr>
            <a:spLocks noGrp="1" noChangeArrowheads="1"/>
          </p:cNvSpPr>
          <p:nvPr>
            <p:ph type="title"/>
          </p:nvPr>
        </p:nvSpPr>
        <p:spPr>
          <a:xfrm>
            <a:off x="1981200" y="274638"/>
            <a:ext cx="8229600" cy="1143000"/>
          </a:xfrm>
        </p:spPr>
        <p:txBody>
          <a:bodyPr anchor="ctr"/>
          <a:lstStyle/>
          <a:p>
            <a:r>
              <a:rPr lang="zh-CN" altLang="en-US" sz="4400"/>
              <a:t>进一步细化</a:t>
            </a:r>
          </a:p>
        </p:txBody>
      </p:sp>
      <p:sp>
        <p:nvSpPr>
          <p:cNvPr id="40962" name="矩形 59"/>
          <p:cNvSpPr>
            <a:spLocks noChangeArrowheads="1"/>
          </p:cNvSpPr>
          <p:nvPr/>
        </p:nvSpPr>
        <p:spPr bwMode="auto">
          <a:xfrm>
            <a:off x="5453063" y="1500188"/>
            <a:ext cx="3357562" cy="4286250"/>
          </a:xfrm>
          <a:prstGeom prst="rect">
            <a:avLst/>
          </a:prstGeom>
          <a:solidFill>
            <a:srgbClr val="FFFF00"/>
          </a:solidFill>
          <a:ln w="12700">
            <a:solidFill>
              <a:srgbClr val="395E8A"/>
            </a:solidFill>
            <a:prstDash val="lgDashDot"/>
            <a:miter lim="800000"/>
            <a:headEnd/>
            <a:tailEnd/>
          </a:ln>
        </p:spPr>
        <p:txBody>
          <a:bodyPr anchor="ct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endParaRPr lang="zh-CN" altLang="zh-CN" sz="1600" b="1" i="1">
              <a:solidFill>
                <a:schemeClr val="tx1"/>
              </a:solidFill>
              <a:latin typeface="Calibri" panose="020F0502020204030204" pitchFamily="34" charset="0"/>
              <a:sym typeface="宋体" panose="02010600030101010101" pitchFamily="2" charset="-122"/>
            </a:endParaRPr>
          </a:p>
        </p:txBody>
      </p:sp>
      <p:sp>
        <p:nvSpPr>
          <p:cNvPr id="40963" name="矩形 60"/>
          <p:cNvSpPr>
            <a:spLocks noChangeArrowheads="1"/>
          </p:cNvSpPr>
          <p:nvPr/>
        </p:nvSpPr>
        <p:spPr bwMode="auto">
          <a:xfrm>
            <a:off x="5953125" y="1928814"/>
            <a:ext cx="928688" cy="428625"/>
          </a:xfrm>
          <a:prstGeom prst="rect">
            <a:avLst/>
          </a:prstGeom>
          <a:solidFill>
            <a:schemeClr val="bg2"/>
          </a:solidFill>
          <a:ln w="25400">
            <a:solidFill>
              <a:srgbClr val="395E8A"/>
            </a:solidFill>
            <a:miter lim="800000"/>
            <a:headEnd/>
            <a:tailEnd/>
          </a:ln>
        </p:spPr>
        <p:txBody>
          <a:bodyPr anchor="ct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600" b="1" i="1">
                <a:solidFill>
                  <a:schemeClr val="tx1"/>
                </a:solidFill>
                <a:latin typeface="Calibri" panose="020F0502020204030204" pitchFamily="34" charset="0"/>
                <a:sym typeface="宋体" panose="02010600030101010101" pitchFamily="2" charset="-122"/>
              </a:rPr>
              <a:t>起始</a:t>
            </a:r>
          </a:p>
        </p:txBody>
      </p:sp>
      <p:sp>
        <p:nvSpPr>
          <p:cNvPr id="40964" name="矩形 61"/>
          <p:cNvSpPr>
            <a:spLocks noChangeArrowheads="1"/>
          </p:cNvSpPr>
          <p:nvPr/>
        </p:nvSpPr>
        <p:spPr bwMode="auto">
          <a:xfrm>
            <a:off x="5953125" y="2571750"/>
            <a:ext cx="928688" cy="285750"/>
          </a:xfrm>
          <a:prstGeom prst="rect">
            <a:avLst/>
          </a:prstGeom>
          <a:solidFill>
            <a:schemeClr val="bg2"/>
          </a:solidFill>
          <a:ln w="25400">
            <a:solidFill>
              <a:srgbClr val="395E8A"/>
            </a:solidFill>
            <a:miter lim="800000"/>
            <a:headEnd/>
            <a:tailEnd/>
          </a:ln>
        </p:spPr>
        <p:txBody>
          <a:bodyPr anchor="ct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600" b="1" i="1">
                <a:solidFill>
                  <a:schemeClr val="tx1"/>
                </a:solidFill>
                <a:latin typeface="Calibri" panose="020F0502020204030204" pitchFamily="34" charset="0"/>
                <a:sym typeface="宋体" panose="02010600030101010101" pitchFamily="2" charset="-122"/>
              </a:rPr>
              <a:t>校验</a:t>
            </a:r>
            <a:endParaRPr lang="zh-CN" altLang="en-US"/>
          </a:p>
        </p:txBody>
      </p:sp>
      <p:sp>
        <p:nvSpPr>
          <p:cNvPr id="40965" name="矩形 62"/>
          <p:cNvSpPr>
            <a:spLocks noChangeArrowheads="1"/>
          </p:cNvSpPr>
          <p:nvPr/>
        </p:nvSpPr>
        <p:spPr bwMode="auto">
          <a:xfrm>
            <a:off x="5953125" y="3071813"/>
            <a:ext cx="928688" cy="285750"/>
          </a:xfrm>
          <a:prstGeom prst="rect">
            <a:avLst/>
          </a:prstGeom>
          <a:solidFill>
            <a:schemeClr val="bg2"/>
          </a:solidFill>
          <a:ln w="25400">
            <a:solidFill>
              <a:srgbClr val="395E8A"/>
            </a:solidFill>
            <a:miter lim="800000"/>
            <a:headEnd/>
            <a:tailEnd/>
          </a:ln>
        </p:spPr>
        <p:txBody>
          <a:bodyPr anchor="ct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600" b="1" i="1">
                <a:solidFill>
                  <a:schemeClr val="tx1"/>
                </a:solidFill>
                <a:latin typeface="Calibri" panose="020F0502020204030204" pitchFamily="34" charset="0"/>
                <a:sym typeface="宋体" panose="02010600030101010101" pitchFamily="2" charset="-122"/>
              </a:rPr>
              <a:t>结束</a:t>
            </a:r>
            <a:endParaRPr lang="zh-CN" altLang="en-US"/>
          </a:p>
        </p:txBody>
      </p:sp>
      <p:sp>
        <p:nvSpPr>
          <p:cNvPr id="40966" name="矩形 63"/>
          <p:cNvSpPr>
            <a:spLocks noChangeArrowheads="1"/>
          </p:cNvSpPr>
          <p:nvPr/>
        </p:nvSpPr>
        <p:spPr bwMode="auto">
          <a:xfrm>
            <a:off x="5953125" y="3571875"/>
            <a:ext cx="928688" cy="285750"/>
          </a:xfrm>
          <a:prstGeom prst="rect">
            <a:avLst/>
          </a:prstGeom>
          <a:solidFill>
            <a:schemeClr val="bg2"/>
          </a:solidFill>
          <a:ln w="25400">
            <a:solidFill>
              <a:srgbClr val="395E8A"/>
            </a:solidFill>
            <a:miter lim="800000"/>
            <a:headEnd/>
            <a:tailEnd/>
          </a:ln>
        </p:spPr>
        <p:txBody>
          <a:bodyPr anchor="ct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600" b="1" i="1">
                <a:solidFill>
                  <a:schemeClr val="tx1"/>
                </a:solidFill>
                <a:latin typeface="Calibri" panose="020F0502020204030204" pitchFamily="34" charset="0"/>
                <a:sym typeface="宋体" panose="02010600030101010101" pitchFamily="2" charset="-122"/>
              </a:rPr>
              <a:t>溢出</a:t>
            </a:r>
            <a:endParaRPr lang="zh-CN" altLang="en-US"/>
          </a:p>
        </p:txBody>
      </p:sp>
      <p:sp>
        <p:nvSpPr>
          <p:cNvPr id="40967" name="矩形 64"/>
          <p:cNvSpPr>
            <a:spLocks noChangeArrowheads="1"/>
          </p:cNvSpPr>
          <p:nvPr/>
        </p:nvSpPr>
        <p:spPr bwMode="auto">
          <a:xfrm>
            <a:off x="7739064" y="2857501"/>
            <a:ext cx="642937" cy="1000125"/>
          </a:xfrm>
          <a:prstGeom prst="rect">
            <a:avLst/>
          </a:prstGeom>
          <a:solidFill>
            <a:schemeClr val="bg2"/>
          </a:solidFill>
          <a:ln w="25400">
            <a:solidFill>
              <a:srgbClr val="395E8A"/>
            </a:solidFill>
            <a:miter lim="800000"/>
            <a:headEnd/>
            <a:tailEnd/>
          </a:ln>
        </p:spPr>
        <p:txBody>
          <a:bodyPr anchor="ct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600" b="1" i="1">
                <a:solidFill>
                  <a:schemeClr val="tx1"/>
                </a:solidFill>
                <a:latin typeface="Calibri" panose="020F0502020204030204" pitchFamily="34" charset="0"/>
                <a:sym typeface="宋体" panose="02010600030101010101" pitchFamily="2" charset="-122"/>
              </a:rPr>
              <a:t>标</a:t>
            </a:r>
            <a:endParaRPr lang="en-US" altLang="zh-CN" sz="1600" b="1" i="1">
              <a:solidFill>
                <a:schemeClr val="tx1"/>
              </a:solidFill>
              <a:latin typeface="Calibri" panose="020F0502020204030204" pitchFamily="34" charset="0"/>
              <a:sym typeface="宋体" panose="02010600030101010101" pitchFamily="2" charset="-122"/>
            </a:endParaRPr>
          </a:p>
          <a:p>
            <a:pPr>
              <a:spcBef>
                <a:spcPct val="0"/>
              </a:spcBef>
            </a:pPr>
            <a:r>
              <a:rPr lang="zh-CN" altLang="en-US" sz="1600" b="1" i="1">
                <a:solidFill>
                  <a:schemeClr val="tx1"/>
                </a:solidFill>
                <a:latin typeface="Calibri" panose="020F0502020204030204" pitchFamily="34" charset="0"/>
                <a:sym typeface="宋体" panose="02010600030101010101" pitchFamily="2" charset="-122"/>
              </a:rPr>
              <a:t>志</a:t>
            </a:r>
            <a:endParaRPr lang="en-US" altLang="zh-CN" sz="1600" b="1" i="1">
              <a:solidFill>
                <a:schemeClr val="tx1"/>
              </a:solidFill>
              <a:latin typeface="Calibri" panose="020F0502020204030204" pitchFamily="34" charset="0"/>
              <a:sym typeface="宋体" panose="02010600030101010101" pitchFamily="2" charset="-122"/>
            </a:endParaRPr>
          </a:p>
          <a:p>
            <a:pPr>
              <a:spcBef>
                <a:spcPct val="0"/>
              </a:spcBef>
            </a:pPr>
            <a:r>
              <a:rPr lang="zh-CN" altLang="en-US" sz="1600" b="1" i="1">
                <a:solidFill>
                  <a:schemeClr val="tx1"/>
                </a:solidFill>
                <a:latin typeface="Calibri" panose="020F0502020204030204" pitchFamily="34" charset="0"/>
                <a:sym typeface="宋体" panose="02010600030101010101" pitchFamily="2" charset="-122"/>
              </a:rPr>
              <a:t>通</a:t>
            </a:r>
            <a:endParaRPr lang="en-US" altLang="zh-CN" sz="1600" b="1" i="1">
              <a:solidFill>
                <a:schemeClr val="tx1"/>
              </a:solidFill>
              <a:latin typeface="Calibri" panose="020F0502020204030204" pitchFamily="34" charset="0"/>
              <a:sym typeface="宋体" panose="02010600030101010101" pitchFamily="2" charset="-122"/>
            </a:endParaRPr>
          </a:p>
          <a:p>
            <a:pPr>
              <a:spcBef>
                <a:spcPct val="0"/>
              </a:spcBef>
            </a:pPr>
            <a:r>
              <a:rPr lang="zh-CN" altLang="en-US" sz="1600" b="1" i="1">
                <a:solidFill>
                  <a:schemeClr val="tx1"/>
                </a:solidFill>
                <a:latin typeface="Calibri" panose="020F0502020204030204" pitchFamily="34" charset="0"/>
                <a:sym typeface="宋体" panose="02010600030101010101" pitchFamily="2" charset="-122"/>
              </a:rPr>
              <a:t>道</a:t>
            </a:r>
          </a:p>
        </p:txBody>
      </p:sp>
      <p:sp>
        <p:nvSpPr>
          <p:cNvPr id="40968" name="矩形 65"/>
          <p:cNvSpPr>
            <a:spLocks noChangeArrowheads="1"/>
          </p:cNvSpPr>
          <p:nvPr/>
        </p:nvSpPr>
        <p:spPr bwMode="auto">
          <a:xfrm>
            <a:off x="4238625" y="2571751"/>
            <a:ext cx="357188" cy="785813"/>
          </a:xfrm>
          <a:prstGeom prst="rect">
            <a:avLst/>
          </a:prstGeom>
          <a:solidFill>
            <a:schemeClr val="bg2"/>
          </a:solidFill>
          <a:ln w="25400">
            <a:solidFill>
              <a:srgbClr val="395E8A"/>
            </a:solidFill>
            <a:miter lim="800000"/>
            <a:headEnd/>
            <a:tailEnd/>
          </a:ln>
        </p:spPr>
        <p:txBody>
          <a:bodyPr anchor="ct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600" b="1" i="1">
                <a:solidFill>
                  <a:schemeClr val="tx1"/>
                </a:solidFill>
                <a:latin typeface="Calibri" panose="020F0502020204030204" pitchFamily="34" charset="0"/>
                <a:sym typeface="宋体" panose="02010600030101010101" pitchFamily="2" charset="-122"/>
              </a:rPr>
              <a:t>计数器</a:t>
            </a:r>
          </a:p>
        </p:txBody>
      </p:sp>
      <p:sp>
        <p:nvSpPr>
          <p:cNvPr id="40969" name="矩形 66"/>
          <p:cNvSpPr>
            <a:spLocks noChangeArrowheads="1"/>
          </p:cNvSpPr>
          <p:nvPr/>
        </p:nvSpPr>
        <p:spPr bwMode="auto">
          <a:xfrm>
            <a:off x="4881564" y="2571751"/>
            <a:ext cx="357187" cy="785813"/>
          </a:xfrm>
          <a:prstGeom prst="rect">
            <a:avLst/>
          </a:prstGeom>
          <a:solidFill>
            <a:schemeClr val="bg2"/>
          </a:solidFill>
          <a:ln w="25400">
            <a:solidFill>
              <a:srgbClr val="395E8A"/>
            </a:solidFill>
            <a:miter lim="800000"/>
            <a:headEnd/>
            <a:tailEnd/>
          </a:ln>
        </p:spPr>
        <p:txBody>
          <a:bodyPr anchor="ct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600" b="1" i="1">
                <a:solidFill>
                  <a:schemeClr val="tx1"/>
                </a:solidFill>
                <a:latin typeface="Calibri" panose="020F0502020204030204" pitchFamily="34" charset="0"/>
                <a:sym typeface="宋体" panose="02010600030101010101" pitchFamily="2" charset="-122"/>
              </a:rPr>
              <a:t>译码器</a:t>
            </a:r>
          </a:p>
        </p:txBody>
      </p:sp>
      <p:sp>
        <p:nvSpPr>
          <p:cNvPr id="40970" name="矩形 67"/>
          <p:cNvSpPr>
            <a:spLocks noChangeArrowheads="1"/>
          </p:cNvSpPr>
          <p:nvPr/>
        </p:nvSpPr>
        <p:spPr bwMode="auto">
          <a:xfrm>
            <a:off x="4238625" y="4071939"/>
            <a:ext cx="357188" cy="1214437"/>
          </a:xfrm>
          <a:prstGeom prst="rect">
            <a:avLst/>
          </a:prstGeom>
          <a:solidFill>
            <a:schemeClr val="bg2"/>
          </a:solidFill>
          <a:ln w="25400">
            <a:solidFill>
              <a:srgbClr val="395E8A"/>
            </a:solidFill>
            <a:miter lim="800000"/>
            <a:headEnd/>
            <a:tailEnd/>
          </a:ln>
        </p:spPr>
        <p:txBody>
          <a:bodyPr anchor="ct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600" b="1" i="1">
                <a:solidFill>
                  <a:schemeClr val="tx1"/>
                </a:solidFill>
                <a:latin typeface="Calibri" panose="020F0502020204030204" pitchFamily="34" charset="0"/>
                <a:sym typeface="宋体" panose="02010600030101010101" pitchFamily="2" charset="-122"/>
              </a:rPr>
              <a:t>移位寄存器</a:t>
            </a:r>
          </a:p>
        </p:txBody>
      </p:sp>
      <p:sp>
        <p:nvSpPr>
          <p:cNvPr id="40971" name="矩形 68"/>
          <p:cNvSpPr>
            <a:spLocks noChangeArrowheads="1"/>
          </p:cNvSpPr>
          <p:nvPr/>
        </p:nvSpPr>
        <p:spPr bwMode="auto">
          <a:xfrm>
            <a:off x="4881564" y="4071939"/>
            <a:ext cx="357187" cy="1214437"/>
          </a:xfrm>
          <a:prstGeom prst="rect">
            <a:avLst/>
          </a:prstGeom>
          <a:solidFill>
            <a:schemeClr val="bg2"/>
          </a:solidFill>
          <a:ln w="25400">
            <a:solidFill>
              <a:srgbClr val="395E8A"/>
            </a:solidFill>
            <a:miter lim="800000"/>
            <a:headEnd/>
            <a:tailEnd/>
          </a:ln>
        </p:spPr>
        <p:txBody>
          <a:bodyPr anchor="ct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600" b="1" i="1">
                <a:solidFill>
                  <a:schemeClr val="tx1"/>
                </a:solidFill>
                <a:latin typeface="Calibri" panose="020F0502020204030204" pitchFamily="34" charset="0"/>
                <a:sym typeface="宋体" panose="02010600030101010101" pitchFamily="2" charset="-122"/>
              </a:rPr>
              <a:t>锁存器</a:t>
            </a:r>
          </a:p>
        </p:txBody>
      </p:sp>
      <p:sp>
        <p:nvSpPr>
          <p:cNvPr id="40972" name="矩形 69"/>
          <p:cNvSpPr>
            <a:spLocks noChangeArrowheads="1"/>
          </p:cNvSpPr>
          <p:nvPr/>
        </p:nvSpPr>
        <p:spPr bwMode="auto">
          <a:xfrm>
            <a:off x="5953125" y="5143500"/>
            <a:ext cx="928688" cy="571500"/>
          </a:xfrm>
          <a:prstGeom prst="rect">
            <a:avLst/>
          </a:prstGeom>
          <a:solidFill>
            <a:schemeClr val="bg2"/>
          </a:solidFill>
          <a:ln w="25400">
            <a:solidFill>
              <a:srgbClr val="395E8A"/>
            </a:solidFill>
            <a:miter lim="800000"/>
            <a:headEnd/>
            <a:tailEnd/>
          </a:ln>
        </p:spPr>
        <p:txBody>
          <a:bodyPr anchor="ct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600" b="1" i="1">
                <a:solidFill>
                  <a:schemeClr val="tx1"/>
                </a:solidFill>
                <a:latin typeface="Calibri" panose="020F0502020204030204" pitchFamily="34" charset="0"/>
                <a:sym typeface="宋体" panose="02010600030101010101" pitchFamily="2" charset="-122"/>
              </a:rPr>
              <a:t>地址译码逻辑</a:t>
            </a:r>
          </a:p>
        </p:txBody>
      </p:sp>
      <p:sp>
        <p:nvSpPr>
          <p:cNvPr id="40973" name="矩形 70"/>
          <p:cNvSpPr>
            <a:spLocks noChangeArrowheads="1"/>
          </p:cNvSpPr>
          <p:nvPr/>
        </p:nvSpPr>
        <p:spPr bwMode="auto">
          <a:xfrm>
            <a:off x="7881939" y="4071939"/>
            <a:ext cx="642937" cy="1214437"/>
          </a:xfrm>
          <a:prstGeom prst="rect">
            <a:avLst/>
          </a:prstGeom>
          <a:solidFill>
            <a:schemeClr val="bg2"/>
          </a:solidFill>
          <a:ln w="25400">
            <a:solidFill>
              <a:srgbClr val="395E8A"/>
            </a:solidFill>
            <a:miter lim="800000"/>
            <a:headEnd/>
            <a:tailEnd/>
          </a:ln>
        </p:spPr>
        <p:txBody>
          <a:bodyPr anchor="ct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600" b="1" i="1">
                <a:solidFill>
                  <a:schemeClr val="tx1"/>
                </a:solidFill>
                <a:latin typeface="Calibri" panose="020F0502020204030204" pitchFamily="34" charset="0"/>
                <a:sym typeface="宋体" panose="02010600030101010101" pitchFamily="2" charset="-122"/>
              </a:rPr>
              <a:t>数据通道</a:t>
            </a:r>
            <a:endParaRPr lang="zh-CN" altLang="en-US"/>
          </a:p>
        </p:txBody>
      </p:sp>
      <p:cxnSp>
        <p:nvCxnSpPr>
          <p:cNvPr id="40975" name="直接箭头连接符 71"/>
          <p:cNvCxnSpPr>
            <a:cxnSpLocks noChangeShapeType="1"/>
          </p:cNvCxnSpPr>
          <p:nvPr/>
        </p:nvCxnSpPr>
        <p:spPr bwMode="auto">
          <a:xfrm>
            <a:off x="3524251" y="2035175"/>
            <a:ext cx="2428875" cy="1588"/>
          </a:xfrm>
          <a:prstGeom prst="straightConnector1">
            <a:avLst/>
          </a:prstGeom>
          <a:noFill/>
          <a:ln w="25400">
            <a:solidFill>
              <a:srgbClr val="000000"/>
            </a:solidFill>
            <a:miter lim="800000"/>
            <a:headEnd/>
            <a:tailEnd type="arrow" w="med" len="med"/>
          </a:ln>
          <a:extLst>
            <a:ext uri="{909E8E84-426E-40DD-AFC4-6F175D3DCCD1}">
              <a14:hiddenFill xmlns:a14="http://schemas.microsoft.com/office/drawing/2010/main">
                <a:noFill/>
              </a14:hiddenFill>
            </a:ext>
          </a:extLst>
        </p:spPr>
      </p:cxnSp>
      <p:cxnSp>
        <p:nvCxnSpPr>
          <p:cNvPr id="40976" name="直接箭头连接符 72"/>
          <p:cNvCxnSpPr>
            <a:cxnSpLocks noChangeShapeType="1"/>
          </p:cNvCxnSpPr>
          <p:nvPr/>
        </p:nvCxnSpPr>
        <p:spPr bwMode="auto">
          <a:xfrm>
            <a:off x="3524251" y="2298700"/>
            <a:ext cx="2428875" cy="1588"/>
          </a:xfrm>
          <a:prstGeom prst="straightConnector1">
            <a:avLst/>
          </a:prstGeom>
          <a:noFill/>
          <a:ln w="25400">
            <a:solidFill>
              <a:srgbClr val="000000"/>
            </a:solidFill>
            <a:miter lim="800000"/>
            <a:headEnd/>
            <a:tailEnd type="arrow" w="med" len="med"/>
          </a:ln>
          <a:extLst>
            <a:ext uri="{909E8E84-426E-40DD-AFC4-6F175D3DCCD1}">
              <a14:hiddenFill xmlns:a14="http://schemas.microsoft.com/office/drawing/2010/main">
                <a:noFill/>
              </a14:hiddenFill>
            </a:ext>
          </a:extLst>
        </p:spPr>
      </p:cxnSp>
      <p:sp>
        <p:nvSpPr>
          <p:cNvPr id="40977" name="TextBox 73"/>
          <p:cNvSpPr>
            <a:spLocks noChangeArrowheads="1"/>
          </p:cNvSpPr>
          <p:nvPr/>
        </p:nvSpPr>
        <p:spPr bwMode="auto">
          <a:xfrm>
            <a:off x="2881314" y="1857375"/>
            <a:ext cx="714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lgn="r">
              <a:spcBef>
                <a:spcPct val="0"/>
              </a:spcBef>
            </a:pPr>
            <a:r>
              <a:rPr lang="en-US" altLang="zh-CN" sz="1600" b="1" i="1">
                <a:solidFill>
                  <a:srgbClr val="000000"/>
                </a:solidFill>
                <a:sym typeface="Calibri" panose="020F0502020204030204" pitchFamily="34" charset="0"/>
              </a:rPr>
              <a:t>clk</a:t>
            </a:r>
            <a:endParaRPr lang="zh-CN" altLang="en-US" sz="1600" b="1" i="1">
              <a:solidFill>
                <a:srgbClr val="000000"/>
              </a:solidFill>
              <a:sym typeface="宋体" panose="02010600030101010101" pitchFamily="2" charset="-122"/>
            </a:endParaRPr>
          </a:p>
        </p:txBody>
      </p:sp>
      <p:sp>
        <p:nvSpPr>
          <p:cNvPr id="40978" name="TextBox 74"/>
          <p:cNvSpPr>
            <a:spLocks noChangeArrowheads="1"/>
          </p:cNvSpPr>
          <p:nvPr/>
        </p:nvSpPr>
        <p:spPr bwMode="auto">
          <a:xfrm>
            <a:off x="2667000" y="2120900"/>
            <a:ext cx="928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lgn="r">
              <a:spcBef>
                <a:spcPct val="0"/>
              </a:spcBef>
            </a:pPr>
            <a:r>
              <a:rPr lang="en-US" altLang="zh-CN" sz="1600" b="1" i="1">
                <a:solidFill>
                  <a:srgbClr val="000000"/>
                </a:solidFill>
                <a:sym typeface="Calibri" panose="020F0502020204030204" pitchFamily="34" charset="0"/>
              </a:rPr>
              <a:t>serial</a:t>
            </a:r>
            <a:endParaRPr lang="zh-CN" altLang="en-US" sz="1600" b="1" i="1">
              <a:solidFill>
                <a:srgbClr val="000000"/>
              </a:solidFill>
              <a:sym typeface="宋体" panose="02010600030101010101" pitchFamily="2" charset="-122"/>
            </a:endParaRPr>
          </a:p>
        </p:txBody>
      </p:sp>
      <p:grpSp>
        <p:nvGrpSpPr>
          <p:cNvPr id="40979" name="组合 40978"/>
          <p:cNvGrpSpPr>
            <a:grpSpLocks/>
          </p:cNvGrpSpPr>
          <p:nvPr/>
        </p:nvGrpSpPr>
        <p:grpSpPr bwMode="auto">
          <a:xfrm>
            <a:off x="3952876" y="1643064"/>
            <a:ext cx="4786313" cy="2428875"/>
            <a:chOff x="0" y="0"/>
            <a:chExt cx="4786349" cy="2428892"/>
          </a:xfrm>
        </p:grpSpPr>
        <p:sp>
          <p:nvSpPr>
            <p:cNvPr id="2" name="直接连接符 76"/>
            <p:cNvSpPr>
              <a:spLocks noChangeShapeType="1"/>
            </p:cNvSpPr>
            <p:nvPr/>
          </p:nvSpPr>
          <p:spPr bwMode="auto">
            <a:xfrm>
              <a:off x="4429156" y="428628"/>
              <a:ext cx="357190" cy="1"/>
            </a:xfrm>
            <a:prstGeom prst="line">
              <a:avLst/>
            </a:prstGeom>
            <a:noFill/>
            <a:ln w="12700">
              <a:solidFill>
                <a:srgbClr val="000000"/>
              </a:solidFill>
              <a:miter lim="800000"/>
              <a:headEnd/>
              <a:tailEnd/>
            </a:ln>
            <a:extLst>
              <a:ext uri="{909E8E84-426E-40DD-AFC4-6F175D3DCCD1}">
                <a14:hiddenFill xmlns:a14="http://schemas.microsoft.com/office/drawing/2010/main">
                  <a:noFill/>
                </a14:hiddenFill>
              </a:ext>
            </a:extLst>
          </p:spPr>
          <p:txBody>
            <a:bodyPr/>
            <a:lstStyle/>
            <a:p>
              <a:pPr algn="ctr"/>
              <a:endParaRPr lang="zh-CN" altLang="en-US">
                <a:latin typeface="宋体" panose="02010600030101010101" pitchFamily="2" charset="-122"/>
              </a:endParaRPr>
            </a:p>
          </p:txBody>
        </p:sp>
        <p:sp>
          <p:nvSpPr>
            <p:cNvPr id="40980" name="直接连接符 77"/>
            <p:cNvSpPr>
              <a:spLocks noChangeShapeType="1"/>
            </p:cNvSpPr>
            <p:nvPr/>
          </p:nvSpPr>
          <p:spPr bwMode="auto">
            <a:xfrm rot="16200000" flipV="1">
              <a:off x="4572031" y="214313"/>
              <a:ext cx="428627" cy="2"/>
            </a:xfrm>
            <a:prstGeom prst="line">
              <a:avLst/>
            </a:prstGeom>
            <a:noFill/>
            <a:ln w="12700">
              <a:solidFill>
                <a:srgbClr val="000000"/>
              </a:solidFill>
              <a:miter lim="800000"/>
              <a:headEnd/>
              <a:tailEnd/>
            </a:ln>
            <a:extLst>
              <a:ext uri="{909E8E84-426E-40DD-AFC4-6F175D3DCCD1}">
                <a14:hiddenFill xmlns:a14="http://schemas.microsoft.com/office/drawing/2010/main">
                  <a:noFill/>
                </a14:hiddenFill>
              </a:ext>
            </a:extLst>
          </p:spPr>
          <p:txBody>
            <a:bodyPr/>
            <a:lstStyle/>
            <a:p>
              <a:pPr algn="ctr"/>
              <a:endParaRPr lang="zh-CN" altLang="en-US">
                <a:latin typeface="宋体" panose="02010600030101010101" pitchFamily="2" charset="-122"/>
              </a:endParaRPr>
            </a:p>
          </p:txBody>
        </p:sp>
        <p:sp>
          <p:nvSpPr>
            <p:cNvPr id="40981" name="直接连接符 78"/>
            <p:cNvSpPr>
              <a:spLocks noChangeShapeType="1"/>
            </p:cNvSpPr>
            <p:nvPr/>
          </p:nvSpPr>
          <p:spPr bwMode="auto">
            <a:xfrm rot="10800000">
              <a:off x="0" y="0"/>
              <a:ext cx="4786346" cy="1"/>
            </a:xfrm>
            <a:prstGeom prst="line">
              <a:avLst/>
            </a:prstGeom>
            <a:noFill/>
            <a:ln w="12700">
              <a:solidFill>
                <a:srgbClr val="000000"/>
              </a:solidFill>
              <a:miter lim="800000"/>
              <a:headEnd/>
              <a:tailEnd/>
            </a:ln>
            <a:extLst>
              <a:ext uri="{909E8E84-426E-40DD-AFC4-6F175D3DCCD1}">
                <a14:hiddenFill xmlns:a14="http://schemas.microsoft.com/office/drawing/2010/main">
                  <a:noFill/>
                </a14:hiddenFill>
              </a:ext>
            </a:extLst>
          </p:spPr>
          <p:txBody>
            <a:bodyPr/>
            <a:lstStyle/>
            <a:p>
              <a:pPr algn="ctr"/>
              <a:endParaRPr lang="zh-CN" altLang="en-US">
                <a:latin typeface="宋体" panose="02010600030101010101" pitchFamily="2" charset="-122"/>
              </a:endParaRPr>
            </a:p>
          </p:txBody>
        </p:sp>
        <p:sp>
          <p:nvSpPr>
            <p:cNvPr id="40982" name="直接连接符 79"/>
            <p:cNvSpPr>
              <a:spLocks noChangeShapeType="1"/>
            </p:cNvSpPr>
            <p:nvPr/>
          </p:nvSpPr>
          <p:spPr bwMode="auto">
            <a:xfrm rot="5400000">
              <a:off x="-1048574" y="1048572"/>
              <a:ext cx="2097150" cy="1"/>
            </a:xfrm>
            <a:prstGeom prst="line">
              <a:avLst/>
            </a:prstGeom>
            <a:noFill/>
            <a:ln w="12700">
              <a:solidFill>
                <a:srgbClr val="000000"/>
              </a:solidFill>
              <a:miter lim="800000"/>
              <a:headEnd/>
              <a:tailEnd/>
            </a:ln>
            <a:extLst>
              <a:ext uri="{909E8E84-426E-40DD-AFC4-6F175D3DCCD1}">
                <a14:hiddenFill xmlns:a14="http://schemas.microsoft.com/office/drawing/2010/main">
                  <a:noFill/>
                </a14:hiddenFill>
              </a:ext>
            </a:extLst>
          </p:spPr>
          <p:txBody>
            <a:bodyPr/>
            <a:lstStyle/>
            <a:p>
              <a:pPr algn="ctr"/>
              <a:endParaRPr lang="zh-CN" altLang="en-US">
                <a:latin typeface="宋体" panose="02010600030101010101" pitchFamily="2" charset="-122"/>
              </a:endParaRPr>
            </a:p>
          </p:txBody>
        </p:sp>
        <p:cxnSp>
          <p:nvCxnSpPr>
            <p:cNvPr id="40983" name="直接箭头连接符 80"/>
            <p:cNvCxnSpPr>
              <a:cxnSpLocks noChangeShapeType="1"/>
            </p:cNvCxnSpPr>
            <p:nvPr/>
          </p:nvCxnSpPr>
          <p:spPr bwMode="auto">
            <a:xfrm rot="5400000">
              <a:off x="333705" y="2262532"/>
              <a:ext cx="331129" cy="1588"/>
            </a:xfrm>
            <a:prstGeom prst="straightConnector1">
              <a:avLst/>
            </a:prstGeom>
            <a:noFill/>
            <a:ln w="12700">
              <a:solidFill>
                <a:srgbClr val="000000"/>
              </a:solidFill>
              <a:miter lim="800000"/>
              <a:headEnd/>
              <a:tailEnd type="arrow" w="med" len="med"/>
            </a:ln>
            <a:extLst>
              <a:ext uri="{909E8E84-426E-40DD-AFC4-6F175D3DCCD1}">
                <a14:hiddenFill xmlns:a14="http://schemas.microsoft.com/office/drawing/2010/main">
                  <a:noFill/>
                </a14:hiddenFill>
              </a:ext>
            </a:extLst>
          </p:spPr>
        </p:cxnSp>
        <p:sp>
          <p:nvSpPr>
            <p:cNvPr id="40984" name="直接连接符 81"/>
            <p:cNvSpPr>
              <a:spLocks noChangeShapeType="1"/>
            </p:cNvSpPr>
            <p:nvPr/>
          </p:nvSpPr>
          <p:spPr bwMode="auto">
            <a:xfrm>
              <a:off x="0" y="2097150"/>
              <a:ext cx="500066" cy="1"/>
            </a:xfrm>
            <a:prstGeom prst="line">
              <a:avLst/>
            </a:prstGeom>
            <a:noFill/>
            <a:ln w="12700">
              <a:solidFill>
                <a:srgbClr val="000000"/>
              </a:solidFill>
              <a:miter lim="800000"/>
              <a:headEnd/>
              <a:tailEnd/>
            </a:ln>
            <a:extLst>
              <a:ext uri="{909E8E84-426E-40DD-AFC4-6F175D3DCCD1}">
                <a14:hiddenFill xmlns:a14="http://schemas.microsoft.com/office/drawing/2010/main">
                  <a:noFill/>
                </a14:hiddenFill>
              </a:ext>
            </a:extLst>
          </p:spPr>
          <p:txBody>
            <a:bodyPr/>
            <a:lstStyle/>
            <a:p>
              <a:pPr algn="ctr"/>
              <a:endParaRPr lang="zh-CN" altLang="en-US">
                <a:latin typeface="宋体" panose="02010600030101010101" pitchFamily="2" charset="-122"/>
              </a:endParaRPr>
            </a:p>
          </p:txBody>
        </p:sp>
      </p:grpSp>
      <p:cxnSp>
        <p:nvCxnSpPr>
          <p:cNvPr id="40986" name="直接箭头连接符 82"/>
          <p:cNvCxnSpPr>
            <a:cxnSpLocks noChangeShapeType="1"/>
          </p:cNvCxnSpPr>
          <p:nvPr/>
        </p:nvCxnSpPr>
        <p:spPr bwMode="auto">
          <a:xfrm rot="5400000">
            <a:off x="3954463" y="2103438"/>
            <a:ext cx="927100" cy="6350"/>
          </a:xfrm>
          <a:prstGeom prst="straightConnector1">
            <a:avLst/>
          </a:prstGeom>
          <a:noFill/>
          <a:ln w="12700">
            <a:solidFill>
              <a:srgbClr val="000000"/>
            </a:solidFill>
            <a:miter lim="800000"/>
            <a:headEnd type="oval" w="med" len="med"/>
            <a:tailEnd type="arrow" w="med" len="med"/>
          </a:ln>
          <a:extLst>
            <a:ext uri="{909E8E84-426E-40DD-AFC4-6F175D3DCCD1}">
              <a14:hiddenFill xmlns:a14="http://schemas.microsoft.com/office/drawing/2010/main">
                <a:noFill/>
              </a14:hiddenFill>
            </a:ext>
          </a:extLst>
        </p:spPr>
      </p:cxnSp>
      <p:cxnSp>
        <p:nvCxnSpPr>
          <p:cNvPr id="40987" name="直接箭头连接符 83"/>
          <p:cNvCxnSpPr>
            <a:cxnSpLocks noChangeShapeType="1"/>
          </p:cNvCxnSpPr>
          <p:nvPr/>
        </p:nvCxnSpPr>
        <p:spPr bwMode="auto">
          <a:xfrm rot="5400000">
            <a:off x="4603751" y="2097088"/>
            <a:ext cx="930275" cy="19050"/>
          </a:xfrm>
          <a:prstGeom prst="straightConnector1">
            <a:avLst/>
          </a:prstGeom>
          <a:noFill/>
          <a:ln w="12700">
            <a:solidFill>
              <a:srgbClr val="000000"/>
            </a:solidFill>
            <a:miter lim="800000"/>
            <a:headEnd type="oval" w="med" len="med"/>
            <a:tailEnd type="arrow" w="med" len="med"/>
          </a:ln>
          <a:extLst>
            <a:ext uri="{909E8E84-426E-40DD-AFC4-6F175D3DCCD1}">
              <a14:hiddenFill xmlns:a14="http://schemas.microsoft.com/office/drawing/2010/main">
                <a:noFill/>
              </a14:hiddenFill>
            </a:ext>
          </a:extLst>
        </p:spPr>
      </p:cxnSp>
      <p:sp>
        <p:nvSpPr>
          <p:cNvPr id="40988" name="直接连接符 84"/>
          <p:cNvSpPr>
            <a:spLocks noChangeShapeType="1"/>
          </p:cNvSpPr>
          <p:nvPr/>
        </p:nvSpPr>
        <p:spPr bwMode="auto">
          <a:xfrm>
            <a:off x="5238751" y="2714625"/>
            <a:ext cx="714375" cy="0"/>
          </a:xfrm>
          <a:prstGeom prst="line">
            <a:avLst/>
          </a:prstGeom>
          <a:noFill/>
          <a:ln w="12700">
            <a:solidFill>
              <a:srgbClr val="000000"/>
            </a:solidFill>
            <a:miter lim="800000"/>
            <a:headEnd/>
            <a:tailEnd type="arrow" w="med" len="med"/>
          </a:ln>
          <a:extLst>
            <a:ext uri="{909E8E84-426E-40DD-AFC4-6F175D3DCCD1}">
              <a14:hiddenFill xmlns:a14="http://schemas.microsoft.com/office/drawing/2010/main">
                <a:noFill/>
              </a14:hiddenFill>
            </a:ext>
          </a:extLst>
        </p:spPr>
        <p:txBody>
          <a:bodyPr/>
          <a:lstStyle/>
          <a:p>
            <a:pPr algn="ctr"/>
            <a:endParaRPr lang="zh-CN" altLang="en-US">
              <a:latin typeface="宋体" panose="02010600030101010101" pitchFamily="2" charset="-122"/>
            </a:endParaRPr>
          </a:p>
        </p:txBody>
      </p:sp>
      <p:cxnSp>
        <p:nvCxnSpPr>
          <p:cNvPr id="40989" name="肘形连接符 85"/>
          <p:cNvCxnSpPr>
            <a:cxnSpLocks noChangeShapeType="1"/>
            <a:stCxn id="40969" idx="3"/>
            <a:endCxn id="40965" idx="1"/>
          </p:cNvCxnSpPr>
          <p:nvPr/>
        </p:nvCxnSpPr>
        <p:spPr bwMode="auto">
          <a:xfrm>
            <a:off x="5238751" y="2965450"/>
            <a:ext cx="714375" cy="249238"/>
          </a:xfrm>
          <a:prstGeom prst="bentConnector3">
            <a:avLst>
              <a:gd name="adj1" fmla="val 50000"/>
            </a:avLst>
          </a:prstGeom>
          <a:noFill/>
          <a:ln w="12700">
            <a:solidFill>
              <a:srgbClr val="000000"/>
            </a:solidFill>
            <a:miter lim="800000"/>
            <a:headEnd/>
            <a:tailEnd type="arrow" w="med" len="med"/>
          </a:ln>
          <a:extLst>
            <a:ext uri="{909E8E84-426E-40DD-AFC4-6F175D3DCCD1}">
              <a14:hiddenFill xmlns:a14="http://schemas.microsoft.com/office/drawing/2010/main">
                <a:noFill/>
              </a14:hiddenFill>
            </a:ext>
          </a:extLst>
        </p:spPr>
      </p:cxnSp>
      <p:cxnSp>
        <p:nvCxnSpPr>
          <p:cNvPr id="40990" name="肘形连接符 86"/>
          <p:cNvCxnSpPr>
            <a:cxnSpLocks noChangeShapeType="1"/>
          </p:cNvCxnSpPr>
          <p:nvPr/>
        </p:nvCxnSpPr>
        <p:spPr bwMode="auto">
          <a:xfrm>
            <a:off x="5238751" y="3286126"/>
            <a:ext cx="714375" cy="500063"/>
          </a:xfrm>
          <a:prstGeom prst="bentConnector3">
            <a:avLst>
              <a:gd name="adj1" fmla="val 50000"/>
            </a:avLst>
          </a:prstGeom>
          <a:noFill/>
          <a:ln w="12700">
            <a:solidFill>
              <a:srgbClr val="000000"/>
            </a:solidFill>
            <a:miter lim="800000"/>
            <a:headEnd/>
            <a:tailEnd type="arrow" w="med" len="med"/>
          </a:ln>
          <a:extLst>
            <a:ext uri="{909E8E84-426E-40DD-AFC4-6F175D3DCCD1}">
              <a14:hiddenFill xmlns:a14="http://schemas.microsoft.com/office/drawing/2010/main">
                <a:noFill/>
              </a14:hiddenFill>
            </a:ext>
          </a:extLst>
        </p:spPr>
      </p:cxnSp>
      <p:cxnSp>
        <p:nvCxnSpPr>
          <p:cNvPr id="40991" name="直接箭头连接符 87"/>
          <p:cNvCxnSpPr>
            <a:cxnSpLocks noChangeShapeType="1"/>
            <a:stCxn id="40969" idx="2"/>
            <a:endCxn id="40971" idx="0"/>
          </p:cNvCxnSpPr>
          <p:nvPr/>
        </p:nvCxnSpPr>
        <p:spPr bwMode="auto">
          <a:xfrm rot="5400000">
            <a:off x="4702176" y="3713164"/>
            <a:ext cx="714375" cy="3175"/>
          </a:xfrm>
          <a:prstGeom prst="straightConnector1">
            <a:avLst/>
          </a:prstGeom>
          <a:noFill/>
          <a:ln w="12700">
            <a:solidFill>
              <a:srgbClr val="000000"/>
            </a:solidFill>
            <a:miter lim="800000"/>
            <a:headEnd/>
            <a:tailEnd type="arrow" w="med" len="med"/>
          </a:ln>
          <a:extLst>
            <a:ext uri="{909E8E84-426E-40DD-AFC4-6F175D3DCCD1}">
              <a14:hiddenFill xmlns:a14="http://schemas.microsoft.com/office/drawing/2010/main">
                <a:noFill/>
              </a14:hiddenFill>
            </a:ext>
          </a:extLst>
        </p:spPr>
      </p:cxnSp>
      <p:cxnSp>
        <p:nvCxnSpPr>
          <p:cNvPr id="40992" name="直接箭头连接符 88"/>
          <p:cNvCxnSpPr>
            <a:cxnSpLocks noChangeShapeType="1"/>
          </p:cNvCxnSpPr>
          <p:nvPr/>
        </p:nvCxnSpPr>
        <p:spPr bwMode="auto">
          <a:xfrm>
            <a:off x="8382001" y="2786064"/>
            <a:ext cx="1285875" cy="1587"/>
          </a:xfrm>
          <a:prstGeom prst="straightConnector1">
            <a:avLst/>
          </a:prstGeom>
          <a:noFill/>
          <a:ln w="12700">
            <a:solidFill>
              <a:srgbClr val="000000"/>
            </a:solidFill>
            <a:miter lim="800000"/>
            <a:headEnd/>
            <a:tailEnd type="arrow" w="med" len="med"/>
          </a:ln>
          <a:extLst>
            <a:ext uri="{909E8E84-426E-40DD-AFC4-6F175D3DCCD1}">
              <a14:hiddenFill xmlns:a14="http://schemas.microsoft.com/office/drawing/2010/main">
                <a:noFill/>
              </a14:hiddenFill>
            </a:ext>
          </a:extLst>
        </p:spPr>
      </p:cxnSp>
      <p:cxnSp>
        <p:nvCxnSpPr>
          <p:cNvPr id="40993" name="直接箭头连接符 89"/>
          <p:cNvCxnSpPr>
            <a:cxnSpLocks noChangeShapeType="1"/>
          </p:cNvCxnSpPr>
          <p:nvPr/>
        </p:nvCxnSpPr>
        <p:spPr bwMode="auto">
          <a:xfrm>
            <a:off x="8382001" y="3355975"/>
            <a:ext cx="1285875" cy="1588"/>
          </a:xfrm>
          <a:prstGeom prst="straightConnector1">
            <a:avLst/>
          </a:prstGeom>
          <a:noFill/>
          <a:ln w="25400">
            <a:solidFill>
              <a:srgbClr val="000000"/>
            </a:solidFill>
            <a:miter lim="800000"/>
            <a:headEnd/>
            <a:tailEnd type="arrow" w="med" len="med"/>
          </a:ln>
          <a:extLst>
            <a:ext uri="{909E8E84-426E-40DD-AFC4-6F175D3DCCD1}">
              <a14:hiddenFill xmlns:a14="http://schemas.microsoft.com/office/drawing/2010/main">
                <a:noFill/>
              </a14:hiddenFill>
            </a:ext>
          </a:extLst>
        </p:spPr>
      </p:cxnSp>
      <p:cxnSp>
        <p:nvCxnSpPr>
          <p:cNvPr id="40994" name="形状 90"/>
          <p:cNvCxnSpPr>
            <a:cxnSpLocks noChangeShapeType="1"/>
          </p:cNvCxnSpPr>
          <p:nvPr/>
        </p:nvCxnSpPr>
        <p:spPr bwMode="auto">
          <a:xfrm flipV="1">
            <a:off x="8524876" y="3357563"/>
            <a:ext cx="214313" cy="1320800"/>
          </a:xfrm>
          <a:prstGeom prst="bentConnector2">
            <a:avLst/>
          </a:prstGeom>
          <a:noFill/>
          <a:ln w="25400">
            <a:solidFill>
              <a:srgbClr val="000000"/>
            </a:solidFill>
            <a:miter lim="800000"/>
            <a:headEnd/>
            <a:tailEnd type="oval" w="med" len="med"/>
          </a:ln>
          <a:extLst>
            <a:ext uri="{909E8E84-426E-40DD-AFC4-6F175D3DCCD1}">
              <a14:hiddenFill xmlns:a14="http://schemas.microsoft.com/office/drawing/2010/main">
                <a:noFill/>
              </a14:hiddenFill>
            </a:ext>
          </a:extLst>
        </p:spPr>
      </p:cxnSp>
      <p:cxnSp>
        <p:nvCxnSpPr>
          <p:cNvPr id="40995" name="直接箭头连接符 91"/>
          <p:cNvCxnSpPr>
            <a:cxnSpLocks noChangeShapeType="1"/>
            <a:stCxn id="40971" idx="3"/>
            <a:endCxn id="40973" idx="1"/>
          </p:cNvCxnSpPr>
          <p:nvPr/>
        </p:nvCxnSpPr>
        <p:spPr bwMode="auto">
          <a:xfrm>
            <a:off x="5238750" y="4679950"/>
            <a:ext cx="2643188" cy="1588"/>
          </a:xfrm>
          <a:prstGeom prst="straightConnector1">
            <a:avLst/>
          </a:prstGeom>
          <a:noFill/>
          <a:ln w="25400">
            <a:solidFill>
              <a:srgbClr val="000000"/>
            </a:solidFill>
            <a:miter lim="800000"/>
            <a:headEnd/>
            <a:tailEnd type="arrow" w="med" len="med"/>
          </a:ln>
          <a:extLst>
            <a:ext uri="{909E8E84-426E-40DD-AFC4-6F175D3DCCD1}">
              <a14:hiddenFill xmlns:a14="http://schemas.microsoft.com/office/drawing/2010/main">
                <a:noFill/>
              </a14:hiddenFill>
            </a:ext>
          </a:extLst>
        </p:spPr>
      </p:cxnSp>
      <p:cxnSp>
        <p:nvCxnSpPr>
          <p:cNvPr id="40996" name="直接箭头连接符 92"/>
          <p:cNvCxnSpPr>
            <a:cxnSpLocks noChangeShapeType="1"/>
          </p:cNvCxnSpPr>
          <p:nvPr/>
        </p:nvCxnSpPr>
        <p:spPr bwMode="auto">
          <a:xfrm>
            <a:off x="3595689" y="4692650"/>
            <a:ext cx="642937" cy="1588"/>
          </a:xfrm>
          <a:prstGeom prst="straightConnector1">
            <a:avLst/>
          </a:prstGeom>
          <a:noFill/>
          <a:ln w="25400">
            <a:solidFill>
              <a:srgbClr val="000000"/>
            </a:solidFill>
            <a:miter lim="800000"/>
            <a:headEnd/>
            <a:tailEnd type="arrow" w="med" len="med"/>
          </a:ln>
          <a:extLst>
            <a:ext uri="{909E8E84-426E-40DD-AFC4-6F175D3DCCD1}">
              <a14:hiddenFill xmlns:a14="http://schemas.microsoft.com/office/drawing/2010/main">
                <a:noFill/>
              </a14:hiddenFill>
            </a:ext>
          </a:extLst>
        </p:spPr>
      </p:cxnSp>
      <p:cxnSp>
        <p:nvCxnSpPr>
          <p:cNvPr id="40997" name="直接箭头连接符 93"/>
          <p:cNvCxnSpPr>
            <a:cxnSpLocks noChangeShapeType="1"/>
            <a:stCxn id="40970" idx="3"/>
            <a:endCxn id="40971" idx="1"/>
          </p:cNvCxnSpPr>
          <p:nvPr/>
        </p:nvCxnSpPr>
        <p:spPr bwMode="auto">
          <a:xfrm>
            <a:off x="4595813" y="4679950"/>
            <a:ext cx="285750" cy="1588"/>
          </a:xfrm>
          <a:prstGeom prst="straightConnector1">
            <a:avLst/>
          </a:prstGeom>
          <a:noFill/>
          <a:ln w="25400">
            <a:solidFill>
              <a:srgbClr val="000000"/>
            </a:solidFill>
            <a:miter lim="800000"/>
            <a:headEnd/>
            <a:tailEnd type="arrow" w="med" len="med"/>
          </a:ln>
          <a:extLst>
            <a:ext uri="{909E8E84-426E-40DD-AFC4-6F175D3DCCD1}">
              <a14:hiddenFill xmlns:a14="http://schemas.microsoft.com/office/drawing/2010/main">
                <a:noFill/>
              </a14:hiddenFill>
            </a:ext>
          </a:extLst>
        </p:spPr>
      </p:cxnSp>
      <p:sp>
        <p:nvSpPr>
          <p:cNvPr id="40998" name="TextBox 94"/>
          <p:cNvSpPr>
            <a:spLocks noChangeArrowheads="1"/>
          </p:cNvSpPr>
          <p:nvPr/>
        </p:nvSpPr>
        <p:spPr bwMode="auto">
          <a:xfrm>
            <a:off x="2667000" y="4530725"/>
            <a:ext cx="928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lgn="r">
              <a:spcBef>
                <a:spcPct val="0"/>
              </a:spcBef>
            </a:pPr>
            <a:r>
              <a:rPr lang="en-US" altLang="zh-CN" sz="1600" b="1" i="1">
                <a:solidFill>
                  <a:srgbClr val="000000"/>
                </a:solidFill>
                <a:sym typeface="Calibri" panose="020F0502020204030204" pitchFamily="34" charset="0"/>
              </a:rPr>
              <a:t>serial</a:t>
            </a:r>
            <a:endParaRPr lang="zh-CN" altLang="en-US" sz="1600" b="1" i="1">
              <a:solidFill>
                <a:srgbClr val="000000"/>
              </a:solidFill>
              <a:sym typeface="宋体" panose="02010600030101010101" pitchFamily="2" charset="-122"/>
            </a:endParaRPr>
          </a:p>
        </p:txBody>
      </p:sp>
      <p:cxnSp>
        <p:nvCxnSpPr>
          <p:cNvPr id="40999" name="直接箭头连接符 95"/>
          <p:cNvCxnSpPr>
            <a:cxnSpLocks noChangeShapeType="1"/>
          </p:cNvCxnSpPr>
          <p:nvPr/>
        </p:nvCxnSpPr>
        <p:spPr bwMode="auto">
          <a:xfrm>
            <a:off x="3595689" y="5429250"/>
            <a:ext cx="2357437" cy="1588"/>
          </a:xfrm>
          <a:prstGeom prst="straightConnector1">
            <a:avLst/>
          </a:prstGeom>
          <a:noFill/>
          <a:ln w="25400">
            <a:solidFill>
              <a:srgbClr val="000000"/>
            </a:solidFill>
            <a:miter lim="800000"/>
            <a:headEnd/>
            <a:tailEnd type="arrow" w="med" len="med"/>
          </a:ln>
          <a:extLst>
            <a:ext uri="{909E8E84-426E-40DD-AFC4-6F175D3DCCD1}">
              <a14:hiddenFill xmlns:a14="http://schemas.microsoft.com/office/drawing/2010/main">
                <a:noFill/>
              </a14:hiddenFill>
            </a:ext>
          </a:extLst>
        </p:spPr>
      </p:cxnSp>
      <p:sp>
        <p:nvSpPr>
          <p:cNvPr id="41000" name="TextBox 96"/>
          <p:cNvSpPr>
            <a:spLocks noChangeArrowheads="1"/>
          </p:cNvSpPr>
          <p:nvPr/>
        </p:nvSpPr>
        <p:spPr bwMode="auto">
          <a:xfrm>
            <a:off x="2738438" y="5264150"/>
            <a:ext cx="8572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lgn="r">
              <a:spcBef>
                <a:spcPct val="0"/>
              </a:spcBef>
            </a:pPr>
            <a:r>
              <a:rPr lang="en-US" altLang="zh-CN" sz="1600" b="1" i="1">
                <a:solidFill>
                  <a:srgbClr val="000000"/>
                </a:solidFill>
                <a:sym typeface="Calibri" panose="020F0502020204030204" pitchFamily="34" charset="0"/>
              </a:rPr>
              <a:t>addr</a:t>
            </a:r>
            <a:endParaRPr lang="zh-CN" altLang="en-US" sz="1600" b="1" i="1">
              <a:solidFill>
                <a:srgbClr val="000000"/>
              </a:solidFill>
              <a:sym typeface="宋体" panose="02010600030101010101" pitchFamily="2" charset="-122"/>
            </a:endParaRPr>
          </a:p>
        </p:txBody>
      </p:sp>
      <p:cxnSp>
        <p:nvCxnSpPr>
          <p:cNvPr id="41001" name="直接箭头连接符 97"/>
          <p:cNvCxnSpPr>
            <a:cxnSpLocks noChangeShapeType="1"/>
          </p:cNvCxnSpPr>
          <p:nvPr/>
        </p:nvCxnSpPr>
        <p:spPr bwMode="auto">
          <a:xfrm>
            <a:off x="6881814" y="5429250"/>
            <a:ext cx="928687" cy="1588"/>
          </a:xfrm>
          <a:prstGeom prst="straightConnector1">
            <a:avLst/>
          </a:prstGeom>
          <a:noFill/>
          <a:ln w="9525">
            <a:solidFill>
              <a:srgbClr val="000000"/>
            </a:solidFill>
            <a:miter lim="800000"/>
            <a:headEnd/>
            <a:tailEnd type="arrow" w="med" len="med"/>
          </a:ln>
          <a:extLst>
            <a:ext uri="{909E8E84-426E-40DD-AFC4-6F175D3DCCD1}">
              <a14:hiddenFill xmlns:a14="http://schemas.microsoft.com/office/drawing/2010/main">
                <a:noFill/>
              </a14:hiddenFill>
            </a:ext>
          </a:extLst>
        </p:spPr>
      </p:cxnSp>
      <p:sp>
        <p:nvSpPr>
          <p:cNvPr id="41002" name="TextBox 98"/>
          <p:cNvSpPr>
            <a:spLocks noChangeArrowheads="1"/>
          </p:cNvSpPr>
          <p:nvPr/>
        </p:nvSpPr>
        <p:spPr bwMode="auto">
          <a:xfrm>
            <a:off x="9667875" y="2620964"/>
            <a:ext cx="6429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en-US" altLang="zh-CN" sz="1600" b="1" i="1">
                <a:solidFill>
                  <a:srgbClr val="000000"/>
                </a:solidFill>
                <a:sym typeface="Calibri" panose="020F0502020204030204" pitchFamily="34" charset="0"/>
              </a:rPr>
              <a:t>int</a:t>
            </a:r>
            <a:endParaRPr lang="zh-CN" altLang="en-US" sz="1600" b="1" i="1">
              <a:solidFill>
                <a:srgbClr val="000000"/>
              </a:solidFill>
              <a:sym typeface="宋体" panose="02010600030101010101" pitchFamily="2" charset="-122"/>
            </a:endParaRPr>
          </a:p>
        </p:txBody>
      </p:sp>
      <p:sp>
        <p:nvSpPr>
          <p:cNvPr id="41003" name="TextBox 99"/>
          <p:cNvSpPr>
            <a:spLocks noChangeArrowheads="1"/>
          </p:cNvSpPr>
          <p:nvPr/>
        </p:nvSpPr>
        <p:spPr bwMode="auto">
          <a:xfrm>
            <a:off x="9667876" y="3192464"/>
            <a:ext cx="7143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en-US" altLang="zh-CN" sz="1600" b="1" i="1">
                <a:solidFill>
                  <a:srgbClr val="000000"/>
                </a:solidFill>
                <a:sym typeface="Calibri" panose="020F0502020204030204" pitchFamily="34" charset="0"/>
              </a:rPr>
              <a:t>data</a:t>
            </a:r>
            <a:endParaRPr lang="zh-CN" altLang="en-US" sz="1600" b="1" i="1">
              <a:solidFill>
                <a:srgbClr val="000000"/>
              </a:solidFill>
              <a:sym typeface="宋体" panose="02010600030101010101" pitchFamily="2" charset="-122"/>
            </a:endParaRPr>
          </a:p>
        </p:txBody>
      </p:sp>
      <p:sp>
        <p:nvSpPr>
          <p:cNvPr id="41004" name="TextBox 100"/>
          <p:cNvSpPr>
            <a:spLocks noChangeArrowheads="1"/>
          </p:cNvSpPr>
          <p:nvPr/>
        </p:nvSpPr>
        <p:spPr bwMode="auto">
          <a:xfrm>
            <a:off x="7810501" y="5286375"/>
            <a:ext cx="10715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600" b="1" i="1">
                <a:solidFill>
                  <a:schemeClr val="tx1"/>
                </a:solidFill>
                <a:sym typeface="宋体" panose="02010600030101010101" pitchFamily="2" charset="-122"/>
              </a:rPr>
              <a:t>内部控制</a:t>
            </a:r>
            <a:endParaRPr lang="zh-CN" altLang="en-US"/>
          </a:p>
        </p:txBody>
      </p:sp>
      <p:cxnSp>
        <p:nvCxnSpPr>
          <p:cNvPr id="41005" name="直接箭头连接符 101"/>
          <p:cNvCxnSpPr>
            <a:cxnSpLocks noChangeShapeType="1"/>
          </p:cNvCxnSpPr>
          <p:nvPr/>
        </p:nvCxnSpPr>
        <p:spPr bwMode="auto">
          <a:xfrm>
            <a:off x="3595689" y="2957514"/>
            <a:ext cx="642937" cy="1587"/>
          </a:xfrm>
          <a:prstGeom prst="straightConnector1">
            <a:avLst/>
          </a:prstGeom>
          <a:noFill/>
          <a:ln w="25400">
            <a:solidFill>
              <a:srgbClr val="000000"/>
            </a:solidFill>
            <a:miter lim="800000"/>
            <a:headEnd/>
            <a:tailEnd type="arrow" w="med" len="med"/>
          </a:ln>
          <a:extLst>
            <a:ext uri="{909E8E84-426E-40DD-AFC4-6F175D3DCCD1}">
              <a14:hiddenFill xmlns:a14="http://schemas.microsoft.com/office/drawing/2010/main">
                <a:noFill/>
              </a14:hiddenFill>
            </a:ext>
          </a:extLst>
        </p:spPr>
      </p:cxnSp>
      <p:sp>
        <p:nvSpPr>
          <p:cNvPr id="41006" name="TextBox 102"/>
          <p:cNvSpPr>
            <a:spLocks noChangeArrowheads="1"/>
          </p:cNvSpPr>
          <p:nvPr/>
        </p:nvSpPr>
        <p:spPr bwMode="auto">
          <a:xfrm>
            <a:off x="2952750" y="2786064"/>
            <a:ext cx="6429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lgn="r">
              <a:spcBef>
                <a:spcPct val="0"/>
              </a:spcBef>
            </a:pPr>
            <a:r>
              <a:rPr lang="en-US" altLang="zh-CN" sz="1600" b="1" i="1">
                <a:solidFill>
                  <a:srgbClr val="000000"/>
                </a:solidFill>
                <a:sym typeface="Calibri" panose="020F0502020204030204" pitchFamily="34" charset="0"/>
              </a:rPr>
              <a:t>clk</a:t>
            </a:r>
            <a:endParaRPr lang="zh-CN" altLang="en-US" sz="1600" b="1" i="1">
              <a:solidFill>
                <a:srgbClr val="000000"/>
              </a:solidFill>
              <a:sym typeface="宋体" panose="02010600030101010101" pitchFamily="2" charset="-122"/>
            </a:endParaRPr>
          </a:p>
        </p:txBody>
      </p:sp>
      <p:cxnSp>
        <p:nvCxnSpPr>
          <p:cNvPr id="41007" name="直接箭头连接符 103"/>
          <p:cNvCxnSpPr>
            <a:cxnSpLocks noChangeShapeType="1"/>
            <a:stCxn id="40968" idx="3"/>
            <a:endCxn id="40969" idx="1"/>
          </p:cNvCxnSpPr>
          <p:nvPr/>
        </p:nvCxnSpPr>
        <p:spPr bwMode="auto">
          <a:xfrm>
            <a:off x="4595813" y="2965450"/>
            <a:ext cx="285750" cy="1588"/>
          </a:xfrm>
          <a:prstGeom prst="straightConnector1">
            <a:avLst/>
          </a:prstGeom>
          <a:noFill/>
          <a:ln w="12700">
            <a:solidFill>
              <a:srgbClr val="000000"/>
            </a:solidFill>
            <a:miter lim="800000"/>
            <a:headEnd/>
            <a:tailEnd type="arrow" w="med" len="med"/>
          </a:ln>
          <a:extLst>
            <a:ext uri="{909E8E84-426E-40DD-AFC4-6F175D3DCCD1}">
              <a14:hiddenFill xmlns:a14="http://schemas.microsoft.com/office/drawing/2010/main">
                <a:noFill/>
              </a14:hiddenFill>
            </a:ext>
          </a:extLst>
        </p:spPr>
      </p:cxnSp>
      <p:sp>
        <p:nvSpPr>
          <p:cNvPr id="3" name="矩形 104"/>
          <p:cNvSpPr>
            <a:spLocks noChangeArrowheads="1"/>
          </p:cNvSpPr>
          <p:nvPr/>
        </p:nvSpPr>
        <p:spPr bwMode="auto">
          <a:xfrm>
            <a:off x="7381876" y="1928814"/>
            <a:ext cx="1000125" cy="428625"/>
          </a:xfrm>
          <a:prstGeom prst="rect">
            <a:avLst/>
          </a:prstGeom>
          <a:solidFill>
            <a:schemeClr val="bg2"/>
          </a:solidFill>
          <a:ln w="25400">
            <a:solidFill>
              <a:srgbClr val="395E8A"/>
            </a:solidFill>
            <a:miter lim="800000"/>
            <a:headEnd/>
            <a:tailEnd/>
          </a:ln>
        </p:spPr>
        <p:txBody>
          <a:bodyPr anchor="ct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600" b="1" i="1">
                <a:solidFill>
                  <a:schemeClr val="tx1"/>
                </a:solidFill>
                <a:latin typeface="Calibri" panose="020F0502020204030204" pitchFamily="34" charset="0"/>
                <a:sym typeface="宋体" panose="02010600030101010101" pitchFamily="2" charset="-122"/>
              </a:rPr>
              <a:t>数据接收开始</a:t>
            </a:r>
            <a:endParaRPr lang="zh-CN" altLang="en-US"/>
          </a:p>
        </p:txBody>
      </p:sp>
      <p:cxnSp>
        <p:nvCxnSpPr>
          <p:cNvPr id="41009" name="直接箭头连接符 105"/>
          <p:cNvCxnSpPr>
            <a:cxnSpLocks noChangeShapeType="1"/>
            <a:stCxn id="40963" idx="3"/>
            <a:endCxn id="4294967295" idx="1"/>
          </p:cNvCxnSpPr>
          <p:nvPr/>
        </p:nvCxnSpPr>
        <p:spPr bwMode="auto">
          <a:xfrm>
            <a:off x="6881813" y="2143125"/>
            <a:ext cx="500062" cy="1588"/>
          </a:xfrm>
          <a:prstGeom prst="straightConnector1">
            <a:avLst/>
          </a:prstGeom>
          <a:noFill/>
          <a:ln w="12700">
            <a:solidFill>
              <a:srgbClr val="000000"/>
            </a:solidFill>
            <a:miter lim="800000"/>
            <a:headEnd/>
            <a:tailEnd type="arrow" w="med" len="med"/>
          </a:ln>
          <a:extLst>
            <a:ext uri="{909E8E84-426E-40DD-AFC4-6F175D3DCCD1}">
              <a14:hiddenFill xmlns:a14="http://schemas.microsoft.com/office/drawing/2010/main">
                <a:noFill/>
              </a14:hiddenFill>
            </a:ext>
          </a:extLst>
        </p:spPr>
      </p:cxnSp>
      <p:grpSp>
        <p:nvGrpSpPr>
          <p:cNvPr id="41010" name="组合 41009"/>
          <p:cNvGrpSpPr>
            <a:grpSpLocks/>
          </p:cNvGrpSpPr>
          <p:nvPr/>
        </p:nvGrpSpPr>
        <p:grpSpPr bwMode="auto">
          <a:xfrm>
            <a:off x="5738813" y="2143126"/>
            <a:ext cx="1357312" cy="1501775"/>
            <a:chOff x="0" y="0"/>
            <a:chExt cx="1357322" cy="1501786"/>
          </a:xfrm>
        </p:grpSpPr>
        <p:sp>
          <p:nvSpPr>
            <p:cNvPr id="4" name="直接连接符 107"/>
            <p:cNvSpPr>
              <a:spLocks noChangeShapeType="1"/>
            </p:cNvSpPr>
            <p:nvPr/>
          </p:nvSpPr>
          <p:spPr bwMode="auto">
            <a:xfrm rot="5400000">
              <a:off x="678659" y="678658"/>
              <a:ext cx="1357322" cy="1"/>
            </a:xfrm>
            <a:prstGeom prst="line">
              <a:avLst/>
            </a:prstGeom>
            <a:noFill/>
            <a:ln w="12700">
              <a:solidFill>
                <a:srgbClr val="000000"/>
              </a:solidFill>
              <a:miter lim="800000"/>
              <a:headEnd type="oval" w="med" len="med"/>
              <a:tailEnd/>
            </a:ln>
            <a:extLst>
              <a:ext uri="{909E8E84-426E-40DD-AFC4-6F175D3DCCD1}">
                <a14:hiddenFill xmlns:a14="http://schemas.microsoft.com/office/drawing/2010/main">
                  <a:noFill/>
                </a14:hiddenFill>
              </a:ext>
            </a:extLst>
          </p:spPr>
          <p:txBody>
            <a:bodyPr/>
            <a:lstStyle/>
            <a:p>
              <a:pPr algn="ctr"/>
              <a:endParaRPr lang="zh-CN" altLang="en-US">
                <a:latin typeface="宋体" panose="02010600030101010101" pitchFamily="2" charset="-122"/>
              </a:endParaRPr>
            </a:p>
          </p:txBody>
        </p:sp>
        <p:sp>
          <p:nvSpPr>
            <p:cNvPr id="41011" name="直接连接符 108"/>
            <p:cNvSpPr>
              <a:spLocks noChangeShapeType="1"/>
            </p:cNvSpPr>
            <p:nvPr/>
          </p:nvSpPr>
          <p:spPr bwMode="auto">
            <a:xfrm rot="10800000">
              <a:off x="0" y="1357322"/>
              <a:ext cx="1357322" cy="1"/>
            </a:xfrm>
            <a:prstGeom prst="line">
              <a:avLst/>
            </a:prstGeom>
            <a:noFill/>
            <a:ln w="12700">
              <a:solidFill>
                <a:srgbClr val="000000"/>
              </a:solidFill>
              <a:miter lim="800000"/>
              <a:headEnd/>
              <a:tailEnd/>
            </a:ln>
            <a:extLst>
              <a:ext uri="{909E8E84-426E-40DD-AFC4-6F175D3DCCD1}">
                <a14:hiddenFill xmlns:a14="http://schemas.microsoft.com/office/drawing/2010/main">
                  <a:noFill/>
                </a14:hiddenFill>
              </a:ext>
            </a:extLst>
          </p:spPr>
          <p:txBody>
            <a:bodyPr/>
            <a:lstStyle/>
            <a:p>
              <a:pPr algn="ctr"/>
              <a:endParaRPr lang="zh-CN" altLang="en-US">
                <a:latin typeface="宋体" panose="02010600030101010101" pitchFamily="2" charset="-122"/>
              </a:endParaRPr>
            </a:p>
          </p:txBody>
        </p:sp>
        <p:sp>
          <p:nvSpPr>
            <p:cNvPr id="41012" name="直接连接符 109"/>
            <p:cNvSpPr>
              <a:spLocks noChangeShapeType="1"/>
            </p:cNvSpPr>
            <p:nvPr/>
          </p:nvSpPr>
          <p:spPr bwMode="auto">
            <a:xfrm rot="5400000">
              <a:off x="-71437" y="1428757"/>
              <a:ext cx="142876" cy="1"/>
            </a:xfrm>
            <a:prstGeom prst="line">
              <a:avLst/>
            </a:prstGeom>
            <a:noFill/>
            <a:ln w="12700">
              <a:solidFill>
                <a:srgbClr val="000000"/>
              </a:solidFill>
              <a:miter lim="800000"/>
              <a:headEnd/>
              <a:tailEnd/>
            </a:ln>
            <a:extLst>
              <a:ext uri="{909E8E84-426E-40DD-AFC4-6F175D3DCCD1}">
                <a14:hiddenFill xmlns:a14="http://schemas.microsoft.com/office/drawing/2010/main">
                  <a:noFill/>
                </a14:hiddenFill>
              </a:ext>
            </a:extLst>
          </p:spPr>
          <p:txBody>
            <a:bodyPr/>
            <a:lstStyle/>
            <a:p>
              <a:pPr algn="ctr"/>
              <a:endParaRPr lang="zh-CN" altLang="en-US">
                <a:latin typeface="宋体" panose="02010600030101010101" pitchFamily="2" charset="-122"/>
              </a:endParaRPr>
            </a:p>
          </p:txBody>
        </p:sp>
        <p:cxnSp>
          <p:nvCxnSpPr>
            <p:cNvPr id="41013" name="直接箭头连接符 110"/>
            <p:cNvCxnSpPr>
              <a:cxnSpLocks noChangeShapeType="1"/>
            </p:cNvCxnSpPr>
            <p:nvPr/>
          </p:nvCxnSpPr>
          <p:spPr bwMode="auto">
            <a:xfrm>
              <a:off x="0" y="1500198"/>
              <a:ext cx="214314" cy="1588"/>
            </a:xfrm>
            <a:prstGeom prst="straightConnector1">
              <a:avLst/>
            </a:prstGeom>
            <a:noFill/>
            <a:ln w="12700">
              <a:solidFill>
                <a:srgbClr val="000000"/>
              </a:solidFill>
              <a:miter lim="800000"/>
              <a:headEnd/>
              <a:tailEnd type="arrow" w="med" len="med"/>
            </a:ln>
            <a:extLst>
              <a:ext uri="{909E8E84-426E-40DD-AFC4-6F175D3DCCD1}">
                <a14:hiddenFill xmlns:a14="http://schemas.microsoft.com/office/drawing/2010/main">
                  <a:noFill/>
                </a14:hiddenFill>
              </a:ext>
            </a:extLst>
          </p:spPr>
        </p:cxnSp>
      </p:grpSp>
      <p:sp>
        <p:nvSpPr>
          <p:cNvPr id="41014" name="矩形 111"/>
          <p:cNvSpPr>
            <a:spLocks noChangeArrowheads="1"/>
          </p:cNvSpPr>
          <p:nvPr/>
        </p:nvSpPr>
        <p:spPr bwMode="auto">
          <a:xfrm>
            <a:off x="7739064" y="2571750"/>
            <a:ext cx="642937" cy="285750"/>
          </a:xfrm>
          <a:prstGeom prst="rect">
            <a:avLst/>
          </a:prstGeom>
          <a:solidFill>
            <a:schemeClr val="bg2"/>
          </a:solidFill>
          <a:ln w="25400">
            <a:solidFill>
              <a:srgbClr val="395E8A"/>
            </a:solidFill>
            <a:miter lim="800000"/>
            <a:headEnd/>
            <a:tailEnd/>
          </a:ln>
        </p:spPr>
        <p:txBody>
          <a:bodyPr anchor="ctr"/>
          <a:lstStyle>
            <a:lvl1pPr algn="ctr">
              <a:defRPr sz="2000">
                <a:solidFill>
                  <a:schemeClr val="bg1"/>
                </a:solidFill>
                <a:latin typeface="宋体" panose="02010600030101010101" pitchFamily="2" charset="-122"/>
                <a:ea typeface="宋体" panose="02010600030101010101" pitchFamily="2" charset="-122"/>
              </a:defRPr>
            </a:lvl1pPr>
            <a:lvl2pPr algn="ctr">
              <a:defRPr sz="2000">
                <a:solidFill>
                  <a:schemeClr val="bg1"/>
                </a:solidFill>
                <a:latin typeface="宋体" panose="02010600030101010101" pitchFamily="2" charset="-122"/>
                <a:ea typeface="宋体" panose="02010600030101010101" pitchFamily="2" charset="-122"/>
              </a:defRPr>
            </a:lvl2pPr>
            <a:lvl3pPr algn="ctr">
              <a:defRPr sz="2000">
                <a:solidFill>
                  <a:schemeClr val="bg1"/>
                </a:solidFill>
                <a:latin typeface="宋体" panose="02010600030101010101" pitchFamily="2" charset="-122"/>
                <a:ea typeface="宋体" panose="02010600030101010101" pitchFamily="2" charset="-122"/>
              </a:defRPr>
            </a:lvl3pPr>
            <a:lvl4pPr algn="ctr">
              <a:defRPr sz="2000">
                <a:solidFill>
                  <a:schemeClr val="bg1"/>
                </a:solidFill>
                <a:latin typeface="宋体" panose="02010600030101010101" pitchFamily="2" charset="-122"/>
                <a:ea typeface="宋体" panose="02010600030101010101" pitchFamily="2" charset="-122"/>
              </a:defRPr>
            </a:lvl4pPr>
            <a:lvl5pPr algn="ctr">
              <a:defRPr sz="2000">
                <a:solidFill>
                  <a:schemeClr val="bg1"/>
                </a:solidFill>
                <a:latin typeface="宋体" panose="02010600030101010101" pitchFamily="2" charset="-122"/>
                <a:ea typeface="宋体" panose="02010600030101010101" pitchFamily="2" charset="-122"/>
              </a:defRPr>
            </a:lvl5pPr>
            <a:lvl6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6pPr>
            <a:lvl7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7pPr>
            <a:lvl8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8pPr>
            <a:lvl9pPr algn="ctr" fontAlgn="base">
              <a:spcBef>
                <a:spcPct val="20000"/>
              </a:spcBef>
              <a:spcAft>
                <a:spcPct val="0"/>
              </a:spcAft>
              <a:buClr>
                <a:schemeClr val="accent2"/>
              </a:buClr>
              <a:buSzPct val="80000"/>
              <a:buFont typeface="Wingdings" panose="05000000000000000000" pitchFamily="2" charset="2"/>
              <a:defRPr sz="2000">
                <a:solidFill>
                  <a:schemeClr val="bg1"/>
                </a:solidFill>
                <a:latin typeface="宋体" panose="02010600030101010101" pitchFamily="2" charset="-122"/>
                <a:ea typeface="宋体" panose="02010600030101010101" pitchFamily="2" charset="-122"/>
              </a:defRPr>
            </a:lvl9pPr>
          </a:lstStyle>
          <a:p>
            <a:pPr>
              <a:spcBef>
                <a:spcPct val="0"/>
              </a:spcBef>
            </a:pPr>
            <a:r>
              <a:rPr lang="zh-CN" altLang="en-US" sz="1600" b="1" i="1">
                <a:solidFill>
                  <a:schemeClr val="tx1"/>
                </a:solidFill>
                <a:latin typeface="Calibri" panose="020F0502020204030204" pitchFamily="34" charset="0"/>
                <a:sym typeface="宋体" panose="02010600030101010101" pitchFamily="2" charset="-122"/>
              </a:rPr>
              <a:t>中断</a:t>
            </a:r>
            <a:endParaRPr lang="zh-CN" altLang="en-US"/>
          </a:p>
        </p:txBody>
      </p:sp>
      <p:cxnSp>
        <p:nvCxnSpPr>
          <p:cNvPr id="41016" name="直接箭头连接符 112"/>
          <p:cNvCxnSpPr>
            <a:cxnSpLocks noChangeShapeType="1"/>
            <a:stCxn id="40964" idx="3"/>
            <a:endCxn id="41014" idx="1"/>
          </p:cNvCxnSpPr>
          <p:nvPr/>
        </p:nvCxnSpPr>
        <p:spPr bwMode="auto">
          <a:xfrm>
            <a:off x="6881813" y="2714625"/>
            <a:ext cx="857250" cy="1588"/>
          </a:xfrm>
          <a:prstGeom prst="straightConnector1">
            <a:avLst/>
          </a:prstGeom>
          <a:noFill/>
          <a:ln w="12700">
            <a:solidFill>
              <a:srgbClr val="000000"/>
            </a:solidFill>
            <a:miter lim="800000"/>
            <a:headEnd/>
            <a:tailEnd type="arrow" w="med" len="med"/>
          </a:ln>
          <a:extLst>
            <a:ext uri="{909E8E84-426E-40DD-AFC4-6F175D3DCCD1}">
              <a14:hiddenFill xmlns:a14="http://schemas.microsoft.com/office/drawing/2010/main">
                <a:noFill/>
              </a14:hiddenFill>
            </a:ext>
          </a:extLst>
        </p:spPr>
      </p:cxnSp>
      <p:cxnSp>
        <p:nvCxnSpPr>
          <p:cNvPr id="41017" name="直接箭头连接符 113"/>
          <p:cNvCxnSpPr>
            <a:cxnSpLocks noChangeShapeType="1"/>
          </p:cNvCxnSpPr>
          <p:nvPr/>
        </p:nvCxnSpPr>
        <p:spPr bwMode="auto">
          <a:xfrm>
            <a:off x="6881813" y="3214689"/>
            <a:ext cx="857250" cy="1587"/>
          </a:xfrm>
          <a:prstGeom prst="straightConnector1">
            <a:avLst/>
          </a:prstGeom>
          <a:noFill/>
          <a:ln w="12700">
            <a:solidFill>
              <a:srgbClr val="000000"/>
            </a:solidFill>
            <a:miter lim="800000"/>
            <a:headEnd/>
            <a:tailEnd type="arrow" w="med" len="med"/>
          </a:ln>
          <a:extLst>
            <a:ext uri="{909E8E84-426E-40DD-AFC4-6F175D3DCCD1}">
              <a14:hiddenFill xmlns:a14="http://schemas.microsoft.com/office/drawing/2010/main">
                <a:noFill/>
              </a14:hiddenFill>
            </a:ext>
          </a:extLst>
        </p:spPr>
      </p:cxnSp>
      <p:cxnSp>
        <p:nvCxnSpPr>
          <p:cNvPr id="41018" name="直接箭头连接符 114"/>
          <p:cNvCxnSpPr>
            <a:cxnSpLocks noChangeShapeType="1"/>
          </p:cNvCxnSpPr>
          <p:nvPr/>
        </p:nvCxnSpPr>
        <p:spPr bwMode="auto">
          <a:xfrm>
            <a:off x="6881813" y="3714750"/>
            <a:ext cx="857250" cy="1588"/>
          </a:xfrm>
          <a:prstGeom prst="straightConnector1">
            <a:avLst/>
          </a:prstGeom>
          <a:noFill/>
          <a:ln w="12700">
            <a:solidFill>
              <a:srgbClr val="000000"/>
            </a:solidFill>
            <a:miter lim="800000"/>
            <a:headEnd/>
            <a:tailEnd type="arrow" w="med" len="med"/>
          </a:ln>
          <a:extLst>
            <a:ext uri="{909E8E84-426E-40DD-AFC4-6F175D3DCCD1}">
              <a14:hiddenFill xmlns:a14="http://schemas.microsoft.com/office/drawing/2010/main">
                <a:noFill/>
              </a14:hiddenFill>
            </a:ext>
          </a:extLst>
        </p:spPr>
      </p:cxnSp>
      <p:sp>
        <p:nvSpPr>
          <p:cNvPr id="5" name="灯片编号占位符 1"/>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p>
            <a:fld id="{A6651157-F94A-433D-AEFB-42A73F0105C0}" type="slidenum">
              <a:rPr lang="zh-CN" altLang="en-US" smtClean="0">
                <a:latin typeface="宋体" panose="02010600030101010101" pitchFamily="2" charset="-122"/>
                <a:ea typeface="宋体" panose="02010600030101010101" pitchFamily="2" charset="-122"/>
              </a:rPr>
              <a:pPr/>
              <a:t>8</a:t>
            </a:fld>
            <a:endParaRPr lang="zh-CN" altLang="en-US"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31934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0975"/>
                                        </p:tgtEl>
                                        <p:attrNameLst>
                                          <p:attrName>style.visibility</p:attrName>
                                        </p:attrNameLst>
                                      </p:cBhvr>
                                      <p:to>
                                        <p:strVal val="visible"/>
                                      </p:to>
                                    </p:set>
                                    <p:anim calcmode="lin" valueType="num">
                                      <p:cBhvr>
                                        <p:cTn id="7" dur="500" fill="hold"/>
                                        <p:tgtEl>
                                          <p:spTgt spid="40975"/>
                                        </p:tgtEl>
                                        <p:attrNameLst>
                                          <p:attrName>ppt_x</p:attrName>
                                        </p:attrNameLst>
                                      </p:cBhvr>
                                      <p:tavLst>
                                        <p:tav tm="0">
                                          <p:val>
                                            <p:strVal val="0-#ppt_w/2"/>
                                          </p:val>
                                        </p:tav>
                                        <p:tav tm="100000">
                                          <p:val>
                                            <p:strVal val="#ppt_x"/>
                                          </p:val>
                                        </p:tav>
                                      </p:tavLst>
                                    </p:anim>
                                    <p:anim calcmode="lin" valueType="num">
                                      <p:cBhvr>
                                        <p:cTn id="8" dur="500" fill="hold"/>
                                        <p:tgtEl>
                                          <p:spTgt spid="4097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0977"/>
                                        </p:tgtEl>
                                        <p:attrNameLst>
                                          <p:attrName>style.visibility</p:attrName>
                                        </p:attrNameLst>
                                      </p:cBhvr>
                                      <p:to>
                                        <p:strVal val="visible"/>
                                      </p:to>
                                    </p:set>
                                    <p:anim calcmode="lin" valueType="num">
                                      <p:cBhvr>
                                        <p:cTn id="11" dur="500" fill="hold"/>
                                        <p:tgtEl>
                                          <p:spTgt spid="40977"/>
                                        </p:tgtEl>
                                        <p:attrNameLst>
                                          <p:attrName>ppt_x</p:attrName>
                                        </p:attrNameLst>
                                      </p:cBhvr>
                                      <p:tavLst>
                                        <p:tav tm="0">
                                          <p:val>
                                            <p:strVal val="0-#ppt_w/2"/>
                                          </p:val>
                                        </p:tav>
                                        <p:tav tm="100000">
                                          <p:val>
                                            <p:strVal val="#ppt_x"/>
                                          </p:val>
                                        </p:tav>
                                      </p:tavLst>
                                    </p:anim>
                                    <p:anim calcmode="lin" valueType="num">
                                      <p:cBhvr>
                                        <p:cTn id="12" dur="500" fill="hold"/>
                                        <p:tgtEl>
                                          <p:spTgt spid="4097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0978"/>
                                        </p:tgtEl>
                                        <p:attrNameLst>
                                          <p:attrName>style.visibility</p:attrName>
                                        </p:attrNameLst>
                                      </p:cBhvr>
                                      <p:to>
                                        <p:strVal val="visible"/>
                                      </p:to>
                                    </p:set>
                                    <p:anim calcmode="lin" valueType="num">
                                      <p:cBhvr>
                                        <p:cTn id="15" dur="500" fill="hold"/>
                                        <p:tgtEl>
                                          <p:spTgt spid="40978"/>
                                        </p:tgtEl>
                                        <p:attrNameLst>
                                          <p:attrName>ppt_x</p:attrName>
                                        </p:attrNameLst>
                                      </p:cBhvr>
                                      <p:tavLst>
                                        <p:tav tm="0">
                                          <p:val>
                                            <p:strVal val="0-#ppt_w/2"/>
                                          </p:val>
                                        </p:tav>
                                        <p:tav tm="100000">
                                          <p:val>
                                            <p:strVal val="#ppt_x"/>
                                          </p:val>
                                        </p:tav>
                                      </p:tavLst>
                                    </p:anim>
                                    <p:anim calcmode="lin" valueType="num">
                                      <p:cBhvr>
                                        <p:cTn id="16" dur="500" fill="hold"/>
                                        <p:tgtEl>
                                          <p:spTgt spid="40978"/>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0976"/>
                                        </p:tgtEl>
                                        <p:attrNameLst>
                                          <p:attrName>style.visibility</p:attrName>
                                        </p:attrNameLst>
                                      </p:cBhvr>
                                      <p:to>
                                        <p:strVal val="visible"/>
                                      </p:to>
                                    </p:set>
                                    <p:anim calcmode="lin" valueType="num">
                                      <p:cBhvr>
                                        <p:cTn id="19" dur="500" fill="hold"/>
                                        <p:tgtEl>
                                          <p:spTgt spid="40976"/>
                                        </p:tgtEl>
                                        <p:attrNameLst>
                                          <p:attrName>ppt_x</p:attrName>
                                        </p:attrNameLst>
                                      </p:cBhvr>
                                      <p:tavLst>
                                        <p:tav tm="0">
                                          <p:val>
                                            <p:strVal val="0-#ppt_w/2"/>
                                          </p:val>
                                        </p:tav>
                                        <p:tav tm="100000">
                                          <p:val>
                                            <p:strVal val="#ppt_x"/>
                                          </p:val>
                                        </p:tav>
                                      </p:tavLst>
                                    </p:anim>
                                    <p:anim calcmode="lin" valueType="num">
                                      <p:cBhvr>
                                        <p:cTn id="20" dur="500" fill="hold"/>
                                        <p:tgtEl>
                                          <p:spTgt spid="4097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1009"/>
                                        </p:tgtEl>
                                        <p:attrNameLst>
                                          <p:attrName>style.visibility</p:attrName>
                                        </p:attrNameLst>
                                      </p:cBhvr>
                                      <p:to>
                                        <p:strVal val="visible"/>
                                      </p:to>
                                    </p:set>
                                    <p:anim calcmode="lin" valueType="num">
                                      <p:cBhvr>
                                        <p:cTn id="25" dur="500" fill="hold"/>
                                        <p:tgtEl>
                                          <p:spTgt spid="41009"/>
                                        </p:tgtEl>
                                        <p:attrNameLst>
                                          <p:attrName>ppt_x</p:attrName>
                                        </p:attrNameLst>
                                      </p:cBhvr>
                                      <p:tavLst>
                                        <p:tav tm="0">
                                          <p:val>
                                            <p:strVal val="0-#ppt_w/2"/>
                                          </p:val>
                                        </p:tav>
                                        <p:tav tm="100000">
                                          <p:val>
                                            <p:strVal val="#ppt_x"/>
                                          </p:val>
                                        </p:tav>
                                      </p:tavLst>
                                    </p:anim>
                                    <p:anim calcmode="lin" valueType="num">
                                      <p:cBhvr>
                                        <p:cTn id="26" dur="500" fill="hold"/>
                                        <p:tgtEl>
                                          <p:spTgt spid="4100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40979"/>
                                        </p:tgtEl>
                                        <p:attrNameLst>
                                          <p:attrName>style.visibility</p:attrName>
                                        </p:attrNameLst>
                                      </p:cBhvr>
                                      <p:to>
                                        <p:strVal val="visible"/>
                                      </p:to>
                                    </p:set>
                                    <p:animEffect filter="dissolve">
                                      <p:cBhvr>
                                        <p:cTn id="31" dur="500"/>
                                        <p:tgtEl>
                                          <p:spTgt spid="40979"/>
                                        </p:tgtEl>
                                      </p:cBhvr>
                                    </p:animEffect>
                                  </p:childTnLst>
                                </p:cTn>
                              </p:par>
                              <p:par>
                                <p:cTn id="32" presetID="9" presetClass="entr" presetSubtype="0" fill="hold" nodeType="withEffect">
                                  <p:stCondLst>
                                    <p:cond delay="0"/>
                                  </p:stCondLst>
                                  <p:childTnLst>
                                    <p:set>
                                      <p:cBhvr>
                                        <p:cTn id="33" dur="1" fill="hold">
                                          <p:stCondLst>
                                            <p:cond delay="0"/>
                                          </p:stCondLst>
                                        </p:cTn>
                                        <p:tgtEl>
                                          <p:spTgt spid="40986"/>
                                        </p:tgtEl>
                                        <p:attrNameLst>
                                          <p:attrName>style.visibility</p:attrName>
                                        </p:attrNameLst>
                                      </p:cBhvr>
                                      <p:to>
                                        <p:strVal val="visible"/>
                                      </p:to>
                                    </p:set>
                                    <p:animEffect filter="dissolve">
                                      <p:cBhvr>
                                        <p:cTn id="34" dur="500"/>
                                        <p:tgtEl>
                                          <p:spTgt spid="40986"/>
                                        </p:tgtEl>
                                      </p:cBhvr>
                                    </p:animEffect>
                                  </p:childTnLst>
                                </p:cTn>
                              </p:par>
                              <p:par>
                                <p:cTn id="35" presetID="9" presetClass="entr" presetSubtype="0" fill="hold" nodeType="withEffect">
                                  <p:stCondLst>
                                    <p:cond delay="0"/>
                                  </p:stCondLst>
                                  <p:childTnLst>
                                    <p:set>
                                      <p:cBhvr>
                                        <p:cTn id="36" dur="1" fill="hold">
                                          <p:stCondLst>
                                            <p:cond delay="0"/>
                                          </p:stCondLst>
                                        </p:cTn>
                                        <p:tgtEl>
                                          <p:spTgt spid="40987"/>
                                        </p:tgtEl>
                                        <p:attrNameLst>
                                          <p:attrName>style.visibility</p:attrName>
                                        </p:attrNameLst>
                                      </p:cBhvr>
                                      <p:to>
                                        <p:strVal val="visible"/>
                                      </p:to>
                                    </p:set>
                                    <p:animEffect filter="dissolve">
                                      <p:cBhvr>
                                        <p:cTn id="37" dur="500"/>
                                        <p:tgtEl>
                                          <p:spTgt spid="40987"/>
                                        </p:tgtEl>
                                      </p:cBhvr>
                                    </p:animEffect>
                                  </p:childTnLst>
                                </p:cTn>
                              </p:par>
                              <p:par>
                                <p:cTn id="38" presetID="9" presetClass="entr" presetSubtype="0" fill="hold" nodeType="withEffect">
                                  <p:stCondLst>
                                    <p:cond delay="0"/>
                                  </p:stCondLst>
                                  <p:childTnLst>
                                    <p:set>
                                      <p:cBhvr>
                                        <p:cTn id="39" dur="1" fill="hold">
                                          <p:stCondLst>
                                            <p:cond delay="0"/>
                                          </p:stCondLst>
                                        </p:cTn>
                                        <p:tgtEl>
                                          <p:spTgt spid="41005"/>
                                        </p:tgtEl>
                                        <p:attrNameLst>
                                          <p:attrName>style.visibility</p:attrName>
                                        </p:attrNameLst>
                                      </p:cBhvr>
                                      <p:to>
                                        <p:strVal val="visible"/>
                                      </p:to>
                                    </p:set>
                                    <p:animEffect filter="dissolve">
                                      <p:cBhvr>
                                        <p:cTn id="40" dur="500"/>
                                        <p:tgtEl>
                                          <p:spTgt spid="4100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41006"/>
                                        </p:tgtEl>
                                        <p:attrNameLst>
                                          <p:attrName>style.visibility</p:attrName>
                                        </p:attrNameLst>
                                      </p:cBhvr>
                                      <p:to>
                                        <p:strVal val="visible"/>
                                      </p:to>
                                    </p:set>
                                    <p:animEffect filter="dissolve">
                                      <p:cBhvr>
                                        <p:cTn id="43" dur="500"/>
                                        <p:tgtEl>
                                          <p:spTgt spid="41006"/>
                                        </p:tgtEl>
                                      </p:cBhvr>
                                    </p:animEffect>
                                  </p:childTnLst>
                                </p:cTn>
                              </p:par>
                              <p:par>
                                <p:cTn id="44" presetID="9" presetClass="entr" presetSubtype="0" fill="hold" nodeType="withEffect">
                                  <p:stCondLst>
                                    <p:cond delay="0"/>
                                  </p:stCondLst>
                                  <p:childTnLst>
                                    <p:set>
                                      <p:cBhvr>
                                        <p:cTn id="45" dur="1" fill="hold">
                                          <p:stCondLst>
                                            <p:cond delay="0"/>
                                          </p:stCondLst>
                                        </p:cTn>
                                        <p:tgtEl>
                                          <p:spTgt spid="41007"/>
                                        </p:tgtEl>
                                        <p:attrNameLst>
                                          <p:attrName>style.visibility</p:attrName>
                                        </p:attrNameLst>
                                      </p:cBhvr>
                                      <p:to>
                                        <p:strVal val="visible"/>
                                      </p:to>
                                    </p:set>
                                    <p:animEffect filter="dissolve">
                                      <p:cBhvr>
                                        <p:cTn id="46" dur="500"/>
                                        <p:tgtEl>
                                          <p:spTgt spid="41007"/>
                                        </p:tgtEl>
                                      </p:cBhvr>
                                    </p:animEffect>
                                  </p:childTnLst>
                                </p:cTn>
                              </p:par>
                              <p:par>
                                <p:cTn id="47" presetID="9" presetClass="entr" presetSubtype="0" fill="hold" nodeType="withEffect">
                                  <p:stCondLst>
                                    <p:cond delay="0"/>
                                  </p:stCondLst>
                                  <p:childTnLst>
                                    <p:set>
                                      <p:cBhvr>
                                        <p:cTn id="48" dur="1" fill="hold">
                                          <p:stCondLst>
                                            <p:cond delay="0"/>
                                          </p:stCondLst>
                                        </p:cTn>
                                        <p:tgtEl>
                                          <p:spTgt spid="40996"/>
                                        </p:tgtEl>
                                        <p:attrNameLst>
                                          <p:attrName>style.visibility</p:attrName>
                                        </p:attrNameLst>
                                      </p:cBhvr>
                                      <p:to>
                                        <p:strVal val="visible"/>
                                      </p:to>
                                    </p:set>
                                    <p:animEffect filter="dissolve">
                                      <p:cBhvr>
                                        <p:cTn id="49" dur="500"/>
                                        <p:tgtEl>
                                          <p:spTgt spid="4099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40998"/>
                                        </p:tgtEl>
                                        <p:attrNameLst>
                                          <p:attrName>style.visibility</p:attrName>
                                        </p:attrNameLst>
                                      </p:cBhvr>
                                      <p:to>
                                        <p:strVal val="visible"/>
                                      </p:to>
                                    </p:set>
                                    <p:animEffect filter="dissolve">
                                      <p:cBhvr>
                                        <p:cTn id="52" dur="500"/>
                                        <p:tgtEl>
                                          <p:spTgt spid="4099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40991"/>
                                        </p:tgtEl>
                                        <p:attrNameLst>
                                          <p:attrName>style.visibility</p:attrName>
                                        </p:attrNameLst>
                                      </p:cBhvr>
                                      <p:to>
                                        <p:strVal val="visible"/>
                                      </p:to>
                                    </p:set>
                                    <p:animEffect filter="dissolve">
                                      <p:cBhvr>
                                        <p:cTn id="57" dur="500"/>
                                        <p:tgtEl>
                                          <p:spTgt spid="40991"/>
                                        </p:tgtEl>
                                      </p:cBhvr>
                                    </p:animEffect>
                                  </p:childTnLst>
                                </p:cTn>
                              </p:par>
                              <p:par>
                                <p:cTn id="58" presetID="9" presetClass="entr" presetSubtype="0" fill="hold" nodeType="withEffect">
                                  <p:stCondLst>
                                    <p:cond delay="0"/>
                                  </p:stCondLst>
                                  <p:childTnLst>
                                    <p:set>
                                      <p:cBhvr>
                                        <p:cTn id="59" dur="1" fill="hold">
                                          <p:stCondLst>
                                            <p:cond delay="0"/>
                                          </p:stCondLst>
                                        </p:cTn>
                                        <p:tgtEl>
                                          <p:spTgt spid="40997"/>
                                        </p:tgtEl>
                                        <p:attrNameLst>
                                          <p:attrName>style.visibility</p:attrName>
                                        </p:attrNameLst>
                                      </p:cBhvr>
                                      <p:to>
                                        <p:strVal val="visible"/>
                                      </p:to>
                                    </p:set>
                                    <p:animEffect filter="dissolve">
                                      <p:cBhvr>
                                        <p:cTn id="60" dur="500"/>
                                        <p:tgtEl>
                                          <p:spTgt spid="4099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nodeType="clickEffect">
                                  <p:stCondLst>
                                    <p:cond delay="0"/>
                                  </p:stCondLst>
                                  <p:childTnLst>
                                    <p:set>
                                      <p:cBhvr>
                                        <p:cTn id="64" dur="1" fill="hold">
                                          <p:stCondLst>
                                            <p:cond delay="0"/>
                                          </p:stCondLst>
                                        </p:cTn>
                                        <p:tgtEl>
                                          <p:spTgt spid="40988"/>
                                        </p:tgtEl>
                                        <p:attrNameLst>
                                          <p:attrName>style.visibility</p:attrName>
                                        </p:attrNameLst>
                                      </p:cBhvr>
                                      <p:to>
                                        <p:strVal val="visible"/>
                                      </p:to>
                                    </p:set>
                                    <p:animEffect filter="dissolve">
                                      <p:cBhvr>
                                        <p:cTn id="65" dur="500"/>
                                        <p:tgtEl>
                                          <p:spTgt spid="40988"/>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nodeType="clickEffect">
                                  <p:stCondLst>
                                    <p:cond delay="0"/>
                                  </p:stCondLst>
                                  <p:childTnLst>
                                    <p:set>
                                      <p:cBhvr>
                                        <p:cTn id="69" dur="1" fill="hold">
                                          <p:stCondLst>
                                            <p:cond delay="0"/>
                                          </p:stCondLst>
                                        </p:cTn>
                                        <p:tgtEl>
                                          <p:spTgt spid="40989"/>
                                        </p:tgtEl>
                                        <p:attrNameLst>
                                          <p:attrName>style.visibility</p:attrName>
                                        </p:attrNameLst>
                                      </p:cBhvr>
                                      <p:to>
                                        <p:strVal val="visible"/>
                                      </p:to>
                                    </p:set>
                                    <p:animEffect filter="dissolve">
                                      <p:cBhvr>
                                        <p:cTn id="70" dur="500"/>
                                        <p:tgtEl>
                                          <p:spTgt spid="4098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nodeType="clickEffect">
                                  <p:stCondLst>
                                    <p:cond delay="0"/>
                                  </p:stCondLst>
                                  <p:childTnLst>
                                    <p:set>
                                      <p:cBhvr>
                                        <p:cTn id="74" dur="1" fill="hold">
                                          <p:stCondLst>
                                            <p:cond delay="0"/>
                                          </p:stCondLst>
                                        </p:cTn>
                                        <p:tgtEl>
                                          <p:spTgt spid="41016"/>
                                        </p:tgtEl>
                                        <p:attrNameLst>
                                          <p:attrName>style.visibility</p:attrName>
                                        </p:attrNameLst>
                                      </p:cBhvr>
                                      <p:to>
                                        <p:strVal val="visible"/>
                                      </p:to>
                                    </p:set>
                                    <p:animEffect filter="dissolve">
                                      <p:cBhvr>
                                        <p:cTn id="75" dur="500"/>
                                        <p:tgtEl>
                                          <p:spTgt spid="41016"/>
                                        </p:tgtEl>
                                      </p:cBhvr>
                                    </p:animEffect>
                                  </p:childTnLst>
                                </p:cTn>
                              </p:par>
                              <p:par>
                                <p:cTn id="76" presetID="9" presetClass="entr" presetSubtype="0" fill="hold" nodeType="withEffect">
                                  <p:stCondLst>
                                    <p:cond delay="0"/>
                                  </p:stCondLst>
                                  <p:childTnLst>
                                    <p:set>
                                      <p:cBhvr>
                                        <p:cTn id="77" dur="1" fill="hold">
                                          <p:stCondLst>
                                            <p:cond delay="0"/>
                                          </p:stCondLst>
                                        </p:cTn>
                                        <p:tgtEl>
                                          <p:spTgt spid="41017"/>
                                        </p:tgtEl>
                                        <p:attrNameLst>
                                          <p:attrName>style.visibility</p:attrName>
                                        </p:attrNameLst>
                                      </p:cBhvr>
                                      <p:to>
                                        <p:strVal val="visible"/>
                                      </p:to>
                                    </p:set>
                                    <p:animEffect filter="dissolve">
                                      <p:cBhvr>
                                        <p:cTn id="78" dur="500"/>
                                        <p:tgtEl>
                                          <p:spTgt spid="4101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nodeType="clickEffect">
                                  <p:stCondLst>
                                    <p:cond delay="0"/>
                                  </p:stCondLst>
                                  <p:childTnLst>
                                    <p:set>
                                      <p:cBhvr>
                                        <p:cTn id="82" dur="1" fill="hold">
                                          <p:stCondLst>
                                            <p:cond delay="0"/>
                                          </p:stCondLst>
                                        </p:cTn>
                                        <p:tgtEl>
                                          <p:spTgt spid="40992"/>
                                        </p:tgtEl>
                                        <p:attrNameLst>
                                          <p:attrName>style.visibility</p:attrName>
                                        </p:attrNameLst>
                                      </p:cBhvr>
                                      <p:to>
                                        <p:strVal val="visible"/>
                                      </p:to>
                                    </p:set>
                                    <p:animEffect filter="dissolve">
                                      <p:cBhvr>
                                        <p:cTn id="83" dur="500"/>
                                        <p:tgtEl>
                                          <p:spTgt spid="40992"/>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41002"/>
                                        </p:tgtEl>
                                        <p:attrNameLst>
                                          <p:attrName>style.visibility</p:attrName>
                                        </p:attrNameLst>
                                      </p:cBhvr>
                                      <p:to>
                                        <p:strVal val="visible"/>
                                      </p:to>
                                    </p:set>
                                    <p:animEffect filter="dissolve">
                                      <p:cBhvr>
                                        <p:cTn id="86" dur="500"/>
                                        <p:tgtEl>
                                          <p:spTgt spid="41002"/>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9" presetClass="entr" presetSubtype="0" fill="hold" nodeType="clickEffect">
                                  <p:stCondLst>
                                    <p:cond delay="0"/>
                                  </p:stCondLst>
                                  <p:childTnLst>
                                    <p:set>
                                      <p:cBhvr>
                                        <p:cTn id="90" dur="1" fill="hold">
                                          <p:stCondLst>
                                            <p:cond delay="0"/>
                                          </p:stCondLst>
                                        </p:cTn>
                                        <p:tgtEl>
                                          <p:spTgt spid="40995"/>
                                        </p:tgtEl>
                                        <p:attrNameLst>
                                          <p:attrName>style.visibility</p:attrName>
                                        </p:attrNameLst>
                                      </p:cBhvr>
                                      <p:to>
                                        <p:strVal val="visible"/>
                                      </p:to>
                                    </p:set>
                                    <p:animEffect filter="dissolve">
                                      <p:cBhvr>
                                        <p:cTn id="91" dur="500"/>
                                        <p:tgtEl>
                                          <p:spTgt spid="40995"/>
                                        </p:tgtEl>
                                      </p:cBhvr>
                                    </p:animEffect>
                                  </p:childTnLst>
                                </p:cTn>
                              </p:par>
                              <p:par>
                                <p:cTn id="92" presetID="9" presetClass="entr" presetSubtype="0" fill="hold" nodeType="withEffect">
                                  <p:stCondLst>
                                    <p:cond delay="0"/>
                                  </p:stCondLst>
                                  <p:childTnLst>
                                    <p:set>
                                      <p:cBhvr>
                                        <p:cTn id="93" dur="1" fill="hold">
                                          <p:stCondLst>
                                            <p:cond delay="0"/>
                                          </p:stCondLst>
                                        </p:cTn>
                                        <p:tgtEl>
                                          <p:spTgt spid="40994"/>
                                        </p:tgtEl>
                                        <p:attrNameLst>
                                          <p:attrName>style.visibility</p:attrName>
                                        </p:attrNameLst>
                                      </p:cBhvr>
                                      <p:to>
                                        <p:strVal val="visible"/>
                                      </p:to>
                                    </p:set>
                                    <p:animEffect filter="dissolve">
                                      <p:cBhvr>
                                        <p:cTn id="94" dur="500"/>
                                        <p:tgtEl>
                                          <p:spTgt spid="40994"/>
                                        </p:tgtEl>
                                      </p:cBhvr>
                                    </p:animEffect>
                                  </p:childTnLst>
                                </p:cTn>
                              </p:par>
                              <p:par>
                                <p:cTn id="95" presetID="9" presetClass="entr" presetSubtype="0" fill="hold" nodeType="withEffect">
                                  <p:stCondLst>
                                    <p:cond delay="0"/>
                                  </p:stCondLst>
                                  <p:childTnLst>
                                    <p:set>
                                      <p:cBhvr>
                                        <p:cTn id="96" dur="1" fill="hold">
                                          <p:stCondLst>
                                            <p:cond delay="0"/>
                                          </p:stCondLst>
                                        </p:cTn>
                                        <p:tgtEl>
                                          <p:spTgt spid="40993"/>
                                        </p:tgtEl>
                                        <p:attrNameLst>
                                          <p:attrName>style.visibility</p:attrName>
                                        </p:attrNameLst>
                                      </p:cBhvr>
                                      <p:to>
                                        <p:strVal val="visible"/>
                                      </p:to>
                                    </p:set>
                                    <p:animEffect filter="dissolve">
                                      <p:cBhvr>
                                        <p:cTn id="97" dur="500"/>
                                        <p:tgtEl>
                                          <p:spTgt spid="40993"/>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41003"/>
                                        </p:tgtEl>
                                        <p:attrNameLst>
                                          <p:attrName>style.visibility</p:attrName>
                                        </p:attrNameLst>
                                      </p:cBhvr>
                                      <p:to>
                                        <p:strVal val="visible"/>
                                      </p:to>
                                    </p:set>
                                    <p:animEffect filter="dissolve">
                                      <p:cBhvr>
                                        <p:cTn id="100" dur="500"/>
                                        <p:tgtEl>
                                          <p:spTgt spid="41003"/>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9" presetClass="entr" presetSubtype="0" fill="hold" grpId="1" nodeType="clickEffect">
                                  <p:stCondLst>
                                    <p:cond delay="0"/>
                                  </p:stCondLst>
                                  <p:childTnLst>
                                    <p:set>
                                      <p:cBhvr>
                                        <p:cTn id="104" dur="1" fill="hold">
                                          <p:stCondLst>
                                            <p:cond delay="0"/>
                                          </p:stCondLst>
                                        </p:cTn>
                                        <p:tgtEl>
                                          <p:spTgt spid="40977"/>
                                        </p:tgtEl>
                                        <p:attrNameLst>
                                          <p:attrName>style.visibility</p:attrName>
                                        </p:attrNameLst>
                                      </p:cBhvr>
                                      <p:to>
                                        <p:strVal val="visible"/>
                                      </p:to>
                                    </p:set>
                                    <p:animEffect filter="dissolve">
                                      <p:cBhvr>
                                        <p:cTn id="105" dur="500"/>
                                        <p:tgtEl>
                                          <p:spTgt spid="40977"/>
                                        </p:tgtEl>
                                      </p:cBhvr>
                                    </p:animEffect>
                                  </p:childTnLst>
                                </p:cTn>
                              </p:par>
                              <p:par>
                                <p:cTn id="106" presetID="9" presetClass="entr" presetSubtype="0" fill="hold" grpId="1" nodeType="withEffect">
                                  <p:stCondLst>
                                    <p:cond delay="0"/>
                                  </p:stCondLst>
                                  <p:childTnLst>
                                    <p:set>
                                      <p:cBhvr>
                                        <p:cTn id="107" dur="1" fill="hold">
                                          <p:stCondLst>
                                            <p:cond delay="0"/>
                                          </p:stCondLst>
                                        </p:cTn>
                                        <p:tgtEl>
                                          <p:spTgt spid="40978"/>
                                        </p:tgtEl>
                                        <p:attrNameLst>
                                          <p:attrName>style.visibility</p:attrName>
                                        </p:attrNameLst>
                                      </p:cBhvr>
                                      <p:to>
                                        <p:strVal val="visible"/>
                                      </p:to>
                                    </p:set>
                                    <p:animEffect filter="dissolve">
                                      <p:cBhvr>
                                        <p:cTn id="108" dur="500"/>
                                        <p:tgtEl>
                                          <p:spTgt spid="40978"/>
                                        </p:tgtEl>
                                      </p:cBhvr>
                                    </p:animEffect>
                                  </p:childTnLst>
                                </p:cTn>
                              </p:par>
                              <p:par>
                                <p:cTn id="109" presetID="9" presetClass="entr" presetSubtype="0" fill="hold" nodeType="withEffect">
                                  <p:stCondLst>
                                    <p:cond delay="0"/>
                                  </p:stCondLst>
                                  <p:childTnLst>
                                    <p:set>
                                      <p:cBhvr>
                                        <p:cTn id="110" dur="1" fill="hold">
                                          <p:stCondLst>
                                            <p:cond delay="0"/>
                                          </p:stCondLst>
                                        </p:cTn>
                                        <p:tgtEl>
                                          <p:spTgt spid="40975"/>
                                        </p:tgtEl>
                                        <p:attrNameLst>
                                          <p:attrName>style.visibility</p:attrName>
                                        </p:attrNameLst>
                                      </p:cBhvr>
                                      <p:to>
                                        <p:strVal val="visible"/>
                                      </p:to>
                                    </p:set>
                                    <p:animEffect filter="dissolve">
                                      <p:cBhvr>
                                        <p:cTn id="111" dur="500"/>
                                        <p:tgtEl>
                                          <p:spTgt spid="40975"/>
                                        </p:tgtEl>
                                      </p:cBhvr>
                                    </p:animEffect>
                                  </p:childTnLst>
                                </p:cTn>
                              </p:par>
                              <p:par>
                                <p:cTn id="112" presetID="9" presetClass="entr" presetSubtype="0" fill="hold" nodeType="withEffect">
                                  <p:stCondLst>
                                    <p:cond delay="0"/>
                                  </p:stCondLst>
                                  <p:childTnLst>
                                    <p:set>
                                      <p:cBhvr>
                                        <p:cTn id="113" dur="1" fill="hold">
                                          <p:stCondLst>
                                            <p:cond delay="0"/>
                                          </p:stCondLst>
                                        </p:cTn>
                                        <p:tgtEl>
                                          <p:spTgt spid="40976"/>
                                        </p:tgtEl>
                                        <p:attrNameLst>
                                          <p:attrName>style.visibility</p:attrName>
                                        </p:attrNameLst>
                                      </p:cBhvr>
                                      <p:to>
                                        <p:strVal val="visible"/>
                                      </p:to>
                                    </p:set>
                                    <p:animEffect filter="dissolve">
                                      <p:cBhvr>
                                        <p:cTn id="114" dur="500"/>
                                        <p:tgtEl>
                                          <p:spTgt spid="40976"/>
                                        </p:tgtEl>
                                      </p:cBhvr>
                                    </p:animEffect>
                                  </p:childTnLst>
                                </p:cTn>
                              </p:par>
                              <p:par>
                                <p:cTn id="115" presetID="9" presetClass="entr" presetSubtype="0" fill="hold" nodeType="withEffect">
                                  <p:stCondLst>
                                    <p:cond delay="0"/>
                                  </p:stCondLst>
                                  <p:childTnLst>
                                    <p:set>
                                      <p:cBhvr>
                                        <p:cTn id="116" dur="1" fill="hold">
                                          <p:stCondLst>
                                            <p:cond delay="0"/>
                                          </p:stCondLst>
                                        </p:cTn>
                                        <p:tgtEl>
                                          <p:spTgt spid="41010"/>
                                        </p:tgtEl>
                                        <p:attrNameLst>
                                          <p:attrName>style.visibility</p:attrName>
                                        </p:attrNameLst>
                                      </p:cBhvr>
                                      <p:to>
                                        <p:strVal val="visible"/>
                                      </p:to>
                                    </p:set>
                                    <p:animEffect filter="dissolve">
                                      <p:cBhvr>
                                        <p:cTn id="117" dur="500"/>
                                        <p:tgtEl>
                                          <p:spTgt spid="41010"/>
                                        </p:tgtEl>
                                      </p:cBhvr>
                                    </p:animEffect>
                                  </p:childTnLst>
                                </p:cTn>
                              </p:par>
                              <p:par>
                                <p:cTn id="118" presetID="9" presetClass="entr" presetSubtype="0" fill="hold" nodeType="withEffect">
                                  <p:stCondLst>
                                    <p:cond delay="0"/>
                                  </p:stCondLst>
                                  <p:childTnLst>
                                    <p:set>
                                      <p:cBhvr>
                                        <p:cTn id="119" dur="1" fill="hold">
                                          <p:stCondLst>
                                            <p:cond delay="0"/>
                                          </p:stCondLst>
                                        </p:cTn>
                                        <p:tgtEl>
                                          <p:spTgt spid="40990"/>
                                        </p:tgtEl>
                                        <p:attrNameLst>
                                          <p:attrName>style.visibility</p:attrName>
                                        </p:attrNameLst>
                                      </p:cBhvr>
                                      <p:to>
                                        <p:strVal val="visible"/>
                                      </p:to>
                                    </p:set>
                                    <p:animEffect filter="dissolve">
                                      <p:cBhvr>
                                        <p:cTn id="120" dur="500"/>
                                        <p:tgtEl>
                                          <p:spTgt spid="40990"/>
                                        </p:tgtEl>
                                      </p:cBhvr>
                                    </p:animEffect>
                                  </p:childTnLst>
                                </p:cTn>
                              </p:par>
                              <p:par>
                                <p:cTn id="121" presetID="9" presetClass="entr" presetSubtype="0" fill="hold" nodeType="withEffect">
                                  <p:stCondLst>
                                    <p:cond delay="0"/>
                                  </p:stCondLst>
                                  <p:childTnLst>
                                    <p:set>
                                      <p:cBhvr>
                                        <p:cTn id="122" dur="1" fill="hold">
                                          <p:stCondLst>
                                            <p:cond delay="0"/>
                                          </p:stCondLst>
                                        </p:cTn>
                                        <p:tgtEl>
                                          <p:spTgt spid="41018"/>
                                        </p:tgtEl>
                                        <p:attrNameLst>
                                          <p:attrName>style.visibility</p:attrName>
                                        </p:attrNameLst>
                                      </p:cBhvr>
                                      <p:to>
                                        <p:strVal val="visible"/>
                                      </p:to>
                                    </p:set>
                                    <p:animEffect filter="dissolve">
                                      <p:cBhvr>
                                        <p:cTn id="123" dur="500"/>
                                        <p:tgtEl>
                                          <p:spTgt spid="41018"/>
                                        </p:tgtEl>
                                      </p:cBhvr>
                                    </p:animEffect>
                                  </p:childTnLst>
                                </p:cTn>
                              </p:par>
                              <p:par>
                                <p:cTn id="124" presetID="9" presetClass="entr" presetSubtype="0" fill="hold" nodeType="withEffect">
                                  <p:stCondLst>
                                    <p:cond delay="0"/>
                                  </p:stCondLst>
                                  <p:childTnLst>
                                    <p:set>
                                      <p:cBhvr>
                                        <p:cTn id="125" dur="1" fill="hold">
                                          <p:stCondLst>
                                            <p:cond delay="0"/>
                                          </p:stCondLst>
                                        </p:cTn>
                                        <p:tgtEl>
                                          <p:spTgt spid="40992"/>
                                        </p:tgtEl>
                                        <p:attrNameLst>
                                          <p:attrName>style.visibility</p:attrName>
                                        </p:attrNameLst>
                                      </p:cBhvr>
                                      <p:to>
                                        <p:strVal val="visible"/>
                                      </p:to>
                                    </p:set>
                                    <p:animEffect filter="dissolve">
                                      <p:cBhvr>
                                        <p:cTn id="126" dur="500"/>
                                        <p:tgtEl>
                                          <p:spTgt spid="40992"/>
                                        </p:tgtEl>
                                      </p:cBhvr>
                                    </p:animEffect>
                                  </p:childTnLst>
                                </p:cTn>
                              </p:par>
                              <p:par>
                                <p:cTn id="127" presetID="9" presetClass="entr" presetSubtype="0" fill="hold" grpId="1" nodeType="withEffect">
                                  <p:stCondLst>
                                    <p:cond delay="0"/>
                                  </p:stCondLst>
                                  <p:childTnLst>
                                    <p:set>
                                      <p:cBhvr>
                                        <p:cTn id="128" dur="1" fill="hold">
                                          <p:stCondLst>
                                            <p:cond delay="0"/>
                                          </p:stCondLst>
                                        </p:cTn>
                                        <p:tgtEl>
                                          <p:spTgt spid="41002"/>
                                        </p:tgtEl>
                                        <p:attrNameLst>
                                          <p:attrName>style.visibility</p:attrName>
                                        </p:attrNameLst>
                                      </p:cBhvr>
                                      <p:to>
                                        <p:strVal val="visible"/>
                                      </p:to>
                                    </p:set>
                                    <p:animEffect filter="dissolve">
                                      <p:cBhvr>
                                        <p:cTn id="129" dur="500"/>
                                        <p:tgtEl>
                                          <p:spTgt spid="41002"/>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41000"/>
                                        </p:tgtEl>
                                        <p:attrNameLst>
                                          <p:attrName>style.visibility</p:attrName>
                                        </p:attrNameLst>
                                      </p:cBhvr>
                                      <p:to>
                                        <p:strVal val="visible"/>
                                      </p:to>
                                    </p:set>
                                    <p:animEffect filter="dissolve">
                                      <p:cBhvr>
                                        <p:cTn id="134" dur="500"/>
                                        <p:tgtEl>
                                          <p:spTgt spid="41000"/>
                                        </p:tgtEl>
                                      </p:cBhvr>
                                    </p:animEffect>
                                  </p:childTnLst>
                                </p:cTn>
                              </p:par>
                              <p:par>
                                <p:cTn id="135" presetID="9" presetClass="entr" presetSubtype="0" fill="hold" nodeType="withEffect">
                                  <p:stCondLst>
                                    <p:cond delay="0"/>
                                  </p:stCondLst>
                                  <p:childTnLst>
                                    <p:set>
                                      <p:cBhvr>
                                        <p:cTn id="136" dur="1" fill="hold">
                                          <p:stCondLst>
                                            <p:cond delay="0"/>
                                          </p:stCondLst>
                                        </p:cTn>
                                        <p:tgtEl>
                                          <p:spTgt spid="40999"/>
                                        </p:tgtEl>
                                        <p:attrNameLst>
                                          <p:attrName>style.visibility</p:attrName>
                                        </p:attrNameLst>
                                      </p:cBhvr>
                                      <p:to>
                                        <p:strVal val="visible"/>
                                      </p:to>
                                    </p:set>
                                    <p:animEffect filter="dissolve">
                                      <p:cBhvr>
                                        <p:cTn id="137" dur="500"/>
                                        <p:tgtEl>
                                          <p:spTgt spid="40999"/>
                                        </p:tgtEl>
                                      </p:cBhvr>
                                    </p:animEffect>
                                  </p:childTnLst>
                                </p:cTn>
                              </p:par>
                              <p:par>
                                <p:cTn id="138" presetID="9" presetClass="entr" presetSubtype="0" fill="hold" nodeType="withEffect">
                                  <p:stCondLst>
                                    <p:cond delay="0"/>
                                  </p:stCondLst>
                                  <p:childTnLst>
                                    <p:set>
                                      <p:cBhvr>
                                        <p:cTn id="139" dur="1" fill="hold">
                                          <p:stCondLst>
                                            <p:cond delay="0"/>
                                          </p:stCondLst>
                                        </p:cTn>
                                        <p:tgtEl>
                                          <p:spTgt spid="41001"/>
                                        </p:tgtEl>
                                        <p:attrNameLst>
                                          <p:attrName>style.visibility</p:attrName>
                                        </p:attrNameLst>
                                      </p:cBhvr>
                                      <p:to>
                                        <p:strVal val="visible"/>
                                      </p:to>
                                    </p:set>
                                    <p:animEffect filter="dissolve">
                                      <p:cBhvr>
                                        <p:cTn id="140" dur="500"/>
                                        <p:tgtEl>
                                          <p:spTgt spid="41001"/>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41004"/>
                                        </p:tgtEl>
                                        <p:attrNameLst>
                                          <p:attrName>style.visibility</p:attrName>
                                        </p:attrNameLst>
                                      </p:cBhvr>
                                      <p:to>
                                        <p:strVal val="visible"/>
                                      </p:to>
                                    </p:set>
                                    <p:animEffect filter="dissolve">
                                      <p:cBhvr>
                                        <p:cTn id="143" dur="500"/>
                                        <p:tgtEl>
                                          <p:spTgt spid="41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7" grpId="0" bldLvl="0"/>
      <p:bldP spid="40977" grpId="1" bldLvl="0"/>
      <p:bldP spid="40978" grpId="0" bldLvl="0"/>
      <p:bldP spid="40978" grpId="1" bldLvl="0"/>
      <p:bldP spid="40998" grpId="0" bldLvl="0"/>
      <p:bldP spid="41000" grpId="0" bldLvl="0"/>
      <p:bldP spid="41002" grpId="0" bldLvl="0"/>
      <p:bldP spid="41002" grpId="1" bldLvl="0"/>
      <p:bldP spid="41003" grpId="0" bldLvl="0"/>
      <p:bldP spid="41004" grpId="0" bldLvl="0"/>
      <p:bldP spid="41006" grpId="0" bldLvl="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1981200" y="142875"/>
            <a:ext cx="8229600" cy="1143000"/>
          </a:xfrm>
        </p:spPr>
        <p:txBody>
          <a:bodyPr anchor="ctr"/>
          <a:lstStyle/>
          <a:p>
            <a:r>
              <a:rPr lang="zh-CN" altLang="en-US" sz="4400"/>
              <a:t>各模块输入输出信号分析</a:t>
            </a:r>
          </a:p>
        </p:txBody>
      </p:sp>
      <p:pic>
        <p:nvPicPr>
          <p:cNvPr id="4301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6638" y="1311276"/>
            <a:ext cx="5162550"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灯片编号占位符 1"/>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p>
            <a:fld id="{C50941CE-7F66-4ECA-92AB-3B351B77A407}" type="slidenum">
              <a:rPr lang="zh-CN" altLang="en-US" smtClean="0">
                <a:latin typeface="宋体" panose="02010600030101010101" pitchFamily="2" charset="-122"/>
                <a:ea typeface="宋体" panose="02010600030101010101" pitchFamily="2" charset="-122"/>
              </a:rPr>
              <a:pPr/>
              <a:t>9</a:t>
            </a:fld>
            <a:endParaRPr lang="zh-CN" altLang="en-US"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567397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3.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4.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5.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6.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7.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8.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1261</Words>
  <Application>Microsoft Office PowerPoint</Application>
  <PresentationFormat>宽屏</PresentationFormat>
  <Paragraphs>132</Paragraphs>
  <Slides>13</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等线</vt:lpstr>
      <vt:lpstr>等线 Light</vt:lpstr>
      <vt:lpstr>华文仿宋</vt:lpstr>
      <vt:lpstr>宋体</vt:lpstr>
      <vt:lpstr>Arial</vt:lpstr>
      <vt:lpstr>Calibri</vt:lpstr>
      <vt:lpstr>Tahoma</vt:lpstr>
      <vt:lpstr>Office 主题​​</vt:lpstr>
      <vt:lpstr>PowerPoint 演示文稿</vt:lpstr>
      <vt:lpstr>PowerPoint 演示文稿</vt:lpstr>
      <vt:lpstr>串行数据格式</vt:lpstr>
      <vt:lpstr>外接口定义 </vt:lpstr>
      <vt:lpstr>系统级设计</vt:lpstr>
      <vt:lpstr>各模块功能概述</vt:lpstr>
      <vt:lpstr>算法级设计</vt:lpstr>
      <vt:lpstr>进一步细化</vt:lpstr>
      <vt:lpstr>各模块输入输出信号分析</vt:lpstr>
      <vt:lpstr>控制逻辑模块</vt:lpstr>
      <vt:lpstr>PowerPoint 演示文稿</vt:lpstr>
      <vt:lpstr>控制部分</vt:lpstr>
      <vt:lpstr>数据接收结构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张茗帅</dc:creator>
  <cp:lastModifiedBy>张茗帅</cp:lastModifiedBy>
  <cp:revision>1</cp:revision>
  <dcterms:created xsi:type="dcterms:W3CDTF">2018-02-06T05:14:01Z</dcterms:created>
  <dcterms:modified xsi:type="dcterms:W3CDTF">2018-02-06T05:14:11Z</dcterms:modified>
</cp:coreProperties>
</file>