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2"/>
    <p:sldId id="259" r:id="rId3"/>
    <p:sldId id="261" r:id="rId4"/>
    <p:sldId id="260" r:id="rId5"/>
    <p:sldId id="265" r:id="rId6"/>
    <p:sldId id="266" r:id="rId7"/>
    <p:sldId id="267" r:id="rId8"/>
    <p:sldId id="262" r:id="rId9"/>
    <p:sldId id="263" r:id="rId10"/>
    <p:sldId id="269"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2FE2409-4484-4E20-A18A-4946057AC1DB}">
          <p14:sldIdLst>
            <p14:sldId id="257"/>
            <p14:sldId id="259"/>
            <p14:sldId id="261"/>
            <p14:sldId id="260"/>
            <p14:sldId id="265"/>
            <p14:sldId id="266"/>
            <p14:sldId id="267"/>
            <p14:sldId id="262"/>
            <p14:sldId id="263"/>
            <p14:sldId id="269"/>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B4C2-5C18-459C-AA79-18B0CF9C1D09}"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38765-32F0-41BB-9C2A-55169E2C81AD}" type="slidenum">
              <a:rPr lang="en-US" smtClean="0"/>
              <a:t>‹#›</a:t>
            </a:fld>
            <a:endParaRPr lang="en-US"/>
          </a:p>
        </p:txBody>
      </p:sp>
    </p:spTree>
    <p:extLst>
      <p:ext uri="{BB962C8B-B14F-4D97-AF65-F5344CB8AC3E}">
        <p14:creationId xmlns:p14="http://schemas.microsoft.com/office/powerpoint/2010/main" val="3511069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5/21/2019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5/21/2019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5/21/2019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igcitieshealth.org/"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24">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27" name="Straight Connector 26">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device&#10;&#10;Description automatically generated">
            <a:hlinkClick r:id="rId3"/>
            <a:extLst>
              <a:ext uri="{FF2B5EF4-FFF2-40B4-BE49-F238E27FC236}">
                <a16:creationId xmlns:a16="http://schemas.microsoft.com/office/drawing/2014/main" id="{2886BC6A-B5C1-4C15-8E30-F2AC955DF440}"/>
              </a:ext>
            </a:extLst>
          </p:cNvPr>
          <p:cNvPicPr>
            <a:picLocks noChangeAspect="1"/>
          </p:cNvPicPr>
          <p:nvPr/>
        </p:nvPicPr>
        <p:blipFill rotWithShape="1">
          <a:blip r:embed="rId4">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r>
              <a:rPr lang="en-US" sz="4000" dirty="0">
                <a:latin typeface="+mj-lt"/>
                <a:ea typeface="+mj-ea"/>
                <a:cs typeface="+mj-cs"/>
              </a:rPr>
              <a:t>Big Cities Health Coalition</a:t>
            </a:r>
          </a:p>
        </p:txBody>
      </p:sp>
      <p:cxnSp>
        <p:nvCxnSpPr>
          <p:cNvPr id="33" name="Straight Connector 32">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2060B0-1AAD-49A9-97E1-81DCD6707138}"/>
              </a:ext>
            </a:extLst>
          </p:cNvPr>
          <p:cNvSpPr txBox="1"/>
          <p:nvPr/>
        </p:nvSpPr>
        <p:spPr>
          <a:xfrm>
            <a:off x="479395" y="6365427"/>
            <a:ext cx="7331944" cy="369332"/>
          </a:xfrm>
          <a:prstGeom prst="rect">
            <a:avLst/>
          </a:prstGeom>
          <a:noFill/>
        </p:spPr>
        <p:txBody>
          <a:bodyPr wrap="none" rtlCol="0">
            <a:spAutoFit/>
          </a:bodyPr>
          <a:lstStyle/>
          <a:p>
            <a:r>
              <a:rPr lang="en-US" dirty="0">
                <a:highlight>
                  <a:srgbClr val="000000"/>
                </a:highlight>
              </a:rPr>
              <a:t>Team Members: Hasib, Brian Kramer, Jarrett Campbell, Stephen Seyer</a:t>
            </a:r>
          </a:p>
        </p:txBody>
      </p:sp>
      <p:sp>
        <p:nvSpPr>
          <p:cNvPr id="16" name="TextBox 15">
            <a:extLst>
              <a:ext uri="{FF2B5EF4-FFF2-40B4-BE49-F238E27FC236}">
                <a16:creationId xmlns:a16="http://schemas.microsoft.com/office/drawing/2014/main" id="{8AC9795A-D011-400E-ABA7-53BBCFBFE972}"/>
              </a:ext>
            </a:extLst>
          </p:cNvPr>
          <p:cNvSpPr txBox="1"/>
          <p:nvPr/>
        </p:nvSpPr>
        <p:spPr>
          <a:xfrm>
            <a:off x="8442664" y="3968318"/>
            <a:ext cx="3388941" cy="369332"/>
          </a:xfrm>
          <a:prstGeom prst="rect">
            <a:avLst/>
          </a:prstGeom>
          <a:solidFill>
            <a:schemeClr val="accent1">
              <a:lumMod val="75000"/>
            </a:schemeClr>
          </a:solidFill>
          <a:ln>
            <a:solidFill>
              <a:srgbClr val="00B050"/>
            </a:solidFill>
          </a:ln>
          <a:effectLst>
            <a:reflection blurRad="6350" stA="50000" endA="300" endPos="90000" dir="5400000" sy="-100000" algn="bl" rotWithShape="0"/>
          </a:effectLst>
        </p:spPr>
        <p:txBody>
          <a:bodyPr wrap="none" rtlCol="0">
            <a:spAutoFit/>
          </a:bodyPr>
          <a:lstStyle/>
          <a:p>
            <a:r>
              <a:rPr lang="en-US" dirty="0">
                <a:hlinkClick r:id="rId3"/>
              </a:rPr>
              <a:t>http://www.bigcitieshealth.org/</a:t>
            </a:r>
            <a:endParaRPr lang="en-US" dirty="0"/>
          </a:p>
        </p:txBody>
      </p:sp>
    </p:spTree>
    <p:extLst>
      <p:ext uri="{BB962C8B-B14F-4D97-AF65-F5344CB8AC3E}">
        <p14:creationId xmlns:p14="http://schemas.microsoft.com/office/powerpoint/2010/main" val="2450491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43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Title 1">
            <a:extLst>
              <a:ext uri="{FF2B5EF4-FFF2-40B4-BE49-F238E27FC236}">
                <a16:creationId xmlns:a16="http://schemas.microsoft.com/office/drawing/2014/main" id="{D85E7F1A-4BF2-4459-893A-71C51E08E8E4}"/>
              </a:ext>
            </a:extLst>
          </p:cNvPr>
          <p:cNvSpPr txBox="1">
            <a:spLocks/>
          </p:cNvSpPr>
          <p:nvPr/>
        </p:nvSpPr>
        <p:spPr>
          <a:xfrm>
            <a:off x="1414193" y="246331"/>
            <a:ext cx="8813199" cy="922632"/>
          </a:xfrm>
          <a:prstGeom prst="rect">
            <a:avLst/>
          </a:prstGeom>
          <a:solidFill>
            <a:schemeClr val="accent6">
              <a:lumMod val="60000"/>
              <a:lumOff val="40000"/>
            </a:schemeClr>
          </a:solidFill>
          <a:ln>
            <a:solidFill>
              <a:srgbClr val="FF0000"/>
            </a:solidFill>
          </a:ln>
          <a:effectLst>
            <a:glow rad="139700">
              <a:schemeClr val="accent1">
                <a:satMod val="175000"/>
                <a:alpha val="40000"/>
              </a:schemeClr>
            </a:glow>
            <a:innerShdw blurRad="63500" dist="50800" dir="13500000">
              <a:prstClr val="black">
                <a:alpha val="50000"/>
              </a:prstClr>
            </a:innerShdw>
            <a:softEdge rad="63500"/>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MV Boli" panose="02000500030200090000" pitchFamily="2" charset="0"/>
                <a:cs typeface="MV Boli" panose="02000500030200090000" pitchFamily="2" charset="0"/>
              </a:rPr>
              <a:t>With more time we would like to have done.</a:t>
            </a:r>
            <a:endParaRPr kumimoji="0" lang="en-US"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endParaRPr>
          </a:p>
        </p:txBody>
      </p:sp>
      <p:sp>
        <p:nvSpPr>
          <p:cNvPr id="2" name="TextBox 1">
            <a:extLst>
              <a:ext uri="{FF2B5EF4-FFF2-40B4-BE49-F238E27FC236}">
                <a16:creationId xmlns:a16="http://schemas.microsoft.com/office/drawing/2014/main" id="{E4645408-37BA-4C0A-992A-088134453021}"/>
              </a:ext>
            </a:extLst>
          </p:cNvPr>
          <p:cNvSpPr txBox="1"/>
          <p:nvPr/>
        </p:nvSpPr>
        <p:spPr>
          <a:xfrm>
            <a:off x="701336" y="2317072"/>
            <a:ext cx="2108269" cy="646331"/>
          </a:xfrm>
          <a:prstGeom prst="rect">
            <a:avLst/>
          </a:prstGeom>
          <a:noFill/>
        </p:spPr>
        <p:txBody>
          <a:bodyPr wrap="none" rtlCol="0">
            <a:spAutoFit/>
          </a:bodyPr>
          <a:lstStyle/>
          <a:p>
            <a:r>
              <a:rPr lang="en-US" dirty="0"/>
              <a:t>-Make a Heat-Map</a:t>
            </a:r>
          </a:p>
          <a:p>
            <a:endParaRPr lang="en-US" dirty="0"/>
          </a:p>
        </p:txBody>
      </p:sp>
    </p:spTree>
    <p:extLst>
      <p:ext uri="{BB962C8B-B14F-4D97-AF65-F5344CB8AC3E}">
        <p14:creationId xmlns:p14="http://schemas.microsoft.com/office/powerpoint/2010/main" val="333005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4" name="Title 1">
            <a:extLst>
              <a:ext uri="{FF2B5EF4-FFF2-40B4-BE49-F238E27FC236}">
                <a16:creationId xmlns:a16="http://schemas.microsoft.com/office/drawing/2014/main" id="{5F14990E-E3FA-4524-828B-0C28760F1297}"/>
              </a:ext>
            </a:extLst>
          </p:cNvPr>
          <p:cNvSpPr txBox="1">
            <a:spLocks/>
          </p:cNvSpPr>
          <p:nvPr/>
        </p:nvSpPr>
        <p:spPr>
          <a:xfrm>
            <a:off x="1414193" y="246331"/>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MV Boli" panose="02000500030200090000" pitchFamily="2" charset="0"/>
                <a:cs typeface="MV Boli" panose="02000500030200090000" pitchFamily="2" charset="0"/>
              </a:rPr>
              <a:t>Problems along the way…..</a:t>
            </a:r>
          </a:p>
        </p:txBody>
      </p:sp>
    </p:spTree>
    <p:extLst>
      <p:ext uri="{BB962C8B-B14F-4D97-AF65-F5344CB8AC3E}">
        <p14:creationId xmlns:p14="http://schemas.microsoft.com/office/powerpoint/2010/main" val="177891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689400" y="663582"/>
            <a:ext cx="8813199" cy="922632"/>
          </a:xfrm>
          <a:prstGeom prst="rect">
            <a:avLst/>
          </a:prstGeom>
          <a:solidFill>
            <a:schemeClr val="tx2">
              <a:lumMod val="20000"/>
              <a:lumOff val="80000"/>
            </a:schemeClr>
          </a:solidFill>
          <a:ln>
            <a:solidFill>
              <a:schemeClr val="tx2">
                <a:lumMod val="75000"/>
              </a:schemeClr>
            </a:solidFill>
          </a:ln>
          <a:effectLst>
            <a:glow rad="139700">
              <a:schemeClr val="accent1">
                <a:satMod val="175000"/>
                <a:alpha val="40000"/>
              </a:schemeClr>
            </a:glo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Research questions</a:t>
            </a:r>
          </a:p>
        </p:txBody>
      </p:sp>
      <p:sp>
        <p:nvSpPr>
          <p:cNvPr id="2" name="TextBox 1">
            <a:extLst>
              <a:ext uri="{FF2B5EF4-FFF2-40B4-BE49-F238E27FC236}">
                <a16:creationId xmlns:a16="http://schemas.microsoft.com/office/drawing/2014/main" id="{4E1CC24B-1D9D-4ABF-BE2A-19456AF4C5FC}"/>
              </a:ext>
            </a:extLst>
          </p:cNvPr>
          <p:cNvSpPr txBox="1"/>
          <p:nvPr/>
        </p:nvSpPr>
        <p:spPr>
          <a:xfrm>
            <a:off x="532660" y="2317072"/>
            <a:ext cx="530915" cy="3139321"/>
          </a:xfrm>
          <a:prstGeom prst="rect">
            <a:avLst/>
          </a:prstGeom>
          <a:noFill/>
        </p:spPr>
        <p:txBody>
          <a:bodyPr wrap="none" rtlCol="0">
            <a:spAutoFit/>
          </a:bodyPr>
          <a:lstStyle/>
          <a:p>
            <a:r>
              <a:rPr lang="en-US" sz="3600" dirty="0"/>
              <a:t>1.</a:t>
            </a:r>
          </a:p>
          <a:p>
            <a:r>
              <a:rPr lang="en-US" sz="3600" dirty="0"/>
              <a:t>2.</a:t>
            </a:r>
          </a:p>
          <a:p>
            <a:r>
              <a:rPr lang="en-US" sz="3600" dirty="0"/>
              <a:t>3.</a:t>
            </a:r>
          </a:p>
          <a:p>
            <a:r>
              <a:rPr lang="en-US" sz="3600" dirty="0"/>
              <a:t>4.</a:t>
            </a:r>
          </a:p>
          <a:p>
            <a:r>
              <a:rPr lang="en-US" sz="3600" dirty="0"/>
              <a:t>5.</a:t>
            </a:r>
          </a:p>
          <a:p>
            <a:endParaRPr lang="en-US" dirty="0"/>
          </a:p>
        </p:txBody>
      </p:sp>
    </p:spTree>
    <p:extLst>
      <p:ext uri="{BB962C8B-B14F-4D97-AF65-F5344CB8AC3E}">
        <p14:creationId xmlns:p14="http://schemas.microsoft.com/office/powerpoint/2010/main" val="83093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44858"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556235" y="326230"/>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Business Objective </a:t>
            </a:r>
          </a:p>
        </p:txBody>
      </p:sp>
      <p:sp>
        <p:nvSpPr>
          <p:cNvPr id="2" name="TextBox 1">
            <a:extLst>
              <a:ext uri="{FF2B5EF4-FFF2-40B4-BE49-F238E27FC236}">
                <a16:creationId xmlns:a16="http://schemas.microsoft.com/office/drawing/2014/main" id="{ABAD5B01-08FB-4632-A308-96CCE4320EE3}"/>
              </a:ext>
            </a:extLst>
          </p:cNvPr>
          <p:cNvSpPr txBox="1"/>
          <p:nvPr/>
        </p:nvSpPr>
        <p:spPr>
          <a:xfrm>
            <a:off x="604250" y="2154281"/>
            <a:ext cx="11472889" cy="3447803"/>
          </a:xfrm>
          <a:prstGeom prst="rect">
            <a:avLst/>
          </a:prstGeom>
          <a:solidFill>
            <a:schemeClr val="accent6">
              <a:lumMod val="40000"/>
              <a:lumOff val="60000"/>
            </a:schemeClr>
          </a:solidFill>
        </p:spPr>
        <p:txBody>
          <a:bodyPr wrap="square" rtlCol="0">
            <a:spAutoFit/>
          </a:bodyPr>
          <a:lstStyle/>
          <a:p>
            <a:pPr>
              <a:lnSpc>
                <a:spcPct val="107000"/>
              </a:lnSpc>
              <a:spcAft>
                <a:spcPts val="800"/>
              </a:spcAft>
            </a:pPr>
            <a:r>
              <a:rPr lang="en-US" sz="1600" b="1" dirty="0">
                <a:latin typeface="Segoe UI" panose="020B0502040204020203" pitchFamily="34" charset="0"/>
                <a:ea typeface="Calibri" panose="020F0502020204030204" pitchFamily="34" charset="0"/>
                <a:cs typeface="Times New Roman" panose="02020603050405020304" pitchFamily="18" charset="0"/>
              </a:rPr>
              <a:t>The dataset we used provides mortality rates for multiple major illnesses across 30+ major cities around the US. Purpose: The purpose of this website is to automatically create informative visualizations based around the users selected data from the KEY INDICATORS. Users will use dropdowns on the website to drill down to what kind of data they want to see. </a:t>
            </a:r>
          </a:p>
          <a:p>
            <a:pPr>
              <a:lnSpc>
                <a:spcPct val="107000"/>
              </a:lnSpc>
              <a:spcAft>
                <a:spcPts val="800"/>
              </a:spcAft>
            </a:pPr>
            <a:r>
              <a:rPr lang="en-US" sz="1600" b="1" u="sng" dirty="0">
                <a:effectLst>
                  <a:outerShdw blurRad="38100" dist="38100" dir="2700000" algn="tl">
                    <a:srgbClr val="000000">
                      <a:alpha val="43137"/>
                    </a:srgbClr>
                  </a:outerShdw>
                </a:effectLst>
                <a:latin typeface="Segoe UI" panose="020B0502040204020203" pitchFamily="34" charset="0"/>
                <a:ea typeface="Calibri" panose="020F0502020204030204" pitchFamily="34" charset="0"/>
                <a:cs typeface="Times New Roman" panose="02020603050405020304" pitchFamily="18" charset="0"/>
              </a:rPr>
              <a:t>Visuals Chart Types: • Pie • Bar • Line • Scatter </a:t>
            </a:r>
          </a:p>
          <a:p>
            <a:pPr>
              <a:lnSpc>
                <a:spcPct val="107000"/>
              </a:lnSpc>
              <a:spcAft>
                <a:spcPts val="800"/>
              </a:spcAft>
            </a:pPr>
            <a:r>
              <a:rPr lang="en-US" sz="1600" b="1" dirty="0"/>
              <a:t>IE: Any user visits that website can go in and select what data they want to see involving Maternal and Child Health, by selecting that from the indicator category. After selection, the indicator dropdown will populate with illnesses related to their selection. That will then populate the year dropdown with all the available years, the sex dropdown with available genders, race dropdown with available races, and finally the location dropdown. Once their selections are made, they can click the submit button. This will provide a list of available chart types that will display their data. If a user selects an indicator and only wants to break the data by sex, then a pie chart would be listed. If they are trying to compare multiple indicators across multiple locations, then we may propose a line chart.</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07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325"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2071139" y="69589"/>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nchor="ct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400" b="1" dirty="0"/>
              <a:t>How did we get to the DATA??</a:t>
            </a:r>
          </a:p>
        </p:txBody>
      </p:sp>
      <p:pic>
        <p:nvPicPr>
          <p:cNvPr id="4" name="Picture 3">
            <a:extLst>
              <a:ext uri="{FF2B5EF4-FFF2-40B4-BE49-F238E27FC236}">
                <a16:creationId xmlns:a16="http://schemas.microsoft.com/office/drawing/2014/main" id="{28B91550-816C-438E-B960-072BC11E1989}"/>
              </a:ext>
            </a:extLst>
          </p:cNvPr>
          <p:cNvPicPr>
            <a:picLocks noChangeAspect="1"/>
          </p:cNvPicPr>
          <p:nvPr/>
        </p:nvPicPr>
        <p:blipFill>
          <a:blip r:embed="rId3"/>
          <a:stretch>
            <a:fillRect/>
          </a:stretch>
        </p:blipFill>
        <p:spPr>
          <a:xfrm>
            <a:off x="1322772" y="1306036"/>
            <a:ext cx="9732998" cy="494309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1859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pic>
        <p:nvPicPr>
          <p:cNvPr id="5" name="Picture 4">
            <a:extLst>
              <a:ext uri="{FF2B5EF4-FFF2-40B4-BE49-F238E27FC236}">
                <a16:creationId xmlns:a16="http://schemas.microsoft.com/office/drawing/2014/main" id="{C33920AE-D113-4628-8A7D-B0AD702208AD}"/>
              </a:ext>
            </a:extLst>
          </p:cNvPr>
          <p:cNvPicPr>
            <a:picLocks noChangeAspect="1"/>
          </p:cNvPicPr>
          <p:nvPr/>
        </p:nvPicPr>
        <p:blipFill>
          <a:blip r:embed="rId3"/>
          <a:stretch>
            <a:fillRect/>
          </a:stretch>
        </p:blipFill>
        <p:spPr>
          <a:xfrm>
            <a:off x="1320924" y="384762"/>
            <a:ext cx="10204326" cy="551911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163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pic>
        <p:nvPicPr>
          <p:cNvPr id="2" name="Picture 1">
            <a:extLst>
              <a:ext uri="{FF2B5EF4-FFF2-40B4-BE49-F238E27FC236}">
                <a16:creationId xmlns:a16="http://schemas.microsoft.com/office/drawing/2014/main" id="{3C273390-F80F-432A-929A-B46C5042F16A}"/>
              </a:ext>
            </a:extLst>
          </p:cNvPr>
          <p:cNvPicPr>
            <a:picLocks noChangeAspect="1"/>
          </p:cNvPicPr>
          <p:nvPr/>
        </p:nvPicPr>
        <p:blipFill>
          <a:blip r:embed="rId3"/>
          <a:stretch>
            <a:fillRect/>
          </a:stretch>
        </p:blipFill>
        <p:spPr>
          <a:xfrm>
            <a:off x="480781" y="142170"/>
            <a:ext cx="10868025" cy="6023243"/>
          </a:xfrm>
          <a:prstGeom prst="rect">
            <a:avLst/>
          </a:prstGeom>
          <a:solidFill>
            <a:srgbClr val="FFC000"/>
          </a:solidFill>
          <a:ln>
            <a:solidFill>
              <a:srgbClr val="FFC000"/>
            </a:solidFill>
          </a:ln>
          <a:effectLst>
            <a:innerShdw blurRad="114300">
              <a:prstClr val="black"/>
            </a:innerShdw>
          </a:effectLst>
          <a:scene3d>
            <a:camera prst="orthographicFront"/>
            <a:lightRig rig="threePt" dir="t"/>
          </a:scene3d>
          <a:sp3d>
            <a:bevelT/>
          </a:sp3d>
        </p:spPr>
      </p:pic>
    </p:spTree>
    <p:extLst>
      <p:ext uri="{BB962C8B-B14F-4D97-AF65-F5344CB8AC3E}">
        <p14:creationId xmlns:p14="http://schemas.microsoft.com/office/powerpoint/2010/main" val="7519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defTabSz="914400">
              <a:lnSpc>
                <a:spcPct val="90000"/>
              </a:lnSpc>
              <a:spcBef>
                <a:spcPct val="0"/>
              </a:spcBef>
              <a:spcAft>
                <a:spcPts val="600"/>
              </a:spcAft>
            </a:pPr>
            <a:endParaRPr lang="en-US" sz="4000" dirty="0">
              <a:latin typeface="+mj-lt"/>
              <a:ea typeface="+mj-ea"/>
              <a:cs typeface="+mj-cs"/>
            </a:endParaRPr>
          </a:p>
        </p:txBody>
      </p:sp>
    </p:spTree>
    <p:extLst>
      <p:ext uri="{BB962C8B-B14F-4D97-AF65-F5344CB8AC3E}">
        <p14:creationId xmlns:p14="http://schemas.microsoft.com/office/powerpoint/2010/main" val="362681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11" name="Title 1">
            <a:extLst>
              <a:ext uri="{FF2B5EF4-FFF2-40B4-BE49-F238E27FC236}">
                <a16:creationId xmlns:a16="http://schemas.microsoft.com/office/drawing/2014/main" id="{9F1D5401-5312-48A5-9FDC-50721B551E8A}"/>
              </a:ext>
            </a:extLst>
          </p:cNvPr>
          <p:cNvSpPr txBox="1">
            <a:spLocks/>
          </p:cNvSpPr>
          <p:nvPr/>
        </p:nvSpPr>
        <p:spPr>
          <a:xfrm>
            <a:off x="1556235" y="326230"/>
            <a:ext cx="8813199" cy="922632"/>
          </a:xfrm>
          <a:prstGeom prst="rect">
            <a:avLst/>
          </a:prstGeom>
          <a:solidFill>
            <a:schemeClr val="accent6">
              <a:lumMod val="60000"/>
              <a:lumOff val="40000"/>
            </a:schemeClr>
          </a:solidFill>
          <a:ln>
            <a:solidFill>
              <a:schemeClr val="accent3"/>
            </a:solidFill>
          </a:ln>
          <a:effectLst>
            <a:glow rad="139700">
              <a:schemeClr val="accent1">
                <a:satMod val="175000"/>
                <a:alpha val="40000"/>
              </a:schemeClr>
            </a:glow>
            <a:innerShdw blurRad="63500" dist="50800" dir="13500000">
              <a:prstClr val="black">
                <a:alpha val="50000"/>
              </a:prstClr>
            </a:innerShdw>
          </a:effectLst>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400" b="1" dirty="0">
                <a:solidFill>
                  <a:prstClr val="black"/>
                </a:solidFill>
                <a:latin typeface="Palatino Linotype" panose="02040502050505030304"/>
              </a:rPr>
              <a:t>Screen shots</a:t>
            </a:r>
            <a:endParaRPr kumimoji="0" lang="en-US" sz="4400" b="1" i="0" u="none" strike="noStrike" kern="1200" cap="none" spc="0" normalizeH="0" baseline="0" noProof="0" dirty="0">
              <a:ln>
                <a:noFill/>
              </a:ln>
              <a:solidFill>
                <a:prstClr val="black"/>
              </a:solidFill>
              <a:effectLst/>
              <a:uLnTx/>
              <a:uFillTx/>
              <a:latin typeface="Palatino Linotype" panose="02040502050505030304"/>
              <a:ea typeface="+mj-ea"/>
              <a:cs typeface="+mj-cs"/>
            </a:endParaRPr>
          </a:p>
        </p:txBody>
      </p:sp>
    </p:spTree>
    <p:extLst>
      <p:ext uri="{BB962C8B-B14F-4D97-AF65-F5344CB8AC3E}">
        <p14:creationId xmlns:p14="http://schemas.microsoft.com/office/powerpoint/2010/main" val="141723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2886BC6A-B5C1-4C15-8E30-F2AC955DF440}"/>
              </a:ext>
            </a:extLst>
          </p:cNvPr>
          <p:cNvPicPr>
            <a:picLocks noChangeAspect="1"/>
          </p:cNvPicPr>
          <p:nvPr/>
        </p:nvPicPr>
        <p:blipFill rotWithShape="1">
          <a:blip r:embed="rId2">
            <a:alphaModFix amt="50000"/>
            <a:extLst/>
          </a:blip>
          <a:srcRect l="29335"/>
          <a:stretch/>
        </p:blipFill>
        <p:spPr>
          <a:xfrm>
            <a:off x="20" y="10"/>
            <a:ext cx="12191675" cy="6857990"/>
          </a:xfrm>
          <a:prstGeom prst="rect">
            <a:avLst/>
          </a:prstGeom>
        </p:spPr>
      </p:pic>
      <p:sp>
        <p:nvSpPr>
          <p:cNvPr id="7" name="TextBox 6">
            <a:extLst>
              <a:ext uri="{FF2B5EF4-FFF2-40B4-BE49-F238E27FC236}">
                <a16:creationId xmlns:a16="http://schemas.microsoft.com/office/drawing/2014/main" id="{85C3DE35-BABC-4604-B917-C7F0195C550E}"/>
              </a:ext>
            </a:extLst>
          </p:cNvPr>
          <p:cNvSpPr txBox="1"/>
          <p:nvPr/>
        </p:nvSpPr>
        <p:spPr>
          <a:xfrm>
            <a:off x="4976636" y="992221"/>
            <a:ext cx="6247308" cy="4873558"/>
          </a:xfrm>
          <a:prstGeom prst="rect">
            <a:avLst/>
          </a:prstGeom>
        </p:spPr>
        <p:txBody>
          <a:bodyPr vert="horz" lIns="91440" tIns="45720" rIns="91440" bIns="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31264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144</Words>
  <Application>Microsoft Office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MV Boli</vt:lpstr>
      <vt:lpstr>Palatino Linotype</vt:lpstr>
      <vt:lpstr>Segoe UI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jarrett campbell</dc:creator>
  <cp:lastModifiedBy>jarrett campbell</cp:lastModifiedBy>
  <cp:revision>7</cp:revision>
  <dcterms:created xsi:type="dcterms:W3CDTF">2019-05-21T17:54:04Z</dcterms:created>
  <dcterms:modified xsi:type="dcterms:W3CDTF">2019-05-21T18:48:22Z</dcterms:modified>
</cp:coreProperties>
</file>