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3AD18E-E206-4698-A85A-27CFEA9DBF25}">
  <a:tblStyle styleId="{163AD18E-E206-4698-A85A-27CFEA9DBF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a75fbd2d5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a75fbd2d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a75fbd2d5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a75fbd2d5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a75fbd2d5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a75fbd2d5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8be08d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8be08d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a880862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a880862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a8808628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a8808628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02dd44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02dd44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a75fbd2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a75fbd2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a75fbd2d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a75fbd2d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a75fbd2d5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a75fbd2d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a75fbd2d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a75fbd2d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Recuperação de informações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Crawler + Classificador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25" y="164750"/>
            <a:ext cx="7785450" cy="48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888" y="209654"/>
            <a:ext cx="7640225" cy="47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Melhorias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Otimização de </a:t>
            </a:r>
            <a:r>
              <a:rPr lang="pt-BR">
                <a:solidFill>
                  <a:srgbClr val="FFFFFF"/>
                </a:solidFill>
              </a:rPr>
              <a:t>Hiperparâmetros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Usar TF/IDF ao invés da tabela de frequencias em si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Recuperação de wiki de jogadores de futebol (Links)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3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links = [</a:t>
            </a:r>
            <a:endParaRPr sz="5503">
              <a:solidFill>
                <a:srgbClr val="C9D1D9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3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'https://globalsportsarchive.com',</a:t>
            </a:r>
            <a:endParaRPr sz="5503">
              <a:solidFill>
                <a:srgbClr val="C9D1D9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3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'https://www.playmakerstats.com',</a:t>
            </a:r>
            <a:endParaRPr sz="5503">
              <a:solidFill>
                <a:srgbClr val="C9D1D9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3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'https://fbref.com',</a:t>
            </a:r>
            <a:endParaRPr sz="5503">
              <a:solidFill>
                <a:srgbClr val="C9D1D9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3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'https://br.soccerway.com',</a:t>
            </a:r>
            <a:endParaRPr sz="5503">
              <a:solidFill>
                <a:srgbClr val="C9D1D9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3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'https://www.goal.com/br',</a:t>
            </a:r>
            <a:endParaRPr sz="5503">
              <a:solidFill>
                <a:srgbClr val="C9D1D9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3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'https://www.ogol.com.br',</a:t>
            </a:r>
            <a:endParaRPr sz="5503">
              <a:solidFill>
                <a:srgbClr val="C9D1D9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3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'https://www.transfermarkt.com.br',</a:t>
            </a:r>
            <a:endParaRPr sz="5503">
              <a:solidFill>
                <a:srgbClr val="C9D1D9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3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'https://www.sambafoot.com/br',</a:t>
            </a:r>
            <a:endParaRPr sz="5503">
              <a:solidFill>
                <a:srgbClr val="C9D1D9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3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'https://www.foxsports.com',</a:t>
            </a:r>
            <a:endParaRPr sz="5503">
              <a:solidFill>
                <a:srgbClr val="C9D1D9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3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 'https://www.espn.com.br'</a:t>
            </a:r>
            <a:endParaRPr sz="5503">
              <a:solidFill>
                <a:srgbClr val="C9D1D9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3">
                <a:solidFill>
                  <a:srgbClr val="C9D1D9"/>
                </a:solidFill>
                <a:highlight>
                  <a:srgbClr val="0D111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5503">
              <a:solidFill>
                <a:srgbClr val="C9D1D9"/>
              </a:solidFill>
              <a:highlight>
                <a:srgbClr val="0D111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8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Crawler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999550" y="5963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{163AD18E-E206-4698-A85A-27CFEA9DBF25}</a:tableStyleId>
              </a:tblPr>
              <a:tblGrid>
                <a:gridCol w="3160775"/>
                <a:gridCol w="1308150"/>
                <a:gridCol w="1344000"/>
                <a:gridCol w="1232800"/>
              </a:tblGrid>
              <a:tr h="37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LINKS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Visitados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Relevantes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Ratio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https://globalsportsarchive.com/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143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0.139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https://www.playmakerstats.com/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0.05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https://fbref.com/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75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0.08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https://br.soccerway.com/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30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30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1.00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https://www.goal.com/br/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0.090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https://www.ogol.com.br/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98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0.020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https://www.transfermarkt.com.br/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https://www.sambafoot.com/br/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151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0.053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https://www.foxsports.com/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25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https://www.espn.com.br/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Crawler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Ratio Total = 71/618 = 0.115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Links visitados: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Links genéricos por onde o Crawler navegou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Links relevantes: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Links que possuem palavras chaves na url e tem uma maior chance de ter o conteúdo desejado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OBS: Links que não são relevantes não são descartados, pois ainda podem conter links para outros sites que podem ter links relevantes.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Crawler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Dificuldades: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Alguns elementos da DOM em que estão os dados ficam dentro de componentes que precisam de interação direta com o usuário.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Possíveis melhorias: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Adicionar algum tipo de automatização web como o “selenium” por exemplo para que possa expandir esses elementos e coletar links mais específicos.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Classificador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pt-BR">
                <a:solidFill>
                  <a:srgbClr val="FFFFFF"/>
                </a:solidFill>
              </a:rPr>
              <a:t>Rotular 10 exemplos positivos e 10 negativos dos sites escolhidos</a:t>
            </a:r>
            <a:br>
              <a:rPr lang="pt-BR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pt-BR">
                <a:solidFill>
                  <a:srgbClr val="FFFFFF"/>
                </a:solidFill>
              </a:rPr>
              <a:t>Utilização do </a:t>
            </a:r>
            <a:r>
              <a:rPr lang="pt-BR">
                <a:solidFill>
                  <a:srgbClr val="FFFFFF"/>
                </a:solidFill>
              </a:rPr>
              <a:t>BeautifulSoup para limpar os conteúdos do html</a:t>
            </a:r>
            <a:br>
              <a:rPr lang="pt-BR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pt-BR">
                <a:solidFill>
                  <a:srgbClr val="FFFFFF"/>
                </a:solidFill>
              </a:rPr>
              <a:t>Tokenização utilizando o word tokenizer do </a:t>
            </a:r>
            <a:r>
              <a:rPr lang="pt-BR">
                <a:solidFill>
                  <a:srgbClr val="FFFFFF"/>
                </a:solidFill>
              </a:rPr>
              <a:t>nltk</a:t>
            </a:r>
            <a:br>
              <a:rPr lang="pt-BR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pt-BR">
                <a:solidFill>
                  <a:srgbClr val="FFFFFF"/>
                </a:solidFill>
              </a:rPr>
              <a:t>Fizemos extração de Stopwords e Stemming com o nltk</a:t>
            </a:r>
            <a:br>
              <a:rPr lang="pt-BR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pt-BR">
                <a:solidFill>
                  <a:srgbClr val="FFFFFF"/>
                </a:solidFill>
              </a:rPr>
              <a:t>Criar bag of words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pt-BR">
                <a:solidFill>
                  <a:srgbClr val="FFFFFF"/>
                </a:solidFill>
              </a:rPr>
              <a:t>Utilizamos o próprio </a:t>
            </a:r>
            <a:r>
              <a:rPr i="1" lang="pt-BR">
                <a:solidFill>
                  <a:srgbClr val="FFFFFF"/>
                </a:solidFill>
              </a:rPr>
              <a:t>sklearn </a:t>
            </a:r>
            <a:r>
              <a:rPr lang="pt-BR">
                <a:solidFill>
                  <a:srgbClr val="FFFFFF"/>
                </a:solidFill>
              </a:rPr>
              <a:t>com o recurso CountVectorizer</a:t>
            </a:r>
            <a:br>
              <a:rPr lang="pt-BR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pt-BR">
                <a:solidFill>
                  <a:srgbClr val="FFFFFF"/>
                </a:solidFill>
              </a:rPr>
              <a:t>Treinar o classificador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pt-BR">
                <a:solidFill>
                  <a:srgbClr val="FFFFFF"/>
                </a:solidFill>
              </a:rPr>
              <a:t>Utilizamos o </a:t>
            </a:r>
            <a:r>
              <a:rPr i="1" lang="pt-BR">
                <a:solidFill>
                  <a:srgbClr val="FFFFFF"/>
                </a:solidFill>
              </a:rPr>
              <a:t>sklearn</a:t>
            </a:r>
            <a:endParaRPr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</a:rPr>
              <a:t>Naive Bayes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Accuracy: 0.7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Precision: 0.6153846153846154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Recall: 0.7619047619047619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Tempo Naive Bayes: 71,014 segundos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</a:rPr>
              <a:t>Decision Trees (JV8) 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Accuracy: 0.86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Precision: 0.84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Recall: 0.875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Tempo Arvore de Decisão: 123,818 segundos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pt.2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</a:rPr>
              <a:t>Support Vector Machine 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Accuracy: 0.9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Precision: 0.9310344827586207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Recall: 0.9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Tempo SVM: 148,345 segundos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</a:rPr>
              <a:t>MultiLayer Perceptron 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Accuracy: 0.96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Precision: 0.9285714285714286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Recall: 1.0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Tempo MultiLayerPerceptron: 169,496 segundos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pt 3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</a:rPr>
              <a:t>Logistic Regression 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Accuracy: 0.94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Precision: 0.8888888888888888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Recall: 1.0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Tempo Regressão Logística: 404,933 segundos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