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  <p:sldMasterId id="2147483780" r:id="rId5"/>
    <p:sldMasterId id="2147483792" r:id="rId6"/>
    <p:sldMasterId id="2147483804" r:id="rId7"/>
    <p:sldMasterId id="2147483816" r:id="rId8"/>
    <p:sldMasterId id="2147483828" r:id="rId9"/>
    <p:sldMasterId id="2147483840" r:id="rId10"/>
  </p:sldMasterIdLst>
  <p:sldIdLst>
    <p:sldId id="257" r:id="rId11"/>
    <p:sldId id="258" r:id="rId12"/>
    <p:sldId id="259" r:id="rId13"/>
    <p:sldId id="260" r:id="rId14"/>
    <p:sldId id="262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5" r:id="rId38"/>
    <p:sldId id="286" r:id="rId39"/>
    <p:sldId id="287" r:id="rId40"/>
    <p:sldId id="284" r:id="rId41"/>
    <p:sldId id="288" r:id="rId42"/>
    <p:sldId id="289" r:id="rId43"/>
    <p:sldId id="294" r:id="rId44"/>
    <p:sldId id="292" r:id="rId45"/>
    <p:sldId id="291" r:id="rId46"/>
    <p:sldId id="293" r:id="rId47"/>
    <p:sldId id="290" r:id="rId48"/>
    <p:sldId id="295" r:id="rId49"/>
    <p:sldId id="297" r:id="rId50"/>
    <p:sldId id="298" r:id="rId51"/>
    <p:sldId id="296" r:id="rId52"/>
    <p:sldId id="299" r:id="rId53"/>
    <p:sldId id="300" r:id="rId54"/>
    <p:sldId id="301" r:id="rId55"/>
    <p:sldId id="302" r:id="rId56"/>
    <p:sldId id="303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04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33" r:id="rId76"/>
    <p:sldId id="322" r:id="rId77"/>
    <p:sldId id="323" r:id="rId78"/>
    <p:sldId id="334" r:id="rId79"/>
    <p:sldId id="335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FFAC5C"/>
    <a:srgbClr val="00B2C3"/>
    <a:srgbClr val="4061CC"/>
    <a:srgbClr val="FF6B5C"/>
    <a:srgbClr val="7AEF94"/>
    <a:srgbClr val="006772"/>
    <a:srgbClr val="49756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5" Type="http://schemas.openxmlformats.org/officeDocument/2006/relationships/slideMaster" Target="slideMasters/slideMaster5.xml"/><Relationship Id="rId90" Type="http://schemas.openxmlformats.org/officeDocument/2006/relationships/presProps" Target="presProps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0487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7972423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467376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78049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700326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522490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8044517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982553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21229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054889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289865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0050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643810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0029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4977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5358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4908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4648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2978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0142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8337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301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41535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66723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32835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0086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3291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87883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7721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9638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4937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15917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6306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70936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30863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136227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87383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5551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97977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4241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489034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94714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16524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951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919050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718546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9272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96150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154904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09116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30101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198070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530669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64276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1542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073693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27097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14149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88518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453227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50393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072996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328980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290375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44220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5903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613143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299744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84706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324318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254578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128742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707829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85772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309679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256590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594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241355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53925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335798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031497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948262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565025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594565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288060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268061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332184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0385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28855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712818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247971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629316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92923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603151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362314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812523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67781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566895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9423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748237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933238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082905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654807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237452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785414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281026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398869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4883138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452724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/>
          <a:lstStyle/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2153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164971" y="6386080"/>
            <a:ext cx="236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67103" y="6386080"/>
            <a:ext cx="3672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1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7286324" y="6311900"/>
            <a:ext cx="4905676" cy="546100"/>
          </a:xfrm>
          <a:prstGeom prst="rect">
            <a:avLst/>
          </a:prstGeom>
          <a:solidFill>
            <a:srgbClr val="49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Maestría en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Biología Computacional - MBC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970385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8981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5260572" y="6318000"/>
            <a:ext cx="6931428" cy="540000"/>
          </a:xfrm>
          <a:prstGeom prst="rect">
            <a:avLst/>
          </a:prstGeom>
          <a:solidFill>
            <a:srgbClr val="00B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Pregrado en Ingeniería de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Sistemas y Computación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06320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2542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506320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057373" y="6386080"/>
            <a:ext cx="2282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5254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7286324" y="6318000"/>
            <a:ext cx="4905676" cy="540000"/>
          </a:xfrm>
          <a:prstGeom prst="rect">
            <a:avLst/>
          </a:prstGeom>
          <a:solidFill>
            <a:srgbClr val="006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Maestría en Arquitecturas de 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Tecnologías de Información - MATI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970385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978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7286324" y="6311900"/>
            <a:ext cx="4905676" cy="5461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Maestría en Tecnologías de 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para el Negocio - MBIT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970385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6307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7286324" y="6311900"/>
            <a:ext cx="4905676" cy="5461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Maestría en Seguridad de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Información - MESI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970385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6491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7286324" y="6311900"/>
            <a:ext cx="4905676" cy="546100"/>
          </a:xfrm>
          <a:prstGeom prst="rect">
            <a:avLst/>
          </a:prstGeom>
          <a:solidFill>
            <a:srgbClr val="67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Maestría en Ingeniería 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Software - MISO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970385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585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7286324" y="6311900"/>
            <a:ext cx="4905676" cy="546100"/>
          </a:xfrm>
          <a:prstGeom prst="rect">
            <a:avLst/>
          </a:prstGeom>
          <a:solidFill>
            <a:srgbClr val="647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Maestría en Ingeniería 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Información - MINE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970385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8425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2693322" y="6318000"/>
            <a:ext cx="9498678" cy="540000"/>
          </a:xfrm>
          <a:prstGeom prst="rect">
            <a:avLst/>
          </a:prstGeom>
          <a:solidFill>
            <a:srgbClr val="40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Departamento de Ingeniería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Rectángulo 6"/>
          <p:cNvSpPr/>
          <p:nvPr userDrawn="1"/>
        </p:nvSpPr>
        <p:spPr>
          <a:xfrm>
            <a:off x="0" y="6318000"/>
            <a:ext cx="2552007" cy="540000"/>
          </a:xfrm>
          <a:prstGeom prst="rect">
            <a:avLst/>
          </a:prstGeom>
          <a:solidFill>
            <a:srgbClr val="FFC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s-419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" y="6232185"/>
            <a:ext cx="1878676" cy="711630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5139891" y="6311900"/>
            <a:ext cx="7052109" cy="546100"/>
          </a:xfrm>
          <a:prstGeom prst="rect">
            <a:avLst/>
          </a:prstGeom>
          <a:solidFill>
            <a:srgbClr val="7AE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Escuela de Posgrado</a:t>
            </a:r>
          </a:p>
        </p:txBody>
      </p:sp>
      <p:sp>
        <p:nvSpPr>
          <p:cNvPr id="11" name="Rectángulo 10"/>
          <p:cNvSpPr/>
          <p:nvPr userDrawn="1"/>
        </p:nvSpPr>
        <p:spPr>
          <a:xfrm>
            <a:off x="7286324" y="6311900"/>
            <a:ext cx="4905676" cy="546100"/>
          </a:xfrm>
          <a:prstGeom prst="rect">
            <a:avLst/>
          </a:prstGeom>
          <a:solidFill>
            <a:srgbClr val="CC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Maestría en Ingeniería </a:t>
            </a:r>
          </a:p>
          <a:p>
            <a:pPr lvl="1" algn="l"/>
            <a:r>
              <a:rPr lang="es-419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Sistemas y Computación - MISIS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970385" y="6386079"/>
            <a:ext cx="1394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936F-EE48-48F9-B167-0BBC649497A0}" type="datetimeFigureOut">
              <a:rPr lang="es-419" smtClean="0"/>
              <a:t>16/4/2018</a:t>
            </a:fld>
            <a:endParaRPr lang="es-419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496501" y="6386080"/>
            <a:ext cx="538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C13-B4BF-40E5-920F-7BDF683ABABC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2522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.jesse10@uniandes.edu.co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6E5A7-9667-4E52-B2F3-1D4DB82D7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smtClean="0"/>
              <a:t>ASM – Expresiones y Control</a:t>
            </a:r>
            <a:endParaRPr lang="es-419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29D11-83A1-4C28-9244-29F8C88D9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Jesse Padilla Agudelo</a:t>
            </a:r>
          </a:p>
          <a:p>
            <a:r>
              <a:rPr lang="es-419" dirty="0" smtClean="0">
                <a:hlinkClick r:id="rId2"/>
              </a:rPr>
              <a:t>pa.jesse10@uniandes.edu.co</a:t>
            </a:r>
            <a:endParaRPr lang="es-419" dirty="0" smtClean="0"/>
          </a:p>
          <a:p>
            <a:r>
              <a:rPr lang="es-419" dirty="0" smtClean="0"/>
              <a:t>Oficina ML-761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11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¿</a:t>
            </a:r>
            <a:r>
              <a:rPr lang="es-ES" dirty="0"/>
              <a:t>vale la pena incluir estas instrucciones en una arquitectura?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Por supuesto, son útiles, pero, ¡se necesitan con frecuencia!,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¿no nos volverán la máquina un poco más complicada sin ganar mucho con ello?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Este es el tipo de balances entre hardware y software que un diseñador debe resolver.</a:t>
            </a:r>
            <a:br>
              <a:rPr lang="es-ES" dirty="0"/>
            </a:b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7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Cast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 smtClean="0"/>
              <a:t>programadorpercibe</a:t>
            </a:r>
            <a:r>
              <a:rPr lang="es-ES" dirty="0" smtClean="0"/>
              <a:t> </a:t>
            </a:r>
            <a:r>
              <a:rPr lang="es-ES" dirty="0"/>
              <a:t>el </a:t>
            </a:r>
            <a:r>
              <a:rPr lang="es-ES" dirty="0" err="1"/>
              <a:t>cast</a:t>
            </a:r>
            <a:r>
              <a:rPr lang="es-ES" dirty="0"/>
              <a:t> como una conversión entre tipos de datos.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64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Cast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Conversión entre el mismo tipo de datos con diferentes tamaños</a:t>
            </a:r>
            <a:r>
              <a:rPr lang="es-ES" dirty="0"/>
              <a:t>. Este es el caso de la conversión entre short e </a:t>
            </a:r>
            <a:r>
              <a:rPr lang="es-ES" dirty="0" err="1"/>
              <a:t>int</a:t>
            </a:r>
            <a:r>
              <a:rPr lang="es-ES" dirty="0"/>
              <a:t>, etc. Se trata como se describió en la sección anterior</a:t>
            </a:r>
            <a:r>
              <a:rPr lang="es-ES" dirty="0" smtClean="0"/>
              <a:t>.</a:t>
            </a:r>
          </a:p>
          <a:p>
            <a:r>
              <a:rPr lang="es-ES" b="1" dirty="0"/>
              <a:t>Conversión entre diferentes tipos de datos del mismo tamaño</a:t>
            </a:r>
            <a:r>
              <a:rPr lang="es-ES" dirty="0"/>
              <a:t>. Este es el caso de la conversión entre apuntadores, o entre enteros y apuntadores, etc. Se trata de la siguiente manera:</a:t>
            </a:r>
          </a:p>
          <a:p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5" y="4375903"/>
            <a:ext cx="7704856" cy="16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Cast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Conversión </a:t>
            </a:r>
            <a:r>
              <a:rPr lang="es-ES" b="1" dirty="0"/>
              <a:t>entre tipo de datos con representaciones </a:t>
            </a:r>
            <a:r>
              <a:rPr lang="es-ES" b="1" dirty="0" smtClean="0"/>
              <a:t>diferentes. </a:t>
            </a:r>
            <a:r>
              <a:rPr lang="es-ES" dirty="0" smtClean="0"/>
              <a:t>Este </a:t>
            </a:r>
            <a:r>
              <a:rPr lang="es-ES" dirty="0"/>
              <a:t>es el caso de la conversión entre </a:t>
            </a:r>
            <a:r>
              <a:rPr lang="es-ES" dirty="0" err="1"/>
              <a:t>float</a:t>
            </a:r>
            <a:r>
              <a:rPr lang="es-ES" dirty="0"/>
              <a:t> e </a:t>
            </a:r>
            <a:r>
              <a:rPr lang="es-ES" dirty="0" err="1"/>
              <a:t>int</a:t>
            </a:r>
            <a:r>
              <a:rPr lang="es-ES" dirty="0"/>
              <a:t>, etc. </a:t>
            </a:r>
          </a:p>
          <a:p>
            <a:r>
              <a:rPr lang="es-ES" dirty="0" smtClean="0"/>
              <a:t>En </a:t>
            </a:r>
            <a:r>
              <a:rPr lang="es-ES" dirty="0"/>
              <a:t>este caso es necesario generar código para transformar una representación en la otra (por ejemplo, llamar una función para convertir de entero a flotante).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32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Instrucciones </a:t>
            </a:r>
            <a:r>
              <a:rPr lang="es-CO" dirty="0" err="1" smtClean="0"/>
              <a:t>Aritmeticas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8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ADD y SUB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Instrucciones de </a:t>
            </a:r>
            <a:r>
              <a:rPr lang="es-ES" dirty="0"/>
              <a:t>dos </a:t>
            </a:r>
            <a:r>
              <a:rPr lang="es-ES" dirty="0" err="1" smtClean="0"/>
              <a:t>operandos</a:t>
            </a:r>
            <a:r>
              <a:rPr lang="es-ES" dirty="0" smtClean="0"/>
              <a:t>. 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Los </a:t>
            </a:r>
            <a:r>
              <a:rPr lang="es-ES" dirty="0" err="1"/>
              <a:t>operandos</a:t>
            </a:r>
            <a:r>
              <a:rPr lang="es-ES" dirty="0"/>
              <a:t> pueden tener cualquier modo de direccionamiento,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Los dos </a:t>
            </a:r>
            <a:r>
              <a:rPr lang="es-ES" dirty="0" err="1"/>
              <a:t>operandos</a:t>
            </a:r>
            <a:r>
              <a:rPr lang="es-ES" dirty="0"/>
              <a:t> no pueden estar en memoria.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Los </a:t>
            </a:r>
            <a:r>
              <a:rPr lang="es-ES" dirty="0" err="1"/>
              <a:t>operandos</a:t>
            </a:r>
            <a:r>
              <a:rPr lang="es-ES" dirty="0"/>
              <a:t> pueden ser de 8, 16 </a:t>
            </a:r>
            <a:r>
              <a:rPr lang="es-ES" dirty="0" err="1"/>
              <a:t>ó</a:t>
            </a:r>
            <a:r>
              <a:rPr lang="es-ES" dirty="0"/>
              <a:t> 32 bits, pero los dos deben tener el mismo tamaño.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No es posible </a:t>
            </a:r>
            <a:r>
              <a:rPr lang="es-ES" dirty="0" smtClean="0"/>
              <a:t>sumar o restar </a:t>
            </a:r>
            <a:r>
              <a:rPr lang="es-ES" dirty="0"/>
              <a:t>directamente un operando de 8 con uno de 16; es necesario convertir el número de 8 bits a 16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El resultado se almacena en el primer operando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57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NEG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instrucción NEG sirve para obtener el complemento a dos de un número. </a:t>
            </a:r>
          </a:p>
          <a:p>
            <a:r>
              <a:rPr lang="es-ES" dirty="0"/>
              <a:t>NEG tiene un solo parámetro, y deja el resultado en el mismo; este puede ser de 8, 16 </a:t>
            </a:r>
            <a:r>
              <a:rPr lang="es-ES" dirty="0" err="1"/>
              <a:t>ó</a:t>
            </a:r>
            <a:r>
              <a:rPr lang="es-ES" dirty="0"/>
              <a:t> 32 bits y tener cualquier modo de direccionamiento.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31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MUL e IMUL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IMUL – </a:t>
            </a:r>
            <a:r>
              <a:rPr lang="es-CO" dirty="0" err="1" smtClean="0"/>
              <a:t>Integer</a:t>
            </a:r>
            <a:r>
              <a:rPr lang="es-CO" dirty="0" smtClean="0"/>
              <a:t> </a:t>
            </a:r>
            <a:r>
              <a:rPr lang="es-CO" dirty="0" err="1" smtClean="0"/>
              <a:t>MULtiply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IMUL sirve para multiplicar números con signo o sin signo. </a:t>
            </a:r>
          </a:p>
          <a:p>
            <a:r>
              <a:rPr lang="es-ES" dirty="0" smtClean="0"/>
              <a:t>Tienen </a:t>
            </a:r>
            <a:r>
              <a:rPr lang="es-ES" dirty="0"/>
              <a:t>3 formas de </a:t>
            </a:r>
            <a:r>
              <a:rPr lang="es-ES" dirty="0" smtClean="0"/>
              <a:t>uso:</a:t>
            </a:r>
          </a:p>
          <a:p>
            <a:pPr marL="457200" lvl="1" indent="0">
              <a:buNone/>
            </a:pPr>
            <a:r>
              <a:rPr lang="nn-NO" sz="2800" b="1" dirty="0" smtClean="0">
                <a:solidFill>
                  <a:srgbClr val="7030A0"/>
                </a:solidFill>
              </a:rPr>
              <a:t>imul </a:t>
            </a:r>
            <a:r>
              <a:rPr lang="nn-NO" sz="2800" b="1" dirty="0">
                <a:solidFill>
                  <a:srgbClr val="7030A0"/>
                </a:solidFill>
              </a:rPr>
              <a:t>reg, const</a:t>
            </a:r>
          </a:p>
          <a:p>
            <a:pPr marL="457200" lvl="1" indent="0">
              <a:buNone/>
            </a:pPr>
            <a:r>
              <a:rPr lang="nn-NO" sz="2800" b="1" dirty="0">
                <a:solidFill>
                  <a:srgbClr val="7030A0"/>
                </a:solidFill>
              </a:rPr>
              <a:t>imul reg, oper, const</a:t>
            </a:r>
          </a:p>
          <a:p>
            <a:pPr marL="457200" lvl="1" indent="0">
              <a:buNone/>
            </a:pPr>
            <a:r>
              <a:rPr lang="nn-NO" sz="2800" b="1" dirty="0">
                <a:solidFill>
                  <a:srgbClr val="7030A0"/>
                </a:solidFill>
              </a:rPr>
              <a:t>imul reg, oper</a:t>
            </a:r>
          </a:p>
          <a:p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MUL – Multiplicación sin signo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nn-NO" sz="2800" b="1" dirty="0" smtClean="0">
                <a:solidFill>
                  <a:srgbClr val="7030A0"/>
                </a:solidFill>
              </a:rPr>
              <a:t>mul oper</a:t>
            </a:r>
          </a:p>
          <a:p>
            <a:pPr marL="228600" lvl="1">
              <a:spcBef>
                <a:spcPts val="1000"/>
              </a:spcBef>
            </a:pPr>
            <a:endParaRPr lang="nn-NO" sz="2800" b="1" dirty="0">
              <a:solidFill>
                <a:srgbClr val="7030A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nn-NO" sz="2800" b="1" dirty="0" smtClean="0">
              <a:solidFill>
                <a:srgbClr val="7030A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nn-NO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Donde </a:t>
            </a:r>
            <a:r>
              <a:rPr lang="es-ES" sz="2400" dirty="0"/>
              <a:t>la notación </a:t>
            </a:r>
            <a:r>
              <a:rPr lang="es-ES" sz="2400" b="1" dirty="0"/>
              <a:t>reg1:reg2</a:t>
            </a:r>
            <a:r>
              <a:rPr lang="es-ES" sz="2400" dirty="0"/>
              <a:t> denota la concatenación de los dos registros. </a:t>
            </a:r>
          </a:p>
          <a:p>
            <a:pPr marL="0" indent="0">
              <a:buNone/>
            </a:pPr>
            <a:r>
              <a:rPr lang="es-ES" sz="2400" dirty="0" smtClean="0"/>
              <a:t>Se </a:t>
            </a:r>
            <a:r>
              <a:rPr lang="es-ES" sz="2400" dirty="0"/>
              <a:t>usan exactamente esos registros.</a:t>
            </a:r>
            <a:endParaRPr lang="es-CO" sz="2400" dirty="0"/>
          </a:p>
          <a:p>
            <a:pPr marL="0" lvl="1" indent="0">
              <a:spcBef>
                <a:spcPts val="1000"/>
              </a:spcBef>
              <a:buNone/>
            </a:pPr>
            <a:endParaRPr lang="nn-NO" sz="2800" b="1" dirty="0" smtClean="0">
              <a:solidFill>
                <a:srgbClr val="7030A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nn-NO" sz="2800" b="1" dirty="0">
              <a:solidFill>
                <a:srgbClr val="7030A0"/>
              </a:solidFill>
            </a:endParaRPr>
          </a:p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4265" r="9286" b="10850"/>
          <a:stretch/>
        </p:blipFill>
        <p:spPr>
          <a:xfrm>
            <a:off x="6097588" y="3065029"/>
            <a:ext cx="556447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DIV</a:t>
            </a:r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4149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nn-NO" sz="2800" b="1" dirty="0" smtClean="0">
                <a:solidFill>
                  <a:srgbClr val="7030A0"/>
                </a:solidFill>
              </a:rPr>
              <a:t>div oper</a:t>
            </a:r>
          </a:p>
          <a:p>
            <a:pPr marL="457200" indent="-457200">
              <a:buFont typeface="+mj-lt"/>
              <a:buAutoNum type="arabicPeriod"/>
            </a:pPr>
            <a:endParaRPr lang="es-E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200" dirty="0" smtClean="0"/>
              <a:t>La </a:t>
            </a:r>
            <a:r>
              <a:rPr lang="es-ES" sz="2200" dirty="0"/>
              <a:t>división es el complemento de la instrucción de multiplicación que acabamos de describir.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 smtClean="0"/>
              <a:t>Como </a:t>
            </a:r>
            <a:r>
              <a:rPr lang="es-ES" sz="2200" dirty="0"/>
              <a:t>la multiplicación, tienen un solo operando (posición de memoria o registro)</a:t>
            </a:r>
          </a:p>
          <a:p>
            <a:pPr marL="228600" lvl="1">
              <a:spcBef>
                <a:spcPts val="1000"/>
              </a:spcBef>
            </a:pPr>
            <a:endParaRPr lang="nn-NO" sz="2800" b="1" dirty="0">
              <a:solidFill>
                <a:srgbClr val="7030A0"/>
              </a:solidFill>
            </a:endParaRPr>
          </a:p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80" y="4092734"/>
            <a:ext cx="9004934" cy="15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Operaciones lógicas 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AND - OR - XOR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Funcionamiento similar a cualquier operación matemática de 2 </a:t>
            </a:r>
            <a:r>
              <a:rPr lang="es-ES" dirty="0" err="1" smtClean="0"/>
              <a:t>operandos</a:t>
            </a:r>
            <a:r>
              <a:rPr lang="es-ES" dirty="0" smtClean="0"/>
              <a:t>.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 importante resaltar que todas estas operaciones se efectúan bit a bit.</a:t>
            </a:r>
            <a:endParaRPr lang="es-CO" dirty="0"/>
          </a:p>
          <a:p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NOT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Funcionamiento similar a NEG.</a:t>
            </a:r>
          </a:p>
          <a:p>
            <a:r>
              <a:rPr lang="es-ES" dirty="0" smtClean="0"/>
              <a:t>Calcula el complemento a 1.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16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ocurre cuando se mezclan tamaños de variables?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Asignación de una variable más grande a una más pequeña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46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Corrimientos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Corrimientos a nivel de bits en C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Corrimiento a la izquierda &lt;&lt; </a:t>
            </a:r>
          </a:p>
          <a:p>
            <a:r>
              <a:rPr lang="es-ES" dirty="0" smtClean="0"/>
              <a:t>Corrimiento a la derecha &gt;&gt;</a:t>
            </a:r>
            <a:endParaRPr lang="es-ES" dirty="0"/>
          </a:p>
          <a:p>
            <a:r>
              <a:rPr lang="es-ES" dirty="0" smtClean="0"/>
              <a:t>En la maquina existen los corrimientos </a:t>
            </a:r>
            <a:r>
              <a:rPr lang="es-ES" dirty="0"/>
              <a:t>y las </a:t>
            </a:r>
            <a:r>
              <a:rPr lang="es-ES" dirty="0" smtClean="0"/>
              <a:t>rotaciones. 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Instrucciones de corrimiento</a:t>
            </a:r>
            <a:endParaRPr lang="es-CO" dirty="0"/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618116"/>
            <a:ext cx="5183188" cy="14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Corrimientos 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Todos tienen dos </a:t>
            </a:r>
            <a:r>
              <a:rPr lang="es-ES" dirty="0" err="1"/>
              <a:t>operandos</a:t>
            </a:r>
            <a:r>
              <a:rPr lang="es-ES" dirty="0"/>
              <a:t>: el primero es el que se quiere correr o rotar, el segundo indica cuántos bits se desea desplazarlo.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resultado se guarda en el primer operando.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El </a:t>
            </a:r>
            <a:r>
              <a:rPr lang="es-ES" dirty="0"/>
              <a:t>segundo puede ser una constante o el </a:t>
            </a:r>
            <a:r>
              <a:rPr lang="es-ES" b="1" dirty="0"/>
              <a:t>registro cl</a:t>
            </a:r>
            <a:r>
              <a:rPr lang="es-ES" dirty="0"/>
              <a:t>.</a:t>
            </a:r>
          </a:p>
          <a:p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Así, si queremos correr el registro </a:t>
            </a:r>
            <a:r>
              <a:rPr lang="es-ES" dirty="0" err="1"/>
              <a:t>ax</a:t>
            </a:r>
            <a:r>
              <a:rPr lang="es-ES" dirty="0"/>
              <a:t> dos posiciones a la derecha,</a:t>
            </a:r>
            <a:br>
              <a:rPr lang="es-ES" dirty="0"/>
            </a:br>
            <a:r>
              <a:rPr lang="es-ES" dirty="0"/>
              <a:t>escribimos</a:t>
            </a:r>
            <a:r>
              <a:rPr lang="es-ES" dirty="0" smtClean="0"/>
              <a:t>:</a:t>
            </a:r>
          </a:p>
          <a:p>
            <a:r>
              <a:rPr lang="es-ES" b="1" dirty="0" err="1">
                <a:solidFill>
                  <a:srgbClr val="7030A0"/>
                </a:solidFill>
              </a:rPr>
              <a:t>shr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r>
              <a:rPr lang="es-ES" b="1" dirty="0" err="1">
                <a:solidFill>
                  <a:srgbClr val="7030A0"/>
                </a:solidFill>
              </a:rPr>
              <a:t>ax</a:t>
            </a:r>
            <a:r>
              <a:rPr lang="es-ES" b="1" dirty="0">
                <a:solidFill>
                  <a:srgbClr val="7030A0"/>
                </a:solidFill>
              </a:rPr>
              <a:t>, 2</a:t>
            </a:r>
            <a:endParaRPr lang="es-CO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97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Rotaciones 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0510" y="2248572"/>
            <a:ext cx="9854601" cy="23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Declaración de variables en ASM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4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Declaraciones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primer carácter debe ser una </a:t>
            </a:r>
            <a:r>
              <a:rPr lang="es-ES" dirty="0" smtClean="0"/>
              <a:t>letra</a:t>
            </a:r>
            <a:endParaRPr lang="es-ES" dirty="0"/>
          </a:p>
          <a:p>
            <a:r>
              <a:rPr lang="es-ES" dirty="0"/>
              <a:t>Los siguientes pueden ser letras, dígitos o caracteres especiales como ‘$’ y ‘_’. </a:t>
            </a:r>
          </a:p>
          <a:p>
            <a:r>
              <a:rPr lang="es-ES" dirty="0"/>
              <a:t>No se puede usar como identificadores las palabras que se han destinado a otros fines, tales como los nombres de las instrucciones </a:t>
            </a:r>
            <a:r>
              <a:rPr lang="es-ES" dirty="0" smtClean="0"/>
              <a:t>o </a:t>
            </a:r>
            <a:r>
              <a:rPr lang="es-ES" dirty="0"/>
              <a:t>de los </a:t>
            </a:r>
            <a:r>
              <a:rPr lang="es-ES" dirty="0" smtClean="0"/>
              <a:t>registros.</a:t>
            </a:r>
          </a:p>
          <a:p>
            <a:r>
              <a:rPr lang="es-ES" dirty="0" smtClean="0"/>
              <a:t>La </a:t>
            </a:r>
            <a:r>
              <a:rPr lang="es-ES" dirty="0"/>
              <a:t>forma general de una declaración es: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Identificador		Tipo 		Valor inicial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4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Tipos de variables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El Tipo dice cuántos bytes ocupa la variable en cuestión; vamos a utilizar tres tamaños,8 representados por las palabras: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BYTE 1 byte</a:t>
            </a:r>
          </a:p>
          <a:p>
            <a:pPr marL="0" indent="0">
              <a:buNone/>
            </a:pPr>
            <a:r>
              <a:rPr lang="en-US" b="1" dirty="0"/>
              <a:t>	WORD 2 bytes</a:t>
            </a:r>
          </a:p>
          <a:p>
            <a:pPr marL="0" indent="0">
              <a:buNone/>
            </a:pPr>
            <a:r>
              <a:rPr lang="en-US" b="1" dirty="0"/>
              <a:t>	DWORD 4 bytes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7030A0"/>
                </a:solidFill>
              </a:rPr>
              <a:t>posicionX</a:t>
            </a:r>
            <a:r>
              <a:rPr lang="es-CO" b="1" dirty="0">
                <a:solidFill>
                  <a:srgbClr val="7030A0"/>
                </a:solidFill>
              </a:rPr>
              <a:t>    	WORD          </a:t>
            </a:r>
            <a:r>
              <a:rPr lang="es-CO" b="1" dirty="0" smtClean="0">
                <a:solidFill>
                  <a:srgbClr val="7030A0"/>
                </a:solidFill>
              </a:rPr>
              <a:t>0</a:t>
            </a:r>
          </a:p>
          <a:p>
            <a:r>
              <a:rPr lang="es-CO" b="1" dirty="0" err="1" smtClean="0">
                <a:solidFill>
                  <a:srgbClr val="7030A0"/>
                </a:solidFill>
              </a:rPr>
              <a:t>posicionY</a:t>
            </a:r>
            <a:r>
              <a:rPr lang="es-CO" b="1" dirty="0" smtClean="0">
                <a:solidFill>
                  <a:srgbClr val="7030A0"/>
                </a:solidFill>
              </a:rPr>
              <a:t>              WORD          ?</a:t>
            </a:r>
            <a:endParaRPr lang="es-CO" b="1" dirty="0">
              <a:solidFill>
                <a:srgbClr val="7030A0"/>
              </a:solidFill>
            </a:endParaRPr>
          </a:p>
          <a:p>
            <a:r>
              <a:rPr lang="es-CO" b="1" dirty="0" err="1">
                <a:solidFill>
                  <a:srgbClr val="7030A0"/>
                </a:solidFill>
              </a:rPr>
              <a:t>cambioLinea</a:t>
            </a:r>
            <a:r>
              <a:rPr lang="es-CO" b="1" dirty="0">
                <a:solidFill>
                  <a:srgbClr val="7030A0"/>
                </a:solidFill>
              </a:rPr>
              <a:t> 	BYTE 	    </a:t>
            </a:r>
            <a:r>
              <a:rPr lang="es-CO" b="1" dirty="0" smtClean="0">
                <a:solidFill>
                  <a:srgbClr val="7030A0"/>
                </a:solidFill>
              </a:rPr>
              <a:t>      10</a:t>
            </a:r>
            <a:endParaRPr lang="es-CO" b="1" dirty="0">
              <a:solidFill>
                <a:srgbClr val="7030A0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49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Esto se logra por medio de la construcción:</a:t>
            </a:r>
          </a:p>
          <a:p>
            <a:pPr marL="0" indent="0">
              <a:buNone/>
            </a:pPr>
            <a:r>
              <a:rPr lang="es-ES" b="1" dirty="0" smtClean="0"/>
              <a:t>Identificador    tipo    n </a:t>
            </a:r>
            <a:r>
              <a:rPr lang="es-ES" b="1" dirty="0"/>
              <a:t>DUP ( c </a:t>
            </a:r>
            <a:r>
              <a:rPr lang="es-ES" b="1" dirty="0" smtClean="0"/>
              <a:t>)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Esta construcción reserva espacio para </a:t>
            </a:r>
            <a:r>
              <a:rPr lang="es-ES" i="1" dirty="0"/>
              <a:t>n </a:t>
            </a:r>
            <a:r>
              <a:rPr lang="es-ES" dirty="0"/>
              <a:t>elementos del tipo dado. </a:t>
            </a:r>
            <a:endParaRPr lang="es-ES" dirty="0" smtClean="0"/>
          </a:p>
          <a:p>
            <a:r>
              <a:rPr lang="es-ES" dirty="0"/>
              <a:t>Todos los elementos son inicializados con la constante </a:t>
            </a:r>
            <a:r>
              <a:rPr lang="es-ES" i="1" dirty="0"/>
              <a:t>c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b="1" dirty="0"/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56564" cy="4351338"/>
          </a:xfrm>
        </p:spPr>
        <p:txBody>
          <a:bodyPr/>
          <a:lstStyle/>
          <a:p>
            <a:r>
              <a:rPr lang="es-CO" b="1" dirty="0" smtClean="0">
                <a:solidFill>
                  <a:srgbClr val="7030A0"/>
                </a:solidFill>
              </a:rPr>
              <a:t>cadena  byte </a:t>
            </a:r>
            <a:r>
              <a:rPr lang="es-CO" b="1" dirty="0">
                <a:solidFill>
                  <a:srgbClr val="7030A0"/>
                </a:solidFill>
              </a:rPr>
              <a:t>	5 </a:t>
            </a:r>
            <a:r>
              <a:rPr lang="es-CO" b="1" dirty="0" err="1">
                <a:solidFill>
                  <a:srgbClr val="7030A0"/>
                </a:solidFill>
              </a:rPr>
              <a:t>dup</a:t>
            </a:r>
            <a:r>
              <a:rPr lang="es-CO" b="1" dirty="0">
                <a:solidFill>
                  <a:srgbClr val="7030A0"/>
                </a:solidFill>
              </a:rPr>
              <a:t> (‘ ’)</a:t>
            </a:r>
          </a:p>
          <a:p>
            <a:r>
              <a:rPr lang="es-CO" b="1" dirty="0" smtClean="0">
                <a:solidFill>
                  <a:srgbClr val="7030A0"/>
                </a:solidFill>
              </a:rPr>
              <a:t>lista       </a:t>
            </a:r>
            <a:r>
              <a:rPr lang="es-CO" b="1" dirty="0" err="1" smtClean="0">
                <a:solidFill>
                  <a:srgbClr val="7030A0"/>
                </a:solidFill>
              </a:rPr>
              <a:t>word</a:t>
            </a:r>
            <a:r>
              <a:rPr lang="es-CO" b="1" dirty="0" smtClean="0">
                <a:solidFill>
                  <a:srgbClr val="7030A0"/>
                </a:solidFill>
              </a:rPr>
              <a:t> </a:t>
            </a:r>
            <a:r>
              <a:rPr lang="es-CO" b="1" dirty="0">
                <a:solidFill>
                  <a:srgbClr val="7030A0"/>
                </a:solidFill>
              </a:rPr>
              <a:t>	15 </a:t>
            </a:r>
            <a:r>
              <a:rPr lang="es-CO" b="1" dirty="0" err="1">
                <a:solidFill>
                  <a:srgbClr val="7030A0"/>
                </a:solidFill>
              </a:rPr>
              <a:t>dup</a:t>
            </a:r>
            <a:r>
              <a:rPr lang="es-CO" b="1" dirty="0">
                <a:solidFill>
                  <a:srgbClr val="7030A0"/>
                </a:solidFill>
              </a:rPr>
              <a:t> (0)</a:t>
            </a:r>
          </a:p>
          <a:p>
            <a:r>
              <a:rPr lang="es-CO" b="1" dirty="0" smtClean="0">
                <a:solidFill>
                  <a:srgbClr val="7030A0"/>
                </a:solidFill>
              </a:rPr>
              <a:t>arr2d    </a:t>
            </a:r>
            <a:r>
              <a:rPr lang="es-CO" b="1" dirty="0" err="1" smtClean="0">
                <a:solidFill>
                  <a:srgbClr val="7030A0"/>
                </a:solidFill>
              </a:rPr>
              <a:t>word</a:t>
            </a:r>
            <a:r>
              <a:rPr lang="es-CO" b="1" dirty="0" smtClean="0">
                <a:solidFill>
                  <a:srgbClr val="7030A0"/>
                </a:solidFill>
              </a:rPr>
              <a:t>        10 </a:t>
            </a:r>
            <a:r>
              <a:rPr lang="es-CO" b="1" dirty="0" err="1">
                <a:solidFill>
                  <a:srgbClr val="7030A0"/>
                </a:solidFill>
              </a:rPr>
              <a:t>dup</a:t>
            </a:r>
            <a:r>
              <a:rPr lang="es-CO" b="1" dirty="0">
                <a:solidFill>
                  <a:srgbClr val="7030A0"/>
                </a:solidFill>
              </a:rPr>
              <a:t> ( 5 </a:t>
            </a:r>
            <a:r>
              <a:rPr lang="es-CO" b="1" dirty="0" err="1">
                <a:solidFill>
                  <a:srgbClr val="7030A0"/>
                </a:solidFill>
              </a:rPr>
              <a:t>dup</a:t>
            </a:r>
            <a:r>
              <a:rPr lang="es-CO" b="1" dirty="0">
                <a:solidFill>
                  <a:srgbClr val="7030A0"/>
                </a:solidFill>
              </a:rPr>
              <a:t> (?) 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25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Arreglos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inicialización también puede ser elemento por elemento: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B0F0"/>
                </a:solidFill>
              </a:rPr>
              <a:t>	</a:t>
            </a:r>
            <a:r>
              <a:rPr lang="es-ES" sz="3200" b="1" dirty="0" err="1" smtClean="0">
                <a:solidFill>
                  <a:srgbClr val="00B0F0"/>
                </a:solidFill>
              </a:rPr>
              <a:t>cadenaCaracteres</a:t>
            </a:r>
            <a:r>
              <a:rPr lang="es-ES" sz="3200" b="1" dirty="0" smtClean="0">
                <a:solidFill>
                  <a:srgbClr val="00B0F0"/>
                </a:solidFill>
              </a:rPr>
              <a:t> </a:t>
            </a:r>
            <a:r>
              <a:rPr lang="es-ES" sz="3200" b="1" dirty="0">
                <a:solidFill>
                  <a:srgbClr val="00B0F0"/>
                </a:solidFill>
              </a:rPr>
              <a:t>byte ‘a’, ‘b’, ‘c’, ‘d’, ‘e’</a:t>
            </a:r>
          </a:p>
          <a:p>
            <a:endParaRPr lang="es-ES" dirty="0"/>
          </a:p>
          <a:p>
            <a:r>
              <a:rPr lang="es-ES" dirty="0"/>
              <a:t>esta última declaración es completamente equivalente a: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7030A0"/>
                </a:solidFill>
              </a:rPr>
              <a:t>	</a:t>
            </a:r>
            <a:r>
              <a:rPr lang="es-ES" sz="3200" b="1" dirty="0" err="1">
                <a:solidFill>
                  <a:srgbClr val="00B0F0"/>
                </a:solidFill>
              </a:rPr>
              <a:t>c</a:t>
            </a:r>
            <a:r>
              <a:rPr lang="es-ES" sz="3200" b="1" dirty="0" err="1" smtClean="0">
                <a:solidFill>
                  <a:srgbClr val="00B0F0"/>
                </a:solidFill>
              </a:rPr>
              <a:t>adenaCaracteres</a:t>
            </a:r>
            <a:r>
              <a:rPr lang="es-ES" sz="3200" b="1" dirty="0" smtClean="0">
                <a:solidFill>
                  <a:srgbClr val="00B0F0"/>
                </a:solidFill>
              </a:rPr>
              <a:t> </a:t>
            </a:r>
            <a:r>
              <a:rPr lang="es-ES" sz="3200" b="1" dirty="0">
                <a:solidFill>
                  <a:srgbClr val="00B0F0"/>
                </a:solidFill>
              </a:rPr>
              <a:t>byte “</a:t>
            </a:r>
            <a:r>
              <a:rPr lang="es-ES" sz="3200" b="1" dirty="0" err="1">
                <a:solidFill>
                  <a:srgbClr val="00B0F0"/>
                </a:solidFill>
              </a:rPr>
              <a:t>abcde</a:t>
            </a:r>
            <a:r>
              <a:rPr lang="es-ES" sz="3200" b="1" dirty="0">
                <a:solidFill>
                  <a:srgbClr val="00B0F0"/>
                </a:solidFill>
              </a:rPr>
              <a:t>”</a:t>
            </a:r>
            <a:endParaRPr lang="es-CO" sz="3200" b="1" dirty="0">
              <a:solidFill>
                <a:srgbClr val="00B0F0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26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Cadenas de Caracteres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Las cadenas de caracteres no son un tipo primitivo de datos en la IA32; el software debe definir una representación.</a:t>
            </a:r>
          </a:p>
          <a:p>
            <a:r>
              <a:rPr lang="es-ES" dirty="0"/>
              <a:t>La convención de C es la siguiente: una cadena de caracteres es una secuencia de bytes que termina en el carácter nulo (ASCII NUL, 00H). </a:t>
            </a:r>
          </a:p>
          <a:p>
            <a:r>
              <a:rPr lang="es-ES" dirty="0"/>
              <a:t>Por ejemplo, la cadena “HOLA” quedaría: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Por esta razón las cadenas de caracteres en C acaban en “\0”: es una convención de C para denotar el carácter cuyo código ASCII es 0.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91" y="3926480"/>
            <a:ext cx="40386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 de Caracteres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declarar esta misma cadena en ensamblador, haríamos lo siguiente: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   c </a:t>
            </a:r>
            <a:r>
              <a:rPr lang="es-ES" b="1" dirty="0">
                <a:solidFill>
                  <a:srgbClr val="00B0F0"/>
                </a:solidFill>
              </a:rPr>
              <a:t>	byte 	‘H’, ‘O’, ‘L’, ‘A’, 0</a:t>
            </a:r>
          </a:p>
          <a:p>
            <a:endParaRPr lang="es-ES" dirty="0" smtClean="0"/>
          </a:p>
          <a:p>
            <a:r>
              <a:rPr lang="es-ES" dirty="0" smtClean="0"/>
              <a:t>Equivalentemente</a:t>
            </a:r>
            <a:r>
              <a:rPr lang="es-ES" dirty="0"/>
              <a:t>, y más cómodo: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   c </a:t>
            </a:r>
            <a:r>
              <a:rPr lang="es-ES" b="1" dirty="0">
                <a:solidFill>
                  <a:srgbClr val="00B0F0"/>
                </a:solidFill>
              </a:rPr>
              <a:t>	byte 	“HOLA”, 0</a:t>
            </a:r>
          </a:p>
          <a:p>
            <a:endParaRPr lang="es-ES" dirty="0" smtClean="0"/>
          </a:p>
          <a:p>
            <a:r>
              <a:rPr lang="es-ES" dirty="0" smtClean="0"/>
              <a:t>Esta </a:t>
            </a:r>
            <a:r>
              <a:rPr lang="es-ES" dirty="0"/>
              <a:t>cadena se maneja como cualquier vector: con </a:t>
            </a:r>
            <a:r>
              <a:rPr lang="es-CO" dirty="0"/>
              <a:t>apuntadores o </a:t>
            </a:r>
            <a:r>
              <a:rPr lang="es-CO" dirty="0" err="1"/>
              <a:t>indexamiento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9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Truncamiento al byte menos significativo 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37" y="2005806"/>
            <a:ext cx="64103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 de Caracteres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Con las cadenas de caracteres es importante diferenciar entre tres conceptos: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una cosa es el espacio total asignado para la cadena,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otra es cuánto ocupa efectivamente y, por último,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cuántos caracteres tiene; </a:t>
            </a:r>
          </a:p>
          <a:p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9812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200" b="1" dirty="0" smtClean="0">
                <a:solidFill>
                  <a:srgbClr val="00B0F0"/>
                </a:solidFill>
              </a:rPr>
              <a:t>cadena   byte “</a:t>
            </a:r>
            <a:r>
              <a:rPr lang="es-ES" sz="3200" b="1" dirty="0">
                <a:solidFill>
                  <a:srgbClr val="00B0F0"/>
                </a:solidFill>
              </a:rPr>
              <a:t>HOLA”, 0, 20 </a:t>
            </a:r>
            <a:r>
              <a:rPr lang="es-ES" sz="3200" b="1" dirty="0" err="1">
                <a:solidFill>
                  <a:srgbClr val="00B0F0"/>
                </a:solidFill>
              </a:rPr>
              <a:t>dup</a:t>
            </a:r>
            <a:r>
              <a:rPr lang="es-ES" sz="3200" b="1" dirty="0">
                <a:solidFill>
                  <a:srgbClr val="00B0F0"/>
                </a:solidFill>
              </a:rPr>
              <a:t> (?)</a:t>
            </a:r>
            <a:r>
              <a:rPr lang="es-ES" sz="3200" b="1" dirty="0">
                <a:solidFill>
                  <a:srgbClr val="7030A0"/>
                </a:solidFill>
              </a:rPr>
              <a:t/>
            </a:r>
            <a:br>
              <a:rPr lang="es-ES" sz="3200" b="1" dirty="0">
                <a:solidFill>
                  <a:srgbClr val="7030A0"/>
                </a:solidFill>
              </a:rPr>
            </a:br>
            <a:endParaRPr lang="es-ES" sz="3200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La cadena tiene los 4 caracteres de “HOLA”.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espacio total ocupado son 5 bytes: los anteriores más el carácter nulo.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espacio asignado para la cadena son 25 bytes: los 5 ya mencionados y 20 que no se están utilizando </a:t>
            </a:r>
            <a:r>
              <a:rPr lang="es-ES" dirty="0" smtClean="0"/>
              <a:t>(aun).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90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 </a:t>
            </a:r>
            <a:r>
              <a:rPr lang="en-US" b="1" dirty="0" err="1">
                <a:solidFill>
                  <a:srgbClr val="00B0F0"/>
                </a:solidFill>
              </a:rPr>
              <a:t>struct</a:t>
            </a:r>
            <a:endParaRPr lang="en-US" b="1" dirty="0">
              <a:solidFill>
                <a:srgbClr val="00B0F0"/>
              </a:solidFill>
            </a:endParaRPr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a word 0</a:t>
            </a:r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b </a:t>
            </a:r>
            <a:r>
              <a:rPr lang="en-US" sz="2800" b="1" dirty="0" err="1">
                <a:solidFill>
                  <a:srgbClr val="00B0F0"/>
                </a:solidFill>
              </a:rPr>
              <a:t>dword</a:t>
            </a:r>
            <a:r>
              <a:rPr lang="en-US" sz="2800" b="1" dirty="0">
                <a:solidFill>
                  <a:srgbClr val="00B0F0"/>
                </a:solidFill>
              </a:rPr>
              <a:t> ?</a:t>
            </a:r>
          </a:p>
          <a:p>
            <a:pPr marL="201168" lvl="1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c byte 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 ends</a:t>
            </a:r>
          </a:p>
          <a:p>
            <a:r>
              <a:rPr lang="es-ES" dirty="0" smtClean="0"/>
              <a:t>Lo </a:t>
            </a:r>
            <a:r>
              <a:rPr lang="es-ES" dirty="0"/>
              <a:t>anterior solo declara la estructura. </a:t>
            </a:r>
          </a:p>
          <a:p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Algunos ejemplos de declaración:</a:t>
            </a:r>
            <a:br>
              <a:rPr lang="es-CO" dirty="0"/>
            </a:br>
            <a:r>
              <a:rPr lang="es-CO" b="1" dirty="0">
                <a:solidFill>
                  <a:srgbClr val="00B0F0"/>
                </a:solidFill>
              </a:rPr>
              <a:t>s1 S {,,}</a:t>
            </a:r>
            <a:br>
              <a:rPr lang="es-CO" b="1" dirty="0">
                <a:solidFill>
                  <a:srgbClr val="00B0F0"/>
                </a:solidFill>
              </a:rPr>
            </a:br>
            <a:endParaRPr lang="es-CO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CO" b="1" dirty="0">
                <a:solidFill>
                  <a:srgbClr val="00B0F0"/>
                </a:solidFill>
              </a:rPr>
              <a:t> </a:t>
            </a:r>
            <a:r>
              <a:rPr lang="es-CO" b="1" dirty="0" smtClean="0">
                <a:solidFill>
                  <a:srgbClr val="00B0F0"/>
                </a:solidFill>
              </a:rPr>
              <a:t>  </a:t>
            </a:r>
            <a:r>
              <a:rPr lang="es-CO" b="1" dirty="0" err="1" smtClean="0">
                <a:solidFill>
                  <a:srgbClr val="00B0F0"/>
                </a:solidFill>
              </a:rPr>
              <a:t>vS</a:t>
            </a:r>
            <a:r>
              <a:rPr lang="es-CO" b="1" dirty="0" smtClean="0">
                <a:solidFill>
                  <a:srgbClr val="00B0F0"/>
                </a:solidFill>
              </a:rPr>
              <a:t> </a:t>
            </a:r>
            <a:r>
              <a:rPr lang="es-CO" b="1" dirty="0">
                <a:solidFill>
                  <a:srgbClr val="00B0F0"/>
                </a:solidFill>
              </a:rPr>
              <a:t>S 10 </a:t>
            </a:r>
            <a:r>
              <a:rPr lang="es-CO" b="1" dirty="0" err="1">
                <a:solidFill>
                  <a:srgbClr val="00B0F0"/>
                </a:solidFill>
              </a:rPr>
              <a:t>dup</a:t>
            </a:r>
            <a:r>
              <a:rPr lang="es-CO" b="1" dirty="0">
                <a:solidFill>
                  <a:srgbClr val="00B0F0"/>
                </a:solidFill>
              </a:rPr>
              <a:t> ( {,1,} )</a:t>
            </a:r>
          </a:p>
          <a:p>
            <a:pPr marL="0" indent="0">
              <a:buNone/>
            </a:pPr>
            <a:r>
              <a:rPr lang="es-CO" b="1" dirty="0">
                <a:solidFill>
                  <a:srgbClr val="00B0F0"/>
                </a:solidFill>
              </a:rPr>
              <a:t>   </a:t>
            </a:r>
            <a:endParaRPr lang="es-CO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CO" b="1" dirty="0" smtClean="0">
                <a:solidFill>
                  <a:srgbClr val="00B0F0"/>
                </a:solidFill>
              </a:rPr>
              <a:t>   </a:t>
            </a:r>
            <a:r>
              <a:rPr lang="es-CO" b="1" dirty="0" err="1" smtClean="0">
                <a:solidFill>
                  <a:srgbClr val="00B0F0"/>
                </a:solidFill>
              </a:rPr>
              <a:t>ss</a:t>
            </a:r>
            <a:r>
              <a:rPr lang="es-CO" b="1" dirty="0" smtClean="0">
                <a:solidFill>
                  <a:srgbClr val="00B0F0"/>
                </a:solidFill>
              </a:rPr>
              <a:t> </a:t>
            </a:r>
            <a:r>
              <a:rPr lang="es-CO" b="1" dirty="0">
                <a:solidFill>
                  <a:srgbClr val="00B0F0"/>
                </a:solidFill>
              </a:rPr>
              <a:t>S {1,2,’a’}, {,1,}, {1,,'b'}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70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Generación de apuntadores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ensamblador provee un mecanismo para que se puedan recuperar las direcciones; </a:t>
            </a:r>
          </a:p>
          <a:p>
            <a:r>
              <a:rPr lang="es-ES" dirty="0"/>
              <a:t>Se trata del operador offset:</a:t>
            </a:r>
          </a:p>
          <a:p>
            <a:pPr marL="0" indent="0">
              <a:buNone/>
            </a:pPr>
            <a:r>
              <a:rPr lang="es-ES" sz="3200" b="1" dirty="0" smtClean="0">
                <a:solidFill>
                  <a:srgbClr val="7030A0"/>
                </a:solidFill>
              </a:rPr>
              <a:t>  </a:t>
            </a:r>
            <a:r>
              <a:rPr lang="es-ES" sz="3200" b="1" dirty="0" err="1" smtClean="0">
                <a:solidFill>
                  <a:srgbClr val="00B0F0"/>
                </a:solidFill>
              </a:rPr>
              <a:t>mov</a:t>
            </a:r>
            <a:r>
              <a:rPr lang="es-ES" sz="3200" b="1" dirty="0" smtClean="0">
                <a:solidFill>
                  <a:srgbClr val="00B0F0"/>
                </a:solidFill>
              </a:rPr>
              <a:t> </a:t>
            </a:r>
            <a:r>
              <a:rPr lang="es-ES" sz="3200" b="1" dirty="0" err="1">
                <a:solidFill>
                  <a:srgbClr val="00B0F0"/>
                </a:solidFill>
              </a:rPr>
              <a:t>eax</a:t>
            </a:r>
            <a:r>
              <a:rPr lang="es-ES" sz="3200" b="1" dirty="0">
                <a:solidFill>
                  <a:srgbClr val="00B0F0"/>
                </a:solidFill>
              </a:rPr>
              <a:t>, offset x</a:t>
            </a:r>
          </a:p>
          <a:p>
            <a:r>
              <a:rPr lang="es-ES" dirty="0" err="1"/>
              <a:t>eax</a:t>
            </a:r>
            <a:r>
              <a:rPr lang="es-ES" dirty="0"/>
              <a:t> queda apuntando a x. </a:t>
            </a:r>
          </a:p>
          <a:p>
            <a:r>
              <a:rPr lang="es-ES" dirty="0"/>
              <a:t>Este es un operador del ensamblador, no de la máquina.</a:t>
            </a:r>
            <a:endParaRPr lang="es-CO" dirty="0"/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Hay otro mecanismo de generar apuntadores, es la instrucción:</a:t>
            </a:r>
          </a:p>
          <a:p>
            <a:r>
              <a:rPr lang="es-ES" b="1" dirty="0"/>
              <a:t>lea – L</a:t>
            </a:r>
            <a:r>
              <a:rPr lang="es-ES" b="1" i="1" dirty="0"/>
              <a:t>oad </a:t>
            </a:r>
            <a:r>
              <a:rPr lang="es-ES" b="1" i="1" dirty="0" err="1"/>
              <a:t>Effective</a:t>
            </a:r>
            <a:r>
              <a:rPr lang="es-ES" b="1" i="1" dirty="0"/>
              <a:t> </a:t>
            </a:r>
            <a:r>
              <a:rPr lang="es-ES" b="1" i="1" dirty="0" err="1"/>
              <a:t>Address</a:t>
            </a:r>
            <a:endParaRPr lang="es-ES" b="1" dirty="0"/>
          </a:p>
          <a:p>
            <a:endParaRPr lang="es-ES" dirty="0" smtClean="0"/>
          </a:p>
          <a:p>
            <a:r>
              <a:rPr lang="es-ES" dirty="0" smtClean="0"/>
              <a:t>Así</a:t>
            </a:r>
            <a:r>
              <a:rPr lang="es-ES" dirty="0"/>
              <a:t>, la instrucción:</a:t>
            </a:r>
            <a:br>
              <a:rPr lang="es-ES" dirty="0"/>
            </a:br>
            <a:r>
              <a:rPr lang="es-CO" sz="3200" b="1" dirty="0" smtClean="0">
                <a:solidFill>
                  <a:srgbClr val="00B0F0"/>
                </a:solidFill>
              </a:rPr>
              <a:t>lea </a:t>
            </a:r>
            <a:r>
              <a:rPr lang="es-CO" sz="3200" b="1" dirty="0" err="1">
                <a:solidFill>
                  <a:srgbClr val="00B0F0"/>
                </a:solidFill>
              </a:rPr>
              <a:t>eax</a:t>
            </a:r>
            <a:r>
              <a:rPr lang="es-CO" sz="3200" b="1" dirty="0">
                <a:solidFill>
                  <a:srgbClr val="00B0F0"/>
                </a:solidFill>
              </a:rPr>
              <a:t>, x</a:t>
            </a:r>
            <a:endParaRPr lang="es-C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Evaluación de Expresiones </a:t>
            </a:r>
            <a:endParaRPr lang="es-CO" dirty="0"/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82" y="1940070"/>
            <a:ext cx="10638304" cy="37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 Expresiones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Evaluar las expresiones </a:t>
            </a:r>
            <a:r>
              <a:rPr lang="es-CO" b="1" dirty="0"/>
              <a:t>a * b + c + 3 </a:t>
            </a:r>
            <a:r>
              <a:rPr lang="es-CO" dirty="0"/>
              <a:t>y la expresión </a:t>
            </a:r>
            <a:r>
              <a:rPr lang="es-CO" b="1" dirty="0"/>
              <a:t>e/2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7179"/>
          <a:stretch/>
        </p:blipFill>
        <p:spPr>
          <a:xfrm>
            <a:off x="1437112" y="2244171"/>
            <a:ext cx="8987048" cy="38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 Expresiones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La división </a:t>
            </a:r>
            <a:r>
              <a:rPr lang="es-ES" b="1" dirty="0"/>
              <a:t>e/2</a:t>
            </a:r>
            <a:r>
              <a:rPr lang="es-ES" dirty="0"/>
              <a:t> luce más extraña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La situación es la siguiente: la división de 32 bits supone que el dividendo está en </a:t>
            </a:r>
            <a:r>
              <a:rPr lang="es-ES" b="1" dirty="0" err="1"/>
              <a:t>edx:eax</a:t>
            </a:r>
            <a:r>
              <a:rPr lang="es-ES" dirty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programa carga </a:t>
            </a:r>
            <a:r>
              <a:rPr lang="es-ES" b="1" dirty="0"/>
              <a:t>e</a:t>
            </a:r>
            <a:r>
              <a:rPr lang="es-ES" dirty="0"/>
              <a:t> en </a:t>
            </a:r>
            <a:r>
              <a:rPr lang="es-ES" dirty="0" err="1"/>
              <a:t>eax</a:t>
            </a:r>
            <a:r>
              <a:rPr lang="es-ES" dirty="0"/>
              <a:t>, pero es necesario expandir este número para que ocupe la pareja de registros </a:t>
            </a:r>
            <a:r>
              <a:rPr lang="es-ES" b="1" dirty="0" err="1"/>
              <a:t>edx:eax</a:t>
            </a:r>
            <a:r>
              <a:rPr lang="es-ES" dirty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La instrucción </a:t>
            </a:r>
            <a:r>
              <a:rPr lang="es-ES" dirty="0" err="1"/>
              <a:t>cdq</a:t>
            </a:r>
            <a:r>
              <a:rPr lang="es-ES" dirty="0"/>
              <a:t> — </a:t>
            </a:r>
            <a:r>
              <a:rPr lang="es-ES" i="1" dirty="0" err="1"/>
              <a:t>Convert</a:t>
            </a:r>
            <a:r>
              <a:rPr lang="es-ES" i="1" dirty="0"/>
              <a:t> </a:t>
            </a:r>
            <a:r>
              <a:rPr lang="es-ES" i="1" dirty="0" err="1"/>
              <a:t>Doubleword</a:t>
            </a:r>
            <a:r>
              <a:rPr lang="es-ES" i="1" dirty="0"/>
              <a:t> to </a:t>
            </a:r>
            <a:r>
              <a:rPr lang="es-ES" i="1" dirty="0" err="1"/>
              <a:t>Quadword</a:t>
            </a:r>
            <a:r>
              <a:rPr lang="es-ES" dirty="0"/>
              <a:t>— hace exactamente eso.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93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 Expresiones 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30" y="1466245"/>
            <a:ext cx="8067328" cy="47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 Expresiones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Recordemos la estructura de la división entera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" y="2659044"/>
            <a:ext cx="11829101" cy="20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 Expresiones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Note que en el momento de hacer la división ya tenemos ocupados cuatro registros: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 smtClean="0"/>
              <a:t>eax</a:t>
            </a:r>
            <a:r>
              <a:rPr lang="es-ES" b="1" dirty="0"/>
              <a:t>, </a:t>
            </a:r>
            <a:r>
              <a:rPr lang="es-ES" b="1" dirty="0" err="1"/>
              <a:t>ebx</a:t>
            </a:r>
            <a:r>
              <a:rPr lang="es-ES" b="1" dirty="0"/>
              <a:t>, </a:t>
            </a:r>
            <a:r>
              <a:rPr lang="es-ES" b="1" dirty="0" err="1"/>
              <a:t>ecx</a:t>
            </a:r>
            <a:r>
              <a:rPr lang="es-ES" b="1" dirty="0"/>
              <a:t> y </a:t>
            </a:r>
            <a:r>
              <a:rPr lang="es-ES" b="1" dirty="0" err="1"/>
              <a:t>edx</a:t>
            </a:r>
            <a:r>
              <a:rPr lang="es-ES" dirty="0"/>
              <a:t>; </a:t>
            </a:r>
          </a:p>
          <a:p>
            <a:r>
              <a:rPr lang="es-ES" dirty="0"/>
              <a:t>La expresión, no es demasiado complicada, pero ocupa 4 de los registros disponibles.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56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Operadores ++ y --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3"/>
          <a:stretch/>
        </p:blipFill>
        <p:spPr>
          <a:xfrm>
            <a:off x="1440700" y="1621061"/>
            <a:ext cx="8255056" cy="43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Truncamiento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Recuerde </a:t>
            </a:r>
            <a:r>
              <a:rPr lang="es-ES" dirty="0"/>
              <a:t>que </a:t>
            </a:r>
            <a:r>
              <a:rPr lang="es-ES" dirty="0" err="1"/>
              <a:t>bl</a:t>
            </a:r>
            <a:r>
              <a:rPr lang="es-ES" dirty="0"/>
              <a:t> es el byte menos significativo de </a:t>
            </a:r>
            <a:r>
              <a:rPr lang="es-ES" dirty="0" err="1"/>
              <a:t>ebx</a:t>
            </a:r>
            <a:r>
              <a:rPr lang="es-ES" dirty="0"/>
              <a:t>.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12" y="1825625"/>
            <a:ext cx="8496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Operadores ++ y --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1"/>
          <a:stretch/>
        </p:blipFill>
        <p:spPr>
          <a:xfrm>
            <a:off x="2014277" y="1886989"/>
            <a:ext cx="8152188" cy="41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Operadores ++ y --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Incrementos a la dirección apuntada.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040"/>
          <a:stretch/>
        </p:blipFill>
        <p:spPr>
          <a:xfrm>
            <a:off x="921723" y="2806446"/>
            <a:ext cx="9287760" cy="2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Operadores de asignación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61" b="1"/>
          <a:stretch/>
        </p:blipFill>
        <p:spPr>
          <a:xfrm>
            <a:off x="977440" y="2385753"/>
            <a:ext cx="10237120" cy="18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Estructuras</a:t>
            </a:r>
            <a:endParaRPr lang="es-CO" dirty="0"/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35" y="1595442"/>
            <a:ext cx="3285330" cy="2468253"/>
          </a:xfrm>
          <a:prstGeom prst="rect">
            <a:avLst/>
          </a:prstGeom>
        </p:spPr>
      </p:pic>
      <p:pic>
        <p:nvPicPr>
          <p:cNvPr id="5" name="Marcador de contenid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6" y="4198632"/>
            <a:ext cx="9445671" cy="21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Veamos la misma situación pero con un apuntador a 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usa el direccionamiento indexado, con la dirección base en el registro y el desplazamiento en la constante.</a:t>
            </a:r>
            <a:br>
              <a:rPr lang="es-ES" dirty="0"/>
            </a:b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28" y="2296198"/>
            <a:ext cx="7629895" cy="20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Instrucciones Condicionales 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3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Instrucciones condicionales 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Si -&gt; Entonces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b="1" dirty="0" err="1">
                <a:solidFill>
                  <a:srgbClr val="7030A0"/>
                </a:solidFill>
              </a:rPr>
              <a:t>if</a:t>
            </a:r>
            <a:r>
              <a:rPr lang="es-ES" sz="2400" b="1" dirty="0">
                <a:solidFill>
                  <a:srgbClr val="7030A0"/>
                </a:solidFill>
              </a:rPr>
              <a:t> condición </a:t>
            </a:r>
          </a:p>
          <a:p>
            <a:pPr marL="201168" lvl="1" indent="0">
              <a:buNone/>
            </a:pPr>
            <a:r>
              <a:rPr lang="es-ES" b="1" dirty="0">
                <a:solidFill>
                  <a:srgbClr val="7030A0"/>
                </a:solidFill>
              </a:rPr>
              <a:t>{</a:t>
            </a:r>
          </a:p>
          <a:p>
            <a:pPr marL="201168" lvl="1" indent="0">
              <a:buNone/>
            </a:pPr>
            <a:r>
              <a:rPr lang="es-ES" b="1" dirty="0">
                <a:solidFill>
                  <a:srgbClr val="7030A0"/>
                </a:solidFill>
              </a:rPr>
              <a:t>	Cuerpo del si</a:t>
            </a:r>
          </a:p>
          <a:p>
            <a:pPr marL="201168" lvl="1" indent="0">
              <a:buNone/>
            </a:pPr>
            <a:r>
              <a:rPr lang="es-E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658368" lvl="1" indent="-457200">
              <a:buFont typeface="+mj-lt"/>
              <a:buAutoNum type="arabicPeriod"/>
            </a:pPr>
            <a:r>
              <a:rPr lang="es-ES" dirty="0"/>
              <a:t>En esencia, </a:t>
            </a:r>
            <a:r>
              <a:rPr lang="es-ES" b="1" dirty="0"/>
              <a:t>si la condición es falsa</a:t>
            </a:r>
            <a:r>
              <a:rPr lang="es-ES" dirty="0"/>
              <a:t>, se </a:t>
            </a:r>
            <a:r>
              <a:rPr lang="es-ES" b="1" dirty="0"/>
              <a:t>salta las instrucciones</a:t>
            </a:r>
            <a:r>
              <a:rPr lang="es-ES" dirty="0"/>
              <a:t> que siguen; si la condición es </a:t>
            </a:r>
            <a:r>
              <a:rPr lang="es-ES" b="1" dirty="0"/>
              <a:t>cierta</a:t>
            </a:r>
            <a:r>
              <a:rPr lang="es-ES" dirty="0"/>
              <a:t>, las </a:t>
            </a:r>
            <a:r>
              <a:rPr lang="es-ES" b="1" dirty="0"/>
              <a:t>ejecuta</a:t>
            </a:r>
            <a:r>
              <a:rPr lang="es-ES" dirty="0"/>
              <a:t>.</a:t>
            </a:r>
          </a:p>
          <a:p>
            <a:pPr marL="658368" lvl="1" indent="-457200">
              <a:buFont typeface="+mj-lt"/>
              <a:buAutoNum type="arabicPeriod"/>
            </a:pPr>
            <a:r>
              <a:rPr lang="es-ES" dirty="0"/>
              <a:t>Si se cumple, se saltan los n bytes siguientes; si no se cumple, continúan con la próxima instrucción.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33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condicionales 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términos más técnicos: </a:t>
            </a:r>
            <a:endParaRPr lang="es-ES" dirty="0" smtClean="0"/>
          </a:p>
          <a:p>
            <a:r>
              <a:rPr lang="es-ES" b="1" dirty="0" smtClean="0"/>
              <a:t>se </a:t>
            </a:r>
            <a:r>
              <a:rPr lang="es-ES" b="1" dirty="0"/>
              <a:t>evalúa una condición, </a:t>
            </a:r>
            <a:endParaRPr lang="es-ES" b="1" dirty="0" smtClean="0"/>
          </a:p>
          <a:p>
            <a:r>
              <a:rPr lang="es-ES" b="1" dirty="0" smtClean="0"/>
              <a:t>si </a:t>
            </a:r>
            <a:r>
              <a:rPr lang="es-ES" b="1" dirty="0"/>
              <a:t>se cumple, se incrementa el PC en </a:t>
            </a:r>
            <a:r>
              <a:rPr lang="es-ES" b="1" i="1" dirty="0"/>
              <a:t>n</a:t>
            </a:r>
            <a:r>
              <a:rPr lang="es-ES" b="1" dirty="0"/>
              <a:t>; </a:t>
            </a:r>
            <a:endParaRPr lang="es-ES" b="1" dirty="0" smtClean="0"/>
          </a:p>
          <a:p>
            <a:r>
              <a:rPr lang="es-ES" b="1" dirty="0" smtClean="0"/>
              <a:t>si </a:t>
            </a:r>
            <a:r>
              <a:rPr lang="es-ES" b="1" dirty="0"/>
              <a:t>no</a:t>
            </a:r>
            <a:r>
              <a:rPr lang="es-ES" dirty="0"/>
              <a:t>, el PC sigue avanzando en su secuencia normal.</a:t>
            </a:r>
          </a:p>
          <a:p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En ensamblador </a:t>
            </a:r>
            <a:r>
              <a:rPr lang="es-ES" b="1" dirty="0"/>
              <a:t>no se pueden evaluar condiciones complejas </a:t>
            </a:r>
            <a:r>
              <a:rPr lang="es-ES" dirty="0"/>
              <a:t>con una sola instrucción,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Las condiciones </a:t>
            </a:r>
            <a:r>
              <a:rPr lang="es-ES" dirty="0" smtClean="0"/>
              <a:t>siempre </a:t>
            </a:r>
            <a:r>
              <a:rPr lang="es-ES" dirty="0"/>
              <a:t>están basadas, directa o indirectamente, en el </a:t>
            </a:r>
            <a:r>
              <a:rPr lang="es-ES" b="1" dirty="0"/>
              <a:t>registro de indicadores</a:t>
            </a:r>
            <a:r>
              <a:rPr lang="es-E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Estas instrucciones </a:t>
            </a:r>
            <a:r>
              <a:rPr lang="es-ES" b="1" dirty="0"/>
              <a:t>tienen un solo operando</a:t>
            </a:r>
            <a:r>
              <a:rPr lang="es-ES" dirty="0"/>
              <a:t>: el número de bytes que deben saltar.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61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condicionales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b="1" dirty="0">
                <a:solidFill>
                  <a:srgbClr val="0070C0"/>
                </a:solidFill>
              </a:rPr>
              <a:t>O (</a:t>
            </a:r>
            <a:r>
              <a:rPr lang="es-CO" b="1" i="1" dirty="0" err="1">
                <a:solidFill>
                  <a:srgbClr val="0070C0"/>
                </a:solidFill>
              </a:rPr>
              <a:t>Overflow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b="1" dirty="0">
                <a:solidFill>
                  <a:srgbClr val="0070C0"/>
                </a:solidFill>
              </a:rPr>
              <a:t>C (</a:t>
            </a:r>
            <a:r>
              <a:rPr lang="es-CO" b="1" i="1" dirty="0" err="1">
                <a:solidFill>
                  <a:srgbClr val="0070C0"/>
                </a:solidFill>
              </a:rPr>
              <a:t>Carry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b="1" dirty="0">
                <a:solidFill>
                  <a:srgbClr val="0070C0"/>
                </a:solidFill>
              </a:rPr>
              <a:t>Z (</a:t>
            </a:r>
            <a:r>
              <a:rPr lang="es-CO" b="1" i="1" dirty="0">
                <a:solidFill>
                  <a:srgbClr val="0070C0"/>
                </a:solidFill>
              </a:rPr>
              <a:t>Zero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b="1" dirty="0">
                <a:solidFill>
                  <a:srgbClr val="0070C0"/>
                </a:solidFill>
              </a:rPr>
              <a:t>S (</a:t>
            </a:r>
            <a:r>
              <a:rPr lang="es-CO" b="1" i="1" dirty="0" err="1">
                <a:solidFill>
                  <a:srgbClr val="0070C0"/>
                </a:solidFill>
              </a:rPr>
              <a:t>Sign</a:t>
            </a:r>
            <a:r>
              <a:rPr lang="es-CO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dirty="0">
                <a:solidFill>
                  <a:srgbClr val="0070C0"/>
                </a:solidFill>
              </a:rPr>
              <a:t>Nota: </a:t>
            </a:r>
            <a:r>
              <a:rPr lang="es-ES" dirty="0"/>
              <a:t>Recuerde que </a:t>
            </a:r>
            <a:r>
              <a:rPr lang="es-ES" b="1" dirty="0">
                <a:solidFill>
                  <a:srgbClr val="0070C0"/>
                </a:solidFill>
              </a:rPr>
              <a:t>sub</a:t>
            </a:r>
            <a:r>
              <a:rPr lang="es-ES" dirty="0"/>
              <a:t> pone el bit de acarreo en 0 cuando el minuendo es mayor que el substraendo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581203"/>
            <a:ext cx="5181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smtClean="0"/>
              <a:t>JNZ: Jump </a:t>
            </a:r>
            <a:r>
              <a:rPr lang="en-US" dirty="0"/>
              <a:t>If Not Zero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Salte si el indicador de cero es falso</a:t>
            </a:r>
          </a:p>
          <a:p>
            <a:r>
              <a:rPr lang="es-ES" dirty="0"/>
              <a:t>Salte si la última operación efectuada en la ALU no dio cero.</a:t>
            </a: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6" y="3030203"/>
            <a:ext cx="10690559" cy="25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ocurre cuando se mezclan tamaños de variables?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Asignación de una variable más pequeña a una más grande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3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Jump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Sign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If</a:t>
            </a:r>
            <a:r>
              <a:rPr lang="es-CO" dirty="0" smtClean="0"/>
              <a:t> … </a:t>
            </a:r>
            <a:r>
              <a:rPr lang="es-CO" dirty="0" err="1" smtClean="0"/>
              <a:t>else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400" b="1" dirty="0" err="1">
                <a:solidFill>
                  <a:srgbClr val="7030A0"/>
                </a:solidFill>
              </a:rPr>
              <a:t>if</a:t>
            </a:r>
            <a:r>
              <a:rPr lang="es-CO" sz="2400" b="1" dirty="0">
                <a:solidFill>
                  <a:srgbClr val="7030A0"/>
                </a:solidFill>
              </a:rPr>
              <a:t> ( numero &lt; 0 )</a:t>
            </a:r>
            <a:br>
              <a:rPr lang="es-CO" sz="2400" b="1" dirty="0">
                <a:solidFill>
                  <a:srgbClr val="7030A0"/>
                </a:solidFill>
              </a:rPr>
            </a:br>
            <a:r>
              <a:rPr lang="es-CO" sz="2400" b="1" dirty="0">
                <a:solidFill>
                  <a:srgbClr val="7030A0"/>
                </a:solidFill>
              </a:rPr>
              <a:t>	</a:t>
            </a:r>
            <a:r>
              <a:rPr lang="es-CO" sz="2400" b="1" dirty="0" err="1">
                <a:solidFill>
                  <a:srgbClr val="7030A0"/>
                </a:solidFill>
              </a:rPr>
              <a:t>valorAbsoluto</a:t>
            </a:r>
            <a:r>
              <a:rPr lang="es-CO" sz="2400" b="1" dirty="0">
                <a:solidFill>
                  <a:srgbClr val="7030A0"/>
                </a:solidFill>
              </a:rPr>
              <a:t> = - numero;</a:t>
            </a:r>
            <a:br>
              <a:rPr lang="es-CO" sz="2400" b="1" dirty="0">
                <a:solidFill>
                  <a:srgbClr val="7030A0"/>
                </a:solidFill>
              </a:rPr>
            </a:br>
            <a:r>
              <a:rPr lang="es-CO" sz="2400" b="1" dirty="0" err="1">
                <a:solidFill>
                  <a:srgbClr val="7030A0"/>
                </a:solidFill>
              </a:rPr>
              <a:t>else</a:t>
            </a:r>
            <a:r>
              <a:rPr lang="es-CO" sz="2400" b="1" dirty="0">
                <a:solidFill>
                  <a:srgbClr val="7030A0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es-CO" b="1" dirty="0">
                <a:solidFill>
                  <a:srgbClr val="7030A0"/>
                </a:solidFill>
              </a:rPr>
              <a:t>	</a:t>
            </a:r>
            <a:r>
              <a:rPr lang="es-CO" b="1" dirty="0" err="1">
                <a:solidFill>
                  <a:srgbClr val="7030A0"/>
                </a:solidFill>
              </a:rPr>
              <a:t>valorAbsoluto</a:t>
            </a:r>
            <a:r>
              <a:rPr lang="es-CO" b="1" dirty="0">
                <a:solidFill>
                  <a:srgbClr val="7030A0"/>
                </a:solidFill>
              </a:rPr>
              <a:t> = numero;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salta si el indicador S vale </a:t>
            </a:r>
            <a:r>
              <a:rPr lang="es-CO" dirty="0" smtClean="0"/>
              <a:t>cero</a:t>
            </a:r>
            <a:endParaRPr lang="es-CO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066" r="998"/>
          <a:stretch/>
        </p:blipFill>
        <p:spPr>
          <a:xfrm>
            <a:off x="6056024" y="2734320"/>
            <a:ext cx="5909884" cy="12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Saltos a etiquetas</a:t>
            </a:r>
            <a:endParaRPr lang="es-CO" dirty="0"/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23" r="4422"/>
          <a:stretch/>
        </p:blipFill>
        <p:spPr>
          <a:xfrm>
            <a:off x="636259" y="1953491"/>
            <a:ext cx="1094582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Otros saltos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La instrucción </a:t>
            </a:r>
            <a:r>
              <a:rPr lang="es-ES" b="1" dirty="0" err="1">
                <a:solidFill>
                  <a:srgbClr val="0070C0"/>
                </a:solidFill>
              </a:rPr>
              <a:t>jmp</a:t>
            </a:r>
            <a:r>
              <a:rPr lang="es-ES" b="1" dirty="0">
                <a:solidFill>
                  <a:srgbClr val="0070C0"/>
                </a:solidFill>
              </a:rPr>
              <a:t> (</a:t>
            </a:r>
            <a:r>
              <a:rPr lang="es-ES" b="1" dirty="0" err="1">
                <a:solidFill>
                  <a:srgbClr val="0070C0"/>
                </a:solidFill>
              </a:rPr>
              <a:t>JuMP</a:t>
            </a:r>
            <a:r>
              <a:rPr lang="es-ES" b="1" dirty="0">
                <a:solidFill>
                  <a:srgbClr val="0070C0"/>
                </a:solidFill>
              </a:rPr>
              <a:t>) </a:t>
            </a:r>
            <a:r>
              <a:rPr lang="es-ES" dirty="0"/>
              <a:t>es muy simple pero importante: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no evalúa condiciones; sencillamente efectúa el salto,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razón por la cual se llama salto incondicional.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jc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i="1" dirty="0">
                <a:solidFill>
                  <a:srgbClr val="0070C0"/>
                </a:solidFill>
              </a:rPr>
              <a:t>Jump if Carry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jo (</a:t>
            </a:r>
            <a:r>
              <a:rPr lang="en-US" b="1" i="1" dirty="0">
                <a:solidFill>
                  <a:srgbClr val="0070C0"/>
                </a:solidFill>
              </a:rPr>
              <a:t>Jump if Overflow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50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Instrucción JL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>
                <a:solidFill>
                  <a:srgbClr val="0070C0"/>
                </a:solidFill>
              </a:rPr>
              <a:t>jl</a:t>
            </a:r>
            <a:r>
              <a:rPr lang="es-ES" b="1" dirty="0">
                <a:solidFill>
                  <a:srgbClr val="0070C0"/>
                </a:solidFill>
              </a:rPr>
              <a:t> (</a:t>
            </a:r>
            <a:r>
              <a:rPr lang="es-ES" b="1" i="1" dirty="0" err="1">
                <a:solidFill>
                  <a:srgbClr val="0070C0"/>
                </a:solidFill>
              </a:rPr>
              <a:t>Jump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if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Less</a:t>
            </a:r>
            <a:r>
              <a:rPr lang="es-ES" b="1" dirty="0">
                <a:solidFill>
                  <a:srgbClr val="0070C0"/>
                </a:solidFill>
              </a:rPr>
              <a:t>) </a:t>
            </a:r>
            <a:r>
              <a:rPr lang="es-ES" dirty="0"/>
              <a:t>ejecuta el salto si el primer operando es menor que el segundo.</a:t>
            </a:r>
            <a:br>
              <a:rPr lang="es-ES" dirty="0"/>
            </a:br>
            <a:endParaRPr lang="es-CO" dirty="0"/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87" y="2952288"/>
            <a:ext cx="10490937" cy="22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2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JG y JLE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 dispone de otras instrucciones tales como: </a:t>
            </a:r>
          </a:p>
          <a:p>
            <a:pPr marL="457200" indent="-457200">
              <a:buFont typeface="+mj-lt"/>
              <a:buAutoNum type="arabicPeriod"/>
            </a:pPr>
            <a:r>
              <a:rPr lang="es-CO" b="1" dirty="0" err="1">
                <a:solidFill>
                  <a:srgbClr val="0070C0"/>
                </a:solidFill>
              </a:rPr>
              <a:t>jg</a:t>
            </a:r>
            <a:r>
              <a:rPr lang="es-CO" b="1" dirty="0">
                <a:solidFill>
                  <a:srgbClr val="0070C0"/>
                </a:solidFill>
              </a:rPr>
              <a:t> (</a:t>
            </a:r>
            <a:r>
              <a:rPr lang="es-CO" b="1" i="1" dirty="0" err="1">
                <a:solidFill>
                  <a:srgbClr val="0070C0"/>
                </a:solidFill>
              </a:rPr>
              <a:t>Jump</a:t>
            </a:r>
            <a:r>
              <a:rPr lang="es-CO" b="1" i="1" dirty="0">
                <a:solidFill>
                  <a:srgbClr val="0070C0"/>
                </a:solidFill>
              </a:rPr>
              <a:t> </a:t>
            </a:r>
            <a:r>
              <a:rPr lang="es-CO" b="1" i="1" dirty="0" err="1">
                <a:solidFill>
                  <a:srgbClr val="0070C0"/>
                </a:solidFill>
              </a:rPr>
              <a:t>if</a:t>
            </a:r>
            <a:r>
              <a:rPr lang="es-CO" b="1" i="1" dirty="0">
                <a:solidFill>
                  <a:srgbClr val="0070C0"/>
                </a:solidFill>
              </a:rPr>
              <a:t> </a:t>
            </a:r>
            <a:r>
              <a:rPr lang="es-CO" b="1" i="1" dirty="0" err="1">
                <a:solidFill>
                  <a:srgbClr val="0070C0"/>
                </a:solidFill>
              </a:rPr>
              <a:t>Greater</a:t>
            </a:r>
            <a:r>
              <a:rPr lang="es-CO" b="1" dirty="0">
                <a:solidFill>
                  <a:srgbClr val="0070C0"/>
                </a:solidFill>
              </a:rPr>
              <a:t>),</a:t>
            </a:r>
            <a:r>
              <a:rPr lang="es-CO" dirty="0"/>
              <a:t> primer operando mayor que segundo </a:t>
            </a:r>
          </a:p>
          <a:p>
            <a:pPr marL="457200" indent="-457200">
              <a:buFont typeface="+mj-lt"/>
              <a:buAutoNum type="arabicPeriod"/>
            </a:pPr>
            <a:r>
              <a:rPr lang="es-CO" b="1" dirty="0" err="1">
                <a:solidFill>
                  <a:srgbClr val="0070C0"/>
                </a:solidFill>
              </a:rPr>
              <a:t>jle</a:t>
            </a:r>
            <a:r>
              <a:rPr lang="es-CO" b="1" dirty="0">
                <a:solidFill>
                  <a:srgbClr val="0070C0"/>
                </a:solidFill>
              </a:rPr>
              <a:t> (</a:t>
            </a:r>
            <a:r>
              <a:rPr lang="es-CO" b="1" i="1" dirty="0" err="1">
                <a:solidFill>
                  <a:srgbClr val="0070C0"/>
                </a:solidFill>
              </a:rPr>
              <a:t>Jump</a:t>
            </a:r>
            <a:r>
              <a:rPr lang="es-CO" b="1" i="1" dirty="0">
                <a:solidFill>
                  <a:srgbClr val="0070C0"/>
                </a:solidFill>
              </a:rPr>
              <a:t> </a:t>
            </a:r>
            <a:r>
              <a:rPr lang="es-CO" b="1" i="1" dirty="0" err="1">
                <a:solidFill>
                  <a:srgbClr val="0070C0"/>
                </a:solidFill>
              </a:rPr>
              <a:t>if</a:t>
            </a:r>
            <a:r>
              <a:rPr lang="es-CO" b="1" i="1" dirty="0">
                <a:solidFill>
                  <a:srgbClr val="0070C0"/>
                </a:solidFill>
              </a:rPr>
              <a:t> </a:t>
            </a:r>
            <a:r>
              <a:rPr lang="es-CO" b="1" i="1" dirty="0" err="1">
                <a:solidFill>
                  <a:srgbClr val="0070C0"/>
                </a:solidFill>
              </a:rPr>
              <a:t>Less</a:t>
            </a:r>
            <a:r>
              <a:rPr lang="es-CO" b="1" i="1" dirty="0">
                <a:solidFill>
                  <a:srgbClr val="0070C0"/>
                </a:solidFill>
              </a:rPr>
              <a:t> </a:t>
            </a:r>
            <a:r>
              <a:rPr lang="es-CO" b="1" i="1" dirty="0" err="1">
                <a:solidFill>
                  <a:srgbClr val="0070C0"/>
                </a:solidFill>
              </a:rPr>
              <a:t>or</a:t>
            </a:r>
            <a:r>
              <a:rPr lang="es-CO" b="1" i="1" dirty="0">
                <a:solidFill>
                  <a:srgbClr val="0070C0"/>
                </a:solidFill>
              </a:rPr>
              <a:t> </a:t>
            </a:r>
            <a:r>
              <a:rPr lang="es-CO" b="1" i="1" dirty="0" err="1">
                <a:solidFill>
                  <a:srgbClr val="0070C0"/>
                </a:solidFill>
              </a:rPr>
              <a:t>Equal</a:t>
            </a:r>
            <a:r>
              <a:rPr lang="es-CO" b="1" dirty="0">
                <a:solidFill>
                  <a:srgbClr val="0070C0"/>
                </a:solidFill>
              </a:rPr>
              <a:t>), </a:t>
            </a:r>
            <a:r>
              <a:rPr lang="es-CO" dirty="0"/>
              <a:t>primer operando menor o igual que segundo</a:t>
            </a:r>
            <a:br>
              <a:rPr lang="es-CO" dirty="0"/>
            </a:b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0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Instrucciones </a:t>
            </a:r>
            <a:r>
              <a:rPr lang="es-CO" sz="4000" dirty="0" smtClean="0"/>
              <a:t>condicionales: </a:t>
            </a:r>
            <a:r>
              <a:rPr lang="es-CO" sz="4000" b="1" dirty="0" err="1">
                <a:solidFill>
                  <a:srgbClr val="0070C0"/>
                </a:solidFill>
              </a:rPr>
              <a:t>jg</a:t>
            </a:r>
            <a:r>
              <a:rPr lang="es-CO" sz="4000" b="1" dirty="0">
                <a:solidFill>
                  <a:srgbClr val="0070C0"/>
                </a:solidFill>
              </a:rPr>
              <a:t> (</a:t>
            </a:r>
            <a:r>
              <a:rPr lang="es-CO" sz="4000" b="1" i="1" dirty="0" err="1">
                <a:solidFill>
                  <a:srgbClr val="0070C0"/>
                </a:solidFill>
              </a:rPr>
              <a:t>Jump</a:t>
            </a:r>
            <a:r>
              <a:rPr lang="es-CO" sz="4000" b="1" i="1" dirty="0">
                <a:solidFill>
                  <a:srgbClr val="0070C0"/>
                </a:solidFill>
              </a:rPr>
              <a:t> </a:t>
            </a:r>
            <a:r>
              <a:rPr lang="es-CO" sz="4000" b="1" i="1" dirty="0" err="1">
                <a:solidFill>
                  <a:srgbClr val="0070C0"/>
                </a:solidFill>
              </a:rPr>
              <a:t>if</a:t>
            </a:r>
            <a:r>
              <a:rPr lang="es-CO" sz="4000" b="1" i="1" dirty="0">
                <a:solidFill>
                  <a:srgbClr val="0070C0"/>
                </a:solidFill>
              </a:rPr>
              <a:t> </a:t>
            </a:r>
            <a:r>
              <a:rPr lang="es-CO" sz="4000" b="1" i="1" dirty="0" err="1">
                <a:solidFill>
                  <a:srgbClr val="0070C0"/>
                </a:solidFill>
              </a:rPr>
              <a:t>Greater</a:t>
            </a:r>
            <a:r>
              <a:rPr lang="es-CO" sz="4000" b="1" dirty="0">
                <a:solidFill>
                  <a:srgbClr val="0070C0"/>
                </a:solidFill>
              </a:rPr>
              <a:t>)</a:t>
            </a:r>
            <a:r>
              <a:rPr lang="es-CO" sz="4000" dirty="0"/>
              <a:t> </a:t>
            </a:r>
            <a:r>
              <a:rPr lang="es-CO" sz="4000" dirty="0" smtClean="0"/>
              <a:t> </a:t>
            </a:r>
            <a:endParaRPr lang="es-CO" sz="4000" dirty="0"/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776" y="1690688"/>
            <a:ext cx="8867256" cy="39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condicionales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En los saltos </a:t>
            </a:r>
            <a:r>
              <a:rPr lang="es-ES" dirty="0"/>
              <a:t>antes descritos se supone que los </a:t>
            </a:r>
            <a:r>
              <a:rPr lang="es-ES" b="1" dirty="0"/>
              <a:t>números</a:t>
            </a:r>
            <a:r>
              <a:rPr lang="es-ES" dirty="0"/>
              <a:t> están representados en </a:t>
            </a:r>
            <a:r>
              <a:rPr lang="es-ES" b="1" dirty="0"/>
              <a:t>complemento a dos</a:t>
            </a:r>
            <a:r>
              <a:rPr lang="es-ES" dirty="0"/>
              <a:t>. </a:t>
            </a:r>
          </a:p>
          <a:p>
            <a:r>
              <a:rPr lang="es-ES" dirty="0"/>
              <a:t>Para números enteros sin signo, dichos saltos no pueden ser utilizados. </a:t>
            </a:r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Saltos sin signo: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b="1" dirty="0">
                <a:solidFill>
                  <a:srgbClr val="0070C0"/>
                </a:solidFill>
              </a:rPr>
              <a:t>ja (</a:t>
            </a:r>
            <a:r>
              <a:rPr lang="es-ES" b="1" i="1" dirty="0" err="1">
                <a:solidFill>
                  <a:srgbClr val="0070C0"/>
                </a:solidFill>
              </a:rPr>
              <a:t>Jump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if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Above</a:t>
            </a:r>
            <a:r>
              <a:rPr lang="es-ES" b="1" dirty="0">
                <a:solidFill>
                  <a:srgbClr val="0070C0"/>
                </a:solidFill>
              </a:rPr>
              <a:t>), </a:t>
            </a:r>
            <a:r>
              <a:rPr lang="es-ES" dirty="0"/>
              <a:t>primer operando mayor que segundo</a:t>
            </a:r>
          </a:p>
          <a:p>
            <a:pPr marL="457200" indent="-457200">
              <a:buFont typeface="+mj-lt"/>
              <a:buAutoNum type="arabicPeriod"/>
            </a:pPr>
            <a:r>
              <a:rPr lang="es-ES" b="1" dirty="0" err="1">
                <a:solidFill>
                  <a:srgbClr val="0070C0"/>
                </a:solidFill>
              </a:rPr>
              <a:t>jbe</a:t>
            </a:r>
            <a:r>
              <a:rPr lang="es-ES" b="1" dirty="0">
                <a:solidFill>
                  <a:srgbClr val="0070C0"/>
                </a:solidFill>
              </a:rPr>
              <a:t> (</a:t>
            </a:r>
            <a:r>
              <a:rPr lang="es-ES" b="1" i="1" dirty="0" err="1">
                <a:solidFill>
                  <a:srgbClr val="0070C0"/>
                </a:solidFill>
              </a:rPr>
              <a:t>Jump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if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Below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or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i="1" dirty="0" err="1">
                <a:solidFill>
                  <a:srgbClr val="0070C0"/>
                </a:solidFill>
              </a:rPr>
              <a:t>Equal</a:t>
            </a:r>
            <a:r>
              <a:rPr lang="es-ES" b="1" dirty="0">
                <a:solidFill>
                  <a:srgbClr val="0070C0"/>
                </a:solidFill>
              </a:rPr>
              <a:t>), </a:t>
            </a:r>
            <a:r>
              <a:rPr lang="es-ES" dirty="0"/>
              <a:t>primer operando menor o igual que segundo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65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manera de ejemplo, el siguiente código sirve para decidir si un carácter que está en </a:t>
            </a:r>
            <a:r>
              <a:rPr lang="es-ES" b="1" dirty="0" err="1">
                <a:solidFill>
                  <a:srgbClr val="0070C0"/>
                </a:solidFill>
              </a:rPr>
              <a:t>bl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es mayor o menor que la letra 'A'.</a:t>
            </a:r>
            <a:endParaRPr lang="es-CO" dirty="0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8746"/>
            <a:ext cx="11009725" cy="20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Nota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Es importante recordar que </a:t>
            </a:r>
            <a:r>
              <a:rPr lang="es-ES" b="1" i="1" dirty="0" err="1">
                <a:solidFill>
                  <a:srgbClr val="0070C0"/>
                </a:solidFill>
              </a:rPr>
              <a:t>greater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dirty="0">
                <a:solidFill>
                  <a:srgbClr val="0070C0"/>
                </a:solidFill>
              </a:rPr>
              <a:t>(G)</a:t>
            </a:r>
            <a:r>
              <a:rPr lang="es-ES" dirty="0"/>
              <a:t> y </a:t>
            </a:r>
            <a:r>
              <a:rPr lang="es-ES" b="1" i="1" dirty="0" err="1">
                <a:solidFill>
                  <a:srgbClr val="0070C0"/>
                </a:solidFill>
              </a:rPr>
              <a:t>less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dirty="0">
                <a:solidFill>
                  <a:srgbClr val="0070C0"/>
                </a:solidFill>
              </a:rPr>
              <a:t>(L)</a:t>
            </a:r>
            <a:r>
              <a:rPr lang="es-ES" dirty="0"/>
              <a:t> se utilizan en las instrucciones de comparación </a:t>
            </a:r>
            <a:r>
              <a:rPr lang="es-ES" b="1" dirty="0"/>
              <a:t>con signo</a:t>
            </a:r>
            <a:r>
              <a:rPr lang="es-E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Mientras que </a:t>
            </a:r>
            <a:r>
              <a:rPr lang="es-ES" b="1" i="1" dirty="0" err="1">
                <a:solidFill>
                  <a:srgbClr val="0070C0"/>
                </a:solidFill>
              </a:rPr>
              <a:t>above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dirty="0">
                <a:solidFill>
                  <a:srgbClr val="0070C0"/>
                </a:solidFill>
              </a:rPr>
              <a:t>(A) </a:t>
            </a:r>
            <a:r>
              <a:rPr lang="es-ES" dirty="0"/>
              <a:t>y </a:t>
            </a:r>
            <a:r>
              <a:rPr lang="es-ES" b="1" i="1" dirty="0" err="1">
                <a:solidFill>
                  <a:srgbClr val="0070C0"/>
                </a:solidFill>
              </a:rPr>
              <a:t>below</a:t>
            </a:r>
            <a:r>
              <a:rPr lang="es-ES" b="1" i="1" dirty="0">
                <a:solidFill>
                  <a:srgbClr val="0070C0"/>
                </a:solidFill>
              </a:rPr>
              <a:t> </a:t>
            </a:r>
            <a:r>
              <a:rPr lang="es-ES" b="1" dirty="0">
                <a:solidFill>
                  <a:srgbClr val="0070C0"/>
                </a:solidFill>
              </a:rPr>
              <a:t>(B)</a:t>
            </a:r>
            <a:r>
              <a:rPr lang="es-ES" dirty="0"/>
              <a:t> se usan en las comparaciones sin signo.</a:t>
            </a:r>
            <a:br>
              <a:rPr lang="es-ES" dirty="0"/>
            </a:b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09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Instrucción JE – </a:t>
            </a:r>
            <a:r>
              <a:rPr lang="es-CO" dirty="0" err="1"/>
              <a:t>Jump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Equal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>
                <a:solidFill>
                  <a:srgbClr val="0070C0"/>
                </a:solidFill>
              </a:rPr>
              <a:t>jz</a:t>
            </a:r>
            <a:r>
              <a:rPr lang="es-CO" dirty="0">
                <a:solidFill>
                  <a:srgbClr val="0070C0"/>
                </a:solidFill>
              </a:rPr>
              <a:t> – </a:t>
            </a:r>
            <a:r>
              <a:rPr lang="es-CO" dirty="0" err="1">
                <a:solidFill>
                  <a:srgbClr val="0070C0"/>
                </a:solidFill>
              </a:rPr>
              <a:t>Jump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if</a:t>
            </a:r>
            <a:r>
              <a:rPr lang="es-CO" dirty="0">
                <a:solidFill>
                  <a:srgbClr val="0070C0"/>
                </a:solidFill>
              </a:rPr>
              <a:t> Zero 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0070C0"/>
                </a:solidFill>
              </a:rPr>
              <a:t>je </a:t>
            </a:r>
            <a:r>
              <a:rPr lang="es-CO" dirty="0">
                <a:solidFill>
                  <a:srgbClr val="0070C0"/>
                </a:solidFill>
              </a:rPr>
              <a:t>– </a:t>
            </a:r>
            <a:r>
              <a:rPr lang="es-CO" dirty="0" err="1">
                <a:solidFill>
                  <a:srgbClr val="0070C0"/>
                </a:solidFill>
              </a:rPr>
              <a:t>Jump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if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Equal</a:t>
            </a:r>
            <a:r>
              <a:rPr lang="es-CO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10" name="Marcador de contenido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65997"/>
          <a:stretch/>
        </p:blipFill>
        <p:spPr>
          <a:xfrm>
            <a:off x="839788" y="3182428"/>
            <a:ext cx="5332412" cy="1941934"/>
          </a:xfrm>
          <a:prstGeom prst="rect">
            <a:avLst/>
          </a:prstGeom>
        </p:spPr>
      </p:pic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359150"/>
            <a:ext cx="5183188" cy="15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Extensión de bits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b="1" dirty="0"/>
              <a:t>Número sin signo</a:t>
            </a:r>
            <a:r>
              <a:rPr lang="es-ES" dirty="0"/>
              <a:t>: basta con </a:t>
            </a:r>
            <a:r>
              <a:rPr lang="es-ES" dirty="0" smtClean="0"/>
              <a:t>agregar ceros </a:t>
            </a:r>
            <a:r>
              <a:rPr lang="es-ES" dirty="0"/>
              <a:t>a la izquierda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b="1" dirty="0"/>
              <a:t>Número con signo</a:t>
            </a:r>
            <a:r>
              <a:rPr lang="es-ES" dirty="0"/>
              <a:t>: el bit de signo </a:t>
            </a:r>
            <a:r>
              <a:rPr lang="es-ES" dirty="0" smtClean="0"/>
              <a:t>se </a:t>
            </a:r>
            <a:r>
              <a:rPr lang="es-ES" dirty="0"/>
              <a:t>replica </a:t>
            </a:r>
            <a:r>
              <a:rPr lang="es-ES" dirty="0" smtClean="0"/>
              <a:t>las veces necesarias a la izquierda hasta completar el tamaño destino: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 smtClean="0"/>
              <a:t>si </a:t>
            </a:r>
            <a:r>
              <a:rPr lang="es-ES" sz="2800" dirty="0"/>
              <a:t>el signo es cero, el número sigue siendo positivo; </a:t>
            </a:r>
            <a:endParaRPr lang="es-E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ES" sz="2800" dirty="0" smtClean="0"/>
              <a:t>si </a:t>
            </a:r>
            <a:r>
              <a:rPr lang="es-ES" sz="2800" dirty="0"/>
              <a:t>es 1, se mantiene negativo.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0046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Generalización de los condicionales 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Gill Sans MT (Cuerpo)"/>
              </a:rPr>
              <a:t>Donde </a:t>
            </a:r>
            <a:r>
              <a:rPr lang="es-ES" b="1" i="1" dirty="0" err="1">
                <a:solidFill>
                  <a:srgbClr val="0070C0"/>
                </a:solidFill>
                <a:latin typeface="Gill Sans MT (Cuerpo)"/>
              </a:rPr>
              <a:t>jx</a:t>
            </a:r>
            <a:r>
              <a:rPr lang="es-ES" i="1" dirty="0">
                <a:solidFill>
                  <a:srgbClr val="000000"/>
                </a:solidFill>
                <a:latin typeface="Gill Sans MT (Cuerpo)"/>
              </a:rPr>
              <a:t> </a:t>
            </a:r>
            <a:r>
              <a:rPr lang="es-ES" dirty="0">
                <a:solidFill>
                  <a:srgbClr val="000000"/>
                </a:solidFill>
                <a:latin typeface="Gill Sans MT (Cuerpo)"/>
              </a:rPr>
              <a:t>denota algún salto que evalúa si la condición es cierta</a:t>
            </a:r>
            <a:endParaRPr lang="es-CO" dirty="0"/>
          </a:p>
        </p:txBody>
      </p:sp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72969"/>
            <a:ext cx="10435495" cy="21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Generalización de los condicionales 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Gill Sans MT (Cuerpo)"/>
              </a:rPr>
              <a:t>Donde </a:t>
            </a:r>
            <a:r>
              <a:rPr lang="es-ES" b="1" i="1" dirty="0" err="1">
                <a:solidFill>
                  <a:srgbClr val="0070C0"/>
                </a:solidFill>
                <a:latin typeface="Gill Sans MT (Cuerpo)"/>
              </a:rPr>
              <a:t>j!x</a:t>
            </a:r>
            <a:r>
              <a:rPr lang="es-ES" i="1" dirty="0">
                <a:solidFill>
                  <a:srgbClr val="000000"/>
                </a:solidFill>
                <a:latin typeface="Gill Sans MT (Cuerpo)"/>
              </a:rPr>
              <a:t> </a:t>
            </a:r>
            <a:r>
              <a:rPr lang="es-ES" dirty="0">
                <a:solidFill>
                  <a:srgbClr val="000000"/>
                </a:solidFill>
                <a:latin typeface="Gill Sans MT (Cuerpo)"/>
              </a:rPr>
              <a:t>denota algún salto que evalúa si la condición es falsa</a:t>
            </a:r>
            <a:endParaRPr lang="es-CO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9" y="2819685"/>
            <a:ext cx="10884682" cy="22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Instrucciones de comparación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saltos tienen un inconveniente: implica examinar el estado de los indicadores, lo cual implica hacer una operación para modificarlos.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IA32 cuenta con la instrucción </a:t>
            </a:r>
            <a:r>
              <a:rPr lang="es-ES" b="1" dirty="0" err="1"/>
              <a:t>cmp</a:t>
            </a:r>
            <a:r>
              <a:rPr lang="es-ES" b="1" dirty="0"/>
              <a:t> (</a:t>
            </a:r>
            <a:r>
              <a:rPr lang="es-ES" b="1" i="1" dirty="0" err="1"/>
              <a:t>CoMPare</a:t>
            </a:r>
            <a:r>
              <a:rPr lang="es-ES" b="1" dirty="0"/>
              <a:t>)</a:t>
            </a:r>
            <a:r>
              <a:rPr lang="es-E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Dicha instrucción </a:t>
            </a:r>
            <a:r>
              <a:rPr lang="es-ES" b="1" dirty="0"/>
              <a:t>resta</a:t>
            </a:r>
            <a:r>
              <a:rPr lang="es-ES" dirty="0"/>
              <a:t> los </a:t>
            </a:r>
            <a:r>
              <a:rPr lang="es-ES" dirty="0" err="1"/>
              <a:t>operandos</a:t>
            </a:r>
            <a:r>
              <a:rPr lang="es-ES" dirty="0"/>
              <a:t>, igual que </a:t>
            </a:r>
            <a:r>
              <a:rPr lang="es-ES" b="1" dirty="0"/>
              <a:t>sub</a:t>
            </a:r>
            <a:r>
              <a:rPr lang="es-E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CMP </a:t>
            </a:r>
            <a:r>
              <a:rPr lang="es-ES" b="1" dirty="0"/>
              <a:t>modifica los indicadores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b="1" dirty="0"/>
              <a:t>No almacena </a:t>
            </a:r>
            <a:r>
              <a:rPr lang="es-ES" dirty="0"/>
              <a:t>el resultado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Y no modifica los registros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8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sin CMP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94" y="1923458"/>
            <a:ext cx="9083387" cy="40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smtClean="0"/>
              <a:t>con </a:t>
            </a:r>
            <a:r>
              <a:rPr lang="es-CO" dirty="0"/>
              <a:t>CMP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270"/>
            <a:ext cx="10650748" cy="37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Evaluación de Condiciones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evaluación por flujo de control se basa en las siguientes ecuaciones lógicas:</a:t>
            </a:r>
          </a:p>
          <a:p>
            <a:r>
              <a:rPr lang="es-ES" b="1" dirty="0">
                <a:solidFill>
                  <a:srgbClr val="7030A0"/>
                </a:solidFill>
              </a:rPr>
              <a:t>Falso</a:t>
            </a:r>
            <a:r>
              <a:rPr lang="es-ES" b="1" dirty="0"/>
              <a:t> &amp;&amp; X = </a:t>
            </a:r>
            <a:r>
              <a:rPr lang="es-ES" b="1" dirty="0">
                <a:solidFill>
                  <a:srgbClr val="7030A0"/>
                </a:solidFill>
              </a:rPr>
              <a:t>Falso </a:t>
            </a:r>
          </a:p>
          <a:p>
            <a:r>
              <a:rPr lang="es-ES" b="1" dirty="0">
                <a:solidFill>
                  <a:srgbClr val="0070C0"/>
                </a:solidFill>
              </a:rPr>
              <a:t>Verdadero</a:t>
            </a:r>
            <a:r>
              <a:rPr lang="es-ES" b="1" dirty="0"/>
              <a:t> &amp;&amp; X = X</a:t>
            </a:r>
          </a:p>
          <a:p>
            <a:r>
              <a:rPr lang="es-ES" b="1" dirty="0">
                <a:solidFill>
                  <a:srgbClr val="7030A0"/>
                </a:solidFill>
              </a:rPr>
              <a:t>Falso</a:t>
            </a:r>
            <a:r>
              <a:rPr lang="es-ES" b="1" dirty="0"/>
              <a:t> || X = X</a:t>
            </a:r>
          </a:p>
          <a:p>
            <a:r>
              <a:rPr lang="es-ES" b="1" dirty="0">
                <a:solidFill>
                  <a:srgbClr val="0070C0"/>
                </a:solidFill>
              </a:rPr>
              <a:t>Verdadero</a:t>
            </a:r>
            <a:r>
              <a:rPr lang="es-ES" b="1" dirty="0"/>
              <a:t> || X = </a:t>
            </a:r>
            <a:r>
              <a:rPr lang="es-ES" b="1" dirty="0">
                <a:solidFill>
                  <a:srgbClr val="0070C0"/>
                </a:solidFill>
              </a:rPr>
              <a:t>Verdadero</a:t>
            </a:r>
            <a:r>
              <a:rPr lang="es-ES" b="1" dirty="0"/>
              <a:t> </a:t>
            </a:r>
            <a:br>
              <a:rPr lang="es-ES" b="1" dirty="0"/>
            </a:br>
            <a:r>
              <a:rPr lang="es-ES" dirty="0"/>
              <a:t/>
            </a:r>
            <a:br>
              <a:rPr lang="es-ES" dirty="0"/>
            </a:b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2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916" y="1825625"/>
            <a:ext cx="8118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 Condiciones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945" y="1401676"/>
            <a:ext cx="7759179" cy="48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 </a:t>
            </a:r>
            <a:r>
              <a:rPr lang="es-CO" dirty="0" smtClean="0"/>
              <a:t>Condiciones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debe tener cuidado con las condiciones que tienen varios niveles; por ejemplo, en la expresión:</a:t>
            </a:r>
          </a:p>
          <a:p>
            <a:r>
              <a:rPr lang="es-ES" b="1" dirty="0" smtClean="0">
                <a:solidFill>
                  <a:srgbClr val="0070C0"/>
                </a:solidFill>
              </a:rPr>
              <a:t>(</a:t>
            </a:r>
            <a:r>
              <a:rPr lang="es-ES" b="1" dirty="0">
                <a:solidFill>
                  <a:srgbClr val="0070C0"/>
                </a:solidFill>
              </a:rPr>
              <a:t>A &amp;&amp; B) || (C &amp;&amp; D)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15" y="3165692"/>
            <a:ext cx="9393590" cy="29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Traduzca el siguiente segmento de código en ASM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4" y="2839071"/>
            <a:ext cx="11087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Extensión de bits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82" y="1690688"/>
            <a:ext cx="9870505" cy="40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473" y="1825625"/>
            <a:ext cx="8541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Ciclos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while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En programación de bajo nivel, un </a:t>
            </a:r>
            <a:r>
              <a:rPr lang="es-ES" b="1" i="1" dirty="0" err="1"/>
              <a:t>while</a:t>
            </a:r>
            <a:r>
              <a:rPr lang="es-ES" i="1" dirty="0"/>
              <a:t> </a:t>
            </a:r>
            <a:r>
              <a:rPr lang="es-ES" dirty="0"/>
              <a:t>puede verse como un </a:t>
            </a:r>
            <a:r>
              <a:rPr lang="es-ES" b="1" i="1" dirty="0"/>
              <a:t>si</a:t>
            </a:r>
            <a:r>
              <a:rPr lang="es-ES" i="1" dirty="0"/>
              <a:t> </a:t>
            </a:r>
            <a:r>
              <a:rPr lang="es-ES" dirty="0"/>
              <a:t>que se repite en tanto sea cierta su condición.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consecuencia, la forma de implementarlo es escribir un </a:t>
            </a:r>
            <a:r>
              <a:rPr lang="es-ES" b="1" i="1" dirty="0"/>
              <a:t>si</a:t>
            </a:r>
            <a:r>
              <a:rPr lang="es-ES" i="1" dirty="0"/>
              <a:t> </a:t>
            </a:r>
            <a:r>
              <a:rPr lang="es-ES" dirty="0"/>
              <a:t>poniendo al final un </a:t>
            </a:r>
            <a:r>
              <a:rPr lang="es-ES" b="1" dirty="0" err="1"/>
              <a:t>jmp</a:t>
            </a:r>
            <a:r>
              <a:rPr lang="es-ES" dirty="0"/>
              <a:t> al principio del </a:t>
            </a:r>
            <a:r>
              <a:rPr lang="es-ES" b="1" i="1" dirty="0"/>
              <a:t>si</a:t>
            </a:r>
            <a:r>
              <a:rPr lang="es-ES" dirty="0"/>
              <a:t>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53" y="3614579"/>
            <a:ext cx="9829704" cy="24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Traduzca el siguiente código en C a Ensamblador </a:t>
            </a:r>
          </a:p>
          <a:p>
            <a:pPr marL="201168" lvl="1" indent="0">
              <a:buNone/>
            </a:pPr>
            <a:endParaRPr lang="pt-BR" sz="3200" i="1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pt-BR" sz="3200" i="1" dirty="0" err="1">
                <a:solidFill>
                  <a:srgbClr val="0070C0"/>
                </a:solidFill>
              </a:rPr>
              <a:t>while</a:t>
            </a:r>
            <a:r>
              <a:rPr lang="pt-BR" sz="3200" i="1" dirty="0">
                <a:solidFill>
                  <a:srgbClr val="0070C0"/>
                </a:solidFill>
              </a:rPr>
              <a:t> ( i &lt; n ) &amp;&amp; ( v[i] != buscado )</a:t>
            </a:r>
            <a:br>
              <a:rPr lang="pt-BR" sz="3200" i="1" dirty="0">
                <a:solidFill>
                  <a:srgbClr val="0070C0"/>
                </a:solidFill>
              </a:rPr>
            </a:br>
            <a:r>
              <a:rPr lang="pt-BR" sz="3200" i="1" dirty="0">
                <a:solidFill>
                  <a:srgbClr val="0070C0"/>
                </a:solidFill>
              </a:rPr>
              <a:t>	i++;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84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4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17" y="1303730"/>
            <a:ext cx="8851618" cy="499105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797483" y="449707"/>
            <a:ext cx="41653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200" b="1" dirty="0" err="1">
                <a:solidFill>
                  <a:srgbClr val="0070C0"/>
                </a:solidFill>
              </a:rPr>
              <a:t>j</a:t>
            </a:r>
            <a:r>
              <a:rPr lang="es-ES" sz="2200" b="1" dirty="0" err="1" smtClean="0">
                <a:solidFill>
                  <a:srgbClr val="0070C0"/>
                </a:solidFill>
              </a:rPr>
              <a:t>ge</a:t>
            </a:r>
            <a:r>
              <a:rPr lang="es-ES" sz="2200" b="1" dirty="0" smtClean="0">
                <a:solidFill>
                  <a:srgbClr val="0070C0"/>
                </a:solidFill>
              </a:rPr>
              <a:t> – </a:t>
            </a:r>
            <a:r>
              <a:rPr lang="en-US" sz="2200" b="1" dirty="0">
                <a:solidFill>
                  <a:srgbClr val="0070C0"/>
                </a:solidFill>
              </a:rPr>
              <a:t>Jump </a:t>
            </a:r>
            <a:r>
              <a:rPr lang="en-US" sz="2200" b="1" dirty="0" smtClean="0">
                <a:solidFill>
                  <a:srgbClr val="0070C0"/>
                </a:solidFill>
              </a:rPr>
              <a:t>if Greater </a:t>
            </a:r>
            <a:r>
              <a:rPr lang="en-US" sz="2200" b="1" dirty="0">
                <a:solidFill>
                  <a:srgbClr val="0070C0"/>
                </a:solidFill>
              </a:rPr>
              <a:t>or </a:t>
            </a:r>
            <a:r>
              <a:rPr lang="en-US" sz="2200" b="1" dirty="0" smtClean="0">
                <a:solidFill>
                  <a:srgbClr val="0070C0"/>
                </a:solidFill>
              </a:rPr>
              <a:t>Equal</a:t>
            </a:r>
            <a:r>
              <a:rPr lang="es-ES" sz="2200" b="1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es-ES" sz="2200" b="1" dirty="0" smtClean="0">
                <a:solidFill>
                  <a:srgbClr val="0070C0"/>
                </a:solidFill>
              </a:rPr>
              <a:t>je – </a:t>
            </a:r>
            <a:r>
              <a:rPr lang="es-ES" sz="2200" b="1" dirty="0" err="1" smtClean="0">
                <a:solidFill>
                  <a:srgbClr val="0070C0"/>
                </a:solidFill>
              </a:rPr>
              <a:t>Jump</a:t>
            </a:r>
            <a:r>
              <a:rPr lang="es-ES" sz="2200" b="1" dirty="0">
                <a:solidFill>
                  <a:srgbClr val="0070C0"/>
                </a:solidFill>
              </a:rPr>
              <a:t> </a:t>
            </a:r>
            <a:r>
              <a:rPr lang="es-ES" sz="2200" b="1" dirty="0" err="1" smtClean="0">
                <a:solidFill>
                  <a:srgbClr val="0070C0"/>
                </a:solidFill>
              </a:rPr>
              <a:t>if</a:t>
            </a:r>
            <a:r>
              <a:rPr lang="es-ES" sz="2200" b="1" dirty="0" smtClean="0">
                <a:solidFill>
                  <a:srgbClr val="0070C0"/>
                </a:solidFill>
              </a:rPr>
              <a:t> </a:t>
            </a:r>
            <a:r>
              <a:rPr lang="es-ES" sz="2200" b="1" dirty="0" err="1">
                <a:solidFill>
                  <a:srgbClr val="0070C0"/>
                </a:solidFill>
              </a:rPr>
              <a:t>equal</a:t>
            </a:r>
            <a:r>
              <a:rPr lang="es-ES" sz="2200" b="1" dirty="0">
                <a:solidFill>
                  <a:srgbClr val="0070C0"/>
                </a:solidFill>
              </a:rPr>
              <a:t> </a:t>
            </a:r>
            <a:endParaRPr lang="es-CO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do – </a:t>
            </a:r>
            <a:r>
              <a:rPr lang="es-CO" dirty="0" err="1" smtClean="0"/>
              <a:t>while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2310160"/>
            <a:ext cx="10515600" cy="19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for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iteración tipo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b="1" dirty="0"/>
              <a:t>no</a:t>
            </a:r>
            <a:r>
              <a:rPr lang="es-ES" dirty="0"/>
              <a:t> reviste particular interés puesto que se puede reducir a una iteración tipo </a:t>
            </a:r>
            <a:r>
              <a:rPr lang="es-ES" dirty="0" err="1"/>
              <a:t>while</a:t>
            </a:r>
            <a:r>
              <a:rPr lang="es-ES" dirty="0"/>
              <a:t>: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9785"/>
            <a:ext cx="10250978" cy="25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Iteración automática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La IA32 dispone de unas instrucciones que realizan todas las operaciones necesarias para iterar, o parte de estas, de una manera automática.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 importante aclarar que estas instrucciones son una particularidad de Intel IA32.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46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Instrucción </a:t>
            </a:r>
            <a:r>
              <a:rPr lang="es-CO" dirty="0" err="1" smtClean="0"/>
              <a:t>Loop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Esta instrucción se comporta parecido a un </a:t>
            </a:r>
            <a:r>
              <a:rPr lang="es-ES" b="1" i="1" dirty="0" err="1">
                <a:solidFill>
                  <a:srgbClr val="0070C0"/>
                </a:solidFill>
              </a:rPr>
              <a:t>for</a:t>
            </a:r>
            <a:endParaRPr lang="es-ES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le indica en </a:t>
            </a:r>
            <a:r>
              <a:rPr lang="es-ES" b="1" dirty="0" err="1"/>
              <a:t>ecx</a:t>
            </a:r>
            <a:r>
              <a:rPr lang="es-ES" b="1" dirty="0"/>
              <a:t> el número de iteraciones </a:t>
            </a:r>
            <a:r>
              <a:rPr lang="es-ES" dirty="0"/>
              <a:t>que se desea realizar y </a:t>
            </a:r>
            <a:r>
              <a:rPr lang="es-ES" b="1" dirty="0" err="1"/>
              <a:t>loop</a:t>
            </a:r>
            <a:r>
              <a:rPr lang="es-ES" dirty="0"/>
              <a:t> las efectúa automáticamente.</a:t>
            </a:r>
          </a:p>
          <a:p>
            <a:pPr marL="457200" indent="-457200">
              <a:buFont typeface="+mj-lt"/>
              <a:buAutoNum type="arabicPeriod"/>
            </a:pPr>
            <a:r>
              <a:rPr lang="es-CO" b="1" dirty="0" err="1" smtClean="0"/>
              <a:t>loop</a:t>
            </a:r>
            <a:r>
              <a:rPr lang="es-CO" dirty="0" smtClean="0"/>
              <a:t> </a:t>
            </a:r>
            <a:r>
              <a:rPr lang="es-CO" dirty="0"/>
              <a:t>es como un salto, su operando es la dirección donde se desea saltar.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Ejemplo: 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704"/>
            <a:ext cx="10515600" cy="43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Extensión de bits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SHL</a:t>
            </a:r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Se desplazan a la izquierda los bits del operando destino tantas posiciones como indique el operando fuente. </a:t>
            </a:r>
          </a:p>
          <a:p>
            <a:endParaRPr lang="es-CO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SAR</a:t>
            </a:r>
            <a:endParaRPr lang="es-CO" dirty="0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Esta instrucción desplaza los bits del operando destino a la derecha tantos bits como indique el operando fuente. </a:t>
            </a:r>
          </a:p>
          <a:p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431712"/>
            <a:ext cx="4672525" cy="11069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3" y="4155121"/>
            <a:ext cx="523558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Extensión de bits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"/>
          <a:stretch/>
        </p:blipFill>
        <p:spPr>
          <a:xfrm>
            <a:off x="1052541" y="1995054"/>
            <a:ext cx="9849687" cy="35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 DIS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2">
      <a:majorFont>
        <a:latin typeface="Candar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24CF8179-EC99-4C5B-BF8C-3A364623E980}"/>
    </a:ext>
  </a:extLst>
</a:theme>
</file>

<file path=ppt/theme/theme10.xml><?xml version="1.0" encoding="utf-8"?>
<a:theme xmlns:a="http://schemas.openxmlformats.org/drawingml/2006/main" name="MB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A5C01282-9615-442C-832F-BA5BCCC5CC6B}"/>
    </a:ext>
  </a:extLst>
</a:theme>
</file>

<file path=ppt/theme/theme2.xml><?xml version="1.0" encoding="utf-8"?>
<a:theme xmlns:a="http://schemas.openxmlformats.org/drawingml/2006/main" name="I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06EB0674-1832-489B-96EC-93E0EE393597}"/>
    </a:ext>
  </a:extLst>
</a:theme>
</file>

<file path=ppt/theme/theme3.xml><?xml version="1.0" encoding="utf-8"?>
<a:theme xmlns:a="http://schemas.openxmlformats.org/drawingml/2006/main" name="E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71F3E793-65DF-4725-B02B-108963ADF3B7}"/>
    </a:ext>
  </a:extLst>
</a:theme>
</file>

<file path=ppt/theme/theme4.xml><?xml version="1.0" encoding="utf-8"?>
<a:theme xmlns:a="http://schemas.openxmlformats.org/drawingml/2006/main" name="MA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7A87A274-C51A-49BA-927A-DF4593CD5B0A}"/>
    </a:ext>
  </a:extLst>
</a:theme>
</file>

<file path=ppt/theme/theme5.xml><?xml version="1.0" encoding="utf-8"?>
<a:theme xmlns:a="http://schemas.openxmlformats.org/drawingml/2006/main" name="MB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8FDECEFD-6566-466F-9812-5AF92573F514}"/>
    </a:ext>
  </a:extLst>
</a:theme>
</file>

<file path=ppt/theme/theme6.xml><?xml version="1.0" encoding="utf-8"?>
<a:theme xmlns:a="http://schemas.openxmlformats.org/drawingml/2006/main" name="M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24CAE4CE-BB7B-4D0F-A3BB-D48C4AA392ED}"/>
    </a:ext>
  </a:extLst>
</a:theme>
</file>

<file path=ppt/theme/theme7.xml><?xml version="1.0" encoding="utf-8"?>
<a:theme xmlns:a="http://schemas.openxmlformats.org/drawingml/2006/main" name="MIS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A55E7FA4-F2A3-4647-BFD5-3CFA34761D41}"/>
    </a:ext>
  </a:extLst>
</a:theme>
</file>

<file path=ppt/theme/theme8.xml><?xml version="1.0" encoding="utf-8"?>
<a:theme xmlns:a="http://schemas.openxmlformats.org/drawingml/2006/main" name="M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AB2CA7BA-71E6-4794-91FB-ED3E6C73606C}"/>
    </a:ext>
  </a:extLst>
</a:theme>
</file>

<file path=ppt/theme/theme9.xml><?xml version="1.0" encoding="utf-8"?>
<a:theme xmlns:a="http://schemas.openxmlformats.org/drawingml/2006/main" name="MI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ciones21720.pptx" id="{72CD0928-6CC3-430D-BE80-AEB28B5A37C0}" vid="{C960DE6F-E98D-4C7E-9DFE-FF18EF1315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PPT_Barras</Template>
  <TotalTime>864</TotalTime>
  <Words>2111</Words>
  <Application>Microsoft Office PowerPoint</Application>
  <PresentationFormat>Panorámica</PresentationFormat>
  <Paragraphs>305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10</vt:i4>
      </vt:variant>
      <vt:variant>
        <vt:lpstr>Títulos de diapositiva</vt:lpstr>
      </vt:variant>
      <vt:variant>
        <vt:i4>79</vt:i4>
      </vt:variant>
    </vt:vector>
  </HeadingPairs>
  <TitlesOfParts>
    <vt:vector size="95" baseType="lpstr">
      <vt:lpstr>Arial</vt:lpstr>
      <vt:lpstr>Calibri</vt:lpstr>
      <vt:lpstr>Calibri Light</vt:lpstr>
      <vt:lpstr>Candara</vt:lpstr>
      <vt:lpstr>Gill Sans MT (Cuerpo)</vt:lpstr>
      <vt:lpstr>Tahoma</vt:lpstr>
      <vt:lpstr>General DISC</vt:lpstr>
      <vt:lpstr>ISIS</vt:lpstr>
      <vt:lpstr>EP</vt:lpstr>
      <vt:lpstr>MATI</vt:lpstr>
      <vt:lpstr>MBIT</vt:lpstr>
      <vt:lpstr>MESI</vt:lpstr>
      <vt:lpstr>MISO</vt:lpstr>
      <vt:lpstr>MINE</vt:lpstr>
      <vt:lpstr>MISIS</vt:lpstr>
      <vt:lpstr>MBC</vt:lpstr>
      <vt:lpstr>ASM – Expresiones y Control</vt:lpstr>
      <vt:lpstr>¿Qué ocurre cuando se mezclan tamaños de variables?</vt:lpstr>
      <vt:lpstr>Truncamiento al byte menos significativo </vt:lpstr>
      <vt:lpstr>Truncamiento</vt:lpstr>
      <vt:lpstr>¿Qué ocurre cuando se mezclan tamaños de variables?</vt:lpstr>
      <vt:lpstr>Extensión de bits</vt:lpstr>
      <vt:lpstr>Extensión de bits</vt:lpstr>
      <vt:lpstr>Extensión de bits</vt:lpstr>
      <vt:lpstr>Extensión de bits</vt:lpstr>
      <vt:lpstr>Nota</vt:lpstr>
      <vt:lpstr>Cast</vt:lpstr>
      <vt:lpstr>Cast</vt:lpstr>
      <vt:lpstr>Cast</vt:lpstr>
      <vt:lpstr>Instrucciones Aritmeticas</vt:lpstr>
      <vt:lpstr>ADD y SUB</vt:lpstr>
      <vt:lpstr>NEG</vt:lpstr>
      <vt:lpstr>MUL e IMUL</vt:lpstr>
      <vt:lpstr>DIV</vt:lpstr>
      <vt:lpstr>Operaciones lógicas </vt:lpstr>
      <vt:lpstr>Corrimientos</vt:lpstr>
      <vt:lpstr>Corrimientos </vt:lpstr>
      <vt:lpstr>Rotaciones </vt:lpstr>
      <vt:lpstr>Declaración de variables en ASM</vt:lpstr>
      <vt:lpstr>Declaraciones</vt:lpstr>
      <vt:lpstr>Tipos de variables</vt:lpstr>
      <vt:lpstr>Arreglos</vt:lpstr>
      <vt:lpstr>Arreglos</vt:lpstr>
      <vt:lpstr>Cadenas de Caracteres</vt:lpstr>
      <vt:lpstr>Cadenas de Caracteres</vt:lpstr>
      <vt:lpstr>Cadenas de Caracteres</vt:lpstr>
      <vt:lpstr>Estructuras</vt:lpstr>
      <vt:lpstr>Generación de apuntadores</vt:lpstr>
      <vt:lpstr>Evaluación de Expresiones </vt:lpstr>
      <vt:lpstr>Evaluación de Expresiones </vt:lpstr>
      <vt:lpstr>Evaluación de Expresiones </vt:lpstr>
      <vt:lpstr>Evaluación de Expresiones </vt:lpstr>
      <vt:lpstr>Evaluación de Expresiones </vt:lpstr>
      <vt:lpstr>Evaluación de Expresiones </vt:lpstr>
      <vt:lpstr>Operadores ++ y --</vt:lpstr>
      <vt:lpstr>Operadores ++ y --</vt:lpstr>
      <vt:lpstr>Operadores ++ y --</vt:lpstr>
      <vt:lpstr>Operadores de asignación</vt:lpstr>
      <vt:lpstr>Estructuras</vt:lpstr>
      <vt:lpstr>Estructuras</vt:lpstr>
      <vt:lpstr>Instrucciones Condicionales </vt:lpstr>
      <vt:lpstr>Instrucciones condicionales </vt:lpstr>
      <vt:lpstr>Instrucciones condicionales </vt:lpstr>
      <vt:lpstr>Instrucciones condicionales </vt:lpstr>
      <vt:lpstr>Instrucción JNZ: Jump If Not Zero</vt:lpstr>
      <vt:lpstr>Jump if Not Sign</vt:lpstr>
      <vt:lpstr>Saltos a etiquetas</vt:lpstr>
      <vt:lpstr>Otros saltos</vt:lpstr>
      <vt:lpstr>Instrucción JL</vt:lpstr>
      <vt:lpstr>Instrucciones JG y JLE</vt:lpstr>
      <vt:lpstr>Instrucciones condicionales: jg (Jump if Greater)  </vt:lpstr>
      <vt:lpstr>Instrucciones condicionales </vt:lpstr>
      <vt:lpstr>Ejemplo</vt:lpstr>
      <vt:lpstr>Nota</vt:lpstr>
      <vt:lpstr>Instrucción JE – Jump If Equal</vt:lpstr>
      <vt:lpstr>Generalización de los condicionales </vt:lpstr>
      <vt:lpstr>Generalización de los condicionales </vt:lpstr>
      <vt:lpstr>Instrucciones de comparación</vt:lpstr>
      <vt:lpstr>Ejemplo sin CMP</vt:lpstr>
      <vt:lpstr>Ejemplo con CMP</vt:lpstr>
      <vt:lpstr>Evaluación de Condiciones </vt:lpstr>
      <vt:lpstr>Ejemplo</vt:lpstr>
      <vt:lpstr>Evaluación de Condiciones </vt:lpstr>
      <vt:lpstr>Evaluación de Condiciones</vt:lpstr>
      <vt:lpstr>Ejemplo</vt:lpstr>
      <vt:lpstr>Ejemplo</vt:lpstr>
      <vt:lpstr>Ciclos</vt:lpstr>
      <vt:lpstr>while</vt:lpstr>
      <vt:lpstr>Ejemplo</vt:lpstr>
      <vt:lpstr>Ejemplo</vt:lpstr>
      <vt:lpstr>do – while </vt:lpstr>
      <vt:lpstr>for</vt:lpstr>
      <vt:lpstr>Iteración automática </vt:lpstr>
      <vt:lpstr>Instrucción Loop</vt:lpstr>
      <vt:lpstr>Ejemplo: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ISIS-1204: Algorítmica y Programación Por Objetos I </dc:title>
  <dc:creator>Jesse</dc:creator>
  <cp:lastModifiedBy>Jesse Padilla Agudelo</cp:lastModifiedBy>
  <cp:revision>27</cp:revision>
  <dcterms:created xsi:type="dcterms:W3CDTF">2018-01-17T20:14:20Z</dcterms:created>
  <dcterms:modified xsi:type="dcterms:W3CDTF">2018-04-16T13:45:21Z</dcterms:modified>
</cp:coreProperties>
</file>