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9" r:id="rId7"/>
    <p:sldId id="258" r:id="rId8"/>
    <p:sldId id="261" r:id="rId9"/>
    <p:sldId id="275" r:id="rId10"/>
    <p:sldId id="260" r:id="rId11"/>
    <p:sldId id="26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58C64D-66BC-4563-89FD-54DD4A2A4C9D}" type="datetime1">
              <a:rPr lang="es-ES" smtClean="0"/>
              <a:t>27/03/2022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FEAA-907C-4EDC-A00E-1E4C041D46F2}" type="datetime1">
              <a:rPr lang="es-ES" smtClean="0"/>
              <a:pPr/>
              <a:t>27/03/2022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0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2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22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33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7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81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39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cala de tiemp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CA0E6ED-F59A-4085-95D8-2F411E5C30DD}" type="datetime1">
              <a:rPr lang="es-ES" noProof="0" smtClean="0"/>
              <a:t>27/03/2022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1C333B6-8070-486E-8CD3-36258EACCD99}" type="datetime1">
              <a:rPr lang="es-ES" noProof="0" smtClean="0"/>
              <a:t>27/03/2022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57854652-5AB7-452A-B145-ECBC7DEC5BBC}" type="datetime1">
              <a:rPr lang="es-ES" noProof="0" smtClean="0"/>
              <a:t>27/03/2022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8073041-D0C9-4DF9-B439-C737B84491AD}" type="datetime1">
              <a:rPr lang="es-ES" noProof="0" smtClean="0"/>
              <a:t>27/03/2022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0F56FD1-1BFB-4E3C-9F5A-7520D1DE9908}" type="datetime1">
              <a:rPr lang="es-ES" noProof="0" smtClean="0"/>
              <a:t>27/03/2022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ABA50180-E869-42B9-8A50-AF2135304E43}" type="datetime1">
              <a:rPr lang="es-ES" noProof="0" smtClean="0"/>
              <a:t>27/03/2022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A1D3AE0F-1691-4F4B-8A86-14AB5199DCB5}" type="datetime1">
              <a:rPr lang="es-ES" noProof="0" smtClean="0"/>
              <a:t>27/03/2022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0613ED6-BFEB-4033-8386-D89306E17237}" type="datetime1">
              <a:rPr lang="es-ES" noProof="0" smtClean="0"/>
              <a:t>27/03/2022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1" name="Marcador de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" name="Marcador de posición de imagen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3" name="Marcador de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8" name="Marcador de posición de imagen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5" name="Marcador de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9" name="Marcador de posición de imagen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B0169B8-D5C0-4D8A-9FD1-FBFE09615870}" type="datetime1">
              <a:rPr lang="es-ES" noProof="0" smtClean="0"/>
              <a:t>27/03/2022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o el 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2" name="Marcador de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3" name="Marcador de posición de imagen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5" name="Marcador de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6" name="Marcador de posición de imagen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7" name="Marcador de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8" name="Marcador de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9" name="Marcador de posición de imagen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1" name="Marcador de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2" name="Marcador de posición de imagen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3" name="Marcador de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posición de imagen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7" name="Marcador de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8" name="Marcador de posición de imagen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9" name="Marcador de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51" name="Marcador de posición de imagen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2" name="Marcador de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3" name="Marcador de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6FDEA51-DC76-4EF3-B961-2CAD3C8CFEA0}" type="datetime1">
              <a:rPr lang="es-ES" noProof="0" smtClean="0"/>
              <a:t>27/03/2022</a:t>
            </a:fld>
            <a:endParaRPr lang="es-ES" noProof="0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1EEB8945-721B-49C6-AE63-0EF796C5C26F}" type="datetime1">
              <a:rPr lang="es-ES" noProof="0" smtClean="0"/>
              <a:t>27/03/2022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985" y="1753224"/>
            <a:ext cx="7658597" cy="2387600"/>
          </a:xfrm>
        </p:spPr>
        <p:txBody>
          <a:bodyPr rtlCol="0"/>
          <a:lstStyle/>
          <a:p>
            <a:pPr rtl="0"/>
            <a:r>
              <a:rPr lang="es-ES" dirty="0"/>
              <a:t>Resultados analítica de textos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746" y="4869248"/>
            <a:ext cx="9500507" cy="1711661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	Nicolás Orjuela</a:t>
            </a:r>
          </a:p>
          <a:p>
            <a:pPr rtl="0"/>
            <a:r>
              <a:rPr lang="es-ES" dirty="0">
                <a:solidFill>
                  <a:schemeClr val="bg1"/>
                </a:solidFill>
              </a:rPr>
              <a:t>	Felipe Bedoya</a:t>
            </a:r>
          </a:p>
          <a:p>
            <a:pPr rtl="0"/>
            <a:r>
              <a:rPr lang="es-ES" dirty="0">
                <a:solidFill>
                  <a:schemeClr val="bg1"/>
                </a:solidFill>
              </a:rPr>
              <a:t>	Camilo Salinas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sz="4000" dirty="0"/>
              <a:t>Resultados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sz="4000" dirty="0"/>
              <a:t>Conclusiones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sz="4000" dirty="0"/>
              <a:t>Recomendaciones</a:t>
            </a:r>
          </a:p>
          <a:p>
            <a:pPr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C9BB0123-74EF-411D-8FAD-8BD902322DB7}" type="datetime1">
              <a:rPr lang="es-ES" smtClean="0"/>
              <a:t>27/03/2022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Resultados consultoría </a:t>
            </a:r>
            <a:r>
              <a:rPr lang="es-ES" dirty="0" err="1"/>
              <a:t>BancAlpes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40" y="3007827"/>
            <a:ext cx="6245912" cy="842345"/>
          </a:xfrm>
        </p:spPr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493819"/>
            <a:ext cx="11430000" cy="359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800" dirty="0"/>
              <a:t>Para el análisis e identificación de los grupos de clientes se utilizaron 3 algoritmos diferentes para encontrar el que mejor describiera a la variedad de estos.</a:t>
            </a:r>
          </a:p>
          <a:p>
            <a:pPr rtl="0"/>
            <a:r>
              <a:rPr lang="es-ES" sz="2800" dirty="0"/>
              <a:t>De los 3 algoritmos el mejor identificó 3 grupos diferentes, con una eficiencia del 88%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65B78BBF-7F9F-49A8-B6FD-C415284882A3}" type="datetime1">
              <a:rPr lang="es-ES" smtClean="0"/>
              <a:t>27/03/2022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Resultados consultoría </a:t>
            </a:r>
            <a:r>
              <a:rPr lang="es-ES" dirty="0" err="1"/>
              <a:t>BancAlpes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65" y="523729"/>
            <a:ext cx="9779183" cy="788556"/>
          </a:xfrm>
        </p:spPr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7E462875-4E5C-4A54-8541-C677A9AB12EF}" type="datetime1">
              <a:rPr lang="es-ES" smtClean="0"/>
              <a:t>27/03/2022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Resultados consultoría </a:t>
            </a:r>
            <a:r>
              <a:rPr lang="es-ES" dirty="0" err="1"/>
              <a:t>BancAlpes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E151931-84B2-48ED-86EF-F08EBF409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01"/>
          <a:stretch/>
        </p:blipFill>
        <p:spPr>
          <a:xfrm>
            <a:off x="0" y="1706563"/>
            <a:ext cx="12192000" cy="42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349" y="2595346"/>
            <a:ext cx="6220278" cy="1667308"/>
          </a:xfrm>
        </p:spPr>
        <p:txBody>
          <a:bodyPr rtlCol="0"/>
          <a:lstStyle/>
          <a:p>
            <a:pPr rtl="0"/>
            <a:r>
              <a:rPr lang="es-ES" dirty="0"/>
              <a:t>Conclusiones y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20" y="247433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69968D9B-CCC7-4FDD-9BBD-89CBE52055F9}" type="datetime1">
              <a:rPr lang="es-ES" smtClean="0"/>
              <a:t>27/03/2022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Resultados consultoría </a:t>
            </a:r>
            <a:r>
              <a:rPr lang="es-ES" dirty="0" err="1"/>
              <a:t>BancAlpes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5046F84-C056-4FF9-9EA1-5A69CC3D7FEF}"/>
              </a:ext>
            </a:extLst>
          </p:cNvPr>
          <p:cNvSpPr txBox="1">
            <a:spLocks/>
          </p:cNvSpPr>
          <p:nvPr/>
        </p:nvSpPr>
        <p:spPr>
          <a:xfrm>
            <a:off x="381000" y="2104411"/>
            <a:ext cx="11430000" cy="3720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Identificamos así a los 3 grupos obtenidos por el algoritmo: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000" dirty="0"/>
              <a:t>Grupo 1 (-1): Clientes “prospectos”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000" dirty="0"/>
              <a:t>Grupo 2 (0): Clientes “generales”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000" dirty="0"/>
              <a:t>Grupo 3 (1): Clientes “preferentes”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28488"/>
            <a:ext cx="9779183" cy="778308"/>
          </a:xfrm>
        </p:spPr>
        <p:txBody>
          <a:bodyPr rtlCol="0"/>
          <a:lstStyle/>
          <a:p>
            <a:pPr rtl="0"/>
            <a:r>
              <a:rPr lang="es-ES" dirty="0"/>
              <a:t>Recomendaciones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06563"/>
            <a:ext cx="4663440" cy="4649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Hay muy pocos clientes “preferentes”, por lo que se podría realizar campañas más personalizadas que busquen retener a estos clientes apelando a sus comportamientos personales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También es importante buscar maneras de publicitar a aquellos clientes generales para que se conviertan en preferenciales, ya sea mostrándoles los beneficios de tener buen comportamiento financiero o los beneficios que le otorga </a:t>
            </a:r>
            <a:r>
              <a:rPr lang="es-ES" dirty="0" err="1"/>
              <a:t>BancAlpes</a:t>
            </a:r>
            <a:r>
              <a:rPr lang="es-ES" dirty="0"/>
              <a:t> a aquellos clientes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1067" y="2817149"/>
            <a:ext cx="4663440" cy="1214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CO" dirty="0"/>
              <a:t>Para los clientes “preferentes” se pueden generar productos de alto influjo como líneas directas de crédito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85B347F9-602C-4CFA-883D-07B3329A4641}" type="datetime1">
              <a:rPr lang="es-ES" smtClean="0"/>
              <a:t>27/03/2022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Resultados consultoría </a:t>
            </a:r>
            <a:r>
              <a:rPr lang="es-ES" dirty="0" err="1"/>
              <a:t>BancAlpes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4_TF45331398_Win32" id="{C31B48D8-30FF-44BD-90C4-10D541B25F44}" vid="{FC2E6B5B-1082-4C45-857B-09287BBCB6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284</TotalTime>
  <Words>223</Words>
  <Application>Microsoft Office PowerPoint</Application>
  <PresentationFormat>Panorámica</PresentationFormat>
  <Paragraphs>46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Tema de Office</vt:lpstr>
      <vt:lpstr>Resultados analítica de textos</vt:lpstr>
      <vt:lpstr>Agenda</vt:lpstr>
      <vt:lpstr>Resultados</vt:lpstr>
      <vt:lpstr>Resultados</vt:lpstr>
      <vt:lpstr>Resultados</vt:lpstr>
      <vt:lpstr>Conclusiones y recomendaciones</vt:lpstr>
      <vt:lpstr>Conclusiones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Nicolas Orjuela Palacio</dc:creator>
  <cp:lastModifiedBy>Nicolas Orjuela Palacio</cp:lastModifiedBy>
  <cp:revision>9</cp:revision>
  <dcterms:created xsi:type="dcterms:W3CDTF">2022-02-23T22:29:27Z</dcterms:created>
  <dcterms:modified xsi:type="dcterms:W3CDTF">2022-03-27T15:29:22Z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