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ontserra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Good Evening all, my name is Reme and I have been working as a Frontend Architect at Wyzetalk and have been developing their new Flutter mobile application which will be replacing their existing Ionic version 1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those of you who have already begun working with Flutter may know, one of the bigger challenges with a Flutter codebase is testing, currently, the documentation on that topic is a little dismal, with examples covering only some of the most basic use-cases.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Working on this application at Wyzetalk, we have gone far beyond what can easily be found in a google search, or a lot of google searches for that matter.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aid with testability, we built the application following a domain-driven approach using BLoC as well as dependency injection using get_it. The strong focus on testing has also had to influence our choice of external packages, as some have proven easier to integrate with testing than others.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2e7ae77e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2e7ae77e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we have the full test, which may not be easily visible to everyone, it is a fair amount of code to try and showcase in a slideshow, so let’s break this down into smaller chunks as there is quite a bit going on here, the one thing to take away from this, at this time is that I am using  `</a:t>
            </a:r>
            <a:r>
              <a:rPr b="1" lang="en-GB">
                <a:solidFill>
                  <a:schemeClr val="dk1"/>
                </a:solidFill>
              </a:rPr>
              <a:t>testWidget</a:t>
            </a:r>
            <a:r>
              <a:rPr lang="en-GB">
                <a:solidFill>
                  <a:schemeClr val="dk1"/>
                </a:solidFill>
              </a:rPr>
              <a:t>` instead of `</a:t>
            </a:r>
            <a:r>
              <a:rPr b="1" lang="en-GB">
                <a:solidFill>
                  <a:schemeClr val="dk1"/>
                </a:solidFill>
              </a:rPr>
              <a:t>test</a:t>
            </a:r>
            <a:r>
              <a:rPr lang="en-GB">
                <a:solidFill>
                  <a:schemeClr val="dk1"/>
                </a:solidFill>
              </a:rPr>
              <a:t>`, as we are ultimately testing the UI in the end.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2e7ae77e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2e7ae77e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After setting up the variables for the test, I created a small helper within the test as I was running into issues executing all the UI logic, so I needed a short delay before actually calling the </a:t>
            </a:r>
            <a:r>
              <a:rPr b="1" lang="en-GB">
                <a:solidFill>
                  <a:schemeClr val="dk1"/>
                </a:solidFill>
              </a:rPr>
              <a:t>launchUrl</a:t>
            </a:r>
            <a:r>
              <a:rPr lang="en-GB">
                <a:solidFill>
                  <a:schemeClr val="dk1"/>
                </a:solidFill>
              </a:rPr>
              <a:t>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2e7ae77e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2e7ae77e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order for the utility function to work correctly and for the Snackbar to actually render, I needed to use a real </a:t>
            </a:r>
            <a:r>
              <a:rPr b="1" lang="en-GB">
                <a:solidFill>
                  <a:schemeClr val="dk1"/>
                </a:solidFill>
              </a:rPr>
              <a:t>BuildContext</a:t>
            </a:r>
            <a:r>
              <a:rPr lang="en-GB">
                <a:solidFill>
                  <a:schemeClr val="dk1"/>
                </a:solidFill>
              </a:rPr>
              <a:t>, instead of providing a mocked one, so as with all our Widget tests, we start with our “</a:t>
            </a:r>
            <a:r>
              <a:rPr b="1" lang="en-GB">
                <a:solidFill>
                  <a:schemeClr val="dk1"/>
                </a:solidFill>
              </a:rPr>
              <a:t>provideLocalizedWidgetForTesting</a:t>
            </a:r>
            <a:r>
              <a:rPr lang="en-GB">
                <a:solidFill>
                  <a:schemeClr val="dk1"/>
                </a:solidFill>
              </a:rPr>
              <a:t>” helper that you would have seen earlier.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then follow that up with a </a:t>
            </a:r>
            <a:r>
              <a:rPr b="1" lang="en-GB">
                <a:solidFill>
                  <a:schemeClr val="dk1"/>
                </a:solidFill>
              </a:rPr>
              <a:t>LayoutBuilder</a:t>
            </a:r>
            <a:r>
              <a:rPr lang="en-GB">
                <a:solidFill>
                  <a:schemeClr val="dk1"/>
                </a:solidFill>
              </a:rPr>
              <a:t> in order to get a real widget context to pass into our small helper and ultimately into our HTML utility function.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most of you may know, the most common way to execute a future inside a widget is to use the </a:t>
            </a:r>
            <a:r>
              <a:rPr b="1" lang="en-GB">
                <a:solidFill>
                  <a:schemeClr val="dk1"/>
                </a:solidFill>
              </a:rPr>
              <a:t>FutureBuilder</a:t>
            </a:r>
            <a:r>
              <a:rPr lang="en-GB">
                <a:solidFill>
                  <a:schemeClr val="dk1"/>
                </a:solidFill>
              </a:rPr>
              <a:t>, so we have one of those inside the </a:t>
            </a:r>
            <a:r>
              <a:rPr b="1" lang="en-GB">
                <a:solidFill>
                  <a:schemeClr val="dk1"/>
                </a:solidFill>
              </a:rPr>
              <a:t>LayoutBuilder</a:t>
            </a:r>
            <a:r>
              <a:rPr lang="en-GB">
                <a:solidFill>
                  <a:schemeClr val="dk1"/>
                </a:solidFill>
              </a:rPr>
              <a:t> to execute the utility function. As we are not concerned about all the other connection states for the test, we are only specifically checking for the “</a:t>
            </a:r>
            <a:r>
              <a:rPr b="1" lang="en-GB">
                <a:solidFill>
                  <a:schemeClr val="dk1"/>
                </a:solidFill>
              </a:rPr>
              <a:t>done</a:t>
            </a:r>
            <a:r>
              <a:rPr lang="en-GB">
                <a:solidFill>
                  <a:schemeClr val="dk1"/>
                </a:solidFill>
              </a:rPr>
              <a:t>” state and in both cases we simply return a “</a:t>
            </a:r>
            <a:r>
              <a:rPr b="1" lang="en-GB">
                <a:solidFill>
                  <a:schemeClr val="dk1"/>
                </a:solidFill>
              </a:rPr>
              <a:t>SizedBox.shrink()</a:t>
            </a: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date this has to be the most unusual way I have written a test, but stitching all of this together allows us to have executed both the utility classes business logic and verify that a localized </a:t>
            </a:r>
            <a:r>
              <a:rPr b="1" lang="en-GB">
                <a:solidFill>
                  <a:schemeClr val="dk1"/>
                </a:solidFill>
              </a:rPr>
              <a:t>Snackbar</a:t>
            </a:r>
            <a:r>
              <a:rPr lang="en-GB">
                <a:solidFill>
                  <a:schemeClr val="dk1"/>
                </a:solidFill>
              </a:rPr>
              <a:t> is being rendered in the UI, as the “</a:t>
            </a:r>
            <a:r>
              <a:rPr b="1" lang="en-GB">
                <a:solidFill>
                  <a:schemeClr val="dk1"/>
                </a:solidFill>
              </a:rPr>
              <a:t>Podcast</a:t>
            </a:r>
            <a:r>
              <a:rPr lang="en-GB">
                <a:solidFill>
                  <a:schemeClr val="dk1"/>
                </a:solidFill>
              </a:rPr>
              <a:t>” feature’s link, which is being tapped on, is one that is yet to be implemented in the Flutter application.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2e7ae77e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2e7ae77e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rest of the test is very straightforward following the normal flow of pumping the widget, settling the </a:t>
            </a:r>
            <a:r>
              <a:rPr b="1" lang="en-GB">
                <a:solidFill>
                  <a:schemeClr val="dk1"/>
                </a:solidFill>
              </a:rPr>
              <a:t>LayoutBuilder</a:t>
            </a:r>
            <a:r>
              <a:rPr lang="en-GB">
                <a:solidFill>
                  <a:schemeClr val="dk1"/>
                </a:solidFill>
              </a:rPr>
              <a:t> and then one final pump with a 1-second delay for the </a:t>
            </a:r>
            <a:r>
              <a:rPr b="1" lang="en-GB">
                <a:solidFill>
                  <a:schemeClr val="dk1"/>
                </a:solidFill>
              </a:rPr>
              <a:t>FutureBuilder</a:t>
            </a:r>
            <a:r>
              <a:rPr lang="en-GB">
                <a:solidFill>
                  <a:schemeClr val="dk1"/>
                </a:solidFill>
              </a:rPr>
              <a:t> to complete followed by expecting the “</a:t>
            </a:r>
            <a:r>
              <a:rPr b="1" lang="en-GB">
                <a:solidFill>
                  <a:schemeClr val="dk1"/>
                </a:solidFill>
              </a:rPr>
              <a:t>FlushBar</a:t>
            </a:r>
            <a:r>
              <a:rPr lang="en-GB">
                <a:solidFill>
                  <a:schemeClr val="dk1"/>
                </a:solidFill>
              </a:rPr>
              <a:t>” to be rendered, which is just a much nicer looking and more capable </a:t>
            </a:r>
            <a:r>
              <a:rPr b="1" lang="en-GB">
                <a:solidFill>
                  <a:schemeClr val="dk1"/>
                </a:solidFill>
              </a:rPr>
              <a:t>Snackbar</a:t>
            </a:r>
            <a:r>
              <a:rPr lang="en-GB">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That covers the 2 extremes of testing we have implemented over the last few months, and I hope that the useful case and the extreme case gives you a better understanding of what is possible with testing in Flutter.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Our first production-ready version, aka our MVP, is currently sitting just over 12300 lines of testable code, there are probably quite a few thousand more lines sitting in generated files, but those are all excluded from the coverage report, which leaves us with a very nice 83% test coverage which is still increasing and has most certainly not been without more than it’s fair share of challenges.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Today I am going to touch on 2 of those challenges and go through a bit of how we dealt with them.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e7ae77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2e7ae77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a white-labelled, international a localized product, one of the initial challenges we faced early on was being able to run our tests with localization in place. As users can change their language, one of the simplest ways to be able to test the available language switcher was to just expect to find a specific piece of text in the selected language.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Occasionally we would also run into scenarios where UI’s were unable to be tested as a result of a localization dependency that was not available in the test context.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localizing the application, we chose the </a:t>
            </a:r>
            <a:r>
              <a:rPr b="1" lang="en-GB">
                <a:solidFill>
                  <a:schemeClr val="dk1"/>
                </a:solidFill>
              </a:rPr>
              <a:t>EasyLocalization</a:t>
            </a:r>
            <a:r>
              <a:rPr lang="en-GB">
                <a:solidFill>
                  <a:schemeClr val="dk1"/>
                </a:solidFill>
              </a:rPr>
              <a:t> plugin, in part as it supported both local and remote data sources, and the remote came in very handy during the initial development phase, and was later updated to use an OTA updatable local source. </a:t>
            </a:r>
            <a:r>
              <a:rPr b="1" lang="en-GB">
                <a:solidFill>
                  <a:schemeClr val="dk1"/>
                </a:solidFill>
              </a:rPr>
              <a:t>EasyLocalalization</a:t>
            </a:r>
            <a:r>
              <a:rPr lang="en-GB">
                <a:solidFill>
                  <a:schemeClr val="dk1"/>
                </a:solidFill>
              </a:rPr>
              <a:t> works with simple object path notation, which was how the plugin for our other applications works which kept things consistent.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Being localization, it’s one of the few things that have to be set up on the </a:t>
            </a:r>
            <a:r>
              <a:rPr b="1" lang="en-GB">
                <a:solidFill>
                  <a:schemeClr val="dk1"/>
                </a:solidFill>
              </a:rPr>
              <a:t>main.dart</a:t>
            </a:r>
            <a:r>
              <a:rPr lang="en-GB">
                <a:solidFill>
                  <a:schemeClr val="dk1"/>
                </a:solidFill>
              </a:rPr>
              <a:t> file, so bringing that logic into the testing space took a fair amount of thinking, and as usual, the resulting code is quite disproportionate to that amount.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we have the helper function I created which allows, among other things, us to wrap each widget that we are testing with the EasyLocalization provider widget, which in turn gives the test instance access to the locally available mock JSON files for our locale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2e7ae77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2e7ae77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t>
            </a:r>
            <a:r>
              <a:rPr b="1" lang="en-GB">
                <a:solidFill>
                  <a:schemeClr val="dk1"/>
                </a:solidFill>
              </a:rPr>
              <a:t>TEST_MOCK_STORAGE</a:t>
            </a:r>
            <a:r>
              <a:rPr lang="en-GB">
                <a:solidFill>
                  <a:schemeClr val="dk1"/>
                </a:solidFill>
              </a:rPr>
              <a:t> variable, as you can see, is being derived by getting the current directory path from the </a:t>
            </a:r>
            <a:r>
              <a:rPr b="1" lang="en-GB">
                <a:solidFill>
                  <a:schemeClr val="dk1"/>
                </a:solidFill>
              </a:rPr>
              <a:t>FileSystem</a:t>
            </a:r>
            <a:r>
              <a:rPr lang="en-GB">
                <a:solidFill>
                  <a:schemeClr val="dk1"/>
                </a:solidFill>
              </a:rPr>
              <a:t> and the relative path for the fixtures. This however does require us to suffix the `</a:t>
            </a:r>
            <a:r>
              <a:rPr b="1" lang="en-GB">
                <a:solidFill>
                  <a:schemeClr val="dk1"/>
                </a:solidFill>
              </a:rPr>
              <a:t>flutter test</a:t>
            </a:r>
            <a:r>
              <a:rPr lang="en-GB">
                <a:solidFill>
                  <a:schemeClr val="dk1"/>
                </a:solidFill>
              </a:rPr>
              <a:t>` command with the folder name </a:t>
            </a:r>
            <a:r>
              <a:rPr b="1" lang="en-GB">
                <a:solidFill>
                  <a:schemeClr val="dk1"/>
                </a:solidFill>
              </a:rPr>
              <a:t>test</a:t>
            </a: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is not the only place where we need to access mocked files within our tests, so that on its own, while simple, is a very useful thing to set up for testing in Flutter.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e7ae77e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2e7ae77e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I would like to move onto a more creative test implementation I set up, something far less likely to be run into out in the wild, but I felt it spoke to the capabilities of being a bit more creative when approaching more complex or unusual testing scenarios in your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 would hope that none of you ends up running into a scenario quite like this, very much an edge case scenario born from a very specific business requirement and a few days later I did manage to come up with a cleaner implementation of the UI logic around this, but I was still pretty impressed that I was able to write a test for this that I could actually be confident with.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2e7ae77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2e7ae77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 am not one who believes in writing tests for the sake of writing tests, while coverage is a nice measurement for the overall, tests need to be written for the purpose of testing the business and UI logic before worrying about what lines are being hit, it’s just a nice way to sanity check that you have hit all your cases.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creative and possibly out there as this test may be, it genuinely works and can easily be made to fail with an invalid expectation.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Before I show you the test that was written, let me give you a little bit of background behind the UI and logic that I needed to test.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2e7ae77e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2e7ae77e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There is a reasonable level of flexibility in our application, and with that comes the need to render raw HTML, something Flutter does not technically support within the native applications. To work around this I made use of an in-app-browser which allows us to maintain backwards compatibility with some of the existing API responses.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2e7ae77e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2e7ae77e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part of the API response can include hyperlinks, which simply just work within the Ionic application, we also have a custom URL launcher as depending on the link that is provided by the API, the app may need to navigate through the navigation tree or switch over to another tab within the PageView.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At this point the app is still a bit of an MVP, so not all of our current features have been implemented in the Flutter app as of yet, added to that, not all devices may support certain URL schemas. In order to maintain a quality user experience, we wanted to be able to inform the user if something is not yet supported and to maintain consistency, we wanted to be able to display the same SnackBar that is used throughout the rest of the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first implementation of this error handling involved returning the Snackbar directly from the utility class, which can be seen on the current slide. While testing a class or widget is quite straightforward, mixing the 2 creates a different set of complications. I would definitely put this in the “if all else fails” category of things to do, however, I was still able to write a test that I am personally very confident with to test this scenario.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82" name="Shape 82"/>
        <p:cNvGrpSpPr/>
        <p:nvPr/>
      </p:nvGrpSpPr>
      <p:grpSpPr>
        <a:xfrm>
          <a:off x="0" y="0"/>
          <a:ext cx="0" cy="0"/>
          <a:chOff x="0" y="0"/>
          <a:chExt cx="0" cy="0"/>
        </a:xfrm>
      </p:grpSpPr>
      <p:grpSp>
        <p:nvGrpSpPr>
          <p:cNvPr id="83" name="Google Shape;83;p13"/>
          <p:cNvGrpSpPr/>
          <p:nvPr/>
        </p:nvGrpSpPr>
        <p:grpSpPr>
          <a:xfrm>
            <a:off x="4406400" y="0"/>
            <a:ext cx="4737600" cy="5143065"/>
            <a:chOff x="4406400" y="0"/>
            <a:chExt cx="4737600" cy="5143065"/>
          </a:xfrm>
        </p:grpSpPr>
        <p:sp>
          <p:nvSpPr>
            <p:cNvPr id="84" name="Google Shape;84;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04" name="Shape 104"/>
        <p:cNvGrpSpPr/>
        <p:nvPr/>
      </p:nvGrpSpPr>
      <p:grpSpPr>
        <a:xfrm>
          <a:off x="0" y="0"/>
          <a:ext cx="0" cy="0"/>
          <a:chOff x="0" y="0"/>
          <a:chExt cx="0" cy="0"/>
        </a:xfrm>
      </p:grpSpPr>
      <p:pic>
        <p:nvPicPr>
          <p:cNvPr descr="offset_comp_343059.jpg" id="105" name="Google Shape;105;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06" name="Google Shape;106;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08" name="Google Shape;10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9" name="Google Shape;109;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4"/>
          <p:cNvGrpSpPr/>
          <p:nvPr/>
        </p:nvGrpSpPr>
        <p:grpSpPr>
          <a:xfrm>
            <a:off x="0" y="381001"/>
            <a:ext cx="1037850" cy="1016287"/>
            <a:chOff x="0" y="381001"/>
            <a:chExt cx="1037850" cy="1016287"/>
          </a:xfrm>
        </p:grpSpPr>
        <p:sp>
          <p:nvSpPr>
            <p:cNvPr id="114" name="Google Shape;114;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16" name="Shape 116"/>
        <p:cNvGrpSpPr/>
        <p:nvPr/>
      </p:nvGrpSpPr>
      <p:grpSpPr>
        <a:xfrm>
          <a:off x="0" y="0"/>
          <a:ext cx="0" cy="0"/>
          <a:chOff x="0" y="0"/>
          <a:chExt cx="0" cy="0"/>
        </a:xfrm>
      </p:grpSpPr>
      <p:sp>
        <p:nvSpPr>
          <p:cNvPr id="117" name="Google Shape;117;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8" name="Google Shape;118;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20" name="Google Shape;120;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0" y="381001"/>
            <a:ext cx="1037850" cy="1016287"/>
            <a:chOff x="0" y="381001"/>
            <a:chExt cx="1037850" cy="1016287"/>
          </a:xfrm>
        </p:grpSpPr>
        <p:sp>
          <p:nvSpPr>
            <p:cNvPr id="125" name="Google Shape;125;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28" name="Google Shape;12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29" name="Shape 129"/>
        <p:cNvGrpSpPr/>
        <p:nvPr/>
      </p:nvGrpSpPr>
      <p:grpSpPr>
        <a:xfrm>
          <a:off x="0" y="0"/>
          <a:ext cx="0" cy="0"/>
          <a:chOff x="0" y="0"/>
          <a:chExt cx="0" cy="0"/>
        </a:xfrm>
      </p:grpSpPr>
      <p:sp>
        <p:nvSpPr>
          <p:cNvPr id="130" name="Google Shape;130;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 name="Google Shape;131;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6"/>
          <p:cNvGrpSpPr/>
          <p:nvPr/>
        </p:nvGrpSpPr>
        <p:grpSpPr>
          <a:xfrm>
            <a:off x="0" y="381001"/>
            <a:ext cx="1037850" cy="1016287"/>
            <a:chOff x="0" y="381001"/>
            <a:chExt cx="1037850" cy="1016287"/>
          </a:xfrm>
        </p:grpSpPr>
        <p:sp>
          <p:nvSpPr>
            <p:cNvPr id="137" name="Google Shape;137;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0" name="Google Shape;14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41" name="Google Shape;141;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Lessons from T</a:t>
            </a:r>
            <a:r>
              <a:rPr lang="en-GB"/>
              <a:t>esting</a:t>
            </a:r>
            <a:r>
              <a:rPr lang="en-GB"/>
              <a:t> a Complex Flutter App.</a:t>
            </a:r>
            <a:endParaRPr/>
          </a:p>
        </p:txBody>
      </p:sp>
      <p:sp>
        <p:nvSpPr>
          <p:cNvPr id="147" name="Google Shape;147;p17"/>
          <p:cNvSpPr txBox="1"/>
          <p:nvPr>
            <p:ph idx="1" type="subTitle"/>
          </p:nvPr>
        </p:nvSpPr>
        <p:spPr>
          <a:xfrm>
            <a:off x="1413700" y="4567000"/>
            <a:ext cx="7688100" cy="533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1200"/>
              <a:t>Reme Le Hane, Frontend Architect, Wyzetalk</a:t>
            </a:r>
            <a:br>
              <a:rPr lang="en-GB" sz="1200"/>
            </a:br>
            <a:r>
              <a:rPr lang="en-GB" sz="1200"/>
              <a:t>GDC:  22 Apr 2021</a:t>
            </a:r>
            <a:endParaRPr sz="1200"/>
          </a:p>
        </p:txBody>
      </p:sp>
      <p:pic>
        <p:nvPicPr>
          <p:cNvPr id="148" name="Google Shape;148;p17"/>
          <p:cNvPicPr preferRelativeResize="0"/>
          <p:nvPr/>
        </p:nvPicPr>
        <p:blipFill>
          <a:blip r:embed="rId3">
            <a:alphaModFix/>
          </a:blip>
          <a:stretch>
            <a:fillRect/>
          </a:stretch>
        </p:blipFill>
        <p:spPr>
          <a:xfrm>
            <a:off x="729450" y="2770925"/>
            <a:ext cx="2842627" cy="1796075"/>
          </a:xfrm>
          <a:prstGeom prst="rect">
            <a:avLst/>
          </a:prstGeom>
          <a:noFill/>
          <a:ln>
            <a:noFill/>
          </a:ln>
        </p:spPr>
      </p:pic>
      <p:pic>
        <p:nvPicPr>
          <p:cNvPr id="149" name="Google Shape;149;p17"/>
          <p:cNvPicPr preferRelativeResize="0"/>
          <p:nvPr/>
        </p:nvPicPr>
        <p:blipFill>
          <a:blip r:embed="rId4">
            <a:alphaModFix/>
          </a:blip>
          <a:stretch>
            <a:fillRect/>
          </a:stretch>
        </p:blipFill>
        <p:spPr>
          <a:xfrm>
            <a:off x="5066925" y="3190813"/>
            <a:ext cx="3350624" cy="95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a:t>
            </a:r>
            <a:r>
              <a:rPr lang="en-GB"/>
              <a:t>Implementation</a:t>
            </a:r>
            <a:endParaRPr/>
          </a:p>
        </p:txBody>
      </p:sp>
      <p:sp>
        <p:nvSpPr>
          <p:cNvPr id="239" name="Google Shape;239;p26"/>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40" name="Google Shape;240;p26"/>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41" name="Google Shape;241;p26"/>
          <p:cNvSpPr txBox="1"/>
          <p:nvPr>
            <p:ph idx="4294967295" type="subTitle"/>
          </p:nvPr>
        </p:nvSpPr>
        <p:spPr>
          <a:xfrm>
            <a:off x="71550" y="4625875"/>
            <a:ext cx="7688100" cy="3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42" name="Google Shape;242;p26"/>
          <p:cNvPicPr preferRelativeResize="0"/>
          <p:nvPr/>
        </p:nvPicPr>
        <p:blipFill>
          <a:blip r:embed="rId3">
            <a:alphaModFix/>
          </a:blip>
          <a:stretch>
            <a:fillRect/>
          </a:stretch>
        </p:blipFill>
        <p:spPr>
          <a:xfrm>
            <a:off x="5254825" y="597475"/>
            <a:ext cx="2947176" cy="4286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Helper execution</a:t>
            </a:r>
            <a:endParaRPr/>
          </a:p>
        </p:txBody>
      </p:sp>
      <p:sp>
        <p:nvSpPr>
          <p:cNvPr id="248" name="Google Shape;248;p27"/>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49" name="Google Shape;249;p27"/>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50" name="Google Shape;250;p27"/>
          <p:cNvSpPr txBox="1"/>
          <p:nvPr>
            <p:ph idx="4294967295" type="subTitle"/>
          </p:nvPr>
        </p:nvSpPr>
        <p:spPr>
          <a:xfrm>
            <a:off x="71550" y="4625875"/>
            <a:ext cx="7688100" cy="3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51" name="Google Shape;251;p27"/>
          <p:cNvPicPr preferRelativeResize="0"/>
          <p:nvPr/>
        </p:nvPicPr>
        <p:blipFill>
          <a:blip r:embed="rId3">
            <a:alphaModFix/>
          </a:blip>
          <a:stretch>
            <a:fillRect/>
          </a:stretch>
        </p:blipFill>
        <p:spPr>
          <a:xfrm>
            <a:off x="729450" y="2124925"/>
            <a:ext cx="7524750" cy="163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Widget</a:t>
            </a:r>
            <a:endParaRPr/>
          </a:p>
        </p:txBody>
      </p:sp>
      <p:sp>
        <p:nvSpPr>
          <p:cNvPr id="257" name="Google Shape;257;p28"/>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58" name="Google Shape;258;p28"/>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59" name="Google Shape;259;p28"/>
          <p:cNvSpPr txBox="1"/>
          <p:nvPr>
            <p:ph idx="4294967295" type="subTitle"/>
          </p:nvPr>
        </p:nvSpPr>
        <p:spPr>
          <a:xfrm>
            <a:off x="71550" y="4625875"/>
            <a:ext cx="7688100" cy="3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60" name="Google Shape;260;p28"/>
          <p:cNvPicPr preferRelativeResize="0"/>
          <p:nvPr/>
        </p:nvPicPr>
        <p:blipFill>
          <a:blip r:embed="rId3">
            <a:alphaModFix/>
          </a:blip>
          <a:stretch>
            <a:fillRect/>
          </a:stretch>
        </p:blipFill>
        <p:spPr>
          <a:xfrm>
            <a:off x="3099950" y="765775"/>
            <a:ext cx="5832551" cy="4185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Expectation</a:t>
            </a:r>
            <a:endParaRPr/>
          </a:p>
        </p:txBody>
      </p:sp>
      <p:sp>
        <p:nvSpPr>
          <p:cNvPr id="266" name="Google Shape;266;p29"/>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67" name="Google Shape;267;p29"/>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68" name="Google Shape;268;p29"/>
          <p:cNvSpPr txBox="1"/>
          <p:nvPr>
            <p:ph idx="4294967295" type="subTitle"/>
          </p:nvPr>
        </p:nvSpPr>
        <p:spPr>
          <a:xfrm>
            <a:off x="71550" y="4625875"/>
            <a:ext cx="7688100" cy="3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69" name="Google Shape;269;p29"/>
          <p:cNvPicPr preferRelativeResize="0"/>
          <p:nvPr/>
        </p:nvPicPr>
        <p:blipFill>
          <a:blip r:embed="rId3">
            <a:alphaModFix/>
          </a:blip>
          <a:stretch>
            <a:fillRect/>
          </a:stretch>
        </p:blipFill>
        <p:spPr>
          <a:xfrm>
            <a:off x="1371600" y="2053925"/>
            <a:ext cx="6400800"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645300" y="1452775"/>
            <a:ext cx="30633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pic>
        <p:nvPicPr>
          <p:cNvPr id="275" name="Google Shape;275;p30"/>
          <p:cNvPicPr preferRelativeResize="0"/>
          <p:nvPr/>
        </p:nvPicPr>
        <p:blipFill>
          <a:blip r:embed="rId3">
            <a:alphaModFix/>
          </a:blip>
          <a:stretch>
            <a:fillRect/>
          </a:stretch>
        </p:blipFill>
        <p:spPr>
          <a:xfrm>
            <a:off x="5543900" y="1281937"/>
            <a:ext cx="2842627" cy="1796075"/>
          </a:xfrm>
          <a:prstGeom prst="rect">
            <a:avLst/>
          </a:prstGeom>
          <a:noFill/>
          <a:ln>
            <a:noFill/>
          </a:ln>
        </p:spPr>
      </p:pic>
      <p:pic>
        <p:nvPicPr>
          <p:cNvPr id="276" name="Google Shape;276;p30"/>
          <p:cNvPicPr preferRelativeResize="0"/>
          <p:nvPr/>
        </p:nvPicPr>
        <p:blipFill>
          <a:blip r:embed="rId4">
            <a:alphaModFix/>
          </a:blip>
          <a:stretch>
            <a:fillRect/>
          </a:stretch>
        </p:blipFill>
        <p:spPr>
          <a:xfrm>
            <a:off x="5289900" y="3316640"/>
            <a:ext cx="3350624" cy="956300"/>
          </a:xfrm>
          <a:prstGeom prst="rect">
            <a:avLst/>
          </a:prstGeom>
          <a:noFill/>
          <a:ln>
            <a:noFill/>
          </a:ln>
        </p:spPr>
      </p:pic>
      <p:sp>
        <p:nvSpPr>
          <p:cNvPr id="277" name="Google Shape;277;p30"/>
          <p:cNvSpPr txBox="1"/>
          <p:nvPr>
            <p:ph idx="4294967295" type="subTitle"/>
          </p:nvPr>
        </p:nvSpPr>
        <p:spPr>
          <a:xfrm>
            <a:off x="1413700" y="4719400"/>
            <a:ext cx="7688100" cy="377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sp>
        <p:nvSpPr>
          <p:cNvPr id="278" name="Google Shape;278;p30"/>
          <p:cNvSpPr txBox="1"/>
          <p:nvPr>
            <p:ph idx="1" type="body"/>
          </p:nvPr>
        </p:nvSpPr>
        <p:spPr>
          <a:xfrm>
            <a:off x="729450" y="2167350"/>
            <a:ext cx="3998100" cy="22161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Some more details and stories on my Flutter testing journey is available at:</a:t>
            </a:r>
            <a:endParaRPr>
              <a:solidFill>
                <a:schemeClr val="dk2"/>
              </a:solidFill>
            </a:endParaRPr>
          </a:p>
          <a:p>
            <a:pPr indent="0" lvl="0" marL="0" rtl="0" algn="l">
              <a:spcBef>
                <a:spcPts val="1200"/>
              </a:spcBef>
              <a:spcAft>
                <a:spcPts val="1200"/>
              </a:spcAft>
              <a:buNone/>
            </a:pPr>
            <a:r>
              <a:rPr lang="en-GB">
                <a:solidFill>
                  <a:schemeClr val="dk2"/>
                </a:solidFill>
              </a:rPr>
              <a:t>https://medium.com/@reme.lehane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Coverage</a:t>
            </a:r>
            <a:endParaRPr/>
          </a:p>
        </p:txBody>
      </p:sp>
      <p:sp>
        <p:nvSpPr>
          <p:cNvPr id="155" name="Google Shape;155;p18"/>
          <p:cNvSpPr txBox="1"/>
          <p:nvPr/>
        </p:nvSpPr>
        <p:spPr>
          <a:xfrm>
            <a:off x="729450" y="1853850"/>
            <a:ext cx="79338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t>Our current MVP is sitting at just over 12300 LOC and we have made it all the way to 83% test coverage so far, something that has posed a fair series of challenges.</a:t>
            </a:r>
            <a:endParaRPr>
              <a:latin typeface="Lato"/>
              <a:ea typeface="Lato"/>
              <a:cs typeface="Lato"/>
              <a:sym typeface="Lato"/>
            </a:endParaRPr>
          </a:p>
        </p:txBody>
      </p:sp>
      <p:pic>
        <p:nvPicPr>
          <p:cNvPr id="156" name="Google Shape;156;p18"/>
          <p:cNvPicPr preferRelativeResize="0"/>
          <p:nvPr/>
        </p:nvPicPr>
        <p:blipFill>
          <a:blip r:embed="rId3">
            <a:alphaModFix/>
          </a:blip>
          <a:stretch>
            <a:fillRect/>
          </a:stretch>
        </p:blipFill>
        <p:spPr>
          <a:xfrm>
            <a:off x="154200" y="2812125"/>
            <a:ext cx="8839199" cy="954892"/>
          </a:xfrm>
          <a:prstGeom prst="rect">
            <a:avLst/>
          </a:prstGeom>
          <a:noFill/>
          <a:ln>
            <a:noFill/>
          </a:ln>
        </p:spPr>
      </p:pic>
      <p:sp>
        <p:nvSpPr>
          <p:cNvPr id="157" name="Google Shape;157;p18"/>
          <p:cNvSpPr txBox="1"/>
          <p:nvPr>
            <p:ph idx="4294967295" type="subTitle"/>
          </p:nvPr>
        </p:nvSpPr>
        <p:spPr>
          <a:xfrm>
            <a:off x="1413700" y="4719400"/>
            <a:ext cx="7688100" cy="377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White Labeled</a:t>
            </a:r>
            <a:endParaRPr/>
          </a:p>
        </p:txBody>
      </p:sp>
      <p:sp>
        <p:nvSpPr>
          <p:cNvPr id="163" name="Google Shape;163;p19"/>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64" name="Google Shape;164;p19"/>
          <p:cNvSpPr txBox="1"/>
          <p:nvPr>
            <p:ph idx="1" type="body"/>
          </p:nvPr>
        </p:nvSpPr>
        <p:spPr>
          <a:xfrm>
            <a:off x="2030400" y="1743675"/>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Lorem ipsum dolor sit amet, consectetur adipiscing elit. Curabitur eleifend a diam quis suscipit. Class aptent taciti sociosqu ad litora et nec torquent per conubia nostra.</a:t>
            </a:r>
            <a:endParaRPr>
              <a:solidFill>
                <a:srgbClr val="FFFFFF"/>
              </a:solidFill>
            </a:endParaRPr>
          </a:p>
        </p:txBody>
      </p:sp>
      <p:sp>
        <p:nvSpPr>
          <p:cNvPr id="165" name="Google Shape;165;p19"/>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66" name="Google Shape;166;p19"/>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167" name="Google Shape;167;p19"/>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68" name="Google Shape;168;p19"/>
          <p:cNvSpPr txBox="1"/>
          <p:nvPr>
            <p:ph idx="1" type="body"/>
          </p:nvPr>
        </p:nvSpPr>
        <p:spPr>
          <a:xfrm>
            <a:off x="729450" y="2167350"/>
            <a:ext cx="7992300" cy="8088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chemeClr val="dk2"/>
                </a:solidFill>
              </a:rPr>
              <a:t>White </a:t>
            </a:r>
            <a:r>
              <a:rPr lang="en-GB">
                <a:solidFill>
                  <a:schemeClr val="dk2"/>
                </a:solidFill>
              </a:rPr>
              <a:t>label</a:t>
            </a:r>
            <a:r>
              <a:rPr lang="en-GB">
                <a:solidFill>
                  <a:schemeClr val="dk2"/>
                </a:solidFill>
              </a:rPr>
              <a:t> </a:t>
            </a:r>
            <a:r>
              <a:rPr lang="en-GB">
                <a:solidFill>
                  <a:schemeClr val="dk2"/>
                </a:solidFill>
              </a:rPr>
              <a:t>applications</a:t>
            </a:r>
            <a:r>
              <a:rPr lang="en-GB">
                <a:solidFill>
                  <a:schemeClr val="dk2"/>
                </a:solidFill>
              </a:rPr>
              <a:t> developed to be used by multiple clients as their “own” application, while all feature development and </a:t>
            </a:r>
            <a:r>
              <a:rPr lang="en-GB">
                <a:solidFill>
                  <a:schemeClr val="dk2"/>
                </a:solidFill>
              </a:rPr>
              <a:t>maintenance</a:t>
            </a:r>
            <a:r>
              <a:rPr lang="en-GB">
                <a:solidFill>
                  <a:schemeClr val="dk2"/>
                </a:solidFill>
              </a:rPr>
              <a:t> is performed by the development company, and in some cases even the surrounding infrastructure is also provided.</a:t>
            </a:r>
            <a:endParaRPr>
              <a:solidFill>
                <a:schemeClr val="dk2"/>
              </a:solidFill>
            </a:endParaRPr>
          </a:p>
        </p:txBody>
      </p:sp>
      <p:sp>
        <p:nvSpPr>
          <p:cNvPr id="169" name="Google Shape;169;p19"/>
          <p:cNvSpPr txBox="1"/>
          <p:nvPr>
            <p:ph idx="4294967295" type="subTitle"/>
          </p:nvPr>
        </p:nvSpPr>
        <p:spPr>
          <a:xfrm>
            <a:off x="1413700" y="4719400"/>
            <a:ext cx="7688100" cy="377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Helper</a:t>
            </a:r>
            <a:endParaRPr/>
          </a:p>
        </p:txBody>
      </p:sp>
      <p:sp>
        <p:nvSpPr>
          <p:cNvPr id="175" name="Google Shape;175;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76" name="Google Shape;176;p20"/>
          <p:cNvSpPr txBox="1"/>
          <p:nvPr>
            <p:ph idx="1" type="body"/>
          </p:nvPr>
        </p:nvSpPr>
        <p:spPr>
          <a:xfrm>
            <a:off x="2030400" y="1743675"/>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Lorem ipsum dolor sit amet, consectetur adipiscing elit. Curabitur eleifend a diam quis suscipit. Class aptent taciti sociosqu ad litora et nec torquent per conubia nostra.</a:t>
            </a:r>
            <a:endParaRPr>
              <a:solidFill>
                <a:srgbClr val="FFFFFF"/>
              </a:solidFill>
            </a:endParaRPr>
          </a:p>
        </p:txBody>
      </p:sp>
      <p:sp>
        <p:nvSpPr>
          <p:cNvPr id="177" name="Google Shape;177;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78" name="Google Shape;178;p20"/>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179" name="Google Shape;179;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80" name="Google Shape;180;p20"/>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pic>
        <p:nvPicPr>
          <p:cNvPr id="181" name="Google Shape;181;p20"/>
          <p:cNvPicPr preferRelativeResize="0"/>
          <p:nvPr/>
        </p:nvPicPr>
        <p:blipFill>
          <a:blip r:embed="rId3">
            <a:alphaModFix/>
          </a:blip>
          <a:stretch>
            <a:fillRect/>
          </a:stretch>
        </p:blipFill>
        <p:spPr>
          <a:xfrm>
            <a:off x="5034381" y="578675"/>
            <a:ext cx="3520899" cy="4449500"/>
          </a:xfrm>
          <a:prstGeom prst="rect">
            <a:avLst/>
          </a:prstGeom>
          <a:noFill/>
          <a:ln>
            <a:noFill/>
          </a:ln>
        </p:spPr>
      </p:pic>
      <p:sp>
        <p:nvSpPr>
          <p:cNvPr id="182" name="Google Shape;182;p20"/>
          <p:cNvSpPr txBox="1"/>
          <p:nvPr>
            <p:ph idx="4294967295" type="subTitle"/>
          </p:nvPr>
        </p:nvSpPr>
        <p:spPr>
          <a:xfrm>
            <a:off x="71550" y="4625875"/>
            <a:ext cx="7688100" cy="3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Helper</a:t>
            </a:r>
            <a:endParaRPr/>
          </a:p>
        </p:txBody>
      </p:sp>
      <p:sp>
        <p:nvSpPr>
          <p:cNvPr id="188" name="Google Shape;188;p21"/>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89" name="Google Shape;189;p21"/>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90" name="Google Shape;190;p21"/>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191" name="Google Shape;191;p21"/>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92" name="Google Shape;192;p21"/>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pic>
        <p:nvPicPr>
          <p:cNvPr id="193" name="Google Shape;193;p21"/>
          <p:cNvPicPr preferRelativeResize="0"/>
          <p:nvPr/>
        </p:nvPicPr>
        <p:blipFill>
          <a:blip r:embed="rId3">
            <a:alphaModFix/>
          </a:blip>
          <a:stretch>
            <a:fillRect/>
          </a:stretch>
        </p:blipFill>
        <p:spPr>
          <a:xfrm>
            <a:off x="459275" y="1964838"/>
            <a:ext cx="2268350" cy="2866600"/>
          </a:xfrm>
          <a:prstGeom prst="rect">
            <a:avLst/>
          </a:prstGeom>
          <a:noFill/>
          <a:ln>
            <a:noFill/>
          </a:ln>
        </p:spPr>
      </p:pic>
      <p:sp>
        <p:nvSpPr>
          <p:cNvPr id="194" name="Google Shape;194;p21"/>
          <p:cNvSpPr txBox="1"/>
          <p:nvPr>
            <p:ph idx="4294967295" type="subTitle"/>
          </p:nvPr>
        </p:nvSpPr>
        <p:spPr>
          <a:xfrm>
            <a:off x="71550" y="4625875"/>
            <a:ext cx="8925300" cy="38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195" name="Google Shape;195;p21"/>
          <p:cNvPicPr preferRelativeResize="0"/>
          <p:nvPr/>
        </p:nvPicPr>
        <p:blipFill>
          <a:blip r:embed="rId4">
            <a:alphaModFix/>
          </a:blip>
          <a:stretch>
            <a:fillRect/>
          </a:stretch>
        </p:blipFill>
        <p:spPr>
          <a:xfrm>
            <a:off x="3099950" y="3066800"/>
            <a:ext cx="5666525" cy="66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Extreme Edge Case</a:t>
            </a:r>
            <a:endParaRPr/>
          </a:p>
        </p:txBody>
      </p:sp>
      <p:sp>
        <p:nvSpPr>
          <p:cNvPr id="201" name="Google Shape;201;p22"/>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02" name="Google Shape;202;p22"/>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03" name="Google Shape;203;p22"/>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04" name="Google Shape;204;p22"/>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05" name="Google Shape;205;p22"/>
          <p:cNvSpPr txBox="1"/>
          <p:nvPr>
            <p:ph idx="4294967295" type="subTitle"/>
          </p:nvPr>
        </p:nvSpPr>
        <p:spPr>
          <a:xfrm>
            <a:off x="71550" y="4625875"/>
            <a:ext cx="8925300" cy="38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should add value</a:t>
            </a:r>
            <a:endParaRPr/>
          </a:p>
        </p:txBody>
      </p:sp>
      <p:sp>
        <p:nvSpPr>
          <p:cNvPr id="211" name="Google Shape;211;p23"/>
          <p:cNvSpPr txBox="1"/>
          <p:nvPr>
            <p:ph idx="4294967295" type="subTitle"/>
          </p:nvPr>
        </p:nvSpPr>
        <p:spPr>
          <a:xfrm>
            <a:off x="1413700" y="4719400"/>
            <a:ext cx="7688100" cy="377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12" name="Google Shape;212;p23"/>
          <p:cNvPicPr preferRelativeResize="0"/>
          <p:nvPr/>
        </p:nvPicPr>
        <p:blipFill>
          <a:blip r:embed="rId3">
            <a:alphaModFix/>
          </a:blip>
          <a:stretch>
            <a:fillRect/>
          </a:stretch>
        </p:blipFill>
        <p:spPr>
          <a:xfrm>
            <a:off x="152400" y="2006250"/>
            <a:ext cx="8839200" cy="2153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are testing...</a:t>
            </a:r>
            <a:endParaRPr/>
          </a:p>
        </p:txBody>
      </p:sp>
      <p:sp>
        <p:nvSpPr>
          <p:cNvPr id="218" name="Google Shape;218;p24"/>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19" name="Google Shape;219;p24"/>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220" name="Google Shape;220;p24"/>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21" name="Google Shape;221;p24"/>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22" name="Google Shape;222;p24"/>
          <p:cNvSpPr txBox="1"/>
          <p:nvPr>
            <p:ph idx="4294967295" type="subTitle"/>
          </p:nvPr>
        </p:nvSpPr>
        <p:spPr>
          <a:xfrm>
            <a:off x="71550" y="4625875"/>
            <a:ext cx="8925300" cy="38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23" name="Google Shape;223;p24"/>
          <p:cNvPicPr preferRelativeResize="0"/>
          <p:nvPr/>
        </p:nvPicPr>
        <p:blipFill>
          <a:blip r:embed="rId3">
            <a:alphaModFix/>
          </a:blip>
          <a:stretch>
            <a:fillRect/>
          </a:stretch>
        </p:blipFill>
        <p:spPr>
          <a:xfrm>
            <a:off x="5039000" y="608000"/>
            <a:ext cx="3500651" cy="4035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Custom URL Launcher</a:t>
            </a:r>
            <a:endParaRPr/>
          </a:p>
        </p:txBody>
      </p:sp>
      <p:sp>
        <p:nvSpPr>
          <p:cNvPr id="229" name="Google Shape;229;p25"/>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230" name="Google Shape;230;p25"/>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31" name="Google Shape;231;p25"/>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232" name="Google Shape;232;p25"/>
          <p:cNvSpPr txBox="1"/>
          <p:nvPr>
            <p:ph idx="4294967295" type="subTitle"/>
          </p:nvPr>
        </p:nvSpPr>
        <p:spPr>
          <a:xfrm>
            <a:off x="71550" y="4625875"/>
            <a:ext cx="7688100" cy="3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800"/>
              <a:t>Reme Le Hane, Frontend Architect, Wyzetalk</a:t>
            </a:r>
            <a:br>
              <a:rPr lang="en-GB" sz="800"/>
            </a:br>
            <a:r>
              <a:rPr lang="en-GB" sz="800"/>
              <a:t>GDC:  22 Apr 2021</a:t>
            </a:r>
            <a:endParaRPr sz="800"/>
          </a:p>
        </p:txBody>
      </p:sp>
      <p:pic>
        <p:nvPicPr>
          <p:cNvPr id="233" name="Google Shape;233;p25"/>
          <p:cNvPicPr preferRelativeResize="0"/>
          <p:nvPr/>
        </p:nvPicPr>
        <p:blipFill>
          <a:blip r:embed="rId3">
            <a:alphaModFix/>
          </a:blip>
          <a:stretch>
            <a:fillRect/>
          </a:stretch>
        </p:blipFill>
        <p:spPr>
          <a:xfrm>
            <a:off x="4871625" y="658075"/>
            <a:ext cx="3546525" cy="4310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