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86" d="100"/>
          <a:sy n="86" d="100"/>
        </p:scale>
        <p:origin x="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52E3C3-289B-271A-808C-59AA8369F2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666B2E-3AE2-47FD-F414-E4DA79301F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A278106-C9F0-4186-AABF-A20C88CDF555}"/>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18A293B8-529A-842E-F41C-ABAFAB76FB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6483C60-53AE-1F07-32E0-A520E3464402}"/>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131280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B61DD-617F-787B-3776-19B7DCB970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C2DB6F7-9B59-F0E3-D05B-3EAF4F5D092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D709683-FBCA-CA95-E28D-69C5C60D2F28}"/>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BCAD9B86-53C6-9024-EB6C-F4FEBF75E50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D6CF834-8830-B096-D6A3-27C395A3CB37}"/>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97174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7F5D245-D3DA-CFA8-FCB7-676D376C8B5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3C72660-1750-5A57-E31D-82CD28D2AFA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3EAA1D-4678-C709-EC66-5666D0358236}"/>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870B0BD3-E44E-85FA-DE77-F5DC455CA5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4EFCE48-5A01-78D6-E38C-689E3920686B}"/>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100343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13D037-AA4B-2B0F-BF62-A92E0A7134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3B1436-E67B-EDD5-EB8C-E91E038530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0641A1-508B-31F1-59FE-E4E669F9C753}"/>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F83465CD-7E9A-CB67-2468-4EC85A7D6E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B0CB1E4-5988-F145-B519-BC4D6A7C1B75}"/>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249837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AC893-D425-4CFA-1A06-4830C9ABA09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EB87B87-70FC-DB05-0659-A995A26E2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41FD194-4245-9828-8DA9-33E775617925}"/>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9583F484-7DAF-9271-66A5-1831B607F4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3881A74-BFBB-A581-B1A6-53C7946A2793}"/>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182167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F835AA-5749-8279-3FB8-0E66BFFC735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78FFF4-6A18-63AD-7898-18FB58D0145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CF83C84-0D6E-1B3F-D0D9-AB7D31E7CC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18C7585-2C7A-36C1-55BA-2C67AEFEDB99}"/>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6" name="Espace réservé du pied de page 5">
            <a:extLst>
              <a:ext uri="{FF2B5EF4-FFF2-40B4-BE49-F238E27FC236}">
                <a16:creationId xmlns:a16="http://schemas.microsoft.com/office/drawing/2014/main" id="{87373C1A-EA73-DF3A-4147-485E1D4A33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B4A9D83-F860-577B-364A-386F3181F3F8}"/>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694874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45C802-DD52-F038-1FC4-9F5C249122A6}"/>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5B2D609-A0F8-DFAC-5C50-95A8E1669A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49BF2B0-88AA-6BE6-FB02-AAC77E0A533E}"/>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D03629A-9DD1-062C-A134-36BF8FB5D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92E3FA0-4A2A-192C-5CA7-0B698F2E983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1665496-EFCD-9BDE-0803-BD47F9591F8C}"/>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8" name="Espace réservé du pied de page 7">
            <a:extLst>
              <a:ext uri="{FF2B5EF4-FFF2-40B4-BE49-F238E27FC236}">
                <a16:creationId xmlns:a16="http://schemas.microsoft.com/office/drawing/2014/main" id="{5F5F830C-D720-45B9-653B-2BB35ED1C66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6B05A5C-49E7-241F-3E94-54A83BE2B8BE}"/>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350784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CF40D6-A7A2-30B2-9CC7-E69C1B2DB53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EF10C3-80E2-CF52-6355-4FC1612AA806}"/>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4" name="Espace réservé du pied de page 3">
            <a:extLst>
              <a:ext uri="{FF2B5EF4-FFF2-40B4-BE49-F238E27FC236}">
                <a16:creationId xmlns:a16="http://schemas.microsoft.com/office/drawing/2014/main" id="{5E952186-BC6C-B6AD-2F09-482A81288BA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B8B47AE-559B-FF84-4773-68F98CEB833D}"/>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269033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0AC5A2-8B80-D824-884D-18C5FE55ED26}"/>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3" name="Espace réservé du pied de page 2">
            <a:extLst>
              <a:ext uri="{FF2B5EF4-FFF2-40B4-BE49-F238E27FC236}">
                <a16:creationId xmlns:a16="http://schemas.microsoft.com/office/drawing/2014/main" id="{10E2759E-52DB-9251-8496-B23E8E48FB2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5CC2E58-1FDD-2C33-32E2-5F306216FFDE}"/>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413773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4467AA-0AF6-7C82-0F54-9C9A4FE83BB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F6ED23B-BAF1-C32A-8A69-B615436C8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265558D-09C9-3893-B2CE-E4B0D566E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325756C-9935-FA1C-39F7-F072C99A8142}"/>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6" name="Espace réservé du pied de page 5">
            <a:extLst>
              <a:ext uri="{FF2B5EF4-FFF2-40B4-BE49-F238E27FC236}">
                <a16:creationId xmlns:a16="http://schemas.microsoft.com/office/drawing/2014/main" id="{292B5B6A-C942-C058-9A66-BA97A5FD7F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97C302C-78F1-AC3F-A446-6E327D7534B3}"/>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319837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DE38A4-7452-3A2E-FB1E-223298BA8C2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16BA355-7058-8E97-5858-1380A7DA3C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32D817C-6B85-1620-5BDB-9FF64CF0E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F506C21-EF3B-92C6-5823-F230EF4D568D}"/>
              </a:ext>
            </a:extLst>
          </p:cNvPr>
          <p:cNvSpPr>
            <a:spLocks noGrp="1"/>
          </p:cNvSpPr>
          <p:nvPr>
            <p:ph type="dt" sz="half" idx="10"/>
          </p:nvPr>
        </p:nvSpPr>
        <p:spPr/>
        <p:txBody>
          <a:bodyPr/>
          <a:lstStyle/>
          <a:p>
            <a:fld id="{F49E59D1-E401-4E76-A821-D4A4FB9B2C79}" type="datetimeFigureOut">
              <a:rPr lang="fr-FR" smtClean="0"/>
              <a:t>15/06/2023</a:t>
            </a:fld>
            <a:endParaRPr lang="fr-FR"/>
          </a:p>
        </p:txBody>
      </p:sp>
      <p:sp>
        <p:nvSpPr>
          <p:cNvPr id="6" name="Espace réservé du pied de page 5">
            <a:extLst>
              <a:ext uri="{FF2B5EF4-FFF2-40B4-BE49-F238E27FC236}">
                <a16:creationId xmlns:a16="http://schemas.microsoft.com/office/drawing/2014/main" id="{8F246DAF-BB40-7750-6203-3D1C80F16B1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D35E32-9159-595D-1194-C67FDE2F7C1B}"/>
              </a:ext>
            </a:extLst>
          </p:cNvPr>
          <p:cNvSpPr>
            <a:spLocks noGrp="1"/>
          </p:cNvSpPr>
          <p:nvPr>
            <p:ph type="sldNum" sz="quarter" idx="12"/>
          </p:nvPr>
        </p:nvSpPr>
        <p:spPr/>
        <p:txBody>
          <a:bodyPr/>
          <a:lstStyle/>
          <a:p>
            <a:fld id="{AE9E21C9-6791-4F72-BC8B-2BC5908A03C3}" type="slidenum">
              <a:rPr lang="fr-FR" smtClean="0"/>
              <a:t>‹N°›</a:t>
            </a:fld>
            <a:endParaRPr lang="fr-FR"/>
          </a:p>
        </p:txBody>
      </p:sp>
    </p:spTree>
    <p:extLst>
      <p:ext uri="{BB962C8B-B14F-4D97-AF65-F5344CB8AC3E}">
        <p14:creationId xmlns:p14="http://schemas.microsoft.com/office/powerpoint/2010/main" val="354089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F1A5D8A-3B00-48A4-088D-33AED0C5F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1016BE5-128B-1E7E-A82C-5FF6C341F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4B59608-4996-10CB-AD87-C10A60DBC0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9E59D1-E401-4E76-A821-D4A4FB9B2C79}" type="datetimeFigureOut">
              <a:rPr lang="fr-FR" smtClean="0"/>
              <a:t>15/06/2023</a:t>
            </a:fld>
            <a:endParaRPr lang="fr-FR"/>
          </a:p>
        </p:txBody>
      </p:sp>
      <p:sp>
        <p:nvSpPr>
          <p:cNvPr id="5" name="Espace réservé du pied de page 4">
            <a:extLst>
              <a:ext uri="{FF2B5EF4-FFF2-40B4-BE49-F238E27FC236}">
                <a16:creationId xmlns:a16="http://schemas.microsoft.com/office/drawing/2014/main" id="{18C668EF-54E1-E568-BC6A-5B38FBB45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BE4C4EE-F3AD-EC8C-2414-02421CD5C6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E21C9-6791-4F72-BC8B-2BC5908A03C3}" type="slidenum">
              <a:rPr lang="fr-FR" smtClean="0"/>
              <a:t>‹N°›</a:t>
            </a:fld>
            <a:endParaRPr lang="fr-FR"/>
          </a:p>
        </p:txBody>
      </p:sp>
    </p:spTree>
    <p:extLst>
      <p:ext uri="{BB962C8B-B14F-4D97-AF65-F5344CB8AC3E}">
        <p14:creationId xmlns:p14="http://schemas.microsoft.com/office/powerpoint/2010/main" val="542341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6638A2-F474-E26C-FD51-78A99AEB72C7}"/>
              </a:ext>
            </a:extLst>
          </p:cNvPr>
          <p:cNvSpPr>
            <a:spLocks noGrp="1"/>
          </p:cNvSpPr>
          <p:nvPr>
            <p:ph type="ctrTitle"/>
          </p:nvPr>
        </p:nvSpPr>
        <p:spPr>
          <a:xfrm>
            <a:off x="1524000" y="1122363"/>
            <a:ext cx="9144000" cy="617228"/>
          </a:xfrm>
        </p:spPr>
        <p:txBody>
          <a:bodyPr>
            <a:normAutofit fontScale="90000"/>
          </a:bodyPr>
          <a:lstStyle/>
          <a:p>
            <a:r>
              <a:rPr lang="fr-FR" sz="2000" b="1" i="0" dirty="0">
                <a:effectLst/>
                <a:latin typeface="Times New Roman" panose="02020603050405020304" pitchFamily="18" charset="0"/>
                <a:cs typeface="Times New Roman" panose="02020603050405020304" pitchFamily="18" charset="0"/>
              </a:rPr>
              <a:t>Bases de données SQL ou NoSQL : les différences</a:t>
            </a:r>
            <a:br>
              <a:rPr lang="fr-FR" sz="2000" b="1" i="0" dirty="0">
                <a:effectLst/>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B0C655B4-786F-08D3-AB68-A41A11E472C7}"/>
              </a:ext>
            </a:extLst>
          </p:cNvPr>
          <p:cNvSpPr>
            <a:spLocks noGrp="1"/>
          </p:cNvSpPr>
          <p:nvPr>
            <p:ph type="subTitle" idx="1"/>
          </p:nvPr>
        </p:nvSpPr>
        <p:spPr>
          <a:xfrm>
            <a:off x="1524000" y="1639229"/>
            <a:ext cx="9144000" cy="5218771"/>
          </a:xfrm>
        </p:spPr>
        <p:txBody>
          <a:bodyPr>
            <a:normAutofit lnSpcReduction="10000"/>
          </a:bodyPr>
          <a:lstStyle/>
          <a:p>
            <a:pPr algn="just"/>
            <a:r>
              <a:rPr lang="fr-FR" sz="1700" b="0" i="0" dirty="0">
                <a:solidFill>
                  <a:srgbClr val="374151"/>
                </a:solidFill>
                <a:effectLst/>
                <a:latin typeface="Times New Roman" panose="02020603050405020304" pitchFamily="18" charset="0"/>
                <a:cs typeface="Times New Roman" panose="02020603050405020304" pitchFamily="18" charset="0"/>
              </a:rPr>
              <a:t>Fondamentalement, le SQL et le NoSQL servent les mêmes objectifs : stocker et gérer des données. Simplement, ils le font de manière différente et ce, à plusieurs niveaux : </a:t>
            </a:r>
          </a:p>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Structure : </a:t>
            </a:r>
            <a:r>
              <a:rPr lang="fr-FR" sz="1700" b="0" i="0" dirty="0">
                <a:solidFill>
                  <a:srgbClr val="374151"/>
                </a:solidFill>
                <a:effectLst/>
                <a:latin typeface="Times New Roman" panose="02020603050405020304" pitchFamily="18" charset="0"/>
                <a:cs typeface="Times New Roman" panose="02020603050405020304" pitchFamily="18" charset="0"/>
              </a:rPr>
              <a:t>les bases de données SQL sont structurées sous forme de tables avec des relations définies entre elles (modèle strict). Les bases de données NoSQL sont basées sur des documents qui correspondent à des collections d’objets (modèle flexible).</a:t>
            </a:r>
          </a:p>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Normalisation :</a:t>
            </a:r>
            <a:r>
              <a:rPr lang="fr-FR" sz="1700" b="0" i="0" dirty="0">
                <a:solidFill>
                  <a:srgbClr val="374151"/>
                </a:solidFill>
                <a:effectLst/>
                <a:latin typeface="Times New Roman" panose="02020603050405020304" pitchFamily="18" charset="0"/>
                <a:cs typeface="Times New Roman" panose="02020603050405020304" pitchFamily="18" charset="0"/>
              </a:rPr>
              <a:t> les bases de données SQL sont dites « normalisées » ; elles évitent ainsi les redondances. À l’inverse, les bases de données NoSQL sont « dénormalisées », ce qui améliore les performances (opérations de jointure).</a:t>
            </a:r>
          </a:p>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Scalabilité :</a:t>
            </a:r>
            <a:r>
              <a:rPr lang="fr-FR" sz="1700" b="0" i="0" dirty="0">
                <a:solidFill>
                  <a:srgbClr val="374151"/>
                </a:solidFill>
                <a:effectLst/>
                <a:latin typeface="Times New Roman" panose="02020603050405020304" pitchFamily="18" charset="0"/>
                <a:cs typeface="Times New Roman" panose="02020603050405020304" pitchFamily="18" charset="0"/>
              </a:rPr>
              <a:t> les bases de données SQL privilégient une approche verticale (en ajoutant de la puissance serveur). Côté NoSQL, l’organisation des données en documents et la dénormalisation des collections autorisent une répartition de charge (</a:t>
            </a:r>
            <a:r>
              <a:rPr lang="fr-FR" sz="1700" b="0" i="0" dirty="0" err="1">
                <a:solidFill>
                  <a:srgbClr val="374151"/>
                </a:solidFill>
                <a:effectLst/>
                <a:latin typeface="Times New Roman" panose="02020603050405020304" pitchFamily="18" charset="0"/>
                <a:cs typeface="Times New Roman" panose="02020603050405020304" pitchFamily="18" charset="0"/>
              </a:rPr>
              <a:t>load</a:t>
            </a:r>
            <a:r>
              <a:rPr lang="fr-FR" sz="1700" b="0" i="0" dirty="0">
                <a:solidFill>
                  <a:srgbClr val="374151"/>
                </a:solidFill>
                <a:effectLst/>
                <a:latin typeface="Times New Roman" panose="02020603050405020304" pitchFamily="18" charset="0"/>
                <a:cs typeface="Times New Roman" panose="02020603050405020304" pitchFamily="18" charset="0"/>
              </a:rPr>
              <a:t> balancing) de la base de données sur les serveurs déployés (scalabilité horizontale). De fait, NoSQL est particulièrement adapté aux enjeux de données massives (big data).</a:t>
            </a:r>
          </a:p>
          <a:p>
            <a:pPr algn="just">
              <a:buFont typeface="Arial" panose="020B0604020202020204" pitchFamily="34" charset="0"/>
              <a:buChar char="•"/>
            </a:pPr>
            <a:r>
              <a:rPr lang="fr-FR" sz="1600" b="1" i="0" dirty="0">
                <a:solidFill>
                  <a:srgbClr val="374151"/>
                </a:solidFill>
                <a:effectLst/>
                <a:latin typeface="Times New Roman" panose="02020603050405020304" pitchFamily="18" charset="0"/>
                <a:cs typeface="Times New Roman" panose="02020603050405020304" pitchFamily="18" charset="0"/>
              </a:rPr>
              <a:t>Jointure :</a:t>
            </a:r>
            <a:r>
              <a:rPr lang="fr-FR" sz="1600" b="0" i="0" dirty="0">
                <a:solidFill>
                  <a:srgbClr val="374151"/>
                </a:solidFill>
                <a:effectLst/>
                <a:latin typeface="Times New Roman" panose="02020603050405020304" pitchFamily="18" charset="0"/>
                <a:cs typeface="Times New Roman" panose="02020603050405020304" pitchFamily="18" charset="0"/>
              </a:rPr>
              <a:t> les bases de données SQL utilisent des jointures pour combiner des données de différentes tables. Par défaut, NoSQL ne propose pas de jointure. Cela dit, certains SGBD implémentent un système de requêtes autorisant l’usage de jointures (</a:t>
            </a:r>
            <a:r>
              <a:rPr lang="fr-FR" sz="1600" b="0" i="0" dirty="0" err="1">
                <a:solidFill>
                  <a:srgbClr val="374151"/>
                </a:solidFill>
                <a:effectLst/>
                <a:latin typeface="Times New Roman" panose="02020603050405020304" pitchFamily="18" charset="0"/>
                <a:cs typeface="Times New Roman" panose="02020603050405020304" pitchFamily="18" charset="0"/>
              </a:rPr>
              <a:t>Couchbase</a:t>
            </a:r>
            <a:r>
              <a:rPr lang="fr-FR" sz="1600" b="0" i="0" dirty="0">
                <a:solidFill>
                  <a:srgbClr val="374151"/>
                </a:solidFill>
                <a:effectLst/>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fr-FR" sz="1600" b="1" i="0" dirty="0">
                <a:solidFill>
                  <a:srgbClr val="374151"/>
                </a:solidFill>
                <a:effectLst/>
                <a:latin typeface="Times New Roman" panose="02020603050405020304" pitchFamily="18" charset="0"/>
                <a:cs typeface="Times New Roman" panose="02020603050405020304" pitchFamily="18" charset="0"/>
              </a:rPr>
              <a:t>Intégrité :</a:t>
            </a:r>
            <a:r>
              <a:rPr lang="fr-FR" sz="1600" b="0" i="0" dirty="0">
                <a:solidFill>
                  <a:srgbClr val="374151"/>
                </a:solidFill>
                <a:effectLst/>
                <a:latin typeface="Times New Roman" panose="02020603050405020304" pitchFamily="18" charset="0"/>
                <a:cs typeface="Times New Roman" panose="02020603050405020304" pitchFamily="18" charset="0"/>
              </a:rPr>
              <a:t> SQL applique des règles d’intégrité qui préviennent la création de données invalides. Cela évite également que des données soient orphelines, sans lien avec aucune table. Les règles d’intégrité n’existent pas dans NoSQL, car il est possible d’enregistrer n’importe quelle donnée à n’importe quel endroit. Cela implique la définition d’une norme d’enregistrement à la création d’une BDD NoSQL afin d’éviter d’égarer des données.</a:t>
            </a:r>
          </a:p>
          <a:p>
            <a:pPr algn="l">
              <a:buFont typeface="Arial" panose="020B0604020202020204" pitchFamily="34" charset="0"/>
              <a:buChar char="•"/>
            </a:pPr>
            <a:endParaRPr lang="fr-FR" sz="1700" b="0" i="0" dirty="0">
              <a:solidFill>
                <a:srgbClr val="374151"/>
              </a:solidFill>
              <a:effectLst/>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83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A64C8-656F-B720-1F59-044C315708C7}"/>
              </a:ext>
            </a:extLst>
          </p:cNvPr>
          <p:cNvSpPr>
            <a:spLocks noGrp="1"/>
          </p:cNvSpPr>
          <p:nvPr>
            <p:ph type="title"/>
          </p:nvPr>
        </p:nvSpPr>
        <p:spPr/>
        <p:txBody>
          <a:bodyPr>
            <a:normAutofit/>
          </a:bodyPr>
          <a:lstStyle/>
          <a:p>
            <a:pPr algn="ctr"/>
            <a:r>
              <a:rPr lang="fr-FR" sz="2000" b="1" i="0" dirty="0">
                <a:effectLst/>
                <a:latin typeface="Times New Roman" panose="02020603050405020304" pitchFamily="18" charset="0"/>
                <a:cs typeface="Times New Roman" panose="02020603050405020304" pitchFamily="18" charset="0"/>
              </a:rPr>
              <a:t>Bases de données SQL ou NoSQL : les différences</a:t>
            </a:r>
            <a:endParaRPr lang="fr-FR" sz="2000" dirty="0"/>
          </a:p>
        </p:txBody>
      </p:sp>
      <p:sp>
        <p:nvSpPr>
          <p:cNvPr id="3" name="Espace réservé du contenu 2">
            <a:extLst>
              <a:ext uri="{FF2B5EF4-FFF2-40B4-BE49-F238E27FC236}">
                <a16:creationId xmlns:a16="http://schemas.microsoft.com/office/drawing/2014/main" id="{96026514-DE4C-C9AB-45C3-099A88236D2C}"/>
              </a:ext>
            </a:extLst>
          </p:cNvPr>
          <p:cNvSpPr>
            <a:spLocks noGrp="1"/>
          </p:cNvSpPr>
          <p:nvPr>
            <p:ph idx="1"/>
          </p:nvPr>
        </p:nvSpPr>
        <p:spPr/>
        <p:txBody>
          <a:bodyPr>
            <a:normAutofit/>
          </a:bodyPr>
          <a:lstStyle/>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Transaction :</a:t>
            </a:r>
            <a:r>
              <a:rPr lang="fr-FR" sz="1700" b="0" i="0" dirty="0">
                <a:solidFill>
                  <a:srgbClr val="374151"/>
                </a:solidFill>
                <a:effectLst/>
                <a:latin typeface="Times New Roman" panose="02020603050405020304" pitchFamily="18" charset="0"/>
                <a:cs typeface="Times New Roman" panose="02020603050405020304" pitchFamily="18" charset="0"/>
              </a:rPr>
              <a:t> SQL offre des transactions ACID (qui garantissent l’atomicité, la cohérence, l’isolation et la durabilité des données). Dans NoSQL, la modification d’un document unique est également atomique. En revanche, il n’y a pas d’équivalent à la transaction SQL quand il s’agit de mettre à jour plusieurs documents en même temps. </a:t>
            </a:r>
          </a:p>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Syntaxe :</a:t>
            </a:r>
            <a:r>
              <a:rPr lang="fr-FR" sz="1700" b="0" i="0" dirty="0">
                <a:solidFill>
                  <a:srgbClr val="374151"/>
                </a:solidFill>
                <a:effectLst/>
                <a:latin typeface="Times New Roman" panose="02020603050405020304" pitchFamily="18" charset="0"/>
                <a:cs typeface="Times New Roman" panose="02020603050405020304" pitchFamily="18" charset="0"/>
              </a:rPr>
              <a:t> d’une manière générale, la syntaxe des requêtes SQL est moins complexe que leur équivalent NoSQL qui fait appel à des arguments JSON. </a:t>
            </a:r>
          </a:p>
          <a:p>
            <a:pPr algn="just">
              <a:buFont typeface="Arial" panose="020B0604020202020204" pitchFamily="34" charset="0"/>
              <a:buChar char="•"/>
            </a:pPr>
            <a:r>
              <a:rPr lang="fr-FR" sz="1700" b="1" i="0" dirty="0">
                <a:solidFill>
                  <a:srgbClr val="374151"/>
                </a:solidFill>
                <a:effectLst/>
                <a:latin typeface="Times New Roman" panose="02020603050405020304" pitchFamily="18" charset="0"/>
                <a:cs typeface="Times New Roman" panose="02020603050405020304" pitchFamily="18" charset="0"/>
              </a:rPr>
              <a:t>Performance :</a:t>
            </a:r>
            <a:r>
              <a:rPr lang="fr-FR" sz="1700" b="0" i="0" dirty="0">
                <a:solidFill>
                  <a:srgbClr val="374151"/>
                </a:solidFill>
                <a:effectLst/>
                <a:latin typeface="Times New Roman" panose="02020603050405020304" pitchFamily="18" charset="0"/>
                <a:cs typeface="Times New Roman" panose="02020603050405020304" pitchFamily="18" charset="0"/>
              </a:rPr>
              <a:t> en réalité, tout dépend de ce que l’on recherche. SQL est plus performant si l’on souhaite restituer des requêtes impliquant des jointures. Par contre, NoSQL est bien plus performant lorsqu’il s’agit d’opérations de lecture/écriture massives.</a:t>
            </a:r>
          </a:p>
          <a:p>
            <a:endParaRPr lang="fr-FR" dirty="0"/>
          </a:p>
        </p:txBody>
      </p:sp>
    </p:spTree>
    <p:extLst>
      <p:ext uri="{BB962C8B-B14F-4D97-AF65-F5344CB8AC3E}">
        <p14:creationId xmlns:p14="http://schemas.microsoft.com/office/powerpoint/2010/main" val="109345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C13FB6-23DC-D41B-053F-3EAFA3591C32}"/>
              </a:ext>
            </a:extLst>
          </p:cNvPr>
          <p:cNvSpPr>
            <a:spLocks noGrp="1"/>
          </p:cNvSpPr>
          <p:nvPr>
            <p:ph type="title"/>
          </p:nvPr>
        </p:nvSpPr>
        <p:spPr/>
        <p:txBody>
          <a:bodyPr>
            <a:normAutofit/>
          </a:bodyPr>
          <a:lstStyle/>
          <a:p>
            <a:pPr algn="ctr"/>
            <a:r>
              <a:rPr lang="fr-FR" sz="2000" b="1" dirty="0" err="1">
                <a:latin typeface="Times New Roman" panose="02020603050405020304" pitchFamily="18" charset="0"/>
                <a:cs typeface="Times New Roman" panose="02020603050405020304" pitchFamily="18" charset="0"/>
              </a:rPr>
              <a:t>MongoDb</a:t>
            </a:r>
            <a:r>
              <a:rPr lang="fr-FR" sz="2000" b="1" dirty="0">
                <a:latin typeface="Times New Roman" panose="02020603050405020304" pitchFamily="18" charset="0"/>
                <a:cs typeface="Times New Roman" panose="02020603050405020304" pitchFamily="18" charset="0"/>
              </a:rPr>
              <a:t> versus </a:t>
            </a:r>
            <a:r>
              <a:rPr lang="fr-FR" sz="2000" b="1" dirty="0" err="1">
                <a:latin typeface="Times New Roman" panose="02020603050405020304" pitchFamily="18" charset="0"/>
                <a:cs typeface="Times New Roman" panose="02020603050405020304" pitchFamily="18" charset="0"/>
              </a:rPr>
              <a:t>Sql</a:t>
            </a:r>
            <a:endParaRPr lang="fr-FR" sz="2000"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5049B06D-CDE8-5382-DACB-8FC4C580AE44}"/>
              </a:ext>
            </a:extLst>
          </p:cNvPr>
          <p:cNvSpPr>
            <a:spLocks noGrp="1"/>
          </p:cNvSpPr>
          <p:nvPr>
            <p:ph idx="1"/>
          </p:nvPr>
        </p:nvSpPr>
        <p:spPr>
          <a:xfrm>
            <a:off x="838200" y="1237785"/>
            <a:ext cx="10515600" cy="5255090"/>
          </a:xfrm>
        </p:spPr>
        <p:txBody>
          <a:bodyPr>
            <a:normAutofit fontScale="92500" lnSpcReduction="20000"/>
          </a:bodyPr>
          <a:lstStyle/>
          <a:p>
            <a:pPr marL="0" indent="0" algn="l">
              <a:buNone/>
            </a:pPr>
            <a:r>
              <a:rPr lang="fr-FR" sz="1700" b="0" i="0" dirty="0">
                <a:solidFill>
                  <a:srgbClr val="374151"/>
                </a:solidFill>
                <a:effectLst/>
                <a:latin typeface="Times New Roman" panose="02020603050405020304" pitchFamily="18" charset="0"/>
                <a:cs typeface="Times New Roman" panose="02020603050405020304" pitchFamily="18" charset="0"/>
              </a:rPr>
              <a:t>MongoDB et SQL (</a:t>
            </a:r>
            <a:r>
              <a:rPr lang="fr-FR" sz="1700" b="0" i="0" dirty="0" err="1">
                <a:solidFill>
                  <a:srgbClr val="374151"/>
                </a:solidFill>
                <a:effectLst/>
                <a:latin typeface="Times New Roman" panose="02020603050405020304" pitchFamily="18" charset="0"/>
                <a:cs typeface="Times New Roman" panose="02020603050405020304" pitchFamily="18" charset="0"/>
              </a:rPr>
              <a:t>Structured</a:t>
            </a:r>
            <a:r>
              <a:rPr lang="fr-FR" sz="1700" b="0" i="0" dirty="0">
                <a:solidFill>
                  <a:srgbClr val="374151"/>
                </a:solidFill>
                <a:effectLst/>
                <a:latin typeface="Times New Roman" panose="02020603050405020304" pitchFamily="18" charset="0"/>
                <a:cs typeface="Times New Roman" panose="02020603050405020304" pitchFamily="18" charset="0"/>
              </a:rPr>
              <a:t> </a:t>
            </a:r>
            <a:r>
              <a:rPr lang="fr-FR" sz="1700" b="0" i="0" dirty="0" err="1">
                <a:solidFill>
                  <a:srgbClr val="374151"/>
                </a:solidFill>
                <a:effectLst/>
                <a:latin typeface="Times New Roman" panose="02020603050405020304" pitchFamily="18" charset="0"/>
                <a:cs typeface="Times New Roman" panose="02020603050405020304" pitchFamily="18" charset="0"/>
              </a:rPr>
              <a:t>Query</a:t>
            </a:r>
            <a:r>
              <a:rPr lang="fr-FR" sz="1700" b="0" i="0" dirty="0">
                <a:solidFill>
                  <a:srgbClr val="374151"/>
                </a:solidFill>
                <a:effectLst/>
                <a:latin typeface="Times New Roman" panose="02020603050405020304" pitchFamily="18" charset="0"/>
                <a:cs typeface="Times New Roman" panose="02020603050405020304" pitchFamily="18" charset="0"/>
              </a:rPr>
              <a:t> </a:t>
            </a:r>
            <a:r>
              <a:rPr lang="fr-FR" sz="1700" b="0" i="0" dirty="0" err="1">
                <a:solidFill>
                  <a:srgbClr val="374151"/>
                </a:solidFill>
                <a:effectLst/>
                <a:latin typeface="Times New Roman" panose="02020603050405020304" pitchFamily="18" charset="0"/>
                <a:cs typeface="Times New Roman" panose="02020603050405020304" pitchFamily="18" charset="0"/>
              </a:rPr>
              <a:t>Language</a:t>
            </a:r>
            <a:r>
              <a:rPr lang="fr-FR" sz="1700" b="0" i="0" dirty="0">
                <a:solidFill>
                  <a:srgbClr val="374151"/>
                </a:solidFill>
                <a:effectLst/>
                <a:latin typeface="Times New Roman" panose="02020603050405020304" pitchFamily="18" charset="0"/>
                <a:cs typeface="Times New Roman" panose="02020603050405020304" pitchFamily="18" charset="0"/>
              </a:rPr>
              <a:t>) sont tous deux des systèmes de gestion de base de données, mais ils diffèrent par leurs modèles de données sous-jacents et leurs langages d'interrogation. Voici une comparaison entre MongoDB et SQL :</a:t>
            </a:r>
          </a:p>
          <a:p>
            <a:pPr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Modèle de données:</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MongoDB : Il s'agit d'une base de données NoSQL qui utilise un modèle de document flexible et sans schéma. Les données sont stockées dans des documents de type JSON, organisés en collections. Chaque document peut avoir une structure différente, permettant une plus grande flexibilité dans la gestion des données évolutives.</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SQL : C'est un système de gestion de bases de données relationnelles (RDBMS) qui utilise un schéma structuré et prédéfini. Les données sont stockées dans des tables avec des lignes et des colonnes, et chaque table a une structure prédéfinie basée sur un schéma.</a:t>
            </a:r>
          </a:p>
          <a:p>
            <a:pPr marL="0" indent="0" algn="l">
              <a:buNone/>
            </a:pPr>
            <a:r>
              <a:rPr lang="fr-FR" sz="1700" dirty="0">
                <a:solidFill>
                  <a:srgbClr val="374151"/>
                </a:solidFill>
                <a:latin typeface="Times New Roman" panose="02020603050405020304" pitchFamily="18" charset="0"/>
                <a:cs typeface="Times New Roman" panose="02020603050405020304" pitchFamily="18" charset="0"/>
              </a:rPr>
              <a:t>2</a:t>
            </a:r>
            <a:r>
              <a:rPr lang="fr-FR" sz="1700" b="0" i="0" dirty="0">
                <a:solidFill>
                  <a:srgbClr val="374151"/>
                </a:solidFill>
                <a:effectLst/>
                <a:latin typeface="Times New Roman" panose="02020603050405020304" pitchFamily="18" charset="0"/>
                <a:cs typeface="Times New Roman" panose="02020603050405020304" pitchFamily="18" charset="0"/>
              </a:rPr>
              <a:t>. Langage de requête:</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MongoDB : MongoDB utilise un langage de requête appelé MongoDB </a:t>
            </a:r>
            <a:r>
              <a:rPr lang="fr-FR" sz="1700" b="0" i="0" dirty="0" err="1">
                <a:solidFill>
                  <a:srgbClr val="374151"/>
                </a:solidFill>
                <a:effectLst/>
                <a:latin typeface="Times New Roman" panose="02020603050405020304" pitchFamily="18" charset="0"/>
                <a:cs typeface="Times New Roman" panose="02020603050405020304" pitchFamily="18" charset="0"/>
              </a:rPr>
              <a:t>Query</a:t>
            </a:r>
            <a:r>
              <a:rPr lang="fr-FR" sz="1700" b="0" i="0" dirty="0">
                <a:solidFill>
                  <a:srgbClr val="374151"/>
                </a:solidFill>
                <a:effectLst/>
                <a:latin typeface="Times New Roman" panose="02020603050405020304" pitchFamily="18" charset="0"/>
                <a:cs typeface="Times New Roman" panose="02020603050405020304" pitchFamily="18" charset="0"/>
              </a:rPr>
              <a:t> </a:t>
            </a:r>
            <a:r>
              <a:rPr lang="fr-FR" sz="1700" b="0" i="0" dirty="0" err="1">
                <a:solidFill>
                  <a:srgbClr val="374151"/>
                </a:solidFill>
                <a:effectLst/>
                <a:latin typeface="Times New Roman" panose="02020603050405020304" pitchFamily="18" charset="0"/>
                <a:cs typeface="Times New Roman" panose="02020603050405020304" pitchFamily="18" charset="0"/>
              </a:rPr>
              <a:t>Language</a:t>
            </a:r>
            <a:r>
              <a:rPr lang="fr-FR" sz="1700" b="0" i="0" dirty="0">
                <a:solidFill>
                  <a:srgbClr val="374151"/>
                </a:solidFill>
                <a:effectLst/>
                <a:latin typeface="Times New Roman" panose="02020603050405020304" pitchFamily="18" charset="0"/>
                <a:cs typeface="Times New Roman" panose="02020603050405020304" pitchFamily="18" charset="0"/>
              </a:rPr>
              <a:t> (MQL). MQL est un langage de requête de type JSON qui permet des requêtes riches et flexibles, y compris le filtrage, le tri, la projection et l'agrégation.</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SQL : SQL utilise le langage de requête structuré standardisé, qui est un langage déclaratif pour interroger les bases de données relationnelles. Il offre de puissantes capacités d'interrogation, notamment des fonctions de jointure, de filtrage, de tri, de regroupement et d'agrégation.</a:t>
            </a:r>
          </a:p>
          <a:p>
            <a:pPr marL="0" indent="0" algn="l">
              <a:buNone/>
            </a:pPr>
            <a:r>
              <a:rPr lang="fr-FR" sz="1700" dirty="0">
                <a:solidFill>
                  <a:srgbClr val="374151"/>
                </a:solidFill>
                <a:latin typeface="Times New Roman" panose="02020603050405020304" pitchFamily="18" charset="0"/>
                <a:cs typeface="Times New Roman" panose="02020603050405020304" pitchFamily="18" charset="0"/>
              </a:rPr>
              <a:t>3</a:t>
            </a:r>
            <a:r>
              <a:rPr lang="fr-FR" sz="1700" b="0" i="0" dirty="0">
                <a:solidFill>
                  <a:srgbClr val="374151"/>
                </a:solidFill>
                <a:effectLst/>
                <a:latin typeface="Times New Roman" panose="02020603050405020304" pitchFamily="18" charset="0"/>
                <a:cs typeface="Times New Roman" panose="02020603050405020304" pitchFamily="18" charset="0"/>
              </a:rPr>
              <a:t>. Évolutivité :</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MongoDB : MongoDB est conçu pour évoluer horizontalement en partageant les données sur plusieurs serveurs. Il peut gérer de grandes quantités de données et des charges d'écriture élevées en distribuant les données sur un cluster de machines.</a:t>
            </a:r>
          </a:p>
          <a:p>
            <a:pPr marL="742950" lvl="1" indent="-285750" algn="l">
              <a:buFont typeface="+mj-lt"/>
              <a:buAutoNum type="arabicPeriod"/>
            </a:pPr>
            <a:r>
              <a:rPr lang="fr-FR" sz="1700" b="0" i="0" dirty="0">
                <a:solidFill>
                  <a:srgbClr val="374151"/>
                </a:solidFill>
                <a:effectLst/>
                <a:latin typeface="Times New Roman" panose="02020603050405020304" pitchFamily="18" charset="0"/>
                <a:cs typeface="Times New Roman" panose="02020603050405020304" pitchFamily="18" charset="0"/>
              </a:rPr>
              <a:t>SQL : les bases de données SQL traditionnelles sont généralement conçues pour évoluer verticalement en ajoutant davantage de ressources à un seul serveur. Cependant, il existe également des bases de données SQL distribuées qui offrent une évolutivité horizontale.</a:t>
            </a:r>
          </a:p>
          <a:p>
            <a:pPr marL="457200" lvl="1" indent="0" algn="l">
              <a:buNone/>
            </a:pPr>
            <a:endParaRPr lang="fr-FR" sz="1700" b="0" i="0" dirty="0">
              <a:solidFill>
                <a:srgbClr val="374151"/>
              </a:solidFill>
              <a:effectLst/>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4475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D470D8-D138-9B29-18C1-3C097CEE4E7D}"/>
              </a:ext>
            </a:extLst>
          </p:cNvPr>
          <p:cNvSpPr>
            <a:spLocks noGrp="1"/>
          </p:cNvSpPr>
          <p:nvPr>
            <p:ph type="title"/>
          </p:nvPr>
        </p:nvSpPr>
        <p:spPr/>
        <p:txBody>
          <a:bodyPr>
            <a:normAutofit/>
          </a:bodyPr>
          <a:lstStyle/>
          <a:p>
            <a:pPr algn="ctr"/>
            <a:r>
              <a:rPr lang="fr-FR" sz="2000" b="1" dirty="0" err="1">
                <a:latin typeface="Times New Roman" panose="02020603050405020304" pitchFamily="18" charset="0"/>
                <a:cs typeface="Times New Roman" panose="02020603050405020304" pitchFamily="18" charset="0"/>
              </a:rPr>
              <a:t>MongoDb</a:t>
            </a:r>
            <a:r>
              <a:rPr lang="fr-FR" sz="2000" b="1" dirty="0">
                <a:latin typeface="Times New Roman" panose="02020603050405020304" pitchFamily="18" charset="0"/>
                <a:cs typeface="Times New Roman" panose="02020603050405020304" pitchFamily="18" charset="0"/>
              </a:rPr>
              <a:t> versus </a:t>
            </a:r>
            <a:r>
              <a:rPr lang="fr-FR" sz="2000" b="1" dirty="0" err="1">
                <a:latin typeface="Times New Roman" panose="02020603050405020304" pitchFamily="18" charset="0"/>
                <a:cs typeface="Times New Roman" panose="02020603050405020304" pitchFamily="18" charset="0"/>
              </a:rPr>
              <a:t>Sql</a:t>
            </a:r>
            <a:endParaRPr lang="fr-FR" sz="2000" dirty="0"/>
          </a:p>
        </p:txBody>
      </p:sp>
      <p:sp>
        <p:nvSpPr>
          <p:cNvPr id="3" name="Espace réservé du contenu 2">
            <a:extLst>
              <a:ext uri="{FF2B5EF4-FFF2-40B4-BE49-F238E27FC236}">
                <a16:creationId xmlns:a16="http://schemas.microsoft.com/office/drawing/2014/main" id="{65142EB9-C538-E971-06A1-0851A803A9E5}"/>
              </a:ext>
            </a:extLst>
          </p:cNvPr>
          <p:cNvSpPr>
            <a:spLocks noGrp="1"/>
          </p:cNvSpPr>
          <p:nvPr>
            <p:ph idx="1"/>
          </p:nvPr>
        </p:nvSpPr>
        <p:spPr>
          <a:xfrm>
            <a:off x="838200" y="1271239"/>
            <a:ext cx="10515600" cy="5221636"/>
          </a:xfrm>
        </p:spPr>
        <p:txBody>
          <a:bodyPr>
            <a:noAutofit/>
          </a:bodyPr>
          <a:lstStyle/>
          <a:p>
            <a:pPr marL="0" indent="0" algn="l">
              <a:buNone/>
            </a:pPr>
            <a:r>
              <a:rPr lang="fr-FR" sz="1600" b="0" i="0" dirty="0">
                <a:solidFill>
                  <a:srgbClr val="374151"/>
                </a:solidFill>
                <a:effectLst/>
                <a:latin typeface="Times New Roman" panose="02020603050405020304" pitchFamily="18" charset="0"/>
                <a:cs typeface="Times New Roman" panose="02020603050405020304" pitchFamily="18" charset="0"/>
              </a:rPr>
              <a:t>4. Flexibilité du schéma :</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MongoDB : grâce à sa nature sans schéma, MongoDB permet une modélisation des données plus flexible. Vous pouvez facilement modifier la structure des documents au sein d'une collection sans modifier un schéma global.</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SQL : les bases de données SQL appliquent un schéma rigide, ce qui signifie que la structure des tables et les relations entre elles doivent être prédéfinies. Toute modification du schéma nécessite de modifier les définitions de table, ce qui peut prendre plus de temps.</a:t>
            </a:r>
          </a:p>
          <a:p>
            <a:pPr marL="0" indent="0" algn="l">
              <a:buNone/>
            </a:pPr>
            <a:r>
              <a:rPr lang="fr-FR" sz="1600" b="0" i="0" dirty="0">
                <a:solidFill>
                  <a:srgbClr val="374151"/>
                </a:solidFill>
                <a:effectLst/>
                <a:latin typeface="Times New Roman" panose="02020603050405020304" pitchFamily="18" charset="0"/>
                <a:cs typeface="Times New Roman" panose="02020603050405020304" pitchFamily="18" charset="0"/>
              </a:rPr>
              <a:t>5. Transactions et conformité ACID :</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MongoDB : MongoDB a introduit les transactions multi-documents dans la version 4.0, permettant des opérations atomiques sur plusieurs documents. Cependant, le support des transactions de MongoDB n'est pas aussi mature que les bases de données SQL.</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SQL : les bases de données SQL sont connues pour leur solide prise en charge des propriétés et des transactions ACID (atomicité, cohérence, isolation, durabilité). Ils fournissent un cadre robuste pour maintenir l'intégrité et la cohérence des données.</a:t>
            </a:r>
          </a:p>
          <a:p>
            <a:pPr marL="0" indent="0" algn="l">
              <a:buNone/>
            </a:pPr>
            <a:r>
              <a:rPr lang="fr-FR" sz="1600" b="0" i="0" dirty="0">
                <a:solidFill>
                  <a:srgbClr val="374151"/>
                </a:solidFill>
                <a:effectLst/>
                <a:latin typeface="Times New Roman" panose="02020603050405020304" pitchFamily="18" charset="0"/>
                <a:cs typeface="Times New Roman" panose="02020603050405020304" pitchFamily="18" charset="0"/>
              </a:rPr>
              <a:t>6. Cas d'utilisation :</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MongoDB : MongoDB est bien adapté pour gérer de gros volumes de données non structurées ou semi-structurées, des analyses en temps réel, des systèmes de gestion de contenu et des applications dont les exigences évoluent rapidement.</a:t>
            </a:r>
          </a:p>
          <a:p>
            <a:pPr marL="742950" lvl="1" indent="-285750" algn="l">
              <a:buFont typeface="+mj-lt"/>
              <a:buAutoNum type="arabicPeriod"/>
            </a:pPr>
            <a:r>
              <a:rPr lang="fr-FR" sz="1600" b="0" i="0" dirty="0">
                <a:solidFill>
                  <a:srgbClr val="374151"/>
                </a:solidFill>
                <a:effectLst/>
                <a:latin typeface="Times New Roman" panose="02020603050405020304" pitchFamily="18" charset="0"/>
                <a:cs typeface="Times New Roman" panose="02020603050405020304" pitchFamily="18" charset="0"/>
              </a:rPr>
              <a:t>SQL : les bases de données SQL excellent dans la gestion des données structurées, des relations complexes et des applications où le maintien d'une cohérence et d'une intégrité solides des données est essentiel, comme les systèmes financiers, les plates-formes de commerce électronique et les applications d'entreprise.</a:t>
            </a:r>
          </a:p>
          <a:p>
            <a:pPr marL="0" indent="0">
              <a:buNone/>
            </a:pPr>
            <a:endParaRPr lang="fr-FR" sz="1600" dirty="0"/>
          </a:p>
        </p:txBody>
      </p:sp>
    </p:spTree>
    <p:extLst>
      <p:ext uri="{BB962C8B-B14F-4D97-AF65-F5344CB8AC3E}">
        <p14:creationId xmlns:p14="http://schemas.microsoft.com/office/powerpoint/2010/main" val="1209292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B9333C-0096-5EB1-5C4F-FAF1EF018779}"/>
              </a:ext>
            </a:extLst>
          </p:cNvPr>
          <p:cNvSpPr>
            <a:spLocks noGrp="1"/>
          </p:cNvSpPr>
          <p:nvPr>
            <p:ph type="title"/>
          </p:nvPr>
        </p:nvSpPr>
        <p:spPr/>
        <p:txBody>
          <a:bodyPr>
            <a:normAutofit/>
          </a:bodyPr>
          <a:lstStyle/>
          <a:p>
            <a:pPr algn="ctr"/>
            <a:r>
              <a:rPr lang="fr-FR" sz="2000" dirty="0">
                <a:latin typeface="Times New Roman" panose="02020603050405020304" pitchFamily="18"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9CEEDC92-BB2B-16AA-743A-F4D0CFB6BFDB}"/>
              </a:ext>
            </a:extLst>
          </p:cNvPr>
          <p:cNvSpPr>
            <a:spLocks noGrp="1"/>
          </p:cNvSpPr>
          <p:nvPr>
            <p:ph idx="1"/>
          </p:nvPr>
        </p:nvSpPr>
        <p:spPr/>
        <p:txBody>
          <a:bodyPr/>
          <a:lstStyle/>
          <a:p>
            <a:pPr marL="0" indent="0">
              <a:buNone/>
            </a:pPr>
            <a:r>
              <a:rPr lang="fr-FR" sz="1600" b="0" i="0" dirty="0">
                <a:solidFill>
                  <a:srgbClr val="374151"/>
                </a:solidFill>
                <a:effectLst/>
                <a:latin typeface="Times New Roman" panose="02020603050405020304" pitchFamily="18" charset="0"/>
                <a:cs typeface="Times New Roman" panose="02020603050405020304" pitchFamily="18" charset="0"/>
              </a:rPr>
              <a:t>En fin de compte, le choix entre MongoDB et SQL dépend des exigences spécifiques de votre projet, de la nature de vos données, des besoins d'évolutivité et de l'importance du support transactionnel.</a:t>
            </a:r>
          </a:p>
          <a:p>
            <a:pPr marL="0" indent="0">
              <a:buNone/>
            </a:pPr>
            <a:endParaRPr lang="fr-FR" dirty="0"/>
          </a:p>
        </p:txBody>
      </p:sp>
    </p:spTree>
    <p:extLst>
      <p:ext uri="{BB962C8B-B14F-4D97-AF65-F5344CB8AC3E}">
        <p14:creationId xmlns:p14="http://schemas.microsoft.com/office/powerpoint/2010/main" val="5745940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1141</TotalTime>
  <Words>1102</Words>
  <Application>Microsoft Office PowerPoint</Application>
  <PresentationFormat>Grand écran</PresentationFormat>
  <Paragraphs>34</Paragraphs>
  <Slides>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vt:i4>
      </vt:variant>
    </vt:vector>
  </HeadingPairs>
  <TitlesOfParts>
    <vt:vector size="10" baseType="lpstr">
      <vt:lpstr>Arial</vt:lpstr>
      <vt:lpstr>Calibri</vt:lpstr>
      <vt:lpstr>Calibri Light</vt:lpstr>
      <vt:lpstr>Times New Roman</vt:lpstr>
      <vt:lpstr>Thème Office</vt:lpstr>
      <vt:lpstr>Bases de données SQL ou NoSQL : les différences </vt:lpstr>
      <vt:lpstr>Bases de données SQL ou NoSQL : les différences</vt:lpstr>
      <vt:lpstr>MongoDb versus Sql</vt:lpstr>
      <vt:lpstr>MongoDb versus Sql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Bases de données SQL ou NoSQL : les différences </dc:title>
  <dc:creator>Mareme Mboup</dc:creator>
  <cp:lastModifiedBy>Mareme Mboup</cp:lastModifiedBy>
  <cp:revision>2</cp:revision>
  <dcterms:created xsi:type="dcterms:W3CDTF">2023-06-15T19:25:00Z</dcterms:created>
  <dcterms:modified xsi:type="dcterms:W3CDTF">2023-06-16T14:26:07Z</dcterms:modified>
</cp:coreProperties>
</file>