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1.xml"/><Relationship Id="rId1" Type="http://schemas.openxmlformats.org/officeDocument/2006/relationships/tags" Target="../tags/tag160.xml"/></Relationships>
</file>

<file path=ppt/slides/_rels/slide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0" Type="http://schemas.openxmlformats.org/officeDocument/2006/relationships/slideLayout" Target="../slideLayouts/slideLayout18.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43.xml"/><Relationship Id="rId4" Type="http://schemas.openxmlformats.org/officeDocument/2006/relationships/image" Target="../media/image1.png"/><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46.xml"/><Relationship Id="rId3" Type="http://schemas.openxmlformats.org/officeDocument/2006/relationships/image" Target="../media/image2.png"/><Relationship Id="rId2" Type="http://schemas.openxmlformats.org/officeDocument/2006/relationships/tags" Target="../tags/tag145.xml"/><Relationship Id="rId1" Type="http://schemas.openxmlformats.org/officeDocument/2006/relationships/tags" Target="../tags/tag14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49.xml"/><Relationship Id="rId3" Type="http://schemas.openxmlformats.org/officeDocument/2006/relationships/image" Target="../media/image3.png"/><Relationship Id="rId2" Type="http://schemas.openxmlformats.org/officeDocument/2006/relationships/tags" Target="../tags/tag148.xml"/><Relationship Id="rId1" Type="http://schemas.openxmlformats.org/officeDocument/2006/relationships/tags" Target="../tags/tag14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52.xml"/><Relationship Id="rId3" Type="http://schemas.openxmlformats.org/officeDocument/2006/relationships/image" Target="../media/image4.png"/><Relationship Id="rId2" Type="http://schemas.openxmlformats.org/officeDocument/2006/relationships/tags" Target="../tags/tag151.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56.xml"/><Relationship Id="rId5" Type="http://schemas.openxmlformats.org/officeDocument/2006/relationships/image" Target="../media/image6.png"/><Relationship Id="rId4" Type="http://schemas.openxmlformats.org/officeDocument/2006/relationships/tags" Target="../tags/tag155.xml"/><Relationship Id="rId3" Type="http://schemas.openxmlformats.org/officeDocument/2006/relationships/image" Target="../media/image5.png"/><Relationship Id="rId2" Type="http://schemas.openxmlformats.org/officeDocument/2006/relationships/tags" Target="../tags/tag154.xml"/><Relationship Id="rId1" Type="http://schemas.openxmlformats.org/officeDocument/2006/relationships/tags" Target="../tags/tag15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59.xml"/><Relationship Id="rId3" Type="http://schemas.openxmlformats.org/officeDocument/2006/relationships/image" Target="../media/image7.png"/><Relationship Id="rId2" Type="http://schemas.openxmlformats.org/officeDocument/2006/relationships/tags" Target="../tags/tag158.xml"/><Relationship Id="rId1" Type="http://schemas.openxmlformats.org/officeDocument/2006/relationships/tags" Target="../tags/tag1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论文理解</a:t>
            </a:r>
            <a:endParaRPr lang="zh-CN" altLang="zh-CN"/>
          </a:p>
        </p:txBody>
      </p:sp>
      <p:sp>
        <p:nvSpPr>
          <p:cNvPr id="3" name="副标题 2"/>
          <p:cNvSpPr>
            <a:spLocks noGrp="1"/>
          </p:cNvSpPr>
          <p:nvPr>
            <p:ph type="subTitle" idx="1"/>
            <p:custDataLst>
              <p:tags r:id="rId2"/>
            </p:custDataLst>
          </p:nvPr>
        </p:nvSpPr>
        <p:spPr/>
        <p:txBody>
          <a:bodyPr/>
          <a:p>
            <a:r>
              <a:rPr lang="en-US" altLang="zh-CN"/>
              <a:t>191250175 </a:t>
            </a:r>
            <a:r>
              <a:rPr lang="zh-CN" altLang="en-US"/>
              <a:t>杨晖</a:t>
            </a:r>
            <a:endParaRPr lang="zh-CN" altLang="en-US"/>
          </a:p>
          <a:p>
            <a:r>
              <a:rPr lang="en-US" altLang="zh-CN"/>
              <a:t>——</a:t>
            </a:r>
            <a:r>
              <a:rPr lang="zh-CN" altLang="en-US"/>
              <a:t>《</a:t>
            </a:r>
            <a:r>
              <a:rPr lang="en-US" altLang="zh-CN"/>
              <a:t>Multiple Data Augmentation Strategies for Improving Performance Automatic Short Answer Scoring</a:t>
            </a:r>
            <a:r>
              <a:rPr lang="zh-CN" altLang="en-US"/>
              <a:t>》</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258490" y="1273175"/>
            <a:ext cx="9799200" cy="2570400"/>
          </a:xfrm>
        </p:spPr>
        <p:txBody>
          <a:bodyPr/>
          <a:p>
            <a:r>
              <a:rPr lang="zh-CN" altLang="zh-CN"/>
              <a:t>谢谢！</a:t>
            </a:r>
            <a:endParaRPr lang="zh-CN"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1"/>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2"/>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3"/>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4"/>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custDataLst>
              <p:tags r:id="rId5"/>
            </p:custDataLst>
          </p:nvPr>
        </p:nvSpPr>
        <p:spPr>
          <a:xfrm>
            <a:off x="5768975" y="2717165"/>
            <a:ext cx="1030605" cy="829945"/>
          </a:xfrm>
          <a:prstGeom prst="rect">
            <a:avLst/>
          </a:prstGeom>
          <a:noFill/>
        </p:spPr>
        <p:txBody>
          <a:bodyPr wrap="square" rtlCol="0">
            <a:normAutofit/>
          </a:bodyPr>
          <a:p>
            <a:r>
              <a:rPr lang="en-US" altLang="zh-CN" sz="4800" b="1"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800" b="1"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p:cNvSpPr txBox="1"/>
          <p:nvPr>
            <p:custDataLst>
              <p:tags r:id="rId6"/>
            </p:custDataLst>
          </p:nvPr>
        </p:nvSpPr>
        <p:spPr>
          <a:xfrm>
            <a:off x="6878955" y="2717165"/>
            <a:ext cx="4246245" cy="831600"/>
          </a:xfrm>
          <a:prstGeom prst="rect">
            <a:avLst/>
          </a:prstGeom>
          <a:noFill/>
        </p:spPr>
        <p:txBody>
          <a:bodyPr wrap="square" bIns="46990" rtlCol="0" anchor="ctr" anchorCtr="0">
            <a:normAutofit/>
          </a:bodyPr>
          <a:p>
            <a:pPr>
              <a:lnSpc>
                <a:spcPct val="120000"/>
              </a:lnSpc>
            </a:pPr>
            <a:r>
              <a:rPr lang="zh-CN" altLang="en-US" sz="3200" b="1"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论文理解</a:t>
            </a:r>
            <a:endParaRPr lang="zh-CN" altLang="en-US" sz="3200" b="1"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4" name="文本框 3"/>
          <p:cNvSpPr txBox="1"/>
          <p:nvPr>
            <p:custDataLst>
              <p:tags r:id="rId7"/>
            </p:custDataLst>
          </p:nvPr>
        </p:nvSpPr>
        <p:spPr>
          <a:xfrm>
            <a:off x="5768975" y="4129405"/>
            <a:ext cx="1030605" cy="829945"/>
          </a:xfrm>
          <a:prstGeom prst="rect">
            <a:avLst/>
          </a:prstGeom>
          <a:noFill/>
        </p:spPr>
        <p:txBody>
          <a:bodyPr wrap="square" rtlCol="0">
            <a:normAutofit/>
          </a:bodyPr>
          <a:p>
            <a:r>
              <a:rPr lang="en-US" altLang="zh-CN" sz="4800" b="1"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800" b="1"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文本框 26"/>
          <p:cNvSpPr txBox="1"/>
          <p:nvPr>
            <p:custDataLst>
              <p:tags r:id="rId8"/>
            </p:custDataLst>
          </p:nvPr>
        </p:nvSpPr>
        <p:spPr>
          <a:xfrm>
            <a:off x="6878955" y="4129405"/>
            <a:ext cx="4246245" cy="831600"/>
          </a:xfrm>
          <a:prstGeom prst="rect">
            <a:avLst/>
          </a:prstGeom>
          <a:noFill/>
        </p:spPr>
        <p:txBody>
          <a:bodyPr wrap="square" bIns="46990" rtlCol="0" anchor="ctr" anchorCtr="0">
            <a:normAutofit/>
          </a:bodyPr>
          <a:p>
            <a:pPr>
              <a:lnSpc>
                <a:spcPct val="120000"/>
              </a:lnSpc>
            </a:pPr>
            <a:r>
              <a:rPr lang="zh-CN" altLang="en-US" sz="3200" b="1"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工具实现</a:t>
            </a:r>
            <a:endParaRPr lang="zh-CN" altLang="en-US" sz="3200" b="1"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论文</a:t>
            </a:r>
            <a:r>
              <a:rPr lang="zh-CN" altLang="en-US"/>
              <a:t>理解</a:t>
            </a:r>
            <a:endParaRPr lang="zh-CN" altLang="en-US"/>
          </a:p>
        </p:txBody>
      </p:sp>
      <p:sp>
        <p:nvSpPr>
          <p:cNvPr id="2" name="内容占位符 1"/>
          <p:cNvSpPr>
            <a:spLocks noGrp="1"/>
          </p:cNvSpPr>
          <p:nvPr>
            <p:ph idx="1"/>
            <p:custDataLst>
              <p:tags r:id="rId2"/>
            </p:custDataLst>
          </p:nvPr>
        </p:nvSpPr>
        <p:spPr/>
        <p:txBody>
          <a:bodyPr>
            <a:normAutofit lnSpcReduction="10000"/>
          </a:bodyPr>
          <a:lstStyle/>
          <a:p>
            <a:r>
              <a:rPr lang="zh-CN" altLang="en-US" dirty="0"/>
              <a:t>论文的主要内容是通过多种数据扩增的策略来提升自动简答题评分表现（MDA-ASAS）。目前，ASAS主要有两种方法，即传统方法和神经网络方法。由于ASAS的表现过于依赖于训练数据，因此，解决问题的关键在于提升训练数据的数据量。</a:t>
            </a:r>
            <a:endParaRPr lang="zh-CN" altLang="en-US" dirty="0"/>
          </a:p>
          <a:p>
            <a:r>
              <a:rPr lang="zh-CN" altLang="en-US" dirty="0"/>
              <a:t>三种数据</a:t>
            </a:r>
            <a:r>
              <a:rPr lang="zh-CN" altLang="en-US" dirty="0"/>
              <a:t>扩增策略：</a:t>
            </a:r>
            <a:endParaRPr lang="zh-CN" altLang="en-US" dirty="0"/>
          </a:p>
          <a:p>
            <a:pPr>
              <a:buFont typeface="Wingdings" panose="05000000000000000000" charset="0"/>
              <a:buChar char="ü"/>
            </a:pPr>
            <a:r>
              <a:rPr lang="zh-CN" altLang="en-US" dirty="0"/>
              <a:t>Back-translation</a:t>
            </a:r>
            <a:endParaRPr lang="zh-CN" altLang="en-US" dirty="0"/>
          </a:p>
          <a:p>
            <a:pPr>
              <a:buFont typeface="Wingdings" panose="05000000000000000000" charset="0"/>
              <a:buChar char="ü"/>
            </a:pPr>
            <a:r>
              <a:rPr lang="zh-CN" altLang="en-US" dirty="0"/>
              <a:t>Correct Answer as Reference Answer</a:t>
            </a:r>
            <a:endParaRPr lang="zh-CN" altLang="en-US" dirty="0"/>
          </a:p>
          <a:p>
            <a:pPr>
              <a:buFont typeface="Wingdings" panose="05000000000000000000" charset="0"/>
              <a:buChar char="ü"/>
            </a:pPr>
            <a:r>
              <a:rPr lang="zh-CN" altLang="en-US" dirty="0"/>
              <a:t>Swap Content</a:t>
            </a:r>
            <a:endParaRPr lang="zh-CN" altLang="en-US" dirty="0"/>
          </a:p>
          <a:p>
            <a:pPr/>
            <a:r>
              <a:rPr lang="zh-CN" altLang="en-US" dirty="0"/>
              <a:t>论文借助了BERT模型，进行了微调，测试了扩增数据的评分效果，发现使用策略3进行交换数据得到的扩增数据集测试效果最好。</a:t>
            </a:r>
            <a:endParaRPr lang="zh-CN" altLang="en-US" dirty="0"/>
          </a:p>
          <a:p>
            <a:pPr/>
            <a:r>
              <a:rPr lang="zh-CN" altLang="en-US" dirty="0"/>
              <a:t>论文借助了BERT模型，进行了微调，测试了扩增数据的评分效果，发现使用策略3进行交换数据得到的扩增数据集测试效果最好。</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Back-translation</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zh-CN" altLang="en-US" dirty="0"/>
              <a:t>双向翻译，利用百度翻译，将英文翻译成日文，再将日文翻译为英文，将源数据扩增，并将扩增得到的数据称为源数据的</a:t>
            </a:r>
            <a:r>
              <a:rPr lang="zh-CN" altLang="en-US" b="1" dirty="0"/>
              <a:t>孪生数据</a:t>
            </a:r>
            <a:r>
              <a:rPr lang="zh-CN" altLang="en-US" dirty="0"/>
              <a:t>。</a:t>
            </a:r>
            <a:endParaRPr lang="zh-CN" altLang="en-US" dirty="0"/>
          </a:p>
          <a:p>
            <a:pPr marL="0" indent="0">
              <a:buNone/>
            </a:pPr>
            <a:endParaRPr lang="zh-CN" altLang="en-US" dirty="0"/>
          </a:p>
        </p:txBody>
      </p:sp>
      <p:pic>
        <p:nvPicPr>
          <p:cNvPr id="4" name="图片 3" descr="X)P8RKIN]0WSA$NDC}VUZEU"/>
          <p:cNvPicPr>
            <a:picLocks noChangeAspect="1"/>
          </p:cNvPicPr>
          <p:nvPr>
            <p:custDataLst>
              <p:tags r:id="rId3"/>
            </p:custDataLst>
          </p:nvPr>
        </p:nvPicPr>
        <p:blipFill>
          <a:blip r:embed="rId4"/>
          <a:stretch>
            <a:fillRect/>
          </a:stretch>
        </p:blipFill>
        <p:spPr>
          <a:xfrm>
            <a:off x="1501140" y="2677795"/>
            <a:ext cx="8334375" cy="3571875"/>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Correct </a:t>
            </a:r>
            <a:r>
              <a:rPr lang="en-US" altLang="zh-CN"/>
              <a:t>Answer as Reference Answer</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zh-CN" altLang="en-US" dirty="0"/>
              <a:t>正确答案视为参考答案，将学生的正确答案也视为一种参考答案，则可以将源数据集中的参考答案进行替换，得到新的扩增数据。</a:t>
            </a:r>
            <a:endParaRPr lang="zh-CN" altLang="en-US" dirty="0"/>
          </a:p>
        </p:txBody>
      </p:sp>
      <p:pic>
        <p:nvPicPr>
          <p:cNvPr id="4" name="图片 3" descr="}_TCKT_ZAHFMI)C}FJ{F_WX"/>
          <p:cNvPicPr>
            <a:picLocks noChangeAspect="1"/>
          </p:cNvPicPr>
          <p:nvPr/>
        </p:nvPicPr>
        <p:blipFill>
          <a:blip r:embed="rId3"/>
          <a:stretch>
            <a:fillRect/>
          </a:stretch>
        </p:blipFill>
        <p:spPr>
          <a:xfrm>
            <a:off x="1913890" y="3027680"/>
            <a:ext cx="7953375" cy="266700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Swap Content</a:t>
            </a:r>
          </a:p>
        </p:txBody>
      </p:sp>
      <p:sp>
        <p:nvSpPr>
          <p:cNvPr id="2" name="内容占位符 1"/>
          <p:cNvSpPr>
            <a:spLocks noGrp="1"/>
          </p:cNvSpPr>
          <p:nvPr>
            <p:ph idx="1"/>
            <p:custDataLst>
              <p:tags r:id="rId2"/>
            </p:custDataLst>
          </p:nvPr>
        </p:nvSpPr>
        <p:spPr/>
        <p:txBody>
          <a:bodyPr/>
          <a:lstStyle/>
          <a:p>
            <a:pPr marL="0" indent="0">
              <a:buNone/>
            </a:pPr>
            <a:r>
              <a:rPr lang="zh-CN" altLang="en-US" dirty="0"/>
              <a:t>交换内容，将源数据和其孪生数据的相关内容进行交换，从而得到新的数据集。</a:t>
            </a:r>
            <a:endParaRPr lang="zh-CN" altLang="en-US" dirty="0"/>
          </a:p>
        </p:txBody>
      </p:sp>
      <p:pic>
        <p:nvPicPr>
          <p:cNvPr id="4" name="图片 3" descr="ZK@ABKY0$WGCUZLWRF{U``D"/>
          <p:cNvPicPr>
            <a:picLocks noChangeAspect="1"/>
          </p:cNvPicPr>
          <p:nvPr/>
        </p:nvPicPr>
        <p:blipFill>
          <a:blip r:embed="rId3"/>
          <a:stretch>
            <a:fillRect/>
          </a:stretch>
        </p:blipFill>
        <p:spPr>
          <a:xfrm>
            <a:off x="2059305" y="2371725"/>
            <a:ext cx="7536815" cy="348234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BERT Model</a:t>
            </a:r>
            <a:endParaRPr lang="en-US" altLang="zh-CN"/>
          </a:p>
        </p:txBody>
      </p:sp>
      <p:sp>
        <p:nvSpPr>
          <p:cNvPr id="2" name="内容占位符 1"/>
          <p:cNvSpPr>
            <a:spLocks noGrp="1"/>
          </p:cNvSpPr>
          <p:nvPr>
            <p:ph idx="1"/>
            <p:custDataLst>
              <p:tags r:id="rId2"/>
            </p:custDataLst>
          </p:nvPr>
        </p:nvSpPr>
        <p:spPr>
          <a:xfrm>
            <a:off x="608330" y="1490345"/>
            <a:ext cx="5350510" cy="4759325"/>
          </a:xfrm>
        </p:spPr>
        <p:txBody>
          <a:bodyPr/>
          <a:lstStyle/>
          <a:p>
            <a:pPr marL="0" indent="0">
              <a:buNone/>
            </a:pPr>
            <a:r>
              <a:rPr lang="zh-CN" altLang="en-US" dirty="0"/>
              <a:t>在实验中，为了获得输入参考答案和学生答案的固定维集合表示，取输入中第一个标记的最终隐藏状态(即Transformer的输出)，该状态通过构造对应于特殊(ICLSI)单词嵌入。我们假设这个向量是C</a:t>
            </a:r>
            <a:r>
              <a:rPr lang="en-US" altLang="zh-CN" dirty="0"/>
              <a:t>∈</a:t>
            </a:r>
            <a:r>
              <a:rPr lang="zh-CN" altLang="en-US" dirty="0"/>
              <a:t>R</a:t>
            </a:r>
            <a:r>
              <a:rPr lang="en-US" altLang="zh-CN" baseline="30000" dirty="0"/>
              <a:t>H</a:t>
            </a:r>
            <a:r>
              <a:rPr lang="zh-CN" altLang="en-US" dirty="0"/>
              <a:t>。在微调过程中，为分类器</a:t>
            </a:r>
            <a:r>
              <a:rPr lang="en-US" altLang="zh-CN" dirty="0"/>
              <a:t>W∈R</a:t>
            </a:r>
            <a:r>
              <a:rPr lang="en-US" altLang="zh-CN" baseline="30000" dirty="0"/>
              <a:t>K×H</a:t>
            </a:r>
            <a:r>
              <a:rPr lang="zh-CN" altLang="en-US" dirty="0"/>
              <a:t>添加了新的参数，其中K为分类器标签的数量。得分概率S</a:t>
            </a:r>
            <a:r>
              <a:rPr lang="en-US" altLang="zh-CN" dirty="0"/>
              <a:t>∈</a:t>
            </a:r>
            <a:r>
              <a:rPr lang="zh-CN" altLang="en-US" dirty="0"/>
              <a:t>R</a:t>
            </a:r>
            <a:r>
              <a:rPr lang="en-US" altLang="zh-CN" baseline="30000" dirty="0"/>
              <a:t>K</a:t>
            </a:r>
            <a:r>
              <a:rPr lang="zh-CN" altLang="en-US" dirty="0"/>
              <a:t>用标准softmax, S = softmaz(CW</a:t>
            </a:r>
            <a:r>
              <a:rPr lang="zh-CN" altLang="en-US" baseline="30000" dirty="0"/>
              <a:t>T</a:t>
            </a:r>
            <a:r>
              <a:rPr lang="zh-CN" altLang="en-US" dirty="0"/>
              <a:t>)计算。BERT和W的所有参数被联合微调以最大限度地提高正确得分的对数概率。通过使用实现HuggingFace来利用BERT的强大功能。</a:t>
            </a:r>
            <a:endParaRPr lang="zh-CN" altLang="en-US" dirty="0"/>
          </a:p>
        </p:txBody>
      </p:sp>
      <p:pic>
        <p:nvPicPr>
          <p:cNvPr id="4" name="图片 3" descr="[F2{~`82E4D}E}K6@RFF{TM"/>
          <p:cNvPicPr>
            <a:picLocks noChangeAspect="1"/>
          </p:cNvPicPr>
          <p:nvPr/>
        </p:nvPicPr>
        <p:blipFill>
          <a:blip r:embed="rId3"/>
          <a:stretch>
            <a:fillRect/>
          </a:stretch>
        </p:blipFill>
        <p:spPr>
          <a:xfrm>
            <a:off x="6541135" y="1490345"/>
            <a:ext cx="4086225" cy="4057650"/>
          </a:xfrm>
          <a:prstGeom prst="rect">
            <a:avLst/>
          </a:prstGeom>
        </p:spPr>
      </p:pic>
      <p:sp>
        <p:nvSpPr>
          <p:cNvPr id="5" name="文本框 4"/>
          <p:cNvSpPr txBox="1"/>
          <p:nvPr/>
        </p:nvSpPr>
        <p:spPr>
          <a:xfrm>
            <a:off x="520700" y="6249670"/>
            <a:ext cx="9611360" cy="368300"/>
          </a:xfrm>
          <a:prstGeom prst="rect">
            <a:avLst/>
          </a:prstGeom>
          <a:noFill/>
        </p:spPr>
        <p:txBody>
          <a:bodyPr wrap="square" rtlCol="0">
            <a:spAutoFit/>
          </a:bodyPr>
          <a:p>
            <a:r>
              <a:rPr lang="en-US" altLang="zh-CN"/>
              <a:t>HuggingFace: https://github.com/huggingface/pytorch-pretrained-BERT</a:t>
            </a:r>
            <a:endParaRPr lang="en-US" altLang="zh-CN"/>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t>实验</a:t>
            </a:r>
            <a:r>
              <a:t>结果</a:t>
            </a:r>
          </a:p>
        </p:txBody>
      </p:sp>
      <p:sp>
        <p:nvSpPr>
          <p:cNvPr id="2" name="内容占位符 1"/>
          <p:cNvSpPr>
            <a:spLocks noGrp="1"/>
          </p:cNvSpPr>
          <p:nvPr>
            <p:ph idx="1"/>
            <p:custDataLst>
              <p:tags r:id="rId2"/>
            </p:custDataLst>
          </p:nvPr>
        </p:nvSpPr>
        <p:spPr>
          <a:xfrm>
            <a:off x="608330" y="1490345"/>
            <a:ext cx="10968990" cy="492125"/>
          </a:xfrm>
        </p:spPr>
        <p:txBody>
          <a:bodyPr/>
          <a:lstStyle/>
          <a:p>
            <a:pPr marL="0" indent="0">
              <a:buNone/>
            </a:pPr>
            <a:r>
              <a:rPr lang="en-US" altLang="zh-CN" dirty="0"/>
              <a:t>1.</a:t>
            </a:r>
            <a:r>
              <a:rPr dirty="0"/>
              <a:t>结果显示，</a:t>
            </a:r>
            <a:r>
              <a:rPr lang="en-US" altLang="zh-CN" dirty="0"/>
              <a:t>swap</a:t>
            </a:r>
            <a:r>
              <a:rPr dirty="0"/>
              <a:t>策略的实现效果是较好的的。</a:t>
            </a:r>
            <a:endParaRPr lang="en-US" altLang="zh-CN" dirty="0"/>
          </a:p>
        </p:txBody>
      </p:sp>
      <p:pic>
        <p:nvPicPr>
          <p:cNvPr id="100" name="图片 99"/>
          <p:cNvPicPr/>
          <p:nvPr/>
        </p:nvPicPr>
        <p:blipFill>
          <a:blip r:embed="rId3"/>
          <a:stretch>
            <a:fillRect/>
          </a:stretch>
        </p:blipFill>
        <p:spPr>
          <a:xfrm>
            <a:off x="611505" y="2065655"/>
            <a:ext cx="8290560" cy="1743710"/>
          </a:xfrm>
          <a:prstGeom prst="rect">
            <a:avLst/>
          </a:prstGeom>
          <a:noFill/>
          <a:ln w="9525">
            <a:noFill/>
          </a:ln>
        </p:spPr>
      </p:pic>
      <p:sp>
        <p:nvSpPr>
          <p:cNvPr id="4" name="内容占位符 1"/>
          <p:cNvSpPr>
            <a:spLocks noGrp="1"/>
          </p:cNvSpPr>
          <p:nvPr>
            <p:custDataLst>
              <p:tags r:id="rId4"/>
            </p:custDataLst>
          </p:nvPr>
        </p:nvSpPr>
        <p:spPr>
          <a:xfrm>
            <a:off x="611505" y="3892550"/>
            <a:ext cx="10968990" cy="49212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2.</a:t>
            </a:r>
            <a:r>
              <a:rPr dirty="0"/>
              <a:t>同时，将该方法和传统方法和神经网络方法比较后，发现</a:t>
            </a:r>
            <a:r>
              <a:rPr lang="en-US" altLang="zh-CN" dirty="0"/>
              <a:t>MDA-ASAS</a:t>
            </a:r>
            <a:r>
              <a:rPr dirty="0"/>
              <a:t>的结果依然是好</a:t>
            </a:r>
            <a:r>
              <a:rPr dirty="0"/>
              <a:t>的。</a:t>
            </a:r>
            <a:endParaRPr lang="en-US" altLang="zh-CN" dirty="0"/>
          </a:p>
        </p:txBody>
      </p:sp>
      <p:pic>
        <p:nvPicPr>
          <p:cNvPr id="101" name="图片 100"/>
          <p:cNvPicPr/>
          <p:nvPr/>
        </p:nvPicPr>
        <p:blipFill>
          <a:blip r:embed="rId5"/>
          <a:stretch>
            <a:fillRect/>
          </a:stretch>
        </p:blipFill>
        <p:spPr>
          <a:xfrm>
            <a:off x="850900" y="4561205"/>
            <a:ext cx="8250555" cy="1823720"/>
          </a:xfrm>
          <a:prstGeom prst="rect">
            <a:avLst/>
          </a:prstGeom>
          <a:noFill/>
          <a:ln w="9525">
            <a:noFill/>
          </a:ln>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代码</a:t>
            </a:r>
            <a:r>
              <a:rPr lang="zh-CN" altLang="en-US"/>
              <a:t>实现</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zh-CN" altLang="en-US" dirty="0"/>
              <a:t>由于为能找到原始数据，因此自建数据</a:t>
            </a:r>
            <a:r>
              <a:rPr lang="en-US" altLang="zh-CN" dirty="0"/>
              <a:t>dataset1</a:t>
            </a:r>
            <a:r>
              <a:rPr dirty="0"/>
              <a:t>和</a:t>
            </a:r>
            <a:r>
              <a:rPr lang="en-US" altLang="zh-CN" dirty="0"/>
              <a:t>dataset2</a:t>
            </a:r>
            <a:r>
              <a:rPr dirty="0"/>
              <a:t>简单实现了三种数据扩增</a:t>
            </a:r>
            <a:r>
              <a:rPr dirty="0"/>
              <a:t>策略。</a:t>
            </a:r>
            <a:endParaRPr dirty="0"/>
          </a:p>
          <a:p>
            <a:pPr marL="0" indent="0">
              <a:buNone/>
            </a:pPr>
            <a:endParaRPr dirty="0"/>
          </a:p>
        </p:txBody>
      </p:sp>
      <p:pic>
        <p:nvPicPr>
          <p:cNvPr id="4" name="图片 3" descr="D$GAPLZ(S%[~5M0USZXY5D0"/>
          <p:cNvPicPr>
            <a:picLocks noChangeAspect="1"/>
          </p:cNvPicPr>
          <p:nvPr/>
        </p:nvPicPr>
        <p:blipFill>
          <a:blip r:embed="rId3"/>
          <a:stretch>
            <a:fillRect/>
          </a:stretch>
        </p:blipFill>
        <p:spPr>
          <a:xfrm>
            <a:off x="719455" y="2239645"/>
            <a:ext cx="7152005" cy="3122930"/>
          </a:xfrm>
          <a:prstGeom prst="rect">
            <a:avLst/>
          </a:prstGeom>
        </p:spPr>
      </p:pic>
      <p:sp>
        <p:nvSpPr>
          <p:cNvPr id="5" name="文本框 4"/>
          <p:cNvSpPr txBox="1"/>
          <p:nvPr/>
        </p:nvSpPr>
        <p:spPr>
          <a:xfrm>
            <a:off x="719455" y="5604510"/>
            <a:ext cx="8670290" cy="645160"/>
          </a:xfrm>
          <a:prstGeom prst="rect">
            <a:avLst/>
          </a:prstGeom>
          <a:noFill/>
        </p:spPr>
        <p:txBody>
          <a:bodyPr wrap="square" rtlCol="0">
            <a:spAutoFit/>
          </a:bodyPr>
          <a:p>
            <a:r>
              <a:rPr lang="zh-CN" altLang="en-US"/>
              <a:t>项目文件中依次执行</a:t>
            </a:r>
            <a:r>
              <a:rPr lang="en-US" altLang="zh-CN"/>
              <a:t>strategy1</a:t>
            </a:r>
            <a:r>
              <a:rPr lang="zh-CN" altLang="en-US"/>
              <a:t>、</a:t>
            </a:r>
            <a:r>
              <a:rPr lang="en-US" altLang="zh-CN"/>
              <a:t>strategy2</a:t>
            </a:r>
            <a:r>
              <a:rPr lang="zh-CN" altLang="en-US"/>
              <a:t>、</a:t>
            </a:r>
            <a:r>
              <a:rPr lang="en-US" altLang="zh-CN"/>
              <a:t>strategy3</a:t>
            </a:r>
            <a:r>
              <a:rPr lang="zh-CN" altLang="en-US"/>
              <a:t>即可得到扩充数据</a:t>
            </a:r>
            <a:r>
              <a:rPr lang="en-US" altLang="zh-CN"/>
              <a:t>datasetByS1</a:t>
            </a:r>
            <a:r>
              <a:rPr lang="zh-CN" altLang="en-US"/>
              <a:t>、</a:t>
            </a:r>
            <a:r>
              <a:rPr lang="en-US" altLang="zh-CN"/>
              <a:t>datasetByS2</a:t>
            </a:r>
            <a:r>
              <a:rPr lang="zh-CN" altLang="en-US"/>
              <a:t>、</a:t>
            </a:r>
            <a:r>
              <a:rPr lang="en-US" altLang="zh-CN"/>
              <a:t>datasetByS3</a:t>
            </a:r>
            <a:r>
              <a:rPr lang="zh-CN" altLang="en-US"/>
              <a:t>。</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29.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2*l_h_i*1_1_1"/>
  <p:tag name="KSO_WM_TEMPLATE_CATEGORY" val="custom"/>
  <p:tag name="KSO_WM_TEMPLATE_INDEX" val="20205176"/>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2*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2*l_h_i*1_2_1"/>
  <p:tag name="KSO_WM_TEMPLATE_CATEGORY" val="custom"/>
  <p:tag name="KSO_WM_TEMPLATE_INDEX" val="20205176"/>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2*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2"/>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13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3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3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42.xml><?xml version="1.0" encoding="utf-8"?>
<p:tagLst xmlns:p="http://schemas.openxmlformats.org/presentationml/2006/main">
  <p:tag name="KSO_WM_UNIT_PLACING_PICTURE_USER_VIEWPORT" val="{&quot;height&quot;:5625,&quot;width&quot;:13125}"/>
</p:tagLst>
</file>

<file path=ppt/tags/tag14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4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4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4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4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6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1183</Words>
  <Application>WPS 演示</Application>
  <PresentationFormat>宽屏</PresentationFormat>
  <Paragraphs>61</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Arial</vt:lpstr>
      <vt:lpstr>宋体</vt:lpstr>
      <vt:lpstr>Wingdings</vt:lpstr>
      <vt:lpstr>微软雅黑</vt:lpstr>
      <vt:lpstr>Wingdings</vt:lpstr>
      <vt:lpstr>Arial Unicode MS</vt:lpstr>
      <vt:lpstr>Calibri</vt:lpstr>
      <vt:lpstr>Office 主题​​</vt:lpstr>
      <vt:lpstr>1_Office 主题​​</vt:lpstr>
      <vt:lpstr>空白演示</vt:lpstr>
      <vt:lpstr>PowerPoint 演示文稿</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空白演示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风清扬</cp:lastModifiedBy>
  <cp:revision>172</cp:revision>
  <dcterms:created xsi:type="dcterms:W3CDTF">2019-06-19T02:08:00Z</dcterms:created>
  <dcterms:modified xsi:type="dcterms:W3CDTF">2021-11-29T12:29:49Z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B882B0D7919C4C7E8B0FC9405552F022</vt:lpwstr>
  </property>
</Properties>
</file>