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itchFamily="34" charset="0"/>
      <p:regular r:id="rId7"/>
    </p:embeddedFont>
    <p:embeddedFont>
      <p:font typeface="宋体" pitchFamily="2" charset="-122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byor\Desktop\Business%20Analyst_Udacity\chinook-db\Project_insight%20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byor\Desktop\Business%20Analyst_Udacity\chinook-db\Project_insight%20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byor\Desktop\Business%20Analyst_Udacity\chinook-db\Project_insight%20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byor\Desktop\Business%20Analyst_Udacity\chinook-db\Project_insight%20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 algn="ctr">
              <a:defRPr sz="1100"/>
            </a:pPr>
            <a:r>
              <a:rPr lang="en-US" altLang="zh-CN" sz="1100" dirty="0"/>
              <a:t>Average</a:t>
            </a:r>
            <a:r>
              <a:rPr lang="en-US" altLang="zh-CN" sz="1100" baseline="0" dirty="0"/>
              <a:t>, Maximum, Minimum Money Spent per Purchase from Each Country</a:t>
            </a:r>
            <a:endParaRPr lang="zh-CN" altLang="en-US" sz="1100" dirty="0"/>
          </a:p>
        </c:rich>
      </c:tx>
      <c:layout>
        <c:manualLayout>
          <c:xMode val="edge"/>
          <c:yMode val="edge"/>
          <c:x val="0.14604480410097997"/>
          <c:y val="2.7613403651740628E-2"/>
        </c:manualLayout>
      </c:layout>
    </c:title>
    <c:plotArea>
      <c:layout>
        <c:manualLayout>
          <c:layoutTarget val="inner"/>
          <c:xMode val="edge"/>
          <c:yMode val="edge"/>
          <c:x val="0.14587103518839806"/>
          <c:y val="0.18395833333333333"/>
          <c:w val="0.633148716579919"/>
          <c:h val="0.51699934383202095"/>
        </c:manualLayout>
      </c:layout>
      <c:barChart>
        <c:barDir val="col"/>
        <c:grouping val="clustered"/>
        <c:ser>
          <c:idx val="0"/>
          <c:order val="0"/>
          <c:tx>
            <c:v>Average Spent</c:v>
          </c:tx>
          <c:cat>
            <c:strRef>
              <c:f>'Project_insight 2'!$A$2:$A$25</c:f>
              <c:strCache>
                <c:ptCount val="24"/>
                <c:pt idx="0">
                  <c:v>Chile</c:v>
                </c:pt>
                <c:pt idx="1">
                  <c:v>Ireland</c:v>
                </c:pt>
                <c:pt idx="2">
                  <c:v>Hungary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Portugal</c:v>
                </c:pt>
                <c:pt idx="14">
                  <c:v>Brazil</c:v>
                </c:pt>
                <c:pt idx="15">
                  <c:v>Canada</c:v>
                </c:pt>
                <c:pt idx="16">
                  <c:v>Poland</c:v>
                </c:pt>
                <c:pt idx="17">
                  <c:v>Italy</c:v>
                </c:pt>
                <c:pt idx="18">
                  <c:v>Denmark</c:v>
                </c:pt>
                <c:pt idx="19">
                  <c:v>Australia</c:v>
                </c:pt>
                <c:pt idx="20">
                  <c:v>Argentina</c:v>
                </c:pt>
                <c:pt idx="21">
                  <c:v>United Kingdom</c:v>
                </c:pt>
                <c:pt idx="22">
                  <c:v>Spain</c:v>
                </c:pt>
                <c:pt idx="23">
                  <c:v>Belgium</c:v>
                </c:pt>
              </c:strCache>
            </c:strRef>
          </c:cat>
          <c:val>
            <c:numRef>
              <c:f>'Project_insight 2'!$B$2:$B$25</c:f>
              <c:numCache>
                <c:formatCode>General</c:formatCode>
                <c:ptCount val="24"/>
                <c:pt idx="0">
                  <c:v>6.66</c:v>
                </c:pt>
                <c:pt idx="1">
                  <c:v>6.5171428569999996</c:v>
                </c:pt>
                <c:pt idx="2">
                  <c:v>6.5171428569999996</c:v>
                </c:pt>
                <c:pt idx="3">
                  <c:v>6.4457142860000003</c:v>
                </c:pt>
                <c:pt idx="4">
                  <c:v>6.0885714289999999</c:v>
                </c:pt>
                <c:pt idx="5">
                  <c:v>5.9457142860000003</c:v>
                </c:pt>
                <c:pt idx="6">
                  <c:v>5.8028571429999998</c:v>
                </c:pt>
                <c:pt idx="7">
                  <c:v>5.7892307690000004</c:v>
                </c:pt>
                <c:pt idx="8">
                  <c:v>5.7479120879999996</c:v>
                </c:pt>
                <c:pt idx="9">
                  <c:v>5.66</c:v>
                </c:pt>
                <c:pt idx="10">
                  <c:v>5.5885714289999999</c:v>
                </c:pt>
                <c:pt idx="11">
                  <c:v>5.5742857140000002</c:v>
                </c:pt>
                <c:pt idx="12">
                  <c:v>5.5171428569999996</c:v>
                </c:pt>
                <c:pt idx="13">
                  <c:v>5.5171428569999996</c:v>
                </c:pt>
                <c:pt idx="14">
                  <c:v>5.4314285709999996</c:v>
                </c:pt>
                <c:pt idx="15">
                  <c:v>5.4278571429999998</c:v>
                </c:pt>
                <c:pt idx="16">
                  <c:v>5.374285714</c:v>
                </c:pt>
                <c:pt idx="17">
                  <c:v>5.374285714</c:v>
                </c:pt>
                <c:pt idx="18">
                  <c:v>5.374285714</c:v>
                </c:pt>
                <c:pt idx="19">
                  <c:v>5.374285714</c:v>
                </c:pt>
                <c:pt idx="20">
                  <c:v>5.374285714</c:v>
                </c:pt>
                <c:pt idx="21">
                  <c:v>5.374285714</c:v>
                </c:pt>
                <c:pt idx="22">
                  <c:v>5.374285714</c:v>
                </c:pt>
                <c:pt idx="23">
                  <c:v>5.374285714</c:v>
                </c:pt>
              </c:numCache>
            </c:numRef>
          </c:val>
        </c:ser>
        <c:ser>
          <c:idx val="1"/>
          <c:order val="1"/>
          <c:tx>
            <c:v>Maximum Spent</c:v>
          </c:tx>
          <c:cat>
            <c:strRef>
              <c:f>'Project_insight 2'!$A$2:$A$25</c:f>
              <c:strCache>
                <c:ptCount val="24"/>
                <c:pt idx="0">
                  <c:v>Chile</c:v>
                </c:pt>
                <c:pt idx="1">
                  <c:v>Ireland</c:v>
                </c:pt>
                <c:pt idx="2">
                  <c:v>Hungary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Portugal</c:v>
                </c:pt>
                <c:pt idx="14">
                  <c:v>Brazil</c:v>
                </c:pt>
                <c:pt idx="15">
                  <c:v>Canada</c:v>
                </c:pt>
                <c:pt idx="16">
                  <c:v>Poland</c:v>
                </c:pt>
                <c:pt idx="17">
                  <c:v>Italy</c:v>
                </c:pt>
                <c:pt idx="18">
                  <c:v>Denmark</c:v>
                </c:pt>
                <c:pt idx="19">
                  <c:v>Australia</c:v>
                </c:pt>
                <c:pt idx="20">
                  <c:v>Argentina</c:v>
                </c:pt>
                <c:pt idx="21">
                  <c:v>United Kingdom</c:v>
                </c:pt>
                <c:pt idx="22">
                  <c:v>Spain</c:v>
                </c:pt>
                <c:pt idx="23">
                  <c:v>Belgium</c:v>
                </c:pt>
              </c:strCache>
            </c:strRef>
          </c:cat>
          <c:val>
            <c:numRef>
              <c:f>'Project_insight 2'!$C$2:$C$25</c:f>
              <c:numCache>
                <c:formatCode>General</c:formatCode>
                <c:ptCount val="24"/>
                <c:pt idx="0">
                  <c:v>17.91</c:v>
                </c:pt>
                <c:pt idx="1">
                  <c:v>21.86</c:v>
                </c:pt>
                <c:pt idx="2">
                  <c:v>21.86</c:v>
                </c:pt>
                <c:pt idx="3">
                  <c:v>25.86</c:v>
                </c:pt>
                <c:pt idx="4">
                  <c:v>18.86</c:v>
                </c:pt>
                <c:pt idx="5">
                  <c:v>13.86</c:v>
                </c:pt>
                <c:pt idx="6">
                  <c:v>13.86</c:v>
                </c:pt>
                <c:pt idx="7">
                  <c:v>13.86</c:v>
                </c:pt>
                <c:pt idx="8">
                  <c:v>23.86</c:v>
                </c:pt>
                <c:pt idx="9">
                  <c:v>15.86</c:v>
                </c:pt>
                <c:pt idx="10">
                  <c:v>14.91</c:v>
                </c:pt>
                <c:pt idx="11">
                  <c:v>16.86</c:v>
                </c:pt>
                <c:pt idx="12">
                  <c:v>13.86</c:v>
                </c:pt>
                <c:pt idx="13">
                  <c:v>13.86</c:v>
                </c:pt>
                <c:pt idx="14">
                  <c:v>13.86</c:v>
                </c:pt>
                <c:pt idx="15">
                  <c:v>13.86</c:v>
                </c:pt>
                <c:pt idx="16">
                  <c:v>13.86</c:v>
                </c:pt>
                <c:pt idx="17">
                  <c:v>13.86</c:v>
                </c:pt>
                <c:pt idx="18">
                  <c:v>13.86</c:v>
                </c:pt>
                <c:pt idx="19">
                  <c:v>13.86</c:v>
                </c:pt>
                <c:pt idx="20">
                  <c:v>13.86</c:v>
                </c:pt>
                <c:pt idx="21">
                  <c:v>13.86</c:v>
                </c:pt>
                <c:pt idx="22">
                  <c:v>13.86</c:v>
                </c:pt>
                <c:pt idx="23">
                  <c:v>13.86</c:v>
                </c:pt>
              </c:numCache>
            </c:numRef>
          </c:val>
        </c:ser>
        <c:ser>
          <c:idx val="2"/>
          <c:order val="2"/>
          <c:tx>
            <c:v>Minimum Spent</c:v>
          </c:tx>
          <c:cat>
            <c:strRef>
              <c:f>'Project_insight 2'!$A$2:$A$25</c:f>
              <c:strCache>
                <c:ptCount val="24"/>
                <c:pt idx="0">
                  <c:v>Chile</c:v>
                </c:pt>
                <c:pt idx="1">
                  <c:v>Ireland</c:v>
                </c:pt>
                <c:pt idx="2">
                  <c:v>Hungary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  <c:pt idx="10">
                  <c:v>Germany</c:v>
                </c:pt>
                <c:pt idx="11">
                  <c:v>France</c:v>
                </c:pt>
                <c:pt idx="12">
                  <c:v>Sweden</c:v>
                </c:pt>
                <c:pt idx="13">
                  <c:v>Portugal</c:v>
                </c:pt>
                <c:pt idx="14">
                  <c:v>Brazil</c:v>
                </c:pt>
                <c:pt idx="15">
                  <c:v>Canada</c:v>
                </c:pt>
                <c:pt idx="16">
                  <c:v>Poland</c:v>
                </c:pt>
                <c:pt idx="17">
                  <c:v>Italy</c:v>
                </c:pt>
                <c:pt idx="18">
                  <c:v>Denmark</c:v>
                </c:pt>
                <c:pt idx="19">
                  <c:v>Australia</c:v>
                </c:pt>
                <c:pt idx="20">
                  <c:v>Argentina</c:v>
                </c:pt>
                <c:pt idx="21">
                  <c:v>United Kingdom</c:v>
                </c:pt>
                <c:pt idx="22">
                  <c:v>Spain</c:v>
                </c:pt>
                <c:pt idx="23">
                  <c:v>Belgium</c:v>
                </c:pt>
              </c:strCache>
            </c:strRef>
          </c:cat>
          <c:val>
            <c:numRef>
              <c:f>'Project_insight 2'!$D$2:$D$25</c:f>
              <c:numCache>
                <c:formatCode>General</c:formatCode>
                <c:ptCount val="24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  <c:pt idx="7">
                  <c:v>1.98</c:v>
                </c:pt>
                <c:pt idx="8">
                  <c:v>0.99</c:v>
                </c:pt>
                <c:pt idx="9">
                  <c:v>0.99</c:v>
                </c:pt>
                <c:pt idx="10">
                  <c:v>0.99</c:v>
                </c:pt>
                <c:pt idx="11">
                  <c:v>0.99</c:v>
                </c:pt>
                <c:pt idx="12">
                  <c:v>0.99</c:v>
                </c:pt>
                <c:pt idx="13">
                  <c:v>0.99</c:v>
                </c:pt>
                <c:pt idx="14">
                  <c:v>0.99</c:v>
                </c:pt>
                <c:pt idx="15">
                  <c:v>0.99</c:v>
                </c:pt>
                <c:pt idx="16">
                  <c:v>0.99</c:v>
                </c:pt>
                <c:pt idx="17">
                  <c:v>0.99</c:v>
                </c:pt>
                <c:pt idx="18">
                  <c:v>0.99</c:v>
                </c:pt>
                <c:pt idx="19">
                  <c:v>0.99</c:v>
                </c:pt>
                <c:pt idx="20">
                  <c:v>0.99</c:v>
                </c:pt>
                <c:pt idx="21">
                  <c:v>0.99</c:v>
                </c:pt>
                <c:pt idx="22">
                  <c:v>0.99</c:v>
                </c:pt>
                <c:pt idx="23">
                  <c:v>0.99</c:v>
                </c:pt>
              </c:numCache>
            </c:numRef>
          </c:val>
        </c:ser>
        <c:axId val="211275136"/>
        <c:axId val="211281408"/>
      </c:barChart>
      <c:catAx>
        <c:axId val="211275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Countries</a:t>
                </a:r>
                <a:r>
                  <a:rPr lang="en-US" altLang="zh-CN" sz="1050" baseline="0"/>
                  <a:t> </a:t>
                </a:r>
                <a:endParaRPr lang="zh-CN" altLang="en-US" sz="1050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211281408"/>
        <c:crosses val="autoZero"/>
        <c:auto val="1"/>
        <c:lblAlgn val="ctr"/>
        <c:lblOffset val="100"/>
      </c:catAx>
      <c:valAx>
        <c:axId val="2112814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Money</a:t>
                </a:r>
                <a:r>
                  <a:rPr lang="en-US" altLang="zh-CN" sz="1050" baseline="0"/>
                  <a:t> Spent Per Purchase ($)</a:t>
                </a:r>
                <a:endParaRPr lang="zh-CN" altLang="en-US" sz="105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1275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82067707638236"/>
          <c:y val="0.45408398950131235"/>
          <c:w val="0.21552960540949329"/>
          <c:h val="0.221623687664042"/>
        </c:manualLayout>
      </c:layout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100" dirty="0"/>
              <a:t>Different Genre Percentage Played in </a:t>
            </a:r>
            <a:r>
              <a:rPr lang="en-US" altLang="zh-CN" sz="1100" i="1" dirty="0">
                <a:solidFill>
                  <a:srgbClr val="002060"/>
                </a:solidFill>
              </a:rPr>
              <a:t>the Media </a:t>
            </a:r>
            <a:r>
              <a:rPr lang="en-US" altLang="zh-CN" sz="1100" i="0" dirty="0">
                <a:solidFill>
                  <a:srgbClr val="002060"/>
                </a:solidFill>
              </a:rPr>
              <a:t>(</a:t>
            </a:r>
            <a:r>
              <a:rPr lang="en-US" sz="1100" b="1" i="0" dirty="0"/>
              <a:t>MPEG audio file</a:t>
            </a:r>
            <a:r>
              <a:rPr lang="en-US" altLang="zh-CN" sz="1100" i="0" dirty="0">
                <a:solidFill>
                  <a:srgbClr val="002060"/>
                </a:solidFill>
              </a:rPr>
              <a:t>)</a:t>
            </a:r>
            <a:r>
              <a:rPr lang="en-US" altLang="zh-CN" sz="1100" i="1" dirty="0">
                <a:solidFill>
                  <a:srgbClr val="002060"/>
                </a:solidFill>
              </a:rPr>
              <a:t>  </a:t>
            </a:r>
            <a:r>
              <a:rPr lang="en-US" altLang="zh-CN" sz="1100" dirty="0"/>
              <a:t>Which Plays </a:t>
            </a:r>
            <a:r>
              <a:rPr lang="en-US" altLang="zh-CN" sz="1100" dirty="0" smtClean="0"/>
              <a:t>All </a:t>
            </a:r>
            <a:r>
              <a:rPr lang="en-US" altLang="zh-CN" sz="1100" dirty="0"/>
              <a:t>Kinds of Tracks the Most</a:t>
            </a:r>
            <a:r>
              <a:rPr lang="en-US" altLang="zh-CN" sz="1100" baseline="0" dirty="0"/>
              <a:t> Times</a:t>
            </a:r>
            <a:endParaRPr lang="zh-CN" sz="1100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showPercent val="1"/>
          </c:dLbls>
          <c:cat>
            <c:strRef>
              <c:f>'Project_insight 3'!$A$2:$A$18</c:f>
              <c:strCache>
                <c:ptCount val="17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Reggae</c:v>
                </c:pt>
                <c:pt idx="7">
                  <c:v>R&amp;B/Soul</c:v>
                </c:pt>
                <c:pt idx="8">
                  <c:v>Soundtrack</c:v>
                </c:pt>
                <c:pt idx="9">
                  <c:v>Heavy Metal</c:v>
                </c:pt>
                <c:pt idx="10">
                  <c:v>Electronica/Dance</c:v>
                </c:pt>
                <c:pt idx="11">
                  <c:v>Hip Hop/Rap</c:v>
                </c:pt>
                <c:pt idx="12">
                  <c:v>World</c:v>
                </c:pt>
                <c:pt idx="13">
                  <c:v>Easy Listening</c:v>
                </c:pt>
                <c:pt idx="14">
                  <c:v>Bossa Nova</c:v>
                </c:pt>
                <c:pt idx="15">
                  <c:v>Pop</c:v>
                </c:pt>
                <c:pt idx="16">
                  <c:v>Rock And Roll</c:v>
                </c:pt>
              </c:strCache>
            </c:strRef>
          </c:cat>
          <c:val>
            <c:numRef>
              <c:f>'Project_insight 3'!$B$2:$B$18</c:f>
              <c:numCache>
                <c:formatCode>General</c:formatCode>
                <c:ptCount val="17"/>
                <c:pt idx="0">
                  <c:v>5081</c:v>
                </c:pt>
                <c:pt idx="1">
                  <c:v>1961</c:v>
                </c:pt>
                <c:pt idx="2">
                  <c:v>1746</c:v>
                </c:pt>
                <c:pt idx="3">
                  <c:v>1133</c:v>
                </c:pt>
                <c:pt idx="4">
                  <c:v>559</c:v>
                </c:pt>
                <c:pt idx="5">
                  <c:v>325</c:v>
                </c:pt>
                <c:pt idx="6">
                  <c:v>208</c:v>
                </c:pt>
                <c:pt idx="7">
                  <c:v>154</c:v>
                </c:pt>
                <c:pt idx="8">
                  <c:v>150</c:v>
                </c:pt>
                <c:pt idx="9">
                  <c:v>126</c:v>
                </c:pt>
                <c:pt idx="10">
                  <c:v>125</c:v>
                </c:pt>
                <c:pt idx="11">
                  <c:v>85</c:v>
                </c:pt>
                <c:pt idx="12">
                  <c:v>83</c:v>
                </c:pt>
                <c:pt idx="13">
                  <c:v>64</c:v>
                </c:pt>
                <c:pt idx="14">
                  <c:v>46</c:v>
                </c:pt>
                <c:pt idx="15">
                  <c:v>41</c:v>
                </c:pt>
                <c:pt idx="16">
                  <c:v>20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0885933187225236"/>
          <c:y val="0.1652665516257982"/>
          <c:w val="0.27520448390166385"/>
          <c:h val="0.81749669673978675"/>
        </c:manualLayout>
      </c:layout>
      <c:txPr>
        <a:bodyPr/>
        <a:lstStyle/>
        <a:p>
          <a:pPr>
            <a:defRPr sz="7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100"/>
            </a:pPr>
            <a:r>
              <a:rPr lang="en-US" altLang="zh-CN" sz="1100" dirty="0"/>
              <a:t>Number of</a:t>
            </a:r>
            <a:r>
              <a:rPr lang="en-US" altLang="zh-CN" sz="1100" baseline="0" dirty="0"/>
              <a:t> Customers in Each Level </a:t>
            </a:r>
            <a:r>
              <a:rPr lang="en-US" altLang="zh-CN" sz="1100" baseline="0" dirty="0" smtClean="0"/>
              <a:t>according </a:t>
            </a:r>
            <a:r>
              <a:rPr lang="en-US" altLang="zh-CN" sz="1100" baseline="0" dirty="0"/>
              <a:t>to Their Total Purchase Spent</a:t>
            </a:r>
            <a:endParaRPr lang="zh-CN" altLang="en-US" sz="11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9.2711963985085813E-2"/>
          <c:y val="0.17080671916010498"/>
          <c:w val="0.81956874988689721"/>
          <c:h val="0.68809763779527588"/>
        </c:manualLayout>
      </c:layout>
      <c:barChart>
        <c:barDir val="col"/>
        <c:grouping val="clustered"/>
        <c:ser>
          <c:idx val="0"/>
          <c:order val="0"/>
          <c:cat>
            <c:strRef>
              <c:f>'Project_insight 4'!$A$1:$A$3</c:f>
              <c:strCache>
                <c:ptCount val="3"/>
                <c:pt idx="0">
                  <c:v>Golden Member Purchase &gt; $45</c:v>
                </c:pt>
                <c:pt idx="1">
                  <c:v>Silver Member Purchase &gt; $40</c:v>
                </c:pt>
                <c:pt idx="2">
                  <c:v>Bronze Mmember Purchase &lt;= $40</c:v>
                </c:pt>
              </c:strCache>
            </c:strRef>
          </c:cat>
          <c:val>
            <c:numRef>
              <c:f>'Project_insight 4'!$B$1:$B$3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45</c:v>
                </c:pt>
              </c:numCache>
            </c:numRef>
          </c:val>
        </c:ser>
        <c:axId val="158041216"/>
        <c:axId val="158044160"/>
      </c:barChart>
      <c:catAx>
        <c:axId val="158041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Customer Member Level</a:t>
                </a:r>
                <a:endParaRPr lang="zh-CN" altLang="en-US" sz="1050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158044160"/>
        <c:crosses val="autoZero"/>
        <c:auto val="1"/>
        <c:lblAlgn val="ctr"/>
        <c:lblOffset val="100"/>
      </c:catAx>
      <c:valAx>
        <c:axId val="158044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Number</a:t>
                </a:r>
                <a:r>
                  <a:rPr lang="en-US" altLang="zh-CN" sz="1050" baseline="0"/>
                  <a:t> of Customers</a:t>
                </a:r>
                <a:endParaRPr lang="zh-CN" altLang="en-US" sz="105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5804121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1100"/>
            </a:pPr>
            <a:r>
              <a:rPr lang="en-US" altLang="zh-CN" sz="1100"/>
              <a:t>Top 10 Albums Sold by the Artist Who Has the Largest</a:t>
            </a:r>
            <a:r>
              <a:rPr lang="en-US" altLang="zh-CN" sz="1100" baseline="0"/>
              <a:t> Tracks Sale in Total</a:t>
            </a:r>
            <a:endParaRPr lang="zh-CN" altLang="en-US" sz="1100"/>
          </a:p>
        </c:rich>
      </c:tx>
      <c:layout/>
    </c:title>
    <c:plotArea>
      <c:layout>
        <c:manualLayout>
          <c:layoutTarget val="inner"/>
          <c:xMode val="edge"/>
          <c:yMode val="edge"/>
          <c:x val="0.14663426364079973"/>
          <c:y val="0.18875"/>
          <c:w val="0.72042832011629043"/>
          <c:h val="0.53832217847769026"/>
        </c:manualLayout>
      </c:layout>
      <c:barChart>
        <c:barDir val="col"/>
        <c:grouping val="clustered"/>
        <c:ser>
          <c:idx val="0"/>
          <c:order val="0"/>
          <c:tx>
            <c:v>Iron Maiden</c:v>
          </c:tx>
          <c:cat>
            <c:strRef>
              <c:f>'Project_insight 1'!$B$2:$B$11</c:f>
              <c:strCache>
                <c:ptCount val="10"/>
                <c:pt idx="0">
                  <c:v>The X Factor</c:v>
                </c:pt>
                <c:pt idx="1">
                  <c:v>Powerslave</c:v>
                </c:pt>
                <c:pt idx="2">
                  <c:v>Seventh Son of a Seventh Son</c:v>
                </c:pt>
                <c:pt idx="3">
                  <c:v>The Number of The Beast</c:v>
                </c:pt>
                <c:pt idx="4">
                  <c:v>Live After Death</c:v>
                </c:pt>
                <c:pt idx="5">
                  <c:v>No Prayer For The Dying</c:v>
                </c:pt>
                <c:pt idx="6">
                  <c:v>Rock In Rio [CD1]</c:v>
                </c:pt>
                <c:pt idx="7">
                  <c:v>Rock In Rio [CD2]</c:v>
                </c:pt>
                <c:pt idx="8">
                  <c:v>A Real Dead One</c:v>
                </c:pt>
                <c:pt idx="9">
                  <c:v>Virtual XI</c:v>
                </c:pt>
              </c:strCache>
            </c:strRef>
          </c:cat>
          <c:val>
            <c:numRef>
              <c:f>'Project_insight 1'!$C$2:$C$11</c:f>
              <c:numCache>
                <c:formatCode>General</c:formatCode>
                <c:ptCount val="10"/>
                <c:pt idx="0">
                  <c:v>10.89</c:v>
                </c:pt>
                <c:pt idx="1">
                  <c:v>8.91</c:v>
                </c:pt>
                <c:pt idx="2">
                  <c:v>8.91</c:v>
                </c:pt>
                <c:pt idx="3">
                  <c:v>8.91</c:v>
                </c:pt>
                <c:pt idx="4">
                  <c:v>7.92</c:v>
                </c:pt>
                <c:pt idx="5">
                  <c:v>7.92</c:v>
                </c:pt>
                <c:pt idx="6">
                  <c:v>7.92</c:v>
                </c:pt>
                <c:pt idx="7">
                  <c:v>7.92</c:v>
                </c:pt>
                <c:pt idx="8">
                  <c:v>6.93</c:v>
                </c:pt>
                <c:pt idx="9">
                  <c:v>6.93</c:v>
                </c:pt>
              </c:numCache>
            </c:numRef>
          </c:val>
        </c:ser>
        <c:axId val="158278400"/>
        <c:axId val="158297088"/>
      </c:barChart>
      <c:catAx>
        <c:axId val="158278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Top</a:t>
                </a:r>
                <a:r>
                  <a:rPr lang="en-US" altLang="zh-CN" sz="1050" baseline="0"/>
                  <a:t> 10 Albums' Titles</a:t>
                </a:r>
                <a:endParaRPr lang="zh-CN" altLang="en-US" sz="1050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500"/>
            </a:pPr>
            <a:endParaRPr lang="en-US"/>
          </a:p>
        </c:txPr>
        <c:crossAx val="158297088"/>
        <c:crosses val="autoZero"/>
        <c:auto val="1"/>
        <c:lblAlgn val="ctr"/>
        <c:lblOffset val="100"/>
      </c:catAx>
      <c:valAx>
        <c:axId val="1582970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 Top</a:t>
                </a:r>
                <a:r>
                  <a:rPr lang="en-US" altLang="zh-CN" sz="1050" baseline="0"/>
                  <a:t> 10 </a:t>
                </a:r>
                <a:r>
                  <a:rPr lang="en-US" altLang="zh-CN" sz="1050"/>
                  <a:t>Albums Sold</a:t>
                </a:r>
                <a:r>
                  <a:rPr lang="en-US" altLang="zh-CN" sz="1050" baseline="0"/>
                  <a:t> ($)</a:t>
                </a:r>
                <a:endParaRPr lang="zh-CN" altLang="en-US" sz="105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58278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761815450171603"/>
          <c:y val="0.8484097769028871"/>
          <c:w val="0.19127073681742415"/>
          <c:h val="7.1096784776902885E-2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 Average, </a:t>
            </a: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maximum</a:t>
            </a: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minimum money spent </a:t>
            </a: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per </a:t>
            </a: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purchase per country are shown.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The average spent per purchase is very close for customers from different countries.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CN" kern="1200" dirty="0" smtClean="0">
                <a:solidFill>
                  <a:schemeClr val="bg2">
                    <a:lumMod val="75000"/>
                  </a:schemeClr>
                </a:solidFill>
              </a:rPr>
              <a:t>Customer from Czech Republic made the biggest single purchase.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kern="1200" dirty="0" smtClean="0">
                <a:solidFill>
                  <a:schemeClr val="bg1"/>
                </a:solidFill>
                <a:latin typeface="+mn-lt"/>
              </a:rPr>
              <a:t>What Is The Money Spent Per Purchase Per Country? </a:t>
            </a:r>
            <a:endParaRPr lang="zh-CN" altLang="en-US" sz="1600" b="1" kern="12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81000" y="142875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In the most active media - MPEG audio file, different genre percentage played is shown.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most played genre is Rock, which accounts for 43%. Latin and Metal follow in the second and third places.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Genre Percentage Played In The Most Acitve Media?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04801" y="1428750"/>
          <a:ext cx="4571999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Customers are put into 3 levels (Golden member, Silver member, Bronze member) according to their total spent.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5 customers spent more than $45 in total. 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Most customers spent less or equal to $40 in total.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Customers Are There In Each Level According To Their Total Spent? 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81001" y="1428750"/>
          <a:ext cx="4495799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Top 10 albums sold by the artist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who has the largest tracks sale in total are shown.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artist’s 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op 1 album sold is </a:t>
            </a:r>
            <a:r>
              <a:rPr lang="en-US" i="1" dirty="0" smtClean="0">
                <a:latin typeface="Open Sans"/>
                <a:ea typeface="Open Sans"/>
                <a:cs typeface="Open Sans"/>
                <a:sym typeface="Open Sans"/>
              </a:rPr>
              <a:t>The X Factor 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with total sale of more that $10.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Top 10 Albums By The Artist Who Sold The Most Tracks?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04800" y="1428751"/>
          <a:ext cx="4572001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295</Words>
  <PresentationFormat>全屏显示(16:9)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Open Sans</vt:lpstr>
      <vt:lpstr>宋体</vt:lpstr>
      <vt:lpstr>Simple Light</vt:lpstr>
      <vt:lpstr>What Is The Money Spent Per Purchase Per Country? </vt:lpstr>
      <vt:lpstr>  What Is The Genre Percentage Played In The Most Acitve Media?</vt:lpstr>
      <vt:lpstr>How Many Customers Are There In Each Level According To Their Total Spent? </vt:lpstr>
      <vt:lpstr>What Are The Top 10 Albums By The Artist Who Sold The Most Tracks?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Dimitri Yordanopoulos</cp:lastModifiedBy>
  <cp:revision>8</cp:revision>
  <dcterms:modified xsi:type="dcterms:W3CDTF">2020-05-05T23:32:36Z</dcterms:modified>
</cp:coreProperties>
</file>