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6"/>
  </p:handoutMasterIdLst>
  <p:sldIdLst>
    <p:sldId id="256" r:id="rId2"/>
    <p:sldId id="261" r:id="rId3"/>
    <p:sldId id="260" r:id="rId4"/>
    <p:sldId id="262" r:id="rId5"/>
    <p:sldId id="280" r:id="rId6"/>
    <p:sldId id="281" r:id="rId7"/>
    <p:sldId id="282" r:id="rId8"/>
    <p:sldId id="283" r:id="rId9"/>
    <p:sldId id="284" r:id="rId10"/>
    <p:sldId id="285" r:id="rId11"/>
    <p:sldId id="294" r:id="rId12"/>
    <p:sldId id="295" r:id="rId13"/>
    <p:sldId id="296" r:id="rId14"/>
    <p:sldId id="263" r:id="rId15"/>
    <p:sldId id="286" r:id="rId16"/>
    <p:sldId id="269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1B3CCB0-AEE0-401D-AAB9-1C57F5CA5795}">
          <p14:sldIdLst>
            <p14:sldId id="256"/>
            <p14:sldId id="261"/>
            <p14:sldId id="260"/>
            <p14:sldId id="262"/>
            <p14:sldId id="280"/>
            <p14:sldId id="281"/>
            <p14:sldId id="282"/>
            <p14:sldId id="283"/>
            <p14:sldId id="284"/>
            <p14:sldId id="285"/>
            <p14:sldId id="294"/>
            <p14:sldId id="295"/>
            <p14:sldId id="296"/>
            <p14:sldId id="263"/>
            <p14:sldId id="286"/>
            <p14:sldId id="269"/>
            <p14:sldId id="287"/>
            <p14:sldId id="288"/>
            <p14:sldId id="289"/>
            <p14:sldId id="290"/>
            <p14:sldId id="291"/>
            <p14:sldId id="292"/>
            <p14:sldId id="293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1419"/>
    <a:srgbClr val="97000B"/>
    <a:srgbClr val="006CFF"/>
    <a:srgbClr val="0041B6"/>
    <a:srgbClr val="F9D600"/>
    <a:srgbClr val="324057"/>
    <a:srgbClr val="007CCE"/>
    <a:srgbClr val="2A1255"/>
    <a:srgbClr val="A58C51"/>
    <a:srgbClr val="213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43" autoAdjust="0"/>
  </p:normalViewPr>
  <p:slideViewPr>
    <p:cSldViewPr snapToGrid="0">
      <p:cViewPr varScale="1">
        <p:scale>
          <a:sx n="84" d="100"/>
          <a:sy n="84" d="100"/>
        </p:scale>
        <p:origin x="60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DD1C9-4BB6-422A-8F34-C157EA500BD9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7E4-EE34-411C-9FF1-22B934EF5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11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2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8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094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50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3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46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63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459" y="1465729"/>
            <a:ext cx="7869891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9794-A4CC-42D0-9A65-24C6B9EF4076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8DF1E-33BB-4377-9A26-35481BA06C7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3377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32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2web-master.ru/goto/http:/www.w3.org/TR/CSS21/text.html" TargetMode="External"/><Relationship Id="rId2" Type="http://schemas.openxmlformats.org/officeDocument/2006/relationships/hyperlink" Target="http://2web-master.ru/goto/http:/www.w3.org/TR/CSS21/fon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96389" y="1539433"/>
            <a:ext cx="8098971" cy="20255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 smtClean="0">
                <a:ln w="0"/>
                <a:solidFill>
                  <a:srgbClr val="481419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Типография</a:t>
            </a:r>
          </a:p>
          <a:p>
            <a:r>
              <a:rPr lang="ru-RU" b="1" dirty="0" smtClean="0">
                <a:ln w="0"/>
                <a:solidFill>
                  <a:srgbClr val="481419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Цвет</a:t>
            </a:r>
          </a:p>
          <a:p>
            <a:r>
              <a:rPr lang="ru-RU" b="1" dirty="0" smtClean="0">
                <a:ln w="0"/>
                <a:solidFill>
                  <a:srgbClr val="481419"/>
                </a:solidFill>
                <a:effectLst>
                  <a:reflection blurRad="6350" stA="53000" endA="300" endPos="35500" dir="5400000" sy="-90000" algn="bl" rotWithShape="0"/>
                </a:effectLst>
                <a:latin typeface="+mn-lt"/>
              </a:rPr>
              <a:t>Макет</a:t>
            </a:r>
          </a:p>
        </p:txBody>
      </p:sp>
    </p:spTree>
    <p:extLst>
      <p:ext uri="{BB962C8B-B14F-4D97-AF65-F5344CB8AC3E}">
        <p14:creationId xmlns:p14="http://schemas.microsoft.com/office/powerpoint/2010/main" val="248065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026" y="350233"/>
            <a:ext cx="1021330" cy="1011931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60149" y="1432952"/>
            <a:ext cx="2841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mtClean="0"/>
              <a:t>Юношеская интенсивность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73440" y="671532"/>
            <a:ext cx="4075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Передает энергию, веселье и волнение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35" y="1730828"/>
            <a:ext cx="1070474" cy="107047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525237" y="2801302"/>
            <a:ext cx="17460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mtClean="0"/>
              <a:t>Прочность</a:t>
            </a:r>
          </a:p>
          <a:p>
            <a:pPr algn="ctr"/>
            <a:r>
              <a:rPr lang="ru-RU" smtClean="0"/>
              <a:t>Категоричность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393371" y="2194372"/>
            <a:ext cx="57694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Олицетворяет возраст, стабильность и расслабление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026" y="3075506"/>
            <a:ext cx="987496" cy="990498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345832" y="4066004"/>
            <a:ext cx="8338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Власть</a:t>
            </a:r>
          </a:p>
          <a:p>
            <a:r>
              <a:rPr lang="ru-RU" dirty="0" smtClean="0"/>
              <a:t>Драма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256522" y="3404331"/>
            <a:ext cx="307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Серьезность, смелость </a:t>
            </a:r>
            <a:r>
              <a:rPr lang="ru-RU" dirty="0"/>
              <a:t>и </a:t>
            </a:r>
            <a:r>
              <a:rPr lang="ru-RU" dirty="0" smtClean="0"/>
              <a:t>сила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937" y="4789340"/>
            <a:ext cx="1037765" cy="1053300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7000485" y="5902595"/>
            <a:ext cx="13126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Упрощение</a:t>
            </a:r>
          </a:p>
          <a:p>
            <a:pPr algn="ctr"/>
            <a:r>
              <a:rPr lang="ru-RU" dirty="0" smtClean="0"/>
              <a:t>Чистота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617966" y="5172461"/>
            <a:ext cx="45448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Это сообщение Я молодой, мягкий и чистый</a:t>
            </a:r>
          </a:p>
        </p:txBody>
      </p:sp>
    </p:spTree>
    <p:extLst>
      <p:ext uri="{BB962C8B-B14F-4D97-AF65-F5344CB8AC3E}">
        <p14:creationId xmlns:p14="http://schemas.microsoft.com/office/powerpoint/2010/main" val="127228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Цвета модели </a:t>
            </a:r>
            <a:r>
              <a:rPr lang="en-US" b="1" dirty="0" smtClean="0"/>
              <a:t>RGBA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2347" y="1017673"/>
            <a:ext cx="7869891" cy="4711234"/>
          </a:xfrm>
        </p:spPr>
        <p:txBody>
          <a:bodyPr/>
          <a:lstStyle/>
          <a:p>
            <a:pPr marL="0" indent="0" algn="just">
              <a:buNone/>
            </a:pPr>
            <a:r>
              <a:rPr lang="ru-RU" sz="2000" dirty="0" smtClean="0"/>
              <a:t>Это расширение модели </a:t>
            </a:r>
            <a:r>
              <a:rPr lang="en-US" sz="2000" dirty="0" smtClean="0"/>
              <a:t>RGB </a:t>
            </a:r>
            <a:r>
              <a:rPr lang="ru-RU" sz="2000" dirty="0" smtClean="0"/>
              <a:t>с добавлением </a:t>
            </a:r>
            <a:r>
              <a:rPr lang="en-US" sz="2000" dirty="0" smtClean="0"/>
              <a:t>alpha</a:t>
            </a:r>
            <a:r>
              <a:rPr lang="ru-RU" sz="2000" dirty="0" smtClean="0"/>
              <a:t>, которая управляет непрозрачностью цвета. Здесь нет шестнадцатеричной записи. 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1728894"/>
            <a:ext cx="7343775" cy="1562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47" y="3373290"/>
            <a:ext cx="7305675" cy="742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576" y="4665398"/>
            <a:ext cx="304800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5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HSL-</a:t>
            </a:r>
            <a:r>
              <a:rPr lang="ru-RU" b="1" dirty="0" smtClean="0"/>
              <a:t>цвета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121854"/>
            <a:ext cx="7534275" cy="17430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450" y="3643882"/>
            <a:ext cx="2581275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7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HSLA-</a:t>
            </a:r>
            <a:r>
              <a:rPr lang="ru-RU" b="1" dirty="0"/>
              <a:t>значения </a:t>
            </a:r>
            <a:r>
              <a:rPr lang="ru-RU" b="1" dirty="0" smtClean="0"/>
              <a:t>цвета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492" y="1084632"/>
            <a:ext cx="7219950" cy="9906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2422364"/>
            <a:ext cx="31432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41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Шрифты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59591" y="1505212"/>
            <a:ext cx="3412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dirty="0">
                <a:solidFill>
                  <a:srgbClr val="3A3A3A"/>
                </a:solidFill>
                <a:latin typeface="Helvetica" panose="020B0604020202020204" pitchFamily="34" charset="0"/>
              </a:rPr>
              <a:t>Установка размеров шрифтов</a:t>
            </a:r>
            <a:endParaRPr lang="ru-RU" b="0" i="0" dirty="0">
              <a:solidFill>
                <a:srgbClr val="3A3A3A"/>
              </a:solidFill>
              <a:effectLst/>
              <a:latin typeface="Helvetica" panose="020B0604020202020204" pitchFamily="34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91659"/>
              </p:ext>
            </p:extLst>
          </p:nvPr>
        </p:nvGraphicFramePr>
        <p:xfrm>
          <a:off x="1461519" y="2018510"/>
          <a:ext cx="3939361" cy="914400"/>
        </p:xfrm>
        <a:graphic>
          <a:graphicData uri="http://schemas.openxmlformats.org/drawingml/2006/table">
            <a:tbl>
              <a:tblPr/>
              <a:tblGrid>
                <a:gridCol w="323328">
                  <a:extLst>
                    <a:ext uri="{9D8B030D-6E8A-4147-A177-3AD203B41FA5}">
                      <a16:colId xmlns:a16="http://schemas.microsoft.com/office/drawing/2014/main" val="4170515397"/>
                    </a:ext>
                  </a:extLst>
                </a:gridCol>
                <a:gridCol w="3616033">
                  <a:extLst>
                    <a:ext uri="{9D8B030D-6E8A-4147-A177-3AD203B41FA5}">
                      <a16:colId xmlns:a16="http://schemas.microsoft.com/office/drawing/2014/main" val="36543519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R="38100">
                    <a:lnL>
                      <a:noFill/>
                    </a:lnL>
                    <a:lnR w="22860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h6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font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size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n-US" b="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12pt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22860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93879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848513" y="4948531"/>
            <a:ext cx="49508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6633"/>
                </a:solidFill>
                <a:latin typeface="Courier New" panose="02070309020205020404" pitchFamily="49" charset="0"/>
              </a:rPr>
              <a:t>&lt;h1&gt;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Заголовок первого уровня</a:t>
            </a:r>
            <a:r>
              <a:rPr lang="ru-RU" b="1" dirty="0">
                <a:solidFill>
                  <a:srgbClr val="006633"/>
                </a:solidFill>
                <a:latin typeface="Courier New" panose="02070309020205020404" pitchFamily="49" charset="0"/>
              </a:rPr>
              <a:t>&lt;/h1&gt;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006633"/>
                </a:solidFill>
                <a:latin typeface="Courier New" panose="02070309020205020404" pitchFamily="49" charset="0"/>
              </a:rPr>
              <a:t>&lt;h2&gt;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Заголовок второго уровня</a:t>
            </a:r>
            <a:r>
              <a:rPr lang="ru-RU" b="1" dirty="0">
                <a:solidFill>
                  <a:srgbClr val="006633"/>
                </a:solidFill>
                <a:latin typeface="Courier New" panose="02070309020205020404" pitchFamily="49" charset="0"/>
              </a:rPr>
              <a:t>&lt;/h2&gt;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ru-RU" b="1" dirty="0">
                <a:solidFill>
                  <a:srgbClr val="006633"/>
                </a:solidFill>
                <a:latin typeface="Courier New" panose="02070309020205020404" pitchFamily="49" charset="0"/>
              </a:rPr>
              <a:t>&lt;h3&gt;</a:t>
            </a:r>
            <a:r>
              <a:rPr lang="ru-RU" b="1" dirty="0">
                <a:solidFill>
                  <a:srgbClr val="000000"/>
                </a:solidFill>
                <a:latin typeface="Courier New" panose="02070309020205020404" pitchFamily="49" charset="0"/>
              </a:rPr>
              <a:t>Заголовок третьего уровня</a:t>
            </a:r>
            <a:r>
              <a:rPr lang="ru-RU" b="1" dirty="0">
                <a:solidFill>
                  <a:srgbClr val="006633"/>
                </a:solidFill>
                <a:latin typeface="Courier New" panose="02070309020205020404" pitchFamily="49" charset="0"/>
              </a:rPr>
              <a:t>&lt;/h3&gt;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137" y="3156949"/>
            <a:ext cx="3666309" cy="127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59" y="1"/>
            <a:ext cx="9004663" cy="670559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Семейство </a:t>
            </a:r>
            <a:r>
              <a:rPr lang="ru-RU" b="1" dirty="0" smtClean="0"/>
              <a:t>шрифтов: свойство </a:t>
            </a:r>
            <a:r>
              <a:rPr lang="en-US" b="1" dirty="0" smtClean="0"/>
              <a:t>font-family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79" y="670560"/>
            <a:ext cx="5762625" cy="285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9" y="983931"/>
            <a:ext cx="7496175" cy="12858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79" y="2242931"/>
            <a:ext cx="6152877" cy="3331124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450908" y="5221224"/>
            <a:ext cx="3614715" cy="1523494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Roman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A6E3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Georgia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Serif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serif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sans-serif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monospace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cursive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fantasy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system-ui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inherit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font-family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1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1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940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/>
              <a:t>Насыщенность шрифта: свойство </a:t>
            </a:r>
            <a:r>
              <a:rPr lang="en-US" b="1" dirty="0" smtClean="0"/>
              <a:t>font-weight</a:t>
            </a:r>
            <a:endParaRPr lang="ru-RU" b="1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" y="1252295"/>
            <a:ext cx="4486275" cy="285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53" y="1261820"/>
            <a:ext cx="1847850" cy="2667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2" y="1682539"/>
            <a:ext cx="5778819" cy="41385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100" y="1765527"/>
            <a:ext cx="1990725" cy="37623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736" y="5955696"/>
            <a:ext cx="4891089" cy="81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3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1" y="1"/>
            <a:ext cx="8856616" cy="740228"/>
          </a:xfrm>
        </p:spPr>
        <p:txBody>
          <a:bodyPr>
            <a:normAutofit/>
          </a:bodyPr>
          <a:lstStyle/>
          <a:p>
            <a:r>
              <a:rPr lang="ru-RU" b="1" dirty="0"/>
              <a:t>Ширина шрифта: свойство </a:t>
            </a:r>
            <a:r>
              <a:rPr lang="en-US" b="1" dirty="0" smtClean="0"/>
              <a:t>font-stretch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123" y="737487"/>
            <a:ext cx="7019925" cy="4667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155" y="949779"/>
            <a:ext cx="1905000" cy="2571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23" y="1416504"/>
            <a:ext cx="5187702" cy="527004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614037" y="2545954"/>
            <a:ext cx="3240350" cy="169277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ultra-condensed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extra-condensed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condensed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semi-condensed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semi-expanded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expanded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extra-expanded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ultra-expanded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inherit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font-stretch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101" y="4541242"/>
            <a:ext cx="981075" cy="10763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7630" y="4445992"/>
            <a:ext cx="657225" cy="11715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1762" y="4360267"/>
            <a:ext cx="8667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005" y="1"/>
            <a:ext cx="8638903" cy="1337732"/>
          </a:xfrm>
        </p:spPr>
        <p:txBody>
          <a:bodyPr>
            <a:normAutofit/>
          </a:bodyPr>
          <a:lstStyle/>
          <a:p>
            <a:r>
              <a:rPr lang="ru-RU" b="1" dirty="0"/>
              <a:t>Начертание шрифта: свойство </a:t>
            </a:r>
            <a:r>
              <a:rPr lang="en-US" b="1" dirty="0" smtClean="0"/>
              <a:t>font-style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3510" y="1000646"/>
            <a:ext cx="7869891" cy="117745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/>
              <a:t>Отличие курсива и начертания: курсив вносит небольшие изменения в структуру каждого символа, начертание – наклонная версия прямого шрифта. Свойство наследуется.</a:t>
            </a:r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8" y="2039968"/>
            <a:ext cx="6962775" cy="280987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731726" y="3266026"/>
            <a:ext cx="2351314" cy="769441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font-style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normal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font-style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italic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font-style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oblique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font-style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inherit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font-style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sz="1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</a:t>
            </a:r>
            <a:r>
              <a:rPr kumimoji="0" lang="ru-RU" altLang="ru-RU" sz="1000" b="1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sz="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083" y="5602848"/>
            <a:ext cx="6210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33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357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Размер шрифта: свойство </a:t>
            </a:r>
            <a:r>
              <a:rPr lang="en-US" b="1" dirty="0" smtClean="0"/>
              <a:t>font-size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670" y="712455"/>
            <a:ext cx="4105275" cy="2857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47" y="700868"/>
            <a:ext cx="1876425" cy="3714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25" y="998205"/>
            <a:ext cx="5666014" cy="48682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075" y="1339558"/>
            <a:ext cx="1819275" cy="34766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581" y="5083399"/>
            <a:ext cx="4104419" cy="169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152" y="322218"/>
            <a:ext cx="7886700" cy="1337732"/>
          </a:xfrm>
        </p:spPr>
        <p:txBody>
          <a:bodyPr>
            <a:normAutofit/>
          </a:bodyPr>
          <a:lstStyle/>
          <a:p>
            <a:pPr algn="ctr"/>
            <a:r>
              <a:rPr lang="ru-RU" altLang="ru-RU" b="1" dirty="0" smtClean="0"/>
              <a:t>CSS </a:t>
            </a:r>
            <a:r>
              <a:rPr lang="ru-RU" altLang="ru-RU" b="1" dirty="0"/>
              <a:t>свойства </a:t>
            </a:r>
            <a:r>
              <a:rPr lang="ru-RU" altLang="ru-RU" b="1" dirty="0" smtClean="0"/>
              <a:t>типографии</a:t>
            </a:r>
            <a:endParaRPr lang="ru-RU" b="1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46415"/>
              </p:ext>
            </p:extLst>
          </p:nvPr>
        </p:nvGraphicFramePr>
        <p:xfrm>
          <a:off x="1531575" y="3653473"/>
          <a:ext cx="2091464" cy="1737360"/>
        </p:xfrm>
        <a:graphic>
          <a:graphicData uri="http://schemas.openxmlformats.org/drawingml/2006/table">
            <a:tbl>
              <a:tblPr/>
              <a:tblGrid>
                <a:gridCol w="171660">
                  <a:extLst>
                    <a:ext uri="{9D8B030D-6E8A-4147-A177-3AD203B41FA5}">
                      <a16:colId xmlns:a16="http://schemas.microsoft.com/office/drawing/2014/main" val="4046299049"/>
                    </a:ext>
                  </a:extLst>
                </a:gridCol>
                <a:gridCol w="1919804">
                  <a:extLst>
                    <a:ext uri="{9D8B030D-6E8A-4147-A177-3AD203B41FA5}">
                      <a16:colId xmlns:a16="http://schemas.microsoft.com/office/drawing/2014/main" val="999863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R="38100">
                    <a:lnL>
                      <a:noFill/>
                    </a:lnL>
                    <a:lnR w="22860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fr-FR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font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style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oblique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fr-FR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font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fr-FR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weight</a:t>
                      </a:r>
                      <a:r>
                        <a:rPr lang="fr-FR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fr-FR" b="0" dirty="0" err="1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bold</a:t>
                      </a:r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fr-FR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fr-FR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22860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550826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384663" y="1544292"/>
            <a:ext cx="7532914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Есть две основные группы свойств CSS, которые управляют стилями типографии: </a:t>
            </a:r>
            <a:r>
              <a:rPr lang="ru-RU" altLang="ru-RU" dirty="0" err="1">
                <a:hlinkClick r:id="rId2"/>
              </a:rPr>
              <a:t>font</a:t>
            </a:r>
            <a:r>
              <a:rPr lang="ru-RU" altLang="ru-RU" dirty="0"/>
              <a:t> и </a:t>
            </a:r>
            <a:r>
              <a:rPr lang="ru-RU" altLang="ru-RU" dirty="0" err="1">
                <a:hlinkClick r:id="rId3"/>
              </a:rPr>
              <a:t>text</a:t>
            </a:r>
            <a:r>
              <a:rPr lang="ru-RU" altLang="ru-RU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Группа CSS свойств </a:t>
            </a:r>
            <a:r>
              <a:rPr lang="ru-RU" altLang="ru-RU" dirty="0" err="1"/>
              <a:t>font</a:t>
            </a:r>
            <a:r>
              <a:rPr lang="ru-RU" altLang="ru-RU" dirty="0"/>
              <a:t> описывает общие характеристики текста, такие как: </a:t>
            </a:r>
            <a:r>
              <a:rPr lang="ru-RU" altLang="ru-RU" dirty="0" err="1"/>
              <a:t>font-style</a:t>
            </a:r>
            <a:r>
              <a:rPr lang="ru-RU" altLang="ru-RU" dirty="0"/>
              <a:t> (начертание шрифта) и </a:t>
            </a:r>
            <a:r>
              <a:rPr lang="ru-RU" altLang="ru-RU" dirty="0" err="1"/>
              <a:t>font-weight</a:t>
            </a:r>
            <a:r>
              <a:rPr lang="ru-RU" altLang="ru-RU" dirty="0"/>
              <a:t>(жирность шрифта). 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095" y="2929287"/>
            <a:ext cx="4473757" cy="292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8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11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Относительный размер шрифта: свойство </a:t>
            </a:r>
            <a:r>
              <a:rPr lang="ru-RU" b="1" dirty="0" err="1" smtClean="0"/>
              <a:t>font-size-adjust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667" y="1124712"/>
            <a:ext cx="7439025" cy="7524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219" y="1620393"/>
            <a:ext cx="1876425" cy="247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291" y="2047494"/>
            <a:ext cx="75152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36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82" y="157036"/>
            <a:ext cx="7334250" cy="3981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67" y="4655946"/>
            <a:ext cx="2457450" cy="10763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195" y="3145536"/>
            <a:ext cx="2722873" cy="336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8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079992" cy="1088135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Сокращенная запись свойств шрифта</a:t>
            </a:r>
            <a:r>
              <a:rPr lang="ru-RU" b="1" dirty="0" smtClean="0"/>
              <a:t>: </a:t>
            </a:r>
            <a:r>
              <a:rPr lang="ru-RU" b="1" dirty="0" err="1" smtClean="0"/>
              <a:t>font</a:t>
            </a:r>
            <a:endParaRPr lang="ru-RU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579738"/>
            <a:ext cx="6698551" cy="270172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299" y="3020983"/>
            <a:ext cx="1614487" cy="2815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952" y="4588711"/>
            <a:ext cx="4569882" cy="143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7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91" y="597069"/>
            <a:ext cx="7496175" cy="40100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19" y="5266349"/>
            <a:ext cx="715327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9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0" y="1701478"/>
            <a:ext cx="9225023" cy="1643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b="1" dirty="0"/>
          </a:p>
        </p:txBody>
      </p:sp>
    </p:spTree>
    <p:extLst>
      <p:ext uri="{BB962C8B-B14F-4D97-AF65-F5344CB8AC3E}">
        <p14:creationId xmlns:p14="http://schemas.microsoft.com/office/powerpoint/2010/main" val="10377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b="1" dirty="0"/>
              <a:t>CSS свойства типографии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254034" y="1071154"/>
            <a:ext cx="7678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000" dirty="0" smtClean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419498" y="1015779"/>
            <a:ext cx="7437120" cy="16619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Группа свойств </a:t>
            </a:r>
            <a:r>
              <a:rPr lang="ru-RU" altLang="ru-RU" dirty="0" err="1"/>
              <a:t>text</a:t>
            </a:r>
            <a:r>
              <a:rPr lang="ru-RU" altLang="ru-RU" dirty="0"/>
              <a:t> работает с символами, интервалами, словами и параграфами. К примеру, свойство </a:t>
            </a:r>
            <a:r>
              <a:rPr lang="ru-RU" altLang="ru-RU" dirty="0" err="1"/>
              <a:t>text-indent</a:t>
            </a:r>
            <a:r>
              <a:rPr lang="ru-RU" altLang="ru-RU" dirty="0"/>
              <a:t> выравнивает первую строку текстового блока. Свойство </a:t>
            </a:r>
            <a:r>
              <a:rPr lang="ru-RU" altLang="ru-RU" dirty="0" err="1"/>
              <a:t>letter-spacing</a:t>
            </a:r>
            <a:r>
              <a:rPr lang="ru-RU" altLang="ru-RU" dirty="0"/>
              <a:t> управляет пространством между текстовыми блоками. Ниже вы увидите элемент p, с применёнными к нему свойствами </a:t>
            </a:r>
            <a:r>
              <a:rPr lang="ru-RU" altLang="ru-RU" dirty="0" err="1"/>
              <a:t>text-indent</a:t>
            </a:r>
            <a:r>
              <a:rPr lang="ru-RU" altLang="ru-RU" dirty="0"/>
              <a:t> и </a:t>
            </a:r>
            <a:r>
              <a:rPr lang="ru-RU" altLang="ru-RU" dirty="0" err="1"/>
              <a:t>letter-spacing</a:t>
            </a:r>
            <a:r>
              <a:rPr lang="ru-RU" altLang="ru-RU" dirty="0"/>
              <a:t>. 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445401"/>
              </p:ext>
            </p:extLst>
          </p:nvPr>
        </p:nvGraphicFramePr>
        <p:xfrm>
          <a:off x="1254034" y="2962030"/>
          <a:ext cx="2352509" cy="1463040"/>
        </p:xfrm>
        <a:graphic>
          <a:graphicData uri="http://schemas.openxmlformats.org/drawingml/2006/table">
            <a:tbl>
              <a:tblPr/>
              <a:tblGrid>
                <a:gridCol w="234098">
                  <a:extLst>
                    <a:ext uri="{9D8B030D-6E8A-4147-A177-3AD203B41FA5}">
                      <a16:colId xmlns:a16="http://schemas.microsoft.com/office/drawing/2014/main" val="4047592676"/>
                    </a:ext>
                  </a:extLst>
                </a:gridCol>
                <a:gridCol w="2118411">
                  <a:extLst>
                    <a:ext uri="{9D8B030D-6E8A-4147-A177-3AD203B41FA5}">
                      <a16:colId xmlns:a16="http://schemas.microsoft.com/office/drawing/2014/main" val="2568318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R="38100">
                    <a:lnL>
                      <a:noFill/>
                    </a:lnL>
                    <a:lnR w="22860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text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indent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n-US" b="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50px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letter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spacing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n-US" b="0" dirty="0">
                          <a:solidFill>
                            <a:srgbClr val="CE0000"/>
                          </a:solidFill>
                          <a:effectLst/>
                          <a:latin typeface="inherit"/>
                        </a:rPr>
                        <a:t>2px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22860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0606867"/>
                  </a:ext>
                </a:extLst>
              </a:tr>
            </a:tbl>
          </a:graphicData>
        </a:graphic>
      </p:graphicFrame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611437" y="3132823"/>
            <a:ext cx="53569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310" y="2705012"/>
            <a:ext cx="4494040" cy="305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4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70839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Цвет</a:t>
            </a:r>
            <a:endParaRPr lang="ru-RU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27908" y="1197374"/>
            <a:ext cx="668818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Свойство </a:t>
            </a:r>
            <a:r>
              <a:rPr lang="ru-RU" altLang="ru-RU" dirty="0" err="1"/>
              <a:t>color</a:t>
            </a:r>
            <a:r>
              <a:rPr lang="ru-RU" altLang="ru-RU" dirty="0"/>
              <a:t> управляет основным цветом элемента HTML, и может быть использовано для изменения цвета текста. </a:t>
            </a:r>
            <a:endParaRPr lang="ru-RU" altLang="ru-RU" dirty="0" smtClean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796291"/>
              </p:ext>
            </p:extLst>
          </p:nvPr>
        </p:nvGraphicFramePr>
        <p:xfrm>
          <a:off x="1148011" y="2077906"/>
          <a:ext cx="3939361" cy="914400"/>
        </p:xfrm>
        <a:graphic>
          <a:graphicData uri="http://schemas.openxmlformats.org/drawingml/2006/table">
            <a:tbl>
              <a:tblPr/>
              <a:tblGrid>
                <a:gridCol w="323328">
                  <a:extLst>
                    <a:ext uri="{9D8B030D-6E8A-4147-A177-3AD203B41FA5}">
                      <a16:colId xmlns:a16="http://schemas.microsoft.com/office/drawing/2014/main" val="2352513780"/>
                    </a:ext>
                  </a:extLst>
                </a:gridCol>
                <a:gridCol w="3616033">
                  <a:extLst>
                    <a:ext uri="{9D8B030D-6E8A-4147-A177-3AD203B41FA5}">
                      <a16:colId xmlns:a16="http://schemas.microsoft.com/office/drawing/2014/main" val="1991059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base"/>
                      <a:r>
                        <a:rPr lang="ru-RU" b="0">
                          <a:solidFill>
                            <a:srgbClr val="AFAFAF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R="38100">
                    <a:lnL>
                      <a:noFill/>
                    </a:lnL>
                    <a:lnR w="22860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004ED0"/>
                          </a:solidFill>
                          <a:effectLst/>
                          <a:latin typeface="inherit"/>
                        </a:rPr>
                        <a:t>p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{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color</a:t>
                      </a:r>
                      <a:r>
                        <a:rPr lang="en-US" b="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: </a:t>
                      </a:r>
                      <a:r>
                        <a:rPr lang="en-US" b="0" dirty="0">
                          <a:solidFill>
                            <a:srgbClr val="002D7A"/>
                          </a:solidFill>
                          <a:effectLst/>
                          <a:latin typeface="inherit"/>
                        </a:rPr>
                        <a:t>red</a:t>
                      </a:r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lang="en-US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22860" cap="flat" cmpd="sng" algn="ctr">
                      <a:solidFill>
                        <a:srgbClr val="6CE26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695737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148398" y="207790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355" y="1999491"/>
            <a:ext cx="5043995" cy="3070258"/>
          </a:xfrm>
          <a:prstGeom prst="rect">
            <a:avLst/>
          </a:prstGeom>
        </p:spPr>
      </p:pic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09193"/>
              </p:ext>
            </p:extLst>
          </p:nvPr>
        </p:nvGraphicFramePr>
        <p:xfrm>
          <a:off x="1347870" y="5244964"/>
          <a:ext cx="7167479" cy="670560"/>
        </p:xfrm>
        <a:graphic>
          <a:graphicData uri="http://schemas.openxmlformats.org/drawingml/2006/table">
            <a:tbl>
              <a:tblPr/>
              <a:tblGrid>
                <a:gridCol w="1424306">
                  <a:extLst>
                    <a:ext uri="{9D8B030D-6E8A-4147-A177-3AD203B41FA5}">
                      <a16:colId xmlns:a16="http://schemas.microsoft.com/office/drawing/2014/main" val="2913132075"/>
                    </a:ext>
                  </a:extLst>
                </a:gridCol>
                <a:gridCol w="5743173">
                  <a:extLst>
                    <a:ext uri="{9D8B030D-6E8A-4147-A177-3AD203B41FA5}">
                      <a16:colId xmlns:a16="http://schemas.microsoft.com/office/drawing/2014/main" val="2471422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inherit</a:t>
                      </a:r>
                    </a:p>
                  </a:txBody>
                  <a:tcPr marL="114300" marR="114300" marT="60960" marB="60960">
                    <a:lnL w="7620" cap="flat" cmpd="sng" algn="ctr">
                      <a:solidFill>
                        <a:srgbClr val="E3E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Наследует значение свойства от родительского элемента.</a:t>
                      </a:r>
                    </a:p>
                  </a:txBody>
                  <a:tcPr marL="114300" marR="114300" marT="60960" marB="60960">
                    <a:lnL w="7620" cap="flat" cmpd="sng" algn="ctr">
                      <a:solidFill>
                        <a:srgbClr val="E3E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3E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3E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3EA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96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766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Значения цвета 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36" y="1012417"/>
            <a:ext cx="6475482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76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88273"/>
          </a:xfrm>
        </p:spPr>
        <p:txBody>
          <a:bodyPr/>
          <a:lstStyle/>
          <a:p>
            <a:pPr algn="ctr"/>
            <a:r>
              <a:rPr lang="ru-RU" b="1" dirty="0" smtClean="0"/>
              <a:t>Числовые значения цвета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45622" y="811701"/>
            <a:ext cx="7698378" cy="528534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ru-RU" dirty="0" smtClean="0"/>
              <a:t>Цвета </a:t>
            </a:r>
            <a:r>
              <a:rPr lang="ru-RU" dirty="0"/>
              <a:t>модели </a:t>
            </a:r>
            <a:r>
              <a:rPr lang="en-US" dirty="0" smtClean="0"/>
              <a:t>RGB</a:t>
            </a:r>
            <a:endParaRPr lang="ru-RU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22" y="1334724"/>
            <a:ext cx="7353300" cy="37052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67244" y="5039949"/>
            <a:ext cx="302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Значения цветов от 0 до 255.</a:t>
            </a:r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894219" y="5224615"/>
            <a:ext cx="3169918" cy="1384995"/>
          </a:xfrm>
          <a:prstGeom prst="rect">
            <a:avLst/>
          </a:prstGeom>
          <a:solidFill>
            <a:srgbClr val="F5F2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D2E4C"/>
                </a:solidFill>
                <a:effectLst/>
                <a:latin typeface="Trebuchet MS" panose="020B0603020202020204" pitchFamily="34" charset="0"/>
              </a:rPr>
              <a:t>Синтаксис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#fb0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#ffbb00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99005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ru-RU" altLang="ru-RU" b="0" i="0" u="none" strike="noStrike" cap="none" normalizeH="0" baseline="0" dirty="0" err="1" smtClean="0">
                <a:ln>
                  <a:noFill/>
                </a:ln>
                <a:solidFill>
                  <a:srgbClr val="DD4A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rgb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100%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0%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0%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9999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91972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687977"/>
          </a:xfrm>
        </p:spPr>
        <p:txBody>
          <a:bodyPr/>
          <a:lstStyle/>
          <a:p>
            <a:pPr algn="ctr"/>
            <a:r>
              <a:rPr lang="en-US" b="1" dirty="0"/>
              <a:t>RGB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102" y="629231"/>
            <a:ext cx="4561573" cy="27170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908" y="3436536"/>
            <a:ext cx="4397829" cy="2868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14012" y="6395101"/>
            <a:ext cx="98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</a:t>
            </a:r>
            <a:r>
              <a:rPr lang="ru-RU" dirty="0" smtClean="0"/>
              <a:t>ттенок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4" y="4792481"/>
            <a:ext cx="3305856" cy="8782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57699" y="5738949"/>
            <a:ext cx="1642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Насыщенность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400" y="852688"/>
            <a:ext cx="3352839" cy="8063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00800" y="1877591"/>
            <a:ext cx="16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Освещенность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382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644" y="447361"/>
            <a:ext cx="5327967" cy="24163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99906" y="45398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Пример соотношения цветов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48638" y="3004517"/>
            <a:ext cx="4485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Разные цвета создают разные настроения</a:t>
            </a:r>
            <a:r>
              <a:rPr lang="ru-RU" dirty="0"/>
              <a:t>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26677" y="4315557"/>
            <a:ext cx="11732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Жар</a:t>
            </a:r>
          </a:p>
          <a:p>
            <a:pPr algn="ctr"/>
            <a:r>
              <a:rPr lang="ru-RU" dirty="0" smtClean="0"/>
              <a:t>Страсть</a:t>
            </a:r>
          </a:p>
          <a:p>
            <a:pPr algn="ctr"/>
            <a:r>
              <a:rPr lang="ru-RU" dirty="0" smtClean="0"/>
              <a:t>Волнение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309" y="5002208"/>
            <a:ext cx="830075" cy="84269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482312" y="3483527"/>
            <a:ext cx="865766" cy="863150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651200" y="3588212"/>
            <a:ext cx="618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Легко захватывает внимание и вызывает ускорение и энергию.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123611" y="5920065"/>
            <a:ext cx="18174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Тепло </a:t>
            </a:r>
            <a:r>
              <a:rPr lang="ru-RU" dirty="0"/>
              <a:t>Жизненная Сила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2963319" y="5054221"/>
            <a:ext cx="4560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Ассоциируется с надежностью и игривостью</a:t>
            </a:r>
          </a:p>
        </p:txBody>
      </p:sp>
    </p:spTree>
    <p:extLst>
      <p:ext uri="{BB962C8B-B14F-4D97-AF65-F5344CB8AC3E}">
        <p14:creationId xmlns:p14="http://schemas.microsoft.com/office/powerpoint/2010/main" val="183581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795" y="452846"/>
            <a:ext cx="905805" cy="90580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4528" y="1311069"/>
            <a:ext cx="19984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Оптимизм</a:t>
            </a:r>
          </a:p>
          <a:p>
            <a:pPr algn="ctr"/>
            <a:r>
              <a:rPr lang="ru-RU" dirty="0" smtClean="0"/>
              <a:t>Креативность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80879" y="694448"/>
            <a:ext cx="3824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Олицетворяет солнце, Шер и счастье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1708" y="1338430"/>
            <a:ext cx="963330" cy="94869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814670" y="2344680"/>
            <a:ext cx="16174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Спокойствие</a:t>
            </a:r>
          </a:p>
          <a:p>
            <a:pPr algn="ctr"/>
            <a:r>
              <a:rPr lang="ru-RU" dirty="0" smtClean="0"/>
              <a:t>Здоровье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621385" y="1635108"/>
            <a:ext cx="3520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Означает рост, природу и веселье</a:t>
            </a: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331" y="2813988"/>
            <a:ext cx="942582" cy="931052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1102724" y="3798378"/>
            <a:ext cx="165026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Безопасность </a:t>
            </a:r>
          </a:p>
          <a:p>
            <a:pPr algn="ctr"/>
            <a:r>
              <a:rPr lang="ru-RU" dirty="0" smtClean="0"/>
              <a:t>Достоверность</a:t>
            </a:r>
          </a:p>
          <a:p>
            <a:pPr algn="ctr"/>
            <a:r>
              <a:rPr lang="ru-RU" dirty="0" smtClean="0"/>
              <a:t>Стабильность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396913" y="3051279"/>
            <a:ext cx="63038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Подразумевает лояльность, надежность и открытое общение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708" y="4492683"/>
            <a:ext cx="1104492" cy="1084226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7041596" y="5651358"/>
            <a:ext cx="13047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/>
              <a:t>Духовность</a:t>
            </a:r>
          </a:p>
          <a:p>
            <a:pPr algn="ctr"/>
            <a:r>
              <a:rPr lang="ru-RU" dirty="0" smtClean="0"/>
              <a:t>Интеллект</a:t>
            </a:r>
          </a:p>
          <a:p>
            <a:pPr algn="ctr"/>
            <a:r>
              <a:rPr lang="ru-RU" dirty="0" smtClean="0"/>
              <a:t>Богатство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93222" y="4898592"/>
            <a:ext cx="6000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Означать </a:t>
            </a:r>
            <a:r>
              <a:rPr lang="ru-RU" dirty="0"/>
              <a:t>королевский, сентиментальный, творческий и </a:t>
            </a:r>
            <a:r>
              <a:rPr lang="ru-RU" dirty="0" smtClean="0"/>
              <a:t>утонченный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0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972</TotalTime>
  <Words>408</Words>
  <Application>Microsoft Office PowerPoint</Application>
  <PresentationFormat>Экран (4:3)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Helvetica</vt:lpstr>
      <vt:lpstr>inherit</vt:lpstr>
      <vt:lpstr>Trebuchet MS</vt:lpstr>
      <vt:lpstr>Office Theme</vt:lpstr>
      <vt:lpstr>Презентация PowerPoint</vt:lpstr>
      <vt:lpstr>CSS свойства типографии</vt:lpstr>
      <vt:lpstr>CSS свойства типографии</vt:lpstr>
      <vt:lpstr>Цвет</vt:lpstr>
      <vt:lpstr>Значения цвета </vt:lpstr>
      <vt:lpstr>Числовые значения цвета</vt:lpstr>
      <vt:lpstr>RGB</vt:lpstr>
      <vt:lpstr>Презентация PowerPoint</vt:lpstr>
      <vt:lpstr>Презентация PowerPoint</vt:lpstr>
      <vt:lpstr>Презентация PowerPoint</vt:lpstr>
      <vt:lpstr>Цвета модели RGBA</vt:lpstr>
      <vt:lpstr>HSL-цвета</vt:lpstr>
      <vt:lpstr>HSLA-значения цвета</vt:lpstr>
      <vt:lpstr>Шрифты</vt:lpstr>
      <vt:lpstr>Семейство шрифтов: свойство font-family</vt:lpstr>
      <vt:lpstr>Насыщенность шрифта: свойство font-weight</vt:lpstr>
      <vt:lpstr>Ширина шрифта: свойство font-stretch</vt:lpstr>
      <vt:lpstr>Начертание шрифта: свойство font-style</vt:lpstr>
      <vt:lpstr>Размер шрифта: свойство font-size</vt:lpstr>
      <vt:lpstr>Относительный размер шрифта: свойство font-size-adjust</vt:lpstr>
      <vt:lpstr>Презентация PowerPoint</vt:lpstr>
      <vt:lpstr>Сокращенная запись свойств шрифта: font</vt:lpstr>
      <vt:lpstr>Презентация PowerPoint</vt:lpstr>
      <vt:lpstr>Презентация PowerPoint</vt:lpstr>
    </vt:vector>
  </TitlesOfParts>
  <Company>PJSC "New Engineering Technologies"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Markasian, Pavel (KIEVH)</dc:creator>
  <cp:lastModifiedBy>Анастасия Ткаченко</cp:lastModifiedBy>
  <cp:revision>130</cp:revision>
  <dcterms:created xsi:type="dcterms:W3CDTF">2016-11-18T14:12:19Z</dcterms:created>
  <dcterms:modified xsi:type="dcterms:W3CDTF">2019-09-16T04:23:47Z</dcterms:modified>
</cp:coreProperties>
</file>