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70" r:id="rId2"/>
    <p:sldId id="257" r:id="rId3"/>
    <p:sldId id="259" r:id="rId4"/>
    <p:sldId id="258" r:id="rId5"/>
    <p:sldId id="260" r:id="rId6"/>
    <p:sldId id="284" r:id="rId7"/>
    <p:sldId id="261" r:id="rId8"/>
    <p:sldId id="262" r:id="rId9"/>
    <p:sldId id="285" r:id="rId10"/>
    <p:sldId id="283" r:id="rId11"/>
    <p:sldId id="263" r:id="rId12"/>
    <p:sldId id="264" r:id="rId13"/>
    <p:sldId id="265" r:id="rId14"/>
    <p:sldId id="266" r:id="rId15"/>
    <p:sldId id="286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10" d="100"/>
          <a:sy n="110" d="100"/>
        </p:scale>
        <p:origin x="165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4788" y="0"/>
            <a:ext cx="8782050" cy="6753225"/>
            <a:chOff x="129" y="0"/>
            <a:chExt cx="5532" cy="4254"/>
          </a:xfrm>
        </p:grpSpPr>
        <p:sp>
          <p:nvSpPr>
            <p:cNvPr id="12291" name="Freeform 3"/>
            <p:cNvSpPr>
              <a:spLocks/>
            </p:cNvSpPr>
            <p:nvPr/>
          </p:nvSpPr>
          <p:spPr bwMode="auto">
            <a:xfrm>
              <a:off x="129" y="411"/>
              <a:ext cx="5532" cy="3843"/>
            </a:xfrm>
            <a:custGeom>
              <a:avLst/>
              <a:gdLst/>
              <a:ahLst/>
              <a:cxnLst>
                <a:cxn ang="0">
                  <a:pos x="674" y="2"/>
                </a:cxn>
                <a:cxn ang="0">
                  <a:pos x="5531" y="0"/>
                </a:cxn>
                <a:cxn ang="0">
                  <a:pos x="5531" y="3832"/>
                </a:cxn>
                <a:cxn ang="0">
                  <a:pos x="0" y="3842"/>
                </a:cxn>
                <a:cxn ang="0">
                  <a:pos x="6" y="580"/>
                </a:cxn>
                <a:cxn ang="0">
                  <a:pos x="14" y="547"/>
                </a:cxn>
                <a:cxn ang="0">
                  <a:pos x="25" y="504"/>
                </a:cxn>
                <a:cxn ang="0">
                  <a:pos x="36" y="473"/>
                </a:cxn>
                <a:cxn ang="0">
                  <a:pos x="51" y="458"/>
                </a:cxn>
                <a:cxn ang="0">
                  <a:pos x="64" y="448"/>
                </a:cxn>
                <a:cxn ang="0">
                  <a:pos x="656" y="5"/>
                </a:cxn>
                <a:cxn ang="0">
                  <a:pos x="674" y="2"/>
                </a:cxn>
              </a:cxnLst>
              <a:rect l="0" t="0" r="r" b="b"/>
              <a:pathLst>
                <a:path w="5532" h="3843">
                  <a:moveTo>
                    <a:pt x="674" y="2"/>
                  </a:moveTo>
                  <a:lnTo>
                    <a:pt x="5531" y="0"/>
                  </a:lnTo>
                  <a:lnTo>
                    <a:pt x="5531" y="3832"/>
                  </a:lnTo>
                  <a:lnTo>
                    <a:pt x="0" y="3842"/>
                  </a:lnTo>
                  <a:lnTo>
                    <a:pt x="6" y="580"/>
                  </a:lnTo>
                  <a:lnTo>
                    <a:pt x="14" y="547"/>
                  </a:lnTo>
                  <a:lnTo>
                    <a:pt x="25" y="504"/>
                  </a:lnTo>
                  <a:lnTo>
                    <a:pt x="36" y="473"/>
                  </a:lnTo>
                  <a:lnTo>
                    <a:pt x="51" y="458"/>
                  </a:lnTo>
                  <a:lnTo>
                    <a:pt x="64" y="448"/>
                  </a:lnTo>
                  <a:lnTo>
                    <a:pt x="656" y="5"/>
                  </a:lnTo>
                  <a:lnTo>
                    <a:pt x="674" y="2"/>
                  </a:lnTo>
                </a:path>
              </a:pathLst>
            </a:custGeom>
            <a:solidFill>
              <a:srgbClr val="FFFF99"/>
            </a:solidFill>
            <a:ln w="9525">
              <a:noFill/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>
              <a:off x="2079" y="0"/>
              <a:ext cx="1640" cy="623"/>
              <a:chOff x="2079" y="0"/>
              <a:chExt cx="1640" cy="623"/>
            </a:xfrm>
          </p:grpSpPr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79" y="344"/>
                <a:ext cx="1640" cy="7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5F5F5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383" y="311"/>
                <a:ext cx="232" cy="3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5" name="Rectangle 7"/>
              <p:cNvSpPr>
                <a:spLocks noChangeArrowheads="1"/>
              </p:cNvSpPr>
              <p:nvPr/>
            </p:nvSpPr>
            <p:spPr bwMode="auto">
              <a:xfrm>
                <a:off x="3134" y="320"/>
                <a:ext cx="232" cy="3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2693" y="0"/>
                <a:ext cx="379" cy="37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7" name="Oval 9"/>
              <p:cNvSpPr>
                <a:spLocks noChangeArrowheads="1"/>
              </p:cNvSpPr>
              <p:nvPr/>
            </p:nvSpPr>
            <p:spPr bwMode="auto">
              <a:xfrm>
                <a:off x="2711" y="13"/>
                <a:ext cx="344" cy="34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auto">
              <a:xfrm>
                <a:off x="2737" y="10"/>
                <a:ext cx="279" cy="82"/>
              </a:xfrm>
              <a:custGeom>
                <a:avLst/>
                <a:gdLst/>
                <a:ahLst/>
                <a:cxnLst>
                  <a:cxn ang="0">
                    <a:pos x="278" y="65"/>
                  </a:cxn>
                  <a:cxn ang="0">
                    <a:pos x="271" y="49"/>
                  </a:cxn>
                  <a:cxn ang="0">
                    <a:pos x="254" y="32"/>
                  </a:cxn>
                  <a:cxn ang="0">
                    <a:pos x="232" y="20"/>
                  </a:cxn>
                  <a:cxn ang="0">
                    <a:pos x="203" y="7"/>
                  </a:cxn>
                  <a:cxn ang="0">
                    <a:pos x="168" y="0"/>
                  </a:cxn>
                  <a:cxn ang="0">
                    <a:pos x="127" y="0"/>
                  </a:cxn>
                  <a:cxn ang="0">
                    <a:pos x="95" y="3"/>
                  </a:cxn>
                  <a:cxn ang="0">
                    <a:pos x="63" y="14"/>
                  </a:cxn>
                  <a:cxn ang="0">
                    <a:pos x="41" y="29"/>
                  </a:cxn>
                  <a:cxn ang="0">
                    <a:pos x="21" y="43"/>
                  </a:cxn>
                  <a:cxn ang="0">
                    <a:pos x="5" y="62"/>
                  </a:cxn>
                  <a:cxn ang="0">
                    <a:pos x="0" y="71"/>
                  </a:cxn>
                  <a:cxn ang="0">
                    <a:pos x="1" y="81"/>
                  </a:cxn>
                  <a:cxn ang="0">
                    <a:pos x="14" y="62"/>
                  </a:cxn>
                  <a:cxn ang="0">
                    <a:pos x="28" y="51"/>
                  </a:cxn>
                  <a:cxn ang="0">
                    <a:pos x="55" y="33"/>
                  </a:cxn>
                  <a:cxn ang="0">
                    <a:pos x="78" y="23"/>
                  </a:cxn>
                  <a:cxn ang="0">
                    <a:pos x="105" y="14"/>
                  </a:cxn>
                  <a:cxn ang="0">
                    <a:pos x="131" y="11"/>
                  </a:cxn>
                  <a:cxn ang="0">
                    <a:pos x="147" y="11"/>
                  </a:cxn>
                  <a:cxn ang="0">
                    <a:pos x="167" y="13"/>
                  </a:cxn>
                  <a:cxn ang="0">
                    <a:pos x="186" y="14"/>
                  </a:cxn>
                  <a:cxn ang="0">
                    <a:pos x="206" y="20"/>
                  </a:cxn>
                  <a:cxn ang="0">
                    <a:pos x="239" y="35"/>
                  </a:cxn>
                  <a:cxn ang="0">
                    <a:pos x="255" y="49"/>
                  </a:cxn>
                  <a:cxn ang="0">
                    <a:pos x="278" y="65"/>
                  </a:cxn>
                </a:cxnLst>
                <a:rect l="0" t="0" r="r" b="b"/>
                <a:pathLst>
                  <a:path w="279" h="82">
                    <a:moveTo>
                      <a:pt x="278" y="65"/>
                    </a:moveTo>
                    <a:lnTo>
                      <a:pt x="271" y="49"/>
                    </a:lnTo>
                    <a:lnTo>
                      <a:pt x="254" y="32"/>
                    </a:lnTo>
                    <a:lnTo>
                      <a:pt x="232" y="20"/>
                    </a:lnTo>
                    <a:lnTo>
                      <a:pt x="203" y="7"/>
                    </a:lnTo>
                    <a:lnTo>
                      <a:pt x="168" y="0"/>
                    </a:lnTo>
                    <a:lnTo>
                      <a:pt x="127" y="0"/>
                    </a:lnTo>
                    <a:lnTo>
                      <a:pt x="95" y="3"/>
                    </a:lnTo>
                    <a:lnTo>
                      <a:pt x="63" y="14"/>
                    </a:lnTo>
                    <a:lnTo>
                      <a:pt x="41" y="29"/>
                    </a:lnTo>
                    <a:lnTo>
                      <a:pt x="21" y="43"/>
                    </a:lnTo>
                    <a:lnTo>
                      <a:pt x="5" y="62"/>
                    </a:lnTo>
                    <a:lnTo>
                      <a:pt x="0" y="71"/>
                    </a:lnTo>
                    <a:lnTo>
                      <a:pt x="1" y="81"/>
                    </a:lnTo>
                    <a:lnTo>
                      <a:pt x="14" y="62"/>
                    </a:lnTo>
                    <a:lnTo>
                      <a:pt x="28" y="51"/>
                    </a:lnTo>
                    <a:lnTo>
                      <a:pt x="55" y="33"/>
                    </a:lnTo>
                    <a:lnTo>
                      <a:pt x="78" y="23"/>
                    </a:lnTo>
                    <a:lnTo>
                      <a:pt x="105" y="14"/>
                    </a:lnTo>
                    <a:lnTo>
                      <a:pt x="131" y="11"/>
                    </a:lnTo>
                    <a:lnTo>
                      <a:pt x="147" y="11"/>
                    </a:lnTo>
                    <a:lnTo>
                      <a:pt x="167" y="13"/>
                    </a:lnTo>
                    <a:lnTo>
                      <a:pt x="186" y="14"/>
                    </a:lnTo>
                    <a:lnTo>
                      <a:pt x="206" y="20"/>
                    </a:lnTo>
                    <a:lnTo>
                      <a:pt x="239" y="35"/>
                    </a:lnTo>
                    <a:lnTo>
                      <a:pt x="255" y="49"/>
                    </a:lnTo>
                    <a:lnTo>
                      <a:pt x="278" y="6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99" name="Oval 11"/>
              <p:cNvSpPr>
                <a:spLocks noChangeArrowheads="1"/>
              </p:cNvSpPr>
              <p:nvPr/>
            </p:nvSpPr>
            <p:spPr bwMode="auto">
              <a:xfrm>
                <a:off x="2738" y="43"/>
                <a:ext cx="289" cy="281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0" name="Oval 12" descr="Walnut"/>
              <p:cNvSpPr>
                <a:spLocks noChangeArrowheads="1"/>
              </p:cNvSpPr>
              <p:nvPr/>
            </p:nvSpPr>
            <p:spPr bwMode="auto">
              <a:xfrm>
                <a:off x="2758" y="60"/>
                <a:ext cx="247" cy="238"/>
              </a:xfrm>
              <a:prstGeom prst="ellipse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1" name="Freeform 13"/>
              <p:cNvSpPr>
                <a:spLocks/>
              </p:cNvSpPr>
              <p:nvPr/>
            </p:nvSpPr>
            <p:spPr bwMode="auto">
              <a:xfrm>
                <a:off x="2211" y="267"/>
                <a:ext cx="1358" cy="356"/>
              </a:xfrm>
              <a:custGeom>
                <a:avLst/>
                <a:gdLst/>
                <a:ahLst/>
                <a:cxnLst>
                  <a:cxn ang="0">
                    <a:pos x="10" y="345"/>
                  </a:cxn>
                  <a:cxn ang="0">
                    <a:pos x="28" y="351"/>
                  </a:cxn>
                  <a:cxn ang="0">
                    <a:pos x="1357" y="355"/>
                  </a:cxn>
                  <a:cxn ang="0">
                    <a:pos x="1357" y="279"/>
                  </a:cxn>
                  <a:cxn ang="0">
                    <a:pos x="1351" y="248"/>
                  </a:cxn>
                  <a:cxn ang="0">
                    <a:pos x="1338" y="220"/>
                  </a:cxn>
                  <a:cxn ang="0">
                    <a:pos x="1324" y="192"/>
                  </a:cxn>
                  <a:cxn ang="0">
                    <a:pos x="1282" y="147"/>
                  </a:cxn>
                  <a:cxn ang="0">
                    <a:pos x="1214" y="119"/>
                  </a:cxn>
                  <a:cxn ang="0">
                    <a:pos x="1141" y="106"/>
                  </a:cxn>
                  <a:cxn ang="0">
                    <a:pos x="1073" y="96"/>
                  </a:cxn>
                  <a:cxn ang="0">
                    <a:pos x="996" y="87"/>
                  </a:cxn>
                  <a:cxn ang="0">
                    <a:pos x="906" y="81"/>
                  </a:cxn>
                  <a:cxn ang="0">
                    <a:pos x="782" y="69"/>
                  </a:cxn>
                  <a:cxn ang="0">
                    <a:pos x="817" y="22"/>
                  </a:cxn>
                  <a:cxn ang="0">
                    <a:pos x="823" y="2"/>
                  </a:cxn>
                  <a:cxn ang="0">
                    <a:pos x="795" y="28"/>
                  </a:cxn>
                  <a:cxn ang="0">
                    <a:pos x="779" y="41"/>
                  </a:cxn>
                  <a:cxn ang="0">
                    <a:pos x="762" y="57"/>
                  </a:cxn>
                  <a:cxn ang="0">
                    <a:pos x="746" y="62"/>
                  </a:cxn>
                  <a:cxn ang="0">
                    <a:pos x="714" y="71"/>
                  </a:cxn>
                  <a:cxn ang="0">
                    <a:pos x="661" y="72"/>
                  </a:cxn>
                  <a:cxn ang="0">
                    <a:pos x="612" y="70"/>
                  </a:cxn>
                  <a:cxn ang="0">
                    <a:pos x="587" y="57"/>
                  </a:cxn>
                  <a:cxn ang="0">
                    <a:pos x="571" y="46"/>
                  </a:cxn>
                  <a:cxn ang="0">
                    <a:pos x="548" y="28"/>
                  </a:cxn>
                  <a:cxn ang="0">
                    <a:pos x="519" y="0"/>
                  </a:cxn>
                  <a:cxn ang="0">
                    <a:pos x="527" y="24"/>
                  </a:cxn>
                  <a:cxn ang="0">
                    <a:pos x="539" y="64"/>
                  </a:cxn>
                  <a:cxn ang="0">
                    <a:pos x="525" y="72"/>
                  </a:cxn>
                  <a:cxn ang="0">
                    <a:pos x="379" y="80"/>
                  </a:cxn>
                  <a:cxn ang="0">
                    <a:pos x="259" y="96"/>
                  </a:cxn>
                  <a:cxn ang="0">
                    <a:pos x="190" y="106"/>
                  </a:cxn>
                  <a:cxn ang="0">
                    <a:pos x="123" y="119"/>
                  </a:cxn>
                  <a:cxn ang="0">
                    <a:pos x="94" y="129"/>
                  </a:cxn>
                  <a:cxn ang="0">
                    <a:pos x="72" y="144"/>
                  </a:cxn>
                  <a:cxn ang="0">
                    <a:pos x="43" y="171"/>
                  </a:cxn>
                  <a:cxn ang="0">
                    <a:pos x="24" y="202"/>
                  </a:cxn>
                  <a:cxn ang="0">
                    <a:pos x="11" y="239"/>
                  </a:cxn>
                  <a:cxn ang="0">
                    <a:pos x="4" y="267"/>
                  </a:cxn>
                  <a:cxn ang="0">
                    <a:pos x="1" y="299"/>
                  </a:cxn>
                  <a:cxn ang="0">
                    <a:pos x="0" y="320"/>
                  </a:cxn>
                  <a:cxn ang="0">
                    <a:pos x="10" y="345"/>
                  </a:cxn>
                </a:cxnLst>
                <a:rect l="0" t="0" r="r" b="b"/>
                <a:pathLst>
                  <a:path w="1358" h="356">
                    <a:moveTo>
                      <a:pt x="10" y="345"/>
                    </a:moveTo>
                    <a:lnTo>
                      <a:pt x="28" y="351"/>
                    </a:lnTo>
                    <a:lnTo>
                      <a:pt x="1357" y="355"/>
                    </a:lnTo>
                    <a:lnTo>
                      <a:pt x="1357" y="279"/>
                    </a:lnTo>
                    <a:lnTo>
                      <a:pt x="1351" y="248"/>
                    </a:lnTo>
                    <a:lnTo>
                      <a:pt x="1338" y="220"/>
                    </a:lnTo>
                    <a:lnTo>
                      <a:pt x="1324" y="192"/>
                    </a:lnTo>
                    <a:lnTo>
                      <a:pt x="1282" y="147"/>
                    </a:lnTo>
                    <a:lnTo>
                      <a:pt x="1214" y="119"/>
                    </a:lnTo>
                    <a:lnTo>
                      <a:pt x="1141" y="106"/>
                    </a:lnTo>
                    <a:lnTo>
                      <a:pt x="1073" y="96"/>
                    </a:lnTo>
                    <a:lnTo>
                      <a:pt x="996" y="87"/>
                    </a:lnTo>
                    <a:lnTo>
                      <a:pt x="906" y="81"/>
                    </a:lnTo>
                    <a:lnTo>
                      <a:pt x="782" y="69"/>
                    </a:lnTo>
                    <a:lnTo>
                      <a:pt x="817" y="22"/>
                    </a:lnTo>
                    <a:lnTo>
                      <a:pt x="823" y="2"/>
                    </a:lnTo>
                    <a:lnTo>
                      <a:pt x="795" y="28"/>
                    </a:lnTo>
                    <a:lnTo>
                      <a:pt x="779" y="41"/>
                    </a:lnTo>
                    <a:lnTo>
                      <a:pt x="762" y="57"/>
                    </a:lnTo>
                    <a:lnTo>
                      <a:pt x="746" y="62"/>
                    </a:lnTo>
                    <a:lnTo>
                      <a:pt x="714" y="71"/>
                    </a:lnTo>
                    <a:lnTo>
                      <a:pt x="661" y="72"/>
                    </a:lnTo>
                    <a:lnTo>
                      <a:pt x="612" y="70"/>
                    </a:lnTo>
                    <a:lnTo>
                      <a:pt x="587" y="57"/>
                    </a:lnTo>
                    <a:lnTo>
                      <a:pt x="571" y="46"/>
                    </a:lnTo>
                    <a:lnTo>
                      <a:pt x="548" y="28"/>
                    </a:lnTo>
                    <a:lnTo>
                      <a:pt x="519" y="0"/>
                    </a:lnTo>
                    <a:lnTo>
                      <a:pt x="527" y="24"/>
                    </a:lnTo>
                    <a:lnTo>
                      <a:pt x="539" y="64"/>
                    </a:lnTo>
                    <a:lnTo>
                      <a:pt x="525" y="72"/>
                    </a:lnTo>
                    <a:lnTo>
                      <a:pt x="379" y="80"/>
                    </a:lnTo>
                    <a:lnTo>
                      <a:pt x="259" y="96"/>
                    </a:lnTo>
                    <a:lnTo>
                      <a:pt x="190" y="106"/>
                    </a:lnTo>
                    <a:lnTo>
                      <a:pt x="123" y="119"/>
                    </a:lnTo>
                    <a:lnTo>
                      <a:pt x="94" y="129"/>
                    </a:lnTo>
                    <a:lnTo>
                      <a:pt x="72" y="144"/>
                    </a:lnTo>
                    <a:lnTo>
                      <a:pt x="43" y="171"/>
                    </a:lnTo>
                    <a:lnTo>
                      <a:pt x="24" y="202"/>
                    </a:lnTo>
                    <a:lnTo>
                      <a:pt x="11" y="239"/>
                    </a:lnTo>
                    <a:lnTo>
                      <a:pt x="4" y="267"/>
                    </a:lnTo>
                    <a:lnTo>
                      <a:pt x="1" y="299"/>
                    </a:lnTo>
                    <a:lnTo>
                      <a:pt x="0" y="320"/>
                    </a:lnTo>
                    <a:lnTo>
                      <a:pt x="10" y="34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540000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2" name="Freeform 14"/>
              <p:cNvSpPr>
                <a:spLocks/>
              </p:cNvSpPr>
              <p:nvPr/>
            </p:nvSpPr>
            <p:spPr bwMode="auto">
              <a:xfrm>
                <a:off x="2242" y="308"/>
                <a:ext cx="536" cy="184"/>
              </a:xfrm>
              <a:custGeom>
                <a:avLst/>
                <a:gdLst/>
                <a:ahLst/>
                <a:cxnLst>
                  <a:cxn ang="0">
                    <a:pos x="0" y="183"/>
                  </a:cxn>
                  <a:cxn ang="0">
                    <a:pos x="7" y="153"/>
                  </a:cxn>
                  <a:cxn ang="0">
                    <a:pos x="17" y="133"/>
                  </a:cxn>
                  <a:cxn ang="0">
                    <a:pos x="49" y="110"/>
                  </a:cxn>
                  <a:cxn ang="0">
                    <a:pos x="105" y="88"/>
                  </a:cxn>
                  <a:cxn ang="0">
                    <a:pos x="147" y="82"/>
                  </a:cxn>
                  <a:cxn ang="0">
                    <a:pos x="182" y="74"/>
                  </a:cxn>
                  <a:cxn ang="0">
                    <a:pos x="237" y="69"/>
                  </a:cxn>
                  <a:cxn ang="0">
                    <a:pos x="279" y="61"/>
                  </a:cxn>
                  <a:cxn ang="0">
                    <a:pos x="320" y="54"/>
                  </a:cxn>
                  <a:cxn ang="0">
                    <a:pos x="359" y="49"/>
                  </a:cxn>
                  <a:cxn ang="0">
                    <a:pos x="405" y="43"/>
                  </a:cxn>
                  <a:cxn ang="0">
                    <a:pos x="473" y="42"/>
                  </a:cxn>
                  <a:cxn ang="0">
                    <a:pos x="470" y="44"/>
                  </a:cxn>
                  <a:cxn ang="0">
                    <a:pos x="506" y="41"/>
                  </a:cxn>
                  <a:cxn ang="0">
                    <a:pos x="518" y="27"/>
                  </a:cxn>
                  <a:cxn ang="0">
                    <a:pos x="513" y="0"/>
                  </a:cxn>
                  <a:cxn ang="0">
                    <a:pos x="533" y="23"/>
                  </a:cxn>
                  <a:cxn ang="0">
                    <a:pos x="535" y="39"/>
                  </a:cxn>
                  <a:cxn ang="0">
                    <a:pos x="513" y="52"/>
                  </a:cxn>
                  <a:cxn ang="0">
                    <a:pos x="470" y="57"/>
                  </a:cxn>
                  <a:cxn ang="0">
                    <a:pos x="399" y="61"/>
                  </a:cxn>
                  <a:cxn ang="0">
                    <a:pos x="323" y="70"/>
                  </a:cxn>
                  <a:cxn ang="0">
                    <a:pos x="263" y="80"/>
                  </a:cxn>
                  <a:cxn ang="0">
                    <a:pos x="193" y="90"/>
                  </a:cxn>
                  <a:cxn ang="0">
                    <a:pos x="135" y="99"/>
                  </a:cxn>
                  <a:cxn ang="0">
                    <a:pos x="92" y="109"/>
                  </a:cxn>
                  <a:cxn ang="0">
                    <a:pos x="56" y="128"/>
                  </a:cxn>
                  <a:cxn ang="0">
                    <a:pos x="30" y="140"/>
                  </a:cxn>
                  <a:cxn ang="0">
                    <a:pos x="15" y="164"/>
                  </a:cxn>
                  <a:cxn ang="0">
                    <a:pos x="0" y="183"/>
                  </a:cxn>
                </a:cxnLst>
                <a:rect l="0" t="0" r="r" b="b"/>
                <a:pathLst>
                  <a:path w="536" h="184">
                    <a:moveTo>
                      <a:pt x="0" y="183"/>
                    </a:moveTo>
                    <a:lnTo>
                      <a:pt x="7" y="153"/>
                    </a:lnTo>
                    <a:lnTo>
                      <a:pt x="17" y="133"/>
                    </a:lnTo>
                    <a:lnTo>
                      <a:pt x="49" y="110"/>
                    </a:lnTo>
                    <a:lnTo>
                      <a:pt x="105" y="88"/>
                    </a:lnTo>
                    <a:lnTo>
                      <a:pt x="147" y="82"/>
                    </a:lnTo>
                    <a:lnTo>
                      <a:pt x="182" y="74"/>
                    </a:lnTo>
                    <a:lnTo>
                      <a:pt x="237" y="69"/>
                    </a:lnTo>
                    <a:lnTo>
                      <a:pt x="279" y="61"/>
                    </a:lnTo>
                    <a:lnTo>
                      <a:pt x="320" y="54"/>
                    </a:lnTo>
                    <a:lnTo>
                      <a:pt x="359" y="49"/>
                    </a:lnTo>
                    <a:lnTo>
                      <a:pt x="405" y="43"/>
                    </a:lnTo>
                    <a:lnTo>
                      <a:pt x="473" y="42"/>
                    </a:lnTo>
                    <a:lnTo>
                      <a:pt x="470" y="44"/>
                    </a:lnTo>
                    <a:lnTo>
                      <a:pt x="506" y="41"/>
                    </a:lnTo>
                    <a:lnTo>
                      <a:pt x="518" y="27"/>
                    </a:lnTo>
                    <a:lnTo>
                      <a:pt x="513" y="0"/>
                    </a:lnTo>
                    <a:lnTo>
                      <a:pt x="533" y="23"/>
                    </a:lnTo>
                    <a:lnTo>
                      <a:pt x="535" y="39"/>
                    </a:lnTo>
                    <a:lnTo>
                      <a:pt x="513" y="52"/>
                    </a:lnTo>
                    <a:lnTo>
                      <a:pt x="470" y="57"/>
                    </a:lnTo>
                    <a:lnTo>
                      <a:pt x="399" y="61"/>
                    </a:lnTo>
                    <a:lnTo>
                      <a:pt x="323" y="70"/>
                    </a:lnTo>
                    <a:lnTo>
                      <a:pt x="263" y="80"/>
                    </a:lnTo>
                    <a:lnTo>
                      <a:pt x="193" y="90"/>
                    </a:lnTo>
                    <a:lnTo>
                      <a:pt x="135" y="99"/>
                    </a:lnTo>
                    <a:lnTo>
                      <a:pt x="92" y="109"/>
                    </a:lnTo>
                    <a:lnTo>
                      <a:pt x="56" y="128"/>
                    </a:lnTo>
                    <a:lnTo>
                      <a:pt x="30" y="140"/>
                    </a:lnTo>
                    <a:lnTo>
                      <a:pt x="15" y="164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3" name="Freeform 15"/>
              <p:cNvSpPr>
                <a:spLocks/>
              </p:cNvSpPr>
              <p:nvPr/>
            </p:nvSpPr>
            <p:spPr bwMode="auto">
              <a:xfrm>
                <a:off x="2226" y="574"/>
                <a:ext cx="1326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7" y="30"/>
                  </a:cxn>
                  <a:cxn ang="0">
                    <a:pos x="114" y="37"/>
                  </a:cxn>
                  <a:cxn ang="0">
                    <a:pos x="381" y="36"/>
                  </a:cxn>
                  <a:cxn ang="0">
                    <a:pos x="438" y="37"/>
                  </a:cxn>
                  <a:cxn ang="0">
                    <a:pos x="480" y="38"/>
                  </a:cxn>
                  <a:cxn ang="0">
                    <a:pos x="578" y="38"/>
                  </a:cxn>
                  <a:cxn ang="0">
                    <a:pos x="686" y="36"/>
                  </a:cxn>
                  <a:cxn ang="0">
                    <a:pos x="724" y="36"/>
                  </a:cxn>
                  <a:cxn ang="0">
                    <a:pos x="819" y="38"/>
                  </a:cxn>
                  <a:cxn ang="0">
                    <a:pos x="859" y="39"/>
                  </a:cxn>
                  <a:cxn ang="0">
                    <a:pos x="888" y="38"/>
                  </a:cxn>
                  <a:cxn ang="0">
                    <a:pos x="962" y="36"/>
                  </a:cxn>
                  <a:cxn ang="0">
                    <a:pos x="1004" y="38"/>
                  </a:cxn>
                  <a:cxn ang="0">
                    <a:pos x="1045" y="37"/>
                  </a:cxn>
                  <a:cxn ang="0">
                    <a:pos x="1072" y="36"/>
                  </a:cxn>
                  <a:cxn ang="0">
                    <a:pos x="1119" y="36"/>
                  </a:cxn>
                  <a:cxn ang="0">
                    <a:pos x="1145" y="37"/>
                  </a:cxn>
                  <a:cxn ang="0">
                    <a:pos x="1171" y="38"/>
                  </a:cxn>
                  <a:cxn ang="0">
                    <a:pos x="1233" y="37"/>
                  </a:cxn>
                  <a:cxn ang="0">
                    <a:pos x="1257" y="37"/>
                  </a:cxn>
                  <a:cxn ang="0">
                    <a:pos x="1325" y="32"/>
                  </a:cxn>
                  <a:cxn ang="0">
                    <a:pos x="1291" y="22"/>
                  </a:cxn>
                  <a:cxn ang="0">
                    <a:pos x="1271" y="22"/>
                  </a:cxn>
                  <a:cxn ang="0">
                    <a:pos x="1249" y="23"/>
                  </a:cxn>
                  <a:cxn ang="0">
                    <a:pos x="1081" y="15"/>
                  </a:cxn>
                  <a:cxn ang="0">
                    <a:pos x="1015" y="17"/>
                  </a:cxn>
                  <a:cxn ang="0">
                    <a:pos x="943" y="21"/>
                  </a:cxn>
                  <a:cxn ang="0">
                    <a:pos x="874" y="20"/>
                  </a:cxn>
                  <a:cxn ang="0">
                    <a:pos x="819" y="18"/>
                  </a:cxn>
                  <a:cxn ang="0">
                    <a:pos x="732" y="19"/>
                  </a:cxn>
                  <a:cxn ang="0">
                    <a:pos x="683" y="20"/>
                  </a:cxn>
                  <a:cxn ang="0">
                    <a:pos x="655" y="21"/>
                  </a:cxn>
                  <a:cxn ang="0">
                    <a:pos x="605" y="22"/>
                  </a:cxn>
                  <a:cxn ang="0">
                    <a:pos x="553" y="20"/>
                  </a:cxn>
                  <a:cxn ang="0">
                    <a:pos x="524" y="19"/>
                  </a:cxn>
                  <a:cxn ang="0">
                    <a:pos x="462" y="17"/>
                  </a:cxn>
                  <a:cxn ang="0">
                    <a:pos x="436" y="18"/>
                  </a:cxn>
                  <a:cxn ang="0">
                    <a:pos x="378" y="21"/>
                  </a:cxn>
                  <a:cxn ang="0">
                    <a:pos x="340" y="23"/>
                  </a:cxn>
                  <a:cxn ang="0">
                    <a:pos x="302" y="24"/>
                  </a:cxn>
                  <a:cxn ang="0">
                    <a:pos x="258" y="22"/>
                  </a:cxn>
                  <a:cxn ang="0">
                    <a:pos x="205" y="20"/>
                  </a:cxn>
                  <a:cxn ang="0">
                    <a:pos x="147" y="23"/>
                  </a:cxn>
                  <a:cxn ang="0">
                    <a:pos x="133" y="23"/>
                  </a:cxn>
                  <a:cxn ang="0">
                    <a:pos x="82" y="20"/>
                  </a:cxn>
                  <a:cxn ang="0">
                    <a:pos x="53" y="19"/>
                  </a:cxn>
                  <a:cxn ang="0">
                    <a:pos x="38" y="20"/>
                  </a:cxn>
                </a:cxnLst>
                <a:rect l="0" t="0" r="r" b="b"/>
                <a:pathLst>
                  <a:path w="1326" h="40">
                    <a:moveTo>
                      <a:pt x="6" y="0"/>
                    </a:moveTo>
                    <a:lnTo>
                      <a:pt x="0" y="10"/>
                    </a:lnTo>
                    <a:lnTo>
                      <a:pt x="6" y="25"/>
                    </a:lnTo>
                    <a:lnTo>
                      <a:pt x="17" y="30"/>
                    </a:lnTo>
                    <a:lnTo>
                      <a:pt x="36" y="36"/>
                    </a:lnTo>
                    <a:lnTo>
                      <a:pt x="114" y="37"/>
                    </a:lnTo>
                    <a:lnTo>
                      <a:pt x="275" y="38"/>
                    </a:lnTo>
                    <a:lnTo>
                      <a:pt x="381" y="36"/>
                    </a:lnTo>
                    <a:lnTo>
                      <a:pt x="415" y="37"/>
                    </a:lnTo>
                    <a:lnTo>
                      <a:pt x="438" y="37"/>
                    </a:lnTo>
                    <a:lnTo>
                      <a:pt x="474" y="38"/>
                    </a:lnTo>
                    <a:lnTo>
                      <a:pt x="480" y="38"/>
                    </a:lnTo>
                    <a:lnTo>
                      <a:pt x="545" y="38"/>
                    </a:lnTo>
                    <a:lnTo>
                      <a:pt x="578" y="38"/>
                    </a:lnTo>
                    <a:lnTo>
                      <a:pt x="598" y="37"/>
                    </a:lnTo>
                    <a:lnTo>
                      <a:pt x="686" y="36"/>
                    </a:lnTo>
                    <a:lnTo>
                      <a:pt x="691" y="36"/>
                    </a:lnTo>
                    <a:lnTo>
                      <a:pt x="724" y="36"/>
                    </a:lnTo>
                    <a:lnTo>
                      <a:pt x="777" y="38"/>
                    </a:lnTo>
                    <a:lnTo>
                      <a:pt x="819" y="38"/>
                    </a:lnTo>
                    <a:lnTo>
                      <a:pt x="825" y="38"/>
                    </a:lnTo>
                    <a:lnTo>
                      <a:pt x="859" y="39"/>
                    </a:lnTo>
                    <a:lnTo>
                      <a:pt x="882" y="37"/>
                    </a:lnTo>
                    <a:lnTo>
                      <a:pt x="888" y="38"/>
                    </a:lnTo>
                    <a:lnTo>
                      <a:pt x="957" y="37"/>
                    </a:lnTo>
                    <a:lnTo>
                      <a:pt x="962" y="36"/>
                    </a:lnTo>
                    <a:lnTo>
                      <a:pt x="980" y="37"/>
                    </a:lnTo>
                    <a:lnTo>
                      <a:pt x="1004" y="38"/>
                    </a:lnTo>
                    <a:lnTo>
                      <a:pt x="1011" y="38"/>
                    </a:lnTo>
                    <a:lnTo>
                      <a:pt x="1045" y="37"/>
                    </a:lnTo>
                    <a:lnTo>
                      <a:pt x="1066" y="36"/>
                    </a:lnTo>
                    <a:lnTo>
                      <a:pt x="1072" y="36"/>
                    </a:lnTo>
                    <a:lnTo>
                      <a:pt x="1091" y="36"/>
                    </a:lnTo>
                    <a:lnTo>
                      <a:pt x="1119" y="36"/>
                    </a:lnTo>
                    <a:lnTo>
                      <a:pt x="1126" y="36"/>
                    </a:lnTo>
                    <a:lnTo>
                      <a:pt x="1145" y="37"/>
                    </a:lnTo>
                    <a:lnTo>
                      <a:pt x="1165" y="38"/>
                    </a:lnTo>
                    <a:lnTo>
                      <a:pt x="1171" y="38"/>
                    </a:lnTo>
                    <a:lnTo>
                      <a:pt x="1214" y="36"/>
                    </a:lnTo>
                    <a:lnTo>
                      <a:pt x="1233" y="37"/>
                    </a:lnTo>
                    <a:lnTo>
                      <a:pt x="1252" y="38"/>
                    </a:lnTo>
                    <a:lnTo>
                      <a:pt x="1257" y="37"/>
                    </a:lnTo>
                    <a:lnTo>
                      <a:pt x="1309" y="37"/>
                    </a:lnTo>
                    <a:lnTo>
                      <a:pt x="1325" y="32"/>
                    </a:lnTo>
                    <a:lnTo>
                      <a:pt x="1298" y="22"/>
                    </a:lnTo>
                    <a:lnTo>
                      <a:pt x="1291" y="22"/>
                    </a:lnTo>
                    <a:lnTo>
                      <a:pt x="1267" y="20"/>
                    </a:lnTo>
                    <a:lnTo>
                      <a:pt x="1271" y="22"/>
                    </a:lnTo>
                    <a:lnTo>
                      <a:pt x="1256" y="24"/>
                    </a:lnTo>
                    <a:lnTo>
                      <a:pt x="1249" y="23"/>
                    </a:lnTo>
                    <a:lnTo>
                      <a:pt x="1087" y="15"/>
                    </a:lnTo>
                    <a:lnTo>
                      <a:pt x="1081" y="15"/>
                    </a:lnTo>
                    <a:lnTo>
                      <a:pt x="1038" y="15"/>
                    </a:lnTo>
                    <a:lnTo>
                      <a:pt x="1015" y="17"/>
                    </a:lnTo>
                    <a:lnTo>
                      <a:pt x="978" y="19"/>
                    </a:lnTo>
                    <a:lnTo>
                      <a:pt x="943" y="21"/>
                    </a:lnTo>
                    <a:lnTo>
                      <a:pt x="904" y="21"/>
                    </a:lnTo>
                    <a:lnTo>
                      <a:pt x="874" y="20"/>
                    </a:lnTo>
                    <a:lnTo>
                      <a:pt x="869" y="20"/>
                    </a:lnTo>
                    <a:lnTo>
                      <a:pt x="819" y="18"/>
                    </a:lnTo>
                    <a:lnTo>
                      <a:pt x="752" y="18"/>
                    </a:lnTo>
                    <a:lnTo>
                      <a:pt x="732" y="19"/>
                    </a:lnTo>
                    <a:lnTo>
                      <a:pt x="709" y="20"/>
                    </a:lnTo>
                    <a:lnTo>
                      <a:pt x="683" y="20"/>
                    </a:lnTo>
                    <a:lnTo>
                      <a:pt x="678" y="20"/>
                    </a:lnTo>
                    <a:lnTo>
                      <a:pt x="655" y="21"/>
                    </a:lnTo>
                    <a:lnTo>
                      <a:pt x="610" y="22"/>
                    </a:lnTo>
                    <a:lnTo>
                      <a:pt x="605" y="22"/>
                    </a:lnTo>
                    <a:lnTo>
                      <a:pt x="584" y="22"/>
                    </a:lnTo>
                    <a:lnTo>
                      <a:pt x="553" y="20"/>
                    </a:lnTo>
                    <a:lnTo>
                      <a:pt x="530" y="19"/>
                    </a:lnTo>
                    <a:lnTo>
                      <a:pt x="524" y="19"/>
                    </a:lnTo>
                    <a:lnTo>
                      <a:pt x="496" y="17"/>
                    </a:lnTo>
                    <a:lnTo>
                      <a:pt x="462" y="17"/>
                    </a:lnTo>
                    <a:lnTo>
                      <a:pt x="457" y="17"/>
                    </a:lnTo>
                    <a:lnTo>
                      <a:pt x="436" y="18"/>
                    </a:lnTo>
                    <a:lnTo>
                      <a:pt x="404" y="20"/>
                    </a:lnTo>
                    <a:lnTo>
                      <a:pt x="378" y="21"/>
                    </a:lnTo>
                    <a:lnTo>
                      <a:pt x="373" y="21"/>
                    </a:lnTo>
                    <a:lnTo>
                      <a:pt x="340" y="23"/>
                    </a:lnTo>
                    <a:lnTo>
                      <a:pt x="335" y="23"/>
                    </a:lnTo>
                    <a:lnTo>
                      <a:pt x="302" y="24"/>
                    </a:lnTo>
                    <a:lnTo>
                      <a:pt x="283" y="24"/>
                    </a:lnTo>
                    <a:lnTo>
                      <a:pt x="258" y="22"/>
                    </a:lnTo>
                    <a:lnTo>
                      <a:pt x="239" y="20"/>
                    </a:lnTo>
                    <a:lnTo>
                      <a:pt x="205" y="20"/>
                    </a:lnTo>
                    <a:lnTo>
                      <a:pt x="179" y="21"/>
                    </a:lnTo>
                    <a:lnTo>
                      <a:pt x="147" y="23"/>
                    </a:lnTo>
                    <a:lnTo>
                      <a:pt x="141" y="23"/>
                    </a:lnTo>
                    <a:lnTo>
                      <a:pt x="133" y="23"/>
                    </a:lnTo>
                    <a:lnTo>
                      <a:pt x="99" y="21"/>
                    </a:lnTo>
                    <a:lnTo>
                      <a:pt x="82" y="20"/>
                    </a:lnTo>
                    <a:lnTo>
                      <a:pt x="59" y="19"/>
                    </a:lnTo>
                    <a:lnTo>
                      <a:pt x="53" y="19"/>
                    </a:lnTo>
                    <a:lnTo>
                      <a:pt x="48" y="19"/>
                    </a:lnTo>
                    <a:lnTo>
                      <a:pt x="38" y="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4" name="Freeform 16"/>
              <p:cNvSpPr>
                <a:spLocks/>
              </p:cNvSpPr>
              <p:nvPr/>
            </p:nvSpPr>
            <p:spPr bwMode="auto">
              <a:xfrm>
                <a:off x="2241" y="307"/>
                <a:ext cx="1300" cy="224"/>
              </a:xfrm>
              <a:custGeom>
                <a:avLst/>
                <a:gdLst/>
                <a:ahLst/>
                <a:cxnLst>
                  <a:cxn ang="0">
                    <a:pos x="73" y="142"/>
                  </a:cxn>
                  <a:cxn ang="0">
                    <a:pos x="40" y="164"/>
                  </a:cxn>
                  <a:cxn ang="0">
                    <a:pos x="5" y="178"/>
                  </a:cxn>
                  <a:cxn ang="0">
                    <a:pos x="11" y="203"/>
                  </a:cxn>
                  <a:cxn ang="0">
                    <a:pos x="54" y="212"/>
                  </a:cxn>
                  <a:cxn ang="0">
                    <a:pos x="172" y="215"/>
                  </a:cxn>
                  <a:cxn ang="0">
                    <a:pos x="420" y="210"/>
                  </a:cxn>
                  <a:cxn ang="0">
                    <a:pos x="473" y="213"/>
                  </a:cxn>
                  <a:cxn ang="0">
                    <a:pos x="512" y="218"/>
                  </a:cxn>
                  <a:cxn ang="0">
                    <a:pos x="603" y="218"/>
                  </a:cxn>
                  <a:cxn ang="0">
                    <a:pos x="703" y="210"/>
                  </a:cxn>
                  <a:cxn ang="0">
                    <a:pos x="738" y="210"/>
                  </a:cxn>
                  <a:cxn ang="0">
                    <a:pos x="827" y="219"/>
                  </a:cxn>
                  <a:cxn ang="0">
                    <a:pos x="864" y="223"/>
                  </a:cxn>
                  <a:cxn ang="0">
                    <a:pos x="891" y="218"/>
                  </a:cxn>
                  <a:cxn ang="0">
                    <a:pos x="960" y="210"/>
                  </a:cxn>
                  <a:cxn ang="0">
                    <a:pos x="999" y="218"/>
                  </a:cxn>
                  <a:cxn ang="0">
                    <a:pos x="1037" y="213"/>
                  </a:cxn>
                  <a:cxn ang="0">
                    <a:pos x="1062" y="210"/>
                  </a:cxn>
                  <a:cxn ang="0">
                    <a:pos x="1105" y="210"/>
                  </a:cxn>
                  <a:cxn ang="0">
                    <a:pos x="1129" y="215"/>
                  </a:cxn>
                  <a:cxn ang="0">
                    <a:pos x="1154" y="219"/>
                  </a:cxn>
                  <a:cxn ang="0">
                    <a:pos x="1211" y="213"/>
                  </a:cxn>
                  <a:cxn ang="0">
                    <a:pos x="1233" y="215"/>
                  </a:cxn>
                  <a:cxn ang="0">
                    <a:pos x="1299" y="212"/>
                  </a:cxn>
                  <a:cxn ang="0">
                    <a:pos x="1283" y="169"/>
                  </a:cxn>
                  <a:cxn ang="0">
                    <a:pos x="1246" y="140"/>
                  </a:cxn>
                  <a:cxn ang="0">
                    <a:pos x="1226" y="145"/>
                  </a:cxn>
                  <a:cxn ang="0">
                    <a:pos x="1119" y="117"/>
                  </a:cxn>
                  <a:cxn ang="0">
                    <a:pos x="1070" y="103"/>
                  </a:cxn>
                  <a:cxn ang="0">
                    <a:pos x="1008" y="113"/>
                  </a:cxn>
                  <a:cxn ang="0">
                    <a:pos x="942" y="132"/>
                  </a:cxn>
                  <a:cxn ang="0">
                    <a:pos x="878" y="126"/>
                  </a:cxn>
                  <a:cxn ang="0">
                    <a:pos x="827" y="117"/>
                  </a:cxn>
                  <a:cxn ang="0">
                    <a:pos x="761" y="99"/>
                  </a:cxn>
                  <a:cxn ang="0">
                    <a:pos x="721" y="80"/>
                  </a:cxn>
                  <a:cxn ang="0">
                    <a:pos x="695" y="38"/>
                  </a:cxn>
                  <a:cxn ang="0">
                    <a:pos x="687" y="25"/>
                  </a:cxn>
                  <a:cxn ang="0">
                    <a:pos x="614" y="25"/>
                  </a:cxn>
                  <a:cxn ang="0">
                    <a:pos x="537" y="0"/>
                  </a:cxn>
                  <a:cxn ang="0">
                    <a:pos x="575" y="51"/>
                  </a:cxn>
                  <a:cxn ang="0">
                    <a:pos x="560" y="87"/>
                  </a:cxn>
                  <a:cxn ang="0">
                    <a:pos x="503" y="96"/>
                  </a:cxn>
                  <a:cxn ang="0">
                    <a:pos x="451" y="106"/>
                  </a:cxn>
                  <a:cxn ang="0">
                    <a:pos x="389" y="129"/>
                  </a:cxn>
                  <a:cxn ang="0">
                    <a:pos x="331" y="122"/>
                  </a:cxn>
                  <a:cxn ang="0">
                    <a:pos x="288" y="128"/>
                  </a:cxn>
                  <a:cxn ang="0">
                    <a:pos x="233" y="131"/>
                  </a:cxn>
                  <a:cxn ang="0">
                    <a:pos x="197" y="142"/>
                  </a:cxn>
                  <a:cxn ang="0">
                    <a:pos x="158" y="132"/>
                  </a:cxn>
                  <a:cxn ang="0">
                    <a:pos x="118" y="134"/>
                  </a:cxn>
                </a:cxnLst>
                <a:rect l="0" t="0" r="r" b="b"/>
                <a:pathLst>
                  <a:path w="1300" h="224">
                    <a:moveTo>
                      <a:pt x="97" y="143"/>
                    </a:moveTo>
                    <a:lnTo>
                      <a:pt x="73" y="142"/>
                    </a:lnTo>
                    <a:lnTo>
                      <a:pt x="54" y="157"/>
                    </a:lnTo>
                    <a:lnTo>
                      <a:pt x="40" y="164"/>
                    </a:lnTo>
                    <a:lnTo>
                      <a:pt x="18" y="174"/>
                    </a:lnTo>
                    <a:lnTo>
                      <a:pt x="5" y="178"/>
                    </a:lnTo>
                    <a:lnTo>
                      <a:pt x="0" y="190"/>
                    </a:lnTo>
                    <a:lnTo>
                      <a:pt x="11" y="203"/>
                    </a:lnTo>
                    <a:lnTo>
                      <a:pt x="26" y="218"/>
                    </a:lnTo>
                    <a:lnTo>
                      <a:pt x="54" y="212"/>
                    </a:lnTo>
                    <a:lnTo>
                      <a:pt x="100" y="210"/>
                    </a:lnTo>
                    <a:lnTo>
                      <a:pt x="172" y="215"/>
                    </a:lnTo>
                    <a:lnTo>
                      <a:pt x="322" y="218"/>
                    </a:lnTo>
                    <a:lnTo>
                      <a:pt x="420" y="210"/>
                    </a:lnTo>
                    <a:lnTo>
                      <a:pt x="452" y="215"/>
                    </a:lnTo>
                    <a:lnTo>
                      <a:pt x="473" y="213"/>
                    </a:lnTo>
                    <a:lnTo>
                      <a:pt x="506" y="218"/>
                    </a:lnTo>
                    <a:lnTo>
                      <a:pt x="512" y="218"/>
                    </a:lnTo>
                    <a:lnTo>
                      <a:pt x="573" y="219"/>
                    </a:lnTo>
                    <a:lnTo>
                      <a:pt x="603" y="218"/>
                    </a:lnTo>
                    <a:lnTo>
                      <a:pt x="621" y="213"/>
                    </a:lnTo>
                    <a:lnTo>
                      <a:pt x="703" y="210"/>
                    </a:lnTo>
                    <a:lnTo>
                      <a:pt x="708" y="210"/>
                    </a:lnTo>
                    <a:lnTo>
                      <a:pt x="738" y="210"/>
                    </a:lnTo>
                    <a:lnTo>
                      <a:pt x="788" y="218"/>
                    </a:lnTo>
                    <a:lnTo>
                      <a:pt x="827" y="219"/>
                    </a:lnTo>
                    <a:lnTo>
                      <a:pt x="832" y="219"/>
                    </a:lnTo>
                    <a:lnTo>
                      <a:pt x="864" y="223"/>
                    </a:lnTo>
                    <a:lnTo>
                      <a:pt x="885" y="215"/>
                    </a:lnTo>
                    <a:lnTo>
                      <a:pt x="891" y="218"/>
                    </a:lnTo>
                    <a:lnTo>
                      <a:pt x="955" y="213"/>
                    </a:lnTo>
                    <a:lnTo>
                      <a:pt x="960" y="210"/>
                    </a:lnTo>
                    <a:lnTo>
                      <a:pt x="976" y="215"/>
                    </a:lnTo>
                    <a:lnTo>
                      <a:pt x="999" y="218"/>
                    </a:lnTo>
                    <a:lnTo>
                      <a:pt x="1005" y="218"/>
                    </a:lnTo>
                    <a:lnTo>
                      <a:pt x="1037" y="213"/>
                    </a:lnTo>
                    <a:lnTo>
                      <a:pt x="1056" y="210"/>
                    </a:lnTo>
                    <a:lnTo>
                      <a:pt x="1062" y="210"/>
                    </a:lnTo>
                    <a:lnTo>
                      <a:pt x="1079" y="210"/>
                    </a:lnTo>
                    <a:lnTo>
                      <a:pt x="1105" y="210"/>
                    </a:lnTo>
                    <a:lnTo>
                      <a:pt x="1111" y="209"/>
                    </a:lnTo>
                    <a:lnTo>
                      <a:pt x="1129" y="215"/>
                    </a:lnTo>
                    <a:lnTo>
                      <a:pt x="1148" y="219"/>
                    </a:lnTo>
                    <a:lnTo>
                      <a:pt x="1154" y="219"/>
                    </a:lnTo>
                    <a:lnTo>
                      <a:pt x="1193" y="210"/>
                    </a:lnTo>
                    <a:lnTo>
                      <a:pt x="1211" y="213"/>
                    </a:lnTo>
                    <a:lnTo>
                      <a:pt x="1229" y="218"/>
                    </a:lnTo>
                    <a:lnTo>
                      <a:pt x="1233" y="215"/>
                    </a:lnTo>
                    <a:lnTo>
                      <a:pt x="1282" y="213"/>
                    </a:lnTo>
                    <a:lnTo>
                      <a:pt x="1299" y="212"/>
                    </a:lnTo>
                    <a:lnTo>
                      <a:pt x="1296" y="187"/>
                    </a:lnTo>
                    <a:lnTo>
                      <a:pt x="1283" y="169"/>
                    </a:lnTo>
                    <a:lnTo>
                      <a:pt x="1268" y="155"/>
                    </a:lnTo>
                    <a:lnTo>
                      <a:pt x="1246" y="140"/>
                    </a:lnTo>
                    <a:lnTo>
                      <a:pt x="1232" y="146"/>
                    </a:lnTo>
                    <a:lnTo>
                      <a:pt x="1226" y="145"/>
                    </a:lnTo>
                    <a:lnTo>
                      <a:pt x="1158" y="132"/>
                    </a:lnTo>
                    <a:lnTo>
                      <a:pt x="1119" y="117"/>
                    </a:lnTo>
                    <a:lnTo>
                      <a:pt x="1076" y="103"/>
                    </a:lnTo>
                    <a:lnTo>
                      <a:pt x="1070" y="103"/>
                    </a:lnTo>
                    <a:lnTo>
                      <a:pt x="1030" y="103"/>
                    </a:lnTo>
                    <a:lnTo>
                      <a:pt x="1008" y="113"/>
                    </a:lnTo>
                    <a:lnTo>
                      <a:pt x="974" y="122"/>
                    </a:lnTo>
                    <a:lnTo>
                      <a:pt x="942" y="132"/>
                    </a:lnTo>
                    <a:lnTo>
                      <a:pt x="905" y="131"/>
                    </a:lnTo>
                    <a:lnTo>
                      <a:pt x="878" y="126"/>
                    </a:lnTo>
                    <a:lnTo>
                      <a:pt x="873" y="126"/>
                    </a:lnTo>
                    <a:lnTo>
                      <a:pt x="827" y="117"/>
                    </a:lnTo>
                    <a:lnTo>
                      <a:pt x="787" y="103"/>
                    </a:lnTo>
                    <a:lnTo>
                      <a:pt x="761" y="99"/>
                    </a:lnTo>
                    <a:lnTo>
                      <a:pt x="743" y="85"/>
                    </a:lnTo>
                    <a:lnTo>
                      <a:pt x="721" y="80"/>
                    </a:lnTo>
                    <a:lnTo>
                      <a:pt x="702" y="67"/>
                    </a:lnTo>
                    <a:lnTo>
                      <a:pt x="695" y="38"/>
                    </a:lnTo>
                    <a:lnTo>
                      <a:pt x="718" y="16"/>
                    </a:lnTo>
                    <a:lnTo>
                      <a:pt x="687" y="25"/>
                    </a:lnTo>
                    <a:lnTo>
                      <a:pt x="645" y="24"/>
                    </a:lnTo>
                    <a:lnTo>
                      <a:pt x="614" y="25"/>
                    </a:lnTo>
                    <a:lnTo>
                      <a:pt x="575" y="16"/>
                    </a:lnTo>
                    <a:lnTo>
                      <a:pt x="537" y="0"/>
                    </a:lnTo>
                    <a:lnTo>
                      <a:pt x="566" y="29"/>
                    </a:lnTo>
                    <a:lnTo>
                      <a:pt x="575" y="51"/>
                    </a:lnTo>
                    <a:lnTo>
                      <a:pt x="573" y="68"/>
                    </a:lnTo>
                    <a:lnTo>
                      <a:pt x="560" y="87"/>
                    </a:lnTo>
                    <a:lnTo>
                      <a:pt x="531" y="97"/>
                    </a:lnTo>
                    <a:lnTo>
                      <a:pt x="503" y="96"/>
                    </a:lnTo>
                    <a:lnTo>
                      <a:pt x="477" y="100"/>
                    </a:lnTo>
                    <a:lnTo>
                      <a:pt x="451" y="106"/>
                    </a:lnTo>
                    <a:lnTo>
                      <a:pt x="413" y="122"/>
                    </a:lnTo>
                    <a:lnTo>
                      <a:pt x="389" y="129"/>
                    </a:lnTo>
                    <a:lnTo>
                      <a:pt x="361" y="119"/>
                    </a:lnTo>
                    <a:lnTo>
                      <a:pt x="331" y="122"/>
                    </a:lnTo>
                    <a:lnTo>
                      <a:pt x="306" y="135"/>
                    </a:lnTo>
                    <a:lnTo>
                      <a:pt x="288" y="128"/>
                    </a:lnTo>
                    <a:lnTo>
                      <a:pt x="261" y="134"/>
                    </a:lnTo>
                    <a:lnTo>
                      <a:pt x="233" y="131"/>
                    </a:lnTo>
                    <a:lnTo>
                      <a:pt x="203" y="142"/>
                    </a:lnTo>
                    <a:lnTo>
                      <a:pt x="197" y="142"/>
                    </a:lnTo>
                    <a:lnTo>
                      <a:pt x="187" y="140"/>
                    </a:lnTo>
                    <a:lnTo>
                      <a:pt x="158" y="132"/>
                    </a:lnTo>
                    <a:lnTo>
                      <a:pt x="143" y="126"/>
                    </a:lnTo>
                    <a:lnTo>
                      <a:pt x="118" y="134"/>
                    </a:lnTo>
                    <a:lnTo>
                      <a:pt x="97" y="143"/>
                    </a:lnTo>
                  </a:path>
                </a:pathLst>
              </a:cu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05" name="Freeform 17"/>
              <p:cNvSpPr>
                <a:spLocks/>
              </p:cNvSpPr>
              <p:nvPr/>
            </p:nvSpPr>
            <p:spPr bwMode="auto">
              <a:xfrm>
                <a:off x="2960" y="310"/>
                <a:ext cx="559" cy="184"/>
              </a:xfrm>
              <a:custGeom>
                <a:avLst/>
                <a:gdLst/>
                <a:ahLst/>
                <a:cxnLst>
                  <a:cxn ang="0">
                    <a:pos x="558" y="183"/>
                  </a:cxn>
                  <a:cxn ang="0">
                    <a:pos x="550" y="153"/>
                  </a:cxn>
                  <a:cxn ang="0">
                    <a:pos x="539" y="133"/>
                  </a:cxn>
                  <a:cxn ang="0">
                    <a:pos x="505" y="111"/>
                  </a:cxn>
                  <a:cxn ang="0">
                    <a:pos x="447" y="88"/>
                  </a:cxn>
                  <a:cxn ang="0">
                    <a:pos x="404" y="81"/>
                  </a:cxn>
                  <a:cxn ang="0">
                    <a:pos x="367" y="74"/>
                  </a:cxn>
                  <a:cxn ang="0">
                    <a:pos x="310" y="69"/>
                  </a:cxn>
                  <a:cxn ang="0">
                    <a:pos x="265" y="60"/>
                  </a:cxn>
                  <a:cxn ang="0">
                    <a:pos x="224" y="54"/>
                  </a:cxn>
                  <a:cxn ang="0">
                    <a:pos x="182" y="49"/>
                  </a:cxn>
                  <a:cxn ang="0">
                    <a:pos x="134" y="43"/>
                  </a:cxn>
                  <a:cxn ang="0">
                    <a:pos x="64" y="42"/>
                  </a:cxn>
                  <a:cxn ang="0">
                    <a:pos x="66" y="44"/>
                  </a:cxn>
                  <a:cxn ang="0">
                    <a:pos x="29" y="41"/>
                  </a:cxn>
                  <a:cxn ang="0">
                    <a:pos x="17" y="27"/>
                  </a:cxn>
                  <a:cxn ang="0">
                    <a:pos x="21" y="0"/>
                  </a:cxn>
                  <a:cxn ang="0">
                    <a:pos x="1" y="24"/>
                  </a:cxn>
                  <a:cxn ang="0">
                    <a:pos x="0" y="40"/>
                  </a:cxn>
                  <a:cxn ang="0">
                    <a:pos x="21" y="52"/>
                  </a:cxn>
                  <a:cxn ang="0">
                    <a:pos x="66" y="57"/>
                  </a:cxn>
                  <a:cxn ang="0">
                    <a:pos x="140" y="60"/>
                  </a:cxn>
                  <a:cxn ang="0">
                    <a:pos x="220" y="70"/>
                  </a:cxn>
                  <a:cxn ang="0">
                    <a:pos x="283" y="80"/>
                  </a:cxn>
                  <a:cxn ang="0">
                    <a:pos x="356" y="90"/>
                  </a:cxn>
                  <a:cxn ang="0">
                    <a:pos x="417" y="100"/>
                  </a:cxn>
                  <a:cxn ang="0">
                    <a:pos x="461" y="109"/>
                  </a:cxn>
                  <a:cxn ang="0">
                    <a:pos x="498" y="128"/>
                  </a:cxn>
                  <a:cxn ang="0">
                    <a:pos x="525" y="140"/>
                  </a:cxn>
                  <a:cxn ang="0">
                    <a:pos x="541" y="164"/>
                  </a:cxn>
                  <a:cxn ang="0">
                    <a:pos x="558" y="183"/>
                  </a:cxn>
                </a:cxnLst>
                <a:rect l="0" t="0" r="r" b="b"/>
                <a:pathLst>
                  <a:path w="559" h="184">
                    <a:moveTo>
                      <a:pt x="558" y="183"/>
                    </a:moveTo>
                    <a:lnTo>
                      <a:pt x="550" y="153"/>
                    </a:lnTo>
                    <a:lnTo>
                      <a:pt x="539" y="133"/>
                    </a:lnTo>
                    <a:lnTo>
                      <a:pt x="505" y="111"/>
                    </a:lnTo>
                    <a:lnTo>
                      <a:pt x="447" y="88"/>
                    </a:lnTo>
                    <a:lnTo>
                      <a:pt x="404" y="81"/>
                    </a:lnTo>
                    <a:lnTo>
                      <a:pt x="367" y="74"/>
                    </a:lnTo>
                    <a:lnTo>
                      <a:pt x="310" y="69"/>
                    </a:lnTo>
                    <a:lnTo>
                      <a:pt x="265" y="60"/>
                    </a:lnTo>
                    <a:lnTo>
                      <a:pt x="224" y="54"/>
                    </a:lnTo>
                    <a:lnTo>
                      <a:pt x="182" y="49"/>
                    </a:lnTo>
                    <a:lnTo>
                      <a:pt x="134" y="43"/>
                    </a:lnTo>
                    <a:lnTo>
                      <a:pt x="64" y="42"/>
                    </a:lnTo>
                    <a:lnTo>
                      <a:pt x="66" y="44"/>
                    </a:lnTo>
                    <a:lnTo>
                      <a:pt x="29" y="41"/>
                    </a:lnTo>
                    <a:lnTo>
                      <a:pt x="17" y="27"/>
                    </a:lnTo>
                    <a:lnTo>
                      <a:pt x="21" y="0"/>
                    </a:lnTo>
                    <a:lnTo>
                      <a:pt x="1" y="24"/>
                    </a:lnTo>
                    <a:lnTo>
                      <a:pt x="0" y="40"/>
                    </a:lnTo>
                    <a:lnTo>
                      <a:pt x="21" y="52"/>
                    </a:lnTo>
                    <a:lnTo>
                      <a:pt x="66" y="57"/>
                    </a:lnTo>
                    <a:lnTo>
                      <a:pt x="140" y="60"/>
                    </a:lnTo>
                    <a:lnTo>
                      <a:pt x="220" y="70"/>
                    </a:lnTo>
                    <a:lnTo>
                      <a:pt x="283" y="80"/>
                    </a:lnTo>
                    <a:lnTo>
                      <a:pt x="356" y="90"/>
                    </a:lnTo>
                    <a:lnTo>
                      <a:pt x="417" y="100"/>
                    </a:lnTo>
                    <a:lnTo>
                      <a:pt x="461" y="109"/>
                    </a:lnTo>
                    <a:lnTo>
                      <a:pt x="498" y="128"/>
                    </a:lnTo>
                    <a:lnTo>
                      <a:pt x="525" y="140"/>
                    </a:lnTo>
                    <a:lnTo>
                      <a:pt x="541" y="164"/>
                    </a:lnTo>
                    <a:lnTo>
                      <a:pt x="558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2306" name="Freeform 18"/>
          <p:cNvSpPr>
            <a:spLocks/>
          </p:cNvSpPr>
          <p:nvPr/>
        </p:nvSpPr>
        <p:spPr bwMode="auto">
          <a:xfrm>
            <a:off x="273050" y="796925"/>
            <a:ext cx="806450" cy="717550"/>
          </a:xfrm>
          <a:custGeom>
            <a:avLst/>
            <a:gdLst/>
            <a:ahLst/>
            <a:cxnLst>
              <a:cxn ang="0">
                <a:pos x="129" y="376"/>
              </a:cxn>
              <a:cxn ang="0">
                <a:pos x="272" y="427"/>
              </a:cxn>
              <a:cxn ang="0">
                <a:pos x="313" y="451"/>
              </a:cxn>
              <a:cxn ang="0">
                <a:pos x="333" y="449"/>
              </a:cxn>
              <a:cxn ang="0">
                <a:pos x="348" y="376"/>
              </a:cxn>
              <a:cxn ang="0">
                <a:pos x="365" y="332"/>
              </a:cxn>
              <a:cxn ang="0">
                <a:pos x="382" y="262"/>
              </a:cxn>
              <a:cxn ang="0">
                <a:pos x="394" y="221"/>
              </a:cxn>
              <a:cxn ang="0">
                <a:pos x="409" y="181"/>
              </a:cxn>
              <a:cxn ang="0">
                <a:pos x="423" y="133"/>
              </a:cxn>
              <a:cxn ang="0">
                <a:pos x="445" y="98"/>
              </a:cxn>
              <a:cxn ang="0">
                <a:pos x="469" y="48"/>
              </a:cxn>
              <a:cxn ang="0">
                <a:pos x="507" y="0"/>
              </a:cxn>
              <a:cxn ang="0">
                <a:pos x="25" y="335"/>
              </a:cxn>
              <a:cxn ang="0">
                <a:pos x="0" y="358"/>
              </a:cxn>
              <a:cxn ang="0">
                <a:pos x="76" y="360"/>
              </a:cxn>
              <a:cxn ang="0">
                <a:pos x="129" y="376"/>
              </a:cxn>
            </a:cxnLst>
            <a:rect l="0" t="0" r="r" b="b"/>
            <a:pathLst>
              <a:path w="508" h="452">
                <a:moveTo>
                  <a:pt x="129" y="376"/>
                </a:moveTo>
                <a:lnTo>
                  <a:pt x="272" y="427"/>
                </a:lnTo>
                <a:lnTo>
                  <a:pt x="313" y="451"/>
                </a:lnTo>
                <a:lnTo>
                  <a:pt x="333" y="449"/>
                </a:lnTo>
                <a:lnTo>
                  <a:pt x="348" y="376"/>
                </a:lnTo>
                <a:lnTo>
                  <a:pt x="365" y="332"/>
                </a:lnTo>
                <a:lnTo>
                  <a:pt x="382" y="262"/>
                </a:lnTo>
                <a:lnTo>
                  <a:pt x="394" y="221"/>
                </a:lnTo>
                <a:lnTo>
                  <a:pt x="409" y="181"/>
                </a:lnTo>
                <a:lnTo>
                  <a:pt x="423" y="133"/>
                </a:lnTo>
                <a:lnTo>
                  <a:pt x="445" y="98"/>
                </a:lnTo>
                <a:lnTo>
                  <a:pt x="469" y="48"/>
                </a:lnTo>
                <a:lnTo>
                  <a:pt x="507" y="0"/>
                </a:lnTo>
                <a:lnTo>
                  <a:pt x="25" y="335"/>
                </a:lnTo>
                <a:lnTo>
                  <a:pt x="0" y="358"/>
                </a:lnTo>
                <a:lnTo>
                  <a:pt x="76" y="360"/>
                </a:lnTo>
                <a:lnTo>
                  <a:pt x="129" y="376"/>
                </a:lnTo>
              </a:path>
            </a:pathLst>
          </a:custGeom>
          <a:solidFill>
            <a:schemeClr val="bg2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255588" y="654050"/>
            <a:ext cx="984250" cy="766763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13" y="452"/>
              </a:cxn>
              <a:cxn ang="0">
                <a:pos x="56" y="422"/>
              </a:cxn>
              <a:cxn ang="0">
                <a:pos x="619" y="0"/>
              </a:cxn>
              <a:cxn ang="0">
                <a:pos x="425" y="184"/>
              </a:cxn>
              <a:cxn ang="0">
                <a:pos x="329" y="336"/>
              </a:cxn>
              <a:cxn ang="0">
                <a:pos x="268" y="482"/>
              </a:cxn>
              <a:cxn ang="0">
                <a:pos x="197" y="449"/>
              </a:cxn>
              <a:cxn ang="0">
                <a:pos x="119" y="425"/>
              </a:cxn>
              <a:cxn ang="0">
                <a:pos x="70" y="429"/>
              </a:cxn>
              <a:cxn ang="0">
                <a:pos x="28" y="440"/>
              </a:cxn>
              <a:cxn ang="0">
                <a:pos x="0" y="477"/>
              </a:cxn>
            </a:cxnLst>
            <a:rect l="0" t="0" r="r" b="b"/>
            <a:pathLst>
              <a:path w="620" h="483">
                <a:moveTo>
                  <a:pt x="0" y="477"/>
                </a:moveTo>
                <a:lnTo>
                  <a:pt x="13" y="452"/>
                </a:lnTo>
                <a:lnTo>
                  <a:pt x="56" y="422"/>
                </a:lnTo>
                <a:lnTo>
                  <a:pt x="619" y="0"/>
                </a:lnTo>
                <a:lnTo>
                  <a:pt x="425" y="184"/>
                </a:lnTo>
                <a:lnTo>
                  <a:pt x="329" y="336"/>
                </a:lnTo>
                <a:lnTo>
                  <a:pt x="268" y="482"/>
                </a:lnTo>
                <a:lnTo>
                  <a:pt x="197" y="449"/>
                </a:lnTo>
                <a:lnTo>
                  <a:pt x="119" y="425"/>
                </a:lnTo>
                <a:lnTo>
                  <a:pt x="70" y="429"/>
                </a:lnTo>
                <a:lnTo>
                  <a:pt x="28" y="440"/>
                </a:lnTo>
                <a:lnTo>
                  <a:pt x="0" y="477"/>
                </a:lnTo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dt" sz="quarter" idx="2"/>
          </p:nvPr>
        </p:nvSpPr>
        <p:spPr>
          <a:xfrm>
            <a:off x="681038" y="6067425"/>
            <a:ext cx="2300287" cy="393700"/>
          </a:xfrm>
        </p:spPr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08325" y="6067425"/>
            <a:ext cx="3124200" cy="3937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72225" y="6067425"/>
            <a:ext cx="2311400" cy="393700"/>
          </a:xfrm>
        </p:spPr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38913" y="1216025"/>
            <a:ext cx="2020887" cy="47275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3075" y="1216025"/>
            <a:ext cx="5913438" cy="47275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075" y="1216025"/>
            <a:ext cx="8077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2441575"/>
            <a:ext cx="3956050" cy="35020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03750" y="2441575"/>
            <a:ext cx="3956050" cy="3502025"/>
          </a:xfrm>
        </p:spPr>
        <p:txBody>
          <a:bodyPr/>
          <a:lstStyle/>
          <a:p>
            <a:r>
              <a:rPr lang="ru-RU" smtClean="0"/>
              <a:t>Вставка картинки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08000" y="6067425"/>
            <a:ext cx="2387600" cy="498475"/>
          </a:xfrm>
        </p:spPr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48000" y="6067425"/>
            <a:ext cx="3225800" cy="498475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13500" y="6067425"/>
            <a:ext cx="2133600" cy="511175"/>
          </a:xfrm>
        </p:spPr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075" y="1216025"/>
            <a:ext cx="8077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95300" y="2441575"/>
            <a:ext cx="8064500" cy="3502025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08000" y="6067425"/>
            <a:ext cx="2387600" cy="498475"/>
          </a:xfrm>
        </p:spPr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48000" y="6067425"/>
            <a:ext cx="3225800" cy="498475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13500" y="6067425"/>
            <a:ext cx="2133600" cy="511175"/>
          </a:xfrm>
        </p:spPr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2441575"/>
            <a:ext cx="3956050" cy="350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03750" y="2441575"/>
            <a:ext cx="3956050" cy="350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1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79388" y="-387350"/>
            <a:ext cx="8893175" cy="7173913"/>
            <a:chOff x="92" y="0"/>
            <a:chExt cx="5526" cy="4237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92" y="409"/>
              <a:ext cx="5526" cy="3828"/>
              <a:chOff x="92" y="409"/>
              <a:chExt cx="5526" cy="3828"/>
            </a:xfrm>
          </p:grpSpPr>
          <p:sp>
            <p:nvSpPr>
              <p:cNvPr id="11268" name="Freeform 4"/>
              <p:cNvSpPr>
                <a:spLocks/>
              </p:cNvSpPr>
              <p:nvPr/>
            </p:nvSpPr>
            <p:spPr bwMode="auto">
              <a:xfrm>
                <a:off x="92" y="409"/>
                <a:ext cx="5526" cy="3828"/>
              </a:xfrm>
              <a:custGeom>
                <a:avLst/>
                <a:gdLst/>
                <a:ahLst/>
                <a:cxnLst>
                  <a:cxn ang="0">
                    <a:pos x="684" y="3"/>
                  </a:cxn>
                  <a:cxn ang="0">
                    <a:pos x="708" y="2"/>
                  </a:cxn>
                  <a:cxn ang="0">
                    <a:pos x="5523" y="0"/>
                  </a:cxn>
                  <a:cxn ang="0">
                    <a:pos x="5525" y="3827"/>
                  </a:cxn>
                  <a:cxn ang="0">
                    <a:pos x="0" y="3827"/>
                  </a:cxn>
                  <a:cxn ang="0">
                    <a:pos x="7" y="577"/>
                  </a:cxn>
                  <a:cxn ang="0">
                    <a:pos x="9" y="544"/>
                  </a:cxn>
                  <a:cxn ang="0">
                    <a:pos x="14" y="516"/>
                  </a:cxn>
                  <a:cxn ang="0">
                    <a:pos x="22" y="490"/>
                  </a:cxn>
                  <a:cxn ang="0">
                    <a:pos x="35" y="470"/>
                  </a:cxn>
                  <a:cxn ang="0">
                    <a:pos x="51" y="456"/>
                  </a:cxn>
                  <a:cxn ang="0">
                    <a:pos x="64" y="446"/>
                  </a:cxn>
                  <a:cxn ang="0">
                    <a:pos x="594" y="52"/>
                  </a:cxn>
                  <a:cxn ang="0">
                    <a:pos x="630" y="26"/>
                  </a:cxn>
                  <a:cxn ang="0">
                    <a:pos x="654" y="9"/>
                  </a:cxn>
                  <a:cxn ang="0">
                    <a:pos x="684" y="3"/>
                  </a:cxn>
                </a:cxnLst>
                <a:rect l="0" t="0" r="r" b="b"/>
                <a:pathLst>
                  <a:path w="5526" h="3828">
                    <a:moveTo>
                      <a:pt x="684" y="3"/>
                    </a:moveTo>
                    <a:lnTo>
                      <a:pt x="708" y="2"/>
                    </a:lnTo>
                    <a:lnTo>
                      <a:pt x="5523" y="0"/>
                    </a:lnTo>
                    <a:lnTo>
                      <a:pt x="5525" y="3827"/>
                    </a:lnTo>
                    <a:lnTo>
                      <a:pt x="0" y="3827"/>
                    </a:lnTo>
                    <a:lnTo>
                      <a:pt x="7" y="577"/>
                    </a:lnTo>
                    <a:lnTo>
                      <a:pt x="9" y="544"/>
                    </a:lnTo>
                    <a:lnTo>
                      <a:pt x="14" y="516"/>
                    </a:lnTo>
                    <a:lnTo>
                      <a:pt x="22" y="490"/>
                    </a:lnTo>
                    <a:lnTo>
                      <a:pt x="35" y="470"/>
                    </a:lnTo>
                    <a:lnTo>
                      <a:pt x="51" y="456"/>
                    </a:lnTo>
                    <a:lnTo>
                      <a:pt x="64" y="446"/>
                    </a:lnTo>
                    <a:lnTo>
                      <a:pt x="594" y="52"/>
                    </a:lnTo>
                    <a:lnTo>
                      <a:pt x="630" y="26"/>
                    </a:lnTo>
                    <a:lnTo>
                      <a:pt x="654" y="9"/>
                    </a:lnTo>
                    <a:lnTo>
                      <a:pt x="684" y="3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1269" name="Group 5"/>
              <p:cNvGrpSpPr>
                <a:grpSpLocks/>
              </p:cNvGrpSpPr>
              <p:nvPr/>
            </p:nvGrpSpPr>
            <p:grpSpPr bwMode="auto">
              <a:xfrm>
                <a:off x="119" y="427"/>
                <a:ext cx="620" cy="565"/>
                <a:chOff x="119" y="427"/>
                <a:chExt cx="620" cy="565"/>
              </a:xfrm>
            </p:grpSpPr>
            <p:sp>
              <p:nvSpPr>
                <p:cNvPr id="11270" name="Freeform 6"/>
                <p:cNvSpPr>
                  <a:spLocks/>
                </p:cNvSpPr>
                <p:nvPr/>
              </p:nvSpPr>
              <p:spPr bwMode="auto">
                <a:xfrm>
                  <a:off x="127" y="459"/>
                  <a:ext cx="580" cy="533"/>
                </a:xfrm>
                <a:custGeom>
                  <a:avLst/>
                  <a:gdLst/>
                  <a:ahLst/>
                  <a:cxnLst>
                    <a:cxn ang="0">
                      <a:pos x="154" y="440"/>
                    </a:cxn>
                    <a:cxn ang="0">
                      <a:pos x="323" y="493"/>
                    </a:cxn>
                    <a:cxn ang="0">
                      <a:pos x="372" y="517"/>
                    </a:cxn>
                    <a:cxn ang="0">
                      <a:pos x="411" y="532"/>
                    </a:cxn>
                    <a:cxn ang="0">
                      <a:pos x="411" y="497"/>
                    </a:cxn>
                    <a:cxn ang="0">
                      <a:pos x="415" y="440"/>
                    </a:cxn>
                    <a:cxn ang="0">
                      <a:pos x="425" y="395"/>
                    </a:cxn>
                    <a:cxn ang="0">
                      <a:pos x="441" y="326"/>
                    </a:cxn>
                    <a:cxn ang="0">
                      <a:pos x="457" y="276"/>
                    </a:cxn>
                    <a:cxn ang="0">
                      <a:pos x="474" y="240"/>
                    </a:cxn>
                    <a:cxn ang="0">
                      <a:pos x="488" y="190"/>
                    </a:cxn>
                    <a:cxn ang="0">
                      <a:pos x="504" y="149"/>
                    </a:cxn>
                    <a:cxn ang="0">
                      <a:pos x="525" y="102"/>
                    </a:cxn>
                    <a:cxn ang="0">
                      <a:pos x="579" y="0"/>
                    </a:cxn>
                    <a:cxn ang="0">
                      <a:pos x="28" y="398"/>
                    </a:cxn>
                    <a:cxn ang="0">
                      <a:pos x="0" y="420"/>
                    </a:cxn>
                    <a:cxn ang="0">
                      <a:pos x="90" y="423"/>
                    </a:cxn>
                    <a:cxn ang="0">
                      <a:pos x="154" y="440"/>
                    </a:cxn>
                  </a:cxnLst>
                  <a:rect l="0" t="0" r="r" b="b"/>
                  <a:pathLst>
                    <a:path w="580" h="533">
                      <a:moveTo>
                        <a:pt x="154" y="440"/>
                      </a:moveTo>
                      <a:lnTo>
                        <a:pt x="323" y="493"/>
                      </a:lnTo>
                      <a:lnTo>
                        <a:pt x="372" y="517"/>
                      </a:lnTo>
                      <a:lnTo>
                        <a:pt x="411" y="532"/>
                      </a:lnTo>
                      <a:lnTo>
                        <a:pt x="411" y="497"/>
                      </a:lnTo>
                      <a:lnTo>
                        <a:pt x="415" y="440"/>
                      </a:lnTo>
                      <a:lnTo>
                        <a:pt x="425" y="395"/>
                      </a:lnTo>
                      <a:lnTo>
                        <a:pt x="441" y="326"/>
                      </a:lnTo>
                      <a:lnTo>
                        <a:pt x="457" y="276"/>
                      </a:lnTo>
                      <a:lnTo>
                        <a:pt x="474" y="240"/>
                      </a:lnTo>
                      <a:lnTo>
                        <a:pt x="488" y="190"/>
                      </a:lnTo>
                      <a:lnTo>
                        <a:pt x="504" y="149"/>
                      </a:lnTo>
                      <a:lnTo>
                        <a:pt x="525" y="102"/>
                      </a:lnTo>
                      <a:lnTo>
                        <a:pt x="579" y="0"/>
                      </a:lnTo>
                      <a:lnTo>
                        <a:pt x="28" y="398"/>
                      </a:lnTo>
                      <a:lnTo>
                        <a:pt x="0" y="420"/>
                      </a:lnTo>
                      <a:lnTo>
                        <a:pt x="90" y="423"/>
                      </a:lnTo>
                      <a:lnTo>
                        <a:pt x="154" y="440"/>
                      </a:ln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271" name="Freeform 7"/>
                <p:cNvSpPr>
                  <a:spLocks/>
                </p:cNvSpPr>
                <p:nvPr/>
              </p:nvSpPr>
              <p:spPr bwMode="auto">
                <a:xfrm>
                  <a:off x="119" y="427"/>
                  <a:ext cx="620" cy="473"/>
                </a:xfrm>
                <a:custGeom>
                  <a:avLst/>
                  <a:gdLst/>
                  <a:ahLst/>
                  <a:cxnLst>
                    <a:cxn ang="0">
                      <a:pos x="0" y="472"/>
                    </a:cxn>
                    <a:cxn ang="0">
                      <a:pos x="15" y="445"/>
                    </a:cxn>
                    <a:cxn ang="0">
                      <a:pos x="61" y="411"/>
                    </a:cxn>
                    <a:cxn ang="0">
                      <a:pos x="619" y="0"/>
                    </a:cxn>
                    <a:cxn ang="0">
                      <a:pos x="466" y="153"/>
                    </a:cxn>
                    <a:cxn ang="0">
                      <a:pos x="366" y="315"/>
                    </a:cxn>
                    <a:cxn ang="0">
                      <a:pos x="301" y="467"/>
                    </a:cxn>
                    <a:cxn ang="0">
                      <a:pos x="222" y="435"/>
                    </a:cxn>
                    <a:cxn ang="0">
                      <a:pos x="132" y="413"/>
                    </a:cxn>
                    <a:cxn ang="0">
                      <a:pos x="76" y="420"/>
                    </a:cxn>
                    <a:cxn ang="0">
                      <a:pos x="30" y="432"/>
                    </a:cxn>
                    <a:cxn ang="0">
                      <a:pos x="0" y="472"/>
                    </a:cxn>
                  </a:cxnLst>
                  <a:rect l="0" t="0" r="r" b="b"/>
                  <a:pathLst>
                    <a:path w="620" h="473">
                      <a:moveTo>
                        <a:pt x="0" y="472"/>
                      </a:moveTo>
                      <a:lnTo>
                        <a:pt x="15" y="445"/>
                      </a:lnTo>
                      <a:lnTo>
                        <a:pt x="61" y="411"/>
                      </a:lnTo>
                      <a:lnTo>
                        <a:pt x="619" y="0"/>
                      </a:lnTo>
                      <a:lnTo>
                        <a:pt x="466" y="153"/>
                      </a:lnTo>
                      <a:lnTo>
                        <a:pt x="366" y="315"/>
                      </a:lnTo>
                      <a:lnTo>
                        <a:pt x="301" y="467"/>
                      </a:lnTo>
                      <a:lnTo>
                        <a:pt x="222" y="435"/>
                      </a:lnTo>
                      <a:lnTo>
                        <a:pt x="132" y="413"/>
                      </a:lnTo>
                      <a:lnTo>
                        <a:pt x="76" y="420"/>
                      </a:lnTo>
                      <a:lnTo>
                        <a:pt x="30" y="432"/>
                      </a:lnTo>
                      <a:lnTo>
                        <a:pt x="0" y="472"/>
                      </a:lnTo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050" y="0"/>
              <a:ext cx="1640" cy="623"/>
              <a:chOff x="2050" y="0"/>
              <a:chExt cx="1640" cy="623"/>
            </a:xfrm>
          </p:grpSpPr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2050" y="344"/>
                <a:ext cx="1640" cy="72"/>
              </a:xfrm>
              <a:prstGeom prst="rect">
                <a:avLst/>
              </a:pr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2354" y="311"/>
                <a:ext cx="232" cy="3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3113" y="306"/>
                <a:ext cx="232" cy="3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2664" y="0"/>
                <a:ext cx="379" cy="370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2682" y="13"/>
                <a:ext cx="344" cy="34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8" name="Freeform 14"/>
              <p:cNvSpPr>
                <a:spLocks/>
              </p:cNvSpPr>
              <p:nvPr/>
            </p:nvSpPr>
            <p:spPr bwMode="auto">
              <a:xfrm>
                <a:off x="2708" y="10"/>
                <a:ext cx="279" cy="82"/>
              </a:xfrm>
              <a:custGeom>
                <a:avLst/>
                <a:gdLst/>
                <a:ahLst/>
                <a:cxnLst>
                  <a:cxn ang="0">
                    <a:pos x="278" y="65"/>
                  </a:cxn>
                  <a:cxn ang="0">
                    <a:pos x="271" y="49"/>
                  </a:cxn>
                  <a:cxn ang="0">
                    <a:pos x="254" y="32"/>
                  </a:cxn>
                  <a:cxn ang="0">
                    <a:pos x="232" y="20"/>
                  </a:cxn>
                  <a:cxn ang="0">
                    <a:pos x="203" y="7"/>
                  </a:cxn>
                  <a:cxn ang="0">
                    <a:pos x="168" y="0"/>
                  </a:cxn>
                  <a:cxn ang="0">
                    <a:pos x="127" y="0"/>
                  </a:cxn>
                  <a:cxn ang="0">
                    <a:pos x="95" y="3"/>
                  </a:cxn>
                  <a:cxn ang="0">
                    <a:pos x="63" y="14"/>
                  </a:cxn>
                  <a:cxn ang="0">
                    <a:pos x="41" y="29"/>
                  </a:cxn>
                  <a:cxn ang="0">
                    <a:pos x="21" y="43"/>
                  </a:cxn>
                  <a:cxn ang="0">
                    <a:pos x="5" y="62"/>
                  </a:cxn>
                  <a:cxn ang="0">
                    <a:pos x="0" y="71"/>
                  </a:cxn>
                  <a:cxn ang="0">
                    <a:pos x="1" y="81"/>
                  </a:cxn>
                  <a:cxn ang="0">
                    <a:pos x="14" y="62"/>
                  </a:cxn>
                  <a:cxn ang="0">
                    <a:pos x="28" y="51"/>
                  </a:cxn>
                  <a:cxn ang="0">
                    <a:pos x="55" y="33"/>
                  </a:cxn>
                  <a:cxn ang="0">
                    <a:pos x="78" y="23"/>
                  </a:cxn>
                  <a:cxn ang="0">
                    <a:pos x="105" y="14"/>
                  </a:cxn>
                  <a:cxn ang="0">
                    <a:pos x="131" y="11"/>
                  </a:cxn>
                  <a:cxn ang="0">
                    <a:pos x="147" y="11"/>
                  </a:cxn>
                  <a:cxn ang="0">
                    <a:pos x="167" y="13"/>
                  </a:cxn>
                  <a:cxn ang="0">
                    <a:pos x="186" y="14"/>
                  </a:cxn>
                  <a:cxn ang="0">
                    <a:pos x="206" y="20"/>
                  </a:cxn>
                  <a:cxn ang="0">
                    <a:pos x="239" y="35"/>
                  </a:cxn>
                  <a:cxn ang="0">
                    <a:pos x="255" y="49"/>
                  </a:cxn>
                  <a:cxn ang="0">
                    <a:pos x="278" y="65"/>
                  </a:cxn>
                </a:cxnLst>
                <a:rect l="0" t="0" r="r" b="b"/>
                <a:pathLst>
                  <a:path w="279" h="82">
                    <a:moveTo>
                      <a:pt x="278" y="65"/>
                    </a:moveTo>
                    <a:lnTo>
                      <a:pt x="271" y="49"/>
                    </a:lnTo>
                    <a:lnTo>
                      <a:pt x="254" y="32"/>
                    </a:lnTo>
                    <a:lnTo>
                      <a:pt x="232" y="20"/>
                    </a:lnTo>
                    <a:lnTo>
                      <a:pt x="203" y="7"/>
                    </a:lnTo>
                    <a:lnTo>
                      <a:pt x="168" y="0"/>
                    </a:lnTo>
                    <a:lnTo>
                      <a:pt x="127" y="0"/>
                    </a:lnTo>
                    <a:lnTo>
                      <a:pt x="95" y="3"/>
                    </a:lnTo>
                    <a:lnTo>
                      <a:pt x="63" y="14"/>
                    </a:lnTo>
                    <a:lnTo>
                      <a:pt x="41" y="29"/>
                    </a:lnTo>
                    <a:lnTo>
                      <a:pt x="21" y="43"/>
                    </a:lnTo>
                    <a:lnTo>
                      <a:pt x="5" y="62"/>
                    </a:lnTo>
                    <a:lnTo>
                      <a:pt x="0" y="71"/>
                    </a:lnTo>
                    <a:lnTo>
                      <a:pt x="1" y="81"/>
                    </a:lnTo>
                    <a:lnTo>
                      <a:pt x="14" y="62"/>
                    </a:lnTo>
                    <a:lnTo>
                      <a:pt x="28" y="51"/>
                    </a:lnTo>
                    <a:lnTo>
                      <a:pt x="55" y="33"/>
                    </a:lnTo>
                    <a:lnTo>
                      <a:pt x="78" y="23"/>
                    </a:lnTo>
                    <a:lnTo>
                      <a:pt x="105" y="14"/>
                    </a:lnTo>
                    <a:lnTo>
                      <a:pt x="131" y="11"/>
                    </a:lnTo>
                    <a:lnTo>
                      <a:pt x="147" y="11"/>
                    </a:lnTo>
                    <a:lnTo>
                      <a:pt x="167" y="13"/>
                    </a:lnTo>
                    <a:lnTo>
                      <a:pt x="186" y="14"/>
                    </a:lnTo>
                    <a:lnTo>
                      <a:pt x="206" y="20"/>
                    </a:lnTo>
                    <a:lnTo>
                      <a:pt x="239" y="35"/>
                    </a:lnTo>
                    <a:lnTo>
                      <a:pt x="255" y="49"/>
                    </a:lnTo>
                    <a:lnTo>
                      <a:pt x="278" y="6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9" name="Oval 15"/>
              <p:cNvSpPr>
                <a:spLocks noChangeArrowheads="1"/>
              </p:cNvSpPr>
              <p:nvPr/>
            </p:nvSpPr>
            <p:spPr bwMode="auto">
              <a:xfrm>
                <a:off x="2709" y="43"/>
                <a:ext cx="289" cy="281"/>
              </a:xfrm>
              <a:prstGeom prst="ellipse">
                <a:avLst/>
              </a:prstGeom>
              <a:gradFill rotWithShape="0">
                <a:gsLst>
                  <a:gs pos="0">
                    <a:srgbClr val="1C1C1C"/>
                  </a:gs>
                  <a:gs pos="50000">
                    <a:srgbClr val="FFFFFF"/>
                  </a:gs>
                  <a:gs pos="100000">
                    <a:srgbClr val="1C1C1C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0" name="Oval 16" descr="Walnut"/>
              <p:cNvSpPr>
                <a:spLocks noChangeArrowheads="1"/>
              </p:cNvSpPr>
              <p:nvPr/>
            </p:nvSpPr>
            <p:spPr bwMode="auto">
              <a:xfrm>
                <a:off x="2729" y="60"/>
                <a:ext cx="247" cy="238"/>
              </a:xfrm>
              <a:prstGeom prst="ellipse">
                <a:avLst/>
              </a:prstGeom>
              <a:blipFill dpi="0" rotWithShape="0">
                <a:blip r:embed="rId1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1" name="Freeform 17"/>
              <p:cNvSpPr>
                <a:spLocks/>
              </p:cNvSpPr>
              <p:nvPr/>
            </p:nvSpPr>
            <p:spPr bwMode="auto">
              <a:xfrm>
                <a:off x="2182" y="267"/>
                <a:ext cx="1358" cy="356"/>
              </a:xfrm>
              <a:custGeom>
                <a:avLst/>
                <a:gdLst/>
                <a:ahLst/>
                <a:cxnLst>
                  <a:cxn ang="0">
                    <a:pos x="10" y="345"/>
                  </a:cxn>
                  <a:cxn ang="0">
                    <a:pos x="28" y="351"/>
                  </a:cxn>
                  <a:cxn ang="0">
                    <a:pos x="1357" y="355"/>
                  </a:cxn>
                  <a:cxn ang="0">
                    <a:pos x="1357" y="279"/>
                  </a:cxn>
                  <a:cxn ang="0">
                    <a:pos x="1351" y="248"/>
                  </a:cxn>
                  <a:cxn ang="0">
                    <a:pos x="1338" y="220"/>
                  </a:cxn>
                  <a:cxn ang="0">
                    <a:pos x="1324" y="192"/>
                  </a:cxn>
                  <a:cxn ang="0">
                    <a:pos x="1282" y="147"/>
                  </a:cxn>
                  <a:cxn ang="0">
                    <a:pos x="1214" y="119"/>
                  </a:cxn>
                  <a:cxn ang="0">
                    <a:pos x="1141" y="106"/>
                  </a:cxn>
                  <a:cxn ang="0">
                    <a:pos x="1073" y="96"/>
                  </a:cxn>
                  <a:cxn ang="0">
                    <a:pos x="996" y="87"/>
                  </a:cxn>
                  <a:cxn ang="0">
                    <a:pos x="906" y="81"/>
                  </a:cxn>
                  <a:cxn ang="0">
                    <a:pos x="782" y="69"/>
                  </a:cxn>
                  <a:cxn ang="0">
                    <a:pos x="817" y="22"/>
                  </a:cxn>
                  <a:cxn ang="0">
                    <a:pos x="823" y="2"/>
                  </a:cxn>
                  <a:cxn ang="0">
                    <a:pos x="795" y="28"/>
                  </a:cxn>
                  <a:cxn ang="0">
                    <a:pos x="779" y="41"/>
                  </a:cxn>
                  <a:cxn ang="0">
                    <a:pos x="762" y="57"/>
                  </a:cxn>
                  <a:cxn ang="0">
                    <a:pos x="746" y="62"/>
                  </a:cxn>
                  <a:cxn ang="0">
                    <a:pos x="714" y="71"/>
                  </a:cxn>
                  <a:cxn ang="0">
                    <a:pos x="661" y="72"/>
                  </a:cxn>
                  <a:cxn ang="0">
                    <a:pos x="612" y="70"/>
                  </a:cxn>
                  <a:cxn ang="0">
                    <a:pos x="587" y="57"/>
                  </a:cxn>
                  <a:cxn ang="0">
                    <a:pos x="571" y="46"/>
                  </a:cxn>
                  <a:cxn ang="0">
                    <a:pos x="548" y="28"/>
                  </a:cxn>
                  <a:cxn ang="0">
                    <a:pos x="519" y="0"/>
                  </a:cxn>
                  <a:cxn ang="0">
                    <a:pos x="527" y="24"/>
                  </a:cxn>
                  <a:cxn ang="0">
                    <a:pos x="539" y="64"/>
                  </a:cxn>
                  <a:cxn ang="0">
                    <a:pos x="525" y="72"/>
                  </a:cxn>
                  <a:cxn ang="0">
                    <a:pos x="379" y="80"/>
                  </a:cxn>
                  <a:cxn ang="0">
                    <a:pos x="259" y="96"/>
                  </a:cxn>
                  <a:cxn ang="0">
                    <a:pos x="190" y="106"/>
                  </a:cxn>
                  <a:cxn ang="0">
                    <a:pos x="123" y="119"/>
                  </a:cxn>
                  <a:cxn ang="0">
                    <a:pos x="94" y="129"/>
                  </a:cxn>
                  <a:cxn ang="0">
                    <a:pos x="72" y="144"/>
                  </a:cxn>
                  <a:cxn ang="0">
                    <a:pos x="43" y="171"/>
                  </a:cxn>
                  <a:cxn ang="0">
                    <a:pos x="24" y="202"/>
                  </a:cxn>
                  <a:cxn ang="0">
                    <a:pos x="11" y="239"/>
                  </a:cxn>
                  <a:cxn ang="0">
                    <a:pos x="4" y="267"/>
                  </a:cxn>
                  <a:cxn ang="0">
                    <a:pos x="1" y="299"/>
                  </a:cxn>
                  <a:cxn ang="0">
                    <a:pos x="0" y="320"/>
                  </a:cxn>
                  <a:cxn ang="0">
                    <a:pos x="10" y="345"/>
                  </a:cxn>
                </a:cxnLst>
                <a:rect l="0" t="0" r="r" b="b"/>
                <a:pathLst>
                  <a:path w="1358" h="356">
                    <a:moveTo>
                      <a:pt x="10" y="345"/>
                    </a:moveTo>
                    <a:lnTo>
                      <a:pt x="28" y="351"/>
                    </a:lnTo>
                    <a:lnTo>
                      <a:pt x="1357" y="355"/>
                    </a:lnTo>
                    <a:lnTo>
                      <a:pt x="1357" y="279"/>
                    </a:lnTo>
                    <a:lnTo>
                      <a:pt x="1351" y="248"/>
                    </a:lnTo>
                    <a:lnTo>
                      <a:pt x="1338" y="220"/>
                    </a:lnTo>
                    <a:lnTo>
                      <a:pt x="1324" y="192"/>
                    </a:lnTo>
                    <a:lnTo>
                      <a:pt x="1282" y="147"/>
                    </a:lnTo>
                    <a:lnTo>
                      <a:pt x="1214" y="119"/>
                    </a:lnTo>
                    <a:lnTo>
                      <a:pt x="1141" y="106"/>
                    </a:lnTo>
                    <a:lnTo>
                      <a:pt x="1073" y="96"/>
                    </a:lnTo>
                    <a:lnTo>
                      <a:pt x="996" y="87"/>
                    </a:lnTo>
                    <a:lnTo>
                      <a:pt x="906" y="81"/>
                    </a:lnTo>
                    <a:lnTo>
                      <a:pt x="782" y="69"/>
                    </a:lnTo>
                    <a:lnTo>
                      <a:pt x="817" y="22"/>
                    </a:lnTo>
                    <a:lnTo>
                      <a:pt x="823" y="2"/>
                    </a:lnTo>
                    <a:lnTo>
                      <a:pt x="795" y="28"/>
                    </a:lnTo>
                    <a:lnTo>
                      <a:pt x="779" y="41"/>
                    </a:lnTo>
                    <a:lnTo>
                      <a:pt x="762" y="57"/>
                    </a:lnTo>
                    <a:lnTo>
                      <a:pt x="746" y="62"/>
                    </a:lnTo>
                    <a:lnTo>
                      <a:pt x="714" y="71"/>
                    </a:lnTo>
                    <a:lnTo>
                      <a:pt x="661" y="72"/>
                    </a:lnTo>
                    <a:lnTo>
                      <a:pt x="612" y="70"/>
                    </a:lnTo>
                    <a:lnTo>
                      <a:pt x="587" y="57"/>
                    </a:lnTo>
                    <a:lnTo>
                      <a:pt x="571" y="46"/>
                    </a:lnTo>
                    <a:lnTo>
                      <a:pt x="548" y="28"/>
                    </a:lnTo>
                    <a:lnTo>
                      <a:pt x="519" y="0"/>
                    </a:lnTo>
                    <a:lnTo>
                      <a:pt x="527" y="24"/>
                    </a:lnTo>
                    <a:lnTo>
                      <a:pt x="539" y="64"/>
                    </a:lnTo>
                    <a:lnTo>
                      <a:pt x="525" y="72"/>
                    </a:lnTo>
                    <a:lnTo>
                      <a:pt x="379" y="80"/>
                    </a:lnTo>
                    <a:lnTo>
                      <a:pt x="259" y="96"/>
                    </a:lnTo>
                    <a:lnTo>
                      <a:pt x="190" y="106"/>
                    </a:lnTo>
                    <a:lnTo>
                      <a:pt x="123" y="119"/>
                    </a:lnTo>
                    <a:lnTo>
                      <a:pt x="94" y="129"/>
                    </a:lnTo>
                    <a:lnTo>
                      <a:pt x="72" y="144"/>
                    </a:lnTo>
                    <a:lnTo>
                      <a:pt x="43" y="171"/>
                    </a:lnTo>
                    <a:lnTo>
                      <a:pt x="24" y="202"/>
                    </a:lnTo>
                    <a:lnTo>
                      <a:pt x="11" y="239"/>
                    </a:lnTo>
                    <a:lnTo>
                      <a:pt x="4" y="267"/>
                    </a:lnTo>
                    <a:lnTo>
                      <a:pt x="1" y="299"/>
                    </a:lnTo>
                    <a:lnTo>
                      <a:pt x="0" y="320"/>
                    </a:lnTo>
                    <a:lnTo>
                      <a:pt x="10" y="34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1C1C1C"/>
                  </a:gs>
                </a:gsLst>
                <a:lin ang="540000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2" name="Freeform 18"/>
              <p:cNvSpPr>
                <a:spLocks/>
              </p:cNvSpPr>
              <p:nvPr/>
            </p:nvSpPr>
            <p:spPr bwMode="auto">
              <a:xfrm>
                <a:off x="2213" y="308"/>
                <a:ext cx="536" cy="184"/>
              </a:xfrm>
              <a:custGeom>
                <a:avLst/>
                <a:gdLst/>
                <a:ahLst/>
                <a:cxnLst>
                  <a:cxn ang="0">
                    <a:pos x="0" y="183"/>
                  </a:cxn>
                  <a:cxn ang="0">
                    <a:pos x="7" y="153"/>
                  </a:cxn>
                  <a:cxn ang="0">
                    <a:pos x="17" y="133"/>
                  </a:cxn>
                  <a:cxn ang="0">
                    <a:pos x="49" y="110"/>
                  </a:cxn>
                  <a:cxn ang="0">
                    <a:pos x="105" y="88"/>
                  </a:cxn>
                  <a:cxn ang="0">
                    <a:pos x="147" y="82"/>
                  </a:cxn>
                  <a:cxn ang="0">
                    <a:pos x="182" y="74"/>
                  </a:cxn>
                  <a:cxn ang="0">
                    <a:pos x="237" y="69"/>
                  </a:cxn>
                  <a:cxn ang="0">
                    <a:pos x="279" y="61"/>
                  </a:cxn>
                  <a:cxn ang="0">
                    <a:pos x="320" y="54"/>
                  </a:cxn>
                  <a:cxn ang="0">
                    <a:pos x="359" y="49"/>
                  </a:cxn>
                  <a:cxn ang="0">
                    <a:pos x="405" y="43"/>
                  </a:cxn>
                  <a:cxn ang="0">
                    <a:pos x="473" y="42"/>
                  </a:cxn>
                  <a:cxn ang="0">
                    <a:pos x="470" y="44"/>
                  </a:cxn>
                  <a:cxn ang="0">
                    <a:pos x="506" y="41"/>
                  </a:cxn>
                  <a:cxn ang="0">
                    <a:pos x="518" y="27"/>
                  </a:cxn>
                  <a:cxn ang="0">
                    <a:pos x="513" y="0"/>
                  </a:cxn>
                  <a:cxn ang="0">
                    <a:pos x="533" y="23"/>
                  </a:cxn>
                  <a:cxn ang="0">
                    <a:pos x="535" y="39"/>
                  </a:cxn>
                  <a:cxn ang="0">
                    <a:pos x="513" y="52"/>
                  </a:cxn>
                  <a:cxn ang="0">
                    <a:pos x="470" y="57"/>
                  </a:cxn>
                  <a:cxn ang="0">
                    <a:pos x="399" y="61"/>
                  </a:cxn>
                  <a:cxn ang="0">
                    <a:pos x="323" y="70"/>
                  </a:cxn>
                  <a:cxn ang="0">
                    <a:pos x="263" y="80"/>
                  </a:cxn>
                  <a:cxn ang="0">
                    <a:pos x="193" y="90"/>
                  </a:cxn>
                  <a:cxn ang="0">
                    <a:pos x="135" y="99"/>
                  </a:cxn>
                  <a:cxn ang="0">
                    <a:pos x="92" y="109"/>
                  </a:cxn>
                  <a:cxn ang="0">
                    <a:pos x="56" y="128"/>
                  </a:cxn>
                  <a:cxn ang="0">
                    <a:pos x="30" y="140"/>
                  </a:cxn>
                  <a:cxn ang="0">
                    <a:pos x="15" y="164"/>
                  </a:cxn>
                  <a:cxn ang="0">
                    <a:pos x="0" y="183"/>
                  </a:cxn>
                </a:cxnLst>
                <a:rect l="0" t="0" r="r" b="b"/>
                <a:pathLst>
                  <a:path w="536" h="184">
                    <a:moveTo>
                      <a:pt x="0" y="183"/>
                    </a:moveTo>
                    <a:lnTo>
                      <a:pt x="7" y="153"/>
                    </a:lnTo>
                    <a:lnTo>
                      <a:pt x="17" y="133"/>
                    </a:lnTo>
                    <a:lnTo>
                      <a:pt x="49" y="110"/>
                    </a:lnTo>
                    <a:lnTo>
                      <a:pt x="105" y="88"/>
                    </a:lnTo>
                    <a:lnTo>
                      <a:pt x="147" y="82"/>
                    </a:lnTo>
                    <a:lnTo>
                      <a:pt x="182" y="74"/>
                    </a:lnTo>
                    <a:lnTo>
                      <a:pt x="237" y="69"/>
                    </a:lnTo>
                    <a:lnTo>
                      <a:pt x="279" y="61"/>
                    </a:lnTo>
                    <a:lnTo>
                      <a:pt x="320" y="54"/>
                    </a:lnTo>
                    <a:lnTo>
                      <a:pt x="359" y="49"/>
                    </a:lnTo>
                    <a:lnTo>
                      <a:pt x="405" y="43"/>
                    </a:lnTo>
                    <a:lnTo>
                      <a:pt x="473" y="42"/>
                    </a:lnTo>
                    <a:lnTo>
                      <a:pt x="470" y="44"/>
                    </a:lnTo>
                    <a:lnTo>
                      <a:pt x="506" y="41"/>
                    </a:lnTo>
                    <a:lnTo>
                      <a:pt x="518" y="27"/>
                    </a:lnTo>
                    <a:lnTo>
                      <a:pt x="513" y="0"/>
                    </a:lnTo>
                    <a:lnTo>
                      <a:pt x="533" y="23"/>
                    </a:lnTo>
                    <a:lnTo>
                      <a:pt x="535" y="39"/>
                    </a:lnTo>
                    <a:lnTo>
                      <a:pt x="513" y="52"/>
                    </a:lnTo>
                    <a:lnTo>
                      <a:pt x="470" y="57"/>
                    </a:lnTo>
                    <a:lnTo>
                      <a:pt x="399" y="61"/>
                    </a:lnTo>
                    <a:lnTo>
                      <a:pt x="323" y="70"/>
                    </a:lnTo>
                    <a:lnTo>
                      <a:pt x="263" y="80"/>
                    </a:lnTo>
                    <a:lnTo>
                      <a:pt x="193" y="90"/>
                    </a:lnTo>
                    <a:lnTo>
                      <a:pt x="135" y="99"/>
                    </a:lnTo>
                    <a:lnTo>
                      <a:pt x="92" y="109"/>
                    </a:lnTo>
                    <a:lnTo>
                      <a:pt x="56" y="128"/>
                    </a:lnTo>
                    <a:lnTo>
                      <a:pt x="30" y="140"/>
                    </a:lnTo>
                    <a:lnTo>
                      <a:pt x="15" y="164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2197" y="574"/>
                <a:ext cx="1326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7" y="30"/>
                  </a:cxn>
                  <a:cxn ang="0">
                    <a:pos x="114" y="37"/>
                  </a:cxn>
                  <a:cxn ang="0">
                    <a:pos x="381" y="36"/>
                  </a:cxn>
                  <a:cxn ang="0">
                    <a:pos x="438" y="37"/>
                  </a:cxn>
                  <a:cxn ang="0">
                    <a:pos x="480" y="38"/>
                  </a:cxn>
                  <a:cxn ang="0">
                    <a:pos x="578" y="38"/>
                  </a:cxn>
                  <a:cxn ang="0">
                    <a:pos x="686" y="36"/>
                  </a:cxn>
                  <a:cxn ang="0">
                    <a:pos x="724" y="36"/>
                  </a:cxn>
                  <a:cxn ang="0">
                    <a:pos x="819" y="38"/>
                  </a:cxn>
                  <a:cxn ang="0">
                    <a:pos x="859" y="39"/>
                  </a:cxn>
                  <a:cxn ang="0">
                    <a:pos x="888" y="38"/>
                  </a:cxn>
                  <a:cxn ang="0">
                    <a:pos x="962" y="36"/>
                  </a:cxn>
                  <a:cxn ang="0">
                    <a:pos x="1004" y="38"/>
                  </a:cxn>
                  <a:cxn ang="0">
                    <a:pos x="1045" y="37"/>
                  </a:cxn>
                  <a:cxn ang="0">
                    <a:pos x="1072" y="36"/>
                  </a:cxn>
                  <a:cxn ang="0">
                    <a:pos x="1119" y="36"/>
                  </a:cxn>
                  <a:cxn ang="0">
                    <a:pos x="1145" y="37"/>
                  </a:cxn>
                  <a:cxn ang="0">
                    <a:pos x="1171" y="38"/>
                  </a:cxn>
                  <a:cxn ang="0">
                    <a:pos x="1233" y="37"/>
                  </a:cxn>
                  <a:cxn ang="0">
                    <a:pos x="1257" y="37"/>
                  </a:cxn>
                  <a:cxn ang="0">
                    <a:pos x="1325" y="32"/>
                  </a:cxn>
                  <a:cxn ang="0">
                    <a:pos x="1291" y="22"/>
                  </a:cxn>
                  <a:cxn ang="0">
                    <a:pos x="1271" y="22"/>
                  </a:cxn>
                  <a:cxn ang="0">
                    <a:pos x="1249" y="23"/>
                  </a:cxn>
                  <a:cxn ang="0">
                    <a:pos x="1081" y="15"/>
                  </a:cxn>
                  <a:cxn ang="0">
                    <a:pos x="1015" y="17"/>
                  </a:cxn>
                  <a:cxn ang="0">
                    <a:pos x="943" y="21"/>
                  </a:cxn>
                  <a:cxn ang="0">
                    <a:pos x="874" y="20"/>
                  </a:cxn>
                  <a:cxn ang="0">
                    <a:pos x="819" y="18"/>
                  </a:cxn>
                  <a:cxn ang="0">
                    <a:pos x="732" y="19"/>
                  </a:cxn>
                  <a:cxn ang="0">
                    <a:pos x="683" y="20"/>
                  </a:cxn>
                  <a:cxn ang="0">
                    <a:pos x="655" y="21"/>
                  </a:cxn>
                  <a:cxn ang="0">
                    <a:pos x="605" y="22"/>
                  </a:cxn>
                  <a:cxn ang="0">
                    <a:pos x="553" y="20"/>
                  </a:cxn>
                  <a:cxn ang="0">
                    <a:pos x="524" y="19"/>
                  </a:cxn>
                  <a:cxn ang="0">
                    <a:pos x="462" y="17"/>
                  </a:cxn>
                  <a:cxn ang="0">
                    <a:pos x="436" y="18"/>
                  </a:cxn>
                  <a:cxn ang="0">
                    <a:pos x="378" y="21"/>
                  </a:cxn>
                  <a:cxn ang="0">
                    <a:pos x="340" y="23"/>
                  </a:cxn>
                  <a:cxn ang="0">
                    <a:pos x="302" y="24"/>
                  </a:cxn>
                  <a:cxn ang="0">
                    <a:pos x="258" y="22"/>
                  </a:cxn>
                  <a:cxn ang="0">
                    <a:pos x="205" y="20"/>
                  </a:cxn>
                  <a:cxn ang="0">
                    <a:pos x="147" y="23"/>
                  </a:cxn>
                  <a:cxn ang="0">
                    <a:pos x="133" y="23"/>
                  </a:cxn>
                  <a:cxn ang="0">
                    <a:pos x="82" y="20"/>
                  </a:cxn>
                  <a:cxn ang="0">
                    <a:pos x="53" y="19"/>
                  </a:cxn>
                  <a:cxn ang="0">
                    <a:pos x="38" y="20"/>
                  </a:cxn>
                </a:cxnLst>
                <a:rect l="0" t="0" r="r" b="b"/>
                <a:pathLst>
                  <a:path w="1326" h="40">
                    <a:moveTo>
                      <a:pt x="6" y="0"/>
                    </a:moveTo>
                    <a:lnTo>
                      <a:pt x="0" y="10"/>
                    </a:lnTo>
                    <a:lnTo>
                      <a:pt x="6" y="25"/>
                    </a:lnTo>
                    <a:lnTo>
                      <a:pt x="17" y="30"/>
                    </a:lnTo>
                    <a:lnTo>
                      <a:pt x="36" y="36"/>
                    </a:lnTo>
                    <a:lnTo>
                      <a:pt x="114" y="37"/>
                    </a:lnTo>
                    <a:lnTo>
                      <a:pt x="275" y="38"/>
                    </a:lnTo>
                    <a:lnTo>
                      <a:pt x="381" y="36"/>
                    </a:lnTo>
                    <a:lnTo>
                      <a:pt x="415" y="37"/>
                    </a:lnTo>
                    <a:lnTo>
                      <a:pt x="438" y="37"/>
                    </a:lnTo>
                    <a:lnTo>
                      <a:pt x="474" y="38"/>
                    </a:lnTo>
                    <a:lnTo>
                      <a:pt x="480" y="38"/>
                    </a:lnTo>
                    <a:lnTo>
                      <a:pt x="545" y="38"/>
                    </a:lnTo>
                    <a:lnTo>
                      <a:pt x="578" y="38"/>
                    </a:lnTo>
                    <a:lnTo>
                      <a:pt x="598" y="37"/>
                    </a:lnTo>
                    <a:lnTo>
                      <a:pt x="686" y="36"/>
                    </a:lnTo>
                    <a:lnTo>
                      <a:pt x="691" y="36"/>
                    </a:lnTo>
                    <a:lnTo>
                      <a:pt x="724" y="36"/>
                    </a:lnTo>
                    <a:lnTo>
                      <a:pt x="777" y="38"/>
                    </a:lnTo>
                    <a:lnTo>
                      <a:pt x="819" y="38"/>
                    </a:lnTo>
                    <a:lnTo>
                      <a:pt x="825" y="38"/>
                    </a:lnTo>
                    <a:lnTo>
                      <a:pt x="859" y="39"/>
                    </a:lnTo>
                    <a:lnTo>
                      <a:pt x="882" y="37"/>
                    </a:lnTo>
                    <a:lnTo>
                      <a:pt x="888" y="38"/>
                    </a:lnTo>
                    <a:lnTo>
                      <a:pt x="957" y="37"/>
                    </a:lnTo>
                    <a:lnTo>
                      <a:pt x="962" y="36"/>
                    </a:lnTo>
                    <a:lnTo>
                      <a:pt x="980" y="37"/>
                    </a:lnTo>
                    <a:lnTo>
                      <a:pt x="1004" y="38"/>
                    </a:lnTo>
                    <a:lnTo>
                      <a:pt x="1011" y="38"/>
                    </a:lnTo>
                    <a:lnTo>
                      <a:pt x="1045" y="37"/>
                    </a:lnTo>
                    <a:lnTo>
                      <a:pt x="1066" y="36"/>
                    </a:lnTo>
                    <a:lnTo>
                      <a:pt x="1072" y="36"/>
                    </a:lnTo>
                    <a:lnTo>
                      <a:pt x="1091" y="36"/>
                    </a:lnTo>
                    <a:lnTo>
                      <a:pt x="1119" y="36"/>
                    </a:lnTo>
                    <a:lnTo>
                      <a:pt x="1126" y="36"/>
                    </a:lnTo>
                    <a:lnTo>
                      <a:pt x="1145" y="37"/>
                    </a:lnTo>
                    <a:lnTo>
                      <a:pt x="1165" y="38"/>
                    </a:lnTo>
                    <a:lnTo>
                      <a:pt x="1171" y="38"/>
                    </a:lnTo>
                    <a:lnTo>
                      <a:pt x="1214" y="36"/>
                    </a:lnTo>
                    <a:lnTo>
                      <a:pt x="1233" y="37"/>
                    </a:lnTo>
                    <a:lnTo>
                      <a:pt x="1252" y="38"/>
                    </a:lnTo>
                    <a:lnTo>
                      <a:pt x="1257" y="37"/>
                    </a:lnTo>
                    <a:lnTo>
                      <a:pt x="1309" y="37"/>
                    </a:lnTo>
                    <a:lnTo>
                      <a:pt x="1325" y="32"/>
                    </a:lnTo>
                    <a:lnTo>
                      <a:pt x="1298" y="22"/>
                    </a:lnTo>
                    <a:lnTo>
                      <a:pt x="1291" y="22"/>
                    </a:lnTo>
                    <a:lnTo>
                      <a:pt x="1267" y="20"/>
                    </a:lnTo>
                    <a:lnTo>
                      <a:pt x="1271" y="22"/>
                    </a:lnTo>
                    <a:lnTo>
                      <a:pt x="1256" y="24"/>
                    </a:lnTo>
                    <a:lnTo>
                      <a:pt x="1249" y="23"/>
                    </a:lnTo>
                    <a:lnTo>
                      <a:pt x="1087" y="15"/>
                    </a:lnTo>
                    <a:lnTo>
                      <a:pt x="1081" y="15"/>
                    </a:lnTo>
                    <a:lnTo>
                      <a:pt x="1038" y="15"/>
                    </a:lnTo>
                    <a:lnTo>
                      <a:pt x="1015" y="17"/>
                    </a:lnTo>
                    <a:lnTo>
                      <a:pt x="978" y="19"/>
                    </a:lnTo>
                    <a:lnTo>
                      <a:pt x="943" y="21"/>
                    </a:lnTo>
                    <a:lnTo>
                      <a:pt x="904" y="21"/>
                    </a:lnTo>
                    <a:lnTo>
                      <a:pt x="874" y="20"/>
                    </a:lnTo>
                    <a:lnTo>
                      <a:pt x="869" y="20"/>
                    </a:lnTo>
                    <a:lnTo>
                      <a:pt x="819" y="18"/>
                    </a:lnTo>
                    <a:lnTo>
                      <a:pt x="752" y="18"/>
                    </a:lnTo>
                    <a:lnTo>
                      <a:pt x="732" y="19"/>
                    </a:lnTo>
                    <a:lnTo>
                      <a:pt x="709" y="20"/>
                    </a:lnTo>
                    <a:lnTo>
                      <a:pt x="683" y="20"/>
                    </a:lnTo>
                    <a:lnTo>
                      <a:pt x="678" y="20"/>
                    </a:lnTo>
                    <a:lnTo>
                      <a:pt x="655" y="21"/>
                    </a:lnTo>
                    <a:lnTo>
                      <a:pt x="610" y="22"/>
                    </a:lnTo>
                    <a:lnTo>
                      <a:pt x="605" y="22"/>
                    </a:lnTo>
                    <a:lnTo>
                      <a:pt x="584" y="22"/>
                    </a:lnTo>
                    <a:lnTo>
                      <a:pt x="553" y="20"/>
                    </a:lnTo>
                    <a:lnTo>
                      <a:pt x="530" y="19"/>
                    </a:lnTo>
                    <a:lnTo>
                      <a:pt x="524" y="19"/>
                    </a:lnTo>
                    <a:lnTo>
                      <a:pt x="496" y="17"/>
                    </a:lnTo>
                    <a:lnTo>
                      <a:pt x="462" y="17"/>
                    </a:lnTo>
                    <a:lnTo>
                      <a:pt x="457" y="17"/>
                    </a:lnTo>
                    <a:lnTo>
                      <a:pt x="436" y="18"/>
                    </a:lnTo>
                    <a:lnTo>
                      <a:pt x="404" y="20"/>
                    </a:lnTo>
                    <a:lnTo>
                      <a:pt x="378" y="21"/>
                    </a:lnTo>
                    <a:lnTo>
                      <a:pt x="373" y="21"/>
                    </a:lnTo>
                    <a:lnTo>
                      <a:pt x="340" y="23"/>
                    </a:lnTo>
                    <a:lnTo>
                      <a:pt x="335" y="23"/>
                    </a:lnTo>
                    <a:lnTo>
                      <a:pt x="302" y="24"/>
                    </a:lnTo>
                    <a:lnTo>
                      <a:pt x="283" y="24"/>
                    </a:lnTo>
                    <a:lnTo>
                      <a:pt x="258" y="22"/>
                    </a:lnTo>
                    <a:lnTo>
                      <a:pt x="239" y="20"/>
                    </a:lnTo>
                    <a:lnTo>
                      <a:pt x="205" y="20"/>
                    </a:lnTo>
                    <a:lnTo>
                      <a:pt x="179" y="21"/>
                    </a:lnTo>
                    <a:lnTo>
                      <a:pt x="147" y="23"/>
                    </a:lnTo>
                    <a:lnTo>
                      <a:pt x="141" y="23"/>
                    </a:lnTo>
                    <a:lnTo>
                      <a:pt x="133" y="23"/>
                    </a:lnTo>
                    <a:lnTo>
                      <a:pt x="99" y="21"/>
                    </a:lnTo>
                    <a:lnTo>
                      <a:pt x="82" y="20"/>
                    </a:lnTo>
                    <a:lnTo>
                      <a:pt x="59" y="19"/>
                    </a:lnTo>
                    <a:lnTo>
                      <a:pt x="53" y="19"/>
                    </a:lnTo>
                    <a:lnTo>
                      <a:pt x="48" y="19"/>
                    </a:lnTo>
                    <a:lnTo>
                      <a:pt x="38" y="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212" y="307"/>
                <a:ext cx="1300" cy="224"/>
              </a:xfrm>
              <a:custGeom>
                <a:avLst/>
                <a:gdLst/>
                <a:ahLst/>
                <a:cxnLst>
                  <a:cxn ang="0">
                    <a:pos x="73" y="142"/>
                  </a:cxn>
                  <a:cxn ang="0">
                    <a:pos x="40" y="164"/>
                  </a:cxn>
                  <a:cxn ang="0">
                    <a:pos x="5" y="178"/>
                  </a:cxn>
                  <a:cxn ang="0">
                    <a:pos x="11" y="203"/>
                  </a:cxn>
                  <a:cxn ang="0">
                    <a:pos x="54" y="212"/>
                  </a:cxn>
                  <a:cxn ang="0">
                    <a:pos x="172" y="215"/>
                  </a:cxn>
                  <a:cxn ang="0">
                    <a:pos x="420" y="210"/>
                  </a:cxn>
                  <a:cxn ang="0">
                    <a:pos x="473" y="213"/>
                  </a:cxn>
                  <a:cxn ang="0">
                    <a:pos x="512" y="218"/>
                  </a:cxn>
                  <a:cxn ang="0">
                    <a:pos x="603" y="218"/>
                  </a:cxn>
                  <a:cxn ang="0">
                    <a:pos x="703" y="210"/>
                  </a:cxn>
                  <a:cxn ang="0">
                    <a:pos x="738" y="210"/>
                  </a:cxn>
                  <a:cxn ang="0">
                    <a:pos x="827" y="219"/>
                  </a:cxn>
                  <a:cxn ang="0">
                    <a:pos x="864" y="223"/>
                  </a:cxn>
                  <a:cxn ang="0">
                    <a:pos x="891" y="218"/>
                  </a:cxn>
                  <a:cxn ang="0">
                    <a:pos x="960" y="210"/>
                  </a:cxn>
                  <a:cxn ang="0">
                    <a:pos x="999" y="218"/>
                  </a:cxn>
                  <a:cxn ang="0">
                    <a:pos x="1037" y="213"/>
                  </a:cxn>
                  <a:cxn ang="0">
                    <a:pos x="1062" y="210"/>
                  </a:cxn>
                  <a:cxn ang="0">
                    <a:pos x="1105" y="210"/>
                  </a:cxn>
                  <a:cxn ang="0">
                    <a:pos x="1129" y="215"/>
                  </a:cxn>
                  <a:cxn ang="0">
                    <a:pos x="1154" y="219"/>
                  </a:cxn>
                  <a:cxn ang="0">
                    <a:pos x="1211" y="213"/>
                  </a:cxn>
                  <a:cxn ang="0">
                    <a:pos x="1233" y="215"/>
                  </a:cxn>
                  <a:cxn ang="0">
                    <a:pos x="1299" y="212"/>
                  </a:cxn>
                  <a:cxn ang="0">
                    <a:pos x="1283" y="169"/>
                  </a:cxn>
                  <a:cxn ang="0">
                    <a:pos x="1246" y="140"/>
                  </a:cxn>
                  <a:cxn ang="0">
                    <a:pos x="1226" y="145"/>
                  </a:cxn>
                  <a:cxn ang="0">
                    <a:pos x="1119" y="117"/>
                  </a:cxn>
                  <a:cxn ang="0">
                    <a:pos x="1070" y="103"/>
                  </a:cxn>
                  <a:cxn ang="0">
                    <a:pos x="1008" y="113"/>
                  </a:cxn>
                  <a:cxn ang="0">
                    <a:pos x="942" y="132"/>
                  </a:cxn>
                  <a:cxn ang="0">
                    <a:pos x="878" y="126"/>
                  </a:cxn>
                  <a:cxn ang="0">
                    <a:pos x="827" y="117"/>
                  </a:cxn>
                  <a:cxn ang="0">
                    <a:pos x="761" y="99"/>
                  </a:cxn>
                  <a:cxn ang="0">
                    <a:pos x="721" y="80"/>
                  </a:cxn>
                  <a:cxn ang="0">
                    <a:pos x="695" y="38"/>
                  </a:cxn>
                  <a:cxn ang="0">
                    <a:pos x="687" y="25"/>
                  </a:cxn>
                  <a:cxn ang="0">
                    <a:pos x="614" y="25"/>
                  </a:cxn>
                  <a:cxn ang="0">
                    <a:pos x="537" y="0"/>
                  </a:cxn>
                  <a:cxn ang="0">
                    <a:pos x="575" y="51"/>
                  </a:cxn>
                  <a:cxn ang="0">
                    <a:pos x="560" y="87"/>
                  </a:cxn>
                  <a:cxn ang="0">
                    <a:pos x="503" y="96"/>
                  </a:cxn>
                  <a:cxn ang="0">
                    <a:pos x="451" y="106"/>
                  </a:cxn>
                  <a:cxn ang="0">
                    <a:pos x="389" y="129"/>
                  </a:cxn>
                  <a:cxn ang="0">
                    <a:pos x="331" y="122"/>
                  </a:cxn>
                  <a:cxn ang="0">
                    <a:pos x="288" y="128"/>
                  </a:cxn>
                  <a:cxn ang="0">
                    <a:pos x="233" y="131"/>
                  </a:cxn>
                  <a:cxn ang="0">
                    <a:pos x="197" y="142"/>
                  </a:cxn>
                  <a:cxn ang="0">
                    <a:pos x="158" y="132"/>
                  </a:cxn>
                  <a:cxn ang="0">
                    <a:pos x="118" y="134"/>
                  </a:cxn>
                </a:cxnLst>
                <a:rect l="0" t="0" r="r" b="b"/>
                <a:pathLst>
                  <a:path w="1300" h="224">
                    <a:moveTo>
                      <a:pt x="97" y="143"/>
                    </a:moveTo>
                    <a:lnTo>
                      <a:pt x="73" y="142"/>
                    </a:lnTo>
                    <a:lnTo>
                      <a:pt x="54" y="157"/>
                    </a:lnTo>
                    <a:lnTo>
                      <a:pt x="40" y="164"/>
                    </a:lnTo>
                    <a:lnTo>
                      <a:pt x="18" y="174"/>
                    </a:lnTo>
                    <a:lnTo>
                      <a:pt x="5" y="178"/>
                    </a:lnTo>
                    <a:lnTo>
                      <a:pt x="0" y="190"/>
                    </a:lnTo>
                    <a:lnTo>
                      <a:pt x="11" y="203"/>
                    </a:lnTo>
                    <a:lnTo>
                      <a:pt x="26" y="218"/>
                    </a:lnTo>
                    <a:lnTo>
                      <a:pt x="54" y="212"/>
                    </a:lnTo>
                    <a:lnTo>
                      <a:pt x="100" y="210"/>
                    </a:lnTo>
                    <a:lnTo>
                      <a:pt x="172" y="215"/>
                    </a:lnTo>
                    <a:lnTo>
                      <a:pt x="322" y="218"/>
                    </a:lnTo>
                    <a:lnTo>
                      <a:pt x="420" y="210"/>
                    </a:lnTo>
                    <a:lnTo>
                      <a:pt x="452" y="215"/>
                    </a:lnTo>
                    <a:lnTo>
                      <a:pt x="473" y="213"/>
                    </a:lnTo>
                    <a:lnTo>
                      <a:pt x="506" y="218"/>
                    </a:lnTo>
                    <a:lnTo>
                      <a:pt x="512" y="218"/>
                    </a:lnTo>
                    <a:lnTo>
                      <a:pt x="573" y="219"/>
                    </a:lnTo>
                    <a:lnTo>
                      <a:pt x="603" y="218"/>
                    </a:lnTo>
                    <a:lnTo>
                      <a:pt x="621" y="213"/>
                    </a:lnTo>
                    <a:lnTo>
                      <a:pt x="703" y="210"/>
                    </a:lnTo>
                    <a:lnTo>
                      <a:pt x="708" y="210"/>
                    </a:lnTo>
                    <a:lnTo>
                      <a:pt x="738" y="210"/>
                    </a:lnTo>
                    <a:lnTo>
                      <a:pt x="788" y="218"/>
                    </a:lnTo>
                    <a:lnTo>
                      <a:pt x="827" y="219"/>
                    </a:lnTo>
                    <a:lnTo>
                      <a:pt x="832" y="219"/>
                    </a:lnTo>
                    <a:lnTo>
                      <a:pt x="864" y="223"/>
                    </a:lnTo>
                    <a:lnTo>
                      <a:pt x="885" y="215"/>
                    </a:lnTo>
                    <a:lnTo>
                      <a:pt x="891" y="218"/>
                    </a:lnTo>
                    <a:lnTo>
                      <a:pt x="955" y="213"/>
                    </a:lnTo>
                    <a:lnTo>
                      <a:pt x="960" y="210"/>
                    </a:lnTo>
                    <a:lnTo>
                      <a:pt x="976" y="215"/>
                    </a:lnTo>
                    <a:lnTo>
                      <a:pt x="999" y="218"/>
                    </a:lnTo>
                    <a:lnTo>
                      <a:pt x="1005" y="218"/>
                    </a:lnTo>
                    <a:lnTo>
                      <a:pt x="1037" y="213"/>
                    </a:lnTo>
                    <a:lnTo>
                      <a:pt x="1056" y="210"/>
                    </a:lnTo>
                    <a:lnTo>
                      <a:pt x="1062" y="210"/>
                    </a:lnTo>
                    <a:lnTo>
                      <a:pt x="1079" y="210"/>
                    </a:lnTo>
                    <a:lnTo>
                      <a:pt x="1105" y="210"/>
                    </a:lnTo>
                    <a:lnTo>
                      <a:pt x="1111" y="209"/>
                    </a:lnTo>
                    <a:lnTo>
                      <a:pt x="1129" y="215"/>
                    </a:lnTo>
                    <a:lnTo>
                      <a:pt x="1148" y="219"/>
                    </a:lnTo>
                    <a:lnTo>
                      <a:pt x="1154" y="219"/>
                    </a:lnTo>
                    <a:lnTo>
                      <a:pt x="1193" y="210"/>
                    </a:lnTo>
                    <a:lnTo>
                      <a:pt x="1211" y="213"/>
                    </a:lnTo>
                    <a:lnTo>
                      <a:pt x="1229" y="218"/>
                    </a:lnTo>
                    <a:lnTo>
                      <a:pt x="1233" y="215"/>
                    </a:lnTo>
                    <a:lnTo>
                      <a:pt x="1282" y="213"/>
                    </a:lnTo>
                    <a:lnTo>
                      <a:pt x="1299" y="212"/>
                    </a:lnTo>
                    <a:lnTo>
                      <a:pt x="1296" y="187"/>
                    </a:lnTo>
                    <a:lnTo>
                      <a:pt x="1283" y="169"/>
                    </a:lnTo>
                    <a:lnTo>
                      <a:pt x="1268" y="155"/>
                    </a:lnTo>
                    <a:lnTo>
                      <a:pt x="1246" y="140"/>
                    </a:lnTo>
                    <a:lnTo>
                      <a:pt x="1232" y="146"/>
                    </a:lnTo>
                    <a:lnTo>
                      <a:pt x="1226" y="145"/>
                    </a:lnTo>
                    <a:lnTo>
                      <a:pt x="1158" y="132"/>
                    </a:lnTo>
                    <a:lnTo>
                      <a:pt x="1119" y="117"/>
                    </a:lnTo>
                    <a:lnTo>
                      <a:pt x="1076" y="103"/>
                    </a:lnTo>
                    <a:lnTo>
                      <a:pt x="1070" y="103"/>
                    </a:lnTo>
                    <a:lnTo>
                      <a:pt x="1030" y="103"/>
                    </a:lnTo>
                    <a:lnTo>
                      <a:pt x="1008" y="113"/>
                    </a:lnTo>
                    <a:lnTo>
                      <a:pt x="974" y="122"/>
                    </a:lnTo>
                    <a:lnTo>
                      <a:pt x="942" y="132"/>
                    </a:lnTo>
                    <a:lnTo>
                      <a:pt x="905" y="131"/>
                    </a:lnTo>
                    <a:lnTo>
                      <a:pt x="878" y="126"/>
                    </a:lnTo>
                    <a:lnTo>
                      <a:pt x="873" y="126"/>
                    </a:lnTo>
                    <a:lnTo>
                      <a:pt x="827" y="117"/>
                    </a:lnTo>
                    <a:lnTo>
                      <a:pt x="787" y="103"/>
                    </a:lnTo>
                    <a:lnTo>
                      <a:pt x="761" y="99"/>
                    </a:lnTo>
                    <a:lnTo>
                      <a:pt x="743" y="85"/>
                    </a:lnTo>
                    <a:lnTo>
                      <a:pt x="721" y="80"/>
                    </a:lnTo>
                    <a:lnTo>
                      <a:pt x="702" y="67"/>
                    </a:lnTo>
                    <a:lnTo>
                      <a:pt x="695" y="38"/>
                    </a:lnTo>
                    <a:lnTo>
                      <a:pt x="718" y="16"/>
                    </a:lnTo>
                    <a:lnTo>
                      <a:pt x="687" y="25"/>
                    </a:lnTo>
                    <a:lnTo>
                      <a:pt x="645" y="24"/>
                    </a:lnTo>
                    <a:lnTo>
                      <a:pt x="614" y="25"/>
                    </a:lnTo>
                    <a:lnTo>
                      <a:pt x="575" y="16"/>
                    </a:lnTo>
                    <a:lnTo>
                      <a:pt x="537" y="0"/>
                    </a:lnTo>
                    <a:lnTo>
                      <a:pt x="566" y="29"/>
                    </a:lnTo>
                    <a:lnTo>
                      <a:pt x="575" y="51"/>
                    </a:lnTo>
                    <a:lnTo>
                      <a:pt x="573" y="68"/>
                    </a:lnTo>
                    <a:lnTo>
                      <a:pt x="560" y="87"/>
                    </a:lnTo>
                    <a:lnTo>
                      <a:pt x="531" y="97"/>
                    </a:lnTo>
                    <a:lnTo>
                      <a:pt x="503" y="96"/>
                    </a:lnTo>
                    <a:lnTo>
                      <a:pt x="477" y="100"/>
                    </a:lnTo>
                    <a:lnTo>
                      <a:pt x="451" y="106"/>
                    </a:lnTo>
                    <a:lnTo>
                      <a:pt x="413" y="122"/>
                    </a:lnTo>
                    <a:lnTo>
                      <a:pt x="389" y="129"/>
                    </a:lnTo>
                    <a:lnTo>
                      <a:pt x="361" y="119"/>
                    </a:lnTo>
                    <a:lnTo>
                      <a:pt x="331" y="122"/>
                    </a:lnTo>
                    <a:lnTo>
                      <a:pt x="306" y="135"/>
                    </a:lnTo>
                    <a:lnTo>
                      <a:pt x="288" y="128"/>
                    </a:lnTo>
                    <a:lnTo>
                      <a:pt x="261" y="134"/>
                    </a:lnTo>
                    <a:lnTo>
                      <a:pt x="233" y="131"/>
                    </a:lnTo>
                    <a:lnTo>
                      <a:pt x="203" y="142"/>
                    </a:lnTo>
                    <a:lnTo>
                      <a:pt x="197" y="142"/>
                    </a:lnTo>
                    <a:lnTo>
                      <a:pt x="187" y="140"/>
                    </a:lnTo>
                    <a:lnTo>
                      <a:pt x="158" y="132"/>
                    </a:lnTo>
                    <a:lnTo>
                      <a:pt x="143" y="126"/>
                    </a:lnTo>
                    <a:lnTo>
                      <a:pt x="118" y="134"/>
                    </a:lnTo>
                    <a:lnTo>
                      <a:pt x="97" y="143"/>
                    </a:lnTo>
                  </a:path>
                </a:pathLst>
              </a:custGeom>
              <a:gradFill rotWithShape="0">
                <a:gsLst>
                  <a:gs pos="0">
                    <a:srgbClr val="1C1C1C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85" name="Freeform 21"/>
              <p:cNvSpPr>
                <a:spLocks/>
              </p:cNvSpPr>
              <p:nvPr/>
            </p:nvSpPr>
            <p:spPr bwMode="auto">
              <a:xfrm>
                <a:off x="2931" y="310"/>
                <a:ext cx="559" cy="184"/>
              </a:xfrm>
              <a:custGeom>
                <a:avLst/>
                <a:gdLst/>
                <a:ahLst/>
                <a:cxnLst>
                  <a:cxn ang="0">
                    <a:pos x="558" y="183"/>
                  </a:cxn>
                  <a:cxn ang="0">
                    <a:pos x="550" y="153"/>
                  </a:cxn>
                  <a:cxn ang="0">
                    <a:pos x="539" y="133"/>
                  </a:cxn>
                  <a:cxn ang="0">
                    <a:pos x="505" y="111"/>
                  </a:cxn>
                  <a:cxn ang="0">
                    <a:pos x="447" y="88"/>
                  </a:cxn>
                  <a:cxn ang="0">
                    <a:pos x="404" y="81"/>
                  </a:cxn>
                  <a:cxn ang="0">
                    <a:pos x="367" y="74"/>
                  </a:cxn>
                  <a:cxn ang="0">
                    <a:pos x="310" y="69"/>
                  </a:cxn>
                  <a:cxn ang="0">
                    <a:pos x="265" y="60"/>
                  </a:cxn>
                  <a:cxn ang="0">
                    <a:pos x="224" y="54"/>
                  </a:cxn>
                  <a:cxn ang="0">
                    <a:pos x="182" y="49"/>
                  </a:cxn>
                  <a:cxn ang="0">
                    <a:pos x="134" y="43"/>
                  </a:cxn>
                  <a:cxn ang="0">
                    <a:pos x="64" y="42"/>
                  </a:cxn>
                  <a:cxn ang="0">
                    <a:pos x="66" y="44"/>
                  </a:cxn>
                  <a:cxn ang="0">
                    <a:pos x="29" y="41"/>
                  </a:cxn>
                  <a:cxn ang="0">
                    <a:pos x="17" y="27"/>
                  </a:cxn>
                  <a:cxn ang="0">
                    <a:pos x="21" y="0"/>
                  </a:cxn>
                  <a:cxn ang="0">
                    <a:pos x="1" y="24"/>
                  </a:cxn>
                  <a:cxn ang="0">
                    <a:pos x="0" y="40"/>
                  </a:cxn>
                  <a:cxn ang="0">
                    <a:pos x="21" y="52"/>
                  </a:cxn>
                  <a:cxn ang="0">
                    <a:pos x="66" y="57"/>
                  </a:cxn>
                  <a:cxn ang="0">
                    <a:pos x="140" y="60"/>
                  </a:cxn>
                  <a:cxn ang="0">
                    <a:pos x="220" y="70"/>
                  </a:cxn>
                  <a:cxn ang="0">
                    <a:pos x="283" y="80"/>
                  </a:cxn>
                  <a:cxn ang="0">
                    <a:pos x="356" y="90"/>
                  </a:cxn>
                  <a:cxn ang="0">
                    <a:pos x="417" y="100"/>
                  </a:cxn>
                  <a:cxn ang="0">
                    <a:pos x="461" y="109"/>
                  </a:cxn>
                  <a:cxn ang="0">
                    <a:pos x="498" y="128"/>
                  </a:cxn>
                  <a:cxn ang="0">
                    <a:pos x="525" y="140"/>
                  </a:cxn>
                  <a:cxn ang="0">
                    <a:pos x="541" y="164"/>
                  </a:cxn>
                  <a:cxn ang="0">
                    <a:pos x="558" y="183"/>
                  </a:cxn>
                </a:cxnLst>
                <a:rect l="0" t="0" r="r" b="b"/>
                <a:pathLst>
                  <a:path w="559" h="184">
                    <a:moveTo>
                      <a:pt x="558" y="183"/>
                    </a:moveTo>
                    <a:lnTo>
                      <a:pt x="550" y="153"/>
                    </a:lnTo>
                    <a:lnTo>
                      <a:pt x="539" y="133"/>
                    </a:lnTo>
                    <a:lnTo>
                      <a:pt x="505" y="111"/>
                    </a:lnTo>
                    <a:lnTo>
                      <a:pt x="447" y="88"/>
                    </a:lnTo>
                    <a:lnTo>
                      <a:pt x="404" y="81"/>
                    </a:lnTo>
                    <a:lnTo>
                      <a:pt x="367" y="74"/>
                    </a:lnTo>
                    <a:lnTo>
                      <a:pt x="310" y="69"/>
                    </a:lnTo>
                    <a:lnTo>
                      <a:pt x="265" y="60"/>
                    </a:lnTo>
                    <a:lnTo>
                      <a:pt x="224" y="54"/>
                    </a:lnTo>
                    <a:lnTo>
                      <a:pt x="182" y="49"/>
                    </a:lnTo>
                    <a:lnTo>
                      <a:pt x="134" y="43"/>
                    </a:lnTo>
                    <a:lnTo>
                      <a:pt x="64" y="42"/>
                    </a:lnTo>
                    <a:lnTo>
                      <a:pt x="66" y="44"/>
                    </a:lnTo>
                    <a:lnTo>
                      <a:pt x="29" y="41"/>
                    </a:lnTo>
                    <a:lnTo>
                      <a:pt x="17" y="27"/>
                    </a:lnTo>
                    <a:lnTo>
                      <a:pt x="21" y="0"/>
                    </a:lnTo>
                    <a:lnTo>
                      <a:pt x="1" y="24"/>
                    </a:lnTo>
                    <a:lnTo>
                      <a:pt x="0" y="40"/>
                    </a:lnTo>
                    <a:lnTo>
                      <a:pt x="21" y="52"/>
                    </a:lnTo>
                    <a:lnTo>
                      <a:pt x="66" y="57"/>
                    </a:lnTo>
                    <a:lnTo>
                      <a:pt x="140" y="60"/>
                    </a:lnTo>
                    <a:lnTo>
                      <a:pt x="220" y="70"/>
                    </a:lnTo>
                    <a:lnTo>
                      <a:pt x="283" y="80"/>
                    </a:lnTo>
                    <a:lnTo>
                      <a:pt x="356" y="90"/>
                    </a:lnTo>
                    <a:lnTo>
                      <a:pt x="417" y="100"/>
                    </a:lnTo>
                    <a:lnTo>
                      <a:pt x="461" y="109"/>
                    </a:lnTo>
                    <a:lnTo>
                      <a:pt x="498" y="128"/>
                    </a:lnTo>
                    <a:lnTo>
                      <a:pt x="525" y="140"/>
                    </a:lnTo>
                    <a:lnTo>
                      <a:pt x="541" y="164"/>
                    </a:lnTo>
                    <a:lnTo>
                      <a:pt x="558" y="183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128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73075" y="1216025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441575"/>
            <a:ext cx="806450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067425"/>
            <a:ext cx="2387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8715BD6B-1547-4491-B76D-4E796B7F6275}" type="datetimeFigureOut">
              <a:rPr lang="ru-RU" smtClean="0"/>
              <a:t>20.01.2016</a:t>
            </a:fld>
            <a:endParaRPr lang="ru-RU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067425"/>
            <a:ext cx="3225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ru-RU"/>
          </a:p>
        </p:txBody>
      </p:sp>
      <p:sp>
        <p:nvSpPr>
          <p:cNvPr id="1129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3500" y="6067425"/>
            <a:ext cx="2133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30715A9-E7EF-40F5-919F-89E04123F22D}" type="slidenum">
              <a:rPr lang="ru-RU" smtClean="0"/>
              <a:t>‹#›</a:t>
            </a:fld>
            <a:endParaRPr lang="ru-RU"/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3654425" y="2257425"/>
            <a:ext cx="2047875" cy="90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9"/>
              </a:cxn>
              <a:cxn ang="0">
                <a:pos x="2" y="40"/>
              </a:cxn>
              <a:cxn ang="0">
                <a:pos x="28" y="50"/>
              </a:cxn>
              <a:cxn ang="0">
                <a:pos x="148" y="53"/>
              </a:cxn>
              <a:cxn ang="0">
                <a:pos x="297" y="53"/>
              </a:cxn>
              <a:cxn ang="0">
                <a:pos x="468" y="53"/>
              </a:cxn>
              <a:cxn ang="0">
                <a:pos x="667" y="53"/>
              </a:cxn>
              <a:cxn ang="0">
                <a:pos x="830" y="53"/>
              </a:cxn>
              <a:cxn ang="0">
                <a:pos x="993" y="55"/>
              </a:cxn>
              <a:cxn ang="0">
                <a:pos x="1139" y="53"/>
              </a:cxn>
              <a:cxn ang="0">
                <a:pos x="1226" y="56"/>
              </a:cxn>
              <a:cxn ang="0">
                <a:pos x="1279" y="47"/>
              </a:cxn>
              <a:cxn ang="0">
                <a:pos x="1289" y="25"/>
              </a:cxn>
              <a:cxn ang="0">
                <a:pos x="1275" y="14"/>
              </a:cxn>
              <a:cxn ang="0">
                <a:pos x="1274" y="27"/>
              </a:cxn>
              <a:cxn ang="0">
                <a:pos x="1261" y="35"/>
              </a:cxn>
              <a:cxn ang="0">
                <a:pos x="1236" y="38"/>
              </a:cxn>
              <a:cxn ang="0">
                <a:pos x="1196" y="40"/>
              </a:cxn>
              <a:cxn ang="0">
                <a:pos x="1121" y="40"/>
              </a:cxn>
              <a:cxn ang="0">
                <a:pos x="973" y="40"/>
              </a:cxn>
              <a:cxn ang="0">
                <a:pos x="844" y="40"/>
              </a:cxn>
              <a:cxn ang="0">
                <a:pos x="712" y="38"/>
              </a:cxn>
              <a:cxn ang="0">
                <a:pos x="584" y="40"/>
              </a:cxn>
              <a:cxn ang="0">
                <a:pos x="432" y="42"/>
              </a:cxn>
              <a:cxn ang="0">
                <a:pos x="315" y="43"/>
              </a:cxn>
              <a:cxn ang="0">
                <a:pos x="226" y="40"/>
              </a:cxn>
              <a:cxn ang="0">
                <a:pos x="141" y="42"/>
              </a:cxn>
              <a:cxn ang="0">
                <a:pos x="78" y="40"/>
              </a:cxn>
              <a:cxn ang="0">
                <a:pos x="41" y="40"/>
              </a:cxn>
              <a:cxn ang="0">
                <a:pos x="20" y="35"/>
              </a:cxn>
              <a:cxn ang="0">
                <a:pos x="14" y="22"/>
              </a:cxn>
              <a:cxn ang="0">
                <a:pos x="10" y="4"/>
              </a:cxn>
              <a:cxn ang="0">
                <a:pos x="5" y="5"/>
              </a:cxn>
              <a:cxn ang="0">
                <a:pos x="7" y="6"/>
              </a:cxn>
              <a:cxn ang="0">
                <a:pos x="10" y="0"/>
              </a:cxn>
              <a:cxn ang="0">
                <a:pos x="10" y="4"/>
              </a:cxn>
              <a:cxn ang="0">
                <a:pos x="9" y="6"/>
              </a:cxn>
              <a:cxn ang="0">
                <a:pos x="10" y="0"/>
              </a:cxn>
              <a:cxn ang="0">
                <a:pos x="10" y="4"/>
              </a:cxn>
              <a:cxn ang="0">
                <a:pos x="9" y="7"/>
              </a:cxn>
            </a:cxnLst>
            <a:rect l="0" t="0" r="r" b="b"/>
            <a:pathLst>
              <a:path w="1290" h="57">
                <a:moveTo>
                  <a:pt x="10" y="0"/>
                </a:moveTo>
                <a:lnTo>
                  <a:pt x="0" y="19"/>
                </a:lnTo>
                <a:lnTo>
                  <a:pt x="2" y="40"/>
                </a:lnTo>
                <a:lnTo>
                  <a:pt x="28" y="50"/>
                </a:lnTo>
                <a:lnTo>
                  <a:pt x="148" y="53"/>
                </a:lnTo>
                <a:lnTo>
                  <a:pt x="297" y="53"/>
                </a:lnTo>
                <a:lnTo>
                  <a:pt x="468" y="53"/>
                </a:lnTo>
                <a:lnTo>
                  <a:pt x="667" y="53"/>
                </a:lnTo>
                <a:lnTo>
                  <a:pt x="830" y="53"/>
                </a:lnTo>
                <a:lnTo>
                  <a:pt x="993" y="55"/>
                </a:lnTo>
                <a:lnTo>
                  <a:pt x="1139" y="53"/>
                </a:lnTo>
                <a:lnTo>
                  <a:pt x="1226" y="56"/>
                </a:lnTo>
                <a:lnTo>
                  <a:pt x="1279" y="47"/>
                </a:lnTo>
                <a:lnTo>
                  <a:pt x="1289" y="25"/>
                </a:lnTo>
                <a:lnTo>
                  <a:pt x="1275" y="14"/>
                </a:lnTo>
                <a:lnTo>
                  <a:pt x="1274" y="27"/>
                </a:lnTo>
                <a:lnTo>
                  <a:pt x="1261" y="35"/>
                </a:lnTo>
                <a:lnTo>
                  <a:pt x="1236" y="38"/>
                </a:lnTo>
                <a:lnTo>
                  <a:pt x="1196" y="40"/>
                </a:lnTo>
                <a:lnTo>
                  <a:pt x="1121" y="40"/>
                </a:lnTo>
                <a:lnTo>
                  <a:pt x="973" y="40"/>
                </a:lnTo>
                <a:lnTo>
                  <a:pt x="844" y="40"/>
                </a:lnTo>
                <a:lnTo>
                  <a:pt x="712" y="38"/>
                </a:lnTo>
                <a:lnTo>
                  <a:pt x="584" y="40"/>
                </a:lnTo>
                <a:lnTo>
                  <a:pt x="432" y="42"/>
                </a:lnTo>
                <a:lnTo>
                  <a:pt x="315" y="43"/>
                </a:lnTo>
                <a:lnTo>
                  <a:pt x="226" y="40"/>
                </a:lnTo>
                <a:lnTo>
                  <a:pt x="141" y="42"/>
                </a:lnTo>
                <a:lnTo>
                  <a:pt x="78" y="40"/>
                </a:lnTo>
                <a:lnTo>
                  <a:pt x="41" y="40"/>
                </a:lnTo>
                <a:lnTo>
                  <a:pt x="20" y="35"/>
                </a:lnTo>
                <a:lnTo>
                  <a:pt x="14" y="22"/>
                </a:lnTo>
                <a:lnTo>
                  <a:pt x="10" y="4"/>
                </a:lnTo>
                <a:lnTo>
                  <a:pt x="5" y="5"/>
                </a:lnTo>
                <a:lnTo>
                  <a:pt x="7" y="6"/>
                </a:lnTo>
                <a:lnTo>
                  <a:pt x="10" y="0"/>
                </a:lnTo>
                <a:lnTo>
                  <a:pt x="10" y="4"/>
                </a:lnTo>
                <a:lnTo>
                  <a:pt x="9" y="6"/>
                </a:lnTo>
                <a:lnTo>
                  <a:pt x="10" y="0"/>
                </a:lnTo>
                <a:lnTo>
                  <a:pt x="10" y="4"/>
                </a:lnTo>
                <a:lnTo>
                  <a:pt x="9" y="7"/>
                </a:lnTo>
              </a:path>
            </a:pathLst>
          </a:custGeom>
          <a:solidFill>
            <a:srgbClr val="FFFF99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3.xml"/><Relationship Id="rId7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0%B0%D0%B9%D0%BB" TargetMode="External"/><Relationship Id="rId2" Type="http://schemas.openxmlformats.org/officeDocument/2006/relationships/hyperlink" Target="http://ru.wikipedia.org/wiki/%D0%AD%D0%BB%D0%B5%D0%BA%D1%82%D1%80%D0%BE%D0%BD%D0%BD%D1%8B%D0%B9_%D0%B4%D0%BE%D0%BA%D1%83%D0%BC%D0%B5%D0%BD%D1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URL" TargetMode="External"/><Relationship Id="rId4" Type="http://schemas.openxmlformats.org/officeDocument/2006/relationships/hyperlink" Target="http://ru.wikipedia.org/wiki/%D0%9A%D0%BE%D0%BC%D0%BF%D1%8C%D1%8E%D1%82%D0%B5%D1%80%D0%BD%D0%B0%D1%8F_%D1%81%D0%B5%D1%82%D1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ru.wikipedia.org/wiki/%D0%98%D0%BD%D1%82%D0%B5%D1%80%D0%BD%D0%B5%D1%8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1%D0%B5%D1%82%D0%B5%D0%B2%D0%BE%D0%B5_%D0%BE%D0%B1%D0%BE%D1%80%D1%83%D0%B4%D0%BE%D0%B2%D0%B0%D0%BD%D0%B8%D0%B5" TargetMode="External"/><Relationship Id="rId5" Type="http://schemas.openxmlformats.org/officeDocument/2006/relationships/hyperlink" Target="http://ru.wikipedia.org/wiki/%D0%A1%D0%B5%D1%80%D0%B2%D0%B5%D1%80_(%D0%B0%D0%BF%D0%BF%D0%B0%D1%80%D0%B0%D1%82%D0%BD%D0%BE%D0%B5_%D0%BE%D0%B1%D0%B5%D1%81%D0%BF%D0%B5%D1%87%D0%B5%D0%BD%D0%B8%D0%B5)" TargetMode="External"/><Relationship Id="rId4" Type="http://schemas.openxmlformats.org/officeDocument/2006/relationships/hyperlink" Target="http://ru.wikipedia.org/wiki/%D0%A5%D0%BE%D1%81%D1%82%D0%B8%D0%BD%D0%B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2555776" y="1484784"/>
            <a:ext cx="58780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800" b="1" kern="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ru-RU" sz="4800" b="1" kern="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ЕВ-ДИЗАЙН</a:t>
            </a:r>
            <a:endParaRPr lang="ru-RU" sz="4800" b="1" kern="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556653" y="3284984"/>
            <a:ext cx="55626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ru-RU" sz="2400" b="1" kern="0" smtClean="0"/>
              <a:t>Тема 1. Назначение, разновидности и функциональные возможности программ для публикации мультимедиа контента</a:t>
            </a: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27514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620688"/>
            <a:ext cx="6984776" cy="72008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Система адресации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25658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Чтобы информация безошибочно могла передаваться с одного компьютера на другой, необходимо наличие уникальных адресов, с помощью которых можно однозначно определить (идентифицировать) получателя информации.</a:t>
            </a:r>
            <a:endParaRPr lang="ru-RU" sz="1800" b="1" i="1" dirty="0" smtClean="0"/>
          </a:p>
          <a:p>
            <a:pPr marL="0" indent="0">
              <a:buNone/>
            </a:pPr>
            <a:r>
              <a:rPr lang="ru-RU" sz="2800" b="1" i="1" dirty="0" smtClean="0"/>
              <a:t>Универсальный </a:t>
            </a:r>
            <a:r>
              <a:rPr lang="ru-RU" sz="2800" b="1" i="1" dirty="0"/>
              <a:t>указатель ресурса </a:t>
            </a:r>
            <a:r>
              <a:rPr lang="ru-RU" sz="2800" dirty="0"/>
              <a:t>или </a:t>
            </a:r>
            <a:r>
              <a:rPr lang="ru-RU" sz="2800" b="1" dirty="0"/>
              <a:t>URL</a:t>
            </a:r>
            <a:r>
              <a:rPr lang="ru-RU" sz="2800" dirty="0"/>
              <a:t> (Universal Resource Locator) </a:t>
            </a:r>
            <a:r>
              <a:rPr lang="ru-RU" sz="2800" dirty="0" smtClean="0"/>
              <a:t>включает </a:t>
            </a:r>
            <a:r>
              <a:rPr lang="ru-RU" sz="2800" dirty="0"/>
              <a:t>в </a:t>
            </a:r>
            <a:r>
              <a:rPr lang="ru-RU" sz="2800" dirty="0" smtClean="0"/>
              <a:t>себя:</a:t>
            </a:r>
          </a:p>
          <a:p>
            <a:r>
              <a:rPr lang="ru-RU" sz="2800" b="1" i="1" dirty="0" smtClean="0"/>
              <a:t>протокол </a:t>
            </a:r>
            <a:r>
              <a:rPr lang="ru-RU" sz="2800" b="1" i="1" dirty="0"/>
              <a:t>доступа </a:t>
            </a:r>
            <a:r>
              <a:rPr lang="ru-RU" sz="2800" dirty="0"/>
              <a:t>к документу, </a:t>
            </a:r>
            <a:endParaRPr lang="ru-RU" sz="2800" dirty="0" smtClean="0"/>
          </a:p>
          <a:p>
            <a:r>
              <a:rPr lang="ru-RU" sz="2800" b="1" i="1" dirty="0" smtClean="0"/>
              <a:t>доменное </a:t>
            </a:r>
            <a:r>
              <a:rPr lang="ru-RU" sz="2800" b="1" i="1" dirty="0"/>
              <a:t>имя </a:t>
            </a:r>
            <a:r>
              <a:rPr lang="ru-RU" sz="2800" i="1" dirty="0"/>
              <a:t>или </a:t>
            </a:r>
            <a:r>
              <a:rPr lang="ru-RU" sz="2800" b="1" i="1" dirty="0"/>
              <a:t>IP-адрес</a:t>
            </a:r>
            <a:r>
              <a:rPr lang="ru-RU" sz="2800" i="1" dirty="0"/>
              <a:t> </a:t>
            </a:r>
            <a:r>
              <a:rPr lang="ru-RU" sz="2800" dirty="0"/>
              <a:t>сервера, на котором находится документ, </a:t>
            </a:r>
            <a:endParaRPr lang="ru-RU" sz="2800" dirty="0" smtClean="0"/>
          </a:p>
          <a:p>
            <a:r>
              <a:rPr lang="ru-RU" sz="2800" dirty="0" smtClean="0"/>
              <a:t>а </a:t>
            </a:r>
            <a:r>
              <a:rPr lang="ru-RU" sz="2800" dirty="0"/>
              <a:t>также </a:t>
            </a:r>
            <a:r>
              <a:rPr lang="ru-RU" sz="2800" b="1" i="1" dirty="0"/>
              <a:t>путь к файлу </a:t>
            </a:r>
            <a:r>
              <a:rPr lang="ru-RU" sz="2800" i="1" dirty="0"/>
              <a:t>и </a:t>
            </a:r>
            <a:r>
              <a:rPr lang="ru-RU" sz="2800" b="1" i="1" dirty="0"/>
              <a:t>имя файла</a:t>
            </a:r>
            <a:r>
              <a:rPr lang="ru-RU" sz="2800" dirty="0"/>
              <a:t>:</a:t>
            </a:r>
            <a:br>
              <a:rPr lang="ru-RU" sz="2800" dirty="0"/>
            </a:br>
            <a:r>
              <a:rPr lang="ru-RU" b="1" dirty="0"/>
              <a:t>protocol://</a:t>
            </a:r>
            <a:r>
              <a:rPr lang="ru-RU" b="1" dirty="0" smtClean="0"/>
              <a:t>domain_name/path/file_name</a:t>
            </a:r>
          </a:p>
          <a:p>
            <a:r>
              <a:rPr lang="en-US" b="1" i="1" dirty="0"/>
              <a:t>http:/ /www.your site.server.com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799784" cy="136815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Специализация в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е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-дизайне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08" y="1916832"/>
            <a:ext cx="8928992" cy="4608513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создании крупного сайта, как правило, участвуют </a:t>
            </a:r>
            <a:r>
              <a:rPr lang="ru-RU" dirty="0" smtClean="0"/>
              <a:t>несколько </a:t>
            </a:r>
            <a:r>
              <a:rPr lang="ru-RU" dirty="0"/>
              <a:t>специалистов: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редактор </a:t>
            </a:r>
            <a:r>
              <a:rPr lang="en-US" b="1" dirty="0"/>
              <a:t>w</a:t>
            </a:r>
            <a:r>
              <a:rPr lang="ru-RU" b="1" dirty="0" smtClean="0"/>
              <a:t>е</a:t>
            </a:r>
            <a:r>
              <a:rPr lang="en-US" b="1" dirty="0" smtClean="0"/>
              <a:t>b</a:t>
            </a:r>
            <a:r>
              <a:rPr lang="ru-RU" b="1" dirty="0" smtClean="0"/>
              <a:t>-кода </a:t>
            </a:r>
            <a:r>
              <a:rPr lang="ru-RU" sz="2800" dirty="0"/>
              <a:t>(</a:t>
            </a:r>
            <a:r>
              <a:rPr lang="en-US" sz="2800" dirty="0"/>
              <a:t>w</a:t>
            </a:r>
            <a:r>
              <a:rPr lang="ru-RU" sz="2800" dirty="0" smtClean="0"/>
              <a:t>е</a:t>
            </a:r>
            <a:r>
              <a:rPr lang="en-US" sz="2800" dirty="0" smtClean="0"/>
              <a:t>b</a:t>
            </a:r>
            <a:r>
              <a:rPr lang="ru-RU" sz="2800" dirty="0" smtClean="0"/>
              <a:t>-кодер</a:t>
            </a:r>
            <a:r>
              <a:rPr lang="ru-RU" sz="2800" dirty="0"/>
              <a:t>, </a:t>
            </a:r>
            <a:r>
              <a:rPr lang="en-US" sz="2800" dirty="0"/>
              <a:t>w</a:t>
            </a:r>
            <a:r>
              <a:rPr lang="ru-RU" sz="2800" dirty="0" smtClean="0"/>
              <a:t>е</a:t>
            </a:r>
            <a:r>
              <a:rPr lang="en-US" sz="2800" dirty="0" smtClean="0"/>
              <a:t>b</a:t>
            </a:r>
            <a:r>
              <a:rPr lang="ru-RU" sz="2800" dirty="0" smtClean="0"/>
              <a:t>-верстальщик</a:t>
            </a:r>
            <a:r>
              <a:rPr lang="ru-RU" sz="2800" dirty="0"/>
              <a:t>);</a:t>
            </a:r>
          </a:p>
          <a:p>
            <a:pPr marL="0" indent="0">
              <a:buNone/>
            </a:pPr>
            <a:r>
              <a:rPr lang="en-US" b="1" dirty="0"/>
              <a:t>• w</a:t>
            </a:r>
            <a:r>
              <a:rPr lang="ru-RU" b="1" dirty="0" smtClean="0"/>
              <a:t>е</a:t>
            </a:r>
            <a:r>
              <a:rPr lang="en-US" b="1" dirty="0" smtClean="0"/>
              <a:t>b</a:t>
            </a:r>
            <a:r>
              <a:rPr lang="ru-RU" b="1" dirty="0" smtClean="0"/>
              <a:t>-мастер </a:t>
            </a:r>
            <a:r>
              <a:rPr lang="ru-RU" dirty="0"/>
              <a:t>(</a:t>
            </a:r>
            <a:r>
              <a:rPr lang="en-US" dirty="0"/>
              <a:t>w</a:t>
            </a:r>
            <a:r>
              <a:rPr lang="ru-RU" dirty="0" smtClean="0"/>
              <a:t>е</a:t>
            </a:r>
            <a:r>
              <a:rPr lang="en-US" dirty="0" smtClean="0"/>
              <a:t>b</a:t>
            </a:r>
            <a:r>
              <a:rPr lang="ru-RU" dirty="0" smtClean="0"/>
              <a:t>-программист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en-US" b="1" dirty="0"/>
              <a:t>• w</a:t>
            </a:r>
            <a:r>
              <a:rPr lang="ru-RU" b="1" dirty="0" smtClean="0"/>
              <a:t>е</a:t>
            </a:r>
            <a:r>
              <a:rPr lang="en-US" b="1" dirty="0" smtClean="0"/>
              <a:t>b</a:t>
            </a:r>
            <a:r>
              <a:rPr lang="ru-RU" b="1" dirty="0" smtClean="0"/>
              <a:t>-дизайнер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1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836712"/>
            <a:ext cx="6480720" cy="115212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Планирование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web-ca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йт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88840"/>
            <a:ext cx="8640960" cy="4516633"/>
          </a:xfrm>
        </p:spPr>
        <p:txBody>
          <a:bodyPr/>
          <a:lstStyle/>
          <a:p>
            <a:r>
              <a:rPr lang="ru-RU" sz="2400" b="1" dirty="0"/>
              <a:t>Особенности проектирования сайтов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dirty="0"/>
              <a:t>К </a:t>
            </a:r>
            <a:r>
              <a:rPr lang="ru-RU" sz="2000" dirty="0" smtClean="0"/>
              <a:t>особенностям проектирования </a:t>
            </a:r>
            <a:r>
              <a:rPr lang="ru-RU" sz="2000" dirty="0"/>
              <a:t>сайтов можно отнести следующее:</a:t>
            </a:r>
          </a:p>
          <a:p>
            <a:pPr marL="0" indent="0">
              <a:buNone/>
            </a:pPr>
            <a:r>
              <a:rPr lang="ru-RU" sz="2400" dirty="0"/>
              <a:t>1) избыток информации;</a:t>
            </a:r>
          </a:p>
          <a:p>
            <a:pPr marL="0" indent="0">
              <a:buNone/>
            </a:pPr>
            <a:r>
              <a:rPr lang="ru-RU" sz="2400" dirty="0"/>
              <a:t>2) </a:t>
            </a:r>
            <a:r>
              <a:rPr lang="ru-RU" sz="2400" b="1" u="sng" dirty="0"/>
              <a:t>люди не читают </a:t>
            </a:r>
            <a:r>
              <a:rPr lang="ru-RU" sz="2400" b="1" u="sng" dirty="0" smtClean="0"/>
              <a:t>wе</a:t>
            </a:r>
            <a:r>
              <a:rPr lang="en-US" sz="2400" b="1" u="sng" dirty="0" smtClean="0"/>
              <a:t>b</a:t>
            </a:r>
            <a:r>
              <a:rPr lang="ru-RU" sz="2400" b="1" u="sng" dirty="0" smtClean="0"/>
              <a:t>-страницы</a:t>
            </a:r>
            <a:r>
              <a:rPr lang="ru-RU" sz="2400" b="1" u="sng" dirty="0"/>
              <a:t>, а просматривают;</a:t>
            </a:r>
          </a:p>
          <a:p>
            <a:pPr marL="0" indent="0">
              <a:buNone/>
            </a:pPr>
            <a:r>
              <a:rPr lang="ru-RU" sz="2400" dirty="0"/>
              <a:t>3) пользователи избегают медленно загружающихся сайтов;</a:t>
            </a:r>
          </a:p>
          <a:p>
            <a:pPr marL="0" indent="0">
              <a:buNone/>
            </a:pPr>
            <a:r>
              <a:rPr lang="ru-RU" sz="2400" dirty="0"/>
              <a:t>4) люди плохо ориентируются в большом количестве </a:t>
            </a:r>
            <a:r>
              <a:rPr lang="ru-RU" sz="2400" dirty="0" smtClean="0"/>
              <a:t>информации;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5) ограниченность кратковременной памяти человека;</a:t>
            </a:r>
          </a:p>
          <a:p>
            <a:pPr marL="0" indent="0">
              <a:buNone/>
            </a:pPr>
            <a:r>
              <a:rPr lang="ru-RU" sz="2400" dirty="0"/>
              <a:t>6) трудности чтения с экрана монитора.</a:t>
            </a:r>
          </a:p>
        </p:txBody>
      </p:sp>
    </p:spTree>
    <p:extLst>
      <p:ext uri="{BB962C8B-B14F-4D97-AF65-F5344CB8AC3E}">
        <p14:creationId xmlns:p14="http://schemas.microsoft.com/office/powerpoint/2010/main" val="30671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704856" cy="1224136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Организация сайта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61994"/>
            <a:ext cx="8748464" cy="13681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000" b="1" dirty="0" smtClean="0"/>
              <a:t>Цель </a:t>
            </a:r>
            <a:r>
              <a:rPr lang="ru-RU" sz="2000" b="1" dirty="0"/>
              <a:t>занятия</a:t>
            </a:r>
            <a:r>
              <a:rPr lang="ru-RU" sz="2000" dirty="0"/>
              <a:t>: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</a:t>
            </a:r>
            <a:r>
              <a:rPr lang="ru-RU" sz="2000" dirty="0"/>
              <a:t>) изучить этапы разработки сайта и </a:t>
            </a:r>
            <a:r>
              <a:rPr lang="ru-RU" sz="2000" dirty="0" smtClean="0"/>
              <a:t>типовые виды </a:t>
            </a:r>
            <a:r>
              <a:rPr lang="ru-RU" sz="2000" dirty="0"/>
              <a:t>сайтов;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2</a:t>
            </a:r>
            <a:r>
              <a:rPr lang="ru-RU" sz="2000" dirty="0"/>
              <a:t>) познакомиться с </a:t>
            </a:r>
            <a:r>
              <a:rPr lang="ru-RU" sz="2000" dirty="0" smtClean="0"/>
              <a:t>принципами </a:t>
            </a:r>
            <a:r>
              <a:rPr lang="ru-RU" sz="2000" dirty="0"/>
              <a:t>организации </a:t>
            </a:r>
            <a:r>
              <a:rPr lang="ru-RU" sz="2000" dirty="0" smtClean="0"/>
              <a:t>файловой структуры </a:t>
            </a:r>
            <a:r>
              <a:rPr lang="ru-RU" sz="2000" dirty="0"/>
              <a:t>сайта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20888"/>
            <a:ext cx="8748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Основные </a:t>
            </a:r>
            <a:r>
              <a:rPr lang="ru-RU" sz="2400" b="1" dirty="0"/>
              <a:t>этапы разработки сайта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1</a:t>
            </a:r>
            <a:r>
              <a:rPr lang="ru-RU" sz="2400" dirty="0"/>
              <a:t>) составление технического задания;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2) подготовка текстового содержания и иллюстраций;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3) разработка дизайна сайта;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4) кодирование и про</a:t>
            </a:r>
            <a:r>
              <a:rPr lang="en-US" sz="2400" dirty="0"/>
              <a:t>r</a:t>
            </a:r>
            <a:r>
              <a:rPr lang="ru-RU" sz="2400" dirty="0"/>
              <a:t>раммирование;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5) тестирование сайта;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6) публикация и </a:t>
            </a:r>
            <a:r>
              <a:rPr lang="ru-RU" sz="2400" dirty="0" smtClean="0"/>
              <a:t>раскрутка </a:t>
            </a:r>
            <a:r>
              <a:rPr lang="ru-RU" sz="2400" dirty="0"/>
              <a:t>сайта.</a:t>
            </a:r>
          </a:p>
        </p:txBody>
      </p:sp>
    </p:spTree>
    <p:extLst>
      <p:ext uri="{BB962C8B-B14F-4D97-AF65-F5344CB8AC3E}">
        <p14:creationId xmlns:p14="http://schemas.microsoft.com/office/powerpoint/2010/main" val="39086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352928" cy="741764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Типовые 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виды 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сайтов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4968552"/>
          </a:xfrm>
        </p:spPr>
        <p:txBody>
          <a:bodyPr/>
          <a:lstStyle/>
          <a:p>
            <a:r>
              <a:rPr lang="ru-RU" sz="2000" b="1" dirty="0"/>
              <a:t>Персональный сайт</a:t>
            </a:r>
            <a:r>
              <a:rPr lang="ru-RU" sz="2000" b="1" dirty="0" smtClean="0"/>
              <a:t>.</a:t>
            </a:r>
          </a:p>
          <a:p>
            <a:r>
              <a:rPr lang="ru-RU" sz="2000" b="1" dirty="0"/>
              <a:t>Визитная карточка</a:t>
            </a:r>
            <a:r>
              <a:rPr lang="ru-RU" sz="2000" b="1" dirty="0" smtClean="0"/>
              <a:t>.</a:t>
            </a:r>
          </a:p>
          <a:p>
            <a:r>
              <a:rPr lang="ru-RU" sz="2000" b="1" dirty="0" smtClean="0"/>
              <a:t>Промо-сайт</a:t>
            </a:r>
          </a:p>
          <a:p>
            <a:r>
              <a:rPr lang="ru-RU" sz="2000" b="1" dirty="0"/>
              <a:t>Корпоративный </a:t>
            </a:r>
            <a:r>
              <a:rPr lang="ru-RU" sz="2000" b="1" dirty="0" smtClean="0"/>
              <a:t>сайт</a:t>
            </a:r>
          </a:p>
          <a:p>
            <a:r>
              <a:rPr lang="ru-RU" sz="2000" b="1" dirty="0"/>
              <a:t>Интернет-магазин</a:t>
            </a:r>
            <a:r>
              <a:rPr lang="ru-RU" sz="2000" b="1" dirty="0" smtClean="0"/>
              <a:t>.</a:t>
            </a:r>
          </a:p>
          <a:p>
            <a:r>
              <a:rPr lang="ru-RU" sz="2000" b="1" dirty="0"/>
              <a:t>Тематические </a:t>
            </a:r>
            <a:r>
              <a:rPr lang="ru-RU" sz="2000" b="1" dirty="0" smtClean="0"/>
              <a:t>порталы</a:t>
            </a:r>
          </a:p>
          <a:p>
            <a:r>
              <a:rPr lang="ru-RU" sz="2000" b="1" u="sng" dirty="0" smtClean="0"/>
              <a:t>Персональный </a:t>
            </a:r>
            <a:r>
              <a:rPr lang="ru-RU" sz="2000" b="1" u="sng" dirty="0"/>
              <a:t>сайт</a:t>
            </a:r>
            <a:r>
              <a:rPr lang="ru-RU" sz="2000" dirty="0" smtClean="0"/>
              <a:t>.</a:t>
            </a:r>
            <a:r>
              <a:rPr lang="ru-RU" sz="2000" dirty="0"/>
              <a:t> Это, прежде всего, рассказ о себе, т. е. вольное изложение </a:t>
            </a:r>
            <a:r>
              <a:rPr lang="ru-RU" sz="2000" dirty="0" smtClean="0"/>
              <a:t>собственной биографии</a:t>
            </a:r>
            <a:r>
              <a:rPr lang="ru-RU" sz="2000" dirty="0"/>
              <a:t>. Затем необходима рубрика, которую </a:t>
            </a:r>
            <a:r>
              <a:rPr lang="ru-RU" sz="2000" dirty="0" smtClean="0"/>
              <a:t>можно условно </a:t>
            </a:r>
            <a:r>
              <a:rPr lang="ru-RU" sz="2000" dirty="0"/>
              <a:t>назвать «Мои хобби» или «мои увлечения», </a:t>
            </a:r>
            <a:r>
              <a:rPr lang="ru-RU" sz="2000" dirty="0" smtClean="0"/>
              <a:t>подробно рассказывающая </a:t>
            </a:r>
            <a:r>
              <a:rPr lang="ru-RU" sz="2000" dirty="0"/>
              <a:t>о том, чем вы любите заниматься в </a:t>
            </a:r>
            <a:r>
              <a:rPr lang="ru-RU" sz="2000" dirty="0" smtClean="0"/>
              <a:t>свободное от </a:t>
            </a:r>
            <a:r>
              <a:rPr lang="ru-RU" sz="2000" dirty="0"/>
              <a:t>дел время. Весьма желательна фотогалерея, </a:t>
            </a:r>
            <a:r>
              <a:rPr lang="ru-RU" sz="2000" dirty="0" smtClean="0"/>
              <a:t>включающая ваши </a:t>
            </a:r>
            <a:r>
              <a:rPr lang="ru-RU" sz="2000" dirty="0"/>
              <a:t>фотографии, а также страницы, касающиеся вашей </a:t>
            </a:r>
            <a:r>
              <a:rPr lang="ru-RU" sz="2000" dirty="0" smtClean="0"/>
              <a:t>семьи и </a:t>
            </a:r>
            <a:r>
              <a:rPr lang="ru-RU" sz="2000" dirty="0"/>
              <a:t>работы. По желанию в список разделов можно добавить </a:t>
            </a:r>
            <a:r>
              <a:rPr lang="ru-RU" sz="2000" dirty="0" smtClean="0"/>
              <a:t>страничку с </a:t>
            </a:r>
            <a:r>
              <a:rPr lang="ru-RU" sz="2000" dirty="0"/>
              <a:t>подборкой ссылок, которые по тем или иным </a:t>
            </a:r>
            <a:r>
              <a:rPr lang="ru-RU" sz="2000" dirty="0" smtClean="0"/>
              <a:t>причинам кажутся </a:t>
            </a:r>
            <a:r>
              <a:rPr lang="ru-RU" sz="2000" dirty="0"/>
              <a:t>вам интересными.</a:t>
            </a:r>
          </a:p>
        </p:txBody>
      </p:sp>
    </p:spTree>
    <p:extLst>
      <p:ext uri="{BB962C8B-B14F-4D97-AF65-F5344CB8AC3E}">
        <p14:creationId xmlns:p14="http://schemas.microsoft.com/office/powerpoint/2010/main" val="1662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645348"/>
          </a:xfrm>
        </p:spPr>
        <p:txBody>
          <a:bodyPr/>
          <a:lstStyle/>
          <a:p>
            <a:r>
              <a:rPr lang="ru-RU" b="1" dirty="0"/>
              <a:t>Структура страницы сайта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4355"/>
            <a:ext cx="4427984" cy="3576773"/>
          </a:xfrm>
        </p:spPr>
        <p:txBody>
          <a:bodyPr/>
          <a:lstStyle/>
          <a:p>
            <a:r>
              <a:rPr lang="ru-RU" sz="1400" dirty="0"/>
              <a:t>Сверху находится </a:t>
            </a:r>
            <a:r>
              <a:rPr lang="ru-RU" sz="1400" b="1" u="sng" dirty="0"/>
              <a:t>шапка сайта</a:t>
            </a:r>
            <a:r>
              <a:rPr lang="ru-RU" sz="1400" dirty="0"/>
              <a:t>, или </a:t>
            </a:r>
            <a:r>
              <a:rPr lang="ru-RU" sz="1400" dirty="0" err="1"/>
              <a:t>header</a:t>
            </a:r>
            <a:r>
              <a:rPr lang="ru-RU" sz="1400" dirty="0"/>
              <a:t>. Традиционно там располагается название сайта или картинка, а также какие-нибудь элементы навигации, например, ссылка На главную или Напишите нам. Обычно шапка — это первое, что пользователи системы стремятся изменить в своем дизайне. Примеры нестандартных пользовательских шапок:</a:t>
            </a:r>
          </a:p>
          <a:p>
            <a:r>
              <a:rPr lang="ru-RU" sz="1400" dirty="0"/>
              <a:t>Вторая традиционная часть страницы — это </a:t>
            </a:r>
            <a:r>
              <a:rPr lang="ru-RU" sz="1400" b="1" u="sng" dirty="0"/>
              <a:t>подвал, или </a:t>
            </a:r>
            <a:r>
              <a:rPr lang="ru-RU" sz="1400" b="1" u="sng" dirty="0" err="1"/>
              <a:t>footer</a:t>
            </a:r>
            <a:r>
              <a:rPr lang="ru-RU" sz="1400" dirty="0"/>
              <a:t>. Он расположен внизу страницы и обычно содержит сведения о создателе сайта, копирайт, год создания и т. д. </a:t>
            </a:r>
          </a:p>
          <a:p>
            <a:r>
              <a:rPr lang="ru-RU" sz="1400" dirty="0"/>
              <a:t>Также часто в подвалах размещают счетчики статистики и рекламу. Стилистически подвал</a:t>
            </a:r>
          </a:p>
          <a:p>
            <a:r>
              <a:rPr lang="ru-RU" sz="1400" dirty="0"/>
              <a:t>обычно перекликается с шапкой.</a:t>
            </a:r>
          </a:p>
          <a:p>
            <a:endParaRPr lang="ru-RU" sz="1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60" y="1213871"/>
            <a:ext cx="4904740" cy="3087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1520" y="4421066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Боковые колонки </a:t>
            </a:r>
            <a:r>
              <a:rPr lang="ru-RU" sz="1400" dirty="0"/>
              <a:t>сайта обычно служат для меню, навигации, элементов поиска по сайту</a:t>
            </a:r>
            <a:r>
              <a:rPr lang="ru-RU" sz="1400" dirty="0" smtClean="0"/>
              <a:t>»,</a:t>
            </a:r>
            <a:r>
              <a:rPr lang="en-US" sz="1400" dirty="0" smtClean="0"/>
              <a:t> </a:t>
            </a:r>
            <a:r>
              <a:rPr lang="ru-RU" sz="1400" dirty="0" smtClean="0"/>
              <a:t>опросов</a:t>
            </a:r>
            <a:r>
              <a:rPr lang="ru-RU" sz="1400" dirty="0"/>
              <a:t>, рекламы и т. д. Такая колонка может располагаться либо справа или слева, </a:t>
            </a:r>
            <a:r>
              <a:rPr lang="ru-RU" sz="1400" dirty="0" smtClean="0"/>
              <a:t>либо</a:t>
            </a:r>
            <a:r>
              <a:rPr lang="en-US" sz="1400" dirty="0" smtClean="0"/>
              <a:t> </a:t>
            </a:r>
            <a:r>
              <a:rPr lang="ru-RU" sz="1400" dirty="0" smtClean="0"/>
              <a:t>с </a:t>
            </a:r>
            <a:r>
              <a:rPr lang="ru-RU" sz="1400" dirty="0"/>
              <a:t>обеих сторон. Меню лучше всего располагать именно в боковых колонках или в строке под шапкой. Если вы его уберете в подвал, то часть пользователей может его просто не найти.</a:t>
            </a:r>
          </a:p>
          <a:p>
            <a:r>
              <a:rPr lang="ru-RU" sz="1400" i="1" dirty="0"/>
              <a:t> </a:t>
            </a:r>
            <a:r>
              <a:rPr lang="ru-RU" sz="1400" b="1" i="1" u="sng" dirty="0" smtClean="0"/>
              <a:t>Центральная </a:t>
            </a:r>
            <a:r>
              <a:rPr lang="ru-RU" sz="1400" b="1" i="1" u="sng" dirty="0"/>
              <a:t>колонка </a:t>
            </a:r>
            <a:r>
              <a:rPr lang="ru-RU" sz="1400" b="1" u="sng" dirty="0"/>
              <a:t>(или просто </a:t>
            </a:r>
            <a:r>
              <a:rPr lang="ru-RU" sz="1400" b="1" i="1" u="sng" dirty="0"/>
              <a:t>центр</a:t>
            </a:r>
            <a:r>
              <a:rPr lang="ru-RU" sz="1400" b="1" u="sng" dirty="0"/>
              <a:t>)</a:t>
            </a:r>
            <a:r>
              <a:rPr lang="ru-RU" sz="1400" dirty="0"/>
              <a:t> отводится для основного содержимого </a:t>
            </a:r>
            <a:r>
              <a:rPr lang="ru-RU" sz="1400" dirty="0" smtClean="0"/>
              <a:t>сайта.</a:t>
            </a:r>
            <a:r>
              <a:rPr lang="en-US" sz="1400" dirty="0" smtClean="0"/>
              <a:t> </a:t>
            </a:r>
            <a:r>
              <a:rPr lang="ru-RU" sz="1400" dirty="0" smtClean="0"/>
              <a:t>Она </a:t>
            </a:r>
            <a:r>
              <a:rPr lang="ru-RU" sz="1400" dirty="0"/>
              <a:t>самая широкая (2/3 экрана), чтобы было удобно просматривать и изучать информацию. В эту часть сайта нельзя добавлять яркие и пестрые подложки — в таком случае глаза буду уставать, и изучать информацию будет просто некомфортно.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209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836712"/>
            <a:ext cx="9433048" cy="850106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Публикация сайта в Интернете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536504"/>
          </a:xfrm>
        </p:spPr>
        <p:txBody>
          <a:bodyPr/>
          <a:lstStyle/>
          <a:p>
            <a:r>
              <a:rPr lang="ru-RU" b="1" dirty="0"/>
              <a:t>Цель занятия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) ознакомиться с возможностями </a:t>
            </a:r>
            <a:r>
              <a:rPr lang="ru-RU" dirty="0" smtClean="0"/>
              <a:t>публикации сайта </a:t>
            </a:r>
            <a:r>
              <a:rPr lang="ru-RU" dirty="0"/>
              <a:t>в </a:t>
            </a:r>
            <a:r>
              <a:rPr lang="ru-RU" dirty="0" smtClean="0"/>
              <a:t>Интернете; 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) узнать о проблемах продвижения сайта;</a:t>
            </a:r>
          </a:p>
          <a:p>
            <a:pPr marL="0" indent="0">
              <a:buNone/>
            </a:pPr>
            <a:r>
              <a:rPr lang="ru-RU" dirty="0"/>
              <a:t>3) научиться использовать mеtа-теги для описания сайта;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) </a:t>
            </a:r>
            <a:r>
              <a:rPr lang="ru-RU" dirty="0" smtClean="0"/>
              <a:t>научиться размешать </a:t>
            </a:r>
            <a:r>
              <a:rPr lang="ru-RU" dirty="0"/>
              <a:t>сайт на бесплатном хосте.</a:t>
            </a:r>
          </a:p>
        </p:txBody>
      </p:sp>
    </p:spTree>
    <p:extLst>
      <p:ext uri="{BB962C8B-B14F-4D97-AF65-F5344CB8AC3E}">
        <p14:creationId xmlns:p14="http://schemas.microsoft.com/office/powerpoint/2010/main" val="3309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424936" cy="5400600"/>
          </a:xfrm>
        </p:spPr>
        <p:txBody>
          <a:bodyPr/>
          <a:lstStyle/>
          <a:p>
            <a:r>
              <a:rPr lang="ru-RU" dirty="0" smtClean="0"/>
              <a:t>Чтобы </a:t>
            </a:r>
            <a:r>
              <a:rPr lang="ru-RU" dirty="0"/>
              <a:t>опубликовать документы в Web, </a:t>
            </a:r>
            <a:r>
              <a:rPr lang="ru-RU" dirty="0" smtClean="0"/>
              <a:t>вы </a:t>
            </a:r>
            <a:r>
              <a:rPr lang="ru-RU" dirty="0"/>
              <a:t>должны расположить их на постоянно доступном сервере </a:t>
            </a:r>
            <a:endParaRPr lang="en-US" dirty="0" smtClean="0"/>
          </a:p>
          <a:p>
            <a:r>
              <a:rPr lang="en-US" b="1" dirty="0" smtClean="0"/>
              <a:t>Web</a:t>
            </a:r>
            <a:r>
              <a:rPr lang="ru-RU" b="1" dirty="0" smtClean="0"/>
              <a:t>-хостингом </a:t>
            </a:r>
            <a:r>
              <a:rPr lang="ru-RU" dirty="0" smtClean="0"/>
              <a:t>или </a:t>
            </a:r>
            <a:r>
              <a:rPr lang="ru-RU" dirty="0"/>
              <a:t>просто хостингом, называется </a:t>
            </a:r>
            <a:r>
              <a:rPr lang="ru-RU" dirty="0" smtClean="0"/>
              <a:t>размещение </a:t>
            </a:r>
            <a:r>
              <a:rPr lang="en-US" dirty="0" smtClean="0"/>
              <a:t>web</a:t>
            </a:r>
            <a:r>
              <a:rPr lang="ru-RU" dirty="0" smtClean="0"/>
              <a:t>-страниц </a:t>
            </a:r>
            <a:r>
              <a:rPr lang="ru-RU" dirty="0"/>
              <a:t>в сети Интернет на заранее </a:t>
            </a:r>
            <a:r>
              <a:rPr lang="ru-RU" dirty="0" smtClean="0"/>
              <a:t>арендованном дисковом пространстве </a:t>
            </a:r>
            <a:r>
              <a:rPr lang="ru-RU" dirty="0"/>
              <a:t>какого-либо </a:t>
            </a:r>
            <a:r>
              <a:rPr lang="ru-RU" dirty="0" smtClean="0"/>
              <a:t>сервера (бесплатный хостинг, хостинг </a:t>
            </a:r>
            <a:r>
              <a:rPr lang="ru-RU" dirty="0"/>
              <a:t>у </a:t>
            </a:r>
            <a:r>
              <a:rPr lang="ru-RU" dirty="0" smtClean="0"/>
              <a:t>провайдера, платный хостинг).</a:t>
            </a:r>
          </a:p>
          <a:p>
            <a:r>
              <a:rPr lang="ru-RU" dirty="0"/>
              <a:t>Публикация контента в социальных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39355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8280920" cy="72008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Продвижение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5733256"/>
          </a:xfrm>
        </p:spPr>
        <p:txBody>
          <a:bodyPr/>
          <a:lstStyle/>
          <a:p>
            <a:r>
              <a:rPr lang="ru-RU" dirty="0"/>
              <a:t>Регистрация в каталогах и поисковых системах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Размещение описания сайта в рассылках-обзорах Сети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Обмен ссылками с другими сайтами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Баннерная реклама</a:t>
            </a:r>
            <a:r>
              <a:rPr lang="ru-RU" dirty="0" smtClean="0"/>
              <a:t>.</a:t>
            </a:r>
          </a:p>
          <a:p>
            <a:r>
              <a:rPr lang="ru-RU" dirty="0"/>
              <a:t>Написание собственных статей</a:t>
            </a:r>
            <a:r>
              <a:rPr lang="ru-RU" dirty="0" smtClean="0"/>
              <a:t>.</a:t>
            </a:r>
          </a:p>
          <a:p>
            <a:r>
              <a:rPr lang="ru-RU" dirty="0"/>
              <a:t>Открытие собственной рассылки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Подбор </a:t>
            </a:r>
            <a:r>
              <a:rPr lang="ru-RU" dirty="0"/>
              <a:t>ключевых </a:t>
            </a:r>
            <a:r>
              <a:rPr lang="ru-RU" dirty="0" smtClean="0"/>
              <a:t>слов</a:t>
            </a:r>
          </a:p>
          <a:p>
            <a:r>
              <a:rPr lang="ru-RU" dirty="0"/>
              <a:t>Использование МЕТА-тегов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8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032" y="476672"/>
            <a:ext cx="8091968" cy="864096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Графика на </a:t>
            </a:r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web-</a:t>
            </a:r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страницах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112568"/>
          </a:xfrm>
        </p:spPr>
        <p:txBody>
          <a:bodyPr/>
          <a:lstStyle/>
          <a:p>
            <a:r>
              <a:rPr lang="ru-RU" dirty="0"/>
              <a:t>Название и логотип компании должны выделяться, но </a:t>
            </a:r>
            <a:r>
              <a:rPr lang="ru-RU" dirty="0" smtClean="0"/>
              <a:t>так, чтобы </a:t>
            </a:r>
            <a:r>
              <a:rPr lang="ru-RU" dirty="0"/>
              <a:t>не притягивать к себе все внимание посетителя сайта</a:t>
            </a:r>
            <a:endParaRPr lang="ru-RU" dirty="0" smtClean="0"/>
          </a:p>
          <a:p>
            <a:r>
              <a:rPr lang="ru-RU" dirty="0" smtClean="0"/>
              <a:t>Иллюстрации </a:t>
            </a:r>
            <a:r>
              <a:rPr lang="ru-RU" dirty="0"/>
              <a:t>должны отображать реальное содержание </a:t>
            </a:r>
            <a:r>
              <a:rPr lang="en-US" dirty="0" smtClean="0"/>
              <a:t>web-</a:t>
            </a:r>
            <a:r>
              <a:rPr lang="ru-RU" dirty="0" smtClean="0"/>
              <a:t>сайта.</a:t>
            </a:r>
          </a:p>
          <a:p>
            <a:r>
              <a:rPr lang="ru-RU" dirty="0"/>
              <a:t>Избегайте использования фоновых </a:t>
            </a:r>
            <a:r>
              <a:rPr lang="ru-RU" dirty="0" smtClean="0"/>
              <a:t>изображений</a:t>
            </a:r>
          </a:p>
          <a:p>
            <a:r>
              <a:rPr lang="ru-RU" dirty="0"/>
              <a:t>Не рекомендуется использовать для текста и фона </a:t>
            </a:r>
            <a:r>
              <a:rPr lang="ru-RU" dirty="0" smtClean="0"/>
              <a:t>страницы сайта </a:t>
            </a:r>
            <a:r>
              <a:rPr lang="ru-RU" dirty="0"/>
              <a:t>слабоконтрастные цвета</a:t>
            </a:r>
          </a:p>
        </p:txBody>
      </p:sp>
    </p:spTree>
    <p:extLst>
      <p:ext uri="{BB962C8B-B14F-4D97-AF65-F5344CB8AC3E}">
        <p14:creationId xmlns:p14="http://schemas.microsoft.com/office/powerpoint/2010/main" val="2800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8244408" cy="1440160"/>
          </a:xfrm>
        </p:spPr>
        <p:txBody>
          <a:bodyPr/>
          <a:lstStyle/>
          <a:p>
            <a:pPr lvl="0"/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 smtClean="0"/>
              <a:t>Список </a:t>
            </a:r>
            <a:r>
              <a:rPr lang="ru-RU" sz="3600" b="1" dirty="0"/>
              <a:t>использованных источников и литературы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748464" cy="446449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400" b="1" dirty="0"/>
              <a:t>Немцова Т. И., Назарова Ю. </a:t>
            </a:r>
            <a:r>
              <a:rPr lang="ru-RU" sz="2400" b="1" dirty="0" smtClean="0"/>
              <a:t>В. Компьютерная </a:t>
            </a:r>
            <a:r>
              <a:rPr lang="ru-RU" sz="2400" b="1" dirty="0"/>
              <a:t>графика и </a:t>
            </a:r>
            <a:r>
              <a:rPr lang="ru-RU" sz="2400" b="1" dirty="0" smtClean="0"/>
              <a:t>wе</a:t>
            </a:r>
            <a:r>
              <a:rPr lang="en-US" sz="2400" b="1" dirty="0" smtClean="0"/>
              <a:t>b</a:t>
            </a:r>
            <a:r>
              <a:rPr lang="ru-RU" sz="2400" b="1" dirty="0" smtClean="0"/>
              <a:t>-дизайн</a:t>
            </a:r>
            <a:r>
              <a:rPr lang="ru-RU" sz="2400" b="1" dirty="0"/>
              <a:t>. </a:t>
            </a:r>
            <a:r>
              <a:rPr lang="ru-RU" sz="2400" dirty="0"/>
              <a:t>Практикум: учебное </a:t>
            </a:r>
            <a:r>
              <a:rPr lang="ru-RU" sz="2400" dirty="0" smtClean="0"/>
              <a:t>пособие</a:t>
            </a:r>
            <a:r>
              <a:rPr lang="ru-RU" sz="2400" dirty="0"/>
              <a:t>/ под ред. Л. Г. Гагариной.- М. : Ид •ФОРУМ•: </a:t>
            </a:r>
            <a:r>
              <a:rPr lang="ru-RU" sz="2400" dirty="0" smtClean="0"/>
              <a:t>ИНФРА-М, 2010</a:t>
            </a:r>
            <a:r>
              <a:rPr lang="ru-RU" sz="2400" dirty="0"/>
              <a:t>.- 288 с</a:t>
            </a:r>
            <a:r>
              <a:rPr lang="ru-RU" sz="2400" dirty="0" smtClean="0"/>
              <a:t>.:</a:t>
            </a: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ru-RU" sz="2400" b="1" dirty="0"/>
              <a:t>Робин Ноблес, </a:t>
            </a:r>
            <a:r>
              <a:rPr lang="ru-RU" sz="2400" b="1" dirty="0" smtClean="0"/>
              <a:t>Керри - Лэй  Греди. Эффективный </a:t>
            </a:r>
            <a:r>
              <a:rPr lang="ru-RU" sz="2400" b="1" dirty="0"/>
              <a:t>Web-сайт</a:t>
            </a:r>
            <a:r>
              <a:rPr lang="ru-RU" sz="2400" dirty="0"/>
              <a:t>. Учебное пособие.— М,: Издательство </a:t>
            </a:r>
            <a:r>
              <a:rPr lang="ru-RU" sz="2400" dirty="0" smtClean="0"/>
              <a:t>ТРИУМФ,</a:t>
            </a:r>
            <a:r>
              <a:rPr lang="en-US" sz="2400" dirty="0" smtClean="0"/>
              <a:t> </a:t>
            </a:r>
            <a:r>
              <a:rPr lang="ru-RU" sz="2400" dirty="0" smtClean="0"/>
              <a:t>2004 </a:t>
            </a:r>
            <a:r>
              <a:rPr lang="ru-RU" sz="2400" dirty="0"/>
              <a:t>— 560с.: ил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b="1" dirty="0"/>
              <a:t>Цель занятия: </a:t>
            </a:r>
            <a:endParaRPr lang="en-US" sz="2400" b="1" dirty="0" smtClean="0"/>
          </a:p>
          <a:p>
            <a:r>
              <a:rPr lang="ru-RU" sz="2400" dirty="0" smtClean="0"/>
              <a:t>1) </a:t>
            </a:r>
            <a:r>
              <a:rPr lang="ru-RU" sz="2400" dirty="0"/>
              <a:t>ознакомиться с понятием </a:t>
            </a:r>
            <a:r>
              <a:rPr lang="ru-RU" sz="2400" dirty="0" smtClean="0"/>
              <a:t>wе</a:t>
            </a:r>
            <a:r>
              <a:rPr lang="en-US" sz="2400" dirty="0" smtClean="0"/>
              <a:t>b </a:t>
            </a:r>
            <a:r>
              <a:rPr lang="ru-RU" sz="2400" dirty="0" smtClean="0"/>
              <a:t>-</a:t>
            </a:r>
            <a:r>
              <a:rPr lang="ru-RU" sz="2400" dirty="0"/>
              <a:t>дизайна;</a:t>
            </a:r>
          </a:p>
          <a:p>
            <a:r>
              <a:rPr lang="ru-RU" sz="2400" dirty="0"/>
              <a:t>2) изучить основы планирования сайта;</a:t>
            </a:r>
          </a:p>
        </p:txBody>
      </p:sp>
    </p:spTree>
    <p:extLst>
      <p:ext uri="{BB962C8B-B14F-4D97-AF65-F5344CB8AC3E}">
        <p14:creationId xmlns:p14="http://schemas.microsoft.com/office/powerpoint/2010/main" val="482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992888" cy="72008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Цвет в дизайне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136904" cy="4248472"/>
          </a:xfrm>
        </p:spPr>
        <p:txBody>
          <a:bodyPr/>
          <a:lstStyle/>
          <a:p>
            <a:r>
              <a:rPr lang="ru-RU" dirty="0"/>
              <a:t>Цель занятия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1) познакомиться с понятием цвета; 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) </a:t>
            </a:r>
            <a:r>
              <a:rPr lang="ru-RU" dirty="0" smtClean="0"/>
              <a:t>узнать правила </a:t>
            </a:r>
            <a:r>
              <a:rPr lang="ru-RU" dirty="0"/>
              <a:t>сочетания цвета;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6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8352928" cy="5904656"/>
          </a:xfrm>
        </p:spPr>
        <p:txBody>
          <a:bodyPr/>
          <a:lstStyle/>
          <a:p>
            <a:r>
              <a:rPr lang="ru-RU" b="1" dirty="0"/>
              <a:t>Цвет</a:t>
            </a:r>
            <a:r>
              <a:rPr lang="ru-RU" dirty="0"/>
              <a:t> - свойство света вызывать определенное </a:t>
            </a:r>
            <a:r>
              <a:rPr lang="ru-RU" dirty="0" smtClean="0"/>
              <a:t>зрительное ощущение </a:t>
            </a:r>
            <a:r>
              <a:rPr lang="ru-RU" dirty="0"/>
              <a:t>в соответствии со спектральным составом </a:t>
            </a:r>
            <a:r>
              <a:rPr lang="ru-RU" dirty="0" smtClean="0"/>
              <a:t>отражаемого или </a:t>
            </a:r>
            <a:r>
              <a:rPr lang="ru-RU" dirty="0"/>
              <a:t>испускаемого излучения</a:t>
            </a:r>
            <a:r>
              <a:rPr lang="ru-RU" dirty="0" smtClean="0"/>
              <a:t>.</a:t>
            </a:r>
          </a:p>
          <a:p>
            <a:r>
              <a:rPr lang="ru-RU" b="1" dirty="0"/>
              <a:t>Цвет </a:t>
            </a:r>
            <a:r>
              <a:rPr lang="ru-RU" dirty="0"/>
              <a:t>- один из основных аспектов восприятия графики</a:t>
            </a:r>
            <a:r>
              <a:rPr lang="ru-RU" dirty="0" smtClean="0"/>
              <a:t>.</a:t>
            </a:r>
          </a:p>
          <a:p>
            <a:r>
              <a:rPr lang="ru-RU" dirty="0"/>
              <a:t>Мозг человека одновременно </a:t>
            </a:r>
            <a:r>
              <a:rPr lang="ru-RU" dirty="0" smtClean="0"/>
              <a:t>воспринимает только </a:t>
            </a:r>
            <a:r>
              <a:rPr lang="ru-RU" dirty="0"/>
              <a:t>3-4 цвета. Обильность цветов отвлекает, уменьшает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7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640960" cy="5544616"/>
          </a:xfrm>
        </p:spPr>
        <p:txBody>
          <a:bodyPr/>
          <a:lstStyle/>
          <a:p>
            <a:r>
              <a:rPr lang="ru-RU" dirty="0" smtClean="0"/>
              <a:t>Общеизвестно, например</a:t>
            </a:r>
            <a:r>
              <a:rPr lang="ru-RU" dirty="0"/>
              <a:t>, что красный, синий и голубой цвета </a:t>
            </a:r>
            <a:r>
              <a:rPr lang="ru-RU" dirty="0" smtClean="0"/>
              <a:t>нравятся мужчинам</a:t>
            </a:r>
            <a:r>
              <a:rPr lang="ru-RU" dirty="0"/>
              <a:t>, а традиционные женские </a:t>
            </a:r>
            <a:r>
              <a:rPr lang="ru-RU" dirty="0" smtClean="0"/>
              <a:t>цвета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розовый, </a:t>
            </a:r>
            <a:r>
              <a:rPr lang="ru-RU" dirty="0" smtClean="0"/>
              <a:t>желтый, фиолетовый.</a:t>
            </a:r>
          </a:p>
          <a:p>
            <a:r>
              <a:rPr lang="ru-RU" dirty="0"/>
              <a:t>Не нужно избегать какого-либо цвета - не </a:t>
            </a:r>
            <a:r>
              <a:rPr lang="ru-RU" dirty="0" smtClean="0"/>
              <a:t>забывайте, что </a:t>
            </a:r>
            <a:r>
              <a:rPr lang="ru-RU" dirty="0"/>
              <a:t>цвет влияет, скорее, не на умственное восприятие, </a:t>
            </a:r>
            <a:r>
              <a:rPr lang="ru-RU" dirty="0" smtClean="0"/>
              <a:t>а на эмоциональное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604448" cy="5832648"/>
          </a:xfrm>
        </p:spPr>
        <p:txBody>
          <a:bodyPr/>
          <a:lstStyle/>
          <a:p>
            <a:r>
              <a:rPr lang="ru-RU" sz="2000" dirty="0"/>
              <a:t>При создании произведений искусства, дизайна, рекламы </a:t>
            </a:r>
            <a:r>
              <a:rPr lang="ru-RU" sz="2000" dirty="0" smtClean="0"/>
              <a:t>художники пользуются </a:t>
            </a:r>
            <a:r>
              <a:rPr lang="ru-RU" sz="2000" dirty="0"/>
              <a:t>понятием </a:t>
            </a:r>
            <a:r>
              <a:rPr lang="ru-RU" sz="2000" b="1" u="sng" dirty="0"/>
              <a:t>цветовой гармонии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</a:t>
            </a:r>
            <a:r>
              <a:rPr lang="ru-RU" sz="2400" dirty="0"/>
              <a:t>В переводе </a:t>
            </a:r>
            <a:r>
              <a:rPr lang="ru-RU" sz="2400" dirty="0" smtClean="0"/>
              <a:t>с греческого </a:t>
            </a:r>
            <a:r>
              <a:rPr lang="ru-RU" sz="2400" dirty="0"/>
              <a:t>языка </a:t>
            </a:r>
            <a:r>
              <a:rPr lang="ru-RU" sz="2400" b="1" dirty="0"/>
              <a:t>гармония</a:t>
            </a:r>
            <a:r>
              <a:rPr lang="ru-RU" sz="2400" dirty="0"/>
              <a:t> буквально означает </a:t>
            </a:r>
            <a:r>
              <a:rPr lang="ru-RU" sz="2400" i="1" dirty="0"/>
              <a:t>связь, </a:t>
            </a:r>
            <a:r>
              <a:rPr lang="ru-RU" sz="2400" i="1" dirty="0" smtClean="0"/>
              <a:t>стройность, соразмерность.</a:t>
            </a:r>
          </a:p>
          <a:p>
            <a:r>
              <a:rPr lang="ru-RU" sz="2000" dirty="0"/>
              <a:t>Одним из принципов гармоничного согласования цветов </a:t>
            </a:r>
            <a:r>
              <a:rPr lang="ru-RU" sz="2000" dirty="0" smtClean="0"/>
              <a:t>является их </a:t>
            </a:r>
            <a:r>
              <a:rPr lang="ru-RU" sz="2000" dirty="0"/>
              <a:t>расположение на основе «равносторонности», </a:t>
            </a:r>
            <a:r>
              <a:rPr lang="ru-RU" sz="2000" dirty="0" smtClean="0"/>
              <a:t>когда цвета </a:t>
            </a:r>
            <a:r>
              <a:rPr lang="ru-RU" sz="2000" dirty="0"/>
              <a:t>находятся в круге на одинаковом расстоянии друг от </a:t>
            </a:r>
            <a:r>
              <a:rPr lang="ru-RU" sz="2000" dirty="0" smtClean="0"/>
              <a:t>друга и </a:t>
            </a:r>
            <a:r>
              <a:rPr lang="ru-RU" sz="2000" dirty="0"/>
              <a:t>при соединении их прямыми линиями образуются </a:t>
            </a:r>
            <a:r>
              <a:rPr lang="ru-RU" sz="2000" dirty="0" smtClean="0"/>
              <a:t>правильные геометрические </a:t>
            </a:r>
            <a:r>
              <a:rPr lang="ru-RU" sz="2000" dirty="0"/>
              <a:t>фигуры. Если в композиции используются </a:t>
            </a:r>
            <a:r>
              <a:rPr lang="ru-RU" sz="2000" dirty="0" smtClean="0"/>
              <a:t>три цвета</a:t>
            </a:r>
            <a:r>
              <a:rPr lang="ru-RU" sz="2000" dirty="0"/>
              <a:t>, то для их </a:t>
            </a:r>
            <a:r>
              <a:rPr lang="ru-RU" sz="2000" dirty="0" smtClean="0"/>
              <a:t>гармонизации </a:t>
            </a:r>
            <a:r>
              <a:rPr lang="ru-RU" sz="2000" dirty="0"/>
              <a:t>необходимо применять </a:t>
            </a:r>
            <a:r>
              <a:rPr lang="ru-RU" sz="2000" dirty="0" smtClean="0"/>
              <a:t>вписанный в </a:t>
            </a:r>
            <a:r>
              <a:rPr lang="ru-RU" sz="2000" dirty="0"/>
              <a:t>круг правильный (</a:t>
            </a:r>
            <a:r>
              <a:rPr lang="ru-RU" sz="2000" b="1" dirty="0"/>
              <a:t>равносторонний) треугольник</a:t>
            </a:r>
            <a:r>
              <a:rPr lang="ru-RU" sz="2000" dirty="0"/>
              <a:t>, если </a:t>
            </a:r>
            <a:r>
              <a:rPr lang="ru-RU" sz="2000" dirty="0" smtClean="0"/>
              <a:t>четыре</a:t>
            </a:r>
            <a:r>
              <a:rPr lang="en-US" sz="2000" dirty="0" smtClean="0"/>
              <a:t> </a:t>
            </a:r>
            <a:r>
              <a:rPr lang="ru-RU" sz="2000" dirty="0" smtClean="0"/>
              <a:t>цвета</a:t>
            </a:r>
            <a:r>
              <a:rPr lang="ru-RU" sz="2000" dirty="0"/>
              <a:t>, требуется применять </a:t>
            </a:r>
            <a:r>
              <a:rPr lang="ru-RU" sz="2000" b="1" dirty="0"/>
              <a:t>квадрат</a:t>
            </a:r>
            <a:r>
              <a:rPr lang="ru-RU" sz="2000" dirty="0"/>
              <a:t>, пять цветов </a:t>
            </a:r>
            <a:r>
              <a:rPr lang="ru-RU" sz="2000" dirty="0" smtClean="0"/>
              <a:t>–</a:t>
            </a:r>
            <a:r>
              <a:rPr lang="ru-RU" sz="2000" b="1" dirty="0" smtClean="0"/>
              <a:t>правильную</a:t>
            </a:r>
            <a:r>
              <a:rPr lang="en-US" sz="2000" b="1" dirty="0" smtClean="0"/>
              <a:t> </a:t>
            </a:r>
            <a:r>
              <a:rPr lang="ru-RU" sz="2000" b="1" dirty="0" smtClean="0"/>
              <a:t>пентаграмму</a:t>
            </a:r>
            <a:r>
              <a:rPr lang="ru-RU" sz="2000" dirty="0" smtClean="0"/>
              <a:t>, </a:t>
            </a:r>
            <a:r>
              <a:rPr lang="ru-RU" sz="2000" dirty="0"/>
              <a:t>шесть - </a:t>
            </a:r>
            <a:r>
              <a:rPr lang="ru-RU" sz="2000" b="1" dirty="0"/>
              <a:t>правильный </a:t>
            </a:r>
            <a:r>
              <a:rPr lang="ru-RU" sz="2000" b="1" dirty="0" smtClean="0"/>
              <a:t>шестиугольник</a:t>
            </a:r>
            <a:r>
              <a:rPr lang="ru-RU" sz="2000" dirty="0" smtClean="0"/>
              <a:t> </a:t>
            </a:r>
            <a:r>
              <a:rPr lang="ru-RU" sz="2000" dirty="0"/>
              <a:t>т. д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Во всех </a:t>
            </a:r>
            <a:r>
              <a:rPr lang="ru-RU" sz="2000" dirty="0" smtClean="0"/>
              <a:t>случаях </a:t>
            </a:r>
            <a:r>
              <a:rPr lang="ru-RU" sz="2000" dirty="0"/>
              <a:t>сумма цветов по-прежнему останется </a:t>
            </a:r>
            <a:r>
              <a:rPr lang="ru-RU" sz="2000" dirty="0" smtClean="0"/>
              <a:t>равной нейтральному </a:t>
            </a:r>
            <a:r>
              <a:rPr lang="ru-RU" sz="2000" dirty="0"/>
              <a:t>серому цвету.</a:t>
            </a:r>
          </a:p>
        </p:txBody>
      </p:sp>
    </p:spTree>
    <p:extLst>
      <p:ext uri="{BB962C8B-B14F-4D97-AF65-F5344CB8AC3E}">
        <p14:creationId xmlns:p14="http://schemas.microsoft.com/office/powerpoint/2010/main" val="2508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419" y="620688"/>
            <a:ext cx="7682045" cy="864096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Цветовой круг Иттена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34002"/>
            <a:ext cx="8856984" cy="914878"/>
          </a:xfrm>
        </p:spPr>
        <p:txBody>
          <a:bodyPr/>
          <a:lstStyle/>
          <a:p>
            <a:r>
              <a:rPr lang="ru-RU" sz="1800" dirty="0" smtClean="0"/>
              <a:t>Гармоничность</a:t>
            </a:r>
            <a:r>
              <a:rPr lang="ru-RU" sz="1800" dirty="0"/>
              <a:t>, а соответственно </a:t>
            </a:r>
            <a:r>
              <a:rPr lang="ru-RU" sz="1800" dirty="0" smtClean="0"/>
              <a:t>и дисгармоничность </a:t>
            </a:r>
            <a:r>
              <a:rPr lang="ru-RU" sz="1800" dirty="0"/>
              <a:t>цветовых сочетаний можно определить </a:t>
            </a:r>
            <a:r>
              <a:rPr lang="ru-RU" sz="1800" dirty="0" smtClean="0"/>
              <a:t>по цветовому </a:t>
            </a:r>
            <a:r>
              <a:rPr lang="ru-RU" sz="1800" dirty="0"/>
              <a:t>кругу. Цветовой круг представляет собой полный </a:t>
            </a:r>
            <a:r>
              <a:rPr lang="ru-RU" sz="1800" dirty="0" smtClean="0"/>
              <a:t>переход цветов </a:t>
            </a:r>
            <a:r>
              <a:rPr lang="ru-RU" sz="1800" dirty="0"/>
              <a:t>спектра, расположенных по окружности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2" y="2289003"/>
            <a:ext cx="4176464" cy="417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4232" y="2289003"/>
            <a:ext cx="46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круге Иттена основой являются три </a:t>
            </a:r>
            <a:r>
              <a:rPr lang="ru-RU" dirty="0" smtClean="0"/>
              <a:t>цвета: </a:t>
            </a:r>
            <a:r>
              <a:rPr lang="ru-RU" b="1" dirty="0" smtClean="0"/>
              <a:t>синий</a:t>
            </a:r>
            <a:r>
              <a:rPr lang="ru-RU" dirty="0" smtClean="0"/>
              <a:t>, </a:t>
            </a:r>
            <a:r>
              <a:rPr lang="ru-RU" b="1" dirty="0" smtClean="0"/>
              <a:t>красный </a:t>
            </a:r>
            <a:r>
              <a:rPr lang="ru-RU" dirty="0" smtClean="0"/>
              <a:t>и </a:t>
            </a:r>
            <a:r>
              <a:rPr lang="ru-RU" b="1" dirty="0" smtClean="0"/>
              <a:t>жёлтый.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866416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Профессиональные веб-дизайнеры часто придерживаются одной схемы: </a:t>
            </a:r>
            <a:br>
              <a:rPr lang="ru-RU" dirty="0"/>
            </a:br>
            <a:r>
              <a:rPr lang="ru-RU" dirty="0"/>
              <a:t>• Они подбирают </a:t>
            </a:r>
            <a:r>
              <a:rPr lang="ru-RU" b="1" u="sng" dirty="0"/>
              <a:t>контрастные цвет фона и текста. </a:t>
            </a:r>
            <a:r>
              <a:rPr lang="ru-RU" dirty="0"/>
              <a:t>Так легче читать и воспринимать статьи. </a:t>
            </a:r>
            <a:br>
              <a:rPr lang="ru-RU" dirty="0"/>
            </a:br>
            <a:r>
              <a:rPr lang="ru-RU" dirty="0"/>
              <a:t>• Кроме того, избегают </a:t>
            </a:r>
            <a:r>
              <a:rPr lang="ru-RU" b="1" u="sng" dirty="0"/>
              <a:t>аляповатости: </a:t>
            </a:r>
            <a:r>
              <a:rPr lang="ru-RU" dirty="0"/>
              <a:t>количество цветов ограничено, стараясь в то же время не использовать их слишком мало, чтобы не сделать дизайн скучным. </a:t>
            </a:r>
            <a:br>
              <a:rPr lang="ru-RU" dirty="0"/>
            </a:br>
            <a:r>
              <a:rPr lang="ru-RU" dirty="0"/>
              <a:t>• </a:t>
            </a:r>
            <a:r>
              <a:rPr lang="ru-RU" b="1" u="sng" dirty="0"/>
              <a:t>Не пренебрегают интенсивными цветами</a:t>
            </a:r>
            <a:r>
              <a:rPr lang="ru-RU" dirty="0"/>
              <a:t>, чтобы привлечь посетителя. </a:t>
            </a:r>
            <a:br>
              <a:rPr lang="ru-RU" dirty="0"/>
            </a:br>
            <a:r>
              <a:rPr lang="ru-RU" dirty="0"/>
              <a:t>• Ищут вдохновения и новых </a:t>
            </a:r>
            <a:r>
              <a:rPr lang="ru-RU" dirty="0" smtClean="0"/>
              <a:t>колористических </a:t>
            </a:r>
            <a:r>
              <a:rPr lang="ru-RU" dirty="0"/>
              <a:t>комбинаций в природных цветовых сочетаниях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7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892480" cy="72008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Композиция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 информативность</a:t>
            </a:r>
            <a:endParaRPr lang="ru-RU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112568"/>
          </a:xfrm>
        </p:spPr>
        <p:txBody>
          <a:bodyPr/>
          <a:lstStyle/>
          <a:p>
            <a:r>
              <a:rPr lang="ru-RU" sz="2400" dirty="0"/>
              <a:t>Цель занятия: </a:t>
            </a:r>
            <a:endParaRPr lang="ru-RU" sz="2400" dirty="0" smtClean="0"/>
          </a:p>
          <a:p>
            <a:pPr marL="514350" indent="-514350">
              <a:buAutoNum type="arabicParenR"/>
            </a:pPr>
            <a:r>
              <a:rPr lang="ru-RU" sz="2400" dirty="0" smtClean="0"/>
              <a:t>познакомиться </a:t>
            </a:r>
            <a:r>
              <a:rPr lang="ru-RU" sz="2400" dirty="0"/>
              <a:t>с основными </a:t>
            </a:r>
            <a:r>
              <a:rPr lang="ru-RU" sz="2400" dirty="0" smtClean="0"/>
              <a:t>принципами построения </a:t>
            </a:r>
            <a:r>
              <a:rPr lang="ru-RU" sz="2400" dirty="0"/>
              <a:t>композиции</a:t>
            </a:r>
            <a:r>
              <a:rPr lang="ru-RU" sz="2400" dirty="0" smtClean="0"/>
              <a:t>;</a:t>
            </a:r>
          </a:p>
          <a:p>
            <a:r>
              <a:rPr lang="ru-RU" b="1" dirty="0"/>
              <a:t>Композиция</a:t>
            </a:r>
            <a:r>
              <a:rPr lang="ru-RU" dirty="0"/>
              <a:t> </a:t>
            </a:r>
            <a:r>
              <a:rPr lang="ru-RU" dirty="0" smtClean="0"/>
              <a:t>- сочетание </a:t>
            </a:r>
            <a:r>
              <a:rPr lang="ru-RU" dirty="0"/>
              <a:t>различных </a:t>
            </a:r>
            <a:r>
              <a:rPr lang="ru-RU" dirty="0" smtClean="0"/>
              <a:t>частей в </a:t>
            </a:r>
            <a:r>
              <a:rPr lang="ru-RU" dirty="0"/>
              <a:t>одно целое в соответствии с определенной </a:t>
            </a:r>
            <a:r>
              <a:rPr lang="ru-RU" dirty="0" smtClean="0"/>
              <a:t>идеей</a:t>
            </a:r>
          </a:p>
          <a:p>
            <a:pPr marL="0" indent="0">
              <a:buNone/>
            </a:pPr>
            <a:r>
              <a:rPr lang="ru-RU" sz="2400" dirty="0"/>
              <a:t>При создании композиции необходимо определить :</a:t>
            </a:r>
          </a:p>
          <a:p>
            <a:pPr marL="0" indent="0">
              <a:buNone/>
            </a:pPr>
            <a:r>
              <a:rPr lang="ru-RU" sz="2400" dirty="0"/>
              <a:t>• смысловой центр (основная идея произведения) ;</a:t>
            </a:r>
          </a:p>
          <a:p>
            <a:pPr marL="0" indent="0">
              <a:buNone/>
            </a:pPr>
            <a:r>
              <a:rPr lang="ru-RU" sz="2400" dirty="0"/>
              <a:t>• изобразительный центр (точка внимания);</a:t>
            </a:r>
          </a:p>
          <a:p>
            <a:pPr marL="0" indent="0">
              <a:buNone/>
            </a:pPr>
            <a:r>
              <a:rPr lang="ru-RU" sz="2400" dirty="0"/>
              <a:t>• логику композиции (порядок рассмотрения и </a:t>
            </a:r>
            <a:r>
              <a:rPr lang="ru-RU" sz="2400" dirty="0" smtClean="0"/>
              <a:t>восприятия композиции</a:t>
            </a:r>
            <a:r>
              <a:rPr lang="ru-RU" sz="2400" dirty="0"/>
              <a:t>)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51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640960" cy="6165304"/>
          </a:xfrm>
        </p:spPr>
        <p:txBody>
          <a:bodyPr/>
          <a:lstStyle/>
          <a:p>
            <a:r>
              <a:rPr lang="ru-RU" sz="2400" b="1" dirty="0"/>
              <a:t>Порядок. </a:t>
            </a:r>
            <a:r>
              <a:rPr lang="ru-RU" sz="2400" dirty="0"/>
              <a:t>В любом изображении необходимо </a:t>
            </a:r>
            <a:r>
              <a:rPr lang="ru-RU" sz="2400" dirty="0" smtClean="0"/>
              <a:t>выдержать определенный порядок</a:t>
            </a:r>
            <a:r>
              <a:rPr lang="ru-RU" sz="2400" dirty="0"/>
              <a:t>, ведь человек, глядя на изображение, </a:t>
            </a:r>
            <a:r>
              <a:rPr lang="ru-RU" sz="2400" dirty="0" smtClean="0"/>
              <a:t>пытается найти </a:t>
            </a:r>
            <a:r>
              <a:rPr lang="ru-RU" sz="2400" dirty="0"/>
              <a:t>там зашифрованный смысл. Зрителю всегда </a:t>
            </a:r>
            <a:r>
              <a:rPr lang="ru-RU" sz="2400" dirty="0" smtClean="0"/>
              <a:t>следует немного подольстить - сделайте </a:t>
            </a:r>
            <a:r>
              <a:rPr lang="ru-RU" sz="2400" dirty="0"/>
              <a:t>порядок простым и </a:t>
            </a:r>
            <a:r>
              <a:rPr lang="ru-RU" sz="2400" dirty="0" smtClean="0"/>
              <a:t>понятным, и </a:t>
            </a:r>
            <a:r>
              <a:rPr lang="ru-RU" sz="2400" dirty="0"/>
              <a:t>ему покажется, что он разгадал вас, а ваш </a:t>
            </a:r>
            <a:r>
              <a:rPr lang="ru-RU" sz="2400" dirty="0" smtClean="0"/>
              <a:t>рисунок </a:t>
            </a:r>
            <a:r>
              <a:rPr lang="ru-RU" sz="2400" dirty="0"/>
              <a:t>вызовет </a:t>
            </a:r>
            <a:r>
              <a:rPr lang="ru-RU" sz="2400" dirty="0" smtClean="0"/>
              <a:t>у него </a:t>
            </a:r>
            <a:r>
              <a:rPr lang="ru-RU" sz="2400" dirty="0"/>
              <a:t>положительные эмоции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Равновесие. </a:t>
            </a:r>
            <a:r>
              <a:rPr lang="ru-RU" sz="2400" dirty="0"/>
              <a:t>Равновесие формы - состояние, при </a:t>
            </a:r>
            <a:r>
              <a:rPr lang="ru-RU" sz="2400" dirty="0" smtClean="0"/>
              <a:t>котором все </a:t>
            </a:r>
            <a:r>
              <a:rPr lang="ru-RU" sz="2400" dirty="0"/>
              <a:t>элементы сбалансированы между собой, вызывают </a:t>
            </a:r>
            <a:r>
              <a:rPr lang="ru-RU" sz="2400" dirty="0" smtClean="0"/>
              <a:t>ощущение покоя </a:t>
            </a:r>
            <a:r>
              <a:rPr lang="ru-RU" sz="2400" dirty="0"/>
              <a:t>и уверенности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Контраст. </a:t>
            </a:r>
            <a:r>
              <a:rPr lang="ru-RU" sz="2400" dirty="0"/>
              <a:t>Контраст выделяет часть изображения, </a:t>
            </a:r>
            <a:r>
              <a:rPr lang="ru-RU" sz="2400" dirty="0" smtClean="0"/>
              <a:t>расставляет акценты</a:t>
            </a:r>
            <a:r>
              <a:rPr lang="ru-RU" sz="2400" dirty="0"/>
              <a:t>, выражает энергию и силу </a:t>
            </a:r>
            <a:r>
              <a:rPr lang="ru-RU" sz="2400" dirty="0" smtClean="0"/>
              <a:t>произведения</a:t>
            </a:r>
            <a:r>
              <a:rPr lang="ru-RU" sz="2400" dirty="0"/>
              <a:t>. Контраст </a:t>
            </a:r>
            <a:r>
              <a:rPr lang="ru-RU" sz="2400" dirty="0" smtClean="0"/>
              <a:t>- резкое </a:t>
            </a:r>
            <a:r>
              <a:rPr lang="ru-RU" sz="2400" dirty="0"/>
              <a:t>различие элементов композиции, мощное средство </a:t>
            </a:r>
            <a:r>
              <a:rPr lang="ru-RU" sz="2400" dirty="0" smtClean="0"/>
              <a:t>усиления выразительности.</a:t>
            </a:r>
          </a:p>
          <a:p>
            <a:r>
              <a:rPr lang="ru-RU" sz="2400" b="1" dirty="0"/>
              <a:t>Ритм </a:t>
            </a:r>
            <a:r>
              <a:rPr lang="ru-RU" sz="2400" dirty="0"/>
              <a:t>- это темп, напряжение дизайнерской работы. </a:t>
            </a:r>
            <a:r>
              <a:rPr lang="ru-RU" sz="2400" dirty="0" smtClean="0"/>
              <a:t>Он связывает </a:t>
            </a:r>
            <a:r>
              <a:rPr lang="ru-RU" sz="2400" dirty="0"/>
              <a:t>отдельные линии, плоскости, формы, </a:t>
            </a:r>
            <a:r>
              <a:rPr lang="ru-RU" sz="2400" dirty="0" smtClean="0"/>
              <a:t>настраивает движение </a:t>
            </a:r>
            <a:r>
              <a:rPr lang="ru-RU" sz="2400" dirty="0"/>
              <a:t>глаз зрителя по объекту или изображению.</a:t>
            </a:r>
          </a:p>
        </p:txBody>
      </p:sp>
    </p:spTree>
    <p:extLst>
      <p:ext uri="{BB962C8B-B14F-4D97-AF65-F5344CB8AC3E}">
        <p14:creationId xmlns:p14="http://schemas.microsoft.com/office/powerpoint/2010/main" val="1250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676456" cy="5760640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/>
              <a:t>Гармония и центр композиции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 </a:t>
            </a:r>
            <a:r>
              <a:rPr lang="ru-RU" sz="2400" b="1" dirty="0"/>
              <a:t>Гармония </a:t>
            </a:r>
            <a:r>
              <a:rPr lang="ru-RU" sz="2400" dirty="0" smtClean="0"/>
              <a:t>– соразмерность всех </a:t>
            </a:r>
            <a:r>
              <a:rPr lang="ru-RU" sz="2400" dirty="0"/>
              <a:t>частей целого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Цельность произведения определяется </a:t>
            </a:r>
            <a:r>
              <a:rPr lang="ru-RU" sz="2400" dirty="0" smtClean="0"/>
              <a:t>возможностью сразу </a:t>
            </a:r>
            <a:r>
              <a:rPr lang="ru-RU" sz="2400" dirty="0"/>
              <a:t>охватить его взглядом и одновременно определить </a:t>
            </a:r>
            <a:r>
              <a:rPr lang="ru-RU" sz="2400" dirty="0" smtClean="0"/>
              <a:t>основную часть</a:t>
            </a:r>
            <a:r>
              <a:rPr lang="ru-RU" sz="2400" dirty="0"/>
              <a:t>, вокруг которой располагаются не столь значимые, </a:t>
            </a:r>
            <a:r>
              <a:rPr lang="ru-RU" sz="2400" dirty="0" smtClean="0"/>
              <a:t>но тем </a:t>
            </a:r>
            <a:r>
              <a:rPr lang="ru-RU" sz="2400" dirty="0"/>
              <a:t>не менее необходимые элементы композиции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Центр композиции </a:t>
            </a:r>
            <a:r>
              <a:rPr lang="ru-RU" sz="2400" dirty="0"/>
              <a:t>- это ее главный смысловой элемент.</a:t>
            </a:r>
          </a:p>
          <a:p>
            <a:pPr marL="0" indent="0">
              <a:buNone/>
            </a:pPr>
            <a:r>
              <a:rPr lang="ru-RU" sz="2400" dirty="0"/>
              <a:t>Форма и место размещения центра могут быть любыми, но </a:t>
            </a:r>
            <a:r>
              <a:rPr lang="ru-RU" sz="2400" dirty="0" smtClean="0"/>
              <a:t>главная часть </a:t>
            </a:r>
            <a:r>
              <a:rPr lang="ru-RU" sz="2400" dirty="0"/>
              <a:t>композиции всегда содержит внутри себя точку </a:t>
            </a:r>
            <a:r>
              <a:rPr lang="ru-RU" sz="2400" dirty="0" smtClean="0"/>
              <a:t>или линию</a:t>
            </a:r>
            <a:r>
              <a:rPr lang="ru-RU" sz="2400" dirty="0"/>
              <a:t>, относительно которой устанавливается равновесие </a:t>
            </a:r>
            <a:r>
              <a:rPr lang="ru-RU" sz="2400" dirty="0" smtClean="0"/>
              <a:t>боковых частей </a:t>
            </a:r>
            <a:r>
              <a:rPr lang="ru-RU" sz="2400" dirty="0"/>
              <a:t>или верха и низа.</a:t>
            </a:r>
          </a:p>
        </p:txBody>
      </p:sp>
    </p:spTree>
    <p:extLst>
      <p:ext uri="{BB962C8B-B14F-4D97-AF65-F5344CB8AC3E}">
        <p14:creationId xmlns:p14="http://schemas.microsoft.com/office/powerpoint/2010/main" val="36214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093" y="476672"/>
            <a:ext cx="8706908" cy="864096"/>
          </a:xfrm>
        </p:spPr>
        <p:txBody>
          <a:bodyPr/>
          <a:lstStyle/>
          <a:p>
            <a:r>
              <a:rPr lang="ru-RU" sz="3600" b="1" dirty="0"/>
              <a:t>Информативность дизайнерской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328592"/>
          </a:xfrm>
        </p:spPr>
        <p:txBody>
          <a:bodyPr/>
          <a:lstStyle/>
          <a:p>
            <a:r>
              <a:rPr lang="ru-RU" sz="2000" dirty="0"/>
              <a:t>Несмотря на важность композиционного построения, </a:t>
            </a:r>
            <a:r>
              <a:rPr lang="ru-RU" sz="2000" dirty="0" smtClean="0"/>
              <a:t>следует учитывать</a:t>
            </a:r>
            <a:r>
              <a:rPr lang="ru-RU" sz="2000" dirty="0"/>
              <a:t>, что основная часть информации передается </a:t>
            </a:r>
            <a:r>
              <a:rPr lang="ru-RU" sz="2000" dirty="0" smtClean="0"/>
              <a:t>зрителю посредством </a:t>
            </a:r>
            <a:r>
              <a:rPr lang="ru-RU" sz="2000" dirty="0"/>
              <a:t>текстов и фотографий. Содержание </a:t>
            </a:r>
            <a:r>
              <a:rPr lang="ru-RU" sz="2000" dirty="0" smtClean="0"/>
              <a:t>оказывает огромное </a:t>
            </a:r>
            <a:r>
              <a:rPr lang="ru-RU" sz="2000" dirty="0"/>
              <a:t>влияние на общее впечатление от изображения: </a:t>
            </a:r>
            <a:r>
              <a:rPr lang="ru-RU" sz="2000" dirty="0" smtClean="0"/>
              <a:t>ясно, что </a:t>
            </a:r>
            <a:r>
              <a:rPr lang="ru-RU" sz="2000" dirty="0"/>
              <a:t>даже отлично подобранные пропорции, сочетания форм </a:t>
            </a:r>
            <a:r>
              <a:rPr lang="ru-RU" sz="2000" dirty="0" smtClean="0"/>
              <a:t>и цветов </a:t>
            </a:r>
            <a:r>
              <a:rPr lang="ru-RU" sz="2000" dirty="0"/>
              <a:t>не смогут компенсировать информационную </a:t>
            </a:r>
            <a:r>
              <a:rPr lang="ru-RU" sz="2000" dirty="0" smtClean="0"/>
              <a:t>пустоту. Информация </a:t>
            </a:r>
            <a:r>
              <a:rPr lang="ru-RU" sz="2000" dirty="0"/>
              <a:t>должна быть легко доступной для восприятия </a:t>
            </a:r>
            <a:r>
              <a:rPr lang="ru-RU" sz="2000" dirty="0" smtClean="0"/>
              <a:t>.Тексты </a:t>
            </a:r>
            <a:r>
              <a:rPr lang="ru-RU" sz="2000" dirty="0"/>
              <a:t>лучше всего выводить черными буквами на </a:t>
            </a:r>
            <a:r>
              <a:rPr lang="ru-RU" sz="2000" dirty="0" smtClean="0"/>
              <a:t>светлом фоне</a:t>
            </a:r>
            <a:r>
              <a:rPr lang="ru-RU" sz="2000" dirty="0"/>
              <a:t>, так он легче будет читаться. Белые буквы на черном </a:t>
            </a:r>
            <a:r>
              <a:rPr lang="ru-RU" sz="2000" dirty="0" smtClean="0"/>
              <a:t>фоне читаются </a:t>
            </a:r>
            <a:r>
              <a:rPr lang="ru-RU" sz="2000" dirty="0"/>
              <a:t>труднее, но хуже всего воспринимается текст </a:t>
            </a:r>
            <a:r>
              <a:rPr lang="ru-RU" sz="2000" dirty="0" smtClean="0"/>
              <a:t>другого цвета</a:t>
            </a:r>
            <a:r>
              <a:rPr lang="ru-RU" sz="2000" dirty="0"/>
              <a:t>, отличного от черного и белого, - контрастность в </a:t>
            </a:r>
            <a:r>
              <a:rPr lang="ru-RU" sz="2000" dirty="0" smtClean="0"/>
              <a:t>этом случае </a:t>
            </a:r>
            <a:r>
              <a:rPr lang="ru-RU" sz="2000" dirty="0"/>
              <a:t>заведомо снижена.</a:t>
            </a:r>
          </a:p>
        </p:txBody>
      </p:sp>
    </p:spTree>
    <p:extLst>
      <p:ext uri="{BB962C8B-B14F-4D97-AF65-F5344CB8AC3E}">
        <p14:creationId xmlns:p14="http://schemas.microsoft.com/office/powerpoint/2010/main" val="16666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483301" cy="484783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Шрифт и 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текст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12568"/>
          </a:xfrm>
        </p:spPr>
        <p:txBody>
          <a:bodyPr/>
          <a:lstStyle/>
          <a:p>
            <a:r>
              <a:rPr lang="ru-RU" sz="2000" b="1" dirty="0"/>
              <a:t>Цель занятия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l) познакомиться со шрифтовым дизайном;</a:t>
            </a:r>
          </a:p>
          <a:p>
            <a:r>
              <a:rPr lang="ru-RU" sz="2000" dirty="0"/>
              <a:t>2) узнать правила подбора шрифтов;</a:t>
            </a:r>
            <a:endParaRPr lang="ru-RU" sz="2000" dirty="0" smtClean="0"/>
          </a:p>
          <a:p>
            <a:r>
              <a:rPr lang="ru-RU" sz="2000" dirty="0" smtClean="0"/>
              <a:t>Ни </a:t>
            </a:r>
            <a:r>
              <a:rPr lang="ru-RU" sz="2000" dirty="0"/>
              <a:t>одна работа не обходится без </a:t>
            </a:r>
            <a:r>
              <a:rPr lang="ru-RU" sz="2000" b="1" dirty="0"/>
              <a:t>шрифтовых </a:t>
            </a:r>
            <a:r>
              <a:rPr lang="ru-RU" sz="2000" b="1" dirty="0" smtClean="0"/>
              <a:t>заголовков, логотипов</a:t>
            </a:r>
            <a:r>
              <a:rPr lang="ru-RU" sz="2000" dirty="0"/>
              <a:t>, надписей и это самая ответственная часть </a:t>
            </a:r>
            <a:r>
              <a:rPr lang="ru-RU" sz="2000" dirty="0" smtClean="0"/>
              <a:t>любого проекта</a:t>
            </a:r>
            <a:r>
              <a:rPr lang="ru-RU" sz="2000" dirty="0"/>
              <a:t>. Большинство современных профессиональных </a:t>
            </a:r>
            <a:r>
              <a:rPr lang="ru-RU" sz="2000" dirty="0" smtClean="0"/>
              <a:t>шрифтов ,созданных </a:t>
            </a:r>
            <a:r>
              <a:rPr lang="ru-RU" sz="2000" dirty="0"/>
              <a:t>лучшими </a:t>
            </a:r>
            <a:r>
              <a:rPr lang="ru-RU" sz="2000" dirty="0" smtClean="0"/>
              <a:t>художниками </a:t>
            </a:r>
            <a:r>
              <a:rPr lang="ru-RU" sz="2000" dirty="0"/>
              <a:t>на основе вековых </a:t>
            </a:r>
            <a:r>
              <a:rPr lang="ru-RU" sz="2000" dirty="0" smtClean="0"/>
              <a:t>традиций ,могут </a:t>
            </a:r>
            <a:r>
              <a:rPr lang="ru-RU" sz="2000" dirty="0"/>
              <a:t>подходить или не подходить к конкретному </a:t>
            </a:r>
            <a:r>
              <a:rPr lang="ru-RU" sz="2000" dirty="0" smtClean="0"/>
              <a:t>случаю. Поэтом </a:t>
            </a:r>
            <a:r>
              <a:rPr lang="ru-RU" sz="2000" dirty="0"/>
              <a:t>у подбор оптимального шрифта и подгонка его </a:t>
            </a:r>
            <a:r>
              <a:rPr lang="ru-RU" sz="2000" dirty="0" smtClean="0"/>
              <a:t>по месту </a:t>
            </a:r>
            <a:r>
              <a:rPr lang="ru-RU" sz="2000" dirty="0"/>
              <a:t>- не только важная часть любого проекта, но и </a:t>
            </a:r>
            <a:r>
              <a:rPr lang="ru-RU" sz="2000" dirty="0" smtClean="0"/>
              <a:t>хорошее упражнение </a:t>
            </a:r>
            <a:r>
              <a:rPr lang="ru-RU" sz="2000" dirty="0"/>
              <a:t>для развития дизайнерского вкуса и </a:t>
            </a:r>
            <a:r>
              <a:rPr lang="ru-RU" sz="2000" dirty="0" smtClean="0"/>
              <a:t>чувства формы .</a:t>
            </a:r>
          </a:p>
          <a:p>
            <a:r>
              <a:rPr lang="ru-RU" sz="2000" dirty="0"/>
              <a:t>Главное правило подбора шрифтов для дизайнерского </a:t>
            </a:r>
            <a:r>
              <a:rPr lang="ru-RU" sz="2000" dirty="0" smtClean="0"/>
              <a:t>проекта заключается </a:t>
            </a:r>
            <a:r>
              <a:rPr lang="ru-RU" sz="2000" dirty="0"/>
              <a:t>в том, что композиция должна содержать </a:t>
            </a:r>
            <a:r>
              <a:rPr lang="ru-RU" sz="2000" b="1" dirty="0" smtClean="0"/>
              <a:t>минимальное количество </a:t>
            </a:r>
            <a:r>
              <a:rPr lang="ru-RU" sz="2000" b="1" dirty="0"/>
              <a:t>шрифтов. </a:t>
            </a:r>
            <a:r>
              <a:rPr lang="ru-RU" sz="2000" dirty="0"/>
              <a:t>Шрифты должны быть </a:t>
            </a:r>
            <a:r>
              <a:rPr lang="ru-RU" sz="2000" dirty="0" smtClean="0"/>
              <a:t>резко различными</a:t>
            </a:r>
            <a:r>
              <a:rPr lang="ru-RU" sz="2000" dirty="0"/>
              <a:t>, контрастирующими и тем самым </a:t>
            </a:r>
            <a:r>
              <a:rPr lang="ru-RU" sz="2000" dirty="0" smtClean="0"/>
              <a:t>поддерживающим и друг </a:t>
            </a:r>
            <a:r>
              <a:rPr lang="ru-RU" sz="2000" dirty="0"/>
              <a:t>друга.</a:t>
            </a:r>
          </a:p>
        </p:txBody>
      </p:sp>
    </p:spTree>
    <p:extLst>
      <p:ext uri="{BB962C8B-B14F-4D97-AF65-F5344CB8AC3E}">
        <p14:creationId xmlns:p14="http://schemas.microsoft.com/office/powerpoint/2010/main" val="21334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836712"/>
            <a:ext cx="6372200" cy="490066"/>
          </a:xfrm>
        </p:spPr>
        <p:txBody>
          <a:bodyPr/>
          <a:lstStyle/>
          <a:p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85392"/>
            <a:ext cx="8460432" cy="5472608"/>
          </a:xfrm>
        </p:spPr>
        <p:txBody>
          <a:bodyPr/>
          <a:lstStyle/>
          <a:p>
            <a:r>
              <a:rPr lang="ru-RU" dirty="0">
                <a:hlinkClick r:id="rId2" action="ppaction://hlinksldjump"/>
              </a:rPr>
              <a:t>Введение в </a:t>
            </a:r>
            <a:r>
              <a:rPr lang="en-US" dirty="0">
                <a:hlinkClick r:id="rId2" action="ppaction://hlinksldjump"/>
              </a:rPr>
              <a:t>w</a:t>
            </a:r>
            <a:r>
              <a:rPr lang="ru-RU" dirty="0" smtClean="0">
                <a:hlinkClick r:id="rId2" action="ppaction://hlinksldjump"/>
              </a:rPr>
              <a:t>е</a:t>
            </a:r>
            <a:r>
              <a:rPr lang="en-US" dirty="0" smtClean="0">
                <a:hlinkClick r:id="rId2" action="ppaction://hlinksldjump"/>
              </a:rPr>
              <a:t>b</a:t>
            </a:r>
            <a:r>
              <a:rPr lang="ru-RU" dirty="0" smtClean="0">
                <a:hlinkClick r:id="rId2" action="ppaction://hlinksldjump"/>
              </a:rPr>
              <a:t>-дизайн</a:t>
            </a:r>
            <a:endParaRPr lang="ru-RU" dirty="0" smtClean="0"/>
          </a:p>
          <a:p>
            <a:r>
              <a:rPr lang="ru-RU" dirty="0">
                <a:hlinkClick r:id="rId3" action="ppaction://hlinksldjump"/>
              </a:rPr>
              <a:t>Организация </a:t>
            </a:r>
            <a:r>
              <a:rPr lang="ru-RU" dirty="0" smtClean="0">
                <a:hlinkClick r:id="rId3" action="ppaction://hlinksldjump"/>
              </a:rPr>
              <a:t>сайта</a:t>
            </a:r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Публикация </a:t>
            </a:r>
            <a:r>
              <a:rPr lang="ru-RU" dirty="0">
                <a:hlinkClick r:id="rId4" action="ppaction://hlinksldjump"/>
              </a:rPr>
              <a:t>сайта в </a:t>
            </a:r>
            <a:r>
              <a:rPr lang="ru-RU" dirty="0" smtClean="0">
                <a:hlinkClick r:id="rId4" action="ppaction://hlinksldjump"/>
              </a:rPr>
              <a:t>Интернете</a:t>
            </a:r>
            <a:endParaRPr lang="ru-RU" dirty="0" smtClean="0"/>
          </a:p>
          <a:p>
            <a:r>
              <a:rPr lang="ru-RU" dirty="0">
                <a:hlinkClick r:id="rId5" action="ppaction://hlinksldjump"/>
              </a:rPr>
              <a:t>Графика на </a:t>
            </a:r>
            <a:r>
              <a:rPr lang="en-US" dirty="0">
                <a:hlinkClick r:id="rId5" action="ppaction://hlinksldjump"/>
              </a:rPr>
              <a:t>w</a:t>
            </a:r>
            <a:r>
              <a:rPr lang="ru-RU" dirty="0">
                <a:hlinkClick r:id="rId5" action="ppaction://hlinksldjump"/>
              </a:rPr>
              <a:t>е</a:t>
            </a:r>
            <a:r>
              <a:rPr lang="en-US" dirty="0">
                <a:hlinkClick r:id="rId5" action="ppaction://hlinksldjump"/>
              </a:rPr>
              <a:t>b </a:t>
            </a:r>
            <a:r>
              <a:rPr lang="ru-RU" dirty="0" smtClean="0">
                <a:hlinkClick r:id="rId5" action="ppaction://hlinksldjump"/>
              </a:rPr>
              <a:t>– страницах</a:t>
            </a:r>
            <a:endParaRPr lang="ru-RU" dirty="0"/>
          </a:p>
          <a:p>
            <a:r>
              <a:rPr lang="ru-RU" dirty="0" smtClean="0">
                <a:hlinkClick r:id="rId6" action="ppaction://hlinksldjump"/>
              </a:rPr>
              <a:t>Цвет </a:t>
            </a:r>
            <a:r>
              <a:rPr lang="ru-RU" dirty="0">
                <a:hlinkClick r:id="rId6" action="ppaction://hlinksldjump"/>
              </a:rPr>
              <a:t>в </a:t>
            </a:r>
            <a:r>
              <a:rPr lang="ru-RU" dirty="0" smtClean="0">
                <a:hlinkClick r:id="rId6" action="ppaction://hlinksldjump"/>
              </a:rPr>
              <a:t>дизайне</a:t>
            </a:r>
            <a:endParaRPr lang="ru-RU" dirty="0" smtClean="0"/>
          </a:p>
          <a:p>
            <a:r>
              <a:rPr lang="ru-RU" dirty="0">
                <a:hlinkClick r:id="rId7" action="ppaction://hlinksldjump"/>
              </a:rPr>
              <a:t>Композиция и </a:t>
            </a:r>
            <a:r>
              <a:rPr lang="ru-RU" dirty="0" smtClean="0">
                <a:hlinkClick r:id="rId7" action="ppaction://hlinksldjump"/>
              </a:rPr>
              <a:t>информативность</a:t>
            </a:r>
            <a:endParaRPr lang="ru-RU" dirty="0" smtClean="0"/>
          </a:p>
          <a:p>
            <a:r>
              <a:rPr lang="ru-RU" dirty="0">
                <a:hlinkClick r:id="rId8" action="ppaction://hlinksldjump"/>
              </a:rPr>
              <a:t>Шрифт </a:t>
            </a:r>
            <a:r>
              <a:rPr lang="ru-RU" dirty="0" smtClean="0">
                <a:hlinkClick r:id="rId8" action="ppaction://hlinksldjump"/>
              </a:rPr>
              <a:t>и </a:t>
            </a:r>
            <a:r>
              <a:rPr lang="ru-RU" dirty="0">
                <a:hlinkClick r:id="rId8" action="ppaction://hlinksldjump"/>
              </a:rPr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7655768" cy="922114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Введение в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е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</a:t>
            </a:r>
            <a:r>
              <a:rPr lang="ru-RU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-дизайн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04864"/>
            <a:ext cx="8820472" cy="4392488"/>
          </a:xfrm>
        </p:spPr>
        <p:txBody>
          <a:bodyPr/>
          <a:lstStyle/>
          <a:p>
            <a:r>
              <a:rPr lang="ru-RU" b="1" dirty="0" smtClean="0"/>
              <a:t>W</a:t>
            </a:r>
            <a:r>
              <a:rPr lang="en-US" b="1" dirty="0" smtClean="0"/>
              <a:t>eb</a:t>
            </a:r>
            <a:r>
              <a:rPr lang="ru-RU" b="1" dirty="0" smtClean="0"/>
              <a:t>-дизайн </a:t>
            </a:r>
            <a:r>
              <a:rPr lang="en-US" b="1" dirty="0" smtClean="0"/>
              <a:t> </a:t>
            </a:r>
            <a:r>
              <a:rPr lang="en-US" sz="2400" b="1" dirty="0" smtClean="0"/>
              <a:t>─ </a:t>
            </a:r>
            <a:r>
              <a:rPr lang="ru-RU" sz="2400" b="1" dirty="0" smtClean="0"/>
              <a:t>это </a:t>
            </a:r>
            <a:r>
              <a:rPr lang="ru-RU" sz="2400" b="1" dirty="0"/>
              <a:t>создание </a:t>
            </a:r>
            <a:r>
              <a:rPr lang="ru-RU" sz="2400" b="1" dirty="0" smtClean="0"/>
              <a:t>w</a:t>
            </a:r>
            <a:r>
              <a:rPr lang="en-US" sz="2400" b="1" dirty="0" smtClean="0"/>
              <a:t>eb</a:t>
            </a:r>
            <a:r>
              <a:rPr lang="ru-RU" sz="2400" b="1" dirty="0" smtClean="0"/>
              <a:t>-сайтов средствами </a:t>
            </a:r>
            <a:r>
              <a:rPr lang="ru-RU" sz="2400" b="1" dirty="0"/>
              <a:t>программирования и компьютерной графики</a:t>
            </a:r>
            <a:r>
              <a:rPr lang="ru-RU" sz="2400" b="1" dirty="0" smtClean="0"/>
              <a:t>.</a:t>
            </a:r>
          </a:p>
          <a:p>
            <a:r>
              <a:rPr lang="ru-RU" sz="2400" b="1" dirty="0"/>
              <a:t>Цель </a:t>
            </a:r>
            <a:r>
              <a:rPr lang="ru-RU" sz="2400" b="1" dirty="0" smtClean="0"/>
              <a:t>занятия </a:t>
            </a:r>
            <a:r>
              <a:rPr lang="ru-RU" sz="2400" dirty="0" smtClean="0"/>
              <a:t>научится: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• разрабатывать структуру сайта;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smtClean="0"/>
              <a:t> </a:t>
            </a:r>
            <a:r>
              <a:rPr lang="ru-RU" dirty="0"/>
              <a:t>публиковать сайт в Интернете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1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272808" cy="100811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Основы 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е</a:t>
            </a:r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</a:t>
            </a:r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-технологий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32" y="1484784"/>
            <a:ext cx="8712968" cy="4968552"/>
          </a:xfrm>
        </p:spPr>
        <p:txBody>
          <a:bodyPr/>
          <a:lstStyle/>
          <a:p>
            <a:r>
              <a:rPr lang="en-US" sz="2800" b="1" dirty="0" smtClean="0"/>
              <a:t>Web</a:t>
            </a:r>
            <a:r>
              <a:rPr lang="ru-RU" sz="2800" b="1" dirty="0" smtClean="0"/>
              <a:t> - страница </a:t>
            </a:r>
            <a:r>
              <a:rPr lang="ru-RU" sz="2800" dirty="0"/>
              <a:t>- это текстовый файл, содержащий текст, оформленный с помощью языка </a:t>
            </a:r>
            <a:r>
              <a:rPr lang="ru-RU" sz="2800" i="1" u="sng" dirty="0"/>
              <a:t>разметки HTML</a:t>
            </a:r>
            <a:r>
              <a:rPr lang="ru-RU" sz="2800" dirty="0"/>
              <a:t>, а также </a:t>
            </a:r>
            <a:r>
              <a:rPr lang="ru-RU" sz="2800" i="1" u="sng" dirty="0"/>
              <a:t>ссылки</a:t>
            </a:r>
            <a:r>
              <a:rPr lang="ru-RU" sz="2800" dirty="0"/>
              <a:t> на графические файлы (иллюстрации) и </a:t>
            </a:r>
            <a:r>
              <a:rPr lang="ru-RU" sz="2800" i="1" u="sng" dirty="0"/>
              <a:t>гипертекстовые ссылки </a:t>
            </a:r>
            <a:r>
              <a:rPr lang="ru-RU" sz="2800" dirty="0"/>
              <a:t>на другие </a:t>
            </a:r>
            <a:r>
              <a:rPr lang="en-US" sz="2800" dirty="0" smtClean="0"/>
              <a:t>web</a:t>
            </a:r>
            <a:r>
              <a:rPr lang="ru-RU" sz="2800" dirty="0" smtClean="0"/>
              <a:t>-страницы </a:t>
            </a:r>
            <a:r>
              <a:rPr lang="ru-RU" sz="2800" dirty="0"/>
              <a:t>сайта</a:t>
            </a:r>
            <a:endParaRPr lang="en-US" sz="2800" dirty="0"/>
          </a:p>
          <a:p>
            <a:r>
              <a:rPr lang="en-US" sz="2800" b="1" i="1" dirty="0" smtClean="0"/>
              <a:t>HTML</a:t>
            </a:r>
            <a:r>
              <a:rPr lang="en-US" sz="2800" b="1" i="1" dirty="0"/>
              <a:t>. </a:t>
            </a:r>
            <a:r>
              <a:rPr lang="en-US" sz="2800" dirty="0"/>
              <a:t>Hyper Text Markup Language (</a:t>
            </a:r>
            <a:r>
              <a:rPr lang="ru-RU" sz="2800" dirty="0"/>
              <a:t>язык разметки гипертекста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- </a:t>
            </a:r>
            <a:r>
              <a:rPr lang="ru-RU" sz="2800" dirty="0"/>
              <a:t>язык, используемый для создания документов в Интернете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Файлы, содержащие гипертекстовый код, имеют </a:t>
            </a:r>
            <a:r>
              <a:rPr lang="ru-RU" sz="2800" dirty="0" smtClean="0"/>
              <a:t>расширение</a:t>
            </a:r>
            <a:r>
              <a:rPr lang="en-US" sz="2800" dirty="0" smtClean="0"/>
              <a:t> </a:t>
            </a:r>
            <a:r>
              <a:rPr lang="en-US" sz="2800" b="1" dirty="0" smtClean="0"/>
              <a:t>.htm </a:t>
            </a:r>
            <a:r>
              <a:rPr lang="ru-RU" sz="2800" dirty="0"/>
              <a:t>или </a:t>
            </a:r>
            <a:r>
              <a:rPr lang="ru-RU" sz="2800" b="1" dirty="0"/>
              <a:t>.</a:t>
            </a:r>
            <a:r>
              <a:rPr lang="en-US" sz="2800" b="1" dirty="0"/>
              <a:t>html</a:t>
            </a:r>
            <a:r>
              <a:rPr lang="en-US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0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976664"/>
          </a:xfrm>
        </p:spPr>
        <p:txBody>
          <a:bodyPr/>
          <a:lstStyle/>
          <a:p>
            <a:r>
              <a:rPr lang="en-US" sz="2800" dirty="0" smtClean="0"/>
              <a:t>Web- </a:t>
            </a:r>
            <a:r>
              <a:rPr lang="ru-RU" sz="2800" dirty="0" smtClean="0"/>
              <a:t>страницы </a:t>
            </a:r>
            <a:r>
              <a:rPr lang="ru-RU" sz="2800" dirty="0"/>
              <a:t>делятся на </a:t>
            </a:r>
            <a:r>
              <a:rPr lang="ru-RU" sz="2800" b="1" u="sng" dirty="0"/>
              <a:t>статические </a:t>
            </a:r>
            <a:r>
              <a:rPr lang="ru-RU" sz="2800" dirty="0"/>
              <a:t>и </a:t>
            </a:r>
            <a:r>
              <a:rPr lang="ru-RU" sz="2800" b="1" u="sng" dirty="0"/>
              <a:t>динамические </a:t>
            </a:r>
            <a:r>
              <a:rPr lang="ru-RU" sz="2800" dirty="0"/>
              <a:t>по поведению документа в браузере. </a:t>
            </a:r>
            <a:endParaRPr lang="ru-RU" sz="2800" dirty="0" smtClean="0"/>
          </a:p>
          <a:p>
            <a:r>
              <a:rPr lang="ru-RU" sz="2800" b="1" u="sng" dirty="0" smtClean="0"/>
              <a:t>Статические</a:t>
            </a:r>
            <a:r>
              <a:rPr lang="ru-RU" sz="2800" dirty="0" smtClean="0"/>
              <a:t> </a:t>
            </a:r>
            <a:r>
              <a:rPr lang="ru-RU" sz="2800" dirty="0"/>
              <a:t>- означает, что страница выглядит всегда одинаково</a:t>
            </a:r>
            <a:r>
              <a:rPr lang="ru-RU" sz="2800"/>
              <a:t>, </a:t>
            </a:r>
            <a:r>
              <a:rPr lang="ru-RU" sz="2800" smtClean="0"/>
              <a:t>не </a:t>
            </a:r>
            <a:r>
              <a:rPr lang="ru-RU" sz="2800" dirty="0"/>
              <a:t>зависимо от действий </a:t>
            </a:r>
            <a:r>
              <a:rPr lang="ru-RU" sz="2800" dirty="0" smtClean="0"/>
              <a:t>пользователя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b="1" u="sng" dirty="0"/>
              <a:t>Динамические html страницы - </a:t>
            </a:r>
            <a:r>
              <a:rPr lang="ru-RU" sz="2800" dirty="0"/>
              <a:t>эти страницы уже могут реагировать на действия пользователя и изменяться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Например, при щелчке по тексту может показываться всплывающий блок текста с переводом слова  или сортировка в базе данных.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39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820472" cy="6192688"/>
          </a:xfrm>
        </p:spPr>
        <p:txBody>
          <a:bodyPr/>
          <a:lstStyle/>
          <a:p>
            <a:pPr marL="354013" indent="0">
              <a:spcBef>
                <a:spcPts val="0"/>
              </a:spcBef>
              <a:buNone/>
            </a:pPr>
            <a:r>
              <a:rPr lang="ru-RU" sz="2800" b="1" dirty="0" smtClean="0"/>
              <a:t>Сайт</a:t>
            </a:r>
            <a:r>
              <a:rPr lang="ru-RU" sz="2800" dirty="0"/>
              <a:t> </a:t>
            </a:r>
            <a:r>
              <a:rPr lang="ru-RU" sz="2800" dirty="0" smtClean="0"/>
              <a:t>(буквально </a:t>
            </a:r>
            <a:r>
              <a:rPr lang="ru-RU" sz="2800" dirty="0"/>
              <a:t>«место, сегмент, часть в сети») — совокупность </a:t>
            </a:r>
            <a:r>
              <a:rPr lang="ru-RU" sz="2800" dirty="0">
                <a:hlinkClick r:id="rId2" tooltip="Электронный документ"/>
              </a:rPr>
              <a:t>электронных документов</a:t>
            </a:r>
            <a:r>
              <a:rPr lang="ru-RU" sz="2800" dirty="0"/>
              <a:t> (</a:t>
            </a:r>
            <a:r>
              <a:rPr lang="ru-RU" sz="2800" dirty="0">
                <a:hlinkClick r:id="rId3" tooltip="Файл"/>
              </a:rPr>
              <a:t>файлов</a:t>
            </a:r>
            <a:r>
              <a:rPr lang="ru-RU" sz="2800" dirty="0"/>
              <a:t>) частного лица или организации в </a:t>
            </a:r>
            <a:r>
              <a:rPr lang="ru-RU" sz="2800" dirty="0">
                <a:hlinkClick r:id="rId4" tooltip="Компьютерная сеть"/>
              </a:rPr>
              <a:t>компьютерной сети</a:t>
            </a:r>
            <a:r>
              <a:rPr lang="ru-RU" sz="2800" dirty="0"/>
              <a:t>, объединённых под одним </a:t>
            </a:r>
            <a:r>
              <a:rPr lang="ru-RU" sz="2800" dirty="0" smtClean="0">
                <a:hlinkClick r:id="rId5" tooltip="URL"/>
              </a:rPr>
              <a:t>адресом</a:t>
            </a:r>
            <a:r>
              <a:rPr lang="ru-RU" sz="2800" dirty="0" smtClean="0"/>
              <a:t>.</a:t>
            </a:r>
            <a:endParaRPr lang="ru-RU" sz="2800" dirty="0"/>
          </a:p>
          <a:p>
            <a:pPr marL="354013" indent="0">
              <a:spcBef>
                <a:spcPts val="0"/>
              </a:spcBef>
            </a:pPr>
            <a:r>
              <a:rPr lang="ru-RU" sz="2800" b="1" dirty="0" smtClean="0"/>
              <a:t>Гиперссылка</a:t>
            </a:r>
            <a:r>
              <a:rPr lang="ru-RU" sz="2800" dirty="0" smtClean="0"/>
              <a:t> </a:t>
            </a:r>
            <a:r>
              <a:rPr lang="ru-RU" sz="2800" dirty="0"/>
              <a:t>- базовый функциональный элемент</a:t>
            </a:r>
            <a:r>
              <a:rPr lang="en-US" sz="2800" dirty="0"/>
              <a:t> </a:t>
            </a:r>
            <a:r>
              <a:rPr lang="ru-RU" sz="2800" dirty="0"/>
              <a:t>html-документа, представляющий собой реализацию динамической</a:t>
            </a:r>
            <a:r>
              <a:rPr lang="en-US" sz="2800" dirty="0"/>
              <a:t> </a:t>
            </a:r>
            <a:r>
              <a:rPr lang="ru-RU" sz="2800" dirty="0"/>
              <a:t>связи какого-либо объекта данной </a:t>
            </a:r>
            <a:r>
              <a:rPr lang="en-US" sz="2800" dirty="0" smtClean="0"/>
              <a:t>web</a:t>
            </a:r>
            <a:r>
              <a:rPr lang="ru-RU" sz="2800" dirty="0" smtClean="0"/>
              <a:t>-страницы </a:t>
            </a:r>
            <a:r>
              <a:rPr lang="ru-RU" sz="2800" dirty="0"/>
              <a:t>с</a:t>
            </a:r>
            <a:r>
              <a:rPr lang="en-US" sz="2800" dirty="0"/>
              <a:t> </a:t>
            </a:r>
            <a:r>
              <a:rPr lang="ru-RU" sz="2800" dirty="0"/>
              <a:t>контекстным содержимым другого документа.</a:t>
            </a:r>
            <a:endParaRPr lang="ru-RU" sz="2800" b="1" dirty="0"/>
          </a:p>
          <a:p>
            <a:pPr marL="354013" indent="0">
              <a:spcBef>
                <a:spcPts val="0"/>
              </a:spcBef>
            </a:pPr>
            <a:r>
              <a:rPr lang="ru-RU" sz="2800" b="1" dirty="0" smtClean="0"/>
              <a:t>Браузеры</a:t>
            </a:r>
            <a:r>
              <a:rPr lang="ru-RU" sz="2800" dirty="0"/>
              <a:t>. Для просмотра html-документов необходимо </a:t>
            </a:r>
            <a:r>
              <a:rPr lang="ru-RU" sz="2800" dirty="0" smtClean="0"/>
              <a:t>специальное</a:t>
            </a:r>
            <a:r>
              <a:rPr lang="en-US" sz="2800" dirty="0" smtClean="0"/>
              <a:t> </a:t>
            </a:r>
            <a:r>
              <a:rPr lang="ru-RU" sz="2800" dirty="0" smtClean="0"/>
              <a:t>программное </a:t>
            </a:r>
            <a:r>
              <a:rPr lang="ru-RU" sz="2800" dirty="0"/>
              <a:t>обеспечение, предназначенное для </a:t>
            </a:r>
            <a:r>
              <a:rPr lang="ru-RU" sz="2800" dirty="0" smtClean="0"/>
              <a:t>динамической</a:t>
            </a:r>
            <a:r>
              <a:rPr lang="en-US" sz="2800" dirty="0" smtClean="0"/>
              <a:t> </a:t>
            </a:r>
            <a:r>
              <a:rPr lang="ru-RU" sz="2800" dirty="0" smtClean="0"/>
              <a:t>обработки </a:t>
            </a:r>
            <a:r>
              <a:rPr lang="ru-RU" sz="2800" dirty="0"/>
              <a:t>кода </a:t>
            </a:r>
            <a:r>
              <a:rPr lang="ru-RU" sz="2800" dirty="0" smtClean="0"/>
              <a:t>НТМL </a:t>
            </a:r>
            <a:r>
              <a:rPr lang="ru-RU" sz="2800" dirty="0"/>
              <a:t>и отображения </a:t>
            </a:r>
            <a:r>
              <a:rPr lang="en-US" sz="2800" dirty="0" smtClean="0"/>
              <a:t>web</a:t>
            </a:r>
            <a:r>
              <a:rPr lang="ru-RU" sz="2800" dirty="0" smtClean="0"/>
              <a:t>-страниц.</a:t>
            </a:r>
            <a:r>
              <a:rPr lang="en-US" sz="2800" dirty="0" smtClean="0"/>
              <a:t> </a:t>
            </a:r>
            <a:r>
              <a:rPr lang="ru-RU" sz="2800" dirty="0" smtClean="0"/>
              <a:t>Такие </a:t>
            </a:r>
            <a:r>
              <a:rPr lang="ru-RU" sz="2800" dirty="0"/>
              <a:t>программы называются браузерами</a:t>
            </a:r>
            <a:r>
              <a:rPr lang="ru-RU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7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84976" cy="5688632"/>
          </a:xfrm>
        </p:spPr>
        <p:txBody>
          <a:bodyPr/>
          <a:lstStyle/>
          <a:p>
            <a:r>
              <a:rPr lang="ru-RU" sz="2800" b="1" dirty="0"/>
              <a:t>Сервер</a:t>
            </a:r>
            <a:r>
              <a:rPr lang="en-US" sz="2800" b="1" dirty="0"/>
              <a:t> </a:t>
            </a:r>
            <a:r>
              <a:rPr lang="ru-RU" sz="2800" dirty="0"/>
              <a:t>- это компьютер с установленным на</a:t>
            </a:r>
            <a:r>
              <a:rPr lang="en-US" sz="2800" dirty="0"/>
              <a:t> </a:t>
            </a:r>
            <a:r>
              <a:rPr lang="ru-RU" sz="2800" dirty="0"/>
              <a:t>нем специальным программным обеспечением, имеющий собственное</a:t>
            </a:r>
            <a:r>
              <a:rPr lang="en-US" sz="2800" dirty="0"/>
              <a:t> </a:t>
            </a:r>
            <a:r>
              <a:rPr lang="ru-RU" sz="2800" dirty="0"/>
              <a:t>доменное имя.</a:t>
            </a:r>
          </a:p>
          <a:p>
            <a:r>
              <a:rPr lang="ru-RU" sz="2800" b="1" dirty="0" smtClean="0"/>
              <a:t>Работа </a:t>
            </a:r>
            <a:r>
              <a:rPr lang="ru-RU" sz="2800" b="1" dirty="0"/>
              <a:t>системы «клиент-сервер». </a:t>
            </a:r>
            <a:r>
              <a:rPr lang="ru-RU" sz="2800" dirty="0"/>
              <a:t>Функция браузера (</a:t>
            </a:r>
            <a:r>
              <a:rPr lang="ru-RU" sz="2800" b="1" dirty="0" smtClean="0"/>
              <a:t>программы-</a:t>
            </a:r>
            <a:r>
              <a:rPr lang="en-US" sz="2800" b="1" dirty="0" smtClean="0"/>
              <a:t> </a:t>
            </a:r>
            <a:r>
              <a:rPr lang="ru-RU" sz="2800" b="1" dirty="0" smtClean="0"/>
              <a:t>клиента</a:t>
            </a:r>
            <a:r>
              <a:rPr lang="ru-RU" sz="2800" dirty="0"/>
              <a:t>) состоит в том, чтобы запросить у </a:t>
            </a:r>
            <a:r>
              <a:rPr lang="ru-RU" sz="2800" b="1" dirty="0"/>
              <a:t>сервера</a:t>
            </a:r>
            <a:r>
              <a:rPr lang="ru-RU" sz="2800" dirty="0"/>
              <a:t> </a:t>
            </a:r>
            <a:r>
              <a:rPr lang="ru-RU" sz="2800" dirty="0" smtClean="0"/>
              <a:t>определенную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страницу</a:t>
            </a:r>
            <a:r>
              <a:rPr lang="ru-RU" sz="2800" dirty="0"/>
              <a:t>, получить ее и отобразить на экране пользователя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Поиск запрашиваемой страницы </a:t>
            </a:r>
            <a:r>
              <a:rPr lang="ru-RU" sz="2800" dirty="0" smtClean="0"/>
              <a:t>осуществляется </a:t>
            </a:r>
            <a:r>
              <a:rPr lang="ru-RU" sz="2800" dirty="0"/>
              <a:t>в </a:t>
            </a:r>
            <a:r>
              <a:rPr lang="ru-RU" sz="2800" dirty="0" smtClean="0"/>
              <a:t>определенной</a:t>
            </a:r>
            <a:r>
              <a:rPr lang="en-US" sz="2800" dirty="0" smtClean="0"/>
              <a:t> </a:t>
            </a:r>
            <a:r>
              <a:rPr lang="ru-RU" sz="2800" dirty="0" smtClean="0"/>
              <a:t>директории</a:t>
            </a:r>
            <a:r>
              <a:rPr lang="ru-RU" sz="2800" dirty="0"/>
              <a:t>, которая отведена на серверном компьютере </a:t>
            </a:r>
            <a:r>
              <a:rPr lang="ru-RU" sz="2800" dirty="0" smtClean="0"/>
              <a:t>под данный </a:t>
            </a:r>
            <a:r>
              <a:rPr lang="ru-RU" sz="2800" dirty="0"/>
              <a:t>сайт.</a:t>
            </a:r>
          </a:p>
        </p:txBody>
      </p:sp>
    </p:spTree>
    <p:extLst>
      <p:ext uri="{BB962C8B-B14F-4D97-AF65-F5344CB8AC3E}">
        <p14:creationId xmlns:p14="http://schemas.microsoft.com/office/powerpoint/2010/main" val="2622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Wikimedia-servers-Sept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208"/>
            <a:ext cx="302433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zupi.com.br/wp-content/uploads/2012/10/google-data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53" y="2348880"/>
            <a:ext cx="64770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4336" y="764704"/>
            <a:ext cx="6119664" cy="14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Дата-центр</a:t>
            </a:r>
            <a:r>
              <a:rPr lang="ru-RU" dirty="0"/>
              <a:t> </a:t>
            </a:r>
            <a:r>
              <a:rPr lang="ru-RU" dirty="0" smtClean="0"/>
              <a:t>или</a:t>
            </a:r>
            <a:r>
              <a:rPr lang="ru-RU" dirty="0"/>
              <a:t> </a:t>
            </a:r>
            <a:r>
              <a:rPr lang="ru-RU" b="1" dirty="0"/>
              <a:t>центр</a:t>
            </a:r>
            <a:r>
              <a:rPr lang="ru-RU" dirty="0"/>
              <a:t> (</a:t>
            </a:r>
            <a:r>
              <a:rPr lang="ru-RU" b="1" dirty="0"/>
              <a:t>хранения и</a:t>
            </a:r>
            <a:r>
              <a:rPr lang="ru-RU" dirty="0"/>
              <a:t>) </a:t>
            </a:r>
            <a:r>
              <a:rPr lang="ru-RU" b="1" dirty="0"/>
              <a:t>обработки данных</a:t>
            </a:r>
            <a:r>
              <a:rPr lang="ru-RU" dirty="0"/>
              <a:t> (</a:t>
            </a:r>
            <a:r>
              <a:rPr lang="ru-RU" b="1" dirty="0"/>
              <a:t>ЦОД</a:t>
            </a:r>
            <a:r>
              <a:rPr lang="ru-RU" dirty="0"/>
              <a:t>/</a:t>
            </a:r>
            <a:r>
              <a:rPr lang="ru-RU" b="1" dirty="0"/>
              <a:t>ЦХОД</a:t>
            </a:r>
            <a:r>
              <a:rPr lang="ru-RU" dirty="0"/>
              <a:t>) — это специализированное здание для размещения </a:t>
            </a:r>
            <a:r>
              <a:rPr lang="ru-RU" dirty="0" smtClean="0">
                <a:hlinkClick r:id="rId4" tooltip="Хостинг"/>
              </a:rPr>
              <a:t>хостинга</a:t>
            </a:r>
            <a:r>
              <a:rPr lang="ru-RU" dirty="0"/>
              <a:t>) </a:t>
            </a:r>
            <a:r>
              <a:rPr lang="ru-RU" dirty="0">
                <a:hlinkClick r:id="rId5" tooltip="Сервер (аппаратное обеспечение)"/>
              </a:rPr>
              <a:t>серверного</a:t>
            </a:r>
            <a:r>
              <a:rPr lang="ru-RU" dirty="0"/>
              <a:t> и </a:t>
            </a:r>
            <a:r>
              <a:rPr lang="ru-RU" dirty="0">
                <a:hlinkClick r:id="rId6" tooltip="Сетевое оборудование"/>
              </a:rPr>
              <a:t>сетевого оборудования</a:t>
            </a:r>
            <a:r>
              <a:rPr lang="ru-RU" dirty="0"/>
              <a:t> и подключения абонентов к каналам сети </a:t>
            </a:r>
            <a:r>
              <a:rPr lang="ru-RU" dirty="0" smtClean="0">
                <a:hlinkClick r:id="rId7" tooltip="Интернет"/>
              </a:rPr>
              <a:t>Интерне</a:t>
            </a:r>
            <a:r>
              <a:rPr lang="ru-RU" dirty="0" smtClean="0"/>
              <a:t>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79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3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IPBOR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IPBORD 1">
        <a:dk1>
          <a:srgbClr val="000000"/>
        </a:dk1>
        <a:lt1>
          <a:srgbClr val="FFFFCC"/>
        </a:lt1>
        <a:dk2>
          <a:srgbClr val="000000"/>
        </a:dk2>
        <a:lt2>
          <a:srgbClr val="6633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66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2">
        <a:dk1>
          <a:srgbClr val="000000"/>
        </a:dk1>
        <a:lt1>
          <a:srgbClr val="FFFFFF"/>
        </a:lt1>
        <a:dk2>
          <a:srgbClr val="000000"/>
        </a:dk2>
        <a:lt2>
          <a:srgbClr val="663300"/>
        </a:lt2>
        <a:accent1>
          <a:srgbClr val="CBCBCB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C8AE7"/>
        </a:accent6>
        <a:hlink>
          <a:srgbClr val="FF0033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5">
        <a:dk1>
          <a:srgbClr val="000000"/>
        </a:dk1>
        <a:lt1>
          <a:srgbClr val="FFFFFF"/>
        </a:lt1>
        <a:dk2>
          <a:srgbClr val="000000"/>
        </a:dk2>
        <a:lt2>
          <a:srgbClr val="6633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PBORD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Тема13</Template>
  <TotalTime>898</TotalTime>
  <Words>1846</Words>
  <Application>Microsoft Office PowerPoint</Application>
  <PresentationFormat>Экран (4:3)</PresentationFormat>
  <Paragraphs>149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Тема13</vt:lpstr>
      <vt:lpstr>Презентация PowerPoint</vt:lpstr>
      <vt:lpstr> Список использованных источников и литературы </vt:lpstr>
      <vt:lpstr>Содержание</vt:lpstr>
      <vt:lpstr>Введение в wеb-дизайн</vt:lpstr>
      <vt:lpstr>Основы wеb-технологий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Система адресации</vt:lpstr>
      <vt:lpstr>Специализация в wеb-дизайне</vt:lpstr>
      <vt:lpstr>Планирование web-caйтa</vt:lpstr>
      <vt:lpstr>Организация сайта </vt:lpstr>
      <vt:lpstr>Типовые виды сайтов</vt:lpstr>
      <vt:lpstr>Структура страницы сайта </vt:lpstr>
      <vt:lpstr>Публикация сайта в Интернете</vt:lpstr>
      <vt:lpstr>Презентация PowerPoint</vt:lpstr>
      <vt:lpstr>Продвижение сайта</vt:lpstr>
      <vt:lpstr>Графика на web-страницах</vt:lpstr>
      <vt:lpstr>Цвет в дизайне</vt:lpstr>
      <vt:lpstr>Презентация PowerPoint</vt:lpstr>
      <vt:lpstr>Презентация PowerPoint</vt:lpstr>
      <vt:lpstr>Презентация PowerPoint</vt:lpstr>
      <vt:lpstr>Цветовой круг Иттена</vt:lpstr>
      <vt:lpstr>Композиция и информативность</vt:lpstr>
      <vt:lpstr>Презентация PowerPoint</vt:lpstr>
      <vt:lpstr>Презентация PowerPoint</vt:lpstr>
      <vt:lpstr>Информативность дизайнерской работы</vt:lpstr>
      <vt:lpstr>Шрифт и текст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Назначение, разновидности и функциональные возможности программ для публикации мультимедиа контента</dc:title>
  <dc:creator>1</dc:creator>
  <cp:lastModifiedBy>Учитель-208</cp:lastModifiedBy>
  <cp:revision>136</cp:revision>
  <dcterms:created xsi:type="dcterms:W3CDTF">2014-02-05T09:07:55Z</dcterms:created>
  <dcterms:modified xsi:type="dcterms:W3CDTF">2016-01-20T13:36:49Z</dcterms:modified>
</cp:coreProperties>
</file>