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1" r:id="rId4"/>
  </p:sldMasterIdLst>
  <p:sldIdLst>
    <p:sldId id="256" r:id="rId5"/>
    <p:sldId id="257" r:id="rId6"/>
    <p:sldId id="259" r:id="rId7"/>
    <p:sldId id="260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18"/>
    <p:restoredTop sz="94624"/>
  </p:normalViewPr>
  <p:slideViewPr>
    <p:cSldViewPr snapToGrid="0">
      <p:cViewPr varScale="1">
        <p:scale>
          <a:sx n="69" d="100"/>
          <a:sy n="69" d="100"/>
        </p:scale>
        <p:origin x="3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77B9-9890-7B4B-9409-2E3B56BB2C14}" type="datetimeFigureOut">
              <a:rPr lang="es-MX" smtClean="0"/>
              <a:t>06/02/2025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55EA9-DDD4-814B-9FB2-D0B65C5CED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637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77B9-9890-7B4B-9409-2E3B56BB2C14}" type="datetimeFigureOut">
              <a:rPr lang="es-MX" smtClean="0"/>
              <a:t>06/02/2025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55EA9-DDD4-814B-9FB2-D0B65C5CED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3054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77B9-9890-7B4B-9409-2E3B56BB2C14}" type="datetimeFigureOut">
              <a:rPr lang="es-MX" smtClean="0"/>
              <a:t>06/02/2025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55EA9-DDD4-814B-9FB2-D0B65C5CED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5114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77B9-9890-7B4B-9409-2E3B56BB2C14}" type="datetimeFigureOut">
              <a:rPr lang="es-MX" smtClean="0"/>
              <a:t>06/02/2025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55EA9-DDD4-814B-9FB2-D0B65C5CED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0436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77B9-9890-7B4B-9409-2E3B56BB2C14}" type="datetimeFigureOut">
              <a:rPr lang="es-MX" smtClean="0"/>
              <a:t>06/02/2025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55EA9-DDD4-814B-9FB2-D0B65C5CED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471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77B9-9890-7B4B-9409-2E3B56BB2C14}" type="datetimeFigureOut">
              <a:rPr lang="es-MX" smtClean="0"/>
              <a:t>06/02/2025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55EA9-DDD4-814B-9FB2-D0B65C5CED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1300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77B9-9890-7B4B-9409-2E3B56BB2C14}" type="datetimeFigureOut">
              <a:rPr lang="es-MX" smtClean="0"/>
              <a:t>06/02/2025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55EA9-DDD4-814B-9FB2-D0B65C5CED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2167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77B9-9890-7B4B-9409-2E3B56BB2C14}" type="datetimeFigureOut">
              <a:rPr lang="es-MX" smtClean="0"/>
              <a:t>06/02/2025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55EA9-DDD4-814B-9FB2-D0B65C5CED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4993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77B9-9890-7B4B-9409-2E3B56BB2C14}" type="datetimeFigureOut">
              <a:rPr lang="es-MX" smtClean="0"/>
              <a:t>06/02/2025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55EA9-DDD4-814B-9FB2-D0B65C5CED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1871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77B9-9890-7B4B-9409-2E3B56BB2C14}" type="datetimeFigureOut">
              <a:rPr lang="es-MX" smtClean="0"/>
              <a:t>06/02/2025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55EA9-DDD4-814B-9FB2-D0B65C5CED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4897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77B9-9890-7B4B-9409-2E3B56BB2C14}" type="datetimeFigureOut">
              <a:rPr lang="es-MX" smtClean="0"/>
              <a:t>06/02/2025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55EA9-DDD4-814B-9FB2-D0B65C5CED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8137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77B9-9890-7B4B-9409-2E3B56BB2C14}" type="datetimeFigureOut">
              <a:rPr lang="es-MX" smtClean="0"/>
              <a:t>06/02/2025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55EA9-DDD4-814B-9FB2-D0B65C5CED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2619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877B9-9890-7B4B-9409-2E3B56BB2C14}" type="datetimeFigureOut">
              <a:rPr lang="es-MX" smtClean="0"/>
              <a:t>06/02/2025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55EA9-DDD4-814B-9FB2-D0B65C5CED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7660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5C877B9-9890-7B4B-9409-2E3B56BB2C14}" type="datetimeFigureOut">
              <a:rPr lang="es-MX" smtClean="0"/>
              <a:t>06/02/2025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F8655EA9-DDD4-814B-9FB2-D0B65C5CED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2645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5C877B9-9890-7B4B-9409-2E3B56BB2C14}" type="datetimeFigureOut">
              <a:rPr lang="es-MX" smtClean="0"/>
              <a:t>06/02/2025</a:t>
            </a:fld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F8655EA9-DDD4-814B-9FB2-D0B65C5CED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2459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61164-CE6B-B15D-4370-D94F1064B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427" y="-55418"/>
            <a:ext cx="10667185" cy="3357563"/>
          </a:xfrm>
        </p:spPr>
        <p:txBody>
          <a:bodyPr>
            <a:normAutofit/>
          </a:bodyPr>
          <a:lstStyle/>
          <a:p>
            <a:pPr algn="ctr"/>
            <a:r>
              <a:rPr lang="es-MX" sz="4400" b="1" kern="1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La historia de la </a:t>
            </a:r>
            <a:r>
              <a:rPr lang="es-MX" sz="4400" b="1" kern="1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Inteligencia Artificial</a:t>
            </a:r>
            <a:r>
              <a:rPr lang="es-MX" sz="28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/>
            </a:r>
            <a:br>
              <a:rPr lang="es-MX" sz="28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</a:br>
            <a:endParaRPr lang="es-MX" sz="6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F9F90D-5EDE-5E92-5279-BAA59611C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0910" y="5470106"/>
            <a:ext cx="7980218" cy="1126283"/>
          </a:xfrm>
        </p:spPr>
        <p:txBody>
          <a:bodyPr>
            <a:noAutofit/>
          </a:bodyPr>
          <a:lstStyle/>
          <a:p>
            <a:r>
              <a:rPr lang="es-MX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Rementeria Medina Jesus Hector</a:t>
            </a:r>
            <a:endParaRPr lang="es-MX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02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191F4-702C-86F6-7FB6-B9D5EAE10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70" y="255982"/>
            <a:ext cx="10571998" cy="1450885"/>
          </a:xfrm>
        </p:spPr>
        <p:txBody>
          <a:bodyPr>
            <a:normAutofit/>
          </a:bodyPr>
          <a:lstStyle/>
          <a:p>
            <a:pPr algn="ctr"/>
            <a:r>
              <a:rPr lang="es-MX" sz="6000" b="0" kern="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La Era Oscura </a:t>
            </a:r>
            <a:r>
              <a:rPr lang="es-MX" sz="6000" b="0" kern="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1943-1956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19B4B7-F57E-1E25-F1B2-4A88B3EDA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901" y="1706867"/>
            <a:ext cx="8574670" cy="1734577"/>
          </a:xfrm>
        </p:spPr>
        <p:txBody>
          <a:bodyPr/>
          <a:lstStyle/>
          <a:p>
            <a:pPr marL="0" indent="0">
              <a:buNone/>
            </a:pPr>
            <a:r>
              <a:rPr lang="es-MX" sz="2400" dirty="0" smtClean="0">
                <a:solidFill>
                  <a:srgbClr val="FF0000"/>
                </a:solidFill>
              </a:rPr>
              <a:t>1943</a:t>
            </a:r>
            <a:r>
              <a:rPr lang="es-MX" sz="2400" dirty="0" smtClean="0"/>
              <a:t>:</a:t>
            </a:r>
            <a:r>
              <a:rPr lang="es-MX" sz="2400" dirty="0" smtClean="0"/>
              <a:t>Warren </a:t>
            </a:r>
            <a:r>
              <a:rPr lang="es-MX" sz="2400" dirty="0"/>
              <a:t>McCulloch y Walter </a:t>
            </a:r>
            <a:r>
              <a:rPr lang="es-MX" sz="2400" dirty="0" err="1" smtClean="0"/>
              <a:t>Pitts</a:t>
            </a:r>
            <a:r>
              <a:rPr lang="es-MX" sz="2400" dirty="0" smtClean="0"/>
              <a:t> crearon un </a:t>
            </a:r>
            <a:r>
              <a:rPr lang="es-MX" sz="2400" dirty="0"/>
              <a:t>modelo de las neuronas del </a:t>
            </a:r>
            <a:r>
              <a:rPr lang="es-MX" sz="2400" dirty="0" smtClean="0"/>
              <a:t>cerebro</a:t>
            </a:r>
            <a:endParaRPr lang="es-MX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132" y="2236098"/>
            <a:ext cx="3020290" cy="194797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63236" y="4184073"/>
            <a:ext cx="8589819" cy="16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6" name="CuadroTexto 5"/>
          <p:cNvSpPr txBox="1"/>
          <p:nvPr/>
        </p:nvSpPr>
        <p:spPr>
          <a:xfrm>
            <a:off x="166901" y="3085191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FF0000"/>
                </a:solidFill>
              </a:rPr>
              <a:t>1950</a:t>
            </a:r>
            <a:r>
              <a:rPr lang="es-MX" sz="2400" dirty="0"/>
              <a:t>: Claude Shannon publicó un artículo de investigación sobre computadoras capaces de jugar al </a:t>
            </a:r>
            <a:r>
              <a:rPr lang="es-MX" sz="2400" dirty="0" smtClean="0"/>
              <a:t>ajedrez</a:t>
            </a:r>
            <a:endParaRPr lang="es-MX" sz="2400" dirty="0"/>
          </a:p>
          <a:p>
            <a:endParaRPr lang="es-MX" dirty="0"/>
          </a:p>
        </p:txBody>
      </p:sp>
      <p:sp>
        <p:nvSpPr>
          <p:cNvPr id="7" name="Rectángulo 6"/>
          <p:cNvSpPr/>
          <p:nvPr/>
        </p:nvSpPr>
        <p:spPr>
          <a:xfrm>
            <a:off x="111159" y="4340846"/>
            <a:ext cx="86861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dirty="0">
                <a:solidFill>
                  <a:srgbClr val="FF0000"/>
                </a:solidFill>
              </a:rPr>
              <a:t>1951</a:t>
            </a:r>
            <a:r>
              <a:rPr lang="es-MX" sz="2400" dirty="0"/>
              <a:t>: John von Neumann apoyó a Marvin </a:t>
            </a:r>
            <a:r>
              <a:rPr lang="es-MX" sz="2400" dirty="0" err="1"/>
              <a:t>Minsky</a:t>
            </a:r>
            <a:r>
              <a:rPr lang="es-MX" sz="2400" dirty="0"/>
              <a:t> y </a:t>
            </a:r>
            <a:r>
              <a:rPr lang="es-MX" sz="2400" dirty="0" err="1"/>
              <a:t>Dean</a:t>
            </a:r>
            <a:r>
              <a:rPr lang="es-MX" sz="2400" dirty="0"/>
              <a:t> Edmonds en construir la primera computadora de red neuronal.</a:t>
            </a:r>
          </a:p>
          <a:p>
            <a:pPr algn="just"/>
            <a:r>
              <a:rPr lang="es-MX" sz="2400" dirty="0">
                <a:solidFill>
                  <a:srgbClr val="FF0000"/>
                </a:solidFill>
              </a:rPr>
              <a:t>1956</a:t>
            </a:r>
            <a:r>
              <a:rPr lang="es-MX" sz="2400" dirty="0"/>
              <a:t>: John McCarthy junto a </a:t>
            </a:r>
            <a:r>
              <a:rPr lang="es-MX" sz="2400" dirty="0" err="1"/>
              <a:t>Minsky</a:t>
            </a:r>
            <a:r>
              <a:rPr lang="es-MX" sz="2400" dirty="0"/>
              <a:t> y Shannon hicieron un taller de investigación patrocinado por IBM, en donde surgió la nueva ciencia llamada Inteligencia Artificial.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95856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34F649-3637-4589-8CED-94DF66015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7"/>
            <a:ext cx="10571998" cy="1256921"/>
          </a:xfrm>
        </p:spPr>
        <p:txBody>
          <a:bodyPr>
            <a:noAutofit/>
          </a:bodyPr>
          <a:lstStyle/>
          <a:p>
            <a:pPr algn="ctr"/>
            <a:r>
              <a:rPr lang="es-MX" sz="4400" b="1" kern="100" dirty="0" smtClean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el </a:t>
            </a:r>
            <a:r>
              <a:rPr lang="es-MX" sz="4400" b="1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surgimiento de la inteligencia </a:t>
            </a:r>
            <a:r>
              <a:rPr lang="es-MX" sz="4400" b="1" kern="100" dirty="0" smtClean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artificial </a:t>
            </a:r>
            <a:r>
              <a:rPr lang="es-MX" sz="4400" kern="100" dirty="0"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1956-finales de 1960 </a:t>
            </a:r>
            <a:endParaRPr lang="es-MX" sz="4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F32D4C-15FF-8A07-366D-57132CC63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111" y="2466110"/>
            <a:ext cx="11844343" cy="4613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 smtClean="0">
                <a:solidFill>
                  <a:srgbClr val="FF0000"/>
                </a:solidFill>
              </a:rPr>
              <a:t>1958</a:t>
            </a:r>
            <a:r>
              <a:rPr lang="es-MX" sz="2400" dirty="0" smtClean="0"/>
              <a:t>: </a:t>
            </a:r>
            <a:r>
              <a:rPr lang="es-MX" sz="2400" dirty="0"/>
              <a:t>John McCarthy, el creador de Lisp, presentó un documento de investigación titulado “Programas con Sentido Común”, en donde recomendó un programa llamado </a:t>
            </a:r>
            <a:r>
              <a:rPr lang="es-MX" sz="2400" dirty="0" err="1"/>
              <a:t>Advice</a:t>
            </a:r>
            <a:r>
              <a:rPr lang="es-MX" sz="2400" dirty="0"/>
              <a:t> </a:t>
            </a:r>
            <a:r>
              <a:rPr lang="es-MX" sz="2400" dirty="0" err="1" smtClean="0"/>
              <a:t>Taker</a:t>
            </a:r>
            <a:endParaRPr lang="es-MX" sz="2400" dirty="0" smtClean="0"/>
          </a:p>
          <a:p>
            <a:pPr marL="0" indent="0">
              <a:buNone/>
            </a:pPr>
            <a:r>
              <a:rPr lang="es-MX" sz="2400" dirty="0" smtClean="0">
                <a:solidFill>
                  <a:srgbClr val="FF0000"/>
                </a:solidFill>
              </a:rPr>
              <a:t>1962</a:t>
            </a:r>
            <a:r>
              <a:rPr lang="es-MX" sz="2400" dirty="0" smtClean="0"/>
              <a:t>: </a:t>
            </a:r>
            <a:r>
              <a:rPr lang="es-MX" sz="2400" dirty="0"/>
              <a:t>Frank </a:t>
            </a:r>
            <a:r>
              <a:rPr lang="es-MX" sz="2400" dirty="0" err="1"/>
              <a:t>Rosenblatt</a:t>
            </a:r>
            <a:r>
              <a:rPr lang="es-MX" sz="2400" dirty="0"/>
              <a:t> probó el teorema de convergencia de </a:t>
            </a:r>
            <a:r>
              <a:rPr lang="es-MX" sz="2400" dirty="0" err="1"/>
              <a:t>perceptrón</a:t>
            </a:r>
            <a:r>
              <a:rPr lang="es-MX" sz="2400" dirty="0"/>
              <a:t>, demostrando que su algoritmo de aprendizaje era capaz de ajustar la intensidad de las conexiones de un </a:t>
            </a:r>
            <a:r>
              <a:rPr lang="es-MX" sz="2400" dirty="0" err="1" smtClean="0"/>
              <a:t>perceptrón</a:t>
            </a:r>
            <a:endParaRPr lang="es-MX" sz="2400" dirty="0" smtClean="0"/>
          </a:p>
          <a:p>
            <a:pPr marL="0" indent="0">
              <a:buNone/>
            </a:pPr>
            <a:r>
              <a:rPr lang="es-MX" sz="2400" dirty="0" smtClean="0">
                <a:solidFill>
                  <a:srgbClr val="FF0000"/>
                </a:solidFill>
              </a:rPr>
              <a:t>1975</a:t>
            </a:r>
            <a:r>
              <a:rPr lang="es-MX" sz="2400" dirty="0"/>
              <a:t>:</a:t>
            </a:r>
            <a:r>
              <a:rPr lang="es-MX" sz="2400" dirty="0" smtClean="0">
                <a:solidFill>
                  <a:srgbClr val="FF0000"/>
                </a:solidFill>
              </a:rPr>
              <a:t> </a:t>
            </a:r>
            <a:r>
              <a:rPr lang="es-MX" sz="2400" dirty="0" err="1"/>
              <a:t>Minsky</a:t>
            </a:r>
            <a:r>
              <a:rPr lang="es-MX" sz="2400" dirty="0"/>
              <a:t> desarrolló la Teoría de Encuadres.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9262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FA0037-5256-A83F-8DCB-93DE20E4D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8909"/>
            <a:ext cx="10515600" cy="468283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MX" sz="2400" dirty="0"/>
          </a:p>
          <a:p>
            <a:pPr marL="0" indent="0" algn="just">
              <a:buNone/>
            </a:pPr>
            <a:r>
              <a:rPr lang="es-MX" sz="2400" dirty="0"/>
              <a:t>El proyecto más ambicioso de la época fue el General Problem Solver de Allen Newell y Herbert Simon, el cuál utilizaba la técnica de Análisis de medios-fines (Means-end </a:t>
            </a:r>
            <a:r>
              <a:rPr lang="es-MX" sz="2400" dirty="0" err="1"/>
              <a:t>Analysis</a:t>
            </a:r>
            <a:r>
              <a:rPr lang="es-MX" sz="2400" dirty="0" smtClean="0"/>
              <a:t>).</a:t>
            </a:r>
          </a:p>
          <a:p>
            <a:pPr marL="0" indent="0" algn="just">
              <a:buNone/>
            </a:pPr>
            <a:r>
              <a:rPr lang="es-MX" sz="2400" dirty="0" err="1"/>
              <a:t>Newell</a:t>
            </a:r>
            <a:r>
              <a:rPr lang="es-MX" sz="2400" dirty="0"/>
              <a:t> y </a:t>
            </a:r>
            <a:r>
              <a:rPr lang="es-MX" sz="2400" dirty="0" err="1"/>
              <a:t>Simon</a:t>
            </a:r>
            <a:r>
              <a:rPr lang="es-MX" sz="2400" dirty="0"/>
              <a:t> definieron los problemas a resolver </a:t>
            </a:r>
            <a:r>
              <a:rPr lang="es-MX" sz="2400" dirty="0" err="1"/>
              <a:t>entérminos</a:t>
            </a:r>
            <a:r>
              <a:rPr lang="es-MX" sz="2400" dirty="0"/>
              <a:t> de estados: se utilizaban operadores para generar estados hasta llegar al estado objetivo</a:t>
            </a:r>
            <a:r>
              <a:rPr lang="es-MX" sz="2400" dirty="0" smtClean="0"/>
              <a:t>.</a:t>
            </a:r>
            <a:endParaRPr lang="es-MX" sz="2400" dirty="0"/>
          </a:p>
          <a:p>
            <a:pPr marL="0" indent="0" algn="just">
              <a:buNone/>
            </a:pPr>
            <a:r>
              <a:rPr lang="es-MX" sz="2400" dirty="0"/>
              <a:t>Sin embargo, el GPS nunca pudo resolver problemas complejos, ya que cada estado aumentaba el procesamiento necesario para llegar al estado deseado de forma exponencial.</a:t>
            </a:r>
          </a:p>
          <a:p>
            <a:pPr marL="0" indent="0" algn="just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4078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14636-2A3A-ED39-2E20-58805EB1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MX" sz="3600" b="1" kern="100" dirty="0" smtClean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/>
            </a:r>
            <a:br>
              <a:rPr lang="es-MX" sz="3600" b="1" kern="100" dirty="0" smtClean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</a:br>
            <a:r>
              <a:rPr lang="es-MX" sz="3600" b="1" kern="100" dirty="0" smtClean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promesas incumplidas </a:t>
            </a:r>
            <a:r>
              <a:rPr lang="es-MX" sz="3600" b="1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el impacto de la </a:t>
            </a:r>
            <a:r>
              <a:rPr lang="es-MX" sz="3600" b="1" kern="100" dirty="0" smtClean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realidad</a:t>
            </a:r>
            <a:br>
              <a:rPr lang="es-MX" sz="3600" b="1" kern="100" dirty="0" smtClean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</a:br>
            <a:r>
              <a:rPr lang="es-MX" sz="3600" kern="100" dirty="0"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finales de 1960-inicios de 1970</a:t>
            </a:r>
            <a:endParaRPr lang="es-MX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2D4EBA-3423-BE91-215A-C250471E8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011" y="2341417"/>
            <a:ext cx="11689976" cy="408709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400" dirty="0"/>
              <a:t>Para 1970 se presentaron varias dificultades en la investigación de la IA. Entre las principales se encontraban:</a:t>
            </a:r>
          </a:p>
          <a:p>
            <a:pPr algn="just"/>
            <a:r>
              <a:rPr lang="es-MX" sz="2400" dirty="0"/>
              <a:t>Los métodos generales no eran computacionalmente efectivos para problemas complejos.</a:t>
            </a:r>
          </a:p>
          <a:p>
            <a:pPr algn="just"/>
            <a:r>
              <a:rPr lang="es-MX" sz="2400" dirty="0"/>
              <a:t>Se querían resolver problemas extremadamente complejos, como traductores automáticos, proyecto que fue cancelado por USA en 1966.</a:t>
            </a:r>
          </a:p>
          <a:p>
            <a:pPr algn="just"/>
            <a:r>
              <a:rPr lang="es-MX" sz="2400" dirty="0"/>
              <a:t>En 1971 el gobierno británico también suspendió el soporte para proyectos de investigación de IA.</a:t>
            </a:r>
          </a:p>
        </p:txBody>
      </p:sp>
    </p:spTree>
    <p:extLst>
      <p:ext uri="{BB962C8B-B14F-4D97-AF65-F5344CB8AC3E}">
        <p14:creationId xmlns:p14="http://schemas.microsoft.com/office/powerpoint/2010/main" val="18275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138F8A-8DFA-A034-D251-32AE9FFD4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374073"/>
            <a:ext cx="10571998" cy="1274617"/>
          </a:xfrm>
        </p:spPr>
        <p:txBody>
          <a:bodyPr>
            <a:noAutofit/>
          </a:bodyPr>
          <a:lstStyle/>
          <a:p>
            <a:pPr algn="ctr"/>
            <a:r>
              <a:rPr lang="es-MX" sz="3600" b="1" kern="100" dirty="0" smtClean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la </a:t>
            </a:r>
            <a:r>
              <a:rPr lang="es-MX" sz="3600" b="1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tecnología de sistemas </a:t>
            </a:r>
            <a:r>
              <a:rPr lang="es-MX" sz="3600" b="1" kern="100" dirty="0" smtClean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expertos</a:t>
            </a:r>
            <a:br>
              <a:rPr lang="es-MX" sz="3600" b="1" kern="100" dirty="0" smtClean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</a:br>
            <a:r>
              <a:rPr lang="es-MX" sz="3600" kern="100" dirty="0" smtClean="0"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inicios </a:t>
            </a:r>
            <a:r>
              <a:rPr lang="es-MX" sz="3600" kern="100" dirty="0"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de 1970-mediados de 1980</a:t>
            </a:r>
            <a:endParaRPr lang="es-MX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AA62C8-717C-2E9A-1E90-D28B1396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2374687"/>
            <a:ext cx="10554574" cy="363651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400" dirty="0"/>
              <a:t>Se llegó a la conclusión de que el dominio del problema para las máquinas inteligentes debía estar restringido, en vez de usar algoritmos de búsqueda y técnicas de razonamiento para intentar simular el pensamiento humano.</a:t>
            </a:r>
          </a:p>
          <a:p>
            <a:pPr marL="0" indent="0" algn="just">
              <a:buNone/>
            </a:pPr>
            <a:endParaRPr lang="es-MX" sz="2400" dirty="0"/>
          </a:p>
          <a:p>
            <a:pPr marL="0" indent="0" algn="just">
              <a:buNone/>
            </a:pPr>
            <a:r>
              <a:rPr lang="es-MX" sz="2400" dirty="0"/>
              <a:t>Ejemplos de programas creados con este paradigma son DENDRAL, MYCIN y su versión genérica EMYCIN y PROSPECTOR.</a:t>
            </a:r>
          </a:p>
        </p:txBody>
      </p:sp>
    </p:spTree>
    <p:extLst>
      <p:ext uri="{BB962C8B-B14F-4D97-AF65-F5344CB8AC3E}">
        <p14:creationId xmlns:p14="http://schemas.microsoft.com/office/powerpoint/2010/main" val="43898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F2293B-A2C8-0357-25ED-C5FED83D2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636" y="1305505"/>
            <a:ext cx="10515600" cy="555249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400" dirty="0"/>
              <a:t>Gracias a las nuevas necesidades y los avances, en 1980 Grossberg estableció un nuevo principió para la auto-organización: la teoría de resonancia adaptativa, que sentó las bases para una nueva clase de redes neuronales.</a:t>
            </a:r>
          </a:p>
          <a:p>
            <a:pPr marL="0" indent="0" algn="just">
              <a:buNone/>
            </a:pPr>
            <a:endParaRPr lang="es-MX" sz="2400" dirty="0"/>
          </a:p>
          <a:p>
            <a:pPr marL="0" indent="0" algn="just">
              <a:buNone/>
            </a:pPr>
            <a:r>
              <a:rPr lang="es-MX" sz="2400" dirty="0"/>
              <a:t>En 1982 Hopfield introdujo redes neuronales con retroalimentación: las Redes de Hopfield. En este mismo año Kohonen publicó un documento de investigación sobre mapas auto-organizados.</a:t>
            </a:r>
          </a:p>
        </p:txBody>
      </p:sp>
    </p:spTree>
    <p:extLst>
      <p:ext uri="{BB962C8B-B14F-4D97-AF65-F5344CB8AC3E}">
        <p14:creationId xmlns:p14="http://schemas.microsoft.com/office/powerpoint/2010/main" val="334621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CFD807-BF61-910E-0B6E-F5F9E5F33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581" y="2189018"/>
            <a:ext cx="11644746" cy="4569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 smtClean="0">
                <a:solidFill>
                  <a:srgbClr val="FF0000"/>
                </a:solidFill>
              </a:rPr>
              <a:t>1983</a:t>
            </a:r>
            <a:r>
              <a:rPr lang="es-MX" sz="2400" dirty="0" smtClean="0"/>
              <a:t>: </a:t>
            </a:r>
            <a:r>
              <a:rPr lang="es-MX" sz="2400" dirty="0"/>
              <a:t>Barto, Sutton y Anderson publicaron un trabajo sobre aprendizaje reforzado y su aplicación en ingeniería de control.</a:t>
            </a:r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r>
              <a:rPr lang="es-MX" sz="2400" dirty="0" smtClean="0">
                <a:solidFill>
                  <a:srgbClr val="FF0000"/>
                </a:solidFill>
              </a:rPr>
              <a:t>1986</a:t>
            </a:r>
            <a:r>
              <a:rPr lang="es-MX" sz="2400" dirty="0" smtClean="0"/>
              <a:t>: </a:t>
            </a:r>
            <a:r>
              <a:rPr lang="es-MX" sz="2400" dirty="0" err="1" smtClean="0"/>
              <a:t>Rumelhart</a:t>
            </a:r>
            <a:r>
              <a:rPr lang="es-MX" sz="2400" dirty="0" smtClean="0"/>
              <a:t> </a:t>
            </a:r>
            <a:r>
              <a:rPr lang="es-MX" sz="2400" dirty="0"/>
              <a:t>y McClelland reinventaron el documento de ‘back-propagation learn algorithm’ publicado por primera vez en 1969, en un documento llamado Procesado Paralelo distribuido: Exploración en las Microestructuras de la cognición</a:t>
            </a:r>
            <a:r>
              <a:rPr lang="es-MX" sz="2400" dirty="0" smtClean="0"/>
              <a:t>.</a:t>
            </a:r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r>
              <a:rPr lang="es-MX" sz="2400" dirty="0" smtClean="0">
                <a:solidFill>
                  <a:srgbClr val="FF0000"/>
                </a:solidFill>
              </a:rPr>
              <a:t>1988</a:t>
            </a:r>
            <a:r>
              <a:rPr lang="es-MX" sz="2400" dirty="0" smtClean="0"/>
              <a:t>: </a:t>
            </a:r>
            <a:r>
              <a:rPr lang="es-MX" sz="2400" dirty="0"/>
              <a:t>Broomhead y Lowe encontraron un procedimiento para diseñar layered feedforward networs, una alternativa a los perceptrones multicapas.</a:t>
            </a:r>
          </a:p>
        </p:txBody>
      </p:sp>
    </p:spTree>
    <p:extLst>
      <p:ext uri="{BB962C8B-B14F-4D97-AF65-F5344CB8AC3E}">
        <p14:creationId xmlns:p14="http://schemas.microsoft.com/office/powerpoint/2010/main" val="343196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D93AE-3FED-5997-633F-116ABB5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MX" sz="3600" b="1" kern="100" dirty="0" smtClean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La </a:t>
            </a:r>
            <a:r>
              <a:rPr lang="es-MX" sz="3600" b="1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nueva era de ingeniería del </a:t>
            </a:r>
            <a:r>
              <a:rPr lang="es-MX" sz="3600" b="1" kern="100" dirty="0" smtClean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conocimiento</a:t>
            </a:r>
            <a:br>
              <a:rPr lang="es-MX" sz="3600" b="1" kern="100" dirty="0" smtClean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</a:br>
            <a:r>
              <a:rPr lang="es-MX" sz="3600" kern="100" dirty="0"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Finales de 1980 en adelante</a:t>
            </a:r>
            <a:endParaRPr lang="es-MX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F28D67-A510-8890-15A3-9671F11BB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1404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400" dirty="0"/>
              <a:t>La respuesta para tratar con conocimiento vago, impreciso e incierto es la lógica difusa, la cual piensa mediante términos linguísticos vagos.</a:t>
            </a:r>
          </a:p>
          <a:p>
            <a:pPr marL="0" indent="0" algn="just">
              <a:buNone/>
            </a:pPr>
            <a:endParaRPr lang="es-MX" sz="2400" dirty="0"/>
          </a:p>
          <a:p>
            <a:pPr marL="0" indent="0" algn="just">
              <a:buNone/>
            </a:pPr>
            <a:r>
              <a:rPr lang="es-MX" sz="2400" dirty="0"/>
              <a:t>Esta teoría fue propuesta por el Profesor Lotfi Zadeh en 1965, y presentó varios beneficios en la ingeniería de control, tales como:</a:t>
            </a:r>
          </a:p>
          <a:p>
            <a:pPr algn="just"/>
            <a:r>
              <a:rPr lang="es-MX" sz="2400" dirty="0"/>
              <a:t>Poder computacional mejorado</a:t>
            </a:r>
          </a:p>
          <a:p>
            <a:pPr algn="just"/>
            <a:r>
              <a:rPr lang="es-MX" sz="2400" dirty="0"/>
              <a:t>Modelos cognitivos mejorados</a:t>
            </a:r>
          </a:p>
          <a:p>
            <a:pPr algn="just"/>
            <a:r>
              <a:rPr lang="es-MX" sz="2400" dirty="0"/>
              <a:t>La habilidad de representar a varios expertos</a:t>
            </a:r>
          </a:p>
        </p:txBody>
      </p:sp>
    </p:spTree>
    <p:extLst>
      <p:ext uri="{BB962C8B-B14F-4D97-AF65-F5344CB8AC3E}">
        <p14:creationId xmlns:p14="http://schemas.microsoft.com/office/powerpoint/2010/main" val="335647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B754A8C3C7ED643BFF0D797652C9B94" ma:contentTypeVersion="12" ma:contentTypeDescription="Crear nuevo documento." ma:contentTypeScope="" ma:versionID="d1e83f6d300cb7d14c00828f1f00f455">
  <xsd:schema xmlns:xsd="http://www.w3.org/2001/XMLSchema" xmlns:xs="http://www.w3.org/2001/XMLSchema" xmlns:p="http://schemas.microsoft.com/office/2006/metadata/properties" xmlns:ns2="ec59a992-83ee-47a1-9075-2edf9e7af68b" xmlns:ns3="38639284-1866-4258-a1f2-668ef4f99ff2" targetNamespace="http://schemas.microsoft.com/office/2006/metadata/properties" ma:root="true" ma:fieldsID="f2a4e907f8485c251f149016c4238b19" ns2:_="" ns3:_="">
    <xsd:import namespace="ec59a992-83ee-47a1-9075-2edf9e7af68b"/>
    <xsd:import namespace="38639284-1866-4258-a1f2-668ef4f99f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59a992-83ee-47a1-9075-2edf9e7af6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Etiquetas de imagen" ma:readOnly="false" ma:fieldId="{5cf76f15-5ced-4ddc-b409-7134ff3c332f}" ma:taxonomyMulti="true" ma:sspId="90c3d1b8-eddc-4866-a296-8c343e14498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639284-1866-4258-a1f2-668ef4f99ff2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60855cc8-3ec2-480c-8ef6-4e0f251752fb}" ma:internalName="TaxCatchAll" ma:showField="CatchAllData" ma:web="38639284-1866-4258-a1f2-668ef4f99f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c59a992-83ee-47a1-9075-2edf9e7af68b">
      <Terms xmlns="http://schemas.microsoft.com/office/infopath/2007/PartnerControls"/>
    </lcf76f155ced4ddcb4097134ff3c332f>
    <TaxCatchAll xmlns="38639284-1866-4258-a1f2-668ef4f99ff2" xsi:nil="true"/>
  </documentManagement>
</p:properties>
</file>

<file path=customXml/itemProps1.xml><?xml version="1.0" encoding="utf-8"?>
<ds:datastoreItem xmlns:ds="http://schemas.openxmlformats.org/officeDocument/2006/customXml" ds:itemID="{767037EA-3A05-42DA-887B-FC0DA84E8F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59a992-83ee-47a1-9075-2edf9e7af68b"/>
    <ds:schemaRef ds:uri="38639284-1866-4258-a1f2-668ef4f99f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06CBE9-DF1C-4311-A8AA-7841D749A5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9CFE3D-6C42-4A5E-8090-2B5197770946}">
  <ds:schemaRefs>
    <ds:schemaRef ds:uri="http://schemas.microsoft.com/office/2006/metadata/properties"/>
    <ds:schemaRef ds:uri="http://schemas.microsoft.com/office/infopath/2007/PartnerControls"/>
    <ds:schemaRef ds:uri="ec59a992-83ee-47a1-9075-2edf9e7af68b"/>
    <ds:schemaRef ds:uri="38639284-1866-4258-a1f2-668ef4f99ff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849</TotalTime>
  <Words>595</Words>
  <Application>Microsoft Office PowerPoint</Application>
  <PresentationFormat>Panorámica</PresentationFormat>
  <Paragraphs>39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Yu Gothic</vt:lpstr>
      <vt:lpstr>Aptos</vt:lpstr>
      <vt:lpstr>Arial</vt:lpstr>
      <vt:lpstr>Arial Black</vt:lpstr>
      <vt:lpstr>Century Gothic</vt:lpstr>
      <vt:lpstr>Times New Roman</vt:lpstr>
      <vt:lpstr>Wingdings 2</vt:lpstr>
      <vt:lpstr>Citable</vt:lpstr>
      <vt:lpstr>La historia de la Inteligencia Artificial </vt:lpstr>
      <vt:lpstr>La Era Oscura 1943-1956</vt:lpstr>
      <vt:lpstr>el surgimiento de la inteligencia artificial 1956-finales de 1960 </vt:lpstr>
      <vt:lpstr>Presentación de PowerPoint</vt:lpstr>
      <vt:lpstr> promesas incumplidas el impacto de la realidad finales de 1960-inicios de 1970</vt:lpstr>
      <vt:lpstr>la tecnología de sistemas expertos inicios de 1970-mediados de 1980</vt:lpstr>
      <vt:lpstr>Presentación de PowerPoint</vt:lpstr>
      <vt:lpstr>Presentación de PowerPoint</vt:lpstr>
      <vt:lpstr>La nueva era de ingeniería del conocimiento Finales de 1980 en adelante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historia de la Inteligencia Artificial, de la ‘Era Oscura’ a los sistemas basados en conocimiento. </dc:title>
  <dc:creator>FERNANDO ALONSO MORENO MILLAN</dc:creator>
  <cp:lastModifiedBy>Usuario de Windows</cp:lastModifiedBy>
  <cp:revision>13</cp:revision>
  <dcterms:created xsi:type="dcterms:W3CDTF">2024-08-26T20:08:03Z</dcterms:created>
  <dcterms:modified xsi:type="dcterms:W3CDTF">2025-02-07T02:21:02Z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0x0101003B754A8C3C7ED643BFF0D797652C9B94</vt:lpwstr>
  </property>
</Properties>
</file>