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5" r:id="rId9"/>
    <p:sldId id="260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26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1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30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642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720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262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489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09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72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716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246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79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98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7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264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34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3ED951-33FA-4947-B1D9-364B9F056EAA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4B3ED1A-8B68-400E-B4F0-5BA0FB0290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145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290945"/>
            <a:ext cx="9418320" cy="969819"/>
          </a:xfrm>
        </p:spPr>
        <p:txBody>
          <a:bodyPr>
            <a:noAutofit/>
          </a:bodyPr>
          <a:lstStyle/>
          <a:p>
            <a:r>
              <a:rPr lang="es-MX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Enfoques de la IA</a:t>
            </a:r>
            <a:endParaRPr lang="es-MX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6334" y="4355577"/>
            <a:ext cx="9440034" cy="1049867"/>
          </a:xfrm>
        </p:spPr>
        <p:txBody>
          <a:bodyPr>
            <a:normAutofit/>
          </a:bodyPr>
          <a:lstStyle/>
          <a:p>
            <a:r>
              <a:rPr lang="es-MX" sz="4000" dirty="0" smtClean="0"/>
              <a:t>Remetería Medina Jesús Héctor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9217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03418" y="291260"/>
            <a:ext cx="6470072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80049" y="49876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Computacional</a:t>
            </a:r>
            <a:endParaRPr lang="es-MX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0" y="2271992"/>
            <a:ext cx="6968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Entrada</a:t>
            </a:r>
            <a:r>
              <a:rPr lang="es-MX" sz="2400" dirty="0" smtClean="0"/>
              <a:t>: Historial de precios, Indicadores financieros, Noticias y datos económicos</a:t>
            </a:r>
            <a:endParaRPr lang="es-MX" sz="2400" dirty="0"/>
          </a:p>
          <a:p>
            <a:pPr algn="ctr"/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505690" y="3600285"/>
            <a:ext cx="737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Salida</a:t>
            </a:r>
            <a:r>
              <a:rPr lang="es-MX" sz="2400" dirty="0" smtClean="0"/>
              <a:t>: Predicción mas cercana al precio de la acción según el tiempo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0" y="4958887"/>
            <a:ext cx="8382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Objetivo</a:t>
            </a:r>
            <a:r>
              <a:rPr lang="es-MX" sz="2400" dirty="0" smtClean="0"/>
              <a:t>: Ayudar a los inversionistas a tomar mejores decisiones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33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03418" y="291260"/>
            <a:ext cx="6470072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80049" y="49876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Computacional</a:t>
            </a:r>
            <a:endParaRPr lang="es-MX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147455" y="2034115"/>
            <a:ext cx="7800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Beneficios</a:t>
            </a:r>
            <a:r>
              <a:rPr lang="es-MX" sz="2400" dirty="0" smtClean="0"/>
              <a:t>: </a:t>
            </a:r>
          </a:p>
          <a:p>
            <a:pPr algn="ctr"/>
            <a:r>
              <a:rPr lang="es-MX" sz="2400" dirty="0" smtClean="0"/>
              <a:t>Procesa grandes volúmenes de datos rápidamente</a:t>
            </a:r>
          </a:p>
          <a:p>
            <a:pPr algn="ctr"/>
            <a:r>
              <a:rPr lang="es-MX" sz="2400" dirty="0" smtClean="0"/>
              <a:t>Identifica patrones que los humanos no podrían</a:t>
            </a:r>
          </a:p>
          <a:p>
            <a:pPr algn="ctr"/>
            <a:r>
              <a:rPr lang="es-MX" sz="2400" dirty="0" smtClean="0"/>
              <a:t>Ajuste constante con nuevos datos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628897" y="4250896"/>
            <a:ext cx="6968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Limitaciones</a:t>
            </a:r>
            <a:r>
              <a:rPr lang="es-MX" sz="2400" dirty="0" smtClean="0"/>
              <a:t>: </a:t>
            </a:r>
            <a:endParaRPr lang="es-MX" dirty="0"/>
          </a:p>
          <a:p>
            <a:pPr algn="ctr"/>
            <a:r>
              <a:rPr lang="es-MX" sz="2400" dirty="0" smtClean="0"/>
              <a:t>No puede predecir eventos inesperados</a:t>
            </a:r>
          </a:p>
          <a:p>
            <a:pPr algn="ctr"/>
            <a:r>
              <a:rPr lang="es-MX" sz="2400" dirty="0" smtClean="0"/>
              <a:t>Requiere datos de alta calidad</a:t>
            </a:r>
          </a:p>
          <a:p>
            <a:pPr algn="ctr"/>
            <a:r>
              <a:rPr lang="es-MX" sz="2400" dirty="0" smtClean="0"/>
              <a:t>Puede generar sobreajuste</a:t>
            </a:r>
          </a:p>
        </p:txBody>
      </p:sp>
    </p:spTree>
    <p:extLst>
      <p:ext uri="{BB962C8B-B14F-4D97-AF65-F5344CB8AC3E}">
        <p14:creationId xmlns:p14="http://schemas.microsoft.com/office/powerpoint/2010/main" val="364804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73237" y="277406"/>
            <a:ext cx="4738254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32450" y="484909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Simbólico</a:t>
            </a:r>
            <a:endParaRPr lang="es-MX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389909" y="1994738"/>
            <a:ext cx="810490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Problema</a:t>
            </a:r>
            <a:r>
              <a:rPr lang="es-MX" sz="2800" dirty="0" smtClean="0"/>
              <a:t>:</a:t>
            </a:r>
          </a:p>
          <a:p>
            <a:r>
              <a:rPr lang="es-MX" sz="2800" dirty="0" smtClean="0"/>
              <a:t> </a:t>
            </a:r>
            <a:r>
              <a:rPr lang="es-MX" sz="2800" dirty="0"/>
              <a:t>Se quiere implementar un sistema de diagnóstico automatizado para ayudar a los médicos a identificar enfermedades basadas en síntomas</a:t>
            </a:r>
          </a:p>
          <a:p>
            <a:pPr algn="ctr"/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13" y="3913094"/>
            <a:ext cx="4559878" cy="270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73237" y="277406"/>
            <a:ext cx="4738254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32450" y="484909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Simbólico</a:t>
            </a:r>
            <a:endParaRPr lang="es-MX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9270" y="2146689"/>
            <a:ext cx="5957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Entrada</a:t>
            </a:r>
            <a:r>
              <a:rPr lang="es-MX" sz="2400" dirty="0" smtClean="0"/>
              <a:t>: Síntomas, datos médicos básicos</a:t>
            </a:r>
            <a:endParaRPr lang="es-MX" sz="2400" dirty="0"/>
          </a:p>
          <a:p>
            <a:pPr algn="ctr"/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-429492" y="3233346"/>
            <a:ext cx="755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Salida</a:t>
            </a:r>
            <a:r>
              <a:rPr lang="es-MX" sz="2400" dirty="0" smtClean="0"/>
              <a:t>: Diagnostico sugerido, recomendaciones adicionales</a:t>
            </a:r>
            <a:endParaRPr lang="es-MX" sz="2400" dirty="0"/>
          </a:p>
          <a:p>
            <a:pPr algn="ctr"/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-555915" y="4489685"/>
            <a:ext cx="7803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Objetivo</a:t>
            </a:r>
            <a:r>
              <a:rPr lang="es-MX" sz="2400" dirty="0" smtClean="0"/>
              <a:t>: Asistir a los médicos con diagnósticos preliminares</a:t>
            </a:r>
            <a:endParaRPr lang="es-MX" sz="2400" dirty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86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073237" y="277406"/>
            <a:ext cx="4738254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32450" y="484909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Simbólico</a:t>
            </a:r>
            <a:endParaRPr lang="es-MX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147455" y="2034115"/>
            <a:ext cx="7800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Beneficios</a:t>
            </a:r>
            <a:r>
              <a:rPr lang="es-MX" sz="2400" dirty="0" smtClean="0"/>
              <a:t>: </a:t>
            </a:r>
          </a:p>
          <a:p>
            <a:pPr algn="ctr"/>
            <a:r>
              <a:rPr lang="es-MX" sz="2400" dirty="0" smtClean="0"/>
              <a:t>Detección rápida y eficiente de enfermedades comunes</a:t>
            </a:r>
          </a:p>
          <a:p>
            <a:pPr algn="ctr"/>
            <a:r>
              <a:rPr lang="es-MX" sz="2400" dirty="0" smtClean="0"/>
              <a:t>Fácil de explicar y depurar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2628897" y="4250896"/>
            <a:ext cx="6968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Limitaciones</a:t>
            </a:r>
            <a:r>
              <a:rPr lang="es-MX" sz="2400" dirty="0" smtClean="0"/>
              <a:t>:</a:t>
            </a:r>
          </a:p>
          <a:p>
            <a:pPr algn="ctr"/>
            <a:r>
              <a:rPr lang="es-MX" sz="2400" dirty="0" smtClean="0"/>
              <a:t>No puede aprender por si solo</a:t>
            </a:r>
          </a:p>
          <a:p>
            <a:pPr algn="ctr"/>
            <a:r>
              <a:rPr lang="es-MX" sz="2400" dirty="0" smtClean="0"/>
              <a:t>El sistema puede ser rígido</a:t>
            </a:r>
          </a:p>
          <a:p>
            <a:pPr algn="ctr"/>
            <a:r>
              <a:rPr lang="es-MX" sz="2400" dirty="0" smtClean="0"/>
              <a:t>No adecuado para enfermedades complejas</a:t>
            </a:r>
          </a:p>
        </p:txBody>
      </p:sp>
    </p:spTree>
    <p:extLst>
      <p:ext uri="{BB962C8B-B14F-4D97-AF65-F5344CB8AC3E}">
        <p14:creationId xmlns:p14="http://schemas.microsoft.com/office/powerpoint/2010/main" val="76884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1872" y="290945"/>
            <a:ext cx="9418320" cy="1995055"/>
          </a:xfrm>
        </p:spPr>
        <p:txBody>
          <a:bodyPr>
            <a:noAutofit/>
          </a:bodyPr>
          <a:lstStyle/>
          <a:p>
            <a:r>
              <a:rPr lang="es-MX" sz="6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Proceso de aprendizaje automático</a:t>
            </a:r>
            <a:endParaRPr lang="es-MX" sz="6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43065" y="4996979"/>
            <a:ext cx="552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Entrenamiento del modelo</a:t>
            </a:r>
            <a:endParaRPr lang="es-MX" sz="3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23453" y="3255818"/>
            <a:ext cx="4710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Adquisición de datos</a:t>
            </a:r>
            <a:endParaRPr lang="es-MX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6587834" y="3255817"/>
            <a:ext cx="504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/>
              <a:t>Procesamiento de datos</a:t>
            </a:r>
            <a:endParaRPr lang="es-MX" sz="3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6345378" y="4996979"/>
            <a:ext cx="552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/>
              <a:t>Evaluación del modelo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1433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87783" y="291260"/>
            <a:ext cx="7093526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80049" y="49876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Adquisición de datos</a:t>
            </a:r>
            <a:endParaRPr lang="es-MX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58637" y="2045286"/>
            <a:ext cx="93518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b="1" dirty="0" smtClean="0"/>
              <a:t>Recopilación de datos:</a:t>
            </a:r>
          </a:p>
          <a:p>
            <a:pPr algn="ctr"/>
            <a:r>
              <a:rPr lang="es-MX" sz="3200" dirty="0" smtClean="0"/>
              <a:t>Bases de datos, sensores, APIs, CSV, Excel,</a:t>
            </a:r>
          </a:p>
          <a:p>
            <a:pPr algn="ctr"/>
            <a:r>
              <a:rPr lang="es-MX" sz="3200" dirty="0" smtClean="0"/>
              <a:t>Redes sociales, Imágenes, Texto</a:t>
            </a:r>
          </a:p>
          <a:p>
            <a:pPr algn="ctr"/>
            <a:endParaRPr lang="es-MX" sz="3600" b="1" dirty="0" smtClean="0"/>
          </a:p>
          <a:p>
            <a:pPr algn="r"/>
            <a:endParaRPr lang="es-MX" sz="3200" b="1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49" y="3961188"/>
            <a:ext cx="3886633" cy="25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27564" y="291260"/>
            <a:ext cx="7966363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80049" y="49876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Procesamiento </a:t>
            </a:r>
            <a:r>
              <a:rPr lang="es-MX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datos</a:t>
            </a:r>
            <a:endParaRPr lang="es-MX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558637" y="2045286"/>
            <a:ext cx="93518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3600" b="1" dirty="0" smtClean="0"/>
          </a:p>
          <a:p>
            <a:pPr algn="r"/>
            <a:endParaRPr lang="es-MX" sz="3200" b="1" dirty="0" smtClean="0"/>
          </a:p>
        </p:txBody>
      </p:sp>
      <p:sp>
        <p:nvSpPr>
          <p:cNvPr id="7" name="CuadroTexto 6"/>
          <p:cNvSpPr txBox="1"/>
          <p:nvPr/>
        </p:nvSpPr>
        <p:spPr>
          <a:xfrm>
            <a:off x="1080049" y="2045286"/>
            <a:ext cx="935181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 smtClean="0"/>
              <a:t>Limpieza de datos:</a:t>
            </a:r>
          </a:p>
          <a:p>
            <a:pPr algn="ctr"/>
            <a:r>
              <a:rPr lang="es-MX" sz="3200" dirty="0" smtClean="0"/>
              <a:t>Eliminar valores nulos y duplicados</a:t>
            </a:r>
          </a:p>
          <a:p>
            <a:pPr algn="ctr"/>
            <a:r>
              <a:rPr lang="es-MX" sz="3200" dirty="0" smtClean="0"/>
              <a:t>Corregir datos incorrectos</a:t>
            </a:r>
          </a:p>
          <a:p>
            <a:pPr algn="ctr"/>
            <a:endParaRPr lang="es-MX" sz="3600" b="1" dirty="0" smtClean="0"/>
          </a:p>
          <a:p>
            <a:pPr algn="ctr"/>
            <a:r>
              <a:rPr lang="es-MX" sz="3600" b="1" dirty="0" smtClean="0"/>
              <a:t>Transformación de datos:</a:t>
            </a:r>
          </a:p>
          <a:p>
            <a:pPr algn="ctr"/>
            <a:r>
              <a:rPr lang="es-MX" sz="3200" dirty="0" smtClean="0"/>
              <a:t>Normalizar valores</a:t>
            </a:r>
          </a:p>
          <a:p>
            <a:pPr algn="ctr"/>
            <a:r>
              <a:rPr lang="es-MX" sz="3200" dirty="0" smtClean="0"/>
              <a:t>Selección de características importantes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8" r="30435"/>
          <a:stretch/>
        </p:blipFill>
        <p:spPr>
          <a:xfrm>
            <a:off x="9472744" y="2377162"/>
            <a:ext cx="2410691" cy="33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88839" y="229073"/>
            <a:ext cx="8936182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80049" y="49876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Entrenamiento del modelo</a:t>
            </a:r>
            <a:endParaRPr lang="es-MX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382981" y="2367171"/>
            <a:ext cx="728749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b="1" dirty="0" smtClean="0"/>
              <a:t>Entrenamiento:</a:t>
            </a:r>
          </a:p>
          <a:p>
            <a:pPr algn="ctr"/>
            <a:r>
              <a:rPr lang="es-MX" sz="3200" dirty="0" smtClean="0"/>
              <a:t>El modelo ajusta sus parámetros con los datos del entrenamiento</a:t>
            </a:r>
          </a:p>
          <a:p>
            <a:pPr algn="ctr"/>
            <a:endParaRPr lang="es-MX" sz="3600" b="1" dirty="0" smtClean="0"/>
          </a:p>
          <a:p>
            <a:pPr algn="ctr"/>
            <a:r>
              <a:rPr lang="es-MX" sz="3600" b="1" dirty="0" smtClean="0"/>
              <a:t>Validación:</a:t>
            </a:r>
          </a:p>
          <a:p>
            <a:pPr algn="ctr"/>
            <a:r>
              <a:rPr lang="es-MX" sz="3200" dirty="0" smtClean="0"/>
              <a:t>Se evalúa el modelo en un conjunto de datos no visto antes</a:t>
            </a:r>
          </a:p>
        </p:txBody>
      </p:sp>
    </p:spTree>
    <p:extLst>
      <p:ext uri="{BB962C8B-B14F-4D97-AF65-F5344CB8AC3E}">
        <p14:creationId xmlns:p14="http://schemas.microsoft.com/office/powerpoint/2010/main" val="29286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96833" y="96982"/>
            <a:ext cx="7800109" cy="11914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20006" y="203011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6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Evaluación del modelo</a:t>
            </a:r>
            <a:endParaRPr lang="es-MX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14751" y="1499425"/>
            <a:ext cx="119772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 smtClean="0"/>
              <a:t>Se mide el desempeño del modelo utilizando diferentes métricas de evaluación</a:t>
            </a:r>
            <a:endParaRPr lang="es-MX" sz="2800" dirty="0"/>
          </a:p>
        </p:txBody>
      </p:sp>
      <p:sp>
        <p:nvSpPr>
          <p:cNvPr id="6" name="Rectángulo 5"/>
          <p:cNvSpPr/>
          <p:nvPr/>
        </p:nvSpPr>
        <p:spPr>
          <a:xfrm>
            <a:off x="523012" y="2208901"/>
            <a:ext cx="113607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b="1" dirty="0">
                <a:solidFill>
                  <a:srgbClr val="FFC000"/>
                </a:solidFill>
              </a:rPr>
              <a:t>Precisión</a:t>
            </a:r>
            <a:r>
              <a:rPr lang="es-MX" sz="2800" dirty="0"/>
              <a:t>: </a:t>
            </a:r>
            <a:r>
              <a:rPr lang="es-MX" sz="2800" dirty="0" smtClean="0"/>
              <a:t>Según </a:t>
            </a:r>
            <a:r>
              <a:rPr lang="es-MX" sz="2800" dirty="0"/>
              <a:t>el porcentaje de predicciones correctas</a:t>
            </a:r>
          </a:p>
          <a:p>
            <a:pPr algn="ctr"/>
            <a:endParaRPr lang="es-MX" sz="2800" b="1" dirty="0" smtClean="0"/>
          </a:p>
          <a:p>
            <a:pPr algn="ctr"/>
            <a:r>
              <a:rPr lang="es-MX" sz="2800" b="1" dirty="0" smtClean="0">
                <a:solidFill>
                  <a:srgbClr val="FFC000"/>
                </a:solidFill>
              </a:rPr>
              <a:t>Matriz </a:t>
            </a:r>
            <a:r>
              <a:rPr lang="es-MX" sz="2800" b="1" dirty="0">
                <a:solidFill>
                  <a:srgbClr val="FFC000"/>
                </a:solidFill>
              </a:rPr>
              <a:t>de confusión</a:t>
            </a:r>
            <a:r>
              <a:rPr lang="es-MX" sz="2800" dirty="0"/>
              <a:t>: </a:t>
            </a:r>
            <a:r>
              <a:rPr lang="es-MX" sz="2800" dirty="0" smtClean="0"/>
              <a:t>evalúa </a:t>
            </a:r>
            <a:r>
              <a:rPr lang="es-MX" sz="2800" dirty="0"/>
              <a:t>falsos positivos y falsos </a:t>
            </a:r>
            <a:r>
              <a:rPr lang="es-MX" sz="2800" dirty="0" smtClean="0"/>
              <a:t>negativos</a:t>
            </a:r>
          </a:p>
          <a:p>
            <a:pPr algn="ctr"/>
            <a:endParaRPr lang="es-MX" sz="2800" dirty="0"/>
          </a:p>
          <a:p>
            <a:pPr algn="ctr"/>
            <a:r>
              <a:rPr lang="es-MX" sz="2800" b="1" dirty="0">
                <a:solidFill>
                  <a:srgbClr val="FFC000"/>
                </a:solidFill>
              </a:rPr>
              <a:t>F1-score</a:t>
            </a:r>
            <a:r>
              <a:rPr lang="es-MX" sz="2800" dirty="0" smtClean="0"/>
              <a:t>: </a:t>
            </a:r>
            <a:r>
              <a:rPr lang="es-MX" sz="2800" dirty="0"/>
              <a:t>balance entre precisión y recall</a:t>
            </a:r>
          </a:p>
          <a:p>
            <a:pPr algn="ctr"/>
            <a:endParaRPr lang="es-MX" sz="2800" b="1" dirty="0" smtClean="0"/>
          </a:p>
          <a:p>
            <a:pPr algn="ctr"/>
            <a:r>
              <a:rPr lang="es-MX" sz="2800" b="1" dirty="0" smtClean="0">
                <a:solidFill>
                  <a:srgbClr val="FFC000"/>
                </a:solidFill>
              </a:rPr>
              <a:t>Error </a:t>
            </a:r>
            <a:r>
              <a:rPr lang="es-MX" sz="2800" b="1" dirty="0">
                <a:solidFill>
                  <a:srgbClr val="FFC000"/>
                </a:solidFill>
              </a:rPr>
              <a:t>cuadrático medio</a:t>
            </a:r>
            <a:r>
              <a:rPr lang="es-MX" sz="2800" dirty="0"/>
              <a:t>: </a:t>
            </a:r>
            <a:r>
              <a:rPr lang="es-MX" sz="2800" dirty="0" smtClean="0"/>
              <a:t>Diferencia </a:t>
            </a:r>
            <a:r>
              <a:rPr lang="es-MX" sz="2800" dirty="0"/>
              <a:t>entre valores reales y los predichos</a:t>
            </a:r>
          </a:p>
          <a:p>
            <a:pPr algn="ctr"/>
            <a:endParaRPr lang="es-MX" sz="2800" b="1" dirty="0" smtClean="0"/>
          </a:p>
          <a:p>
            <a:pPr algn="ctr"/>
            <a:r>
              <a:rPr lang="es-MX" sz="2800" b="1" dirty="0" smtClean="0">
                <a:solidFill>
                  <a:srgbClr val="FFC000"/>
                </a:solidFill>
              </a:rPr>
              <a:t>Coeficiencia </a:t>
            </a:r>
            <a:r>
              <a:rPr lang="es-MX" sz="2800" b="1" dirty="0">
                <a:solidFill>
                  <a:srgbClr val="FFC000"/>
                </a:solidFill>
              </a:rPr>
              <a:t>de determinación</a:t>
            </a:r>
            <a:r>
              <a:rPr lang="es-MX" sz="2800" dirty="0"/>
              <a:t>: </a:t>
            </a:r>
            <a:r>
              <a:rPr lang="es-MX" sz="2800" dirty="0" smtClean="0"/>
              <a:t>que </a:t>
            </a:r>
            <a:r>
              <a:rPr lang="es-MX" sz="2800" dirty="0"/>
              <a:t>tan bien el modelo explica la variabilidad de los datos</a:t>
            </a:r>
          </a:p>
          <a:p>
            <a:pPr algn="ctr"/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72517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017819" y="402097"/>
            <a:ext cx="4142508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lang="es-MX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Enfoques</a:t>
            </a:r>
            <a:endParaRPr lang="es-MX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40521" y="2301118"/>
            <a:ext cx="3935296" cy="996895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s-MX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Biotecnología</a:t>
            </a:r>
            <a:endParaRPr lang="es-MX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066195" y="2314341"/>
            <a:ext cx="3935296" cy="9968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MX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Conexionista</a:t>
            </a:r>
            <a:endParaRPr lang="es-MX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86086" y="4753373"/>
            <a:ext cx="4267805" cy="9968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s-MX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Computacional</a:t>
            </a:r>
            <a:endParaRPr lang="es-MX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6774266" y="4753372"/>
            <a:ext cx="4267805" cy="99689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s-MX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Simbólico</a:t>
            </a:r>
            <a:endParaRPr lang="es-MX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37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09600" y="512620"/>
            <a:ext cx="11267557" cy="970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619"/>
            <a:ext cx="11267557" cy="97045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Similitudes Modelo Cognitivo – Aprendizaje automático</a:t>
            </a:r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9940" y="2078813"/>
            <a:ext cx="10353762" cy="4058751"/>
          </a:xfrm>
        </p:spPr>
        <p:txBody>
          <a:bodyPr/>
          <a:lstStyle/>
          <a:p>
            <a:pPr marL="36900" indent="0" algn="ctr">
              <a:buNone/>
            </a:pPr>
            <a:r>
              <a:rPr lang="es-MX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 de información</a:t>
            </a:r>
          </a:p>
          <a:p>
            <a:pPr marL="36900" indent="0" algn="ctr">
              <a:buNone/>
            </a:pPr>
            <a:r>
              <a:rPr lang="es-MX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Procesamiento de información</a:t>
            </a:r>
          </a:p>
          <a:p>
            <a:pPr marL="36900" indent="0" algn="ctr">
              <a:buNone/>
            </a:pPr>
            <a:r>
              <a:rPr lang="es-MX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Aprendizaje y adaptación</a:t>
            </a:r>
          </a:p>
          <a:p>
            <a:pPr marL="36900" indent="0" algn="ctr">
              <a:buNone/>
            </a:pPr>
            <a:r>
              <a:rPr lang="es-MX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Toma de decisiones con información previa</a:t>
            </a:r>
          </a:p>
          <a:p>
            <a:pPr marL="36900" indent="0" algn="ctr">
              <a:buNone/>
            </a:pPr>
            <a:r>
              <a:rPr lang="es-MX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Evaluación y retroalimentación</a:t>
            </a:r>
          </a:p>
          <a:p>
            <a:pPr marL="369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446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09600" y="512620"/>
            <a:ext cx="11267557" cy="970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619"/>
            <a:ext cx="11267557" cy="97045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Diferencias Modelo Cognitivo – Aprendizaje automático</a:t>
            </a:r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497" y="2203503"/>
            <a:ext cx="1035376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s-MX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Naturaleza del aprendizaje</a:t>
            </a:r>
          </a:p>
          <a:p>
            <a:pPr marL="36900" indent="0" algn="ctr">
              <a:buNone/>
            </a:pPr>
            <a:r>
              <a:rPr lang="es-MX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Flexibilidad</a:t>
            </a:r>
          </a:p>
          <a:p>
            <a:pPr marL="36900" indent="0" algn="ctr">
              <a:buNone/>
            </a:pPr>
            <a:r>
              <a:rPr lang="es-MX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Memoria y almacenamiento</a:t>
            </a:r>
          </a:p>
          <a:p>
            <a:pPr marL="36900" indent="0" algn="ctr">
              <a:buNone/>
            </a:pPr>
            <a:r>
              <a:rPr lang="es-MX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Capacidad de generalización</a:t>
            </a:r>
          </a:p>
          <a:p>
            <a:pPr marL="36900" indent="0" algn="ctr">
              <a:buNone/>
            </a:pPr>
            <a:r>
              <a:rPr lang="es-MX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Toma de decisiones éticas y contextuales</a:t>
            </a:r>
            <a:endParaRPr lang="es-MX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4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94363" y="235842"/>
            <a:ext cx="5805055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80050" y="443345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Conexionista</a:t>
            </a:r>
            <a:endParaRPr lang="es-MX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503216" y="1981752"/>
            <a:ext cx="958734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Problema</a:t>
            </a:r>
            <a:r>
              <a:rPr lang="es-MX" sz="2800" dirty="0" smtClean="0"/>
              <a:t>:</a:t>
            </a:r>
          </a:p>
          <a:p>
            <a:pPr algn="ctr"/>
            <a:r>
              <a:rPr lang="es-MX" sz="2800" dirty="0" smtClean="0"/>
              <a:t> Se </a:t>
            </a:r>
            <a:r>
              <a:rPr lang="es-MX" sz="2800" dirty="0"/>
              <a:t>necesita identificar a una persona en específico mediante el reconocimiento fácil </a:t>
            </a:r>
          </a:p>
          <a:p>
            <a:pPr algn="ctr"/>
            <a:endParaRPr lang="es-MX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76" y="3643745"/>
            <a:ext cx="3380509" cy="25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94363" y="235842"/>
            <a:ext cx="5805055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80050" y="443345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Conexionista</a:t>
            </a:r>
            <a:endParaRPr lang="es-MX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269" y="2146689"/>
            <a:ext cx="6968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Entrada</a:t>
            </a:r>
            <a:r>
              <a:rPr lang="es-MX" sz="2400" dirty="0" smtClean="0"/>
              <a:t>: Imagen del rostro, características faciales</a:t>
            </a:r>
            <a:endParaRPr lang="es-MX" sz="2400" dirty="0"/>
          </a:p>
          <a:p>
            <a:pPr algn="ctr"/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-2881747" y="3098679"/>
            <a:ext cx="9587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Salida</a:t>
            </a:r>
            <a:r>
              <a:rPr lang="es-MX" sz="2400" dirty="0" smtClean="0"/>
              <a:t>: Un valor binario</a:t>
            </a:r>
            <a:endParaRPr lang="es-MX" sz="2400" dirty="0"/>
          </a:p>
          <a:p>
            <a:pPr algn="ctr"/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-2164775" y="4050669"/>
            <a:ext cx="9587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Objetivo</a:t>
            </a:r>
            <a:r>
              <a:rPr lang="es-MX" sz="2400" dirty="0" smtClean="0"/>
              <a:t>: Autentificar a los usuarios</a:t>
            </a:r>
            <a:endParaRPr lang="es-MX" sz="2400" dirty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501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394363" y="235842"/>
            <a:ext cx="5805055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80050" y="443345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Conexionista</a:t>
            </a:r>
            <a:endParaRPr lang="es-MX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628898" y="2034115"/>
            <a:ext cx="6968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Beneficios</a:t>
            </a:r>
            <a:r>
              <a:rPr lang="es-MX" sz="2400" dirty="0" smtClean="0"/>
              <a:t>: </a:t>
            </a:r>
            <a:endParaRPr lang="es-MX" dirty="0" smtClean="0"/>
          </a:p>
          <a:p>
            <a:pPr algn="ctr"/>
            <a:r>
              <a:rPr lang="es-MX" sz="2400" dirty="0" smtClean="0"/>
              <a:t>Mayor seguridad y comida</a:t>
            </a:r>
          </a:p>
          <a:p>
            <a:pPr algn="ctr"/>
            <a:r>
              <a:rPr lang="es-MX" sz="2400" dirty="0" smtClean="0"/>
              <a:t>Aprendizaje automático</a:t>
            </a:r>
          </a:p>
          <a:p>
            <a:pPr algn="ctr"/>
            <a:r>
              <a:rPr lang="es-MX" sz="2400" dirty="0" smtClean="0"/>
              <a:t>Reconocimiento en varias circunstancias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628897" y="4250896"/>
            <a:ext cx="6968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Limitaciones</a:t>
            </a:r>
            <a:r>
              <a:rPr lang="es-MX" sz="2400" dirty="0" smtClean="0"/>
              <a:t>: </a:t>
            </a:r>
            <a:endParaRPr lang="es-MX" dirty="0" smtClean="0"/>
          </a:p>
          <a:p>
            <a:pPr algn="ctr"/>
            <a:r>
              <a:rPr lang="es-MX" sz="2400" dirty="0" smtClean="0"/>
              <a:t>Susceptible a fallas según la condición de la foto</a:t>
            </a:r>
          </a:p>
          <a:p>
            <a:pPr algn="ctr"/>
            <a:r>
              <a:rPr lang="es-MX" sz="2400" dirty="0" smtClean="0"/>
              <a:t>Requiere gran cantidad de datos</a:t>
            </a:r>
            <a:r>
              <a:rPr lang="es-MX" sz="2400" dirty="0"/>
              <a:t> </a:t>
            </a:r>
            <a:r>
              <a:rPr lang="es-MX" sz="2400" dirty="0" smtClean="0"/>
              <a:t>y procesamiento</a:t>
            </a:r>
          </a:p>
          <a:p>
            <a:pPr algn="ctr"/>
            <a:r>
              <a:rPr lang="es-MX" sz="2400" dirty="0" smtClean="0"/>
              <a:t>Puede confundirse o ser engañado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78593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20290" y="291261"/>
            <a:ext cx="6511637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07759" y="498764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Biotecnológico</a:t>
            </a:r>
            <a:endParaRPr lang="es-MX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607126" y="2008593"/>
            <a:ext cx="93379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Problema</a:t>
            </a:r>
            <a:r>
              <a:rPr lang="es-MX" sz="3600" dirty="0" smtClean="0"/>
              <a:t>:</a:t>
            </a:r>
          </a:p>
          <a:p>
            <a:pPr algn="ctr"/>
            <a:r>
              <a:rPr lang="es-MX" sz="2800" dirty="0"/>
              <a:t>Una empresa de paquetería quiere hacer uso de drones para llevar a cabo entregas de forma eficiente minimizando el tiempo y consumo de energía</a:t>
            </a:r>
          </a:p>
          <a:p>
            <a:pPr algn="ctr"/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054" y="4224584"/>
            <a:ext cx="3598107" cy="238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20290" y="291261"/>
            <a:ext cx="6511637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07759" y="498764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Biotecnológico</a:t>
            </a:r>
            <a:endParaRPr lang="es-MX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-443345" y="2034386"/>
            <a:ext cx="7148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Entrada</a:t>
            </a:r>
            <a:r>
              <a:rPr lang="es-MX" sz="2400" dirty="0" smtClean="0"/>
              <a:t>: Ubicación destino, Restricciones geográficas, capacidad energética, peso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193964" y="3430555"/>
            <a:ext cx="637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Salida</a:t>
            </a:r>
            <a:r>
              <a:rPr lang="es-MX" sz="2400" dirty="0" smtClean="0"/>
              <a:t>: Ruta optima para minimizar distancia y tiempo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-1773384" y="4743397"/>
            <a:ext cx="9587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Objetivo</a:t>
            </a:r>
            <a:r>
              <a:rPr lang="es-MX" sz="2400" dirty="0" smtClean="0"/>
              <a:t>: Optimizar la entrega del paquete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78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020290" y="291261"/>
            <a:ext cx="6511637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07759" y="498764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Biotecnológico</a:t>
            </a:r>
            <a:endParaRPr lang="es-MX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147455" y="2034115"/>
            <a:ext cx="7800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Beneficios</a:t>
            </a:r>
            <a:r>
              <a:rPr lang="es-MX" sz="2400" dirty="0" smtClean="0"/>
              <a:t>: </a:t>
            </a:r>
          </a:p>
          <a:p>
            <a:pPr algn="ctr"/>
            <a:r>
              <a:rPr lang="es-MX" sz="2400" dirty="0" smtClean="0"/>
              <a:t>Encuentra rutas optimas</a:t>
            </a:r>
          </a:p>
          <a:p>
            <a:pPr algn="ctr"/>
            <a:r>
              <a:rPr lang="es-MX" sz="2400" dirty="0" smtClean="0"/>
              <a:t>Se adapta según la condición del clima o el trafico aéreo</a:t>
            </a:r>
            <a:endParaRPr lang="es-MX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2628897" y="4250896"/>
            <a:ext cx="6968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Limitaciones</a:t>
            </a:r>
            <a:r>
              <a:rPr lang="es-MX" sz="2400" dirty="0" smtClean="0"/>
              <a:t>: </a:t>
            </a:r>
            <a:endParaRPr lang="es-MX" dirty="0" smtClean="0"/>
          </a:p>
          <a:p>
            <a:pPr algn="ctr"/>
            <a:r>
              <a:rPr lang="es-MX" sz="2400" dirty="0" smtClean="0"/>
              <a:t>Costo computacional alto</a:t>
            </a:r>
          </a:p>
          <a:p>
            <a:pPr algn="ctr"/>
            <a:r>
              <a:rPr lang="es-MX" sz="2400" dirty="0" smtClean="0"/>
              <a:t>No siempre garantiza la mejor solución</a:t>
            </a:r>
          </a:p>
          <a:p>
            <a:pPr algn="ctr"/>
            <a:r>
              <a:rPr lang="es-MX" sz="2400" dirty="0" smtClean="0"/>
              <a:t>Difícil de integrar junto otros sistemas logísticos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599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03418" y="291260"/>
            <a:ext cx="6470072" cy="15098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80049" y="498763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7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Computacional</a:t>
            </a:r>
            <a:endParaRPr lang="es-MX" sz="7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772510" y="1999994"/>
            <a:ext cx="696883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Problema</a:t>
            </a:r>
            <a:r>
              <a:rPr lang="es-MX" sz="2800" dirty="0" smtClean="0"/>
              <a:t>: </a:t>
            </a:r>
          </a:p>
          <a:p>
            <a:pPr algn="ctr"/>
            <a:r>
              <a:rPr lang="es-MX" sz="2800" dirty="0"/>
              <a:t>Se quiere predecir el precio de una acción en el mercado utilizando modelos de aprendizaje basados en datos históricos</a:t>
            </a:r>
          </a:p>
          <a:p>
            <a:pPr algn="ctr"/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45" y="4092875"/>
            <a:ext cx="4142509" cy="27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71</TotalTime>
  <Words>557</Words>
  <Application>Microsoft Office PowerPoint</Application>
  <PresentationFormat>Panorámica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Calisto MT</vt:lpstr>
      <vt:lpstr>Trebuchet MS</vt:lpstr>
      <vt:lpstr>Wingdings 2</vt:lpstr>
      <vt:lpstr>Pizarra</vt:lpstr>
      <vt:lpstr>Enfoques de la IA</vt:lpstr>
      <vt:lpstr>Enfoques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Proceso de aprendizaje automático</vt:lpstr>
      <vt:lpstr>Presentación de PowerPoint</vt:lpstr>
      <vt:lpstr>Presentación de PowerPoint</vt:lpstr>
      <vt:lpstr>Presentación de PowerPoint</vt:lpstr>
      <vt:lpstr>Presentación de PowerPoint</vt:lpstr>
      <vt:lpstr>Similitudes Modelo Cognitivo – Aprendizaje automático</vt:lpstr>
      <vt:lpstr>Diferencias Modelo Cognitivo – Aprendizaje automático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Enfoques de la IA</dc:title>
  <dc:creator>Usuario de Windows</dc:creator>
  <cp:lastModifiedBy>Usuario de Windows</cp:lastModifiedBy>
  <cp:revision>10</cp:revision>
  <dcterms:created xsi:type="dcterms:W3CDTF">2025-03-07T01:39:16Z</dcterms:created>
  <dcterms:modified xsi:type="dcterms:W3CDTF">2025-03-07T02:50:58Z</dcterms:modified>
</cp:coreProperties>
</file>