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4660"/>
  </p:normalViewPr>
  <p:slideViewPr>
    <p:cSldViewPr>
      <p:cViewPr>
        <p:scale>
          <a:sx n="125" d="100"/>
          <a:sy n="125" d="100"/>
        </p:scale>
        <p:origin x="-1290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68FEBF-3882-4327-8416-239CBC5D3BA9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25D265B-D2D9-4382-A283-C213F6B1246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F257-C2EE-4E0A-B00B-79F056A37977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E14B-CE37-4B15-8205-C5DBD4D3DB9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Postgis</a:t>
            </a:r>
            <a:r>
              <a:rPr lang="fr-FR" dirty="0" smtClean="0"/>
              <a:t> </a:t>
            </a:r>
            <a:r>
              <a:rPr lang="fr-FR" dirty="0" err="1" smtClean="0"/>
              <a:t>topology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The data model </a:t>
            </a:r>
            <a:r>
              <a:rPr lang="fr-FR" dirty="0" err="1" smtClean="0"/>
              <a:t>explained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explain</a:t>
            </a:r>
            <a:r>
              <a:rPr lang="fr-FR" dirty="0" smtClean="0"/>
              <a:t> </a:t>
            </a:r>
            <a:r>
              <a:rPr lang="fr-FR" dirty="0" err="1" smtClean="0"/>
              <a:t>graphically</a:t>
            </a:r>
            <a:r>
              <a:rPr lang="fr-FR" dirty="0" smtClean="0"/>
              <a:t> the data model of </a:t>
            </a:r>
            <a:r>
              <a:rPr lang="fr-FR" dirty="0" err="1" smtClean="0"/>
              <a:t>PostGIS</a:t>
            </a:r>
            <a:r>
              <a:rPr lang="fr-FR" dirty="0" smtClean="0"/>
              <a:t> </a:t>
            </a:r>
            <a:r>
              <a:rPr lang="fr-FR" dirty="0" err="1" smtClean="0"/>
              <a:t>Topology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Rémi-C , 17/12/2013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pPr lvl="0">
              <a:defRPr/>
            </a:pPr>
            <a:r>
              <a:rPr lang="fr-FR" dirty="0" err="1"/>
              <a:t>Detailed</a:t>
            </a:r>
            <a:r>
              <a:rPr lang="fr-FR" dirty="0"/>
              <a:t> 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785794"/>
            <a:ext cx="8362950" cy="5500726"/>
          </a:xfrm>
        </p:spPr>
        <p:txBody>
          <a:bodyPr>
            <a:noAutofit/>
          </a:bodyPr>
          <a:lstStyle/>
          <a:p>
            <a:pPr lvl="2">
              <a:spcBef>
                <a:spcPts val="0"/>
              </a:spcBef>
            </a:pPr>
            <a:endParaRPr lang="en-US" sz="1000" dirty="0" smtClean="0"/>
          </a:p>
          <a:p>
            <a:pPr>
              <a:spcBef>
                <a:spcPts val="0"/>
              </a:spcBef>
            </a:pPr>
            <a:r>
              <a:rPr lang="en-US" sz="1400" cap="none" dirty="0" smtClean="0"/>
              <a:t> « </a:t>
            </a:r>
            <a:r>
              <a:rPr lang="en-US" sz="1400" cap="none" dirty="0" err="1" smtClean="0"/>
              <a:t>my_schema</a:t>
            </a:r>
            <a:r>
              <a:rPr lang="en-US" sz="1400" cap="none" dirty="0" smtClean="0"/>
              <a:t> » (</a:t>
            </a:r>
            <a:r>
              <a:rPr lang="en-US" sz="1400" cap="none" dirty="0" err="1" smtClean="0"/>
              <a:t>postgres</a:t>
            </a:r>
            <a:r>
              <a:rPr lang="en-US" sz="1400" cap="none" dirty="0" smtClean="0"/>
              <a:t>) schema</a:t>
            </a:r>
            <a:endParaRPr lang="en-US" sz="900" cap="none" dirty="0" smtClean="0"/>
          </a:p>
          <a:p>
            <a:pPr lvl="1">
              <a:spcBef>
                <a:spcPts val="0"/>
              </a:spcBef>
            </a:pPr>
            <a:r>
              <a:rPr lang="en-US" sz="1200" cap="none" dirty="0" smtClean="0"/>
              <a:t>geometrical level</a:t>
            </a:r>
            <a:br>
              <a:rPr lang="en-US" sz="1200" cap="none" dirty="0" smtClean="0"/>
            </a:br>
            <a:r>
              <a:rPr lang="en-US" sz="1200" cap="none" dirty="0" smtClean="0"/>
              <a:t>It is not a real “geometrical” level, but it is the lowest level of </a:t>
            </a:r>
            <a:r>
              <a:rPr lang="en-US" sz="1200" cap="none" dirty="0" err="1" smtClean="0"/>
              <a:t>postgis_topology</a:t>
            </a:r>
            <a:r>
              <a:rPr lang="en-US" sz="1200" cap="none" dirty="0" smtClean="0"/>
              <a:t>.</a:t>
            </a:r>
            <a:br>
              <a:rPr lang="en-US" sz="1200" cap="none" dirty="0" smtClean="0"/>
            </a:br>
            <a:r>
              <a:rPr lang="en-US" sz="1200" cap="none" dirty="0" smtClean="0"/>
              <a:t>It is a </a:t>
            </a:r>
            <a:r>
              <a:rPr lang="en-US" sz="1200" cap="none" dirty="0" err="1" smtClean="0"/>
              <a:t>traditionnal</a:t>
            </a:r>
            <a:r>
              <a:rPr lang="en-US" sz="1200" cap="none" dirty="0" smtClean="0"/>
              <a:t> topological model with node/edge/face and </a:t>
            </a:r>
            <a:r>
              <a:rPr lang="en-US" sz="1200" cap="none" dirty="0" err="1" smtClean="0"/>
              <a:t>topologicalrelations</a:t>
            </a:r>
            <a:r>
              <a:rPr lang="en-US" sz="1200" cap="none" dirty="0" smtClean="0"/>
              <a:t> between it.</a:t>
            </a:r>
            <a:br>
              <a:rPr lang="en-US" sz="1200" cap="none" dirty="0" smtClean="0"/>
            </a:br>
            <a:r>
              <a:rPr lang="en-US" sz="1200" cap="none" dirty="0" smtClean="0"/>
              <a:t>There are 3 tables  storing geometrical elements and relations. </a:t>
            </a:r>
            <a:endParaRPr lang="en-US" sz="1000" cap="none" dirty="0" smtClean="0"/>
          </a:p>
          <a:p>
            <a:pPr lvl="2">
              <a:spcBef>
                <a:spcPts val="0"/>
              </a:spcBef>
            </a:pPr>
            <a:r>
              <a:rPr lang="en-US" sz="1100" b="1" cap="none" dirty="0" smtClean="0"/>
              <a:t>“face”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This table store faces. Each face is uniquely identified by an id. The geometry of a face is not stored and must be computed by using edges. Nevertheless </a:t>
            </a:r>
            <a:r>
              <a:rPr lang="en-US" sz="1100" dirty="0" err="1" smtClean="0"/>
              <a:t>ther</a:t>
            </a:r>
            <a:r>
              <a:rPr lang="en-US" sz="1100" dirty="0" smtClean="0"/>
              <a:t> is a bounding box for each face. It allows some computing acceleration.</a:t>
            </a:r>
            <a:endParaRPr lang="en-US" sz="1100" cap="none" dirty="0" smtClean="0"/>
          </a:p>
          <a:p>
            <a:pPr lvl="3">
              <a:spcBef>
                <a:spcPts val="0"/>
              </a:spcBef>
            </a:pPr>
            <a:r>
              <a:rPr lang="en-US" sz="900" b="1" dirty="0" err="1" smtClean="0"/>
              <a:t>face_id</a:t>
            </a:r>
            <a:r>
              <a:rPr lang="en-US" sz="900" dirty="0" smtClean="0"/>
              <a:t>	:  the unique id for a face</a:t>
            </a:r>
          </a:p>
          <a:p>
            <a:pPr lvl="3">
              <a:spcBef>
                <a:spcPts val="0"/>
              </a:spcBef>
            </a:pPr>
            <a:r>
              <a:rPr lang="en-US" sz="900" b="1" dirty="0" err="1" smtClean="0"/>
              <a:t>mbr</a:t>
            </a:r>
            <a:r>
              <a:rPr lang="en-US" sz="900" b="1" dirty="0" smtClean="0"/>
              <a:t>	</a:t>
            </a:r>
            <a:r>
              <a:rPr lang="en-US" sz="900" dirty="0" smtClean="0"/>
              <a:t>	:  Maximum Bounding Rectangle : </a:t>
            </a:r>
            <a:r>
              <a:rPr lang="en-US" sz="900" dirty="0" err="1" smtClean="0"/>
              <a:t>lthe</a:t>
            </a:r>
            <a:r>
              <a:rPr lang="en-US" sz="900" dirty="0" smtClean="0"/>
              <a:t> bounding box of a face.</a:t>
            </a:r>
          </a:p>
          <a:p>
            <a:pPr lvl="3">
              <a:spcBef>
                <a:spcPts val="0"/>
              </a:spcBef>
            </a:pPr>
            <a:endParaRPr lang="en-US" sz="900" cap="none" dirty="0" smtClean="0"/>
          </a:p>
          <a:p>
            <a:pPr lvl="2">
              <a:spcBef>
                <a:spcPts val="0"/>
              </a:spcBef>
            </a:pPr>
            <a:r>
              <a:rPr lang="en-US" sz="1100" b="1" dirty="0" smtClean="0"/>
              <a:t>“node”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la table qui </a:t>
            </a:r>
            <a:r>
              <a:rPr lang="en-US" sz="1100" dirty="0" err="1" smtClean="0"/>
              <a:t>stocke</a:t>
            </a:r>
            <a:r>
              <a:rPr lang="en-US" sz="1100" dirty="0" smtClean="0"/>
              <a:t> les </a:t>
            </a:r>
            <a:r>
              <a:rPr lang="en-US" sz="1100" dirty="0" err="1" smtClean="0"/>
              <a:t>nœuds</a:t>
            </a:r>
            <a:r>
              <a:rPr lang="en-US" sz="1100" dirty="0" smtClean="0"/>
              <a:t>. </a:t>
            </a:r>
            <a:r>
              <a:rPr lang="en-US" sz="1100" dirty="0" err="1" smtClean="0"/>
              <a:t>Chaque</a:t>
            </a:r>
            <a:r>
              <a:rPr lang="en-US" sz="1100" dirty="0" smtClean="0"/>
              <a:t> </a:t>
            </a:r>
            <a:r>
              <a:rPr lang="en-US" sz="1100" dirty="0" err="1" smtClean="0"/>
              <a:t>nœud</a:t>
            </a:r>
            <a:r>
              <a:rPr lang="en-US" sz="1100" dirty="0" smtClean="0"/>
              <a:t>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identifié</a:t>
            </a:r>
            <a:r>
              <a:rPr lang="en-US" sz="1100" dirty="0" smtClean="0"/>
              <a:t> de </a:t>
            </a:r>
            <a:r>
              <a:rPr lang="en-US" sz="1100" dirty="0" err="1" smtClean="0"/>
              <a:t>façon</a:t>
            </a:r>
            <a:r>
              <a:rPr lang="en-US" sz="1100" dirty="0" smtClean="0"/>
              <a:t> unique. On </a:t>
            </a:r>
            <a:r>
              <a:rPr lang="en-US" sz="1100" dirty="0" err="1" smtClean="0"/>
              <a:t>stocke</a:t>
            </a:r>
            <a:r>
              <a:rPr lang="en-US" sz="1100" dirty="0" smtClean="0"/>
              <a:t> </a:t>
            </a:r>
            <a:r>
              <a:rPr lang="en-US" sz="1100" dirty="0" err="1" smtClean="0"/>
              <a:t>aussi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</a:t>
            </a:r>
            <a:r>
              <a:rPr lang="en-US" sz="1100" dirty="0" err="1" smtClean="0"/>
              <a:t>géometrie</a:t>
            </a:r>
            <a:r>
              <a:rPr lang="en-US" sz="1100" dirty="0" smtClean="0"/>
              <a:t> au </a:t>
            </a:r>
            <a:r>
              <a:rPr lang="en-US" sz="1100" dirty="0" err="1" smtClean="0"/>
              <a:t>sens</a:t>
            </a:r>
            <a:r>
              <a:rPr lang="en-US" sz="1100" dirty="0" smtClean="0"/>
              <a:t> </a:t>
            </a:r>
            <a:r>
              <a:rPr lang="en-US" sz="1100" dirty="0" err="1" smtClean="0"/>
              <a:t>postgis</a:t>
            </a:r>
            <a:r>
              <a:rPr lang="en-US" sz="1100" dirty="0" smtClean="0"/>
              <a:t>, et un lien </a:t>
            </a:r>
            <a:r>
              <a:rPr lang="en-US" sz="1100" dirty="0" err="1" smtClean="0"/>
              <a:t>vers</a:t>
            </a:r>
            <a:r>
              <a:rPr lang="en-US" sz="1100" dirty="0" smtClean="0"/>
              <a:t> la face </a:t>
            </a:r>
            <a:r>
              <a:rPr lang="en-US" sz="1100" dirty="0" err="1" smtClean="0"/>
              <a:t>dans</a:t>
            </a:r>
            <a:r>
              <a:rPr lang="en-US" sz="1100" dirty="0" smtClean="0"/>
              <a:t> </a:t>
            </a:r>
            <a:r>
              <a:rPr lang="en-US" sz="1100" dirty="0" err="1" smtClean="0"/>
              <a:t>laquelle</a:t>
            </a:r>
            <a:r>
              <a:rPr lang="en-US" sz="1100" dirty="0" smtClean="0"/>
              <a:t> le </a:t>
            </a:r>
            <a:r>
              <a:rPr lang="en-US" sz="1100" dirty="0" err="1" smtClean="0"/>
              <a:t>nœud</a:t>
            </a:r>
            <a:r>
              <a:rPr lang="en-US" sz="1100" dirty="0" smtClean="0"/>
              <a:t> </a:t>
            </a:r>
            <a:r>
              <a:rPr lang="en-US" sz="1100" dirty="0" err="1" smtClean="0"/>
              <a:t>est</a:t>
            </a:r>
            <a:r>
              <a:rPr lang="en-US" sz="1100" dirty="0" smtClean="0"/>
              <a:t> </a:t>
            </a:r>
            <a:r>
              <a:rPr lang="en-US" sz="1100" dirty="0" err="1" smtClean="0"/>
              <a:t>si</a:t>
            </a:r>
            <a:r>
              <a:rPr lang="en-US" sz="1100" dirty="0" smtClean="0"/>
              <a:t> le </a:t>
            </a:r>
            <a:r>
              <a:rPr lang="en-US" sz="1100" dirty="0" err="1" smtClean="0"/>
              <a:t>nœud</a:t>
            </a:r>
            <a:r>
              <a:rPr lang="en-US" sz="1100" dirty="0" smtClean="0"/>
              <a:t> </a:t>
            </a:r>
            <a:r>
              <a:rPr lang="en-US" sz="1100" dirty="0" err="1" smtClean="0"/>
              <a:t>n’est</a:t>
            </a:r>
            <a:r>
              <a:rPr lang="en-US" sz="1100" dirty="0" smtClean="0"/>
              <a:t> pas </a:t>
            </a:r>
            <a:r>
              <a:rPr lang="en-US" sz="1100" dirty="0" err="1" smtClean="0"/>
              <a:t>sur</a:t>
            </a:r>
            <a:r>
              <a:rPr lang="en-US" sz="1100" dirty="0" smtClean="0"/>
              <a:t> </a:t>
            </a:r>
            <a:r>
              <a:rPr lang="en-US" sz="1100" dirty="0" err="1" smtClean="0"/>
              <a:t>une</a:t>
            </a:r>
            <a:r>
              <a:rPr lang="en-US" sz="1100" dirty="0" smtClean="0"/>
              <a:t> </a:t>
            </a:r>
            <a:r>
              <a:rPr lang="en-US" sz="1100" dirty="0" err="1" smtClean="0"/>
              <a:t>arrête</a:t>
            </a:r>
            <a:r>
              <a:rPr lang="en-US" sz="1100" dirty="0" smtClean="0"/>
              <a:t> (</a:t>
            </a:r>
            <a:r>
              <a:rPr lang="en-US" sz="1100" dirty="0" err="1" smtClean="0"/>
              <a:t>cas</a:t>
            </a:r>
            <a:r>
              <a:rPr lang="en-US" sz="1100" dirty="0" smtClean="0"/>
              <a:t> d’un point </a:t>
            </a:r>
            <a:r>
              <a:rPr lang="en-US" sz="1100" dirty="0" err="1" smtClean="0"/>
              <a:t>isolé</a:t>
            </a:r>
            <a:r>
              <a:rPr lang="en-US" sz="1100" dirty="0" smtClean="0"/>
              <a:t>)</a:t>
            </a:r>
            <a:br>
              <a:rPr lang="en-US" sz="1100" dirty="0" smtClean="0"/>
            </a:br>
            <a:r>
              <a:rPr lang="en-US" sz="1100" dirty="0" smtClean="0"/>
              <a:t>This table store nodes. each node has a unique id and a </a:t>
            </a:r>
            <a:r>
              <a:rPr lang="en-US" sz="1100" dirty="0" smtClean="0"/>
              <a:t>(</a:t>
            </a:r>
            <a:r>
              <a:rPr lang="en-US" sz="1100" dirty="0" err="1" smtClean="0"/>
              <a:t>postgis</a:t>
            </a:r>
            <a:r>
              <a:rPr lang="en-US" sz="1100" dirty="0" smtClean="0"/>
              <a:t>) </a:t>
            </a:r>
            <a:r>
              <a:rPr lang="en-US" sz="1100" dirty="0" smtClean="0"/>
              <a:t>geometry. There also is a link to </a:t>
            </a:r>
            <a:r>
              <a:rPr lang="en-US" sz="1100" dirty="0" err="1" smtClean="0"/>
              <a:t>face.face_id</a:t>
            </a:r>
            <a:r>
              <a:rPr lang="en-US" sz="1100" dirty="0" smtClean="0"/>
              <a:t> to allow dealing with isolated node (not on any edge)</a:t>
            </a:r>
          </a:p>
          <a:p>
            <a:pPr lvl="3">
              <a:spcBef>
                <a:spcPts val="0"/>
              </a:spcBef>
            </a:pPr>
            <a:r>
              <a:rPr lang="en-US" sz="900" b="1" dirty="0" err="1" smtClean="0"/>
              <a:t>node_id</a:t>
            </a:r>
            <a:r>
              <a:rPr lang="en-US" sz="900" dirty="0" smtClean="0"/>
              <a:t>	:  a node unique id.</a:t>
            </a:r>
          </a:p>
          <a:p>
            <a:pPr lvl="3">
              <a:spcBef>
                <a:spcPts val="0"/>
              </a:spcBef>
            </a:pPr>
            <a:r>
              <a:rPr lang="en-US" sz="900" b="1" dirty="0" err="1" smtClean="0"/>
              <a:t>containing_face</a:t>
            </a:r>
            <a:r>
              <a:rPr lang="en-US" sz="900" dirty="0" smtClean="0"/>
              <a:t>	:  when node is not on any edge, allow to find the face the nod </a:t>
            </a:r>
            <a:r>
              <a:rPr lang="en-US" sz="900" dirty="0" err="1" smtClean="0"/>
              <a:t>eis</a:t>
            </a:r>
            <a:r>
              <a:rPr lang="en-US" sz="900" dirty="0" smtClean="0"/>
              <a:t> in. </a:t>
            </a:r>
          </a:p>
          <a:p>
            <a:pPr lvl="3">
              <a:spcBef>
                <a:spcPts val="0"/>
              </a:spcBef>
            </a:pPr>
            <a:r>
              <a:rPr lang="en-US" sz="900" b="1" dirty="0" err="1" smtClean="0"/>
              <a:t>geom</a:t>
            </a:r>
            <a:r>
              <a:rPr lang="en-US" sz="900" dirty="0" smtClean="0"/>
              <a:t>	:  (</a:t>
            </a:r>
            <a:r>
              <a:rPr lang="en-US" sz="900" dirty="0" err="1" smtClean="0"/>
              <a:t>postgis</a:t>
            </a:r>
            <a:r>
              <a:rPr lang="en-US" sz="900" dirty="0" smtClean="0"/>
              <a:t>) geometry of the node</a:t>
            </a:r>
          </a:p>
          <a:p>
            <a:pPr lvl="2">
              <a:spcBef>
                <a:spcPts val="0"/>
              </a:spcBef>
              <a:buNone/>
            </a:pPr>
            <a:endParaRPr lang="en-US" sz="1100" dirty="0" smtClean="0"/>
          </a:p>
          <a:p>
            <a:pPr lvl="2">
              <a:spcBef>
                <a:spcPts val="0"/>
              </a:spcBef>
            </a:pPr>
            <a:r>
              <a:rPr lang="en-US" sz="1100" b="1" cap="none" dirty="0" smtClean="0"/>
              <a:t>“</a:t>
            </a:r>
            <a:r>
              <a:rPr lang="en-US" sz="1100" b="1" cap="none" dirty="0" err="1" smtClean="0"/>
              <a:t>edge_data</a:t>
            </a:r>
            <a:r>
              <a:rPr lang="en-US" sz="1100" b="1" cap="none" dirty="0" smtClean="0"/>
              <a:t>”</a:t>
            </a:r>
            <a:r>
              <a:rPr lang="en-US" sz="1100" cap="none" dirty="0" smtClean="0"/>
              <a:t/>
            </a:r>
            <a:br>
              <a:rPr lang="en-US" sz="1100" cap="none" dirty="0" smtClean="0"/>
            </a:br>
            <a:r>
              <a:rPr lang="en-US" sz="1100" cap="none" dirty="0" smtClean="0"/>
              <a:t>This table store edge id and </a:t>
            </a:r>
            <a:r>
              <a:rPr lang="en-US" sz="1100" cap="none" dirty="0" err="1" smtClean="0"/>
              <a:t>geom</a:t>
            </a:r>
            <a:r>
              <a:rPr lang="en-US" sz="1100" cap="none" dirty="0" smtClean="0"/>
              <a:t>, plus the relation between low level geometrical element (node, edge, face).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edge_id</a:t>
            </a:r>
            <a:r>
              <a:rPr lang="en-US" sz="850" dirty="0" smtClean="0"/>
              <a:t>	:  a unique id for each edge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geom</a:t>
            </a:r>
            <a:r>
              <a:rPr lang="en-US" sz="850" b="1" dirty="0" smtClean="0"/>
              <a:t>	</a:t>
            </a:r>
            <a:r>
              <a:rPr lang="en-US" sz="850" dirty="0" smtClean="0"/>
              <a:t>:  (</a:t>
            </a:r>
            <a:r>
              <a:rPr lang="en-US" sz="850" dirty="0" err="1" smtClean="0"/>
              <a:t>postgis</a:t>
            </a:r>
            <a:r>
              <a:rPr lang="en-US" sz="850" dirty="0" smtClean="0"/>
              <a:t>) geometry of the edge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start_node</a:t>
            </a:r>
            <a:r>
              <a:rPr lang="en-US" sz="850" dirty="0" smtClean="0"/>
              <a:t>	:  link to the start nodes id of the edge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end_node</a:t>
            </a:r>
            <a:r>
              <a:rPr lang="en-US" sz="850" dirty="0" smtClean="0"/>
              <a:t>	: </a:t>
            </a:r>
            <a:r>
              <a:rPr lang="en-US" sz="850" dirty="0" smtClean="0"/>
              <a:t>link to the end nodes id of the edge</a:t>
            </a:r>
            <a:endParaRPr lang="en-US" sz="850" dirty="0" smtClean="0"/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next_left_edge</a:t>
            </a:r>
            <a:r>
              <a:rPr lang="en-US" sz="850" dirty="0" smtClean="0"/>
              <a:t>	: link to the next edge on the left side (relative orientation)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abs_next_left_edge</a:t>
            </a:r>
            <a:r>
              <a:rPr lang="en-US" sz="850" dirty="0" smtClean="0"/>
              <a:t>	:</a:t>
            </a:r>
            <a:r>
              <a:rPr lang="en-US" sz="850" dirty="0" smtClean="0"/>
              <a:t> link to the next edge on the left side (absolute orientation)</a:t>
            </a:r>
            <a:endParaRPr lang="en-US" sz="850" dirty="0" smtClean="0"/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next_right_edge</a:t>
            </a:r>
            <a:r>
              <a:rPr lang="en-US" sz="850" dirty="0" smtClean="0"/>
              <a:t>	: </a:t>
            </a:r>
            <a:r>
              <a:rPr lang="en-US" sz="850" dirty="0" smtClean="0"/>
              <a:t>link to the next edge on the right side (relative orientation)</a:t>
            </a:r>
            <a:endParaRPr lang="en-US" sz="850" dirty="0" smtClean="0"/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abs_next_right_edge</a:t>
            </a:r>
            <a:r>
              <a:rPr lang="en-US" sz="850" dirty="0" smtClean="0"/>
              <a:t>	: </a:t>
            </a:r>
            <a:r>
              <a:rPr lang="en-US" sz="850" dirty="0" smtClean="0"/>
              <a:t>link to the next edge on the right side (absolute orientation)</a:t>
            </a:r>
            <a:endParaRPr lang="en-US" sz="850" dirty="0" smtClean="0"/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left_face</a:t>
            </a:r>
            <a:r>
              <a:rPr lang="en-US" sz="850" dirty="0" smtClean="0"/>
              <a:t>	: link to the left face id of the edge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right_face</a:t>
            </a:r>
            <a:r>
              <a:rPr lang="en-US" sz="850" dirty="0" smtClean="0"/>
              <a:t>	: </a:t>
            </a:r>
            <a:r>
              <a:rPr lang="en-US" sz="850" dirty="0" smtClean="0"/>
              <a:t>link to the right face id of the edge</a:t>
            </a:r>
            <a:endParaRPr lang="en-US" sz="85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10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PostGIS</a:t>
            </a:r>
            <a:r>
              <a:rPr lang="fr-FR" dirty="0" smtClean="0"/>
              <a:t> </a:t>
            </a:r>
            <a:r>
              <a:rPr lang="fr-FR" dirty="0" err="1" smtClean="0"/>
              <a:t>topology</a:t>
            </a:r>
            <a:r>
              <a:rPr lang="fr-FR" dirty="0" smtClean="0"/>
              <a:t> :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(</a:t>
            </a:r>
            <a:r>
              <a:rPr lang="fr-FR" dirty="0" err="1" smtClean="0"/>
              <a:t>physical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9992" y="868346"/>
            <a:ext cx="8362950" cy="4785395"/>
          </a:xfrm>
        </p:spPr>
        <p:txBody>
          <a:bodyPr/>
          <a:lstStyle/>
          <a:p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model </a:t>
            </a:r>
            <a:r>
              <a:rPr lang="fr-FR" dirty="0" smtClean="0"/>
              <a:t>: </a:t>
            </a:r>
            <a:r>
              <a:rPr lang="fr-FR" dirty="0" err="1" smtClean="0"/>
              <a:t>node</a:t>
            </a:r>
            <a:r>
              <a:rPr lang="fr-FR" dirty="0" smtClean="0"/>
              <a:t>/</a:t>
            </a:r>
            <a:r>
              <a:rPr lang="fr-FR" dirty="0" err="1" smtClean="0"/>
              <a:t>edge</a:t>
            </a:r>
            <a:r>
              <a:rPr lang="fr-FR" dirty="0" smtClean="0"/>
              <a:t>/face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</a:t>
            </a:fld>
            <a:r>
              <a:rPr lang="fr-FR" smtClean="0"/>
              <a:t>/</a:t>
            </a:r>
            <a:endParaRPr lang="fr-F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714752"/>
            <a:ext cx="6295976" cy="28289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00306"/>
            <a:ext cx="3357586" cy="144977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Postgis</a:t>
            </a:r>
            <a:r>
              <a:rPr lang="fr-FR" dirty="0" smtClean="0"/>
              <a:t> </a:t>
            </a:r>
            <a:r>
              <a:rPr lang="fr-FR" dirty="0" err="1" smtClean="0"/>
              <a:t>topology</a:t>
            </a:r>
            <a:r>
              <a:rPr lang="fr-FR" dirty="0" smtClean="0"/>
              <a:t> :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(</a:t>
            </a:r>
            <a:r>
              <a:rPr lang="fr-FR" dirty="0" err="1" smtClean="0"/>
              <a:t>physical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3</a:t>
            </a:fld>
            <a:r>
              <a:rPr lang="fr-FR" smtClean="0"/>
              <a:t>/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285860"/>
            <a:ext cx="4714908" cy="184922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143248"/>
            <a:ext cx="2921020" cy="109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4714884"/>
            <a:ext cx="8362950" cy="171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3429000"/>
            <a:ext cx="1642121" cy="109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rme libre 10"/>
          <p:cNvSpPr/>
          <p:nvPr/>
        </p:nvSpPr>
        <p:spPr>
          <a:xfrm>
            <a:off x="1142976" y="4143380"/>
            <a:ext cx="354148" cy="773003"/>
          </a:xfrm>
          <a:custGeom>
            <a:avLst/>
            <a:gdLst>
              <a:gd name="connsiteX0" fmla="*/ 0 w 437493"/>
              <a:gd name="connsiteY0" fmla="*/ 0 h 701565"/>
              <a:gd name="connsiteX1" fmla="*/ 378372 w 437493"/>
              <a:gd name="connsiteY1" fmla="*/ 323193 h 701565"/>
              <a:gd name="connsiteX2" fmla="*/ 354724 w 437493"/>
              <a:gd name="connsiteY2" fmla="*/ 701565 h 701565"/>
              <a:gd name="connsiteX0" fmla="*/ 0 w 425586"/>
              <a:gd name="connsiteY0" fmla="*/ 125304 h 826869"/>
              <a:gd name="connsiteX1" fmla="*/ 71438 w 425586"/>
              <a:gd name="connsiteY1" fmla="*/ 53866 h 826869"/>
              <a:gd name="connsiteX2" fmla="*/ 378372 w 425586"/>
              <a:gd name="connsiteY2" fmla="*/ 448497 h 826869"/>
              <a:gd name="connsiteX3" fmla="*/ 354724 w 425586"/>
              <a:gd name="connsiteY3" fmla="*/ 826869 h 826869"/>
              <a:gd name="connsiteX0" fmla="*/ 0 w 354148"/>
              <a:gd name="connsiteY0" fmla="*/ 0 h 773003"/>
              <a:gd name="connsiteX1" fmla="*/ 306934 w 354148"/>
              <a:gd name="connsiteY1" fmla="*/ 394631 h 773003"/>
              <a:gd name="connsiteX2" fmla="*/ 283286 w 354148"/>
              <a:gd name="connsiteY2" fmla="*/ 773003 h 77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148" h="773003">
                <a:moveTo>
                  <a:pt x="0" y="0"/>
                </a:moveTo>
                <a:cubicBezTo>
                  <a:pt x="63062" y="53866"/>
                  <a:pt x="259720" y="265797"/>
                  <a:pt x="306934" y="394631"/>
                </a:cubicBezTo>
                <a:cubicBezTo>
                  <a:pt x="354148" y="523465"/>
                  <a:pt x="324670" y="642281"/>
                  <a:pt x="283286" y="773003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1428728" y="4143380"/>
            <a:ext cx="765121" cy="781379"/>
          </a:xfrm>
          <a:custGeom>
            <a:avLst/>
            <a:gdLst>
              <a:gd name="connsiteX0" fmla="*/ 0 w 693683"/>
              <a:gd name="connsiteY0" fmla="*/ 0 h 638503"/>
              <a:gd name="connsiteX1" fmla="*/ 575442 w 693683"/>
              <a:gd name="connsiteY1" fmla="*/ 260131 h 638503"/>
              <a:gd name="connsiteX2" fmla="*/ 693683 w 693683"/>
              <a:gd name="connsiteY2" fmla="*/ 638503 h 638503"/>
              <a:gd name="connsiteX0" fmla="*/ 0 w 774400"/>
              <a:gd name="connsiteY0" fmla="*/ 0 h 781379"/>
              <a:gd name="connsiteX1" fmla="*/ 646880 w 774400"/>
              <a:gd name="connsiteY1" fmla="*/ 403007 h 781379"/>
              <a:gd name="connsiteX2" fmla="*/ 765121 w 774400"/>
              <a:gd name="connsiteY2" fmla="*/ 781379 h 781379"/>
              <a:gd name="connsiteX0" fmla="*/ 0 w 765121"/>
              <a:gd name="connsiteY0" fmla="*/ 0 h 781379"/>
              <a:gd name="connsiteX1" fmla="*/ 500065 w 765121"/>
              <a:gd name="connsiteY1" fmla="*/ 285752 h 781379"/>
              <a:gd name="connsiteX2" fmla="*/ 765121 w 765121"/>
              <a:gd name="connsiteY2" fmla="*/ 781379 h 78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5121" h="781379">
                <a:moveTo>
                  <a:pt x="0" y="0"/>
                </a:moveTo>
                <a:cubicBezTo>
                  <a:pt x="229914" y="76857"/>
                  <a:pt x="372545" y="155522"/>
                  <a:pt x="500065" y="285752"/>
                </a:cubicBezTo>
                <a:cubicBezTo>
                  <a:pt x="627585" y="415982"/>
                  <a:pt x="763807" y="645401"/>
                  <a:pt x="765121" y="781379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4095746" y="4357695"/>
            <a:ext cx="404815" cy="1143008"/>
          </a:xfrm>
          <a:custGeom>
            <a:avLst/>
            <a:gdLst>
              <a:gd name="connsiteX0" fmla="*/ 608287 w 608287"/>
              <a:gd name="connsiteY0" fmla="*/ 0 h 504496"/>
              <a:gd name="connsiteX1" fmla="*/ 72259 w 608287"/>
              <a:gd name="connsiteY1" fmla="*/ 197069 h 504496"/>
              <a:gd name="connsiteX2" fmla="*/ 174735 w 608287"/>
              <a:gd name="connsiteY2" fmla="*/ 504496 h 504496"/>
              <a:gd name="connsiteX0" fmla="*/ 903894 w 903894"/>
              <a:gd name="connsiteY0" fmla="*/ 0 h 504496"/>
              <a:gd name="connsiteX1" fmla="*/ 72259 w 903894"/>
              <a:gd name="connsiteY1" fmla="*/ 220725 h 504496"/>
              <a:gd name="connsiteX2" fmla="*/ 470342 w 903894"/>
              <a:gd name="connsiteY2" fmla="*/ 504496 h 504496"/>
              <a:gd name="connsiteX0" fmla="*/ 934522 w 934522"/>
              <a:gd name="connsiteY0" fmla="*/ 0 h 1149419"/>
              <a:gd name="connsiteX1" fmla="*/ 102887 w 934522"/>
              <a:gd name="connsiteY1" fmla="*/ 220725 h 1149419"/>
              <a:gd name="connsiteX2" fmla="*/ 317201 w 934522"/>
              <a:gd name="connsiteY2" fmla="*/ 1149419 h 1149419"/>
              <a:gd name="connsiteX0" fmla="*/ 791646 w 791646"/>
              <a:gd name="connsiteY0" fmla="*/ 0 h 1149419"/>
              <a:gd name="connsiteX1" fmla="*/ 102887 w 791646"/>
              <a:gd name="connsiteY1" fmla="*/ 220725 h 1149419"/>
              <a:gd name="connsiteX2" fmla="*/ 174325 w 791646"/>
              <a:gd name="connsiteY2" fmla="*/ 1149419 h 1149419"/>
              <a:gd name="connsiteX0" fmla="*/ 736384 w 736384"/>
              <a:gd name="connsiteY0" fmla="*/ 30376 h 1179795"/>
              <a:gd name="connsiteX1" fmla="*/ 404815 w 736384"/>
              <a:gd name="connsiteY1" fmla="*/ 36787 h 1179795"/>
              <a:gd name="connsiteX2" fmla="*/ 47625 w 736384"/>
              <a:gd name="connsiteY2" fmla="*/ 251101 h 1179795"/>
              <a:gd name="connsiteX3" fmla="*/ 119063 w 736384"/>
              <a:gd name="connsiteY3" fmla="*/ 1179795 h 1179795"/>
              <a:gd name="connsiteX0" fmla="*/ 404815 w 404815"/>
              <a:gd name="connsiteY0" fmla="*/ 0 h 1143008"/>
              <a:gd name="connsiteX1" fmla="*/ 47625 w 404815"/>
              <a:gd name="connsiteY1" fmla="*/ 214314 h 1143008"/>
              <a:gd name="connsiteX2" fmla="*/ 119063 w 404815"/>
              <a:gd name="connsiteY2" fmla="*/ 1143008 h 114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815" h="1143008">
                <a:moveTo>
                  <a:pt x="404815" y="0"/>
                </a:moveTo>
                <a:cubicBezTo>
                  <a:pt x="290022" y="36787"/>
                  <a:pt x="95250" y="23813"/>
                  <a:pt x="47625" y="214314"/>
                </a:cubicBezTo>
                <a:cubicBezTo>
                  <a:pt x="0" y="404815"/>
                  <a:pt x="31695" y="1031336"/>
                  <a:pt x="119063" y="1143008"/>
                </a:cubicBezTo>
              </a:path>
            </a:pathLst>
          </a:custGeom>
          <a:ln>
            <a:solidFill>
              <a:srgbClr val="6600CC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4774407" y="4429132"/>
            <a:ext cx="511972" cy="1143008"/>
          </a:xfrm>
          <a:custGeom>
            <a:avLst/>
            <a:gdLst>
              <a:gd name="connsiteX0" fmla="*/ 24961 w 363920"/>
              <a:gd name="connsiteY0" fmla="*/ 0 h 662152"/>
              <a:gd name="connsiteX1" fmla="*/ 56493 w 363920"/>
              <a:gd name="connsiteY1" fmla="*/ 331076 h 662152"/>
              <a:gd name="connsiteX2" fmla="*/ 363920 w 363920"/>
              <a:gd name="connsiteY2" fmla="*/ 662152 h 662152"/>
              <a:gd name="connsiteX0" fmla="*/ 23839 w 356068"/>
              <a:gd name="connsiteY0" fmla="*/ 0 h 1214446"/>
              <a:gd name="connsiteX1" fmla="*/ 55371 w 356068"/>
              <a:gd name="connsiteY1" fmla="*/ 331076 h 1214446"/>
              <a:gd name="connsiteX2" fmla="*/ 356068 w 356068"/>
              <a:gd name="connsiteY2" fmla="*/ 1214446 h 1214446"/>
              <a:gd name="connsiteX0" fmla="*/ 223208 w 555437"/>
              <a:gd name="connsiteY0" fmla="*/ 0 h 1214446"/>
              <a:gd name="connsiteX1" fmla="*/ 55371 w 555437"/>
              <a:gd name="connsiteY1" fmla="*/ 285752 h 1214446"/>
              <a:gd name="connsiteX2" fmla="*/ 555437 w 555437"/>
              <a:gd name="connsiteY2" fmla="*/ 1214446 h 1214446"/>
              <a:gd name="connsiteX0" fmla="*/ 215462 w 547691"/>
              <a:gd name="connsiteY0" fmla="*/ 0 h 1214446"/>
              <a:gd name="connsiteX1" fmla="*/ 261940 w 547691"/>
              <a:gd name="connsiteY1" fmla="*/ 71438 h 1214446"/>
              <a:gd name="connsiteX2" fmla="*/ 47625 w 547691"/>
              <a:gd name="connsiteY2" fmla="*/ 285752 h 1214446"/>
              <a:gd name="connsiteX3" fmla="*/ 547691 w 547691"/>
              <a:gd name="connsiteY3" fmla="*/ 1214446 h 1214446"/>
              <a:gd name="connsiteX0" fmla="*/ 261940 w 547691"/>
              <a:gd name="connsiteY0" fmla="*/ 0 h 1143008"/>
              <a:gd name="connsiteX1" fmla="*/ 47625 w 547691"/>
              <a:gd name="connsiteY1" fmla="*/ 214314 h 1143008"/>
              <a:gd name="connsiteX2" fmla="*/ 547691 w 547691"/>
              <a:gd name="connsiteY2" fmla="*/ 1143008 h 1143008"/>
              <a:gd name="connsiteX0" fmla="*/ 261940 w 547691"/>
              <a:gd name="connsiteY0" fmla="*/ 0 h 1143008"/>
              <a:gd name="connsiteX1" fmla="*/ 47625 w 547691"/>
              <a:gd name="connsiteY1" fmla="*/ 214314 h 1143008"/>
              <a:gd name="connsiteX2" fmla="*/ 547691 w 547691"/>
              <a:gd name="connsiteY2" fmla="*/ 1143008 h 1143008"/>
              <a:gd name="connsiteX0" fmla="*/ 202409 w 559598"/>
              <a:gd name="connsiteY0" fmla="*/ 0 h 1143008"/>
              <a:gd name="connsiteX1" fmla="*/ 59532 w 559598"/>
              <a:gd name="connsiteY1" fmla="*/ 214314 h 1143008"/>
              <a:gd name="connsiteX2" fmla="*/ 559598 w 559598"/>
              <a:gd name="connsiteY2" fmla="*/ 1143008 h 1143008"/>
              <a:gd name="connsiteX0" fmla="*/ 214315 w 571504"/>
              <a:gd name="connsiteY0" fmla="*/ 35719 h 1178727"/>
              <a:gd name="connsiteX1" fmla="*/ 142877 w 571504"/>
              <a:gd name="connsiteY1" fmla="*/ 35719 h 1178727"/>
              <a:gd name="connsiteX2" fmla="*/ 71438 w 571504"/>
              <a:gd name="connsiteY2" fmla="*/ 250033 h 1178727"/>
              <a:gd name="connsiteX3" fmla="*/ 571504 w 571504"/>
              <a:gd name="connsiteY3" fmla="*/ 1178727 h 1178727"/>
              <a:gd name="connsiteX0" fmla="*/ 214315 w 571504"/>
              <a:gd name="connsiteY0" fmla="*/ 35719 h 1178727"/>
              <a:gd name="connsiteX1" fmla="*/ 142877 w 571504"/>
              <a:gd name="connsiteY1" fmla="*/ 35719 h 1178727"/>
              <a:gd name="connsiteX2" fmla="*/ 71438 w 571504"/>
              <a:gd name="connsiteY2" fmla="*/ 250033 h 1178727"/>
              <a:gd name="connsiteX3" fmla="*/ 571504 w 571504"/>
              <a:gd name="connsiteY3" fmla="*/ 1178727 h 1178727"/>
              <a:gd name="connsiteX0" fmla="*/ 154783 w 511972"/>
              <a:gd name="connsiteY0" fmla="*/ 35719 h 1178727"/>
              <a:gd name="connsiteX1" fmla="*/ 83345 w 511972"/>
              <a:gd name="connsiteY1" fmla="*/ 35719 h 1178727"/>
              <a:gd name="connsiteX2" fmla="*/ 71438 w 511972"/>
              <a:gd name="connsiteY2" fmla="*/ 481014 h 1178727"/>
              <a:gd name="connsiteX3" fmla="*/ 511972 w 511972"/>
              <a:gd name="connsiteY3" fmla="*/ 1178727 h 1178727"/>
              <a:gd name="connsiteX0" fmla="*/ 83345 w 511972"/>
              <a:gd name="connsiteY0" fmla="*/ 0 h 1143008"/>
              <a:gd name="connsiteX1" fmla="*/ 71438 w 511972"/>
              <a:gd name="connsiteY1" fmla="*/ 445295 h 1143008"/>
              <a:gd name="connsiteX2" fmla="*/ 511972 w 511972"/>
              <a:gd name="connsiteY2" fmla="*/ 1143008 h 114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72" h="1143008">
                <a:moveTo>
                  <a:pt x="83345" y="0"/>
                </a:moveTo>
                <a:cubicBezTo>
                  <a:pt x="4761" y="145249"/>
                  <a:pt x="0" y="254794"/>
                  <a:pt x="71438" y="445295"/>
                </a:cubicBezTo>
                <a:cubicBezTo>
                  <a:pt x="142876" y="635796"/>
                  <a:pt x="386505" y="1032649"/>
                  <a:pt x="511972" y="1143008"/>
                </a:cubicBezTo>
              </a:path>
            </a:pathLst>
          </a:custGeom>
          <a:ln>
            <a:solidFill>
              <a:srgbClr val="6600CC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857224" y="6072206"/>
            <a:ext cx="2000263" cy="442583"/>
          </a:xfrm>
          <a:custGeom>
            <a:avLst/>
            <a:gdLst>
              <a:gd name="connsiteX0" fmla="*/ 0 w 2225565"/>
              <a:gd name="connsiteY0" fmla="*/ 70945 h 855280"/>
              <a:gd name="connsiteX1" fmla="*/ 370490 w 2225565"/>
              <a:gd name="connsiteY1" fmla="*/ 685800 h 855280"/>
              <a:gd name="connsiteX2" fmla="*/ 1931276 w 2225565"/>
              <a:gd name="connsiteY2" fmla="*/ 740980 h 855280"/>
              <a:gd name="connsiteX3" fmla="*/ 2136227 w 2225565"/>
              <a:gd name="connsiteY3" fmla="*/ 0 h 855280"/>
              <a:gd name="connsiteX0" fmla="*/ 0 w 2180896"/>
              <a:gd name="connsiteY0" fmla="*/ 70945 h 822193"/>
              <a:gd name="connsiteX1" fmla="*/ 680359 w 2180896"/>
              <a:gd name="connsiteY1" fmla="*/ 487276 h 822193"/>
              <a:gd name="connsiteX2" fmla="*/ 1931276 w 2180896"/>
              <a:gd name="connsiteY2" fmla="*/ 740980 h 822193"/>
              <a:gd name="connsiteX3" fmla="*/ 2136227 w 2180896"/>
              <a:gd name="connsiteY3" fmla="*/ 0 h 822193"/>
              <a:gd name="connsiteX0" fmla="*/ 0 w 2180896"/>
              <a:gd name="connsiteY0" fmla="*/ 70945 h 544758"/>
              <a:gd name="connsiteX1" fmla="*/ 680359 w 2180896"/>
              <a:gd name="connsiteY1" fmla="*/ 487276 h 544758"/>
              <a:gd name="connsiteX2" fmla="*/ 1394739 w 2180896"/>
              <a:gd name="connsiteY2" fmla="*/ 415839 h 544758"/>
              <a:gd name="connsiteX3" fmla="*/ 2136227 w 2180896"/>
              <a:gd name="connsiteY3" fmla="*/ 0 h 544758"/>
              <a:gd name="connsiteX0" fmla="*/ 0 w 2180896"/>
              <a:gd name="connsiteY0" fmla="*/ 70945 h 485145"/>
              <a:gd name="connsiteX1" fmla="*/ 466045 w 2180896"/>
              <a:gd name="connsiteY1" fmla="*/ 415839 h 485145"/>
              <a:gd name="connsiteX2" fmla="*/ 1394739 w 2180896"/>
              <a:gd name="connsiteY2" fmla="*/ 415839 h 485145"/>
              <a:gd name="connsiteX3" fmla="*/ 2136227 w 2180896"/>
              <a:gd name="connsiteY3" fmla="*/ 0 h 485145"/>
              <a:gd name="connsiteX0" fmla="*/ 0 w 2180896"/>
              <a:gd name="connsiteY0" fmla="*/ 70945 h 485146"/>
              <a:gd name="connsiteX1" fmla="*/ 466045 w 2180896"/>
              <a:gd name="connsiteY1" fmla="*/ 415839 h 485146"/>
              <a:gd name="connsiteX2" fmla="*/ 966111 w 2180896"/>
              <a:gd name="connsiteY2" fmla="*/ 415840 h 485146"/>
              <a:gd name="connsiteX3" fmla="*/ 2136227 w 2180896"/>
              <a:gd name="connsiteY3" fmla="*/ 0 h 485146"/>
              <a:gd name="connsiteX0" fmla="*/ 0 w 2136227"/>
              <a:gd name="connsiteY0" fmla="*/ 70945 h 427663"/>
              <a:gd name="connsiteX1" fmla="*/ 466045 w 2136227"/>
              <a:gd name="connsiteY1" fmla="*/ 415839 h 427663"/>
              <a:gd name="connsiteX2" fmla="*/ 2136227 w 2136227"/>
              <a:gd name="connsiteY2" fmla="*/ 0 h 427663"/>
              <a:gd name="connsiteX0" fmla="*/ 0 w 2136227"/>
              <a:gd name="connsiteY0" fmla="*/ 70945 h 356226"/>
              <a:gd name="connsiteX1" fmla="*/ 680360 w 2136227"/>
              <a:gd name="connsiteY1" fmla="*/ 344402 h 356226"/>
              <a:gd name="connsiteX2" fmla="*/ 2136227 w 2136227"/>
              <a:gd name="connsiteY2" fmla="*/ 0 h 356226"/>
              <a:gd name="connsiteX0" fmla="*/ 0 w 2180558"/>
              <a:gd name="connsiteY0" fmla="*/ 83733 h 371145"/>
              <a:gd name="connsiteX1" fmla="*/ 680360 w 2180558"/>
              <a:gd name="connsiteY1" fmla="*/ 357190 h 371145"/>
              <a:gd name="connsiteX2" fmla="*/ 2180558 w 2180558"/>
              <a:gd name="connsiteY2" fmla="*/ 0 h 371145"/>
              <a:gd name="connsiteX0" fmla="*/ 0 w 2180558"/>
              <a:gd name="connsiteY0" fmla="*/ 83733 h 371145"/>
              <a:gd name="connsiteX1" fmla="*/ 680360 w 2180558"/>
              <a:gd name="connsiteY1" fmla="*/ 357190 h 371145"/>
              <a:gd name="connsiteX2" fmla="*/ 2180558 w 2180558"/>
              <a:gd name="connsiteY2" fmla="*/ 0 h 371145"/>
              <a:gd name="connsiteX0" fmla="*/ 0 w 2180558"/>
              <a:gd name="connsiteY0" fmla="*/ 83733 h 371145"/>
              <a:gd name="connsiteX1" fmla="*/ 680360 w 2180558"/>
              <a:gd name="connsiteY1" fmla="*/ 357190 h 371145"/>
              <a:gd name="connsiteX2" fmla="*/ 1680491 w 2180558"/>
              <a:gd name="connsiteY2" fmla="*/ 285752 h 371145"/>
              <a:gd name="connsiteX3" fmla="*/ 2180558 w 2180558"/>
              <a:gd name="connsiteY3" fmla="*/ 0 h 371145"/>
              <a:gd name="connsiteX0" fmla="*/ 0 w 2037681"/>
              <a:gd name="connsiteY0" fmla="*/ 155171 h 442583"/>
              <a:gd name="connsiteX1" fmla="*/ 680360 w 2037681"/>
              <a:gd name="connsiteY1" fmla="*/ 428628 h 442583"/>
              <a:gd name="connsiteX2" fmla="*/ 1680491 w 2037681"/>
              <a:gd name="connsiteY2" fmla="*/ 357190 h 442583"/>
              <a:gd name="connsiteX3" fmla="*/ 2037681 w 2037681"/>
              <a:gd name="connsiteY3" fmla="*/ 0 h 442583"/>
              <a:gd name="connsiteX0" fmla="*/ 0 w 2000263"/>
              <a:gd name="connsiteY0" fmla="*/ 71438 h 442583"/>
              <a:gd name="connsiteX1" fmla="*/ 642942 w 2000263"/>
              <a:gd name="connsiteY1" fmla="*/ 428628 h 442583"/>
              <a:gd name="connsiteX2" fmla="*/ 1643073 w 2000263"/>
              <a:gd name="connsiteY2" fmla="*/ 357190 h 442583"/>
              <a:gd name="connsiteX3" fmla="*/ 2000263 w 2000263"/>
              <a:gd name="connsiteY3" fmla="*/ 0 h 442583"/>
              <a:gd name="connsiteX0" fmla="*/ 0 w 2000263"/>
              <a:gd name="connsiteY0" fmla="*/ 71438 h 442583"/>
              <a:gd name="connsiteX1" fmla="*/ 642942 w 2000263"/>
              <a:gd name="connsiteY1" fmla="*/ 428628 h 442583"/>
              <a:gd name="connsiteX2" fmla="*/ 1643073 w 2000263"/>
              <a:gd name="connsiteY2" fmla="*/ 357190 h 442583"/>
              <a:gd name="connsiteX3" fmla="*/ 2000263 w 2000263"/>
              <a:gd name="connsiteY3" fmla="*/ 0 h 44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63" h="442583">
                <a:moveTo>
                  <a:pt x="0" y="71438"/>
                </a:moveTo>
                <a:cubicBezTo>
                  <a:pt x="218006" y="288083"/>
                  <a:pt x="279516" y="442583"/>
                  <a:pt x="642942" y="428628"/>
                </a:cubicBezTo>
                <a:cubicBezTo>
                  <a:pt x="999491" y="423136"/>
                  <a:pt x="1416853" y="428628"/>
                  <a:pt x="1643073" y="357190"/>
                </a:cubicBezTo>
                <a:cubicBezTo>
                  <a:pt x="1869293" y="285752"/>
                  <a:pt x="1993386" y="8463"/>
                  <a:pt x="2000263" y="0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714349" y="6109138"/>
            <a:ext cx="2888072" cy="624213"/>
          </a:xfrm>
          <a:custGeom>
            <a:avLst/>
            <a:gdLst>
              <a:gd name="connsiteX0" fmla="*/ 14451 w 2954720"/>
              <a:gd name="connsiteY0" fmla="*/ 78828 h 1019503"/>
              <a:gd name="connsiteX1" fmla="*/ 377058 w 2954720"/>
              <a:gd name="connsiteY1" fmla="*/ 867103 h 1019503"/>
              <a:gd name="connsiteX2" fmla="*/ 2276802 w 2954720"/>
              <a:gd name="connsiteY2" fmla="*/ 874986 h 1019503"/>
              <a:gd name="connsiteX3" fmla="*/ 2954720 w 2954720"/>
              <a:gd name="connsiteY3" fmla="*/ 0 h 1019503"/>
              <a:gd name="connsiteX0" fmla="*/ 127438 w 3067707"/>
              <a:gd name="connsiteY0" fmla="*/ 78828 h 880241"/>
              <a:gd name="connsiteX1" fmla="*/ 490045 w 3067707"/>
              <a:gd name="connsiteY1" fmla="*/ 867103 h 880241"/>
              <a:gd name="connsiteX2" fmla="*/ 3067707 w 3067707"/>
              <a:gd name="connsiteY2" fmla="*/ 0 h 880241"/>
              <a:gd name="connsiteX0" fmla="*/ 7226 w 2947495"/>
              <a:gd name="connsiteY0" fmla="*/ 78828 h 619148"/>
              <a:gd name="connsiteX1" fmla="*/ 1059555 w 2947495"/>
              <a:gd name="connsiteY1" fmla="*/ 606010 h 619148"/>
              <a:gd name="connsiteX2" fmla="*/ 2947495 w 2947495"/>
              <a:gd name="connsiteY2" fmla="*/ 0 h 619148"/>
              <a:gd name="connsiteX0" fmla="*/ 7226 w 2947495"/>
              <a:gd name="connsiteY0" fmla="*/ 78828 h 619148"/>
              <a:gd name="connsiteX1" fmla="*/ 1059555 w 2947495"/>
              <a:gd name="connsiteY1" fmla="*/ 606010 h 619148"/>
              <a:gd name="connsiteX2" fmla="*/ 2947495 w 2947495"/>
              <a:gd name="connsiteY2" fmla="*/ 0 h 619148"/>
              <a:gd name="connsiteX0" fmla="*/ 7226 w 2947495"/>
              <a:gd name="connsiteY0" fmla="*/ 78828 h 746234"/>
              <a:gd name="connsiteX1" fmla="*/ 1059555 w 2947495"/>
              <a:gd name="connsiteY1" fmla="*/ 606010 h 746234"/>
              <a:gd name="connsiteX2" fmla="*/ 2947495 w 2947495"/>
              <a:gd name="connsiteY2" fmla="*/ 0 h 746234"/>
              <a:gd name="connsiteX0" fmla="*/ 7226 w 2947495"/>
              <a:gd name="connsiteY0" fmla="*/ 78828 h 746234"/>
              <a:gd name="connsiteX1" fmla="*/ 1059555 w 2947495"/>
              <a:gd name="connsiteY1" fmla="*/ 606010 h 746234"/>
              <a:gd name="connsiteX2" fmla="*/ 2947495 w 2947495"/>
              <a:gd name="connsiteY2" fmla="*/ 0 h 746234"/>
              <a:gd name="connsiteX0" fmla="*/ 7226 w 2947495"/>
              <a:gd name="connsiteY0" fmla="*/ 78828 h 603358"/>
              <a:gd name="connsiteX1" fmla="*/ 1702497 w 2947495"/>
              <a:gd name="connsiteY1" fmla="*/ 463134 h 603358"/>
              <a:gd name="connsiteX2" fmla="*/ 2947495 w 2947495"/>
              <a:gd name="connsiteY2" fmla="*/ 0 h 603358"/>
              <a:gd name="connsiteX0" fmla="*/ 7226 w 2895298"/>
              <a:gd name="connsiteY0" fmla="*/ 34506 h 603358"/>
              <a:gd name="connsiteX1" fmla="*/ 1650300 w 2895298"/>
              <a:gd name="connsiteY1" fmla="*/ 463134 h 603358"/>
              <a:gd name="connsiteX2" fmla="*/ 2895298 w 2895298"/>
              <a:gd name="connsiteY2" fmla="*/ 0 h 603358"/>
              <a:gd name="connsiteX0" fmla="*/ 0 w 2888072"/>
              <a:gd name="connsiteY0" fmla="*/ 34506 h 624213"/>
              <a:gd name="connsiteX1" fmla="*/ 1643074 w 2888072"/>
              <a:gd name="connsiteY1" fmla="*/ 463134 h 624213"/>
              <a:gd name="connsiteX2" fmla="*/ 2888072 w 2888072"/>
              <a:gd name="connsiteY2" fmla="*/ 0 h 62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8072" h="624213">
                <a:moveTo>
                  <a:pt x="0" y="34506"/>
                </a:moveTo>
                <a:cubicBezTo>
                  <a:pt x="338876" y="624213"/>
                  <a:pt x="1113146" y="603358"/>
                  <a:pt x="1643074" y="463134"/>
                </a:cubicBezTo>
                <a:cubicBezTo>
                  <a:pt x="2141511" y="340600"/>
                  <a:pt x="2470132" y="561626"/>
                  <a:pt x="2888072" y="0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2120462" y="3894082"/>
            <a:ext cx="2380100" cy="606487"/>
          </a:xfrm>
          <a:custGeom>
            <a:avLst/>
            <a:gdLst>
              <a:gd name="connsiteX0" fmla="*/ 0 w 2569779"/>
              <a:gd name="connsiteY0" fmla="*/ 0 h 683172"/>
              <a:gd name="connsiteX1" fmla="*/ 543910 w 2569779"/>
              <a:gd name="connsiteY1" fmla="*/ 638503 h 683172"/>
              <a:gd name="connsiteX2" fmla="*/ 2569779 w 2569779"/>
              <a:gd name="connsiteY2" fmla="*/ 268014 h 683172"/>
              <a:gd name="connsiteX0" fmla="*/ 0 w 2569779"/>
              <a:gd name="connsiteY0" fmla="*/ 0 h 651156"/>
              <a:gd name="connsiteX1" fmla="*/ 1094216 w 2569779"/>
              <a:gd name="connsiteY1" fmla="*/ 606487 h 651156"/>
              <a:gd name="connsiteX2" fmla="*/ 2569779 w 2569779"/>
              <a:gd name="connsiteY2" fmla="*/ 268014 h 651156"/>
              <a:gd name="connsiteX0" fmla="*/ 0 w 2569779"/>
              <a:gd name="connsiteY0" fmla="*/ 0 h 606487"/>
              <a:gd name="connsiteX1" fmla="*/ 1094216 w 2569779"/>
              <a:gd name="connsiteY1" fmla="*/ 606487 h 606487"/>
              <a:gd name="connsiteX2" fmla="*/ 2569779 w 2569779"/>
              <a:gd name="connsiteY2" fmla="*/ 268014 h 606487"/>
              <a:gd name="connsiteX0" fmla="*/ 0 w 2569779"/>
              <a:gd name="connsiteY0" fmla="*/ 0 h 606487"/>
              <a:gd name="connsiteX1" fmla="*/ 1094216 w 2569779"/>
              <a:gd name="connsiteY1" fmla="*/ 606487 h 606487"/>
              <a:gd name="connsiteX2" fmla="*/ 2569779 w 2569779"/>
              <a:gd name="connsiteY2" fmla="*/ 268014 h 606487"/>
              <a:gd name="connsiteX0" fmla="*/ 0 w 2569779"/>
              <a:gd name="connsiteY0" fmla="*/ 0 h 606487"/>
              <a:gd name="connsiteX1" fmla="*/ 1094216 w 2569779"/>
              <a:gd name="connsiteY1" fmla="*/ 606487 h 606487"/>
              <a:gd name="connsiteX2" fmla="*/ 2569779 w 2569779"/>
              <a:gd name="connsiteY2" fmla="*/ 268014 h 606487"/>
              <a:gd name="connsiteX0" fmla="*/ 0 w 2380100"/>
              <a:gd name="connsiteY0" fmla="*/ 0 h 606487"/>
              <a:gd name="connsiteX1" fmla="*/ 1094216 w 2380100"/>
              <a:gd name="connsiteY1" fmla="*/ 606487 h 606487"/>
              <a:gd name="connsiteX2" fmla="*/ 2380100 w 2380100"/>
              <a:gd name="connsiteY2" fmla="*/ 320736 h 60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100" h="606487">
                <a:moveTo>
                  <a:pt x="0" y="0"/>
                </a:moveTo>
                <a:cubicBezTo>
                  <a:pt x="57807" y="296917"/>
                  <a:pt x="536360" y="602210"/>
                  <a:pt x="1094216" y="606487"/>
                </a:cubicBezTo>
                <a:cubicBezTo>
                  <a:pt x="1645201" y="581181"/>
                  <a:pt x="1581314" y="528315"/>
                  <a:pt x="2380100" y="320736"/>
                </a:cubicBezTo>
              </a:path>
            </a:pathLst>
          </a:custGeom>
          <a:ln>
            <a:solidFill>
              <a:srgbClr val="6600CC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1714488"/>
            <a:ext cx="5970512" cy="2572247"/>
          </a:xfrm>
          <a:prstGeom prst="rect">
            <a:avLst/>
          </a:prstGeom>
          <a:solidFill>
            <a:schemeClr val="accent6">
              <a:alpha val="51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isometricOffAxis1Top">
              <a:rot lat="18352744" lon="19129886" rev="2738613"/>
            </a:camera>
            <a:lightRig rig="threePt" dir="t"/>
          </a:scene3d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3000372"/>
            <a:ext cx="6398012" cy="2782375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isometricOffAxis1Top">
              <a:rot lat="18352744" lon="19129886" rev="2738613"/>
            </a:camera>
            <a:lightRig rig="threePt" dir="t"/>
          </a:scene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err="1" smtClean="0"/>
              <a:t>Postgis</a:t>
            </a:r>
            <a:r>
              <a:rPr lang="fr-FR" dirty="0" smtClean="0"/>
              <a:t> </a:t>
            </a:r>
            <a:r>
              <a:rPr lang="fr-FR" dirty="0" err="1" smtClean="0"/>
              <a:t>topology</a:t>
            </a:r>
            <a:r>
              <a:rPr lang="fr-FR" dirty="0" smtClean="0"/>
              <a:t> : </a:t>
            </a:r>
            <a:r>
              <a:rPr lang="fr-FR" dirty="0" err="1" smtClean="0"/>
              <a:t>topogeometry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5678" y="1011222"/>
            <a:ext cx="8362950" cy="4785395"/>
          </a:xfrm>
        </p:spPr>
        <p:txBody>
          <a:bodyPr/>
          <a:lstStyle/>
          <a:p>
            <a:r>
              <a:rPr lang="fr-FR" dirty="0" err="1" smtClean="0"/>
              <a:t>Topogeom</a:t>
            </a:r>
            <a:r>
              <a:rPr lang="fr-FR" dirty="0" smtClean="0"/>
              <a:t> : </a:t>
            </a:r>
            <a:r>
              <a:rPr lang="fr-FR" dirty="0" smtClean="0"/>
              <a:t>a set of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 smtClean="0"/>
          </a:p>
          <a:p>
            <a:pPr lvl="1">
              <a:buNone/>
            </a:pP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Very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similar</a:t>
            </a:r>
            <a:r>
              <a:rPr lang="fr-FR" dirty="0" smtClean="0">
                <a:sym typeface="Wingdings" pitchFamily="2" charset="2"/>
              </a:rPr>
              <a:t> to a « layer » in GIS software : </a:t>
            </a:r>
            <a:r>
              <a:rPr lang="fr-FR" dirty="0" err="1" smtClean="0">
                <a:sym typeface="Wingdings" pitchFamily="2" charset="2"/>
              </a:rPr>
              <a:t>layers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500570"/>
            <a:ext cx="5951327" cy="2571744"/>
          </a:xfrm>
          <a:prstGeom prst="rect">
            <a:avLst/>
          </a:prstGeom>
          <a:solidFill>
            <a:schemeClr val="tx1">
              <a:alpha val="29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isometricOffAxis1Top">
              <a:rot lat="18352744" lon="19129886" rev="2738613"/>
            </a:camera>
            <a:lightRig rig="threePt" dir="t"/>
          </a:scene3d>
        </p:spPr>
      </p:pic>
      <p:sp>
        <p:nvSpPr>
          <p:cNvPr id="15" name="ZoneTexte 14"/>
          <p:cNvSpPr txBox="1"/>
          <p:nvPr/>
        </p:nvSpPr>
        <p:spPr>
          <a:xfrm>
            <a:off x="7286644" y="55721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286644" y="3571876"/>
            <a:ext cx="171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Road intersection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286644" y="2143116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road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FR" dirty="0" err="1" smtClean="0"/>
              <a:t>Postgis</a:t>
            </a:r>
            <a:r>
              <a:rPr lang="fr-FR" dirty="0" smtClean="0"/>
              <a:t> </a:t>
            </a:r>
            <a:r>
              <a:rPr lang="fr-FR" dirty="0" err="1" smtClean="0"/>
              <a:t>topology</a:t>
            </a:r>
            <a:r>
              <a:rPr lang="fr-FR" dirty="0" smtClean="0"/>
              <a:t> : </a:t>
            </a:r>
            <a:r>
              <a:rPr lang="fr-FR" dirty="0" err="1" smtClean="0"/>
              <a:t>topogeometry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857232"/>
            <a:ext cx="8362950" cy="4785395"/>
          </a:xfrm>
        </p:spPr>
        <p:txBody>
          <a:bodyPr/>
          <a:lstStyle/>
          <a:p>
            <a:r>
              <a:rPr lang="fr-FR" dirty="0" err="1" smtClean="0"/>
              <a:t>Topogeom</a:t>
            </a:r>
            <a:r>
              <a:rPr lang="fr-FR" dirty="0" smtClean="0"/>
              <a:t> :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more </a:t>
            </a:r>
            <a:r>
              <a:rPr lang="fr-FR" dirty="0" err="1" smtClean="0"/>
              <a:t>complex</a:t>
            </a:r>
            <a:endParaRPr lang="fr-FR" dirty="0" smtClean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1474" y="3759245"/>
            <a:ext cx="4714907" cy="1730510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isometricOffAxis1Top">
              <a:rot lat="18352744" lon="19129886" rev="2738613"/>
            </a:camera>
            <a:lightRig rig="threePt" dir="t"/>
          </a:scene3d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2928934"/>
            <a:ext cx="4541649" cy="1846441"/>
          </a:xfrm>
          <a:prstGeom prst="rect">
            <a:avLst/>
          </a:prstGeom>
          <a:solidFill>
            <a:schemeClr val="accent6">
              <a:alpha val="51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isometricOffAxis1Top">
              <a:rot lat="18352744" lon="19129886" rev="2738613"/>
            </a:camera>
            <a:lightRig rig="threePt" dir="t"/>
          </a:scene3d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97" t="5829" r="5073" b="10621"/>
          <a:stretch>
            <a:fillRect/>
          </a:stretch>
        </p:blipFill>
        <p:spPr bwMode="auto">
          <a:xfrm>
            <a:off x="714348" y="1500174"/>
            <a:ext cx="5592101" cy="2357454"/>
          </a:xfrm>
          <a:prstGeom prst="rect">
            <a:avLst/>
          </a:prstGeom>
          <a:solidFill>
            <a:srgbClr val="C00000">
              <a:alpha val="51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isometricOffAxis1Top">
              <a:rot lat="18352744" lon="19129886" rev="2738613"/>
            </a:camera>
            <a:lightRig rig="threePt" dir="t"/>
          </a:scene3d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4500594"/>
            <a:ext cx="5951327" cy="2571744"/>
          </a:xfrm>
          <a:prstGeom prst="rect">
            <a:avLst/>
          </a:prstGeom>
          <a:solidFill>
            <a:schemeClr val="tx1">
              <a:alpha val="29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isometricOffAxis1Top">
              <a:rot lat="18352744" lon="19129886" rev="2738613"/>
            </a:camera>
            <a:lightRig rig="threePt" dir="t"/>
          </a:scene3d>
        </p:spPr>
      </p:pic>
      <p:sp>
        <p:nvSpPr>
          <p:cNvPr id="15" name="ZoneTexte 14"/>
          <p:cNvSpPr txBox="1"/>
          <p:nvPr/>
        </p:nvSpPr>
        <p:spPr>
          <a:xfrm>
            <a:off x="7286644" y="571501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286644" y="4071942"/>
            <a:ext cx="171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Intersection area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358082" y="2857496"/>
            <a:ext cx="171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Road part </a:t>
            </a:r>
            <a:r>
              <a:rPr lang="fr-FR" dirty="0" err="1" smtClean="0"/>
              <a:t>inside</a:t>
            </a:r>
            <a:r>
              <a:rPr lang="fr-FR" dirty="0" smtClean="0"/>
              <a:t> road intersection area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7358082" y="1643050"/>
            <a:ext cx="171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Road part </a:t>
            </a:r>
            <a:r>
              <a:rPr lang="fr-FR" dirty="0" err="1" smtClean="0"/>
              <a:t>outside</a:t>
            </a:r>
            <a:r>
              <a:rPr lang="fr-FR" dirty="0" smtClean="0"/>
              <a:t> road intersection area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rme libre 40"/>
          <p:cNvSpPr/>
          <p:nvPr/>
        </p:nvSpPr>
        <p:spPr>
          <a:xfrm>
            <a:off x="6018290" y="1785926"/>
            <a:ext cx="625412" cy="2207908"/>
          </a:xfrm>
          <a:custGeom>
            <a:avLst/>
            <a:gdLst>
              <a:gd name="connsiteX0" fmla="*/ 708135 w 708135"/>
              <a:gd name="connsiteY0" fmla="*/ 0 h 1450428"/>
              <a:gd name="connsiteX1" fmla="*/ 77514 w 708135"/>
              <a:gd name="connsiteY1" fmla="*/ 827690 h 1450428"/>
              <a:gd name="connsiteX2" fmla="*/ 243052 w 708135"/>
              <a:gd name="connsiteY2" fmla="*/ 1450428 h 1450428"/>
              <a:gd name="connsiteX0" fmla="*/ 1142839 w 1142839"/>
              <a:gd name="connsiteY0" fmla="*/ 0 h 2099126"/>
              <a:gd name="connsiteX1" fmla="*/ 77514 w 1142839"/>
              <a:gd name="connsiteY1" fmla="*/ 1857388 h 2099126"/>
              <a:gd name="connsiteX2" fmla="*/ 677756 w 1142839"/>
              <a:gd name="connsiteY2" fmla="*/ 1450428 h 2099126"/>
              <a:gd name="connsiteX0" fmla="*/ 1147629 w 1147629"/>
              <a:gd name="connsiteY0" fmla="*/ 0 h 2143140"/>
              <a:gd name="connsiteX1" fmla="*/ 82304 w 1147629"/>
              <a:gd name="connsiteY1" fmla="*/ 1857388 h 2143140"/>
              <a:gd name="connsiteX2" fmla="*/ 653808 w 1147629"/>
              <a:gd name="connsiteY2" fmla="*/ 1714512 h 2143140"/>
              <a:gd name="connsiteX0" fmla="*/ 1147629 w 1147629"/>
              <a:gd name="connsiteY0" fmla="*/ 0 h 2207908"/>
              <a:gd name="connsiteX1" fmla="*/ 82304 w 1147629"/>
              <a:gd name="connsiteY1" fmla="*/ 1857388 h 2207908"/>
              <a:gd name="connsiteX2" fmla="*/ 653808 w 1147629"/>
              <a:gd name="connsiteY2" fmla="*/ 1714512 h 2207908"/>
              <a:gd name="connsiteX0" fmla="*/ 861877 w 861877"/>
              <a:gd name="connsiteY0" fmla="*/ 0 h 2207908"/>
              <a:gd name="connsiteX1" fmla="*/ 82304 w 861877"/>
              <a:gd name="connsiteY1" fmla="*/ 1785950 h 2207908"/>
              <a:gd name="connsiteX2" fmla="*/ 368056 w 861877"/>
              <a:gd name="connsiteY2" fmla="*/ 1714512 h 2207908"/>
              <a:gd name="connsiteX0" fmla="*/ 762043 w 762043"/>
              <a:gd name="connsiteY0" fmla="*/ 0 h 2207908"/>
              <a:gd name="connsiteX1" fmla="*/ 125346 w 762043"/>
              <a:gd name="connsiteY1" fmla="*/ 1785950 h 2207908"/>
              <a:gd name="connsiteX2" fmla="*/ 268222 w 762043"/>
              <a:gd name="connsiteY2" fmla="*/ 1714512 h 2207908"/>
              <a:gd name="connsiteX0" fmla="*/ 625412 w 625412"/>
              <a:gd name="connsiteY0" fmla="*/ 0 h 2207908"/>
              <a:gd name="connsiteX1" fmla="*/ 125346 w 625412"/>
              <a:gd name="connsiteY1" fmla="*/ 1785950 h 2207908"/>
              <a:gd name="connsiteX2" fmla="*/ 268222 w 625412"/>
              <a:gd name="connsiteY2" fmla="*/ 1714512 h 2207908"/>
              <a:gd name="connsiteX0" fmla="*/ 625412 w 625412"/>
              <a:gd name="connsiteY0" fmla="*/ 0 h 2207908"/>
              <a:gd name="connsiteX1" fmla="*/ 125346 w 625412"/>
              <a:gd name="connsiteY1" fmla="*/ 1785950 h 2207908"/>
              <a:gd name="connsiteX2" fmla="*/ 268222 w 625412"/>
              <a:gd name="connsiteY2" fmla="*/ 1714512 h 220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412" h="2207908">
                <a:moveTo>
                  <a:pt x="625412" y="0"/>
                </a:moveTo>
                <a:cubicBezTo>
                  <a:pt x="376468" y="431098"/>
                  <a:pt x="184878" y="1500198"/>
                  <a:pt x="125346" y="1785950"/>
                </a:cubicBezTo>
                <a:cubicBezTo>
                  <a:pt x="65814" y="2071702"/>
                  <a:pt x="0" y="2207908"/>
                  <a:pt x="268222" y="1714512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143504" y="2607940"/>
            <a:ext cx="4000496" cy="89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err="1" smtClean="0"/>
              <a:t>Postgis</a:t>
            </a:r>
            <a:r>
              <a:rPr lang="fr-FR" dirty="0" smtClean="0"/>
              <a:t> </a:t>
            </a:r>
            <a:r>
              <a:rPr lang="fr-FR" dirty="0" err="1" smtClean="0"/>
              <a:t>topology</a:t>
            </a:r>
            <a:r>
              <a:rPr lang="fr-FR" dirty="0" smtClean="0"/>
              <a:t> : </a:t>
            </a:r>
            <a:r>
              <a:rPr lang="fr-FR" dirty="0" err="1" smtClean="0"/>
              <a:t>topogeometry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214422"/>
            <a:ext cx="4329114" cy="4525963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in base?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44" y="4286256"/>
            <a:ext cx="4214842" cy="1788274"/>
          </a:xfrm>
          <a:prstGeom prst="rect">
            <a:avLst/>
          </a:prstGeom>
          <a:solidFill>
            <a:schemeClr val="tx1">
              <a:alpha val="29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isometricOffAxis1Top">
              <a:rot lat="17967502" lon="19987372" rev="1714557"/>
            </a:camera>
            <a:lightRig rig="threePt" dir="t"/>
          </a:scene3d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610" y="3429000"/>
            <a:ext cx="4142114" cy="1785950"/>
          </a:xfrm>
          <a:prstGeom prst="rect">
            <a:avLst/>
          </a:prstGeom>
          <a:solidFill>
            <a:srgbClr val="FF0000">
              <a:alpha val="51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isometricOffAxis1Top">
              <a:rot lat="17967502" lon="19987372" rev="1714557"/>
            </a:camera>
            <a:lightRig rig="threePt" dir="t"/>
          </a:scene3d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5143472" y="2643182"/>
          <a:ext cx="400052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3"/>
                <a:gridCol w="857256"/>
                <a:gridCol w="357190"/>
                <a:gridCol w="500066"/>
                <a:gridCol w="1285883"/>
              </a:tblGrid>
              <a:tr h="22860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Topogeometrie</a:t>
                      </a:r>
                      <a:r>
                        <a:rPr lang="fr-FR" sz="1200" dirty="0" smtClean="0"/>
                        <a:t> : custom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Colonnes</a:t>
                      </a:r>
                      <a:r>
                        <a:rPr lang="fr-FR" sz="1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aseline="0" dirty="0" smtClean="0"/>
                        <a:t>quelconque […]</a:t>
                      </a:r>
                      <a:endParaRPr lang="fr-FR" sz="1200" dirty="0" smtClean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topology_id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layer_id</a:t>
                      </a:r>
                      <a:r>
                        <a:rPr lang="fr-FR" sz="12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type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3717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XX</a:t>
                      </a:r>
                      <a:endParaRPr lang="fr-FR" sz="1200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FF0000"/>
                          </a:solidFill>
                        </a:rPr>
                        <a:t>YY</a:t>
                      </a:r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/>
                        <a:t>3</a:t>
                      </a:r>
                      <a:endParaRPr lang="fr-FR" sz="1200" b="1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….|…|…|…</a:t>
                      </a:r>
                      <a:endParaRPr lang="fr-FR" sz="1200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/>
        </p:nvGraphicFramePr>
        <p:xfrm>
          <a:off x="4857752" y="4214818"/>
          <a:ext cx="335758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3"/>
                <a:gridCol w="1000131"/>
                <a:gridCol w="642942"/>
                <a:gridCol w="71438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Element</a:t>
                      </a:r>
                      <a:endParaRPr lang="fr-FR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_id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Element</a:t>
                      </a:r>
                      <a:endParaRPr lang="fr-FR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_type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Layer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_id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Topogeo</a:t>
                      </a:r>
                      <a:endParaRPr lang="fr-FR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_id</a:t>
                      </a:r>
                      <a:endParaRPr lang="fr-FR" sz="1200" dirty="0" smtClean="0"/>
                    </a:p>
                  </a:txBody>
                  <a:tcPr/>
                </a:tc>
              </a:tr>
              <a:tr h="23717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24</a:t>
                      </a:r>
                      <a:endParaRPr lang="fr-FR" sz="1200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FF0000"/>
                          </a:solidFill>
                        </a:rPr>
                        <a:t>YY</a:t>
                      </a:r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</a:tr>
              <a:tr h="23717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25</a:t>
                      </a:r>
                      <a:endParaRPr lang="fr-FR" sz="1200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FF0000"/>
                          </a:solidFill>
                        </a:rPr>
                        <a:t>YY</a:t>
                      </a:r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</a:tr>
              <a:tr h="23717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26</a:t>
                      </a:r>
                      <a:endParaRPr lang="fr-FR" sz="1200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FF0000"/>
                          </a:solidFill>
                        </a:rPr>
                        <a:t>YY</a:t>
                      </a:r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>
                    <a:solidFill>
                      <a:srgbClr val="FFCC00">
                        <a:alpha val="32941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429124" y="6072206"/>
            <a:ext cx="1357322" cy="500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643570" y="6143644"/>
            <a:ext cx="1357322" cy="500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6578" y="6215082"/>
            <a:ext cx="1357322" cy="500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786314" y="621508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Node</a:t>
            </a:r>
            <a:endParaRPr lang="fr-FR" sz="12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6072198" y="628652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Edge</a:t>
            </a:r>
            <a:endParaRPr lang="fr-FR" sz="12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7286644" y="635798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Face</a:t>
            </a:r>
          </a:p>
        </p:txBody>
      </p:sp>
      <p:grpSp>
        <p:nvGrpSpPr>
          <p:cNvPr id="4" name="Groupe 36"/>
          <p:cNvGrpSpPr/>
          <p:nvPr/>
        </p:nvGrpSpPr>
        <p:grpSpPr>
          <a:xfrm>
            <a:off x="5072066" y="1142984"/>
            <a:ext cx="1071570" cy="738664"/>
            <a:chOff x="4143372" y="1142984"/>
            <a:chExt cx="1071570" cy="738664"/>
          </a:xfrm>
        </p:grpSpPr>
        <p:sp>
          <p:nvSpPr>
            <p:cNvPr id="29" name="Rectangle 28"/>
            <p:cNvSpPr/>
            <p:nvPr/>
          </p:nvSpPr>
          <p:spPr>
            <a:xfrm>
              <a:off x="4143372" y="1142984"/>
              <a:ext cx="1071570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143372" y="1142984"/>
              <a:ext cx="1071570" cy="7386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Liste des schémas de topologie</a:t>
              </a:r>
            </a:p>
          </p:txBody>
        </p:sp>
      </p:grpSp>
      <p:grpSp>
        <p:nvGrpSpPr>
          <p:cNvPr id="5" name="Groupe 37"/>
          <p:cNvGrpSpPr/>
          <p:nvPr/>
        </p:nvGrpSpPr>
        <p:grpSpPr>
          <a:xfrm>
            <a:off x="6215074" y="1214422"/>
            <a:ext cx="1071570" cy="523220"/>
            <a:chOff x="6215074" y="1214422"/>
            <a:chExt cx="1071570" cy="523220"/>
          </a:xfrm>
        </p:grpSpPr>
        <p:sp>
          <p:nvSpPr>
            <p:cNvPr id="35" name="Rectangle 34"/>
            <p:cNvSpPr/>
            <p:nvPr/>
          </p:nvSpPr>
          <p:spPr>
            <a:xfrm>
              <a:off x="6215074" y="1214422"/>
              <a:ext cx="1071570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6286512" y="1214422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Liste des </a:t>
              </a:r>
              <a:r>
                <a:rPr lang="fr-FR" sz="1400" dirty="0" err="1" smtClean="0"/>
                <a:t>layers</a:t>
              </a:r>
              <a:endParaRPr lang="fr-FR" sz="1400" dirty="0" smtClean="0"/>
            </a:p>
          </p:txBody>
        </p:sp>
      </p:grpSp>
      <p:sp>
        <p:nvSpPr>
          <p:cNvPr id="40" name="Forme libre 39"/>
          <p:cNvSpPr/>
          <p:nvPr/>
        </p:nvSpPr>
        <p:spPr>
          <a:xfrm>
            <a:off x="4466897" y="1781503"/>
            <a:ext cx="712075" cy="1529256"/>
          </a:xfrm>
          <a:custGeom>
            <a:avLst/>
            <a:gdLst>
              <a:gd name="connsiteX0" fmla="*/ 507124 w 712075"/>
              <a:gd name="connsiteY0" fmla="*/ 0 h 1529256"/>
              <a:gd name="connsiteX1" fmla="*/ 34158 w 712075"/>
              <a:gd name="connsiteY1" fmla="*/ 953814 h 1529256"/>
              <a:gd name="connsiteX2" fmla="*/ 712075 w 712075"/>
              <a:gd name="connsiteY2" fmla="*/ 1529256 h 152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075" h="1529256">
                <a:moveTo>
                  <a:pt x="507124" y="0"/>
                </a:moveTo>
                <a:cubicBezTo>
                  <a:pt x="253562" y="349469"/>
                  <a:pt x="0" y="698938"/>
                  <a:pt x="34158" y="953814"/>
                </a:cubicBezTo>
                <a:cubicBezTo>
                  <a:pt x="68317" y="1208690"/>
                  <a:pt x="390196" y="1368973"/>
                  <a:pt x="712075" y="1529256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7220606" y="3499945"/>
            <a:ext cx="1589147" cy="1572129"/>
          </a:xfrm>
          <a:custGeom>
            <a:avLst/>
            <a:gdLst>
              <a:gd name="connsiteX0" fmla="*/ 0 w 1789386"/>
              <a:gd name="connsiteY0" fmla="*/ 0 h 1245476"/>
              <a:gd name="connsiteX1" fmla="*/ 1608083 w 1789386"/>
              <a:gd name="connsiteY1" fmla="*/ 472965 h 1245476"/>
              <a:gd name="connsiteX2" fmla="*/ 1087821 w 1789386"/>
              <a:gd name="connsiteY2" fmla="*/ 1245476 h 1245476"/>
              <a:gd name="connsiteX0" fmla="*/ 0 w 1604662"/>
              <a:gd name="connsiteY0" fmla="*/ 0 h 1245476"/>
              <a:gd name="connsiteX1" fmla="*/ 1423359 w 1604662"/>
              <a:gd name="connsiteY1" fmla="*/ 714873 h 1245476"/>
              <a:gd name="connsiteX2" fmla="*/ 1087821 w 1604662"/>
              <a:gd name="connsiteY2" fmla="*/ 1245476 h 1245476"/>
              <a:gd name="connsiteX0" fmla="*/ 0 w 1589147"/>
              <a:gd name="connsiteY0" fmla="*/ 0 h 1572129"/>
              <a:gd name="connsiteX1" fmla="*/ 1423359 w 1589147"/>
              <a:gd name="connsiteY1" fmla="*/ 714873 h 1572129"/>
              <a:gd name="connsiteX2" fmla="*/ 994731 w 1589147"/>
              <a:gd name="connsiteY2" fmla="*/ 1572129 h 1572129"/>
              <a:gd name="connsiteX0" fmla="*/ 0 w 1589147"/>
              <a:gd name="connsiteY0" fmla="*/ 0 h 1572129"/>
              <a:gd name="connsiteX1" fmla="*/ 1423359 w 1589147"/>
              <a:gd name="connsiteY1" fmla="*/ 714873 h 1572129"/>
              <a:gd name="connsiteX2" fmla="*/ 994731 w 1589147"/>
              <a:gd name="connsiteY2" fmla="*/ 1572129 h 1572129"/>
              <a:gd name="connsiteX0" fmla="*/ 0 w 1589147"/>
              <a:gd name="connsiteY0" fmla="*/ 0 h 1572129"/>
              <a:gd name="connsiteX1" fmla="*/ 1423359 w 1589147"/>
              <a:gd name="connsiteY1" fmla="*/ 714873 h 1572129"/>
              <a:gd name="connsiteX2" fmla="*/ 994731 w 1589147"/>
              <a:gd name="connsiteY2" fmla="*/ 1572129 h 157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147" h="1572129">
                <a:moveTo>
                  <a:pt x="0" y="0"/>
                </a:moveTo>
                <a:cubicBezTo>
                  <a:pt x="264083" y="340648"/>
                  <a:pt x="1257571" y="452852"/>
                  <a:pt x="1423359" y="714873"/>
                </a:cubicBezTo>
                <a:cubicBezTo>
                  <a:pt x="1589147" y="976894"/>
                  <a:pt x="1345513" y="1289663"/>
                  <a:pt x="994731" y="1572129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/>
          <p:cNvSpPr/>
          <p:nvPr/>
        </p:nvSpPr>
        <p:spPr>
          <a:xfrm>
            <a:off x="7143767" y="3500438"/>
            <a:ext cx="1295727" cy="1245476"/>
          </a:xfrm>
          <a:custGeom>
            <a:avLst/>
            <a:gdLst>
              <a:gd name="connsiteX0" fmla="*/ 0 w 1789386"/>
              <a:gd name="connsiteY0" fmla="*/ 0 h 1245476"/>
              <a:gd name="connsiteX1" fmla="*/ 1608083 w 1789386"/>
              <a:gd name="connsiteY1" fmla="*/ 472965 h 1245476"/>
              <a:gd name="connsiteX2" fmla="*/ 1087821 w 1789386"/>
              <a:gd name="connsiteY2" fmla="*/ 1245476 h 1245476"/>
              <a:gd name="connsiteX0" fmla="*/ 0 w 1622698"/>
              <a:gd name="connsiteY0" fmla="*/ 0 h 1245476"/>
              <a:gd name="connsiteX1" fmla="*/ 1465207 w 1622698"/>
              <a:gd name="connsiteY1" fmla="*/ 472965 h 1245476"/>
              <a:gd name="connsiteX2" fmla="*/ 944945 w 1622698"/>
              <a:gd name="connsiteY2" fmla="*/ 1245476 h 1245476"/>
              <a:gd name="connsiteX0" fmla="*/ 0 w 1300499"/>
              <a:gd name="connsiteY0" fmla="*/ 0 h 1245476"/>
              <a:gd name="connsiteX1" fmla="*/ 1143008 w 1300499"/>
              <a:gd name="connsiteY1" fmla="*/ 571504 h 1245476"/>
              <a:gd name="connsiteX2" fmla="*/ 944945 w 1300499"/>
              <a:gd name="connsiteY2" fmla="*/ 1245476 h 1245476"/>
              <a:gd name="connsiteX0" fmla="*/ 0 w 1300499"/>
              <a:gd name="connsiteY0" fmla="*/ 0 h 1245476"/>
              <a:gd name="connsiteX1" fmla="*/ 1143008 w 1300499"/>
              <a:gd name="connsiteY1" fmla="*/ 571504 h 1245476"/>
              <a:gd name="connsiteX2" fmla="*/ 944945 w 1300499"/>
              <a:gd name="connsiteY2" fmla="*/ 1245476 h 1245476"/>
              <a:gd name="connsiteX0" fmla="*/ 0 w 1295727"/>
              <a:gd name="connsiteY0" fmla="*/ 0 h 1245476"/>
              <a:gd name="connsiteX1" fmla="*/ 1000133 w 1295727"/>
              <a:gd name="connsiteY1" fmla="*/ 571504 h 1245476"/>
              <a:gd name="connsiteX2" fmla="*/ 944945 w 1295727"/>
              <a:gd name="connsiteY2" fmla="*/ 1245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727" h="1245476">
                <a:moveTo>
                  <a:pt x="0" y="0"/>
                </a:moveTo>
                <a:cubicBezTo>
                  <a:pt x="164092" y="534329"/>
                  <a:pt x="842642" y="363925"/>
                  <a:pt x="1000133" y="571504"/>
                </a:cubicBezTo>
                <a:cubicBezTo>
                  <a:pt x="1157624" y="779083"/>
                  <a:pt x="1295727" y="963010"/>
                  <a:pt x="944945" y="1245476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/>
          <p:cNvSpPr/>
          <p:nvPr/>
        </p:nvSpPr>
        <p:spPr>
          <a:xfrm>
            <a:off x="7286644" y="3500438"/>
            <a:ext cx="1809761" cy="1857388"/>
          </a:xfrm>
          <a:custGeom>
            <a:avLst/>
            <a:gdLst>
              <a:gd name="connsiteX0" fmla="*/ 0 w 1789386"/>
              <a:gd name="connsiteY0" fmla="*/ 0 h 1245476"/>
              <a:gd name="connsiteX1" fmla="*/ 1608083 w 1789386"/>
              <a:gd name="connsiteY1" fmla="*/ 472965 h 1245476"/>
              <a:gd name="connsiteX2" fmla="*/ 1087821 w 1789386"/>
              <a:gd name="connsiteY2" fmla="*/ 1245476 h 1245476"/>
              <a:gd name="connsiteX0" fmla="*/ 0 w 1752939"/>
              <a:gd name="connsiteY0" fmla="*/ 0 h 1279149"/>
              <a:gd name="connsiteX1" fmla="*/ 1571636 w 1752939"/>
              <a:gd name="connsiteY1" fmla="*/ 1071570 h 1279149"/>
              <a:gd name="connsiteX2" fmla="*/ 1087821 w 1752939"/>
              <a:gd name="connsiteY2" fmla="*/ 1245476 h 1279149"/>
              <a:gd name="connsiteX0" fmla="*/ 0 w 1738325"/>
              <a:gd name="connsiteY0" fmla="*/ 0 h 1643074"/>
              <a:gd name="connsiteX1" fmla="*/ 1571636 w 1738325"/>
              <a:gd name="connsiteY1" fmla="*/ 1071570 h 1643074"/>
              <a:gd name="connsiteX2" fmla="*/ 1000133 w 1738325"/>
              <a:gd name="connsiteY2" fmla="*/ 1643074 h 1643074"/>
              <a:gd name="connsiteX0" fmla="*/ 0 w 1702606"/>
              <a:gd name="connsiteY0" fmla="*/ 0 h 1857387"/>
              <a:gd name="connsiteX1" fmla="*/ 1571636 w 1702606"/>
              <a:gd name="connsiteY1" fmla="*/ 1071570 h 1857387"/>
              <a:gd name="connsiteX2" fmla="*/ 785819 w 1702606"/>
              <a:gd name="connsiteY2" fmla="*/ 1857387 h 1857387"/>
              <a:gd name="connsiteX0" fmla="*/ 0 w 1559731"/>
              <a:gd name="connsiteY0" fmla="*/ 0 h 1857387"/>
              <a:gd name="connsiteX1" fmla="*/ 1428761 w 1559731"/>
              <a:gd name="connsiteY1" fmla="*/ 785817 h 1857387"/>
              <a:gd name="connsiteX2" fmla="*/ 785819 w 1559731"/>
              <a:gd name="connsiteY2" fmla="*/ 1857387 h 1857387"/>
              <a:gd name="connsiteX0" fmla="*/ 0 w 1809761"/>
              <a:gd name="connsiteY0" fmla="*/ 0 h 1857388"/>
              <a:gd name="connsiteX1" fmla="*/ 1643073 w 1809761"/>
              <a:gd name="connsiteY1" fmla="*/ 785818 h 1857388"/>
              <a:gd name="connsiteX2" fmla="*/ 1000131 w 1809761"/>
              <a:gd name="connsiteY2" fmla="*/ 1857388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61" h="1857388">
                <a:moveTo>
                  <a:pt x="0" y="0"/>
                </a:moveTo>
                <a:cubicBezTo>
                  <a:pt x="713390" y="132693"/>
                  <a:pt x="1476385" y="476253"/>
                  <a:pt x="1643073" y="785818"/>
                </a:cubicBezTo>
                <a:cubicBezTo>
                  <a:pt x="1809761" y="1095383"/>
                  <a:pt x="1350913" y="1574922"/>
                  <a:pt x="1000131" y="1857388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>
            <a:off x="4241167" y="4786321"/>
            <a:ext cx="1618031" cy="1428761"/>
          </a:xfrm>
          <a:custGeom>
            <a:avLst/>
            <a:gdLst>
              <a:gd name="connsiteX0" fmla="*/ 409904 w 1926021"/>
              <a:gd name="connsiteY0" fmla="*/ 0 h 1277007"/>
              <a:gd name="connsiteX1" fmla="*/ 204952 w 1926021"/>
              <a:gd name="connsiteY1" fmla="*/ 717331 h 1277007"/>
              <a:gd name="connsiteX2" fmla="*/ 1639614 w 1926021"/>
              <a:gd name="connsiteY2" fmla="*/ 985345 h 1277007"/>
              <a:gd name="connsiteX3" fmla="*/ 1923393 w 1926021"/>
              <a:gd name="connsiteY3" fmla="*/ 1277007 h 1277007"/>
              <a:gd name="connsiteX0" fmla="*/ 454408 w 1970525"/>
              <a:gd name="connsiteY0" fmla="*/ 119555 h 1396562"/>
              <a:gd name="connsiteX1" fmla="*/ 187380 w 1970525"/>
              <a:gd name="connsiteY1" fmla="*/ 119555 h 1396562"/>
              <a:gd name="connsiteX2" fmla="*/ 249456 w 1970525"/>
              <a:gd name="connsiteY2" fmla="*/ 836886 h 1396562"/>
              <a:gd name="connsiteX3" fmla="*/ 1684118 w 1970525"/>
              <a:gd name="connsiteY3" fmla="*/ 1104900 h 1396562"/>
              <a:gd name="connsiteX4" fmla="*/ 1967897 w 1970525"/>
              <a:gd name="connsiteY4" fmla="*/ 1396562 h 1396562"/>
              <a:gd name="connsiteX0" fmla="*/ 687446 w 1970525"/>
              <a:gd name="connsiteY0" fmla="*/ 0 h 1491321"/>
              <a:gd name="connsiteX1" fmla="*/ 187380 w 1970525"/>
              <a:gd name="connsiteY1" fmla="*/ 214314 h 1491321"/>
              <a:gd name="connsiteX2" fmla="*/ 249456 w 1970525"/>
              <a:gd name="connsiteY2" fmla="*/ 931645 h 1491321"/>
              <a:gd name="connsiteX3" fmla="*/ 1684118 w 1970525"/>
              <a:gd name="connsiteY3" fmla="*/ 1199659 h 1491321"/>
              <a:gd name="connsiteX4" fmla="*/ 1967897 w 1970525"/>
              <a:gd name="connsiteY4" fmla="*/ 1491321 h 1491321"/>
              <a:gd name="connsiteX0" fmla="*/ 687446 w 1923805"/>
              <a:gd name="connsiteY0" fmla="*/ 0 h 1428761"/>
              <a:gd name="connsiteX1" fmla="*/ 187380 w 1923805"/>
              <a:gd name="connsiteY1" fmla="*/ 214314 h 1428761"/>
              <a:gd name="connsiteX2" fmla="*/ 249456 w 1923805"/>
              <a:gd name="connsiteY2" fmla="*/ 931645 h 1428761"/>
              <a:gd name="connsiteX3" fmla="*/ 1684118 w 1923805"/>
              <a:gd name="connsiteY3" fmla="*/ 1199659 h 1428761"/>
              <a:gd name="connsiteX4" fmla="*/ 1687578 w 1923805"/>
              <a:gd name="connsiteY4" fmla="*/ 1428761 h 1428761"/>
              <a:gd name="connsiteX0" fmla="*/ 616585 w 1618031"/>
              <a:gd name="connsiteY0" fmla="*/ 0 h 1428761"/>
              <a:gd name="connsiteX1" fmla="*/ 116519 w 1618031"/>
              <a:gd name="connsiteY1" fmla="*/ 214314 h 1428761"/>
              <a:gd name="connsiteX2" fmla="*/ 178595 w 1618031"/>
              <a:gd name="connsiteY2" fmla="*/ 931645 h 1428761"/>
              <a:gd name="connsiteX3" fmla="*/ 1188089 w 1618031"/>
              <a:gd name="connsiteY3" fmla="*/ 1071571 h 1428761"/>
              <a:gd name="connsiteX4" fmla="*/ 1616717 w 1618031"/>
              <a:gd name="connsiteY4" fmla="*/ 1428761 h 142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031" h="1428761">
                <a:moveTo>
                  <a:pt x="616585" y="0"/>
                </a:moveTo>
                <a:cubicBezTo>
                  <a:pt x="614149" y="951"/>
                  <a:pt x="189517" y="59040"/>
                  <a:pt x="116519" y="214314"/>
                </a:cubicBezTo>
                <a:cubicBezTo>
                  <a:pt x="43521" y="369588"/>
                  <a:pt x="0" y="788769"/>
                  <a:pt x="178595" y="931645"/>
                </a:cubicBezTo>
                <a:cubicBezTo>
                  <a:pt x="357190" y="1074521"/>
                  <a:pt x="948402" y="988718"/>
                  <a:pt x="1188089" y="1071571"/>
                </a:cubicBezTo>
                <a:cubicBezTo>
                  <a:pt x="1427776" y="1154424"/>
                  <a:pt x="1618031" y="1329569"/>
                  <a:pt x="1616717" y="1428761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4500563" y="5072074"/>
            <a:ext cx="1677888" cy="1143008"/>
          </a:xfrm>
          <a:custGeom>
            <a:avLst/>
            <a:gdLst>
              <a:gd name="connsiteX0" fmla="*/ 384941 w 2039007"/>
              <a:gd name="connsiteY0" fmla="*/ 0 h 1001110"/>
              <a:gd name="connsiteX1" fmla="*/ 227286 w 2039007"/>
              <a:gd name="connsiteY1" fmla="*/ 338959 h 1001110"/>
              <a:gd name="connsiteX2" fmla="*/ 1748659 w 2039007"/>
              <a:gd name="connsiteY2" fmla="*/ 622738 h 1001110"/>
              <a:gd name="connsiteX3" fmla="*/ 1969376 w 2039007"/>
              <a:gd name="connsiteY3" fmla="*/ 1001110 h 1001110"/>
              <a:gd name="connsiteX0" fmla="*/ 480879 w 2019820"/>
              <a:gd name="connsiteY0" fmla="*/ 0 h 1215424"/>
              <a:gd name="connsiteX1" fmla="*/ 208099 w 2019820"/>
              <a:gd name="connsiteY1" fmla="*/ 553273 h 1215424"/>
              <a:gd name="connsiteX2" fmla="*/ 1729472 w 2019820"/>
              <a:gd name="connsiteY2" fmla="*/ 837052 h 1215424"/>
              <a:gd name="connsiteX3" fmla="*/ 1950189 w 2019820"/>
              <a:gd name="connsiteY3" fmla="*/ 1215424 h 1215424"/>
              <a:gd name="connsiteX0" fmla="*/ 480879 w 2019820"/>
              <a:gd name="connsiteY0" fmla="*/ 0 h 1215424"/>
              <a:gd name="connsiteX1" fmla="*/ 208099 w 2019820"/>
              <a:gd name="connsiteY1" fmla="*/ 553273 h 1215424"/>
              <a:gd name="connsiteX2" fmla="*/ 1729472 w 2019820"/>
              <a:gd name="connsiteY2" fmla="*/ 837052 h 1215424"/>
              <a:gd name="connsiteX3" fmla="*/ 1950189 w 2019820"/>
              <a:gd name="connsiteY3" fmla="*/ 1215424 h 1215424"/>
              <a:gd name="connsiteX0" fmla="*/ 422414 w 1951611"/>
              <a:gd name="connsiteY0" fmla="*/ 0 h 1215424"/>
              <a:gd name="connsiteX1" fmla="*/ 208099 w 1951611"/>
              <a:gd name="connsiteY1" fmla="*/ 500066 h 1215424"/>
              <a:gd name="connsiteX2" fmla="*/ 1671007 w 1951611"/>
              <a:gd name="connsiteY2" fmla="*/ 837052 h 1215424"/>
              <a:gd name="connsiteX3" fmla="*/ 1891724 w 1951611"/>
              <a:gd name="connsiteY3" fmla="*/ 1215424 h 1215424"/>
              <a:gd name="connsiteX0" fmla="*/ 357191 w 1861316"/>
              <a:gd name="connsiteY0" fmla="*/ 0 h 1215424"/>
              <a:gd name="connsiteX1" fmla="*/ 142876 w 1861316"/>
              <a:gd name="connsiteY1" fmla="*/ 500066 h 1215424"/>
              <a:gd name="connsiteX2" fmla="*/ 1214446 w 1861316"/>
              <a:gd name="connsiteY2" fmla="*/ 785818 h 1215424"/>
              <a:gd name="connsiteX3" fmla="*/ 1826501 w 1861316"/>
              <a:gd name="connsiteY3" fmla="*/ 1215424 h 1215424"/>
              <a:gd name="connsiteX0" fmla="*/ 357191 w 1677888"/>
              <a:gd name="connsiteY0" fmla="*/ 0 h 1143008"/>
              <a:gd name="connsiteX1" fmla="*/ 142876 w 1677888"/>
              <a:gd name="connsiteY1" fmla="*/ 500066 h 1143008"/>
              <a:gd name="connsiteX2" fmla="*/ 1214446 w 1677888"/>
              <a:gd name="connsiteY2" fmla="*/ 785818 h 1143008"/>
              <a:gd name="connsiteX3" fmla="*/ 1643073 w 1677888"/>
              <a:gd name="connsiteY3" fmla="*/ 1143008 h 114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888" h="1143008">
                <a:moveTo>
                  <a:pt x="357191" y="0"/>
                </a:moveTo>
                <a:cubicBezTo>
                  <a:pt x="32322" y="30894"/>
                  <a:pt x="0" y="369096"/>
                  <a:pt x="142876" y="500066"/>
                </a:cubicBezTo>
                <a:cubicBezTo>
                  <a:pt x="285752" y="631036"/>
                  <a:pt x="964413" y="678661"/>
                  <a:pt x="1214446" y="785818"/>
                </a:cubicBezTo>
                <a:cubicBezTo>
                  <a:pt x="1464479" y="892975"/>
                  <a:pt x="1677888" y="1009001"/>
                  <a:pt x="1643073" y="1143008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>
            <a:off x="4651156" y="5357825"/>
            <a:ext cx="1778232" cy="857257"/>
          </a:xfrm>
          <a:custGeom>
            <a:avLst/>
            <a:gdLst>
              <a:gd name="connsiteX0" fmla="*/ 237797 w 2129659"/>
              <a:gd name="connsiteY0" fmla="*/ 0 h 867104"/>
              <a:gd name="connsiteX1" fmla="*/ 127438 w 2129659"/>
              <a:gd name="connsiteY1" fmla="*/ 126124 h 867104"/>
              <a:gd name="connsiteX2" fmla="*/ 1002425 w 2129659"/>
              <a:gd name="connsiteY2" fmla="*/ 260131 h 867104"/>
              <a:gd name="connsiteX3" fmla="*/ 1964121 w 2129659"/>
              <a:gd name="connsiteY3" fmla="*/ 417786 h 867104"/>
              <a:gd name="connsiteX4" fmla="*/ 1995652 w 2129659"/>
              <a:gd name="connsiteY4" fmla="*/ 867104 h 867104"/>
              <a:gd name="connsiteX0" fmla="*/ 206596 w 2135899"/>
              <a:gd name="connsiteY0" fmla="*/ 0 h 924733"/>
              <a:gd name="connsiteX1" fmla="*/ 133678 w 2135899"/>
              <a:gd name="connsiteY1" fmla="*/ 183753 h 924733"/>
              <a:gd name="connsiteX2" fmla="*/ 1008665 w 2135899"/>
              <a:gd name="connsiteY2" fmla="*/ 317760 h 924733"/>
              <a:gd name="connsiteX3" fmla="*/ 1970361 w 2135899"/>
              <a:gd name="connsiteY3" fmla="*/ 475415 h 924733"/>
              <a:gd name="connsiteX4" fmla="*/ 2001892 w 2135899"/>
              <a:gd name="connsiteY4" fmla="*/ 924733 h 924733"/>
              <a:gd name="connsiteX0" fmla="*/ 206596 w 2068895"/>
              <a:gd name="connsiteY0" fmla="*/ 0 h 924733"/>
              <a:gd name="connsiteX1" fmla="*/ 133678 w 2068895"/>
              <a:gd name="connsiteY1" fmla="*/ 183753 h 924733"/>
              <a:gd name="connsiteX2" fmla="*/ 1008665 w 2068895"/>
              <a:gd name="connsiteY2" fmla="*/ 317760 h 924733"/>
              <a:gd name="connsiteX3" fmla="*/ 1563918 w 2068895"/>
              <a:gd name="connsiteY3" fmla="*/ 428629 h 924733"/>
              <a:gd name="connsiteX4" fmla="*/ 2001892 w 2068895"/>
              <a:gd name="connsiteY4" fmla="*/ 924733 h 924733"/>
              <a:gd name="connsiteX0" fmla="*/ 206596 w 1916673"/>
              <a:gd name="connsiteY0" fmla="*/ 0 h 928695"/>
              <a:gd name="connsiteX1" fmla="*/ 133678 w 1916673"/>
              <a:gd name="connsiteY1" fmla="*/ 183753 h 928695"/>
              <a:gd name="connsiteX2" fmla="*/ 1008665 w 1916673"/>
              <a:gd name="connsiteY2" fmla="*/ 317760 h 928695"/>
              <a:gd name="connsiteX3" fmla="*/ 1563918 w 1916673"/>
              <a:gd name="connsiteY3" fmla="*/ 428629 h 928695"/>
              <a:gd name="connsiteX4" fmla="*/ 1849670 w 1916673"/>
              <a:gd name="connsiteY4" fmla="*/ 928695 h 928695"/>
              <a:gd name="connsiteX0" fmla="*/ 206596 w 1845235"/>
              <a:gd name="connsiteY0" fmla="*/ 0 h 857257"/>
              <a:gd name="connsiteX1" fmla="*/ 133678 w 1845235"/>
              <a:gd name="connsiteY1" fmla="*/ 183753 h 857257"/>
              <a:gd name="connsiteX2" fmla="*/ 1008665 w 1845235"/>
              <a:gd name="connsiteY2" fmla="*/ 317760 h 857257"/>
              <a:gd name="connsiteX3" fmla="*/ 1563918 w 1845235"/>
              <a:gd name="connsiteY3" fmla="*/ 428629 h 857257"/>
              <a:gd name="connsiteX4" fmla="*/ 1778232 w 1845235"/>
              <a:gd name="connsiteY4" fmla="*/ 857257 h 857257"/>
              <a:gd name="connsiteX0" fmla="*/ 206596 w 1845235"/>
              <a:gd name="connsiteY0" fmla="*/ 0 h 857257"/>
              <a:gd name="connsiteX1" fmla="*/ 133678 w 1845235"/>
              <a:gd name="connsiteY1" fmla="*/ 183753 h 857257"/>
              <a:gd name="connsiteX2" fmla="*/ 1008665 w 1845235"/>
              <a:gd name="connsiteY2" fmla="*/ 317760 h 857257"/>
              <a:gd name="connsiteX3" fmla="*/ 1349604 w 1845235"/>
              <a:gd name="connsiteY3" fmla="*/ 357191 h 857257"/>
              <a:gd name="connsiteX4" fmla="*/ 1778232 w 1845235"/>
              <a:gd name="connsiteY4" fmla="*/ 857257 h 857257"/>
              <a:gd name="connsiteX0" fmla="*/ 206596 w 1778232"/>
              <a:gd name="connsiteY0" fmla="*/ 0 h 857257"/>
              <a:gd name="connsiteX1" fmla="*/ 133678 w 1778232"/>
              <a:gd name="connsiteY1" fmla="*/ 183753 h 857257"/>
              <a:gd name="connsiteX2" fmla="*/ 1008665 w 1778232"/>
              <a:gd name="connsiteY2" fmla="*/ 317760 h 857257"/>
              <a:gd name="connsiteX3" fmla="*/ 1778232 w 1778232"/>
              <a:gd name="connsiteY3" fmla="*/ 857257 h 857257"/>
              <a:gd name="connsiteX0" fmla="*/ 206596 w 1778232"/>
              <a:gd name="connsiteY0" fmla="*/ 0 h 857257"/>
              <a:gd name="connsiteX1" fmla="*/ 133678 w 1778232"/>
              <a:gd name="connsiteY1" fmla="*/ 183753 h 857257"/>
              <a:gd name="connsiteX2" fmla="*/ 1008665 w 1778232"/>
              <a:gd name="connsiteY2" fmla="*/ 317760 h 857257"/>
              <a:gd name="connsiteX3" fmla="*/ 1778232 w 1778232"/>
              <a:gd name="connsiteY3" fmla="*/ 857257 h 857257"/>
              <a:gd name="connsiteX0" fmla="*/ 206596 w 1778232"/>
              <a:gd name="connsiteY0" fmla="*/ 0 h 857257"/>
              <a:gd name="connsiteX1" fmla="*/ 133678 w 1778232"/>
              <a:gd name="connsiteY1" fmla="*/ 183753 h 857257"/>
              <a:gd name="connsiteX2" fmla="*/ 1008665 w 1778232"/>
              <a:gd name="connsiteY2" fmla="*/ 317760 h 857257"/>
              <a:gd name="connsiteX3" fmla="*/ 1778232 w 1778232"/>
              <a:gd name="connsiteY3" fmla="*/ 857257 h 8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232" h="857257">
                <a:moveTo>
                  <a:pt x="206596" y="0"/>
                </a:moveTo>
                <a:cubicBezTo>
                  <a:pt x="87697" y="41384"/>
                  <a:pt x="0" y="130793"/>
                  <a:pt x="133678" y="183753"/>
                </a:cubicBezTo>
                <a:cubicBezTo>
                  <a:pt x="267356" y="236713"/>
                  <a:pt x="1008665" y="317760"/>
                  <a:pt x="1008665" y="317760"/>
                </a:cubicBezTo>
                <a:cubicBezTo>
                  <a:pt x="1594215" y="411897"/>
                  <a:pt x="1579794" y="582918"/>
                  <a:pt x="1778232" y="857257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/>
          <p:cNvSpPr/>
          <p:nvPr/>
        </p:nvSpPr>
        <p:spPr>
          <a:xfrm>
            <a:off x="6302070" y="3500438"/>
            <a:ext cx="627384" cy="1252546"/>
          </a:xfrm>
          <a:custGeom>
            <a:avLst/>
            <a:gdLst>
              <a:gd name="connsiteX0" fmla="*/ 111760 w 187960"/>
              <a:gd name="connsiteY0" fmla="*/ 0 h 1295400"/>
              <a:gd name="connsiteX1" fmla="*/ 12700 w 187960"/>
              <a:gd name="connsiteY1" fmla="*/ 693420 h 1295400"/>
              <a:gd name="connsiteX2" fmla="*/ 187960 w 187960"/>
              <a:gd name="connsiteY2" fmla="*/ 1295400 h 1295400"/>
              <a:gd name="connsiteX0" fmla="*/ 55880 w 594030"/>
              <a:gd name="connsiteY0" fmla="*/ 0 h 1201102"/>
              <a:gd name="connsiteX1" fmla="*/ 418770 w 594030"/>
              <a:gd name="connsiteY1" fmla="*/ 599122 h 1201102"/>
              <a:gd name="connsiteX2" fmla="*/ 594030 w 594030"/>
              <a:gd name="connsiteY2" fmla="*/ 1201102 h 1201102"/>
              <a:gd name="connsiteX0" fmla="*/ 55880 w 594030"/>
              <a:gd name="connsiteY0" fmla="*/ 0 h 1201102"/>
              <a:gd name="connsiteX1" fmla="*/ 341632 w 594030"/>
              <a:gd name="connsiteY1" fmla="*/ 714380 h 1201102"/>
              <a:gd name="connsiteX2" fmla="*/ 594030 w 594030"/>
              <a:gd name="connsiteY2" fmla="*/ 1201102 h 1201102"/>
              <a:gd name="connsiteX0" fmla="*/ 55880 w 594030"/>
              <a:gd name="connsiteY0" fmla="*/ 0 h 1201102"/>
              <a:gd name="connsiteX1" fmla="*/ 341632 w 594030"/>
              <a:gd name="connsiteY1" fmla="*/ 857256 h 1201102"/>
              <a:gd name="connsiteX2" fmla="*/ 594030 w 594030"/>
              <a:gd name="connsiteY2" fmla="*/ 1201102 h 1201102"/>
              <a:gd name="connsiteX0" fmla="*/ 55880 w 627384"/>
              <a:gd name="connsiteY0" fmla="*/ 0 h 1214446"/>
              <a:gd name="connsiteX1" fmla="*/ 341632 w 627384"/>
              <a:gd name="connsiteY1" fmla="*/ 857256 h 1214446"/>
              <a:gd name="connsiteX2" fmla="*/ 627384 w 627384"/>
              <a:gd name="connsiteY2" fmla="*/ 1214446 h 1214446"/>
              <a:gd name="connsiteX0" fmla="*/ 55880 w 627384"/>
              <a:gd name="connsiteY0" fmla="*/ 0 h 1214446"/>
              <a:gd name="connsiteX1" fmla="*/ 341632 w 627384"/>
              <a:gd name="connsiteY1" fmla="*/ 857256 h 1214446"/>
              <a:gd name="connsiteX2" fmla="*/ 627384 w 627384"/>
              <a:gd name="connsiteY2" fmla="*/ 1214446 h 1214446"/>
              <a:gd name="connsiteX0" fmla="*/ 55880 w 627384"/>
              <a:gd name="connsiteY0" fmla="*/ 0 h 1252546"/>
              <a:gd name="connsiteX1" fmla="*/ 341632 w 627384"/>
              <a:gd name="connsiteY1" fmla="*/ 857256 h 1252546"/>
              <a:gd name="connsiteX2" fmla="*/ 627384 w 627384"/>
              <a:gd name="connsiteY2" fmla="*/ 1252546 h 125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7384" h="1252546">
                <a:moveTo>
                  <a:pt x="55880" y="0"/>
                </a:moveTo>
                <a:cubicBezTo>
                  <a:pt x="0" y="238760"/>
                  <a:pt x="246381" y="648498"/>
                  <a:pt x="341632" y="857256"/>
                </a:cubicBezTo>
                <a:cubicBezTo>
                  <a:pt x="436883" y="1066014"/>
                  <a:pt x="454648" y="1100456"/>
                  <a:pt x="627384" y="1252546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6286512" y="3571876"/>
            <a:ext cx="642942" cy="1500198"/>
          </a:xfrm>
          <a:custGeom>
            <a:avLst/>
            <a:gdLst>
              <a:gd name="connsiteX0" fmla="*/ 111760 w 187960"/>
              <a:gd name="connsiteY0" fmla="*/ 0 h 1295400"/>
              <a:gd name="connsiteX1" fmla="*/ 12700 w 187960"/>
              <a:gd name="connsiteY1" fmla="*/ 693420 h 1295400"/>
              <a:gd name="connsiteX2" fmla="*/ 187960 w 187960"/>
              <a:gd name="connsiteY2" fmla="*/ 1295400 h 1295400"/>
              <a:gd name="connsiteX0" fmla="*/ 55880 w 594030"/>
              <a:gd name="connsiteY0" fmla="*/ 0 h 1201102"/>
              <a:gd name="connsiteX1" fmla="*/ 418770 w 594030"/>
              <a:gd name="connsiteY1" fmla="*/ 599122 h 1201102"/>
              <a:gd name="connsiteX2" fmla="*/ 594030 w 594030"/>
              <a:gd name="connsiteY2" fmla="*/ 1201102 h 1201102"/>
              <a:gd name="connsiteX0" fmla="*/ 55880 w 594030"/>
              <a:gd name="connsiteY0" fmla="*/ 0 h 1201102"/>
              <a:gd name="connsiteX1" fmla="*/ 341632 w 594030"/>
              <a:gd name="connsiteY1" fmla="*/ 714380 h 1201102"/>
              <a:gd name="connsiteX2" fmla="*/ 594030 w 594030"/>
              <a:gd name="connsiteY2" fmla="*/ 1201102 h 120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030" h="1201102">
                <a:moveTo>
                  <a:pt x="55880" y="0"/>
                </a:moveTo>
                <a:cubicBezTo>
                  <a:pt x="0" y="238760"/>
                  <a:pt x="251940" y="514196"/>
                  <a:pt x="341632" y="714380"/>
                </a:cubicBezTo>
                <a:cubicBezTo>
                  <a:pt x="431324" y="914564"/>
                  <a:pt x="512750" y="1008062"/>
                  <a:pt x="594030" y="1201102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>
            <a:off x="6286512" y="3571876"/>
            <a:ext cx="642942" cy="1785950"/>
          </a:xfrm>
          <a:custGeom>
            <a:avLst/>
            <a:gdLst>
              <a:gd name="connsiteX0" fmla="*/ 111760 w 187960"/>
              <a:gd name="connsiteY0" fmla="*/ 0 h 1295400"/>
              <a:gd name="connsiteX1" fmla="*/ 12700 w 187960"/>
              <a:gd name="connsiteY1" fmla="*/ 693420 h 1295400"/>
              <a:gd name="connsiteX2" fmla="*/ 187960 w 187960"/>
              <a:gd name="connsiteY2" fmla="*/ 1295400 h 1295400"/>
              <a:gd name="connsiteX0" fmla="*/ 55880 w 594030"/>
              <a:gd name="connsiteY0" fmla="*/ 0 h 1201102"/>
              <a:gd name="connsiteX1" fmla="*/ 418770 w 594030"/>
              <a:gd name="connsiteY1" fmla="*/ 599122 h 1201102"/>
              <a:gd name="connsiteX2" fmla="*/ 594030 w 594030"/>
              <a:gd name="connsiteY2" fmla="*/ 1201102 h 1201102"/>
              <a:gd name="connsiteX0" fmla="*/ 55880 w 594030"/>
              <a:gd name="connsiteY0" fmla="*/ 0 h 1201102"/>
              <a:gd name="connsiteX1" fmla="*/ 341632 w 594030"/>
              <a:gd name="connsiteY1" fmla="*/ 714380 h 1201102"/>
              <a:gd name="connsiteX2" fmla="*/ 594030 w 594030"/>
              <a:gd name="connsiteY2" fmla="*/ 1201102 h 1201102"/>
              <a:gd name="connsiteX0" fmla="*/ 55880 w 642942"/>
              <a:gd name="connsiteY0" fmla="*/ 0 h 1785950"/>
              <a:gd name="connsiteX1" fmla="*/ 341632 w 642942"/>
              <a:gd name="connsiteY1" fmla="*/ 714380 h 1785950"/>
              <a:gd name="connsiteX2" fmla="*/ 642942 w 642942"/>
              <a:gd name="connsiteY2" fmla="*/ 1785950 h 1785950"/>
              <a:gd name="connsiteX0" fmla="*/ 55880 w 642942"/>
              <a:gd name="connsiteY0" fmla="*/ 0 h 1785950"/>
              <a:gd name="connsiteX1" fmla="*/ 285752 w 642942"/>
              <a:gd name="connsiteY1" fmla="*/ 1000132 h 1785950"/>
              <a:gd name="connsiteX2" fmla="*/ 642942 w 642942"/>
              <a:gd name="connsiteY2" fmla="*/ 1785950 h 17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2" h="1785950">
                <a:moveTo>
                  <a:pt x="55880" y="0"/>
                </a:moveTo>
                <a:cubicBezTo>
                  <a:pt x="0" y="238760"/>
                  <a:pt x="187908" y="702474"/>
                  <a:pt x="285752" y="1000132"/>
                </a:cubicBezTo>
                <a:cubicBezTo>
                  <a:pt x="383596" y="1297790"/>
                  <a:pt x="561662" y="1592910"/>
                  <a:pt x="642942" y="178595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4546" y="2071678"/>
            <a:ext cx="6858016" cy="4714908"/>
          </a:xfrm>
          <a:prstGeom prst="rect">
            <a:avLst/>
          </a:prstGeom>
          <a:solidFill>
            <a:srgbClr val="66FF99">
              <a:alpha val="16863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285984" y="2143116"/>
            <a:ext cx="3071834" cy="2857520"/>
          </a:xfrm>
          <a:prstGeom prst="roundRect">
            <a:avLst>
              <a:gd name="adj" fmla="val 11867"/>
            </a:avLst>
          </a:prstGeom>
          <a:solidFill>
            <a:srgbClr val="00B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1406" y="1071546"/>
            <a:ext cx="2143140" cy="2571768"/>
          </a:xfrm>
          <a:prstGeom prst="rect">
            <a:avLst/>
          </a:prstGeom>
          <a:solidFill>
            <a:srgbClr val="4F81BD">
              <a:alpha val="16863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err="1" smtClean="0"/>
              <a:t>Postgis</a:t>
            </a:r>
            <a:r>
              <a:rPr lang="fr-FR" dirty="0" smtClean="0"/>
              <a:t> </a:t>
            </a:r>
            <a:r>
              <a:rPr lang="fr-FR" dirty="0" err="1" smtClean="0"/>
              <a:t>topology</a:t>
            </a:r>
            <a:r>
              <a:rPr lang="fr-FR" dirty="0" smtClean="0"/>
              <a:t> real data model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3780" y="3316845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topology</a:t>
            </a:r>
            <a:r>
              <a:rPr lang="fr-FR" dirty="0" smtClean="0"/>
              <a:t> »  </a:t>
            </a:r>
            <a:r>
              <a:rPr lang="fr-FR" dirty="0" err="1" smtClean="0"/>
              <a:t>schema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85971" y="6453208"/>
            <a:ext cx="295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my_schema</a:t>
            </a:r>
            <a:r>
              <a:rPr lang="fr-FR" dirty="0" smtClean="0"/>
              <a:t> »   </a:t>
            </a:r>
            <a:r>
              <a:rPr lang="fr-FR" dirty="0" err="1" smtClean="0"/>
              <a:t>schema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428860" y="2500306"/>
            <a:ext cx="1500198" cy="1428760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28860" y="2500306"/>
            <a:ext cx="1571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A </a:t>
            </a:r>
            <a:r>
              <a:rPr lang="fr-FR" sz="1100" b="1" dirty="0" err="1" smtClean="0"/>
              <a:t>column</a:t>
            </a:r>
            <a:r>
              <a:rPr lang="fr-FR" sz="1100" b="1" dirty="0" smtClean="0"/>
              <a:t> of type</a:t>
            </a:r>
          </a:p>
          <a:p>
            <a:r>
              <a:rPr lang="fr-FR" sz="1100" b="1" dirty="0" smtClean="0"/>
              <a:t>« </a:t>
            </a:r>
            <a:r>
              <a:rPr lang="fr-FR" sz="1100" b="1" dirty="0" err="1" smtClean="0"/>
              <a:t>topogeometry</a:t>
            </a:r>
            <a:r>
              <a:rPr lang="fr-FR" sz="1100" b="1" dirty="0" smtClean="0"/>
              <a:t> » </a:t>
            </a:r>
          </a:p>
          <a:p>
            <a:r>
              <a:rPr lang="fr-FR" sz="1100" b="1" dirty="0" smtClean="0"/>
              <a:t>In </a:t>
            </a:r>
            <a:r>
              <a:rPr lang="fr-FR" sz="1100" b="1" dirty="0" err="1" smtClean="0"/>
              <a:t>any</a:t>
            </a:r>
            <a:r>
              <a:rPr lang="fr-FR" sz="1100" b="1" dirty="0" smtClean="0"/>
              <a:t> table</a:t>
            </a:r>
            <a:endParaRPr lang="fr-FR" sz="11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2857488" y="2069061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Topogeom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142844" y="1071546"/>
            <a:ext cx="2071670" cy="2000264"/>
          </a:xfrm>
          <a:prstGeom prst="roundRect">
            <a:avLst>
              <a:gd name="adj" fmla="val 10267"/>
            </a:avLst>
          </a:prstGeom>
          <a:solidFill>
            <a:srgbClr val="FFFF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57144" y="100010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topology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6000728" y="3000372"/>
            <a:ext cx="3071834" cy="3714776"/>
          </a:xfrm>
          <a:prstGeom prst="roundRect">
            <a:avLst>
              <a:gd name="adj" fmla="val 11867"/>
            </a:avLst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643702" y="292893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geometrical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85710" y="1518272"/>
            <a:ext cx="64294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33450" y="2000240"/>
            <a:ext cx="785818" cy="100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514584" y="3214686"/>
            <a:ext cx="1328750" cy="592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357686" y="3957638"/>
            <a:ext cx="714380" cy="554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6372239" y="4519622"/>
            <a:ext cx="1000132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177241" y="3543298"/>
            <a:ext cx="785818" cy="44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681798" y="6162688"/>
            <a:ext cx="666758" cy="471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>
            <a:off x="142844" y="1285860"/>
            <a:ext cx="2071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328847" y="2357430"/>
            <a:ext cx="3000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029335" y="3214686"/>
            <a:ext cx="3000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85694" y="3357562"/>
            <a:ext cx="1628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214546" y="6429396"/>
            <a:ext cx="250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4536281" y="6607991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>
            <a:off x="1571604" y="350043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RemiCura\PROJETS\PPPP_utilities\postgis_topology\doc\schema_3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6" y="1428736"/>
            <a:ext cx="8987680" cy="528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err="1" smtClean="0"/>
              <a:t>Detailed</a:t>
            </a:r>
            <a:r>
              <a:rPr lang="fr-FR" dirty="0" smtClean="0"/>
              <a:t>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000108"/>
            <a:ext cx="8362950" cy="4785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cap="none" dirty="0" smtClean="0"/>
              <a:t>« topology » (</a:t>
            </a:r>
            <a:r>
              <a:rPr lang="en-US" sz="1400" cap="none" dirty="0" err="1" smtClean="0"/>
              <a:t>postgres</a:t>
            </a:r>
            <a:r>
              <a:rPr lang="en-US" sz="1400" cap="none" dirty="0" smtClean="0"/>
              <a:t>) schema</a:t>
            </a:r>
            <a:endParaRPr lang="en-US" sz="1100" b="0" cap="none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100" cap="none" dirty="0" smtClean="0"/>
              <a:t>	This schema and both admin tables are created when installing </a:t>
            </a:r>
            <a:r>
              <a:rPr lang="en-US" sz="1100" cap="none" dirty="0" err="1" smtClean="0"/>
              <a:t>postgis_topology</a:t>
            </a:r>
            <a:r>
              <a:rPr lang="en-US" sz="1100" cap="none" dirty="0" smtClean="0"/>
              <a:t> extension. This tables are used to manage topology at the highest level</a:t>
            </a:r>
            <a:r>
              <a:rPr lang="en-US" sz="1100" dirty="0" smtClean="0"/>
              <a:t>. Both tables are unique.</a:t>
            </a:r>
            <a:r>
              <a:rPr lang="en-US" sz="1100" b="0" cap="none" dirty="0" smtClean="0">
                <a:solidFill>
                  <a:schemeClr val="tx1"/>
                </a:solidFill>
              </a:rPr>
              <a:t/>
            </a:r>
            <a:br>
              <a:rPr lang="en-US" sz="1100" b="0" cap="none" dirty="0" smtClean="0">
                <a:solidFill>
                  <a:schemeClr val="tx1"/>
                </a:solidFill>
              </a:rPr>
            </a:br>
            <a:endParaRPr lang="en-US" sz="1400" b="0" cap="none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200" b="1" dirty="0" smtClean="0"/>
              <a:t> “</a:t>
            </a:r>
            <a:r>
              <a:rPr lang="en-US" sz="1050" b="1" dirty="0" smtClean="0"/>
              <a:t>topology”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	This table references all the </a:t>
            </a:r>
            <a:r>
              <a:rPr lang="en-US" sz="1050" dirty="0" err="1" smtClean="0"/>
              <a:t>postgres</a:t>
            </a:r>
            <a:r>
              <a:rPr lang="en-US" sz="1050" dirty="0" smtClean="0"/>
              <a:t> schema containing topology, plus some useful attributes.</a:t>
            </a:r>
          </a:p>
          <a:p>
            <a:pPr lvl="2">
              <a:spcBef>
                <a:spcPts val="0"/>
              </a:spcBef>
            </a:pPr>
            <a:r>
              <a:rPr lang="en-US" sz="850" b="1" dirty="0" smtClean="0"/>
              <a:t>id</a:t>
            </a:r>
            <a:r>
              <a:rPr lang="en-US" sz="850" dirty="0" smtClean="0"/>
              <a:t>	: a unique id for each topology</a:t>
            </a:r>
          </a:p>
          <a:p>
            <a:pPr lvl="2">
              <a:spcBef>
                <a:spcPts val="0"/>
              </a:spcBef>
            </a:pPr>
            <a:r>
              <a:rPr lang="en-US" sz="850" b="1" dirty="0" smtClean="0"/>
              <a:t>name</a:t>
            </a:r>
            <a:r>
              <a:rPr lang="en-US" sz="850" dirty="0" smtClean="0"/>
              <a:t> 	:  a human name for the topology, should also be unique, but it is not enforced. </a:t>
            </a:r>
          </a:p>
          <a:p>
            <a:pPr lvl="2">
              <a:spcBef>
                <a:spcPts val="0"/>
              </a:spcBef>
            </a:pPr>
            <a:r>
              <a:rPr lang="en-US" sz="850" b="1" dirty="0" err="1" smtClean="0"/>
              <a:t>srid</a:t>
            </a:r>
            <a:r>
              <a:rPr lang="en-US" sz="850" dirty="0" smtClean="0"/>
              <a:t>	: …</a:t>
            </a:r>
          </a:p>
          <a:p>
            <a:pPr lvl="2">
              <a:spcBef>
                <a:spcPts val="0"/>
              </a:spcBef>
            </a:pPr>
            <a:r>
              <a:rPr lang="en-US" sz="850" b="1" dirty="0" smtClean="0"/>
              <a:t>precision</a:t>
            </a:r>
            <a:r>
              <a:rPr lang="en-US" sz="850" dirty="0" smtClean="0"/>
              <a:t>	: this attributes control the vertex to vertex snapping. </a:t>
            </a:r>
          </a:p>
          <a:p>
            <a:pPr lvl="2">
              <a:spcBef>
                <a:spcPts val="0"/>
              </a:spcBef>
            </a:pPr>
            <a:r>
              <a:rPr lang="en-US" sz="850" b="1" dirty="0" err="1" smtClean="0"/>
              <a:t>hasZ</a:t>
            </a:r>
            <a:r>
              <a:rPr lang="en-US" sz="850" dirty="0" smtClean="0"/>
              <a:t>	: …</a:t>
            </a:r>
          </a:p>
          <a:p>
            <a:pPr lvl="1">
              <a:spcBef>
                <a:spcPts val="0"/>
              </a:spcBef>
            </a:pPr>
            <a:r>
              <a:rPr lang="en-US" sz="1050" b="1" dirty="0" smtClean="0"/>
              <a:t>“layer”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	This table references all the column of type </a:t>
            </a:r>
            <a:r>
              <a:rPr lang="en-US" sz="1050" dirty="0" err="1" smtClean="0"/>
              <a:t>topogeometry</a:t>
            </a:r>
            <a:r>
              <a:rPr lang="en-US" sz="1050" dirty="0" smtClean="0"/>
              <a:t> in the database, and also the precise path to access this column of type 	</a:t>
            </a:r>
            <a:r>
              <a:rPr lang="en-US" sz="1050" dirty="0" err="1" smtClean="0"/>
              <a:t>topogeometry</a:t>
            </a:r>
            <a:r>
              <a:rPr lang="en-US" sz="1050" dirty="0" smtClean="0"/>
              <a:t> (</a:t>
            </a:r>
            <a:r>
              <a:rPr lang="en-US" sz="1050" dirty="0" err="1" smtClean="0"/>
              <a:t>postgres</a:t>
            </a:r>
            <a:r>
              <a:rPr lang="en-US" sz="1050" dirty="0" smtClean="0"/>
              <a:t> schema+ table name + column name).</a:t>
            </a:r>
            <a:br>
              <a:rPr lang="en-US" sz="1050" dirty="0" smtClean="0"/>
            </a:br>
            <a:r>
              <a:rPr lang="en-US" sz="1050" dirty="0" smtClean="0"/>
              <a:t>	This table also   has some attributes to control </a:t>
            </a:r>
            <a:r>
              <a:rPr lang="en-US" sz="1050" dirty="0" err="1" smtClean="0"/>
              <a:t>topogeometry</a:t>
            </a:r>
            <a:r>
              <a:rPr lang="en-US" sz="1050" dirty="0" smtClean="0"/>
              <a:t> inheritance. </a:t>
            </a:r>
          </a:p>
          <a:p>
            <a:pPr lvl="2">
              <a:spcBef>
                <a:spcPts val="0"/>
              </a:spcBef>
            </a:pPr>
            <a:r>
              <a:rPr lang="en-US" sz="850" b="1" dirty="0" err="1" smtClean="0"/>
              <a:t>topology_id</a:t>
            </a:r>
            <a:r>
              <a:rPr lang="en-US" sz="850" dirty="0" smtClean="0"/>
              <a:t>	:  a link to the id of the </a:t>
            </a:r>
            <a:r>
              <a:rPr lang="en-US" sz="850" dirty="0" err="1" smtClean="0"/>
              <a:t>topoglogy</a:t>
            </a:r>
            <a:r>
              <a:rPr lang="en-US" sz="850" dirty="0" smtClean="0"/>
              <a:t> of the layer (topology.id)</a:t>
            </a:r>
          </a:p>
          <a:p>
            <a:pPr lvl="2">
              <a:spcBef>
                <a:spcPts val="0"/>
              </a:spcBef>
            </a:pPr>
            <a:r>
              <a:rPr lang="en-US" sz="850" b="1" dirty="0" err="1" smtClean="0"/>
              <a:t>layer_id</a:t>
            </a:r>
            <a:r>
              <a:rPr lang="en-US" sz="850" dirty="0" smtClean="0"/>
              <a:t>	: a unique id of a layer inside a topology. (</a:t>
            </a:r>
            <a:r>
              <a:rPr lang="en-US" sz="850" dirty="0" err="1" smtClean="0"/>
              <a:t>topology_id,layer_id</a:t>
            </a:r>
            <a:r>
              <a:rPr lang="en-US" sz="850" dirty="0" smtClean="0"/>
              <a:t>) should be unique.</a:t>
            </a:r>
          </a:p>
          <a:p>
            <a:pPr lvl="2">
              <a:spcBef>
                <a:spcPts val="0"/>
              </a:spcBef>
            </a:pPr>
            <a:r>
              <a:rPr lang="en-US" sz="850" b="1" dirty="0" err="1" smtClean="0"/>
              <a:t>schema_name</a:t>
            </a:r>
            <a:r>
              <a:rPr lang="en-US" sz="850" b="1" dirty="0" smtClean="0"/>
              <a:t>	</a:t>
            </a:r>
            <a:r>
              <a:rPr lang="en-US" sz="850" dirty="0" smtClean="0"/>
              <a:t>: name of the </a:t>
            </a:r>
            <a:r>
              <a:rPr lang="en-US" sz="850" dirty="0" err="1" smtClean="0"/>
              <a:t>postgres</a:t>
            </a:r>
            <a:r>
              <a:rPr lang="en-US" sz="850" dirty="0" smtClean="0"/>
              <a:t> schema </a:t>
            </a:r>
            <a:r>
              <a:rPr lang="en-US" sz="850" dirty="0" err="1" smtClean="0"/>
              <a:t>wich</a:t>
            </a:r>
            <a:r>
              <a:rPr lang="en-US" sz="850" dirty="0" smtClean="0"/>
              <a:t> contains the layer</a:t>
            </a:r>
          </a:p>
          <a:p>
            <a:pPr lvl="2">
              <a:spcBef>
                <a:spcPts val="0"/>
              </a:spcBef>
            </a:pPr>
            <a:r>
              <a:rPr lang="en-US" sz="850" b="1" dirty="0" err="1" smtClean="0"/>
              <a:t>table_name</a:t>
            </a:r>
            <a:r>
              <a:rPr lang="en-US" sz="850" dirty="0" smtClean="0"/>
              <a:t>	: name of </a:t>
            </a:r>
            <a:r>
              <a:rPr lang="en-US" sz="850" dirty="0" err="1" smtClean="0"/>
              <a:t>postgres</a:t>
            </a:r>
            <a:r>
              <a:rPr lang="en-US" sz="850" dirty="0" smtClean="0"/>
              <a:t> table containing the layer (no schema prefix)</a:t>
            </a:r>
          </a:p>
          <a:p>
            <a:pPr lvl="2">
              <a:spcBef>
                <a:spcPts val="0"/>
              </a:spcBef>
            </a:pPr>
            <a:r>
              <a:rPr lang="en-US" sz="850" b="1" dirty="0" err="1" smtClean="0"/>
              <a:t>feature_column</a:t>
            </a:r>
            <a:r>
              <a:rPr lang="en-US" sz="850" dirty="0" smtClean="0"/>
              <a:t>: name of the column which contains the </a:t>
            </a:r>
            <a:r>
              <a:rPr lang="en-US" sz="850" dirty="0" err="1" smtClean="0"/>
              <a:t>topogeometries</a:t>
            </a:r>
            <a:r>
              <a:rPr lang="en-US" sz="850" dirty="0" smtClean="0"/>
              <a:t> of the layer</a:t>
            </a:r>
          </a:p>
          <a:p>
            <a:pPr lvl="2">
              <a:spcBef>
                <a:spcPts val="0"/>
              </a:spcBef>
            </a:pPr>
            <a:r>
              <a:rPr lang="en-US" sz="850" b="1" dirty="0" err="1" smtClean="0"/>
              <a:t>feature_type</a:t>
            </a:r>
            <a:r>
              <a:rPr lang="en-US" sz="850" dirty="0" smtClean="0"/>
              <a:t>	: type  of </a:t>
            </a:r>
            <a:r>
              <a:rPr lang="en-US" sz="850" dirty="0" err="1" smtClean="0"/>
              <a:t>topogéometry</a:t>
            </a:r>
            <a:r>
              <a:rPr lang="en-US" sz="850" dirty="0" smtClean="0"/>
              <a:t> : 1 : point, 2 : line, 3 : face, 4 : mixed</a:t>
            </a:r>
          </a:p>
          <a:p>
            <a:pPr lvl="2">
              <a:spcBef>
                <a:spcPts val="0"/>
              </a:spcBef>
            </a:pPr>
            <a:r>
              <a:rPr lang="en-US" sz="850" b="1" dirty="0" smtClean="0"/>
              <a:t>level</a:t>
            </a:r>
            <a:r>
              <a:rPr lang="en-US" sz="850" dirty="0" smtClean="0"/>
              <a:t>	: some control attribute to allow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 inheritance.</a:t>
            </a:r>
          </a:p>
          <a:p>
            <a:pPr lvl="2">
              <a:spcBef>
                <a:spcPts val="0"/>
              </a:spcBef>
            </a:pPr>
            <a:r>
              <a:rPr lang="en-US" sz="850" b="1" dirty="0" err="1" smtClean="0"/>
              <a:t>child_id</a:t>
            </a:r>
            <a:r>
              <a:rPr lang="en-US" sz="850" dirty="0" smtClean="0"/>
              <a:t>	:</a:t>
            </a:r>
            <a:r>
              <a:rPr lang="en-US" sz="850" dirty="0" smtClean="0"/>
              <a:t> some control attribute to allow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 inheritance.</a:t>
            </a:r>
            <a:endParaRPr lang="en-US" sz="850" dirty="0" smtClean="0"/>
          </a:p>
          <a:p>
            <a:pPr lvl="2">
              <a:spcBef>
                <a:spcPts val="0"/>
              </a:spcBef>
              <a:buNone/>
            </a:pPr>
            <a:endParaRPr lang="en-US" sz="10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8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000108"/>
            <a:ext cx="8362950" cy="4785395"/>
          </a:xfrm>
        </p:spPr>
        <p:txBody>
          <a:bodyPr>
            <a:noAutofit/>
          </a:bodyPr>
          <a:lstStyle/>
          <a:p>
            <a:pPr lvl="2">
              <a:spcBef>
                <a:spcPts val="0"/>
              </a:spcBef>
            </a:pPr>
            <a:endParaRPr lang="en-US" sz="1000" dirty="0" smtClean="0"/>
          </a:p>
          <a:p>
            <a:pPr>
              <a:spcBef>
                <a:spcPts val="0"/>
              </a:spcBef>
            </a:pPr>
            <a:r>
              <a:rPr lang="en-US" sz="1400" cap="none" dirty="0" smtClean="0"/>
              <a:t> « </a:t>
            </a:r>
            <a:r>
              <a:rPr lang="en-US" sz="1400" cap="none" dirty="0" err="1" smtClean="0"/>
              <a:t>my_schema</a:t>
            </a:r>
            <a:r>
              <a:rPr lang="en-US" sz="1400" cap="none" dirty="0" smtClean="0"/>
              <a:t> » (</a:t>
            </a:r>
            <a:r>
              <a:rPr lang="en-US" sz="1400" cap="none" dirty="0" err="1" smtClean="0"/>
              <a:t>postgres</a:t>
            </a:r>
            <a:r>
              <a:rPr lang="en-US" sz="1400" cap="none" dirty="0" smtClean="0"/>
              <a:t>) schema</a:t>
            </a:r>
            <a:r>
              <a:rPr lang="en-US" sz="1100" b="0" cap="none" dirty="0" smtClean="0">
                <a:solidFill>
                  <a:schemeClr val="tx1"/>
                </a:solidFill>
              </a:rPr>
              <a:t/>
            </a:r>
            <a:br>
              <a:rPr lang="en-US" sz="1100" b="0" cap="none" dirty="0" smtClean="0">
                <a:solidFill>
                  <a:schemeClr val="tx1"/>
                </a:solidFill>
              </a:rPr>
            </a:br>
            <a:r>
              <a:rPr lang="en-US" sz="1100" b="0" cap="none" dirty="0" smtClean="0">
                <a:solidFill>
                  <a:schemeClr val="tx1"/>
                </a:solidFill>
              </a:rPr>
              <a:t>It is a schema (there can be many) with all the geometric level tables and the </a:t>
            </a:r>
            <a:r>
              <a:rPr lang="en-US" sz="1100" b="0" cap="none" dirty="0" err="1" smtClean="0">
                <a:solidFill>
                  <a:schemeClr val="tx1"/>
                </a:solidFill>
              </a:rPr>
              <a:t>topogeometry</a:t>
            </a:r>
            <a:r>
              <a:rPr lang="en-US" sz="1100" b="0" cap="none" dirty="0" smtClean="0">
                <a:solidFill>
                  <a:schemeClr val="tx1"/>
                </a:solidFill>
              </a:rPr>
              <a:t> level table, and a column with </a:t>
            </a:r>
            <a:r>
              <a:rPr lang="en-US" sz="1100" b="0" cap="none" dirty="0" err="1" smtClean="0">
                <a:solidFill>
                  <a:schemeClr val="tx1"/>
                </a:solidFill>
              </a:rPr>
              <a:t>topogeometry</a:t>
            </a:r>
            <a:r>
              <a:rPr lang="en-US" sz="1100" b="0" cap="none" dirty="0" smtClean="0">
                <a:solidFill>
                  <a:schemeClr val="tx1"/>
                </a:solidFill>
              </a:rPr>
              <a:t>.</a:t>
            </a:r>
            <a:endParaRPr lang="en-US" sz="1400" b="0" cap="none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200" dirty="0" err="1" smtClean="0"/>
              <a:t>topogemetry</a:t>
            </a:r>
            <a:r>
              <a:rPr lang="en-US" sz="1200" dirty="0" smtClean="0"/>
              <a:t> level</a:t>
            </a:r>
          </a:p>
          <a:p>
            <a:pPr lvl="2">
              <a:spcBef>
                <a:spcPts val="0"/>
              </a:spcBef>
            </a:pPr>
            <a:r>
              <a:rPr lang="en-US" sz="1100" b="1" cap="none" dirty="0" smtClean="0"/>
              <a:t>“</a:t>
            </a:r>
            <a:r>
              <a:rPr lang="en-US" sz="1100" b="1" cap="none" dirty="0" err="1" smtClean="0"/>
              <a:t>a_topogeom_column</a:t>
            </a:r>
            <a:r>
              <a:rPr lang="en-US" sz="1100" b="1" cap="none" dirty="0" smtClean="0"/>
              <a:t>”</a:t>
            </a:r>
            <a:r>
              <a:rPr lang="en-US" sz="1100" cap="none" dirty="0" smtClean="0"/>
              <a:t/>
            </a:r>
            <a:br>
              <a:rPr lang="en-US" sz="1100" cap="none" dirty="0" smtClean="0"/>
            </a:br>
            <a:r>
              <a:rPr lang="en-US" sz="1100" cap="none" dirty="0" smtClean="0"/>
              <a:t>there can be as many as one wants.</a:t>
            </a:r>
            <a:br>
              <a:rPr lang="en-US" sz="1100" cap="none" dirty="0" smtClean="0"/>
            </a:br>
            <a:r>
              <a:rPr lang="en-US" sz="1100" cap="none" dirty="0" smtClean="0"/>
              <a:t>For a topology, the </a:t>
            </a:r>
            <a:r>
              <a:rPr lang="en-US" sz="1100" cap="none" dirty="0" err="1" smtClean="0"/>
              <a:t>tuple</a:t>
            </a:r>
            <a:r>
              <a:rPr lang="en-US" sz="1100" cap="none" dirty="0" smtClean="0"/>
              <a:t> (schema, </a:t>
            </a:r>
            <a:r>
              <a:rPr lang="en-US" sz="1100" cap="none" dirty="0" err="1" smtClean="0"/>
              <a:t>table_name</a:t>
            </a:r>
            <a:r>
              <a:rPr lang="en-US" sz="1100" cap="none" dirty="0" smtClean="0"/>
              <a:t>, </a:t>
            </a:r>
            <a:r>
              <a:rPr lang="en-US" sz="1100" cap="none" dirty="0" err="1" smtClean="0"/>
              <a:t>column_name</a:t>
            </a:r>
            <a:r>
              <a:rPr lang="en-US" sz="1100" cap="none" dirty="0" smtClean="0"/>
              <a:t>) shoul</a:t>
            </a:r>
            <a:r>
              <a:rPr lang="en-US" sz="1100" dirty="0" smtClean="0"/>
              <a:t>d be unique.</a:t>
            </a:r>
            <a:r>
              <a:rPr lang="en-US" sz="1100" cap="none" dirty="0" smtClean="0"/>
              <a:t> </a:t>
            </a:r>
            <a:br>
              <a:rPr lang="en-US" sz="1100" cap="none" dirty="0" smtClean="0"/>
            </a:br>
            <a:r>
              <a:rPr lang="en-US" sz="1100" dirty="0" smtClean="0"/>
              <a:t>Every line of the </a:t>
            </a:r>
            <a:r>
              <a:rPr lang="en-US" sz="1100" dirty="0" err="1" smtClean="0"/>
              <a:t>topogeometry</a:t>
            </a:r>
            <a:r>
              <a:rPr lang="en-US" sz="1100" dirty="0" smtClean="0"/>
              <a:t> column contains a </a:t>
            </a:r>
            <a:r>
              <a:rPr lang="en-US" sz="1100" dirty="0" err="1" smtClean="0"/>
              <a:t>topogeometry</a:t>
            </a:r>
            <a:r>
              <a:rPr lang="en-US" sz="1100" dirty="0" smtClean="0"/>
              <a:t> object.</a:t>
            </a:r>
            <a:r>
              <a:rPr lang="en-US" sz="1100" cap="none" dirty="0" smtClean="0"/>
              <a:t> 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topology_id</a:t>
            </a:r>
            <a:r>
              <a:rPr lang="en-US" sz="850" dirty="0" smtClean="0"/>
              <a:t>	:  link to the id of the topology schema of this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 . Should be unique in the column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layer_id</a:t>
            </a:r>
            <a:r>
              <a:rPr lang="en-US" sz="850" dirty="0" smtClean="0"/>
              <a:t>	:  link to the id of the layer of this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. Should be unique in the column</a:t>
            </a:r>
          </a:p>
          <a:p>
            <a:pPr lvl="3">
              <a:spcBef>
                <a:spcPts val="0"/>
              </a:spcBef>
            </a:pPr>
            <a:r>
              <a:rPr lang="en-US" sz="850" b="1" dirty="0" smtClean="0"/>
              <a:t>id		</a:t>
            </a:r>
            <a:r>
              <a:rPr lang="en-US" sz="850" dirty="0" smtClean="0"/>
              <a:t>: a unique id (inside a layer)for every line of the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 column.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feature_type</a:t>
            </a:r>
            <a:r>
              <a:rPr lang="en-US" sz="850" dirty="0" smtClean="0"/>
              <a:t>	: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 type : 1 : point, 2 : line, 3 : face, 4 : mixed</a:t>
            </a:r>
            <a:endParaRPr lang="en-US" sz="1050" cap="none" dirty="0" smtClean="0"/>
          </a:p>
          <a:p>
            <a:pPr lvl="2">
              <a:spcBef>
                <a:spcPts val="0"/>
              </a:spcBef>
            </a:pPr>
            <a:r>
              <a:rPr lang="en-US" sz="1100" b="1" dirty="0" smtClean="0"/>
              <a:t>“r</a:t>
            </a:r>
            <a:r>
              <a:rPr lang="en-US" sz="1100" b="1" cap="none" dirty="0" smtClean="0"/>
              <a:t>elation”</a:t>
            </a:r>
            <a:r>
              <a:rPr lang="en-US" sz="1100" cap="none" dirty="0" smtClean="0"/>
              <a:t/>
            </a:r>
            <a:br>
              <a:rPr lang="en-US" sz="1100" cap="none" dirty="0" smtClean="0"/>
            </a:br>
            <a:r>
              <a:rPr lang="en-US" sz="1100" cap="none" dirty="0" smtClean="0"/>
              <a:t>this is a unique table per (</a:t>
            </a:r>
            <a:r>
              <a:rPr lang="en-US" sz="1100" cap="none" dirty="0" err="1" smtClean="0"/>
              <a:t>postgres</a:t>
            </a:r>
            <a:r>
              <a:rPr lang="en-US" sz="1100" cap="none" dirty="0" smtClean="0"/>
              <a:t>) </a:t>
            </a:r>
            <a:r>
              <a:rPr lang="en-US" sz="1100" dirty="0" smtClean="0"/>
              <a:t>schema. It makes the </a:t>
            </a:r>
            <a:r>
              <a:rPr lang="en-US" sz="1100" dirty="0" err="1" smtClean="0"/>
              <a:t>correspondance</a:t>
            </a:r>
            <a:r>
              <a:rPr lang="en-US" sz="1100" dirty="0" smtClean="0"/>
              <a:t> between the </a:t>
            </a:r>
            <a:r>
              <a:rPr lang="en-US" sz="1100" dirty="0" err="1" smtClean="0"/>
              <a:t>topogeometries</a:t>
            </a:r>
            <a:r>
              <a:rPr lang="en-US" sz="1100" dirty="0" smtClean="0"/>
              <a:t> and the geometric level </a:t>
            </a:r>
            <a:r>
              <a:rPr lang="en-US" sz="1100" cap="none" dirty="0" smtClean="0"/>
              <a:t>0-1 </a:t>
            </a:r>
            <a:r>
              <a:rPr lang="en-US" sz="1100" cap="none" dirty="0" err="1" smtClean="0"/>
              <a:t>topogéometrie</a:t>
            </a:r>
            <a:r>
              <a:rPr lang="en-US" sz="1100" cap="none" dirty="0" smtClean="0"/>
              <a:t> &lt;– &gt; 0-N geometrical elements</a:t>
            </a:r>
            <a:endParaRPr lang="en-US" sz="1100" cap="none" dirty="0" smtClean="0"/>
          </a:p>
          <a:p>
            <a:pPr lvl="3">
              <a:spcBef>
                <a:spcPts val="0"/>
              </a:spcBef>
            </a:pPr>
            <a:r>
              <a:rPr lang="en-US" sz="850" cap="none" dirty="0" smtClean="0"/>
              <a:t> </a:t>
            </a:r>
            <a:r>
              <a:rPr lang="en-US" sz="850" b="1" dirty="0" err="1" smtClean="0"/>
              <a:t>topogeo_id</a:t>
            </a:r>
            <a:r>
              <a:rPr lang="en-US" sz="850" dirty="0" smtClean="0"/>
              <a:t>	:  unique id of a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 in a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 column.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layer_id</a:t>
            </a:r>
            <a:r>
              <a:rPr lang="en-US" sz="850" dirty="0" smtClean="0"/>
              <a:t>	:  Unique layer id of the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. the </a:t>
            </a:r>
            <a:r>
              <a:rPr lang="en-US" sz="850" dirty="0" err="1" smtClean="0"/>
              <a:t>tuple</a:t>
            </a:r>
            <a:r>
              <a:rPr lang="en-US" sz="850" dirty="0" smtClean="0"/>
              <a:t> (</a:t>
            </a:r>
            <a:r>
              <a:rPr lang="en-US" sz="850" dirty="0" err="1" smtClean="0"/>
              <a:t>layer_id</a:t>
            </a:r>
            <a:r>
              <a:rPr lang="en-US" sz="850" dirty="0" smtClean="0"/>
              <a:t>, id) allow to uniquely identify a </a:t>
            </a:r>
            <a:r>
              <a:rPr lang="en-US" sz="850" dirty="0" err="1" smtClean="0"/>
              <a:t>topogeometry</a:t>
            </a:r>
            <a:r>
              <a:rPr lang="en-US" sz="850" dirty="0" smtClean="0"/>
              <a:t> inside a schema.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element_id</a:t>
            </a:r>
            <a:r>
              <a:rPr lang="en-US" sz="850" b="1" dirty="0" smtClean="0"/>
              <a:t>	</a:t>
            </a:r>
            <a:r>
              <a:rPr lang="en-US" sz="850" dirty="0" smtClean="0"/>
              <a:t>:  id of the corresponding geometrical element.</a:t>
            </a:r>
          </a:p>
          <a:p>
            <a:pPr lvl="3">
              <a:spcBef>
                <a:spcPts val="0"/>
              </a:spcBef>
            </a:pPr>
            <a:r>
              <a:rPr lang="en-US" sz="850" b="1" dirty="0" err="1" smtClean="0"/>
              <a:t>element_type</a:t>
            </a:r>
            <a:r>
              <a:rPr lang="en-US" sz="850" dirty="0" smtClean="0"/>
              <a:t>	: type of geometrical element : 1 : point, 2 : line, 3 : face. The </a:t>
            </a:r>
            <a:r>
              <a:rPr lang="en-US" sz="850" dirty="0" err="1" smtClean="0"/>
              <a:t>tuple</a:t>
            </a:r>
            <a:r>
              <a:rPr lang="en-US" sz="850" dirty="0" smtClean="0"/>
              <a:t> (</a:t>
            </a:r>
            <a:r>
              <a:rPr lang="en-US" sz="850" dirty="0" err="1" smtClean="0"/>
              <a:t>element_type,element_id</a:t>
            </a:r>
            <a:r>
              <a:rPr lang="en-US" sz="850" dirty="0" smtClean="0"/>
              <a:t>) allow to identify uniquely the corresponding geometrical element. The type gives the table to look in (node, face, </a:t>
            </a:r>
            <a:r>
              <a:rPr lang="en-US" sz="850" dirty="0" err="1" smtClean="0"/>
              <a:t>edge_data</a:t>
            </a:r>
            <a:r>
              <a:rPr lang="en-US" sz="850" dirty="0" smtClean="0"/>
              <a:t>), the id identify the element.</a:t>
            </a:r>
            <a:endParaRPr lang="en-US" sz="900" cap="none" dirty="0" smtClean="0"/>
          </a:p>
          <a:p>
            <a:pPr lvl="3">
              <a:spcBef>
                <a:spcPts val="0"/>
              </a:spcBef>
            </a:pPr>
            <a:endParaRPr lang="en-US" sz="900" cap="none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9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57200" y="-714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194</Words>
  <Application>Microsoft Office PowerPoint</Application>
  <PresentationFormat>Affichage à l'écran 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Postgis topology  The data model explained</vt:lpstr>
      <vt:lpstr>PostGIS topology : Low level (physical)</vt:lpstr>
      <vt:lpstr>Postgis topology : Low level (physical)</vt:lpstr>
      <vt:lpstr>Postgis topology : topogeometry</vt:lpstr>
      <vt:lpstr>Postgis topology : topogeometry</vt:lpstr>
      <vt:lpstr>Postgis topology : topogeometry</vt:lpstr>
      <vt:lpstr>Postgis topology real data model</vt:lpstr>
      <vt:lpstr>Detailed description</vt:lpstr>
      <vt:lpstr>Diapositive 9</vt:lpstr>
      <vt:lpstr>Detailed description</vt:lpstr>
    </vt:vector>
  </TitlesOfParts>
  <Company>Thales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et Synthèse 3D Procédurale à Partir de Données Urbaines </dc:title>
  <dc:creator>Rémi Cura</dc:creator>
  <cp:lastModifiedBy>Rémi Cura</cp:lastModifiedBy>
  <cp:revision>29</cp:revision>
  <dcterms:created xsi:type="dcterms:W3CDTF">2013-12-17T10:51:26Z</dcterms:created>
  <dcterms:modified xsi:type="dcterms:W3CDTF">2013-12-18T11:50:09Z</dcterms:modified>
</cp:coreProperties>
</file>