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5" r:id="rId3"/>
    <p:sldId id="276" r:id="rId4"/>
    <p:sldId id="280" r:id="rId5"/>
    <p:sldId id="282" r:id="rId6"/>
    <p:sldId id="281" r:id="rId7"/>
    <p:sldId id="284" r:id="rId8"/>
    <p:sldId id="287" r:id="rId9"/>
    <p:sldId id="288" r:id="rId10"/>
    <p:sldId id="291" r:id="rId11"/>
    <p:sldId id="292" r:id="rId12"/>
    <p:sldId id="293" r:id="rId13"/>
    <p:sldId id="294" r:id="rId14"/>
    <p:sldId id="295" r:id="rId15"/>
    <p:sldId id="283" r:id="rId16"/>
    <p:sldId id="278" r:id="rId17"/>
    <p:sldId id="279" r:id="rId18"/>
    <p:sldId id="285" r:id="rId19"/>
    <p:sldId id="286" r:id="rId20"/>
    <p:sldId id="296" r:id="rId21"/>
    <p:sldId id="29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</p:sldIdLst>
  <p:sldSz cx="9144000" cy="6858000" type="screen4x3"/>
  <p:notesSz cx="9867900" cy="674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BB59"/>
    <a:srgbClr val="FFFF66"/>
    <a:srgbClr val="EE1212"/>
    <a:srgbClr val="FFFF99"/>
    <a:srgbClr val="FFFF00"/>
    <a:srgbClr val="F79646"/>
    <a:srgbClr val="202122"/>
    <a:srgbClr val="E44A4A"/>
    <a:srgbClr val="F3C5C5"/>
    <a:srgbClr val="F2A2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0595" autoAdjust="0"/>
  </p:normalViewPr>
  <p:slideViewPr>
    <p:cSldViewPr>
      <p:cViewPr>
        <p:scale>
          <a:sx n="125" d="100"/>
          <a:sy n="125" d="100"/>
        </p:scale>
        <p:origin x="-1332" y="432"/>
      </p:cViewPr>
      <p:guideLst>
        <p:guide orient="horz" pos="845"/>
        <p:guide orient="horz" pos="2478"/>
        <p:guide orient="horz" pos="4247"/>
        <p:guide orient="horz" pos="300"/>
        <p:guide pos="2880"/>
        <p:guide pos="204"/>
        <p:guide pos="2064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-690" y="-90"/>
      </p:cViewPr>
      <p:guideLst>
        <p:guide orient="horz" pos="2124"/>
        <p:guide pos="31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C92B99-2162-4977-951B-711DB6E397B1}" type="datetimeFigureOut">
              <a:rPr lang="fr-FR"/>
              <a:pPr>
                <a:defRPr/>
              </a:pPr>
              <a:t>22/09/2014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18B08-4FA5-487B-813B-C92D03448E9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9213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BA9A89-35A4-4AC9-87F0-5B824F99044F}" type="datetimeFigureOut">
              <a:rPr lang="fr-FR"/>
              <a:pPr>
                <a:defRPr/>
              </a:pPr>
              <a:t>22/09/2014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1850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8" tIns="47459" rIns="94918" bIns="47459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6790" y="3203258"/>
            <a:ext cx="7894320" cy="3034665"/>
          </a:xfrm>
          <a:prstGeom prst="rect">
            <a:avLst/>
          </a:prstGeom>
        </p:spPr>
        <p:txBody>
          <a:bodyPr vert="horz" lIns="94918" tIns="47459" rIns="94918" bIns="47459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13C950-0323-4BD0-8710-CA4DD5494B3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176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logo_ign_trame.png"/>
          <p:cNvPicPr>
            <a:picLocks noChangeAspect="1"/>
          </p:cNvPicPr>
          <p:nvPr userDrawn="1"/>
        </p:nvPicPr>
        <p:blipFill>
          <a:blip r:embed="rId2" cstate="print"/>
          <a:srcRect r="46849"/>
          <a:stretch>
            <a:fillRect/>
          </a:stretch>
        </p:blipFill>
        <p:spPr bwMode="auto">
          <a:xfrm>
            <a:off x="5927725" y="179388"/>
            <a:ext cx="3216275" cy="66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7" descr="logo_ign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76250"/>
            <a:ext cx="9350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>
            <a:spLocks noChangeArrowheads="1"/>
          </p:cNvSpPr>
          <p:nvPr userDrawn="1"/>
        </p:nvSpPr>
        <p:spPr bwMode="auto">
          <a:xfrm>
            <a:off x="8561388" y="6565900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000" b="1" dirty="0">
                <a:solidFill>
                  <a:srgbClr val="97BF0D"/>
                </a:solidFill>
                <a:latin typeface="Arial" charset="0"/>
              </a:rPr>
              <a:t>ign.fr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94519"/>
          </a:xfrm>
        </p:spPr>
        <p:txBody>
          <a:bodyPr anchor="t">
            <a:noAutofit/>
          </a:bodyPr>
          <a:lstStyle>
            <a:lvl1pPr>
              <a:defRPr sz="2800" cap="all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7776864" cy="1752600"/>
          </a:xfrm>
        </p:spPr>
        <p:txBody>
          <a:bodyPr/>
          <a:lstStyle>
            <a:lvl1pPr marL="0" indent="0" algn="l">
              <a:buNone/>
              <a:defRPr sz="1800" cap="all" baseline="0">
                <a:solidFill>
                  <a:srgbClr val="97BF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3675" y="6510338"/>
            <a:ext cx="1125538" cy="365125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fld id="{BF672DD4-31B6-4D71-ACEE-7D119C08820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5738"/>
            <a:ext cx="9144000" cy="3455987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4" name="Image 7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Parallélogramme 7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Organigramme : Entrée manuelle 9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48" y="1857364"/>
            <a:ext cx="7772400" cy="1709266"/>
          </a:xfrm>
        </p:spPr>
        <p:txBody>
          <a:bodyPr anchor="t">
            <a:normAutofit/>
          </a:bodyPr>
          <a:lstStyle>
            <a:lvl1pPr algn="l">
              <a:defRPr sz="2800" b="1" cap="all" spc="90" baseline="0">
                <a:solidFill>
                  <a:schemeClr val="bg1"/>
                </a:solidFill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0D7BCD-66D0-4372-890E-9084B1AF6A1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357158" y="3714753"/>
            <a:ext cx="8362950" cy="2786082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4785395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B660C-1446-45BE-A6D7-15805AAE1919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340768"/>
            <a:ext cx="6563072" cy="4785395"/>
          </a:xfrm>
        </p:spPr>
        <p:txBody>
          <a:bodyPr/>
          <a:lstStyle>
            <a:lvl1pPr>
              <a:defRPr>
                <a:latin typeface="Arno Pro" pitchFamily="18" charset="0"/>
              </a:defRPr>
            </a:lvl1pPr>
            <a:lvl2pPr>
              <a:defRPr>
                <a:latin typeface="Arno Pro" pitchFamily="18" charset="0"/>
              </a:defRPr>
            </a:lvl2pPr>
            <a:lvl3pPr>
              <a:defRPr>
                <a:latin typeface="Arno Pro" pitchFamily="18" charset="0"/>
              </a:defRPr>
            </a:lvl3pPr>
            <a:lvl4pPr>
              <a:defRPr>
                <a:latin typeface="Arno Pro" pitchFamily="18" charset="0"/>
              </a:defRPr>
            </a:lvl4pPr>
            <a:lvl5pPr>
              <a:defRPr>
                <a:latin typeface="Arno Pro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8A52-1116-4E68-9263-304DA869BD9E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016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C05D85-2969-4C18-81B5-D1B9FA46E036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0" y="1196752"/>
            <a:ext cx="1331640" cy="5184775"/>
          </a:xfrm>
        </p:spPr>
        <p:txBody>
          <a:bodyPr/>
          <a:lstStyle>
            <a:lvl1pPr marL="92075" indent="-92075">
              <a:buFont typeface="+mj-lt"/>
              <a:buNone/>
              <a:defRPr sz="1300" b="0" cap="none" baseline="0">
                <a:latin typeface="Arno Pro" pitchFamily="18" charset="0"/>
              </a:defRPr>
            </a:lvl1pPr>
          </a:lstStyle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1403648" y="1052736"/>
            <a:ext cx="0" cy="5472608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5" name="Parallélogramme 4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Organigramme : Entrée manuelle 6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588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5184254" cy="49678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56EFF68-ECF1-493F-8C4E-24C19F7E3718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 sz="900" cap="all" baseline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968E00-E74B-4834-85F6-93EAE53C864F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Parallélogramme 6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Organigramme : Entrée manuelle 8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8F6B-5A4E-4C60-AB97-327077DD9417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D5232-28D0-4F20-87E9-D7336FCF605C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88D6-AE65-4754-B8B4-E2E71A9DC04D}" type="datetimeFigureOut">
              <a:rPr lang="fr-FR"/>
              <a:pPr>
                <a:defRPr/>
              </a:pPr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1BED-4287-46A8-8A1B-4B5220843D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8125" y="65103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490538"/>
            <a:ext cx="83629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82838" y="6510338"/>
            <a:ext cx="112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F60618-7B6B-4743-9459-B8A8260C86C4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198813" y="65103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39C54E-AB10-46B4-B6CD-9F21901A2C0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 cap="all">
          <a:solidFill>
            <a:srgbClr val="72797F"/>
          </a:solidFill>
          <a:latin typeface="Arial Black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97BF0D"/>
        </a:buClr>
        <a:buSzPct val="120000"/>
        <a:buFont typeface="Wingdings" pitchFamily="2" charset="2"/>
        <a:buChar char="§"/>
        <a:defRPr sz="2000" b="1" kern="1200" cap="all">
          <a:solidFill>
            <a:srgbClr val="72797F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rtl="0" eaLnBrk="0" fontAlgn="base" hangingPunct="0">
        <a:lnSpc>
          <a:spcPts val="4100"/>
        </a:lnSpc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16192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71675" indent="-14287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awlab/python-pcl/blob/master/tests/test.py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1472" y="2214554"/>
            <a:ext cx="7772400" cy="150019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b="1" i="1" dirty="0" smtClean="0">
                <a:latin typeface="Arno Pro" pitchFamily="18" charset="0"/>
              </a:rPr>
              <a:t>A </a:t>
            </a:r>
            <a:r>
              <a:rPr lang="fr-FR" b="1" i="1" dirty="0" err="1" smtClean="0">
                <a:latin typeface="Arno Pro" pitchFamily="18" charset="0"/>
              </a:rPr>
              <a:t>pointcloud</a:t>
            </a:r>
            <a:r>
              <a:rPr lang="fr-FR" b="1" i="1" dirty="0" smtClean="0">
                <a:latin typeface="Arno Pro" pitchFamily="18" charset="0"/>
              </a:rPr>
              <a:t> server for data </a:t>
            </a:r>
            <a:r>
              <a:rPr lang="fr-FR" b="1" i="1" dirty="0" err="1" smtClean="0">
                <a:latin typeface="Arno Pro" pitchFamily="18" charset="0"/>
              </a:rPr>
              <a:t>storage</a:t>
            </a:r>
            <a:r>
              <a:rPr lang="fr-FR" b="1" i="1" dirty="0" smtClean="0">
                <a:latin typeface="Arno Pro" pitchFamily="18" charset="0"/>
              </a:rPr>
              <a:t> and </a:t>
            </a:r>
            <a:r>
              <a:rPr lang="fr-FR" b="1" i="1" dirty="0" err="1" smtClean="0">
                <a:latin typeface="Arno Pro" pitchFamily="18" charset="0"/>
              </a:rPr>
              <a:t>processing</a:t>
            </a:r>
            <a:endParaRPr lang="fr-FR" sz="1800" b="1" dirty="0">
              <a:latin typeface="Arno Pro" pitchFamily="18" charset="0"/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642910" y="4000504"/>
            <a:ext cx="8072494" cy="26432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Presented</a:t>
            </a:r>
            <a:r>
              <a:rPr lang="en-US" dirty="0" smtClean="0">
                <a:latin typeface="Arno Pro" pitchFamily="18" charset="0"/>
              </a:rPr>
              <a:t> at  </a:t>
            </a:r>
            <a:r>
              <a:rPr lang="en-US" dirty="0" err="1" smtClean="0">
                <a:latin typeface="Arno Pro" pitchFamily="18" charset="0"/>
              </a:rPr>
              <a:t>postgresl</a:t>
            </a:r>
            <a:r>
              <a:rPr lang="en-US" dirty="0" smtClean="0">
                <a:latin typeface="Arno Pro" pitchFamily="18" charset="0"/>
              </a:rPr>
              <a:t> PARIS session 6.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500" dirty="0" smtClean="0"/>
              <a:t>http://www.oslandia.com/postgresql-session-6-postgis.html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Rémi </a:t>
            </a:r>
            <a:r>
              <a:rPr lang="en-US" dirty="0" err="1" smtClean="0">
                <a:latin typeface="Arno Pro" pitchFamily="18" charset="0"/>
              </a:rPr>
              <a:t>Cura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Arno Pro" pitchFamily="18" charset="0"/>
              </a:rPr>
              <a:t>Julien</a:t>
            </a:r>
            <a:r>
              <a:rPr lang="en-US" dirty="0" smtClean="0">
                <a:latin typeface="Arno Pro" pitchFamily="18" charset="0"/>
              </a:rPr>
              <a:t> </a:t>
            </a:r>
            <a:r>
              <a:rPr lang="en-US" dirty="0" err="1" smtClean="0">
                <a:latin typeface="Arno Pro" pitchFamily="18" charset="0"/>
              </a:rPr>
              <a:t>Perret</a:t>
            </a:r>
            <a:r>
              <a:rPr lang="en-US" dirty="0" smtClean="0">
                <a:latin typeface="Arno Pro" pitchFamily="18" charset="0"/>
              </a:rPr>
              <a:t> – Nicolas </a:t>
            </a:r>
            <a:r>
              <a:rPr lang="en-US" dirty="0" err="1" smtClean="0">
                <a:latin typeface="Arno Pro" pitchFamily="18" charset="0"/>
              </a:rPr>
              <a:t>paparoditis</a:t>
            </a:r>
            <a:r>
              <a:rPr lang="en-US" dirty="0" smtClean="0">
                <a:latin typeface="Arno Pro" pitchFamily="18" charset="0"/>
              </a:rPr>
              <a:t> – </a:t>
            </a:r>
            <a:r>
              <a:rPr lang="en-US" dirty="0" err="1" smtClean="0">
                <a:latin typeface="Arno Pro" pitchFamily="18" charset="0"/>
              </a:rPr>
              <a:t>GildaS</a:t>
            </a:r>
            <a:r>
              <a:rPr lang="en-US" dirty="0" smtClean="0">
                <a:latin typeface="Arno Pro" pitchFamily="18" charset="0"/>
              </a:rPr>
              <a:t> Le </a:t>
            </a:r>
            <a:r>
              <a:rPr lang="en-US" dirty="0" err="1" smtClean="0">
                <a:latin typeface="Arno Pro" pitchFamily="18" charset="0"/>
              </a:rPr>
              <a:t>meur</a:t>
            </a:r>
            <a:endParaRPr lang="en-US" dirty="0" smtClean="0">
              <a:latin typeface="Arno Pro" pitchFamily="18" charset="0"/>
            </a:endParaRPr>
          </a:p>
        </p:txBody>
      </p:sp>
      <p:pic>
        <p:nvPicPr>
          <p:cNvPr id="10" name="Picture 3" descr="D:\RemiCura\documents\logo_matis_cog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8604"/>
            <a:ext cx="1654472" cy="1071570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28604"/>
            <a:ext cx="3571868" cy="85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</a:t>
            </a:r>
            <a:r>
              <a:rPr lang="en-US" dirty="0" smtClean="0"/>
              <a:t>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people do with point clouds?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(See [1])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localization </a:t>
            </a:r>
            <a:br>
              <a:rPr lang="en-US" dirty="0" smtClean="0"/>
            </a:br>
            <a:r>
              <a:rPr lang="en-US" dirty="0" smtClean="0"/>
              <a:t>time </a:t>
            </a:r>
            <a:br>
              <a:rPr lang="en-US" dirty="0" smtClean="0"/>
            </a:b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Mix data set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10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</a:t>
            </a:r>
            <a:r>
              <a:rPr lang="en-US" dirty="0" smtClean="0"/>
              <a:t>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142984"/>
            <a:ext cx="8362950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cap="none" dirty="0" smtClean="0"/>
              <a:t>File system limitations</a:t>
            </a:r>
          </a:p>
          <a:p>
            <a:pPr>
              <a:buNone/>
            </a:pPr>
            <a:r>
              <a:rPr lang="en-US" cap="none" dirty="0" smtClean="0"/>
              <a:t>Typically, point clouds are cut in pieces to form a hierarchy of folders (ex : quad tree).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localization </a:t>
            </a:r>
            <a:br>
              <a:rPr lang="en-US" dirty="0" smtClean="0"/>
            </a:br>
            <a:r>
              <a:rPr lang="en-US" dirty="0" smtClean="0"/>
              <a:t>time </a:t>
            </a:r>
            <a:br>
              <a:rPr lang="en-US" dirty="0" smtClean="0"/>
            </a:b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Mix data sets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11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47986" y="2357430"/>
            <a:ext cx="5500726" cy="46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 1 user at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 time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Need to choose a File structure adapted to one and only one query type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Very difficult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need to create manually buffers of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points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lvl="1" indent="-169863" eaLnBrk="0" hangingPunct="0">
              <a:spcBef>
                <a:spcPts val="1800"/>
              </a:spcBef>
              <a:buClr>
                <a:srgbClr val="72797F"/>
              </a:buCl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user at a time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cap="none" dirty="0" smtClean="0"/>
              <a:t>Everything can be done, but it would amounts to redeveloping a DBMS system !</a:t>
            </a:r>
          </a:p>
          <a:p>
            <a:r>
              <a:rPr lang="en-US" cap="none" dirty="0" smtClean="0"/>
              <a:t>No security of the data</a:t>
            </a:r>
          </a:p>
          <a:p>
            <a:r>
              <a:rPr lang="en-US" cap="none" dirty="0" smtClean="0"/>
              <a:t>No concurrency</a:t>
            </a:r>
          </a:p>
          <a:p>
            <a:r>
              <a:rPr lang="en-US" cap="none" dirty="0" smtClean="0"/>
              <a:t>Need a different solution for every kind of data (points, raster, vector)</a:t>
            </a:r>
          </a:p>
          <a:p>
            <a:endParaRPr lang="en-US" cap="none" dirty="0" smtClean="0"/>
          </a:p>
          <a:p>
            <a:r>
              <a:rPr lang="en-US" cap="none" dirty="0" smtClean="0"/>
              <a:t>In the raster world, massive trends toward database/server.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12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USing</a:t>
            </a:r>
            <a:r>
              <a:rPr lang="en-US" dirty="0" smtClean="0"/>
              <a:t> A DBMS </a:t>
            </a:r>
            <a:r>
              <a:rPr lang="en-US" dirty="0" smtClean="0"/>
              <a:t>solution</a:t>
            </a:r>
          </a:p>
          <a:p>
            <a:endParaRPr lang="en-US" dirty="0" smtClean="0"/>
          </a:p>
          <a:p>
            <a:r>
              <a:rPr lang="en-US" cap="none" dirty="0" smtClean="0"/>
              <a:t>Allow concurrency / clusters of servers</a:t>
            </a:r>
          </a:p>
          <a:p>
            <a:r>
              <a:rPr lang="en-US" cap="none" dirty="0" smtClean="0"/>
              <a:t>All geospatial data in the same place</a:t>
            </a:r>
          </a:p>
          <a:p>
            <a:endParaRPr lang="en-US" cap="none" dirty="0" smtClean="0"/>
          </a:p>
          <a:p>
            <a:r>
              <a:rPr lang="en-US" cap="none" dirty="0" smtClean="0"/>
              <a:t>Efficient querying on localization &amp; time &amp; attributes</a:t>
            </a:r>
          </a:p>
          <a:p>
            <a:endParaRPr lang="en-US" cap="none" dirty="0" smtClean="0"/>
          </a:p>
          <a:p>
            <a:r>
              <a:rPr lang="en-US" cap="none" dirty="0" smtClean="0"/>
              <a:t>Point clouds as a service : can be integrated in sophisticated client system.</a:t>
            </a:r>
            <a:endParaRPr lang="en-US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13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PointCLOUD</a:t>
            </a:r>
            <a:r>
              <a:rPr lang="en-US" dirty="0" smtClean="0"/>
              <a:t> : efficient  storing/querying in </a:t>
            </a:r>
            <a:r>
              <a:rPr lang="en-US" dirty="0" err="1" smtClean="0"/>
              <a:t>postgres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14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PointCLoud</a:t>
            </a:r>
            <a:r>
              <a:rPr lang="en-US" dirty="0" smtClean="0"/>
              <a:t>?</a:t>
            </a:r>
          </a:p>
          <a:p>
            <a:r>
              <a:rPr lang="en-US" dirty="0" smtClean="0"/>
              <a:t>Efficient storage</a:t>
            </a:r>
          </a:p>
          <a:p>
            <a:r>
              <a:rPr lang="en-US" dirty="0" smtClean="0"/>
              <a:t>Efficient loading</a:t>
            </a:r>
          </a:p>
          <a:p>
            <a:r>
              <a:rPr lang="en-US" dirty="0" smtClean="0"/>
              <a:t>FAST querying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15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</a:p>
          <a:p>
            <a:r>
              <a:rPr lang="fr-FR" dirty="0" err="1" smtClean="0"/>
              <a:t>tools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P. </a:t>
            </a:r>
            <a:r>
              <a:rPr lang="fr-FR" dirty="0" err="1" smtClean="0"/>
              <a:t>Ramsey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of </a:t>
            </a:r>
            <a:r>
              <a:rPr lang="fr-FR" dirty="0" err="1" smtClean="0"/>
              <a:t>PointCloud</a:t>
            </a:r>
            <a:r>
              <a:rPr lang="fr-FR" dirty="0" smtClean="0"/>
              <a:t> : </a:t>
            </a:r>
            <a:r>
              <a:rPr lang="fr-FR" dirty="0" smtClean="0"/>
              <a:t>boundlessgeo.com/</a:t>
            </a:r>
            <a:r>
              <a:rPr lang="fr-FR" dirty="0" err="1" smtClean="0"/>
              <a:t>wp</a:t>
            </a:r>
            <a:r>
              <a:rPr lang="fr-FR" dirty="0" smtClean="0"/>
              <a:t>-content/</a:t>
            </a:r>
            <a:r>
              <a:rPr lang="fr-FR" dirty="0" err="1" smtClean="0"/>
              <a:t>uploads</a:t>
            </a:r>
            <a:r>
              <a:rPr lang="fr-FR" dirty="0" smtClean="0"/>
              <a:t>/2013/10/pgpointcloud-foss4-2013.pdf</a:t>
            </a:r>
          </a:p>
          <a:p>
            <a:endParaRPr lang="fr-FR" dirty="0" smtClean="0"/>
          </a:p>
          <a:p>
            <a:r>
              <a:rPr lang="fr-FR" dirty="0" smtClean="0"/>
              <a:t>[1] : Point </a:t>
            </a:r>
            <a:r>
              <a:rPr lang="fr-FR" dirty="0" err="1" smtClean="0"/>
              <a:t>cloud</a:t>
            </a:r>
            <a:r>
              <a:rPr lang="fr-FR" dirty="0" smtClean="0"/>
              <a:t> data </a:t>
            </a:r>
            <a:r>
              <a:rPr lang="fr-FR" dirty="0" smtClean="0"/>
              <a:t>management</a:t>
            </a:r>
            <a:br>
              <a:rPr lang="fr-FR" dirty="0" smtClean="0"/>
            </a:br>
            <a:r>
              <a:rPr lang="fr-FR" i="1" dirty="0" smtClean="0"/>
              <a:t>Peter </a:t>
            </a:r>
            <a:r>
              <a:rPr lang="fr-FR" i="1" dirty="0" smtClean="0"/>
              <a:t>van </a:t>
            </a:r>
            <a:r>
              <a:rPr lang="fr-FR" i="1" dirty="0" err="1" smtClean="0"/>
              <a:t>Oosterom</a:t>
            </a:r>
            <a:r>
              <a:rPr lang="fr-FR" i="1" dirty="0" smtClean="0"/>
              <a:t>, Siva </a:t>
            </a:r>
            <a:r>
              <a:rPr lang="fr-FR" i="1" dirty="0" err="1" smtClean="0"/>
              <a:t>Ravada</a:t>
            </a:r>
            <a:r>
              <a:rPr lang="fr-FR" i="1" dirty="0" smtClean="0"/>
              <a:t>, Mike </a:t>
            </a:r>
            <a:r>
              <a:rPr lang="fr-FR" i="1" dirty="0" err="1" smtClean="0"/>
              <a:t>Horhammer</a:t>
            </a:r>
            <a:r>
              <a:rPr lang="fr-FR" i="1" dirty="0" smtClean="0"/>
              <a:t>, Oscar Marinez </a:t>
            </a:r>
            <a:r>
              <a:rPr lang="fr-FR" i="1" dirty="0" err="1" smtClean="0"/>
              <a:t>Rubi</a:t>
            </a:r>
            <a:r>
              <a:rPr lang="fr-FR" i="1" dirty="0" smtClean="0"/>
              <a:t>, Milena </a:t>
            </a:r>
            <a:r>
              <a:rPr lang="fr-FR" i="1" dirty="0" err="1" smtClean="0"/>
              <a:t>Ivanova</a:t>
            </a:r>
            <a:r>
              <a:rPr lang="fr-FR" i="1" dirty="0" smtClean="0"/>
              <a:t>, Martin </a:t>
            </a:r>
            <a:r>
              <a:rPr lang="fr-FR" i="1" dirty="0" err="1" smtClean="0"/>
              <a:t>Kodde</a:t>
            </a:r>
            <a:r>
              <a:rPr lang="fr-FR" i="1" dirty="0" smtClean="0"/>
              <a:t> </a:t>
            </a:r>
            <a:r>
              <a:rPr lang="fr-FR" i="1" dirty="0" smtClean="0"/>
              <a:t>and </a:t>
            </a:r>
            <a:r>
              <a:rPr lang="fr-FR" i="1" dirty="0" smtClean="0"/>
              <a:t>Theo </a:t>
            </a:r>
            <a:r>
              <a:rPr lang="fr-FR" i="1" dirty="0" err="1" smtClean="0"/>
              <a:t>Tijssen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en-US" i="1" dirty="0" err="1" smtClean="0"/>
              <a:t>IQmulus</a:t>
            </a:r>
            <a:r>
              <a:rPr lang="en-US" i="1" dirty="0" smtClean="0"/>
              <a:t> </a:t>
            </a:r>
            <a:r>
              <a:rPr lang="en-US" i="1" dirty="0" smtClean="0"/>
              <a:t>Workshop on Processing Large </a:t>
            </a:r>
            <a:r>
              <a:rPr lang="en-US" i="1" dirty="0" smtClean="0"/>
              <a:t>Geospatial Data</a:t>
            </a:r>
            <a:r>
              <a:rPr lang="en-US" i="1" dirty="0" smtClean="0"/>
              <a:t>, 8 July 2014, Cardiff, Wales, UK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16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POINTCLOUD</a:t>
            </a:r>
          </a:p>
          <a:p>
            <a:r>
              <a:rPr lang="fr-FR" dirty="0" err="1" smtClean="0"/>
              <a:t>CLoudCompare</a:t>
            </a:r>
            <a:endParaRPr lang="fr-FR" dirty="0" smtClean="0"/>
          </a:p>
          <a:p>
            <a:r>
              <a:rPr lang="fr-FR" dirty="0" smtClean="0"/>
              <a:t>RPLY</a:t>
            </a:r>
          </a:p>
          <a:p>
            <a:endParaRPr lang="fr-FR" dirty="0" smtClean="0"/>
          </a:p>
          <a:p>
            <a:r>
              <a:rPr lang="fr-FR" dirty="0" smtClean="0"/>
              <a:t>QGIS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17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18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19</a:t>
            </a:fld>
            <a:r>
              <a:rPr lang="fr-FR" smtClean="0"/>
              <a:t>/</a:t>
            </a:r>
            <a:endParaRPr lang="fr-FR" dirty="0"/>
          </a:p>
        </p:txBody>
      </p:sp>
      <p:pic>
        <p:nvPicPr>
          <p:cNvPr id="36867" name="Picture 3" descr="E:\RemiCura\PROJETS\Postgres_Day_2014_10_RemiC\presentation\src\these_jerome_demantke_sensor_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104739" cy="4929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Introduction to Point clouds</a:t>
            </a:r>
          </a:p>
          <a:p>
            <a:r>
              <a:rPr lang="en-US" dirty="0" smtClean="0"/>
              <a:t>2. Why use a DBMS?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pointcloud</a:t>
            </a:r>
            <a:r>
              <a:rPr lang="en-US" dirty="0" smtClean="0"/>
              <a:t> : Efficient storing/QUERYING in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4. In base processing</a:t>
            </a:r>
          </a:p>
          <a:p>
            <a:r>
              <a:rPr lang="en-US" dirty="0" smtClean="0"/>
              <a:t>5. using the server in complex architectures</a:t>
            </a:r>
          </a:p>
          <a:p>
            <a:endParaRPr lang="en-US" dirty="0" smtClean="0"/>
          </a:p>
          <a:p>
            <a:r>
              <a:rPr lang="en-US" dirty="0" smtClean="0"/>
              <a:t>A. references</a:t>
            </a:r>
          </a:p>
          <a:p>
            <a:r>
              <a:rPr lang="en-US" dirty="0" smtClean="0"/>
              <a:t>B. Annexes (screens, details)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_introduction</a:t>
            </a:r>
            <a:r>
              <a:rPr lang="fr-FR" dirty="0" smtClean="0"/>
              <a:t> aux nuages de points &amp; les problématiques de ce genre de données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_serveur</a:t>
            </a:r>
            <a:r>
              <a:rPr lang="fr-FR" dirty="0" smtClean="0"/>
              <a:t> de nuages de points 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_stockage</a:t>
            </a:r>
            <a:r>
              <a:rPr lang="fr-FR" dirty="0" smtClean="0"/>
              <a:t> en base de données avec </a:t>
            </a:r>
            <a:r>
              <a:rPr lang="fr-FR" dirty="0" err="1" smtClean="0"/>
              <a:t>PointCloud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_chargement</a:t>
            </a:r>
            <a:r>
              <a:rPr lang="fr-FR" dirty="0" smtClean="0"/>
              <a:t> rapide et parallèle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_indexations</a:t>
            </a:r>
            <a:r>
              <a:rPr lang="fr-FR" dirty="0" smtClean="0"/>
              <a:t> et performances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Visu 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2D dans QGIS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3D interactive dans </a:t>
            </a:r>
            <a:r>
              <a:rPr lang="fr-FR" dirty="0" err="1" smtClean="0"/>
              <a:t>ITowns</a:t>
            </a:r>
            <a:r>
              <a:rPr lang="fr-FR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(une base de 0.6 milliard et une base de 5.8 milliards de points)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_niveaux</a:t>
            </a:r>
            <a:r>
              <a:rPr lang="fr-FR" dirty="0" smtClean="0"/>
              <a:t> de détails (</a:t>
            </a:r>
            <a:r>
              <a:rPr lang="fr-FR" dirty="0" err="1" smtClean="0"/>
              <a:t>quadtree</a:t>
            </a:r>
            <a:r>
              <a:rPr lang="fr-FR" dirty="0" smtClean="0"/>
              <a:t>/</a:t>
            </a:r>
            <a:r>
              <a:rPr lang="fr-FR" dirty="0" err="1" smtClean="0"/>
              <a:t>octree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_analyse</a:t>
            </a:r>
            <a:r>
              <a:rPr lang="fr-FR" dirty="0" smtClean="0"/>
              <a:t> basique ( PL/R  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Processing</a:t>
            </a:r>
            <a:r>
              <a:rPr lang="fr-FR" dirty="0" smtClean="0"/>
              <a:t>  Pl/python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_conversion</a:t>
            </a:r>
            <a:r>
              <a:rPr lang="fr-FR" dirty="0" smtClean="0"/>
              <a:t> en raster &amp; traitements image basiques en base.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par un </a:t>
            </a:r>
            <a:r>
              <a:rPr lang="fr-FR" dirty="0" err="1" smtClean="0"/>
              <a:t>algo</a:t>
            </a:r>
            <a:r>
              <a:rPr lang="fr-FR" dirty="0" smtClean="0"/>
              <a:t> interactif de détection de bord de trottoir (+zoo </a:t>
            </a:r>
            <a:r>
              <a:rPr lang="fr-FR" dirty="0" err="1" smtClean="0"/>
              <a:t>project</a:t>
            </a:r>
            <a:r>
              <a:rPr lang="fr-FR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_perspectives</a:t>
            </a:r>
            <a:endParaRPr lang="fr-F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LOD maison</a:t>
            </a:r>
          </a:p>
          <a:p>
            <a:pPr eaLnBrk="1" hangingPunct="1"/>
            <a:r>
              <a:rPr lang="fr-FR" smtClean="0"/>
              <a:t>Index et filtrage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PLR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Analyse de correlation</a:t>
            </a:r>
          </a:p>
          <a:p>
            <a:pPr eaLnBrk="1" hangingPunct="1"/>
            <a:r>
              <a:rPr lang="fr-FR" smtClean="0"/>
              <a:t>Spline fitting</a:t>
            </a:r>
          </a:p>
          <a:p>
            <a:pPr eaLnBrk="1" hangingPunct="1"/>
            <a:r>
              <a:rPr lang="fr-FR" smtClean="0"/>
              <a:t>Clustering (espace eucl+reflectance)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python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Icp</a:t>
            </a:r>
          </a:p>
          <a:p>
            <a:pPr eaLnBrk="1" hangingPunct="1"/>
            <a:r>
              <a:rPr lang="fr-FR" smtClean="0"/>
              <a:t>filtrage</a:t>
            </a:r>
          </a:p>
          <a:p>
            <a:pPr eaLnBrk="1" hangingPunct="1"/>
            <a:r>
              <a:rPr lang="fr-FR" smtClean="0"/>
              <a:t>Detection de plan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Comparaison </a:t>
            </a:r>
            <a:r>
              <a:rPr lang="fr-FR" dirty="0" err="1" smtClean="0"/>
              <a:t>plpythonu</a:t>
            </a:r>
            <a:r>
              <a:rPr lang="fr-FR" dirty="0" smtClean="0"/>
              <a:t>/</a:t>
            </a:r>
            <a:r>
              <a:rPr lang="fr-FR" dirty="0" err="1" smtClean="0"/>
              <a:t>plr</a:t>
            </a:r>
            <a:r>
              <a:rPr lang="fr-FR" dirty="0" smtClean="0"/>
              <a:t> avec le package «  </a:t>
            </a:r>
            <a:r>
              <a:rPr lang="fr-FR" dirty="0" err="1" smtClean="0"/>
              <a:t>fastcluster</a:t>
            </a:r>
            <a:r>
              <a:rPr lang="fr-FR" smtClean="0"/>
              <a:t>»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vtk </a:t>
            </a:r>
            <a:br>
              <a:rPr lang="fr-FR" smtClean="0"/>
            </a:br>
            <a:r>
              <a:rPr lang="fr-FR" smtClean="0"/>
              <a:t> Icp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http://www.vtk.org/Wiki/VTK/Examples/Python/IterativeClosestPoints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5938"/>
            <a:ext cx="7772400" cy="1814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PCL 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de plans</a:t>
            </a:r>
            <a:br>
              <a:rPr lang="fr-FR" dirty="0" smtClean="0"/>
            </a:br>
            <a:r>
              <a:rPr lang="fr-FR" dirty="0" smtClean="0"/>
              <a:t>filtrage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>
                <a:hlinkClick r:id="rId2"/>
              </a:rPr>
              <a:t>https://github.com/strawlab/python-pcl/blob/master/tests/test.py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https://github.com/strawlab/python-pcl/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Conversion en raster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Cuisine perso + trick pour </a:t>
            </a:r>
            <a:r>
              <a:rPr lang="fr-FR" dirty="0" err="1" smtClean="0"/>
              <a:t>ecrire</a:t>
            </a:r>
            <a:r>
              <a:rPr lang="fr-FR" dirty="0" smtClean="0"/>
              <a:t> les fichiers </a:t>
            </a:r>
            <a:r>
              <a:rPr lang="fr-FR" dirty="0" err="1" smtClean="0"/>
              <a:t>rapidemment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Filtrage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Opencv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Image basique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Detection</a:t>
            </a:r>
            <a:r>
              <a:rPr lang="fr-FR" dirty="0" smtClean="0"/>
              <a:t> de cercle/lignes (</a:t>
            </a:r>
            <a:r>
              <a:rPr lang="fr-FR" dirty="0" err="1" smtClean="0"/>
              <a:t>hough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Detecteurs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Matching</a:t>
            </a:r>
            <a:r>
              <a:rPr lang="fr-FR" dirty="0" smtClean="0"/>
              <a:t> pour trouver les marquages « </a:t>
            </a:r>
            <a:r>
              <a:rPr lang="fr-FR" dirty="0" err="1" smtClean="0"/>
              <a:t>velos</a:t>
            </a:r>
            <a:r>
              <a:rPr lang="fr-FR" dirty="0" smtClean="0"/>
              <a:t> »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http://docs.opencv.org/trunk/doc/py_tutorials/py_feature2d/py_feature_homography/py_feature_homography.html#py-feature-homography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3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point clouds</a:t>
            </a:r>
          </a:p>
          <a:p>
            <a:r>
              <a:rPr lang="en-US" dirty="0" smtClean="0"/>
              <a:t>Order of </a:t>
            </a:r>
            <a:r>
              <a:rPr lang="en-US" dirty="0" err="1" smtClean="0"/>
              <a:t>magnitudE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Traitement d’image basique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http://docs.opencv.org/trunk/doc/py_tutorials/py_tutorials.html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Gradient + </a:t>
            </a:r>
            <a:r>
              <a:rPr lang="fr-FR" dirty="0" err="1" smtClean="0"/>
              <a:t>Detection</a:t>
            </a:r>
            <a:r>
              <a:rPr lang="fr-FR" dirty="0" smtClean="0"/>
              <a:t> de cercle avec </a:t>
            </a:r>
            <a:r>
              <a:rPr lang="fr-FR" dirty="0" err="1" smtClean="0"/>
              <a:t>OpenCV</a:t>
            </a:r>
            <a:endParaRPr lang="fr-F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avancé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24/06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Travail sur clustering dans 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Loading data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Use the github project PointCloud_In_DB</a:t>
            </a:r>
          </a:p>
          <a:p>
            <a:pPr eaLnBrk="1" hangingPunct="1"/>
            <a:r>
              <a:rPr lang="fr-FR" smtClean="0"/>
              <a:t>Get the data from IGN pointcloud benchmark</a:t>
            </a:r>
          </a:p>
          <a:p>
            <a:pPr eaLnBrk="1" hangingPunct="1"/>
            <a:r>
              <a:rPr lang="fr-FR" smtClean="0"/>
              <a:t>Follow instruction of github project</a:t>
            </a:r>
          </a:p>
          <a:p>
            <a:pPr eaLnBrk="1" hangingPunct="1"/>
            <a:r>
              <a:rPr lang="fr-FR" smtClean="0"/>
              <a:t>Install IGN spatial ref using the github project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Pour ecrire les raster qqpart :</a:t>
            </a:r>
          </a:p>
          <a:p>
            <a:pPr eaLnBrk="1" hangingPunct="1"/>
            <a:r>
              <a:rPr lang="fr-FR" smtClean="0"/>
              <a:t>write_file_texte</a:t>
            </a:r>
          </a:p>
          <a:p>
            <a:pPr eaLnBrk="1" hangingPunct="1"/>
            <a:r>
              <a:rPr lang="fr-FR" smtClean="0"/>
              <a:t>Activer les sorties pour les rasters :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building detection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max height, pixel size = 10cm,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above the laser</a:t>
            </a:r>
          </a:p>
          <a:p>
            <a:pPr lvl="1"/>
            <a:r>
              <a:rPr lang="fr-FR" sz="1400" smtClean="0"/>
              <a:t>Keep only pixel that have more than 100 pts/pixel</a:t>
            </a:r>
          </a:p>
          <a:p>
            <a:pPr lvl="1"/>
            <a:r>
              <a:rPr lang="fr-FR" sz="1400" smtClean="0"/>
              <a:t>Export tif</a:t>
            </a:r>
          </a:p>
          <a:p>
            <a:r>
              <a:rPr lang="fr-FR" sz="1400" smtClean="0"/>
              <a:t>Use sfcgal to consolidate lines</a:t>
            </a:r>
          </a:p>
          <a:p>
            <a:pPr lvl="1"/>
            <a:r>
              <a:rPr lang="fr-FR" sz="1400" smtClean="0"/>
              <a:t>Execute sfcgal.sql to enable the sfcgal functions.</a:t>
            </a:r>
          </a:p>
          <a:p>
            <a:pPr lvl="1"/>
            <a:r>
              <a:rPr lang="fr-FR" sz="1400" smtClean="0"/>
              <a:t>Execute code  : 120 sec, complex sql</a:t>
            </a:r>
          </a:p>
          <a:p>
            <a:r>
              <a:rPr lang="fr-FR" sz="2200" smtClean="0"/>
              <a:t>Use python to consolidate lines</a:t>
            </a:r>
          </a:p>
          <a:p>
            <a:pPr lvl="1"/>
            <a:r>
              <a:rPr lang="fr-FR" sz="1800" smtClean="0"/>
              <a:t>1 sec , very few lines.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sidewalk detection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min height, pixel size = 5cm,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between -3 and -2 meters (relativ to laser (ground = -2.5meter))</a:t>
            </a:r>
          </a:p>
          <a:p>
            <a:pPr lvl="1"/>
            <a:r>
              <a:rPr lang="fr-FR" sz="1400" smtClean="0"/>
              <a:t>Compute sobel filtering on Z ,using mask found before (nota : gives the local height variation)</a:t>
            </a:r>
          </a:p>
          <a:p>
            <a:pPr lvl="1"/>
            <a:r>
              <a:rPr lang="fr-FR" sz="1400" smtClean="0"/>
              <a:t>Keep values between 1cm and 12 cm (official possible height)</a:t>
            </a:r>
          </a:p>
          <a:p>
            <a:pPr lvl="1"/>
            <a:r>
              <a:rPr lang="fr-FR" sz="1400" smtClean="0"/>
              <a:t>Export tif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Pointcloud processing : </a:t>
            </a:r>
            <a:br>
              <a:rPr lang="fr-FR" smtClean="0"/>
            </a:br>
            <a:r>
              <a:rPr lang="fr-FR" smtClean="0"/>
              <a:t>from patch to python numpy array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smtClean="0"/>
              <a:t>Get function array_of_array from PPPP_utilities</a:t>
            </a:r>
          </a:p>
          <a:p>
            <a:r>
              <a:rPr lang="fr-FR" sz="1800" smtClean="0"/>
              <a:t>Get function from PPPP/pointcloud : rc_explode</a:t>
            </a:r>
          </a:p>
          <a:p>
            <a:endParaRPr lang="fr-FR" sz="1800" smtClean="0"/>
          </a:p>
          <a:p>
            <a:endParaRPr lang="fr-FR" sz="1800" smtClean="0"/>
          </a:p>
          <a:p>
            <a:r>
              <a:rPr lang="fr-FR" sz="1800" smtClean="0"/>
              <a:t>Using pointcloud to perform plan and cylinder detection : env 1sec/patchde 4k points</a:t>
            </a:r>
          </a:p>
          <a:p>
            <a:endParaRPr lang="fr-FR" sz="1800" smtClean="0"/>
          </a:p>
          <a:p>
            <a:r>
              <a:rPr lang="fr-FR" sz="1800" smtClean="0"/>
              <a:t>Using sclearn to perfomr ICA : same</a:t>
            </a:r>
          </a:p>
          <a:p>
            <a:endParaRPr lang="fr-FR" sz="1800" smtClean="0"/>
          </a:p>
          <a:p>
            <a:r>
              <a:rPr lang="fr-FR" sz="1800" smtClean="0"/>
              <a:t>Using sclearn to perform dbscan : 4sec + using point cloud for normal computation + using pointcloud for outliers removal	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</a:t>
            </a:r>
            <a:r>
              <a:rPr lang="en-US" smtClean="0"/>
              <a:t>Point </a:t>
            </a:r>
            <a:r>
              <a:rPr lang="en-US" smtClean="0"/>
              <a:t>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Note : sexy point cloud images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t>22/09/2014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</a:t>
            </a:r>
            <a:r>
              <a:rPr lang="en-US" smtClean="0"/>
              <a:t>- </a:t>
            </a:r>
            <a:r>
              <a:rPr lang="en-US" smtClean="0"/>
              <a:t>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4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</a:t>
            </a:r>
            <a:r>
              <a:rPr lang="en-US" smtClean="0"/>
              <a:t>Point </a:t>
            </a:r>
            <a:r>
              <a:rPr lang="en-US" smtClean="0"/>
              <a:t>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smtClean="0"/>
              <a:t>What are Point Clouds?</a:t>
            </a:r>
          </a:p>
          <a:p>
            <a:r>
              <a:rPr lang="en-US" cap="none" dirty="0" smtClean="0"/>
              <a:t>A set of unordered 3D points with attributes resulting from a sensing operation. </a:t>
            </a:r>
            <a:endParaRPr lang="en-US" cap="none" dirty="0" smtClean="0"/>
          </a:p>
          <a:p>
            <a:pPr lvl="1"/>
            <a:r>
              <a:rPr lang="en-US" cap="none" dirty="0" smtClean="0"/>
              <a:t>Unordered : don’t know who the neighbors are .</a:t>
            </a:r>
          </a:p>
          <a:p>
            <a:pPr lvl="1"/>
            <a:r>
              <a:rPr lang="en-US" cap="none" dirty="0" smtClean="0"/>
              <a:t>Attributes : ex : intensity of returning light, class id</a:t>
            </a:r>
          </a:p>
          <a:p>
            <a:pPr lvl="1"/>
            <a:r>
              <a:rPr lang="en-US" cap="none" dirty="0" smtClean="0"/>
              <a:t>Sensing : physical sensing of reality, not like a vector point representing the position of a tree (no semantic).</a:t>
            </a:r>
          </a:p>
          <a:p>
            <a:endParaRPr lang="en-US" cap="none" dirty="0" smtClean="0"/>
          </a:p>
          <a:p>
            <a:r>
              <a:rPr lang="en-US" cap="none" dirty="0" smtClean="0"/>
              <a:t>Mostly from : </a:t>
            </a:r>
          </a:p>
          <a:p>
            <a:pPr lvl="1"/>
            <a:r>
              <a:rPr lang="en-US" dirty="0" smtClean="0"/>
              <a:t>Active sensors (laser time of flight based):</a:t>
            </a:r>
          </a:p>
          <a:p>
            <a:pPr lvl="2"/>
            <a:r>
              <a:rPr lang="en-US" dirty="0" smtClean="0"/>
              <a:t>Terrestrial tripod</a:t>
            </a:r>
          </a:p>
          <a:p>
            <a:pPr lvl="2"/>
            <a:r>
              <a:rPr lang="en-US" dirty="0" smtClean="0"/>
              <a:t>Terrestrial vehicle (cars/robot)</a:t>
            </a:r>
          </a:p>
          <a:p>
            <a:pPr lvl="2"/>
            <a:r>
              <a:rPr lang="en-US" dirty="0" smtClean="0"/>
              <a:t>Aerial vehicle (plan/drone)</a:t>
            </a:r>
          </a:p>
          <a:p>
            <a:pPr lvl="1"/>
            <a:r>
              <a:rPr lang="en-US" dirty="0" err="1" smtClean="0"/>
              <a:t>Passiv</a:t>
            </a:r>
            <a:r>
              <a:rPr lang="en-US" dirty="0" smtClean="0"/>
              <a:t>/mixed : image (</a:t>
            </a:r>
            <a:r>
              <a:rPr lang="en-US" dirty="0" err="1" smtClean="0"/>
              <a:t>sterovision</a:t>
            </a:r>
            <a:r>
              <a:rPr lang="en-US" dirty="0" smtClean="0"/>
              <a:t>). RGBZ device (</a:t>
            </a:r>
            <a:r>
              <a:rPr lang="en-US" dirty="0" err="1" smtClean="0"/>
              <a:t>Kinect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</a:t>
            </a:r>
            <a:r>
              <a:rPr lang="en-US" smtClean="0"/>
              <a:t>- </a:t>
            </a:r>
            <a:r>
              <a:rPr lang="en-US" smtClean="0"/>
              <a:t>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5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</a:t>
            </a:r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Example : aerial and terrestrial </a:t>
            </a:r>
            <a:r>
              <a:rPr lang="en-US" dirty="0" err="1" smtClean="0"/>
              <a:t>pointclouds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</a:t>
            </a:r>
            <a:r>
              <a:rPr lang="en-US" smtClean="0"/>
              <a:t>- </a:t>
            </a:r>
            <a:r>
              <a:rPr lang="en-US" smtClean="0"/>
              <a:t>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6</a:t>
            </a:fld>
            <a:r>
              <a:rPr lang="en-US" smtClean="0"/>
              <a:t>/</a:t>
            </a:r>
            <a:endParaRPr lang="en-US"/>
          </a:p>
        </p:txBody>
      </p:sp>
      <p:pic>
        <p:nvPicPr>
          <p:cNvPr id="35845" name="Picture 5" descr="E:\RemiCura\PROJETS\Postgres_Day_2014_10_RemiC\presentation\src\these_jerome_demantke_aeriall_acquis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112125"/>
            <a:ext cx="4071933" cy="3817206"/>
          </a:xfrm>
          <a:prstGeom prst="rect">
            <a:avLst/>
          </a:prstGeom>
          <a:noFill/>
        </p:spPr>
      </p:pic>
      <p:pic>
        <p:nvPicPr>
          <p:cNvPr id="35846" name="Picture 6" descr="E:\RemiCura\PROJETS\Postgres_Day_2014_10_RemiC\presentation\src\these_jerome_demantke_terrestrial_acquisition_3.jpg"/>
          <p:cNvPicPr>
            <a:picLocks noChangeAspect="1" noChangeArrowheads="1"/>
          </p:cNvPicPr>
          <p:nvPr/>
        </p:nvPicPr>
        <p:blipFill>
          <a:blip r:embed="rId3" cstate="print"/>
          <a:srcRect r="25604"/>
          <a:stretch>
            <a:fillRect/>
          </a:stretch>
        </p:blipFill>
        <p:spPr bwMode="auto">
          <a:xfrm>
            <a:off x="0" y="2099951"/>
            <a:ext cx="4929190" cy="3848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</a:t>
            </a:r>
            <a:r>
              <a:rPr lang="en-US" smtClean="0"/>
              <a:t>Point </a:t>
            </a:r>
            <a:r>
              <a:rPr lang="en-US" smtClean="0"/>
              <a:t>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Why so many people use it?</a:t>
            </a:r>
          </a:p>
          <a:p>
            <a:pPr lvl="1"/>
            <a:r>
              <a:rPr lang="en-US" dirty="0" smtClean="0"/>
              <a:t>3D from images is an ill posed problem. </a:t>
            </a:r>
          </a:p>
          <a:p>
            <a:pPr lvl="1"/>
            <a:r>
              <a:rPr lang="en-US" dirty="0" smtClean="0"/>
              <a:t>Very good precision (close and long range)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eliable</a:t>
            </a:r>
          </a:p>
          <a:p>
            <a:pPr lvl="1"/>
            <a:r>
              <a:rPr lang="en-US" dirty="0" smtClean="0"/>
              <a:t>Devices are cheap-</a:t>
            </a:r>
            <a:r>
              <a:rPr lang="en-US" dirty="0" err="1" smtClean="0"/>
              <a:t>ish</a:t>
            </a:r>
            <a:endParaRPr lang="en-US" dirty="0" smtClean="0"/>
          </a:p>
          <a:p>
            <a:pPr lvl="1"/>
            <a:r>
              <a:rPr lang="en-US" dirty="0" smtClean="0"/>
              <a:t>Complements very well images. 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</a:t>
            </a:r>
            <a:r>
              <a:rPr lang="en-US" smtClean="0"/>
              <a:t>- </a:t>
            </a:r>
            <a:r>
              <a:rPr lang="en-US" smtClean="0"/>
              <a:t>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7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/>
              <a:t>Point clouds are cool, but very BIG</a:t>
            </a:r>
          </a:p>
          <a:p>
            <a:pPr lvl="1"/>
            <a:r>
              <a:rPr lang="en-US" dirty="0" smtClean="0"/>
              <a:t>Current devices  : 1 </a:t>
            </a:r>
            <a:r>
              <a:rPr lang="en-US" b="1" dirty="0" smtClean="0"/>
              <a:t>M</a:t>
            </a:r>
            <a:r>
              <a:rPr lang="en-US" dirty="0" smtClean="0"/>
              <a:t>illion points/</a:t>
            </a:r>
            <a:r>
              <a:rPr lang="en-US" b="1" dirty="0" smtClean="0"/>
              <a:t>sec</a:t>
            </a:r>
            <a:r>
              <a:rPr lang="en-US" dirty="0" smtClean="0"/>
              <a:t>, 12+ attributes. </a:t>
            </a:r>
            <a:r>
              <a:rPr lang="en-US" dirty="0" err="1" smtClean="0"/>
              <a:t>Outch</a:t>
            </a:r>
            <a:r>
              <a:rPr lang="en-US" dirty="0" smtClean="0"/>
              <a:t> !</a:t>
            </a:r>
          </a:p>
          <a:p>
            <a:pPr lvl="1"/>
            <a:r>
              <a:rPr lang="en-US" dirty="0" smtClean="0"/>
              <a:t>1 hour : several </a:t>
            </a:r>
            <a:r>
              <a:rPr lang="en-US" b="1" dirty="0" smtClean="0"/>
              <a:t>B</a:t>
            </a:r>
            <a:r>
              <a:rPr lang="en-US" dirty="0" smtClean="0"/>
              <a:t>illions points.</a:t>
            </a:r>
          </a:p>
          <a:p>
            <a:pPr lvl="1"/>
            <a:r>
              <a:rPr lang="en-US" dirty="0" smtClean="0"/>
              <a:t>Our mapping agency : 100’s of data sets, aerial + terrestrial, several type of lasers.</a:t>
            </a:r>
          </a:p>
          <a:p>
            <a:pPr lvl="1"/>
            <a:endParaRPr lang="en-US" dirty="0" smtClean="0"/>
          </a:p>
          <a:p>
            <a:pPr lvl="1"/>
            <a:r>
              <a:rPr lang="en-US" cap="none" dirty="0" smtClean="0"/>
              <a:t>Can’t loa</a:t>
            </a:r>
            <a:r>
              <a:rPr lang="en-US" dirty="0" smtClean="0"/>
              <a:t>d much more than 20 Millions points in memory</a:t>
            </a:r>
            <a:br>
              <a:rPr lang="en-US" dirty="0" smtClean="0"/>
            </a:br>
            <a:r>
              <a:rPr lang="en-US" dirty="0" smtClean="0"/>
              <a:t>=&gt; can’t process much more than 10 Millions points at a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much data : personal copy of it is not an option. All data must be centralized on specific storage solution.</a:t>
            </a:r>
          </a:p>
          <a:p>
            <a:pPr lvl="1"/>
            <a:endParaRPr lang="en-US" cap="none" dirty="0" smtClean="0"/>
          </a:p>
          <a:p>
            <a:endParaRPr lang="en-US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8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9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people do with point clouds?</a:t>
            </a:r>
          </a:p>
          <a:p>
            <a:r>
              <a:rPr lang="en-US" dirty="0" smtClean="0"/>
              <a:t>Using A File system solution</a:t>
            </a:r>
          </a:p>
          <a:p>
            <a:r>
              <a:rPr lang="en-US" dirty="0" err="1" smtClean="0"/>
              <a:t>USing</a:t>
            </a:r>
            <a:r>
              <a:rPr lang="en-US" dirty="0" smtClean="0"/>
              <a:t> A DBMS solution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que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63642</TotalTime>
  <Words>1199</Words>
  <Application>Microsoft Office PowerPoint</Application>
  <PresentationFormat>Affichage à l'écran (4:3)</PresentationFormat>
  <Paragraphs>275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Masque contenu</vt:lpstr>
      <vt:lpstr>A pointcloud server for data storage and processing</vt:lpstr>
      <vt:lpstr>SUmmary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Why use a DBMS?</vt:lpstr>
      <vt:lpstr>Why use a DBMS?</vt:lpstr>
      <vt:lpstr>Why use a DBMS?</vt:lpstr>
      <vt:lpstr>Why use a DBMS?</vt:lpstr>
      <vt:lpstr>Why use a DBMS?</vt:lpstr>
      <vt:lpstr>PointCLOUD : efficient  storing/querying in postgres</vt:lpstr>
      <vt:lpstr>ressources</vt:lpstr>
      <vt:lpstr>Doc</vt:lpstr>
      <vt:lpstr>TOOLS</vt:lpstr>
      <vt:lpstr>Annexes</vt:lpstr>
      <vt:lpstr>ANNEXES</vt:lpstr>
      <vt:lpstr>Diapositive 20</vt:lpstr>
      <vt:lpstr>Diapositive 21</vt:lpstr>
      <vt:lpstr>Demo postgres </vt:lpstr>
      <vt:lpstr>Demo postgres </vt:lpstr>
      <vt:lpstr>Demo PLR</vt:lpstr>
      <vt:lpstr>Demo python</vt:lpstr>
      <vt:lpstr>Comparaison plpythonu/plr avec le package «  fastcluster»</vt:lpstr>
      <vt:lpstr>vtk   Icp</vt:lpstr>
      <vt:lpstr>PCL :  Detection de plans filtrage</vt:lpstr>
      <vt:lpstr>Conversion en raster </vt:lpstr>
      <vt:lpstr>Traitement d’image basique</vt:lpstr>
      <vt:lpstr>avancé</vt:lpstr>
      <vt:lpstr>24/06</vt:lpstr>
      <vt:lpstr>Loading data</vt:lpstr>
      <vt:lpstr>Patch To Raster</vt:lpstr>
      <vt:lpstr>Patch To Raster</vt:lpstr>
      <vt:lpstr>Image processing :  building detection</vt:lpstr>
      <vt:lpstr>Image processing :  sidewalk detection</vt:lpstr>
      <vt:lpstr>Pointcloud processing :  from patch to python numpy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Prod_14</dc:creator>
  <cp:lastModifiedBy>Rémi Cura</cp:lastModifiedBy>
  <cp:revision>4520</cp:revision>
  <dcterms:created xsi:type="dcterms:W3CDTF">2012-04-02T16:43:32Z</dcterms:created>
  <dcterms:modified xsi:type="dcterms:W3CDTF">2014-09-22T17:06:35Z</dcterms:modified>
</cp:coreProperties>
</file>