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75" r:id="rId3"/>
    <p:sldId id="276" r:id="rId4"/>
    <p:sldId id="280" r:id="rId5"/>
    <p:sldId id="282" r:id="rId6"/>
    <p:sldId id="281" r:id="rId7"/>
    <p:sldId id="284" r:id="rId8"/>
    <p:sldId id="287" r:id="rId9"/>
    <p:sldId id="288" r:id="rId10"/>
    <p:sldId id="291" r:id="rId11"/>
    <p:sldId id="298" r:id="rId12"/>
    <p:sldId id="292" r:id="rId13"/>
    <p:sldId id="293" r:id="rId14"/>
    <p:sldId id="294" r:id="rId15"/>
    <p:sldId id="295" r:id="rId16"/>
    <p:sldId id="283" r:id="rId17"/>
    <p:sldId id="278" r:id="rId18"/>
    <p:sldId id="279" r:id="rId19"/>
    <p:sldId id="285" r:id="rId20"/>
    <p:sldId id="286" r:id="rId21"/>
    <p:sldId id="296" r:id="rId22"/>
    <p:sldId id="29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4" r:id="rId40"/>
  </p:sldIdLst>
  <p:sldSz cx="9144000" cy="6858000" type="screen4x3"/>
  <p:notesSz cx="9867900" cy="67437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BBB59"/>
    <a:srgbClr val="FFFF66"/>
    <a:srgbClr val="EE1212"/>
    <a:srgbClr val="FFFF99"/>
    <a:srgbClr val="FFFF00"/>
    <a:srgbClr val="F79646"/>
    <a:srgbClr val="202122"/>
    <a:srgbClr val="E44A4A"/>
    <a:srgbClr val="F3C5C5"/>
    <a:srgbClr val="F2A2A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 autoAdjust="0"/>
    <p:restoredTop sz="90595" autoAdjust="0"/>
  </p:normalViewPr>
  <p:slideViewPr>
    <p:cSldViewPr>
      <p:cViewPr varScale="1">
        <p:scale>
          <a:sx n="112" d="100"/>
          <a:sy n="112" d="100"/>
        </p:scale>
        <p:origin x="-1692" y="-90"/>
      </p:cViewPr>
      <p:guideLst>
        <p:guide orient="horz" pos="845"/>
        <p:guide orient="horz" pos="2478"/>
        <p:guide orient="horz" pos="4247"/>
        <p:guide orient="horz" pos="300"/>
        <p:guide pos="2880"/>
        <p:guide pos="204"/>
        <p:guide pos="2064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32" d="100"/>
          <a:sy n="132" d="100"/>
        </p:scale>
        <p:origin x="-690" y="-90"/>
      </p:cViewPr>
      <p:guideLst>
        <p:guide orient="horz" pos="2124"/>
        <p:guide pos="31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590098" y="0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EC92B99-2162-4977-951B-711DB6E397B1}" type="datetimeFigureOut">
              <a:rPr lang="fr-FR"/>
              <a:pPr>
                <a:defRPr/>
              </a:pPr>
              <a:t>22/09/2014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404955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590098" y="6404955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518B08-4FA5-487B-813B-C92D03448E9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2692131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590098" y="0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EBA9A89-35A4-4AC9-87F0-5B824F99044F}" type="datetimeFigureOut">
              <a:rPr lang="fr-FR"/>
              <a:pPr>
                <a:defRPr/>
              </a:pPr>
              <a:t>22/09/2014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4825"/>
            <a:ext cx="3371850" cy="2528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18" tIns="47459" rIns="94918" bIns="47459" rtlCol="0" anchor="ctr"/>
          <a:lstStyle/>
          <a:p>
            <a:pPr lv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86790" y="3203258"/>
            <a:ext cx="7894320" cy="3034665"/>
          </a:xfrm>
          <a:prstGeom prst="rect">
            <a:avLst/>
          </a:prstGeom>
        </p:spPr>
        <p:txBody>
          <a:bodyPr vert="horz" lIns="94918" tIns="47459" rIns="94918" bIns="47459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404955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590098" y="6404955"/>
            <a:ext cx="4276090" cy="337185"/>
          </a:xfrm>
          <a:prstGeom prst="rect">
            <a:avLst/>
          </a:prstGeom>
        </p:spPr>
        <p:txBody>
          <a:bodyPr vert="horz" lIns="94918" tIns="47459" rIns="94918" bIns="474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313C950-0323-4BD0-8710-CA4DD5494B34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717653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logo_ign_trame.png"/>
          <p:cNvPicPr>
            <a:picLocks noChangeAspect="1"/>
          </p:cNvPicPr>
          <p:nvPr userDrawn="1"/>
        </p:nvPicPr>
        <p:blipFill>
          <a:blip r:embed="rId2" cstate="print"/>
          <a:srcRect r="46849"/>
          <a:stretch>
            <a:fillRect/>
          </a:stretch>
        </p:blipFill>
        <p:spPr bwMode="auto">
          <a:xfrm>
            <a:off x="5927725" y="179388"/>
            <a:ext cx="3216275" cy="664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7" descr="logo_ign_01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476250"/>
            <a:ext cx="9350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>
            <a:spLocks noChangeArrowheads="1"/>
          </p:cNvSpPr>
          <p:nvPr userDrawn="1"/>
        </p:nvSpPr>
        <p:spPr bwMode="auto">
          <a:xfrm>
            <a:off x="8561388" y="6565900"/>
            <a:ext cx="5048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fr-FR" sz="1000" b="1" dirty="0">
                <a:solidFill>
                  <a:srgbClr val="97BF0D"/>
                </a:solidFill>
                <a:latin typeface="Arial" charset="0"/>
              </a:rPr>
              <a:t>ign.fr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068960"/>
            <a:ext cx="7772400" cy="794519"/>
          </a:xfrm>
        </p:spPr>
        <p:txBody>
          <a:bodyPr anchor="t">
            <a:noAutofit/>
          </a:bodyPr>
          <a:lstStyle>
            <a:lvl1pPr>
              <a:defRPr sz="2800" cap="all" baseline="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3620616"/>
            <a:ext cx="7776864" cy="1752600"/>
          </a:xfrm>
        </p:spPr>
        <p:txBody>
          <a:bodyPr/>
          <a:lstStyle>
            <a:lvl1pPr marL="0" indent="0" algn="l">
              <a:buNone/>
              <a:defRPr sz="1800" cap="all" baseline="0">
                <a:solidFill>
                  <a:srgbClr val="97BF0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003675" y="6510338"/>
            <a:ext cx="1125538" cy="365125"/>
          </a:xfrm>
        </p:spPr>
        <p:txBody>
          <a:bodyPr/>
          <a:lstStyle>
            <a:lvl1pPr algn="ctr">
              <a:defRPr dirty="0" smtClean="0"/>
            </a:lvl1pPr>
          </a:lstStyle>
          <a:p>
            <a:pPr>
              <a:defRPr/>
            </a:pPr>
            <a:fld id="{BF672DD4-31B6-4D71-ACEE-7D119C08820F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fr-FR" dirty="0" smtClean="0"/>
              <a:t>Thales - IGN / COGIT - MATIS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85738"/>
            <a:ext cx="9144000" cy="3455987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pic>
        <p:nvPicPr>
          <p:cNvPr id="4" name="Image 7" descr="logo_ign_01.png"/>
          <p:cNvPicPr>
            <a:picLocks noChangeAspect="1"/>
          </p:cNvPicPr>
          <p:nvPr userDrawn="1"/>
        </p:nvPicPr>
        <p:blipFill>
          <a:blip r:embed="rId2" cstate="print"/>
          <a:srcRect b="56071"/>
          <a:stretch>
            <a:fillRect/>
          </a:stretch>
        </p:blipFill>
        <p:spPr bwMode="auto">
          <a:xfrm>
            <a:off x="8559800" y="6551613"/>
            <a:ext cx="431800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2357438" y="6659563"/>
            <a:ext cx="71437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171825" y="6659563"/>
            <a:ext cx="73025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8" name="Parallélogramme 7"/>
          <p:cNvSpPr/>
          <p:nvPr userDrawn="1"/>
        </p:nvSpPr>
        <p:spPr>
          <a:xfrm flipH="1">
            <a:off x="3419475" y="0"/>
            <a:ext cx="2668588" cy="188913"/>
          </a:xfrm>
          <a:prstGeom prst="parallelogram">
            <a:avLst>
              <a:gd name="adj" fmla="val 54508"/>
            </a:avLst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716088" y="0"/>
            <a:ext cx="944562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0" name="Organigramme : Entrée manuelle 9"/>
          <p:cNvSpPr/>
          <p:nvPr userDrawn="1"/>
        </p:nvSpPr>
        <p:spPr>
          <a:xfrm rot="5400000" flipH="1" flipV="1">
            <a:off x="8636000" y="-319087"/>
            <a:ext cx="188913" cy="827087"/>
          </a:xfrm>
          <a:prstGeom prst="flowChartManualInpu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019925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4348" y="1857364"/>
            <a:ext cx="7772400" cy="1709266"/>
          </a:xfrm>
        </p:spPr>
        <p:txBody>
          <a:bodyPr anchor="t">
            <a:normAutofit/>
          </a:bodyPr>
          <a:lstStyle>
            <a:lvl1pPr algn="l">
              <a:defRPr sz="2800" b="1" cap="all" spc="90" baseline="0">
                <a:solidFill>
                  <a:schemeClr val="bg1"/>
                </a:solidFill>
                <a:latin typeface="Arno Pro" pitchFamily="18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900" cap="all" baseline="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Thales - IGN / COGIT - MATIS</a:t>
            </a:r>
            <a:endParaRPr lang="fr-FR" dirty="0"/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 sz="90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305F5B3-A6E5-40AA-A82B-787F42B9B41F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70D7BCD-66D0-4372-890E-9084B1AF6A1A}" type="slidenum">
              <a:rPr lang="fr-FR"/>
              <a:pPr>
                <a:defRPr/>
              </a:pPr>
              <a:t>‹N°›</a:t>
            </a:fld>
            <a:r>
              <a:rPr lang="fr-FR" dirty="0"/>
              <a:t>/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"/>
          </p:nvPr>
        </p:nvSpPr>
        <p:spPr>
          <a:xfrm>
            <a:off x="357158" y="3714753"/>
            <a:ext cx="8362950" cy="2786082"/>
          </a:xfrm>
        </p:spPr>
        <p:txBody>
          <a:bodyPr/>
          <a:lstStyle>
            <a:lvl2pPr>
              <a:lnSpc>
                <a:spcPct val="100000"/>
              </a:lnSpc>
              <a:spcBef>
                <a:spcPts val="1800"/>
              </a:spcBef>
              <a:defRPr/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e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 userDrawn="1"/>
        </p:nvCxnSpPr>
        <p:spPr>
          <a:xfrm>
            <a:off x="0" y="1052513"/>
            <a:ext cx="9144000" cy="0"/>
          </a:xfrm>
          <a:prstGeom prst="line">
            <a:avLst/>
          </a:prstGeom>
          <a:ln w="28575">
            <a:solidFill>
              <a:srgbClr val="97B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0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6" name="Parallélogramme 5"/>
          <p:cNvSpPr/>
          <p:nvPr userDrawn="1"/>
        </p:nvSpPr>
        <p:spPr>
          <a:xfrm flipH="1">
            <a:off x="3419475" y="0"/>
            <a:ext cx="2668588" cy="188913"/>
          </a:xfrm>
          <a:prstGeom prst="parallelogram">
            <a:avLst>
              <a:gd name="adj" fmla="val 54508"/>
            </a:avLst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716088" y="0"/>
            <a:ext cx="944562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8" name="Organigramme : Entrée manuelle 7"/>
          <p:cNvSpPr/>
          <p:nvPr userDrawn="1"/>
        </p:nvSpPr>
        <p:spPr>
          <a:xfrm rot="5400000" flipH="1" flipV="1">
            <a:off x="8636000" y="-319087"/>
            <a:ext cx="188913" cy="827087"/>
          </a:xfrm>
          <a:prstGeom prst="flowChartManualInpu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019925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pic>
        <p:nvPicPr>
          <p:cNvPr id="10" name="Image 12" descr="logo_ign_01.png"/>
          <p:cNvPicPr>
            <a:picLocks noChangeAspect="1"/>
          </p:cNvPicPr>
          <p:nvPr userDrawn="1"/>
        </p:nvPicPr>
        <p:blipFill>
          <a:blip r:embed="rId2" cstate="print"/>
          <a:srcRect b="56071"/>
          <a:stretch>
            <a:fillRect/>
          </a:stretch>
        </p:blipFill>
        <p:spPr bwMode="auto">
          <a:xfrm>
            <a:off x="8559800" y="6551613"/>
            <a:ext cx="431800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 userDrawn="1"/>
        </p:nvSpPr>
        <p:spPr>
          <a:xfrm>
            <a:off x="2357438" y="6659563"/>
            <a:ext cx="71437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71825" y="6659563"/>
            <a:ext cx="73025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" y="1340768"/>
            <a:ext cx="8362950" cy="4785395"/>
          </a:xfrm>
        </p:spPr>
        <p:txBody>
          <a:bodyPr/>
          <a:lstStyle>
            <a:lvl2pPr>
              <a:lnSpc>
                <a:spcPct val="100000"/>
              </a:lnSpc>
              <a:spcBef>
                <a:spcPts val="1800"/>
              </a:spcBef>
              <a:defRPr/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3AF71-F760-4AA3-87B2-C2FBB7A81BCA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38125" y="6510338"/>
            <a:ext cx="211929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Thales - IGN / COGIT - MATIS</a:t>
            </a:r>
            <a:endParaRPr lang="fr-FR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04B660C-1446-45BE-A6D7-15805AAE1919}" type="slidenum">
              <a:rPr lang="fr-FR"/>
              <a:pPr>
                <a:defRPr/>
              </a:pPr>
              <a:t>‹N°›</a:t>
            </a:fld>
            <a:r>
              <a:rPr lang="fr-FR" dirty="0"/>
              <a:t>/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 userDrawn="1"/>
        </p:nvCxnSpPr>
        <p:spPr>
          <a:xfrm>
            <a:off x="0" y="1052513"/>
            <a:ext cx="9144000" cy="0"/>
          </a:xfrm>
          <a:prstGeom prst="line">
            <a:avLst/>
          </a:prstGeom>
          <a:ln w="28575">
            <a:solidFill>
              <a:srgbClr val="97B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0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6" name="Parallélogramme 5"/>
          <p:cNvSpPr/>
          <p:nvPr userDrawn="1"/>
        </p:nvSpPr>
        <p:spPr>
          <a:xfrm flipH="1">
            <a:off x="3419475" y="0"/>
            <a:ext cx="2668588" cy="188913"/>
          </a:xfrm>
          <a:prstGeom prst="parallelogram">
            <a:avLst>
              <a:gd name="adj" fmla="val 54508"/>
            </a:avLst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716088" y="0"/>
            <a:ext cx="944562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8" name="Organigramme : Entrée manuelle 7"/>
          <p:cNvSpPr/>
          <p:nvPr userDrawn="1"/>
        </p:nvSpPr>
        <p:spPr>
          <a:xfrm rot="5400000" flipH="1" flipV="1">
            <a:off x="8636000" y="-319087"/>
            <a:ext cx="188913" cy="827087"/>
          </a:xfrm>
          <a:prstGeom prst="flowChartManualInpu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019925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pic>
        <p:nvPicPr>
          <p:cNvPr id="10" name="Image 12" descr="logo_ign_01.png"/>
          <p:cNvPicPr>
            <a:picLocks noChangeAspect="1"/>
          </p:cNvPicPr>
          <p:nvPr userDrawn="1"/>
        </p:nvPicPr>
        <p:blipFill>
          <a:blip r:embed="rId2" cstate="print"/>
          <a:srcRect b="56071"/>
          <a:stretch>
            <a:fillRect/>
          </a:stretch>
        </p:blipFill>
        <p:spPr bwMode="auto">
          <a:xfrm>
            <a:off x="8559800" y="6551613"/>
            <a:ext cx="431800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 userDrawn="1"/>
        </p:nvSpPr>
        <p:spPr>
          <a:xfrm>
            <a:off x="2357438" y="6659563"/>
            <a:ext cx="71437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71825" y="6659563"/>
            <a:ext cx="73025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no Pro" pitchFamily="18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23728" y="1340768"/>
            <a:ext cx="6563072" cy="4785395"/>
          </a:xfrm>
        </p:spPr>
        <p:txBody>
          <a:bodyPr/>
          <a:lstStyle>
            <a:lvl1pPr>
              <a:defRPr>
                <a:latin typeface="Arno Pro" pitchFamily="18" charset="0"/>
              </a:defRPr>
            </a:lvl1pPr>
            <a:lvl2pPr>
              <a:defRPr>
                <a:latin typeface="Arno Pro" pitchFamily="18" charset="0"/>
              </a:defRPr>
            </a:lvl2pPr>
            <a:lvl3pPr>
              <a:defRPr>
                <a:latin typeface="Arno Pro" pitchFamily="18" charset="0"/>
              </a:defRPr>
            </a:lvl3pPr>
            <a:lvl4pPr>
              <a:defRPr>
                <a:latin typeface="Arno Pro" pitchFamily="18" charset="0"/>
              </a:defRPr>
            </a:lvl4pPr>
            <a:lvl5pPr>
              <a:defRPr>
                <a:latin typeface="Arno Pro" pitchFamily="18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C8A52-1116-4E68-9263-304DA869BD9E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38125" y="6510338"/>
            <a:ext cx="210162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Thales - IGN / COGIT - MATIS</a:t>
            </a:r>
            <a:endParaRPr lang="fr-FR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7C05D85-2969-4C18-81B5-D1B9FA46E036}" type="slidenum">
              <a:rPr lang="fr-FR"/>
              <a:pPr>
                <a:defRPr/>
              </a:pPr>
              <a:t>‹N°›</a:t>
            </a:fld>
            <a:r>
              <a:rPr lang="fr-FR" dirty="0"/>
              <a:t>/</a:t>
            </a: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3"/>
          </p:nvPr>
        </p:nvSpPr>
        <p:spPr>
          <a:xfrm>
            <a:off x="0" y="1196752"/>
            <a:ext cx="1331640" cy="5184775"/>
          </a:xfrm>
        </p:spPr>
        <p:txBody>
          <a:bodyPr/>
          <a:lstStyle>
            <a:lvl1pPr marL="92075" indent="-92075">
              <a:buFont typeface="+mj-lt"/>
              <a:buNone/>
              <a:defRPr sz="1300" b="0" cap="none" baseline="0">
                <a:latin typeface="Arno Pro" pitchFamily="18" charset="0"/>
              </a:defRPr>
            </a:lvl1pPr>
          </a:lstStyle>
          <a:p>
            <a:pPr lvl="0"/>
            <a:endParaRPr lang="fr-FR" dirty="0" smtClean="0"/>
          </a:p>
          <a:p>
            <a:pPr lvl="0"/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>
          <a:xfrm flipV="1">
            <a:off x="1403648" y="1052736"/>
            <a:ext cx="0" cy="5472608"/>
          </a:xfrm>
          <a:prstGeom prst="line">
            <a:avLst/>
          </a:prstGeom>
          <a:ln w="28575">
            <a:solidFill>
              <a:srgbClr val="97B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5" name="Parallélogramme 4"/>
          <p:cNvSpPr/>
          <p:nvPr userDrawn="1"/>
        </p:nvSpPr>
        <p:spPr>
          <a:xfrm flipH="1">
            <a:off x="3419475" y="0"/>
            <a:ext cx="2668588" cy="188913"/>
          </a:xfrm>
          <a:prstGeom prst="parallelogram">
            <a:avLst>
              <a:gd name="adj" fmla="val 54508"/>
            </a:avLst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716088" y="0"/>
            <a:ext cx="944562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7" name="Organigramme : Entrée manuelle 6"/>
          <p:cNvSpPr/>
          <p:nvPr userDrawn="1"/>
        </p:nvSpPr>
        <p:spPr>
          <a:xfrm rot="5400000" flipH="1" flipV="1">
            <a:off x="8636000" y="-319087"/>
            <a:ext cx="188913" cy="827087"/>
          </a:xfrm>
          <a:prstGeom prst="flowChartManualInpu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019925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1588" y="1052513"/>
            <a:ext cx="9144000" cy="0"/>
          </a:xfrm>
          <a:prstGeom prst="line">
            <a:avLst/>
          </a:prstGeom>
          <a:ln w="28575">
            <a:solidFill>
              <a:srgbClr val="97BF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12" descr="logo_ign_01.png"/>
          <p:cNvPicPr>
            <a:picLocks noChangeAspect="1"/>
          </p:cNvPicPr>
          <p:nvPr userDrawn="1"/>
        </p:nvPicPr>
        <p:blipFill>
          <a:blip r:embed="rId2" cstate="print"/>
          <a:srcRect b="56071"/>
          <a:stretch>
            <a:fillRect/>
          </a:stretch>
        </p:blipFill>
        <p:spPr bwMode="auto">
          <a:xfrm>
            <a:off x="8559800" y="6551613"/>
            <a:ext cx="431800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 userDrawn="1"/>
        </p:nvSpPr>
        <p:spPr>
          <a:xfrm>
            <a:off x="2357438" y="6659563"/>
            <a:ext cx="71437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171825" y="6659563"/>
            <a:ext cx="73025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23850" y="1341438"/>
            <a:ext cx="5184254" cy="496788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3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656EFF68-ECF1-493F-8C4E-24C19F7E3718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14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38125" y="6510338"/>
            <a:ext cx="2119297" cy="365125"/>
          </a:xfrm>
        </p:spPr>
        <p:txBody>
          <a:bodyPr/>
          <a:lstStyle>
            <a:lvl1pPr>
              <a:defRPr sz="900" cap="all" baseline="0"/>
            </a:lvl1pPr>
          </a:lstStyle>
          <a:p>
            <a:pPr>
              <a:defRPr/>
            </a:pPr>
            <a:r>
              <a:rPr lang="fr-FR" dirty="0" smtClean="0"/>
              <a:t>Thales - IGN / COGIT - MATIS</a:t>
            </a:r>
            <a:endParaRPr lang="fr-FR" dirty="0"/>
          </a:p>
        </p:txBody>
      </p:sp>
      <p:sp>
        <p:nvSpPr>
          <p:cNvPr id="1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968E00-E74B-4834-85F6-93EAE53C864F}" type="slidenum">
              <a:rPr lang="fr-FR"/>
              <a:pPr>
                <a:defRPr/>
              </a:pPr>
              <a:t>‹N°›</a:t>
            </a:fld>
            <a:r>
              <a:rPr lang="fr-FR" dirty="0"/>
              <a:t>/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6" descr="logo_ign_01.png"/>
          <p:cNvPicPr>
            <a:picLocks noChangeAspect="1"/>
          </p:cNvPicPr>
          <p:nvPr userDrawn="1"/>
        </p:nvPicPr>
        <p:blipFill>
          <a:blip r:embed="rId2" cstate="print"/>
          <a:srcRect b="56071"/>
          <a:stretch>
            <a:fillRect/>
          </a:stretch>
        </p:blipFill>
        <p:spPr bwMode="auto">
          <a:xfrm>
            <a:off x="8559800" y="6551613"/>
            <a:ext cx="431800" cy="20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2357438" y="6659563"/>
            <a:ext cx="71437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171825" y="6659563"/>
            <a:ext cx="73025" cy="73025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9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7" name="Parallélogramme 6"/>
          <p:cNvSpPr/>
          <p:nvPr userDrawn="1"/>
        </p:nvSpPr>
        <p:spPr>
          <a:xfrm flipH="1">
            <a:off x="3419475" y="0"/>
            <a:ext cx="2668588" cy="188913"/>
          </a:xfrm>
          <a:prstGeom prst="parallelogram">
            <a:avLst>
              <a:gd name="adj" fmla="val 54508"/>
            </a:avLst>
          </a:prstGeom>
          <a:solidFill>
            <a:srgbClr val="97B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716088" y="0"/>
            <a:ext cx="944562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9" name="Organigramme : Entrée manuelle 8"/>
          <p:cNvSpPr/>
          <p:nvPr userDrawn="1"/>
        </p:nvSpPr>
        <p:spPr>
          <a:xfrm rot="5400000" flipH="1" flipV="1">
            <a:off x="8636000" y="-319087"/>
            <a:ext cx="188913" cy="827087"/>
          </a:xfrm>
          <a:prstGeom prst="flowChartManualInpu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019925" y="0"/>
            <a:ext cx="942975" cy="188913"/>
          </a:xfrm>
          <a:prstGeom prst="rect">
            <a:avLst/>
          </a:prstGeom>
          <a:solidFill>
            <a:srgbClr val="7279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11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Thales - IGN / COGIT - MATIS</a:t>
            </a:r>
            <a:endParaRPr lang="fr-FR" dirty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28F6B-5A4E-4C60-AB97-327077DD9417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13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D5232-28D0-4F20-87E9-D7336FCF605C}" type="slidenum">
              <a:rPr lang="fr-FR"/>
              <a:pPr>
                <a:defRPr/>
              </a:pPr>
              <a:t>‹N°›</a:t>
            </a:fld>
            <a:r>
              <a:rPr lang="fr-FR" dirty="0"/>
              <a:t>/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A88D6-AE65-4754-B8B4-E2E71A9DC04D}" type="datetimeFigureOut">
              <a:rPr lang="fr-FR"/>
              <a:pPr>
                <a:defRPr/>
              </a:pPr>
              <a:t>22/09/2014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A1BED-4287-46A8-8A1B-4B5220843DF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8125" y="65103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cap="all" baseline="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Thales - IGN / COGIT - MATIS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23850" y="490538"/>
            <a:ext cx="8362950" cy="561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23850" y="1341438"/>
            <a:ext cx="8362950" cy="4784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382838" y="6510338"/>
            <a:ext cx="1125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F60618-7B6B-4743-9459-B8A8260C86C4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198813" y="65103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rgbClr val="7279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839C54E-AB10-46B4-B6CD-9F21901A2C0A}" type="slidenum">
              <a:rPr lang="fr-FR"/>
              <a:pPr>
                <a:defRPr/>
              </a:pPr>
              <a:t>‹N°›</a:t>
            </a:fld>
            <a:r>
              <a:rPr lang="fr-FR" dirty="0"/>
              <a:t>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 cap="all">
          <a:solidFill>
            <a:srgbClr val="72797F"/>
          </a:solidFill>
          <a:latin typeface="Arial Black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72797F"/>
          </a:solidFill>
          <a:latin typeface="Arial Black" pitchFamily="34" charset="0"/>
          <a:cs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Clr>
          <a:srgbClr val="97BF0D"/>
        </a:buClr>
        <a:buSzPct val="120000"/>
        <a:buFont typeface="Wingdings" pitchFamily="2" charset="2"/>
        <a:buChar char="§"/>
        <a:defRPr sz="2000" b="1" kern="1200" cap="all">
          <a:solidFill>
            <a:srgbClr val="72797F"/>
          </a:solidFill>
          <a:latin typeface="Arial" pitchFamily="34" charset="0"/>
          <a:ea typeface="+mn-ea"/>
          <a:cs typeface="Arial" pitchFamily="34" charset="0"/>
        </a:defRPr>
      </a:lvl1pPr>
      <a:lvl2pPr marL="627063" indent="-169863" algn="l" rtl="0" eaLnBrk="0" fontAlgn="base" hangingPunct="0">
        <a:lnSpc>
          <a:spcPts val="4100"/>
        </a:lnSpc>
        <a:spcBef>
          <a:spcPct val="20000"/>
        </a:spcBef>
        <a:spcAft>
          <a:spcPct val="0"/>
        </a:spcAft>
        <a:buClr>
          <a:srgbClr val="72797F"/>
        </a:buClr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6325" indent="-161925" algn="l" rtl="0" eaLnBrk="0" fontAlgn="base" hangingPunct="0">
        <a:spcBef>
          <a:spcPct val="20000"/>
        </a:spcBef>
        <a:spcAft>
          <a:spcPct val="0"/>
        </a:spcAft>
        <a:buClr>
          <a:srgbClr val="72797F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indent="-152400" algn="l" rtl="0" eaLnBrk="0" fontAlgn="base" hangingPunct="0">
        <a:spcBef>
          <a:spcPct val="20000"/>
        </a:spcBef>
        <a:spcAft>
          <a:spcPct val="0"/>
        </a:spcAft>
        <a:buClr>
          <a:srgbClr val="72797F"/>
        </a:buClr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71675" indent="-142875" algn="l" rtl="0" eaLnBrk="0" fontAlgn="base" hangingPunct="0">
        <a:spcBef>
          <a:spcPct val="20000"/>
        </a:spcBef>
        <a:spcAft>
          <a:spcPct val="0"/>
        </a:spcAft>
        <a:buClr>
          <a:srgbClr val="72797F"/>
        </a:buClr>
        <a:buFont typeface="Wingdings" pitchFamily="2" charset="2"/>
        <a:buChar char="§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rawlab/python-pcl/blob/master/tests/test.py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571472" y="2214554"/>
            <a:ext cx="7772400" cy="1500198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b="1" i="1" dirty="0" smtClean="0">
                <a:latin typeface="Arno Pro" pitchFamily="18" charset="0"/>
              </a:rPr>
              <a:t>A </a:t>
            </a:r>
            <a:r>
              <a:rPr lang="fr-FR" b="1" i="1" dirty="0" err="1" smtClean="0">
                <a:latin typeface="Arno Pro" pitchFamily="18" charset="0"/>
              </a:rPr>
              <a:t>pointcloud</a:t>
            </a:r>
            <a:r>
              <a:rPr lang="fr-FR" b="1" i="1" dirty="0" smtClean="0">
                <a:latin typeface="Arno Pro" pitchFamily="18" charset="0"/>
              </a:rPr>
              <a:t> server for data </a:t>
            </a:r>
            <a:r>
              <a:rPr lang="fr-FR" b="1" i="1" dirty="0" err="1" smtClean="0">
                <a:latin typeface="Arno Pro" pitchFamily="18" charset="0"/>
              </a:rPr>
              <a:t>storage</a:t>
            </a:r>
            <a:r>
              <a:rPr lang="fr-FR" b="1" i="1" dirty="0" smtClean="0">
                <a:latin typeface="Arno Pro" pitchFamily="18" charset="0"/>
              </a:rPr>
              <a:t> and </a:t>
            </a:r>
            <a:r>
              <a:rPr lang="fr-FR" b="1" i="1" dirty="0" err="1" smtClean="0">
                <a:latin typeface="Arno Pro" pitchFamily="18" charset="0"/>
              </a:rPr>
              <a:t>processing</a:t>
            </a:r>
            <a:endParaRPr lang="fr-FR" sz="1800" b="1" dirty="0">
              <a:latin typeface="Arno Pro" pitchFamily="18" charset="0"/>
            </a:endParaRPr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642910" y="4000504"/>
            <a:ext cx="8072494" cy="264320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rno Pro" pitchFamily="18" charset="0"/>
              </a:rPr>
              <a:t>Presented</a:t>
            </a:r>
            <a:r>
              <a:rPr lang="en-US" dirty="0" smtClean="0">
                <a:latin typeface="Arno Pro" pitchFamily="18" charset="0"/>
              </a:rPr>
              <a:t> at  </a:t>
            </a:r>
            <a:r>
              <a:rPr lang="en-US" dirty="0" err="1" smtClean="0">
                <a:latin typeface="Arno Pro" pitchFamily="18" charset="0"/>
              </a:rPr>
              <a:t>postgresl</a:t>
            </a:r>
            <a:r>
              <a:rPr lang="en-US" dirty="0" smtClean="0">
                <a:latin typeface="Arno Pro" pitchFamily="18" charset="0"/>
              </a:rPr>
              <a:t> PARIS session 6.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500" dirty="0" smtClean="0"/>
              <a:t>http://www.oslandia.com/postgresql-session-6-postgis.html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>
              <a:latin typeface="Arno Pro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>
              <a:latin typeface="Arno Pro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>
              <a:latin typeface="Arno Pro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rno Pro" pitchFamily="18" charset="0"/>
              </a:rPr>
              <a:t>Rémi </a:t>
            </a:r>
            <a:r>
              <a:rPr lang="en-US" dirty="0" err="1" smtClean="0">
                <a:latin typeface="Arno Pro" pitchFamily="18" charset="0"/>
              </a:rPr>
              <a:t>Cura</a:t>
            </a:r>
            <a:endParaRPr lang="en-US" dirty="0" smtClean="0">
              <a:latin typeface="Arno Pro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 smtClean="0">
              <a:latin typeface="Arno Pro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latin typeface="Arno Pro" pitchFamily="18" charset="0"/>
              </a:rPr>
              <a:t>Julien</a:t>
            </a:r>
            <a:r>
              <a:rPr lang="en-US" dirty="0" smtClean="0">
                <a:latin typeface="Arno Pro" pitchFamily="18" charset="0"/>
              </a:rPr>
              <a:t> </a:t>
            </a:r>
            <a:r>
              <a:rPr lang="en-US" dirty="0" err="1" smtClean="0">
                <a:latin typeface="Arno Pro" pitchFamily="18" charset="0"/>
              </a:rPr>
              <a:t>Perret</a:t>
            </a:r>
            <a:r>
              <a:rPr lang="en-US" dirty="0" smtClean="0">
                <a:latin typeface="Arno Pro" pitchFamily="18" charset="0"/>
              </a:rPr>
              <a:t> – Nicolas </a:t>
            </a:r>
            <a:r>
              <a:rPr lang="en-US" dirty="0" err="1" smtClean="0">
                <a:latin typeface="Arno Pro" pitchFamily="18" charset="0"/>
              </a:rPr>
              <a:t>paparoditis</a:t>
            </a:r>
            <a:r>
              <a:rPr lang="en-US" dirty="0" smtClean="0">
                <a:latin typeface="Arno Pro" pitchFamily="18" charset="0"/>
              </a:rPr>
              <a:t> – </a:t>
            </a:r>
            <a:r>
              <a:rPr lang="en-US" dirty="0" err="1" smtClean="0">
                <a:latin typeface="Arno Pro" pitchFamily="18" charset="0"/>
              </a:rPr>
              <a:t>GildaS</a:t>
            </a:r>
            <a:r>
              <a:rPr lang="en-US" dirty="0" smtClean="0">
                <a:latin typeface="Arno Pro" pitchFamily="18" charset="0"/>
              </a:rPr>
              <a:t> Le </a:t>
            </a:r>
            <a:r>
              <a:rPr lang="en-US" dirty="0" err="1" smtClean="0">
                <a:latin typeface="Arno Pro" pitchFamily="18" charset="0"/>
              </a:rPr>
              <a:t>meur</a:t>
            </a:r>
            <a:endParaRPr lang="en-US" dirty="0" smtClean="0">
              <a:latin typeface="Arno Pro" pitchFamily="18" charset="0"/>
            </a:endParaRPr>
          </a:p>
        </p:txBody>
      </p:sp>
      <p:pic>
        <p:nvPicPr>
          <p:cNvPr id="10" name="Picture 3" descr="D:\RemiCura\documents\logo_matis_cogi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428604"/>
            <a:ext cx="1654472" cy="1071570"/>
          </a:xfrm>
          <a:prstGeom prst="rect">
            <a:avLst/>
          </a:prstGeom>
          <a:noFill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2" y="428604"/>
            <a:ext cx="3571868" cy="854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</a:t>
            </a:r>
            <a:r>
              <a:rPr lang="en-US" dirty="0" smtClean="0"/>
              <a:t>DBMS?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people do with point clouds?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(See [3] in “</a:t>
            </a:r>
            <a:r>
              <a:rPr lang="en-US" dirty="0" err="1" smtClean="0"/>
              <a:t>ressources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Create data</a:t>
            </a:r>
          </a:p>
          <a:p>
            <a:pPr lvl="1"/>
            <a:r>
              <a:rPr lang="en-US" dirty="0" smtClean="0"/>
              <a:t>Get data based on </a:t>
            </a:r>
            <a:br>
              <a:rPr lang="en-US" dirty="0" smtClean="0"/>
            </a:br>
            <a:r>
              <a:rPr lang="en-US" dirty="0" smtClean="0"/>
              <a:t>  localization </a:t>
            </a:r>
            <a:br>
              <a:rPr lang="en-US" dirty="0" smtClean="0"/>
            </a:br>
            <a:r>
              <a:rPr lang="en-US" dirty="0" smtClean="0"/>
              <a:t>  time </a:t>
            </a:r>
            <a:br>
              <a:rPr lang="en-US" dirty="0" smtClean="0"/>
            </a:br>
            <a:r>
              <a:rPr lang="en-US" dirty="0" smtClean="0"/>
              <a:t>  attributes</a:t>
            </a:r>
          </a:p>
          <a:p>
            <a:pPr lvl="1"/>
            <a:r>
              <a:rPr lang="en-US" dirty="0" smtClean="0"/>
              <a:t>Mix data set</a:t>
            </a:r>
          </a:p>
          <a:p>
            <a:pPr lvl="1"/>
            <a:r>
              <a:rPr lang="en-US" dirty="0" smtClean="0"/>
              <a:t>Convert data </a:t>
            </a:r>
          </a:p>
          <a:p>
            <a:pPr lvl="1"/>
            <a:r>
              <a:rPr lang="en-US" dirty="0" smtClean="0"/>
              <a:t>Process data</a:t>
            </a:r>
          </a:p>
          <a:p>
            <a:pPr lvl="1"/>
            <a:r>
              <a:rPr lang="en-US" dirty="0" smtClean="0"/>
              <a:t>Visualize data</a:t>
            </a:r>
          </a:p>
          <a:p>
            <a:pPr lvl="1"/>
            <a:r>
              <a:rPr lang="en-US" dirty="0" smtClean="0"/>
              <a:t>Update data</a:t>
            </a:r>
          </a:p>
          <a:p>
            <a:pPr lvl="1"/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10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6572264" y="4572008"/>
            <a:ext cx="2357454" cy="285752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DBMS?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071546"/>
            <a:ext cx="8362950" cy="4785395"/>
          </a:xfrm>
        </p:spPr>
        <p:txBody>
          <a:bodyPr/>
          <a:lstStyle/>
          <a:p>
            <a:r>
              <a:rPr lang="en-US" dirty="0" smtClean="0"/>
              <a:t>Illustration of quad tree in </a:t>
            </a:r>
            <a:r>
              <a:rPr lang="en-US" dirty="0" err="1" smtClean="0"/>
              <a:t>filesystem</a:t>
            </a:r>
            <a:endParaRPr lang="en-US" dirty="0" smtClean="0"/>
          </a:p>
          <a:p>
            <a:r>
              <a:rPr lang="en-US" cap="none" dirty="0" smtClean="0"/>
              <a:t>Typically, point clouds are cut in pieces to form a hierarchy of folders (ex : quad tree).</a:t>
            </a:r>
          </a:p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11</a:t>
            </a:fld>
            <a:r>
              <a:rPr lang="fr-FR" dirty="0" smtClean="0"/>
              <a:t>/</a:t>
            </a:r>
            <a:endParaRPr lang="fr-FR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14620"/>
            <a:ext cx="2357422" cy="2394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ZoneTexte 12"/>
          <p:cNvSpPr txBox="1"/>
          <p:nvPr/>
        </p:nvSpPr>
        <p:spPr>
          <a:xfrm>
            <a:off x="2500298" y="221455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r>
              <a:rPr lang="en-US" dirty="0" smtClean="0"/>
              <a:t>older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785786" y="221455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Coverage 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2025633" y="271462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/s1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2000232" y="367975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/s1/s1..4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2000232" y="4572008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/s1/s1..4/s1..4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3786182" y="2143116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Folder </a:t>
            </a:r>
          </a:p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3240079" y="2714620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0</a:t>
            </a:r>
            <a:endParaRPr lang="en-US" baseline="30000" dirty="0"/>
          </a:p>
        </p:txBody>
      </p:sp>
      <p:sp>
        <p:nvSpPr>
          <p:cNvPr id="22" name="ZoneTexte 21"/>
          <p:cNvSpPr txBox="1"/>
          <p:nvPr/>
        </p:nvSpPr>
        <p:spPr>
          <a:xfrm>
            <a:off x="3857620" y="367213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1</a:t>
            </a:r>
            <a:endParaRPr lang="en-US" baseline="30000" dirty="0"/>
          </a:p>
        </p:txBody>
      </p:sp>
      <p:sp>
        <p:nvSpPr>
          <p:cNvPr id="23" name="ZoneTexte 22"/>
          <p:cNvSpPr txBox="1"/>
          <p:nvPr/>
        </p:nvSpPr>
        <p:spPr>
          <a:xfrm>
            <a:off x="3786182" y="457200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25" name="ZoneTexte 24"/>
          <p:cNvSpPr txBox="1"/>
          <p:nvPr/>
        </p:nvSpPr>
        <p:spPr>
          <a:xfrm>
            <a:off x="6500794" y="2357430"/>
            <a:ext cx="29289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0    </a:t>
            </a:r>
            <a:r>
              <a:rPr lang="en-US" sz="1200" dirty="0" smtClean="0"/>
              <a:t>                 </a:t>
            </a:r>
            <a:r>
              <a:rPr lang="en-US" sz="1200" dirty="0" smtClean="0"/>
              <a:t>1      </a:t>
            </a:r>
            <a:r>
              <a:rPr lang="en-US" sz="1200" dirty="0" smtClean="0"/>
              <a:t>                 </a:t>
            </a:r>
            <a:r>
              <a:rPr lang="en-US" sz="1200" dirty="0" smtClean="0"/>
              <a:t>1</a:t>
            </a:r>
          </a:p>
          <a:p>
            <a:r>
              <a:rPr lang="en-US" sz="1200" dirty="0" smtClean="0"/>
              <a:t> 1   </a:t>
            </a:r>
            <a:r>
              <a:rPr lang="en-US" sz="1200" dirty="0" smtClean="0"/>
              <a:t>                  </a:t>
            </a:r>
            <a:r>
              <a:rPr lang="en-US" sz="1200" dirty="0" smtClean="0"/>
              <a:t>4        </a:t>
            </a:r>
            <a:r>
              <a:rPr lang="en-US" sz="1200" dirty="0" smtClean="0"/>
              <a:t>               </a:t>
            </a:r>
            <a:r>
              <a:rPr lang="en-US" sz="1200" dirty="0" smtClean="0"/>
              <a:t>5</a:t>
            </a:r>
          </a:p>
          <a:p>
            <a:r>
              <a:rPr lang="en-US" sz="1200" dirty="0" smtClean="0"/>
              <a:t> 2     </a:t>
            </a:r>
            <a:r>
              <a:rPr lang="en-US" sz="1200" dirty="0" smtClean="0"/>
              <a:t>               </a:t>
            </a:r>
            <a:r>
              <a:rPr lang="en-US" sz="1200" dirty="0" smtClean="0"/>
              <a:t>16     </a:t>
            </a:r>
            <a:r>
              <a:rPr lang="en-US" sz="1200" dirty="0" smtClean="0"/>
              <a:t>                </a:t>
            </a:r>
            <a:r>
              <a:rPr lang="en-US" sz="1200" dirty="0" smtClean="0"/>
              <a:t>21</a:t>
            </a:r>
          </a:p>
          <a:p>
            <a:r>
              <a:rPr lang="en-US" sz="1200" dirty="0" smtClean="0"/>
              <a:t> 3    </a:t>
            </a:r>
            <a:r>
              <a:rPr lang="en-US" sz="1200" dirty="0" smtClean="0"/>
              <a:t>                 </a:t>
            </a:r>
            <a:r>
              <a:rPr lang="en-US" sz="1200" dirty="0" smtClean="0"/>
              <a:t>64    </a:t>
            </a:r>
            <a:r>
              <a:rPr lang="en-US" sz="1200" dirty="0" smtClean="0"/>
              <a:t>                </a:t>
            </a:r>
            <a:r>
              <a:rPr lang="en-US" sz="1200" dirty="0" smtClean="0"/>
              <a:t>85</a:t>
            </a:r>
          </a:p>
          <a:p>
            <a:r>
              <a:rPr lang="en-US" sz="1200" dirty="0" smtClean="0"/>
              <a:t> 4  </a:t>
            </a:r>
            <a:r>
              <a:rPr lang="en-US" sz="1200" dirty="0" smtClean="0"/>
              <a:t>             </a:t>
            </a:r>
            <a:r>
              <a:rPr lang="en-US" sz="1200" dirty="0" smtClean="0"/>
              <a:t>2.6e+02    </a:t>
            </a:r>
            <a:r>
              <a:rPr lang="en-US" sz="1200" dirty="0" smtClean="0"/>
              <a:t>       3.4e+02</a:t>
            </a:r>
            <a:endParaRPr lang="en-US" sz="1200" dirty="0" smtClean="0"/>
          </a:p>
          <a:p>
            <a:r>
              <a:rPr lang="en-US" sz="1200" dirty="0" smtClean="0"/>
              <a:t> 5      </a:t>
            </a:r>
            <a:r>
              <a:rPr lang="en-US" sz="1200" dirty="0" smtClean="0"/>
              <a:t>         1e+03              </a:t>
            </a:r>
            <a:r>
              <a:rPr lang="en-US" sz="1200" dirty="0" smtClean="0"/>
              <a:t>1.4e+03</a:t>
            </a:r>
          </a:p>
          <a:p>
            <a:r>
              <a:rPr lang="en-US" sz="1200" dirty="0" smtClean="0"/>
              <a:t> 6 </a:t>
            </a:r>
            <a:r>
              <a:rPr lang="en-US" sz="1200" dirty="0" smtClean="0"/>
              <a:t>              </a:t>
            </a:r>
            <a:r>
              <a:rPr lang="en-US" sz="1200" dirty="0" smtClean="0"/>
              <a:t>4.1e+03 </a:t>
            </a:r>
            <a:r>
              <a:rPr lang="en-US" sz="1200" dirty="0" smtClean="0"/>
              <a:t>          </a:t>
            </a:r>
            <a:r>
              <a:rPr lang="en-US" sz="1200" dirty="0" smtClean="0"/>
              <a:t>5.5e+03</a:t>
            </a:r>
          </a:p>
          <a:p>
            <a:r>
              <a:rPr lang="en-US" sz="1200" dirty="0" smtClean="0"/>
              <a:t> 7    </a:t>
            </a:r>
            <a:r>
              <a:rPr lang="en-US" sz="1200" dirty="0" smtClean="0"/>
              <a:t>           1.6e+04           </a:t>
            </a:r>
            <a:r>
              <a:rPr lang="en-US" sz="1200" dirty="0" smtClean="0"/>
              <a:t>2.2e+04</a:t>
            </a:r>
          </a:p>
          <a:p>
            <a:r>
              <a:rPr lang="en-US" sz="1200" dirty="0" smtClean="0"/>
              <a:t> 8    </a:t>
            </a:r>
            <a:r>
              <a:rPr lang="en-US" sz="1200" dirty="0" smtClean="0"/>
              <a:t>           6.6e+04           </a:t>
            </a:r>
            <a:r>
              <a:rPr lang="en-US" sz="1200" dirty="0" smtClean="0"/>
              <a:t>8.7e+04</a:t>
            </a:r>
          </a:p>
          <a:p>
            <a:r>
              <a:rPr lang="en-US" sz="1200" dirty="0" smtClean="0"/>
              <a:t> 9    </a:t>
            </a:r>
            <a:r>
              <a:rPr lang="en-US" sz="1200" dirty="0" smtClean="0"/>
              <a:t>           2.6e+05           </a:t>
            </a:r>
            <a:r>
              <a:rPr lang="en-US" sz="1200" dirty="0" smtClean="0"/>
              <a:t>3.5e+05</a:t>
            </a:r>
          </a:p>
          <a:p>
            <a:r>
              <a:rPr lang="en-US" sz="1200" dirty="0" smtClean="0"/>
              <a:t>10    </a:t>
            </a:r>
            <a:r>
              <a:rPr lang="en-US" sz="1200" dirty="0" smtClean="0"/>
              <a:t>          </a:t>
            </a:r>
            <a:r>
              <a:rPr lang="en-US" sz="1200" dirty="0" smtClean="0"/>
              <a:t>1e+06   </a:t>
            </a:r>
            <a:r>
              <a:rPr lang="en-US" sz="1200" dirty="0" smtClean="0"/>
              <a:t>           </a:t>
            </a:r>
            <a:r>
              <a:rPr lang="en-US" sz="1200" dirty="0" smtClean="0"/>
              <a:t>1.4e+06</a:t>
            </a:r>
          </a:p>
          <a:p>
            <a:r>
              <a:rPr lang="en-US" sz="1200" dirty="0" smtClean="0"/>
              <a:t>11    </a:t>
            </a:r>
            <a:r>
              <a:rPr lang="en-US" sz="1200" dirty="0" smtClean="0"/>
              <a:t>          4.2e+06           </a:t>
            </a:r>
            <a:r>
              <a:rPr lang="en-US" sz="1200" dirty="0" smtClean="0"/>
              <a:t>5.6e+06</a:t>
            </a:r>
          </a:p>
          <a:p>
            <a:r>
              <a:rPr lang="en-US" dirty="0" smtClean="0"/>
              <a:t>12    </a:t>
            </a:r>
            <a:r>
              <a:rPr lang="en-US" dirty="0" smtClean="0"/>
              <a:t>  1.7e+07    2.2e+07</a:t>
            </a:r>
            <a:endParaRPr lang="en-US" dirty="0" smtClean="0"/>
          </a:p>
        </p:txBody>
      </p:sp>
      <p:sp>
        <p:nvSpPr>
          <p:cNvPr id="26" name="ZoneTexte 25"/>
          <p:cNvSpPr txBox="1"/>
          <p:nvPr/>
        </p:nvSpPr>
        <p:spPr>
          <a:xfrm>
            <a:off x="6572264" y="2000240"/>
            <a:ext cx="27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 folder  </a:t>
            </a:r>
            <a:r>
              <a:rPr lang="en-US" dirty="0" err="1" smtClean="0"/>
              <a:t>cum_folder</a:t>
            </a:r>
            <a:endParaRPr lang="en-US" baseline="30000" dirty="0"/>
          </a:p>
        </p:txBody>
      </p:sp>
      <p:cxnSp>
        <p:nvCxnSpPr>
          <p:cNvPr id="29" name="Connecteur droit avec flèche 28"/>
          <p:cNvCxnSpPr/>
          <p:nvPr/>
        </p:nvCxnSpPr>
        <p:spPr>
          <a:xfrm flipV="1">
            <a:off x="5357818" y="4929198"/>
            <a:ext cx="1143008" cy="50006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2" name="Groupe 31"/>
          <p:cNvGrpSpPr/>
          <p:nvPr/>
        </p:nvGrpSpPr>
        <p:grpSpPr>
          <a:xfrm>
            <a:off x="3500430" y="5357826"/>
            <a:ext cx="1857388" cy="1214422"/>
            <a:chOff x="3929058" y="5643578"/>
            <a:chExt cx="1857388" cy="1214422"/>
          </a:xfrm>
        </p:grpSpPr>
        <p:sp>
          <p:nvSpPr>
            <p:cNvPr id="30" name="ZoneTexte 29"/>
            <p:cNvSpPr txBox="1"/>
            <p:nvPr/>
          </p:nvSpPr>
          <p:spPr>
            <a:xfrm>
              <a:off x="3929058" y="5657671"/>
              <a:ext cx="18573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Greater than max folder number on NTFS and EXT </a:t>
              </a:r>
              <a:r>
                <a:rPr lang="en-US" dirty="0" err="1" smtClean="0"/>
                <a:t>filesystem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929058" y="5643578"/>
              <a:ext cx="1785950" cy="1214422"/>
            </a:xfrm>
            <a:prstGeom prst="rect">
              <a:avLst/>
            </a:prstGeom>
            <a:noFill/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0" y="2143116"/>
            <a:ext cx="4714876" cy="3071834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ZoneTexte 36"/>
          <p:cNvSpPr txBox="1"/>
          <p:nvPr/>
        </p:nvSpPr>
        <p:spPr>
          <a:xfrm>
            <a:off x="5715008" y="5357826"/>
            <a:ext cx="3428992" cy="13573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dirty="0" smtClean="0"/>
              <a:t>Is it sufficient? 100k pts/file</a:t>
            </a:r>
          </a:p>
          <a:p>
            <a:r>
              <a:rPr lang="en-US" dirty="0" smtClean="0"/>
              <a:t>8*10</a:t>
            </a:r>
            <a:r>
              <a:rPr lang="en-US" baseline="30000" dirty="0" smtClean="0"/>
              <a:t>6</a:t>
            </a:r>
            <a:r>
              <a:rPr lang="en-US" dirty="0" smtClean="0"/>
              <a:t> * 10</a:t>
            </a:r>
            <a:r>
              <a:rPr lang="en-US" baseline="30000" dirty="0" smtClean="0"/>
              <a:t>5</a:t>
            </a:r>
            <a:r>
              <a:rPr lang="en-US" dirty="0" smtClean="0"/>
              <a:t> = 10</a:t>
            </a:r>
            <a:r>
              <a:rPr lang="en-US" baseline="30000" dirty="0" smtClean="0"/>
              <a:t>11</a:t>
            </a:r>
            <a:r>
              <a:rPr lang="en-US" dirty="0" smtClean="0"/>
              <a:t> = </a:t>
            </a:r>
            <a:r>
              <a:rPr lang="en-US" b="1" dirty="0" smtClean="0"/>
              <a:t>800 Billions</a:t>
            </a:r>
            <a:r>
              <a:rPr lang="en-US" dirty="0" smtClean="0"/>
              <a:t> pts.</a:t>
            </a:r>
          </a:p>
          <a:p>
            <a:r>
              <a:rPr lang="en-US" dirty="0" smtClean="0"/>
              <a:t>For </a:t>
            </a:r>
            <a:r>
              <a:rPr lang="en-US" b="1" dirty="0" smtClean="0"/>
              <a:t>one</a:t>
            </a:r>
            <a:r>
              <a:rPr lang="en-US" dirty="0" smtClean="0"/>
              <a:t> laser : 3.6 Billions/h.</a:t>
            </a:r>
          </a:p>
          <a:p>
            <a:r>
              <a:rPr lang="en-US" dirty="0" smtClean="0"/>
              <a:t>Working day : 30 Billions</a:t>
            </a:r>
          </a:p>
          <a:p>
            <a:r>
              <a:rPr lang="en-US" dirty="0" smtClean="0"/>
              <a:t>=&gt; </a:t>
            </a:r>
            <a:r>
              <a:rPr lang="en-US" b="1" dirty="0" smtClean="0"/>
              <a:t>Only 30 days of acquisition 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</a:t>
            </a:r>
            <a:r>
              <a:rPr lang="en-US" dirty="0" smtClean="0"/>
              <a:t>DBMS?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1142984"/>
            <a:ext cx="8362950" cy="57150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cap="none" dirty="0" smtClean="0"/>
              <a:t>File system limitations</a:t>
            </a:r>
          </a:p>
          <a:p>
            <a:pPr lvl="1"/>
            <a:r>
              <a:rPr lang="en-US" dirty="0" smtClean="0"/>
              <a:t>Create data</a:t>
            </a:r>
          </a:p>
          <a:p>
            <a:pPr lvl="1"/>
            <a:r>
              <a:rPr lang="en-US" dirty="0" smtClean="0"/>
              <a:t>Get data based on </a:t>
            </a:r>
            <a:br>
              <a:rPr lang="en-US" dirty="0" smtClean="0"/>
            </a:br>
            <a:r>
              <a:rPr lang="en-US" dirty="0" smtClean="0"/>
              <a:t>  localization </a:t>
            </a:r>
            <a:br>
              <a:rPr lang="en-US" dirty="0" smtClean="0"/>
            </a:br>
            <a:r>
              <a:rPr lang="en-US" dirty="0" smtClean="0"/>
              <a:t>  time </a:t>
            </a:r>
            <a:br>
              <a:rPr lang="en-US" dirty="0" smtClean="0"/>
            </a:br>
            <a:r>
              <a:rPr lang="en-US" dirty="0" smtClean="0"/>
              <a:t>  attributes</a:t>
            </a:r>
          </a:p>
          <a:p>
            <a:pPr lvl="1"/>
            <a:r>
              <a:rPr lang="en-US" dirty="0" smtClean="0"/>
              <a:t>Mix data sets</a:t>
            </a:r>
          </a:p>
          <a:p>
            <a:pPr lvl="1"/>
            <a:r>
              <a:rPr lang="en-US" dirty="0" smtClean="0"/>
              <a:t>Convert data </a:t>
            </a:r>
          </a:p>
          <a:p>
            <a:pPr lvl="1"/>
            <a:r>
              <a:rPr lang="en-US" dirty="0" smtClean="0"/>
              <a:t>Process data</a:t>
            </a:r>
          </a:p>
          <a:p>
            <a:pPr lvl="1"/>
            <a:r>
              <a:rPr lang="en-US" dirty="0" smtClean="0"/>
              <a:t>Visualize data</a:t>
            </a:r>
          </a:p>
          <a:p>
            <a:pPr lvl="1"/>
            <a:r>
              <a:rPr lang="en-US" dirty="0" smtClean="0"/>
              <a:t>Update data</a:t>
            </a:r>
          </a:p>
          <a:p>
            <a:pPr lvl="1"/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12</a:t>
            </a:fld>
            <a:r>
              <a:rPr lang="fr-FR" smtClean="0"/>
              <a:t>/</a:t>
            </a:r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3214678" y="1643050"/>
            <a:ext cx="5500726" cy="461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27063" marR="0" lvl="1" indent="-169863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72797F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Only 1 user at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 time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627063" marR="0" lvl="1" indent="-169863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72797F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Need to choose a File structure adapted to one and only one query type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pPr marL="627063" marR="0" lvl="1" indent="-169863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72797F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Very difficult</a:t>
            </a:r>
          </a:p>
          <a:p>
            <a:pPr marL="627063" marR="0" lvl="1" indent="-169863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72797F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OK</a:t>
            </a:r>
          </a:p>
          <a:p>
            <a:pPr marL="627063" marR="0" lvl="1" indent="-169863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72797F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User need to create manually buffers of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points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627063" marR="0" lvl="1" indent="-169863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72797F"/>
              </a:buClr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OK</a:t>
            </a:r>
          </a:p>
          <a:p>
            <a:pPr marL="627063" lvl="1" indent="-169863" eaLnBrk="0" hangingPunct="0">
              <a:spcBef>
                <a:spcPts val="1800"/>
              </a:spcBef>
              <a:buClr>
                <a:srgbClr val="72797F"/>
              </a:buClr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Only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 user at a time</a:t>
            </a:r>
          </a:p>
          <a:p>
            <a:pPr marL="627063" marR="0" lvl="1" indent="-169863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72797F"/>
              </a:buClr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DBMS?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0" dirty="0" smtClean="0"/>
              <a:t>Using a </a:t>
            </a:r>
            <a:r>
              <a:rPr lang="en-US" dirty="0" smtClean="0"/>
              <a:t>file system</a:t>
            </a:r>
          </a:p>
          <a:p>
            <a:endParaRPr lang="en-US" dirty="0" smtClean="0"/>
          </a:p>
          <a:p>
            <a:r>
              <a:rPr lang="en-US" cap="none" dirty="0" smtClean="0"/>
              <a:t>Everything can be done, but it would amount to redeveloping a DBMS system !</a:t>
            </a:r>
          </a:p>
          <a:p>
            <a:r>
              <a:rPr lang="en-US" cap="none" dirty="0" smtClean="0"/>
              <a:t>No security of the data</a:t>
            </a:r>
          </a:p>
          <a:p>
            <a:r>
              <a:rPr lang="en-US" cap="none" dirty="0" smtClean="0"/>
              <a:t>No concurrency</a:t>
            </a:r>
          </a:p>
          <a:p>
            <a:r>
              <a:rPr lang="en-US" cap="none" dirty="0" smtClean="0"/>
              <a:t>Need a different solution for every kind of geo-data (points, raster, vector)</a:t>
            </a:r>
          </a:p>
          <a:p>
            <a:endParaRPr lang="en-US" cap="none" dirty="0" smtClean="0"/>
          </a:p>
          <a:p>
            <a:r>
              <a:rPr lang="en-US" cap="none" dirty="0" smtClean="0"/>
              <a:t>In the raster world, massive trends toward database/server.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13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DBMS?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USing</a:t>
            </a:r>
            <a:r>
              <a:rPr lang="en-US" dirty="0" smtClean="0"/>
              <a:t> A DBMS </a:t>
            </a:r>
            <a:r>
              <a:rPr lang="en-US" dirty="0" smtClean="0"/>
              <a:t>solution</a:t>
            </a:r>
          </a:p>
          <a:p>
            <a:endParaRPr lang="en-US" dirty="0" smtClean="0"/>
          </a:p>
          <a:p>
            <a:r>
              <a:rPr lang="en-US" cap="none" dirty="0" smtClean="0"/>
              <a:t>Allow concurrency / clusters of servers</a:t>
            </a:r>
          </a:p>
          <a:p>
            <a:r>
              <a:rPr lang="en-US" cap="none" dirty="0" smtClean="0"/>
              <a:t>All geospatial data in the same place</a:t>
            </a:r>
          </a:p>
          <a:p>
            <a:endParaRPr lang="en-US" cap="none" dirty="0" smtClean="0"/>
          </a:p>
          <a:p>
            <a:r>
              <a:rPr lang="en-US" cap="none" dirty="0" smtClean="0"/>
              <a:t>Efficient querying on localization &amp; time &amp; attributes &amp; data set</a:t>
            </a:r>
          </a:p>
          <a:p>
            <a:r>
              <a:rPr lang="en-US" cap="none" dirty="0" smtClean="0"/>
              <a:t>Proper management of metadata at the data set level</a:t>
            </a:r>
            <a:br>
              <a:rPr lang="en-US" cap="none" dirty="0" smtClean="0"/>
            </a:br>
            <a:r>
              <a:rPr lang="en-US" cap="none" dirty="0" smtClean="0"/>
              <a:t>+ relational link to other data.</a:t>
            </a:r>
          </a:p>
          <a:p>
            <a:endParaRPr lang="en-US" cap="none" dirty="0" smtClean="0"/>
          </a:p>
          <a:p>
            <a:r>
              <a:rPr lang="en-US" cap="none" dirty="0" smtClean="0"/>
              <a:t>Point clouds as a service : can be integrated in sophisticated client system.</a:t>
            </a:r>
            <a:endParaRPr lang="en-US" cap="none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14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PointCLOUD</a:t>
            </a:r>
            <a:r>
              <a:rPr lang="en-US" dirty="0" smtClean="0"/>
              <a:t> : efficient  storing/querying in </a:t>
            </a:r>
            <a:r>
              <a:rPr lang="en-US" dirty="0" err="1" smtClean="0"/>
              <a:t>postgres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305F5B3-A6E5-40AA-A82B-787F42B9B41F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D7BCD-66D0-4372-890E-9084B1AF6A1A}" type="slidenum">
              <a:rPr lang="fr-FR" smtClean="0"/>
              <a:pPr>
                <a:defRPr/>
              </a:pPr>
              <a:t>15</a:t>
            </a:fld>
            <a:r>
              <a:rPr lang="fr-FR" smtClean="0"/>
              <a:t>/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PointCLoud</a:t>
            </a:r>
            <a:r>
              <a:rPr lang="en-US" dirty="0" smtClean="0"/>
              <a:t>?</a:t>
            </a:r>
          </a:p>
          <a:p>
            <a:r>
              <a:rPr lang="en-US" dirty="0" smtClean="0"/>
              <a:t>Efficient storage</a:t>
            </a:r>
          </a:p>
          <a:p>
            <a:r>
              <a:rPr lang="en-US" dirty="0" smtClean="0"/>
              <a:t>Efficient loading</a:t>
            </a:r>
          </a:p>
          <a:p>
            <a:r>
              <a:rPr lang="en-US" dirty="0" smtClean="0"/>
              <a:t>FAST querying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305F5B3-A6E5-40AA-A82B-787F42B9B41F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D7BCD-66D0-4372-890E-9084B1AF6A1A}" type="slidenum">
              <a:rPr lang="fr-FR" smtClean="0"/>
              <a:pPr>
                <a:defRPr/>
              </a:pPr>
              <a:t>16</a:t>
            </a:fld>
            <a:r>
              <a:rPr lang="fr-FR" smtClean="0"/>
              <a:t>/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Documentation</a:t>
            </a:r>
          </a:p>
          <a:p>
            <a:r>
              <a:rPr lang="fr-FR" dirty="0" err="1" smtClean="0"/>
              <a:t>tools</a:t>
            </a:r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[1] J. </a:t>
            </a:r>
            <a:r>
              <a:rPr lang="fr-FR" dirty="0" err="1" smtClean="0"/>
              <a:t>Demantké</a:t>
            </a:r>
            <a:r>
              <a:rPr lang="fr-FR" dirty="0" smtClean="0"/>
              <a:t>: </a:t>
            </a:r>
            <a:r>
              <a:rPr lang="fr-FR" dirty="0" err="1" smtClean="0"/>
              <a:t>thesis</a:t>
            </a:r>
            <a:endParaRPr lang="fr-FR" dirty="0" smtClean="0"/>
          </a:p>
          <a:p>
            <a:r>
              <a:rPr lang="fr-FR" dirty="0" smtClean="0"/>
              <a:t>[2] P. </a:t>
            </a:r>
            <a:r>
              <a:rPr lang="fr-FR" dirty="0" err="1" smtClean="0"/>
              <a:t>Ramsey</a:t>
            </a:r>
            <a:r>
              <a:rPr lang="fr-FR" dirty="0" smtClean="0"/>
              <a:t> </a:t>
            </a:r>
            <a:r>
              <a:rPr lang="fr-FR" dirty="0" err="1" smtClean="0"/>
              <a:t>presentation</a:t>
            </a:r>
            <a:r>
              <a:rPr lang="fr-FR" dirty="0" smtClean="0"/>
              <a:t> of </a:t>
            </a:r>
            <a:r>
              <a:rPr lang="fr-FR" dirty="0" err="1" smtClean="0"/>
              <a:t>PointCloud</a:t>
            </a:r>
            <a:r>
              <a:rPr lang="fr-FR" dirty="0" smtClean="0"/>
              <a:t> : </a:t>
            </a:r>
            <a:r>
              <a:rPr lang="fr-FR" dirty="0" smtClean="0"/>
              <a:t>boundlessgeo.com/</a:t>
            </a:r>
            <a:r>
              <a:rPr lang="fr-FR" dirty="0" err="1" smtClean="0"/>
              <a:t>wp</a:t>
            </a:r>
            <a:r>
              <a:rPr lang="fr-FR" dirty="0" smtClean="0"/>
              <a:t>-content/</a:t>
            </a:r>
            <a:r>
              <a:rPr lang="fr-FR" dirty="0" err="1" smtClean="0"/>
              <a:t>uploads</a:t>
            </a:r>
            <a:r>
              <a:rPr lang="fr-FR" dirty="0" smtClean="0"/>
              <a:t>/2013/10/pgpointcloud-foss4-2013.pdf</a:t>
            </a:r>
          </a:p>
          <a:p>
            <a:endParaRPr lang="fr-FR" dirty="0" smtClean="0"/>
          </a:p>
          <a:p>
            <a:r>
              <a:rPr lang="fr-FR" dirty="0" smtClean="0"/>
              <a:t>[3] : Point </a:t>
            </a:r>
            <a:r>
              <a:rPr lang="fr-FR" dirty="0" err="1" smtClean="0"/>
              <a:t>cloud</a:t>
            </a:r>
            <a:r>
              <a:rPr lang="fr-FR" dirty="0" smtClean="0"/>
              <a:t> data </a:t>
            </a:r>
            <a:r>
              <a:rPr lang="fr-FR" dirty="0" smtClean="0"/>
              <a:t>management</a:t>
            </a:r>
            <a:br>
              <a:rPr lang="fr-FR" dirty="0" smtClean="0"/>
            </a:br>
            <a:r>
              <a:rPr lang="fr-FR" i="1" dirty="0" smtClean="0"/>
              <a:t>Peter </a:t>
            </a:r>
            <a:r>
              <a:rPr lang="fr-FR" i="1" dirty="0" smtClean="0"/>
              <a:t>van </a:t>
            </a:r>
            <a:r>
              <a:rPr lang="fr-FR" i="1" dirty="0" err="1" smtClean="0"/>
              <a:t>Oosterom</a:t>
            </a:r>
            <a:r>
              <a:rPr lang="fr-FR" i="1" dirty="0" smtClean="0"/>
              <a:t>, Siva </a:t>
            </a:r>
            <a:r>
              <a:rPr lang="fr-FR" i="1" dirty="0" err="1" smtClean="0"/>
              <a:t>Ravada</a:t>
            </a:r>
            <a:r>
              <a:rPr lang="fr-FR" i="1" dirty="0" smtClean="0"/>
              <a:t>, Mike </a:t>
            </a:r>
            <a:r>
              <a:rPr lang="fr-FR" i="1" dirty="0" err="1" smtClean="0"/>
              <a:t>Horhammer</a:t>
            </a:r>
            <a:r>
              <a:rPr lang="fr-FR" i="1" dirty="0" smtClean="0"/>
              <a:t>, Oscar Marinez </a:t>
            </a:r>
            <a:r>
              <a:rPr lang="fr-FR" i="1" dirty="0" err="1" smtClean="0"/>
              <a:t>Rubi</a:t>
            </a:r>
            <a:r>
              <a:rPr lang="fr-FR" i="1" dirty="0" smtClean="0"/>
              <a:t>, Milena </a:t>
            </a:r>
            <a:r>
              <a:rPr lang="fr-FR" i="1" dirty="0" err="1" smtClean="0"/>
              <a:t>Ivanova</a:t>
            </a:r>
            <a:r>
              <a:rPr lang="fr-FR" i="1" dirty="0" smtClean="0"/>
              <a:t>, Martin </a:t>
            </a:r>
            <a:r>
              <a:rPr lang="fr-FR" i="1" dirty="0" err="1" smtClean="0"/>
              <a:t>Kodde</a:t>
            </a:r>
            <a:r>
              <a:rPr lang="fr-FR" i="1" dirty="0" smtClean="0"/>
              <a:t> </a:t>
            </a:r>
            <a:r>
              <a:rPr lang="fr-FR" i="1" dirty="0" smtClean="0"/>
              <a:t>and </a:t>
            </a:r>
            <a:r>
              <a:rPr lang="fr-FR" i="1" dirty="0" smtClean="0"/>
              <a:t>Theo </a:t>
            </a:r>
            <a:r>
              <a:rPr lang="fr-FR" i="1" dirty="0" err="1" smtClean="0"/>
              <a:t>Tijssen</a:t>
            </a:r>
            <a:r>
              <a:rPr lang="fr-FR" i="1" dirty="0" smtClean="0"/>
              <a:t/>
            </a:r>
            <a:br>
              <a:rPr lang="fr-FR" i="1" dirty="0" smtClean="0"/>
            </a:br>
            <a:r>
              <a:rPr lang="en-US" i="1" dirty="0" err="1" smtClean="0"/>
              <a:t>IQmulus</a:t>
            </a:r>
            <a:r>
              <a:rPr lang="en-US" i="1" dirty="0" smtClean="0"/>
              <a:t> </a:t>
            </a:r>
            <a:r>
              <a:rPr lang="en-US" i="1" dirty="0" smtClean="0"/>
              <a:t>Workshop on Processing Large </a:t>
            </a:r>
            <a:r>
              <a:rPr lang="en-US" i="1" dirty="0" smtClean="0"/>
              <a:t>Geospatial Data</a:t>
            </a:r>
            <a:r>
              <a:rPr lang="en-US" i="1" dirty="0" smtClean="0"/>
              <a:t>, 8 July 2014, Cardiff, Wales, UK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17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TOOLS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POINTCLOUD</a:t>
            </a:r>
          </a:p>
          <a:p>
            <a:r>
              <a:rPr lang="fr-FR" dirty="0" err="1" smtClean="0"/>
              <a:t>CLoudCompare</a:t>
            </a:r>
            <a:endParaRPr lang="fr-FR" dirty="0" smtClean="0"/>
          </a:p>
          <a:p>
            <a:r>
              <a:rPr lang="fr-FR" dirty="0" smtClean="0"/>
              <a:t>RPLY</a:t>
            </a:r>
          </a:p>
          <a:p>
            <a:endParaRPr lang="fr-FR" dirty="0" smtClean="0"/>
          </a:p>
          <a:p>
            <a:r>
              <a:rPr lang="fr-FR" dirty="0" smtClean="0"/>
              <a:t>QGIS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18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Annexes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305F5B3-A6E5-40AA-A82B-787F42B9B41F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D7BCD-66D0-4372-890E-9084B1AF6A1A}" type="slidenum">
              <a:rPr lang="fr-FR" smtClean="0"/>
              <a:pPr>
                <a:defRPr/>
              </a:pPr>
              <a:t>19</a:t>
            </a:fld>
            <a:r>
              <a:rPr lang="fr-FR" smtClean="0"/>
              <a:t>/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Sensor</a:t>
            </a:r>
            <a:r>
              <a:rPr lang="fr-FR" dirty="0" smtClean="0"/>
              <a:t> </a:t>
            </a:r>
            <a:r>
              <a:rPr lang="fr-FR" dirty="0" err="1" smtClean="0"/>
              <a:t>view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Introduction to Point clouds</a:t>
            </a:r>
          </a:p>
          <a:p>
            <a:r>
              <a:rPr lang="en-US" dirty="0" smtClean="0"/>
              <a:t>2. Why use a DBMS?</a:t>
            </a:r>
          </a:p>
          <a:p>
            <a:r>
              <a:rPr lang="en-US" dirty="0" smtClean="0"/>
              <a:t>3. pointcloud: Efficient storing/QUERYING in </a:t>
            </a:r>
            <a:r>
              <a:rPr lang="en-US" dirty="0" err="1" smtClean="0"/>
              <a:t>postgRes</a:t>
            </a:r>
            <a:endParaRPr lang="en-US" dirty="0" smtClean="0"/>
          </a:p>
          <a:p>
            <a:r>
              <a:rPr lang="en-US" dirty="0" smtClean="0"/>
              <a:t>4. In base processing</a:t>
            </a:r>
          </a:p>
          <a:p>
            <a:r>
              <a:rPr lang="en-US" dirty="0" smtClean="0"/>
              <a:t>5. using the server in complex architectures</a:t>
            </a:r>
          </a:p>
          <a:p>
            <a:endParaRPr lang="en-US" dirty="0" smtClean="0"/>
          </a:p>
          <a:p>
            <a:r>
              <a:rPr lang="en-US" dirty="0" smtClean="0"/>
              <a:t>A. references</a:t>
            </a:r>
          </a:p>
          <a:p>
            <a:r>
              <a:rPr lang="en-US" dirty="0" smtClean="0"/>
              <a:t>B. Annexes (screens, details)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2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ANNEXES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Sensor</a:t>
            </a:r>
            <a:r>
              <a:rPr lang="fr-FR" dirty="0" smtClean="0"/>
              <a:t> </a:t>
            </a:r>
            <a:r>
              <a:rPr lang="fr-FR" dirty="0" err="1" smtClean="0"/>
              <a:t>view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t>23/09/2014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20</a:t>
            </a:fld>
            <a:r>
              <a:rPr lang="fr-FR" smtClean="0"/>
              <a:t>/</a:t>
            </a:r>
            <a:endParaRPr lang="fr-FR" dirty="0"/>
          </a:p>
        </p:txBody>
      </p:sp>
      <p:pic>
        <p:nvPicPr>
          <p:cNvPr id="36867" name="Picture 3" descr="E:\RemiCura\PROJETS\Postgres_Day_2014_10_RemiC\presentation\src\these_jerome_demantke_sensor_vie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643050"/>
            <a:ext cx="8104739" cy="4929198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2857488" y="6215082"/>
            <a:ext cx="492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[1]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Demo postgres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/>
              <a:t>_introduction</a:t>
            </a:r>
            <a:r>
              <a:rPr lang="fr-FR" dirty="0" smtClean="0"/>
              <a:t> aux nuages de points &amp; les problématiques de ce genre de données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/>
              <a:t>_serveur</a:t>
            </a:r>
            <a:r>
              <a:rPr lang="fr-FR" dirty="0" smtClean="0"/>
              <a:t> de nuages de points 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_stockage</a:t>
            </a:r>
            <a:r>
              <a:rPr lang="fr-FR" dirty="0" smtClean="0"/>
              <a:t> en base de données avec </a:t>
            </a:r>
            <a:r>
              <a:rPr lang="fr-FR" dirty="0" err="1" smtClean="0"/>
              <a:t>PointCloud</a:t>
            </a:r>
            <a:endParaRPr lang="fr-FR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_chargement</a:t>
            </a:r>
            <a:r>
              <a:rPr lang="fr-FR" dirty="0" smtClean="0"/>
              <a:t> rapide et parallèle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_indexations</a:t>
            </a:r>
            <a:r>
              <a:rPr lang="fr-FR" dirty="0" smtClean="0"/>
              <a:t> et performances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Visu :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_visu</a:t>
            </a:r>
            <a:r>
              <a:rPr lang="fr-FR" dirty="0" smtClean="0"/>
              <a:t> 2D dans QGIS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_visu</a:t>
            </a:r>
            <a:r>
              <a:rPr lang="fr-FR" dirty="0" smtClean="0"/>
              <a:t> 3D interactive dans </a:t>
            </a:r>
            <a:r>
              <a:rPr lang="fr-FR" dirty="0" err="1" smtClean="0"/>
              <a:t>ITowns</a:t>
            </a:r>
            <a:r>
              <a:rPr lang="fr-FR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/>
              <a:t>_utilisation</a:t>
            </a:r>
            <a:r>
              <a:rPr lang="fr-FR" dirty="0" smtClean="0"/>
              <a:t> (une base de 0.6 milliard et une base de 5.8 milliards de points)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_niveaux</a:t>
            </a:r>
            <a:r>
              <a:rPr lang="fr-FR" dirty="0" smtClean="0"/>
              <a:t> de détails (</a:t>
            </a:r>
            <a:r>
              <a:rPr lang="fr-FR" dirty="0" err="1" smtClean="0"/>
              <a:t>quadtree</a:t>
            </a:r>
            <a:r>
              <a:rPr lang="fr-FR" dirty="0" smtClean="0"/>
              <a:t>/</a:t>
            </a:r>
            <a:r>
              <a:rPr lang="fr-FR" dirty="0" err="1" smtClean="0"/>
              <a:t>octree</a:t>
            </a:r>
            <a:r>
              <a:rPr lang="fr-FR" dirty="0" smtClean="0"/>
              <a:t>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_analyse</a:t>
            </a:r>
            <a:r>
              <a:rPr lang="fr-FR" dirty="0" smtClean="0"/>
              <a:t> basique ( PL/R  )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Processing</a:t>
            </a:r>
            <a:r>
              <a:rPr lang="fr-FR" dirty="0" smtClean="0"/>
              <a:t>  Pl/python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_conversion</a:t>
            </a:r>
            <a:r>
              <a:rPr lang="fr-FR" dirty="0" smtClean="0"/>
              <a:t> en raster &amp; traitements image basiques en base.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/>
              <a:t>_utilisation</a:t>
            </a:r>
            <a:r>
              <a:rPr lang="fr-FR" dirty="0" smtClean="0"/>
              <a:t> par un </a:t>
            </a:r>
            <a:r>
              <a:rPr lang="fr-FR" dirty="0" err="1" smtClean="0"/>
              <a:t>algo</a:t>
            </a:r>
            <a:r>
              <a:rPr lang="fr-FR" dirty="0" smtClean="0"/>
              <a:t> interactif de détection de bord de trottoir (+zoo </a:t>
            </a:r>
            <a:r>
              <a:rPr lang="fr-FR" dirty="0" err="1" smtClean="0"/>
              <a:t>project</a:t>
            </a:r>
            <a:r>
              <a:rPr lang="fr-FR" dirty="0" smtClean="0"/>
              <a:t>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/>
              <a:t>_perspectives</a:t>
            </a:r>
            <a:endParaRPr lang="fr-FR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Demo postgres	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LOD maison</a:t>
            </a:r>
          </a:p>
          <a:p>
            <a:pPr eaLnBrk="1" hangingPunct="1"/>
            <a:r>
              <a:rPr lang="fr-FR" smtClean="0"/>
              <a:t>Index et filtrage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Demo PLR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Analyse de correlation</a:t>
            </a:r>
          </a:p>
          <a:p>
            <a:pPr eaLnBrk="1" hangingPunct="1"/>
            <a:r>
              <a:rPr lang="fr-FR" smtClean="0"/>
              <a:t>Spline fitting</a:t>
            </a:r>
          </a:p>
          <a:p>
            <a:pPr eaLnBrk="1" hangingPunct="1"/>
            <a:r>
              <a:rPr lang="fr-FR" smtClean="0"/>
              <a:t>Clustering (espace eucl+reflectance)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Demo python</a:t>
            </a:r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Icp</a:t>
            </a:r>
          </a:p>
          <a:p>
            <a:pPr eaLnBrk="1" hangingPunct="1"/>
            <a:r>
              <a:rPr lang="fr-FR" smtClean="0"/>
              <a:t>filtrage</a:t>
            </a:r>
          </a:p>
          <a:p>
            <a:pPr eaLnBrk="1" hangingPunct="1"/>
            <a:r>
              <a:rPr lang="fr-FR" smtClean="0"/>
              <a:t>Detection de plan</a:t>
            </a:r>
          </a:p>
          <a:p>
            <a:pPr eaLnBrk="1" hangingPunct="1"/>
            <a:endParaRPr lang="fr-FR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smtClean="0"/>
              <a:t>Comparaison </a:t>
            </a:r>
            <a:r>
              <a:rPr lang="fr-FR" dirty="0" err="1" smtClean="0"/>
              <a:t>plpythonu</a:t>
            </a:r>
            <a:r>
              <a:rPr lang="fr-FR" dirty="0" smtClean="0"/>
              <a:t>/</a:t>
            </a:r>
            <a:r>
              <a:rPr lang="fr-FR" dirty="0" err="1" smtClean="0"/>
              <a:t>plr</a:t>
            </a:r>
            <a:r>
              <a:rPr lang="fr-FR" dirty="0" smtClean="0"/>
              <a:t> avec le package «  </a:t>
            </a:r>
            <a:r>
              <a:rPr lang="fr-FR" dirty="0" err="1" smtClean="0"/>
              <a:t>fastcluster</a:t>
            </a:r>
            <a:r>
              <a:rPr lang="fr-FR" smtClean="0"/>
              <a:t>»</a:t>
            </a:r>
            <a:endParaRPr lang="fr-FR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vtk </a:t>
            </a:r>
            <a:br>
              <a:rPr lang="fr-FR" smtClean="0"/>
            </a:br>
            <a:r>
              <a:rPr lang="fr-FR" smtClean="0"/>
              <a:t> Icp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/>
              <a:t>http://www.vtk.org/Wiki/VTK/Examples/Python/IterativeClosestPoints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85938"/>
            <a:ext cx="7772400" cy="18145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smtClean="0"/>
              <a:t>PCL :</a:t>
            </a:r>
            <a:br>
              <a:rPr lang="fr-FR" dirty="0" smtClean="0"/>
            </a:br>
            <a:r>
              <a:rPr lang="fr-FR" dirty="0" smtClean="0"/>
              <a:t> </a:t>
            </a:r>
            <a:r>
              <a:rPr lang="fr-FR" dirty="0" err="1" smtClean="0"/>
              <a:t>Detection</a:t>
            </a:r>
            <a:r>
              <a:rPr lang="fr-FR" dirty="0" smtClean="0"/>
              <a:t> de plans</a:t>
            </a:r>
            <a:br>
              <a:rPr lang="fr-FR" dirty="0" smtClean="0"/>
            </a:br>
            <a:r>
              <a:rPr lang="fr-FR" dirty="0" smtClean="0"/>
              <a:t>filtrage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>
                <a:hlinkClick r:id="rId2"/>
              </a:rPr>
              <a:t>https://github.com/strawlab/python-pcl/blob/master/tests/test.py</a:t>
            </a: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/>
              <a:t>https://github.com/strawlab/python-pcl/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Point clouds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305F5B3-A6E5-40AA-A82B-787F42B9B41F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D7BCD-66D0-4372-890E-9084B1AF6A1A}" type="slidenum">
              <a:rPr lang="fr-FR" smtClean="0"/>
              <a:pPr>
                <a:defRPr/>
              </a:pPr>
              <a:t>3</a:t>
            </a:fld>
            <a:r>
              <a:rPr lang="fr-FR" smtClean="0"/>
              <a:t>/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point clouds</a:t>
            </a:r>
          </a:p>
          <a:p>
            <a:r>
              <a:rPr lang="en-US" dirty="0" smtClean="0"/>
              <a:t>Order of </a:t>
            </a:r>
            <a:r>
              <a:rPr lang="en-US" dirty="0" err="1" smtClean="0"/>
              <a:t>magnitudE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Conversion en raster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Cuisine perso + trick pour </a:t>
            </a:r>
            <a:r>
              <a:rPr lang="fr-FR" dirty="0" err="1" smtClean="0"/>
              <a:t>ecrire</a:t>
            </a:r>
            <a:r>
              <a:rPr lang="fr-FR" dirty="0" smtClean="0"/>
              <a:t> les fichiers </a:t>
            </a:r>
            <a:r>
              <a:rPr lang="fr-FR" dirty="0" err="1" smtClean="0"/>
              <a:t>rapidemment</a:t>
            </a:r>
            <a:endParaRPr lang="fr-FR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Filtrage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err="1" smtClean="0"/>
              <a:t>Opencv</a:t>
            </a:r>
            <a:endParaRPr lang="fr-FR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smtClean="0"/>
              <a:t>Image basique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Detection</a:t>
            </a:r>
            <a:r>
              <a:rPr lang="fr-FR" dirty="0" smtClean="0"/>
              <a:t> de cercle/lignes (</a:t>
            </a:r>
            <a:r>
              <a:rPr lang="fr-FR" dirty="0" err="1" smtClean="0"/>
              <a:t>hough</a:t>
            </a:r>
            <a:r>
              <a:rPr lang="fr-FR" dirty="0" smtClean="0"/>
              <a:t>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Detecteurs</a:t>
            </a:r>
            <a:endParaRPr lang="fr-FR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fr-FR" dirty="0" err="1" smtClean="0"/>
              <a:t>Matching</a:t>
            </a:r>
            <a:r>
              <a:rPr lang="fr-FR" dirty="0" smtClean="0"/>
              <a:t> pour trouver les marquages « </a:t>
            </a:r>
            <a:r>
              <a:rPr lang="fr-FR" dirty="0" err="1" smtClean="0"/>
              <a:t>velos</a:t>
            </a:r>
            <a:r>
              <a:rPr lang="fr-FR" dirty="0" smtClean="0"/>
              <a:t> »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fr-FR" dirty="0" smtClean="0"/>
              <a:t>http://docs.opencv.org/trunk/doc/py_tutorials/py_feature2d/py_feature_homography/py_feature_homography.html#py-feature-homography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fr-FR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Traitement d’image basique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/>
              <a:t>http://docs.opencv.org/trunk/doc/py_tutorials/py_tutorials.html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fr-FR" dirty="0" smtClean="0"/>
              <a:t>Gradient + </a:t>
            </a:r>
            <a:r>
              <a:rPr lang="fr-FR" dirty="0" err="1" smtClean="0"/>
              <a:t>Detection</a:t>
            </a:r>
            <a:r>
              <a:rPr lang="fr-FR" dirty="0" smtClean="0"/>
              <a:t> de cercle avec </a:t>
            </a:r>
            <a:r>
              <a:rPr lang="fr-FR" dirty="0" err="1" smtClean="0"/>
              <a:t>OpenCV</a:t>
            </a:r>
            <a:endParaRPr lang="fr-FR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avancé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fr-FR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24/06</a:t>
            </a:r>
          </a:p>
        </p:txBody>
      </p:sp>
      <p:sp>
        <p:nvSpPr>
          <p:cNvPr id="1331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Travail sur clustering dans 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Loading data</a:t>
            </a:r>
          </a:p>
        </p:txBody>
      </p:sp>
      <p:sp>
        <p:nvSpPr>
          <p:cNvPr id="1433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Use the github project PointCloud_In_DB</a:t>
            </a:r>
          </a:p>
          <a:p>
            <a:pPr eaLnBrk="1" hangingPunct="1"/>
            <a:r>
              <a:rPr lang="fr-FR" smtClean="0"/>
              <a:t>Get the data from IGN pointcloud benchmark</a:t>
            </a:r>
          </a:p>
          <a:p>
            <a:pPr eaLnBrk="1" hangingPunct="1"/>
            <a:r>
              <a:rPr lang="fr-FR" smtClean="0"/>
              <a:t>Follow instruction of github project</a:t>
            </a:r>
          </a:p>
          <a:p>
            <a:pPr eaLnBrk="1" hangingPunct="1"/>
            <a:r>
              <a:rPr lang="fr-FR" smtClean="0"/>
              <a:t>Install IGN spatial ref using the github project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Patch To Raster</a:t>
            </a:r>
          </a:p>
        </p:txBody>
      </p:sp>
      <p:sp>
        <p:nvSpPr>
          <p:cNvPr id="1536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Get the function from PPPP utilities</a:t>
            </a:r>
          </a:p>
          <a:p>
            <a:pPr eaLnBrk="1" hangingPunct="1"/>
            <a:r>
              <a:rPr lang="fr-FR" smtClean="0"/>
              <a:t>Get rc_random_string</a:t>
            </a:r>
          </a:p>
          <a:p>
            <a:pPr eaLnBrk="1" hangingPunct="1"/>
            <a:r>
              <a:rPr lang="fr-FR" smtClean="0"/>
              <a:t>rc_unnest_with_ordinality</a:t>
            </a:r>
          </a:p>
          <a:p>
            <a:pPr eaLnBrk="1" hangingPunct="1"/>
            <a:r>
              <a:rPr lang="fr-FR" smtClean="0"/>
              <a:t>Array_agg_custom (array of array)</a:t>
            </a:r>
          </a:p>
          <a:p>
            <a:pPr eaLnBrk="1" hangingPunct="1"/>
            <a:endParaRPr lang="fr-FR" smtClean="0"/>
          </a:p>
          <a:p>
            <a:pPr eaLnBrk="1" hangingPunct="1"/>
            <a:r>
              <a:rPr lang="fr-FR" smtClean="0"/>
              <a:t>Pour ecrire les raster qqpart :</a:t>
            </a:r>
          </a:p>
          <a:p>
            <a:pPr eaLnBrk="1" hangingPunct="1"/>
            <a:r>
              <a:rPr lang="fr-FR" smtClean="0"/>
              <a:t>write_file_texte</a:t>
            </a:r>
          </a:p>
          <a:p>
            <a:pPr eaLnBrk="1" hangingPunct="1"/>
            <a:r>
              <a:rPr lang="fr-FR" smtClean="0"/>
              <a:t>Activer les sorties pour les rasters :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Patch To Raster</a:t>
            </a:r>
          </a:p>
        </p:txBody>
      </p:sp>
      <p:sp>
        <p:nvSpPr>
          <p:cNvPr id="1638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Get the function from PPPP utilities</a:t>
            </a:r>
          </a:p>
          <a:p>
            <a:pPr eaLnBrk="1" hangingPunct="1"/>
            <a:r>
              <a:rPr lang="fr-FR" smtClean="0"/>
              <a:t>Get rc_random_string</a:t>
            </a:r>
          </a:p>
          <a:p>
            <a:pPr eaLnBrk="1" hangingPunct="1"/>
            <a:r>
              <a:rPr lang="fr-FR" smtClean="0"/>
              <a:t>rc_unnest_with_ordinality</a:t>
            </a:r>
          </a:p>
          <a:p>
            <a:pPr eaLnBrk="1" hangingPunct="1"/>
            <a:r>
              <a:rPr lang="fr-FR" smtClean="0"/>
              <a:t>Array_agg_custom (array of array)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Image processing : </a:t>
            </a:r>
            <a:br>
              <a:rPr lang="fr-FR" smtClean="0"/>
            </a:br>
            <a:r>
              <a:rPr lang="fr-FR" smtClean="0"/>
              <a:t>building detection</a:t>
            </a:r>
          </a:p>
        </p:txBody>
      </p:sp>
      <p:sp>
        <p:nvSpPr>
          <p:cNvPr id="1741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smtClean="0"/>
              <a:t>Need raster with pointcloud flattened, max height, pixel size = 10cm, + count of point/ pixel</a:t>
            </a:r>
          </a:p>
          <a:p>
            <a:r>
              <a:rPr lang="fr-FR" sz="1400" smtClean="0"/>
              <a:t>Use python script</a:t>
            </a:r>
          </a:p>
          <a:p>
            <a:pPr lvl="1"/>
            <a:r>
              <a:rPr lang="fr-FR" sz="1400" smtClean="0"/>
              <a:t>Import tif</a:t>
            </a:r>
          </a:p>
          <a:p>
            <a:pPr lvl="1"/>
            <a:r>
              <a:rPr lang="fr-FR" sz="1400" smtClean="0"/>
              <a:t>Keep only pixel that are above the laser</a:t>
            </a:r>
          </a:p>
          <a:p>
            <a:pPr lvl="1"/>
            <a:r>
              <a:rPr lang="fr-FR" sz="1400" smtClean="0"/>
              <a:t>Keep only pixel that have more than 100 pts/pixel</a:t>
            </a:r>
          </a:p>
          <a:p>
            <a:pPr lvl="1"/>
            <a:r>
              <a:rPr lang="fr-FR" sz="1400" smtClean="0"/>
              <a:t>Export tif</a:t>
            </a:r>
          </a:p>
          <a:p>
            <a:r>
              <a:rPr lang="fr-FR" sz="1400" smtClean="0"/>
              <a:t>Use sfcgal to consolidate lines</a:t>
            </a:r>
          </a:p>
          <a:p>
            <a:pPr lvl="1"/>
            <a:r>
              <a:rPr lang="fr-FR" sz="1400" smtClean="0"/>
              <a:t>Execute sfcgal.sql to enable the sfcgal functions.</a:t>
            </a:r>
          </a:p>
          <a:p>
            <a:pPr lvl="1"/>
            <a:r>
              <a:rPr lang="fr-FR" sz="1400" smtClean="0"/>
              <a:t>Execute code  : 120 sec, complex sql</a:t>
            </a:r>
          </a:p>
          <a:p>
            <a:r>
              <a:rPr lang="fr-FR" sz="2200" smtClean="0"/>
              <a:t>Use python to consolidate lines</a:t>
            </a:r>
          </a:p>
          <a:p>
            <a:pPr lvl="1"/>
            <a:r>
              <a:rPr lang="fr-FR" sz="1800" smtClean="0"/>
              <a:t>1 sec , very few lines.</a:t>
            </a:r>
          </a:p>
          <a:p>
            <a:endParaRPr lang="fr-FR" sz="180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Image processing : </a:t>
            </a:r>
            <a:br>
              <a:rPr lang="fr-FR" smtClean="0"/>
            </a:br>
            <a:r>
              <a:rPr lang="fr-FR" smtClean="0"/>
              <a:t>sidewalk detection</a:t>
            </a:r>
          </a:p>
        </p:txBody>
      </p:sp>
      <p:sp>
        <p:nvSpPr>
          <p:cNvPr id="1843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smtClean="0"/>
              <a:t>Need raster with pointcloud flattened, min height, pixel size = 5cm, + count of point/ pixel</a:t>
            </a:r>
          </a:p>
          <a:p>
            <a:r>
              <a:rPr lang="fr-FR" sz="1400" smtClean="0"/>
              <a:t>Use python script</a:t>
            </a:r>
          </a:p>
          <a:p>
            <a:pPr lvl="1"/>
            <a:r>
              <a:rPr lang="fr-FR" sz="1400" smtClean="0"/>
              <a:t>Import tif</a:t>
            </a:r>
          </a:p>
          <a:p>
            <a:pPr lvl="1"/>
            <a:r>
              <a:rPr lang="fr-FR" sz="1400" smtClean="0"/>
              <a:t>Keep only pixel that are between -3 and -2 meters (relativ to laser (ground = -2.5meter))</a:t>
            </a:r>
          </a:p>
          <a:p>
            <a:pPr lvl="1"/>
            <a:r>
              <a:rPr lang="fr-FR" sz="1400" smtClean="0"/>
              <a:t>Compute sobel filtering on Z ,using mask found before (nota : gives the local height variation)</a:t>
            </a:r>
          </a:p>
          <a:p>
            <a:pPr lvl="1"/>
            <a:r>
              <a:rPr lang="fr-FR" sz="1400" smtClean="0"/>
              <a:t>Keep values between 1cm and 12 cm (official possible height)</a:t>
            </a:r>
          </a:p>
          <a:p>
            <a:pPr lvl="1"/>
            <a:r>
              <a:rPr lang="fr-FR" sz="1400" smtClean="0"/>
              <a:t>Export tif</a:t>
            </a:r>
          </a:p>
          <a:p>
            <a:endParaRPr lang="fr-FR" sz="180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Pointcloud processing : </a:t>
            </a:r>
            <a:br>
              <a:rPr lang="fr-FR" smtClean="0"/>
            </a:br>
            <a:r>
              <a:rPr lang="fr-FR" smtClean="0"/>
              <a:t>from patch to python numpy array</a:t>
            </a:r>
          </a:p>
        </p:txBody>
      </p:sp>
      <p:sp>
        <p:nvSpPr>
          <p:cNvPr id="1945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smtClean="0"/>
              <a:t>Get function array_of_array from PPPP_utilities</a:t>
            </a:r>
          </a:p>
          <a:p>
            <a:r>
              <a:rPr lang="fr-FR" sz="1800" smtClean="0"/>
              <a:t>Get function from PPPP/pointcloud : rc_explode</a:t>
            </a:r>
          </a:p>
          <a:p>
            <a:endParaRPr lang="fr-FR" sz="1800" smtClean="0"/>
          </a:p>
          <a:p>
            <a:endParaRPr lang="fr-FR" sz="1800" smtClean="0"/>
          </a:p>
          <a:p>
            <a:r>
              <a:rPr lang="fr-FR" sz="1800" smtClean="0"/>
              <a:t>Using pointcloud to perform plan and cylinder detection : env 1sec/patchde 4k points</a:t>
            </a:r>
          </a:p>
          <a:p>
            <a:endParaRPr lang="fr-FR" sz="1800" smtClean="0"/>
          </a:p>
          <a:p>
            <a:r>
              <a:rPr lang="fr-FR" sz="1800" smtClean="0"/>
              <a:t>Using sclearn to perfomr ICA : same</a:t>
            </a:r>
          </a:p>
          <a:p>
            <a:endParaRPr lang="fr-FR" sz="1800" smtClean="0"/>
          </a:p>
          <a:p>
            <a:r>
              <a:rPr lang="fr-FR" sz="1800" smtClean="0"/>
              <a:t>Using sclearn to perform dbscan : 4sec + using point cloud for normal computation + using pointcloud for outliers removal	</a:t>
            </a:r>
          </a:p>
          <a:p>
            <a:endParaRPr lang="fr-FR" sz="18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</a:t>
            </a:r>
            <a:r>
              <a:rPr lang="en-US" smtClean="0"/>
              <a:t>Point </a:t>
            </a:r>
            <a:r>
              <a:rPr lang="en-US" smtClean="0"/>
              <a:t>clouds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" y="1340768"/>
            <a:ext cx="8362950" cy="5160066"/>
          </a:xfrm>
        </p:spPr>
        <p:txBody>
          <a:bodyPr>
            <a:normAutofit/>
          </a:bodyPr>
          <a:lstStyle/>
          <a:p>
            <a:r>
              <a:rPr lang="en-US" dirty="0" smtClean="0"/>
              <a:t>Note: sexy point cloud images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en-US" smtClean="0"/>
              <a:t>22/09/2014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Thales - IGN / COGIT </a:t>
            </a:r>
            <a:r>
              <a:rPr lang="en-US" smtClean="0"/>
              <a:t>- </a:t>
            </a:r>
            <a:r>
              <a:rPr lang="en-US" smtClean="0"/>
              <a:t>MATIS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en-US" smtClean="0"/>
              <a:pPr>
                <a:defRPr/>
              </a:pPr>
              <a:t>4</a:t>
            </a:fld>
            <a:r>
              <a:rPr lang="en-US" smtClean="0"/>
              <a:t>/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</a:t>
            </a:r>
            <a:r>
              <a:rPr lang="en-US" smtClean="0"/>
              <a:t>Point </a:t>
            </a:r>
            <a:r>
              <a:rPr lang="en-US" smtClean="0"/>
              <a:t>clouds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" y="1340768"/>
            <a:ext cx="8362950" cy="5160066"/>
          </a:xfrm>
        </p:spPr>
        <p:txBody>
          <a:bodyPr>
            <a:normAutofit fontScale="92500" lnSpcReduction="10000"/>
          </a:bodyPr>
          <a:lstStyle/>
          <a:p>
            <a:r>
              <a:rPr lang="en-US" cap="none" dirty="0" smtClean="0"/>
              <a:t>What are Point Clouds?</a:t>
            </a:r>
          </a:p>
          <a:p>
            <a:r>
              <a:rPr lang="en-US" cap="none" dirty="0" smtClean="0"/>
              <a:t>A set of unordered 3D points with attributes resulting from a sensing operation. </a:t>
            </a:r>
            <a:endParaRPr lang="en-US" cap="none" dirty="0" smtClean="0"/>
          </a:p>
          <a:p>
            <a:pPr lvl="1"/>
            <a:r>
              <a:rPr lang="en-US" cap="none" dirty="0" smtClean="0"/>
              <a:t>Unordered: don’t know who the neighbors are .</a:t>
            </a:r>
          </a:p>
          <a:p>
            <a:pPr lvl="1"/>
            <a:r>
              <a:rPr lang="en-US" cap="none" dirty="0" smtClean="0"/>
              <a:t>Attributes: ex: intensity of returning light, class id</a:t>
            </a:r>
          </a:p>
          <a:p>
            <a:pPr lvl="1"/>
            <a:r>
              <a:rPr lang="en-US" cap="none" dirty="0" smtClean="0"/>
              <a:t>Sensing: physical sensing of reality, not like a vector point representing the position of a tree (no semantic).</a:t>
            </a:r>
          </a:p>
          <a:p>
            <a:endParaRPr lang="en-US" cap="none" dirty="0" smtClean="0"/>
          </a:p>
          <a:p>
            <a:r>
              <a:rPr lang="en-US" cap="none" dirty="0" smtClean="0"/>
              <a:t>Mostly from : </a:t>
            </a:r>
          </a:p>
          <a:p>
            <a:pPr lvl="1"/>
            <a:r>
              <a:rPr lang="en-US" dirty="0" smtClean="0"/>
              <a:t>Active sensors (laser time of flight based):</a:t>
            </a:r>
          </a:p>
          <a:p>
            <a:pPr lvl="2"/>
            <a:r>
              <a:rPr lang="en-US" dirty="0" smtClean="0"/>
              <a:t>Terrestrial tripod</a:t>
            </a:r>
          </a:p>
          <a:p>
            <a:pPr lvl="2"/>
            <a:r>
              <a:rPr lang="en-US" dirty="0" smtClean="0"/>
              <a:t>Terrestrial vehicle (cars/robot)</a:t>
            </a:r>
          </a:p>
          <a:p>
            <a:pPr lvl="2"/>
            <a:r>
              <a:rPr lang="en-US" dirty="0" smtClean="0"/>
              <a:t>Aerial vehicle (plan/drone)</a:t>
            </a:r>
          </a:p>
          <a:p>
            <a:pPr lvl="1"/>
            <a:r>
              <a:rPr lang="en-US" dirty="0" smtClean="0"/>
              <a:t>Passive/mixed : image (stereovision). RGBZ device (</a:t>
            </a:r>
            <a:r>
              <a:rPr lang="en-US" dirty="0" err="1" smtClean="0"/>
              <a:t>Kinect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en-US" smtClean="0"/>
              <a:t>9/22/2014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Thales - IGN / COGIT </a:t>
            </a:r>
            <a:r>
              <a:rPr lang="en-US" smtClean="0"/>
              <a:t>- </a:t>
            </a:r>
            <a:r>
              <a:rPr lang="en-US" smtClean="0"/>
              <a:t>MATIS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en-US" smtClean="0"/>
              <a:pPr>
                <a:defRPr/>
              </a:pPr>
              <a:t>5</a:t>
            </a:fld>
            <a:r>
              <a:rPr lang="en-US" smtClean="0"/>
              <a:t>/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Point </a:t>
            </a:r>
            <a:r>
              <a:rPr lang="en-US" dirty="0" smtClean="0"/>
              <a:t>clouds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" y="1340768"/>
            <a:ext cx="8362950" cy="5160066"/>
          </a:xfrm>
        </p:spPr>
        <p:txBody>
          <a:bodyPr>
            <a:normAutofit/>
          </a:bodyPr>
          <a:lstStyle/>
          <a:p>
            <a:r>
              <a:rPr lang="en-US" dirty="0" smtClean="0"/>
              <a:t>Example : aerial and terrestrial point clouds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en-US" smtClean="0"/>
              <a:t>9/23/2014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Thales - IGN / COGIT </a:t>
            </a:r>
            <a:r>
              <a:rPr lang="en-US" smtClean="0"/>
              <a:t>- </a:t>
            </a:r>
            <a:r>
              <a:rPr lang="en-US" smtClean="0"/>
              <a:t>MATIS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en-US" smtClean="0"/>
              <a:pPr>
                <a:defRPr/>
              </a:pPr>
              <a:t>6</a:t>
            </a:fld>
            <a:r>
              <a:rPr lang="en-US" smtClean="0"/>
              <a:t>/</a:t>
            </a:r>
            <a:endParaRPr lang="en-US"/>
          </a:p>
        </p:txBody>
      </p:sp>
      <p:pic>
        <p:nvPicPr>
          <p:cNvPr id="35845" name="Picture 5" descr="E:\RemiCura\PROJETS\Postgres_Day_2014_10_RemiC\presentation\src\these_jerome_demantke_aeriall_acquisi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2112125"/>
            <a:ext cx="4071933" cy="3817206"/>
          </a:xfrm>
          <a:prstGeom prst="rect">
            <a:avLst/>
          </a:prstGeom>
          <a:noFill/>
        </p:spPr>
      </p:pic>
      <p:pic>
        <p:nvPicPr>
          <p:cNvPr id="35846" name="Picture 6" descr="E:\RemiCura\PROJETS\Postgres_Day_2014_10_RemiC\presentation\src\these_jerome_demantke_terrestrial_acquisition_3.jpg"/>
          <p:cNvPicPr>
            <a:picLocks noChangeAspect="1" noChangeArrowheads="1"/>
          </p:cNvPicPr>
          <p:nvPr/>
        </p:nvPicPr>
        <p:blipFill>
          <a:blip r:embed="rId3" cstate="print"/>
          <a:srcRect r="25604"/>
          <a:stretch>
            <a:fillRect/>
          </a:stretch>
        </p:blipFill>
        <p:spPr bwMode="auto">
          <a:xfrm>
            <a:off x="0" y="2099951"/>
            <a:ext cx="4929190" cy="3848387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0" y="5929330"/>
            <a:ext cx="492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[1]</a:t>
            </a:r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5072066" y="6000768"/>
            <a:ext cx="407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from [1]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 to </a:t>
            </a:r>
            <a:r>
              <a:rPr lang="en-US" smtClean="0"/>
              <a:t>Point </a:t>
            </a:r>
            <a:r>
              <a:rPr lang="en-US" smtClean="0"/>
              <a:t>clouds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850" y="1340768"/>
            <a:ext cx="8362950" cy="5160066"/>
          </a:xfrm>
        </p:spPr>
        <p:txBody>
          <a:bodyPr>
            <a:normAutofit/>
          </a:bodyPr>
          <a:lstStyle/>
          <a:p>
            <a:r>
              <a:rPr lang="en-US" dirty="0" smtClean="0"/>
              <a:t>Why so many people use it?</a:t>
            </a:r>
          </a:p>
          <a:p>
            <a:pPr lvl="1"/>
            <a:r>
              <a:rPr lang="en-US" dirty="0" smtClean="0"/>
              <a:t>3D from images is an ill posed problem. (i.e.: given a pixel in image space, what is its position and size in real world )</a:t>
            </a:r>
          </a:p>
          <a:p>
            <a:pPr lvl="1"/>
            <a:r>
              <a:rPr lang="en-US" dirty="0" smtClean="0"/>
              <a:t>Very good precision (close and long range)</a:t>
            </a:r>
          </a:p>
          <a:p>
            <a:pPr lvl="1"/>
            <a:r>
              <a:rPr lang="en-US" dirty="0" smtClean="0"/>
              <a:t>R</a:t>
            </a:r>
            <a:r>
              <a:rPr lang="en-US" dirty="0" smtClean="0"/>
              <a:t>eliable</a:t>
            </a:r>
          </a:p>
          <a:p>
            <a:pPr lvl="1"/>
            <a:r>
              <a:rPr lang="en-US" dirty="0" smtClean="0"/>
              <a:t>Devices are cheap-</a:t>
            </a:r>
            <a:r>
              <a:rPr lang="en-US" dirty="0" err="1" smtClean="0"/>
              <a:t>ish</a:t>
            </a:r>
            <a:endParaRPr lang="en-US" dirty="0" smtClean="0"/>
          </a:p>
          <a:p>
            <a:pPr lvl="1"/>
            <a:r>
              <a:rPr lang="en-US" dirty="0" smtClean="0"/>
              <a:t>Complements very well images. 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en-US" smtClean="0"/>
              <a:t>9/22/2014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Thales - IGN / COGIT </a:t>
            </a:r>
            <a:r>
              <a:rPr lang="en-US" smtClean="0"/>
              <a:t>- </a:t>
            </a:r>
            <a:r>
              <a:rPr lang="en-US" smtClean="0"/>
              <a:t>MATIS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en-US" smtClean="0"/>
              <a:pPr>
                <a:defRPr/>
              </a:pPr>
              <a:t>7</a:t>
            </a:fld>
            <a:r>
              <a:rPr lang="en-US" smtClean="0"/>
              <a:t>/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Point clouds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 dirty="0" smtClean="0"/>
              <a:t>Point clouds are cool, but very BIG</a:t>
            </a:r>
          </a:p>
          <a:p>
            <a:pPr lvl="1"/>
            <a:r>
              <a:rPr lang="en-US" dirty="0" smtClean="0"/>
              <a:t>Current devices: 1 </a:t>
            </a:r>
            <a:r>
              <a:rPr lang="en-US" b="1" dirty="0" smtClean="0"/>
              <a:t>M</a:t>
            </a:r>
            <a:r>
              <a:rPr lang="en-US" dirty="0" smtClean="0"/>
              <a:t>illion points/</a:t>
            </a:r>
            <a:r>
              <a:rPr lang="en-US" b="1" dirty="0" smtClean="0"/>
              <a:t>sec</a:t>
            </a:r>
            <a:r>
              <a:rPr lang="en-US" dirty="0" smtClean="0"/>
              <a:t>, 12+ attributes. </a:t>
            </a:r>
            <a:r>
              <a:rPr lang="en-US" dirty="0" err="1" smtClean="0"/>
              <a:t>Outch</a:t>
            </a:r>
            <a:r>
              <a:rPr lang="en-US" dirty="0" smtClean="0"/>
              <a:t> !</a:t>
            </a:r>
          </a:p>
          <a:p>
            <a:pPr lvl="1"/>
            <a:r>
              <a:rPr lang="en-US" dirty="0" smtClean="0"/>
              <a:t>1 hour: several </a:t>
            </a:r>
            <a:r>
              <a:rPr lang="en-US" b="1" dirty="0" smtClean="0"/>
              <a:t>B</a:t>
            </a:r>
            <a:r>
              <a:rPr lang="en-US" dirty="0" smtClean="0"/>
              <a:t>illions points.</a:t>
            </a:r>
          </a:p>
          <a:p>
            <a:pPr lvl="1"/>
            <a:r>
              <a:rPr lang="en-US" dirty="0" smtClean="0"/>
              <a:t>French mapping agency: 100’s of data sets, aerial + terrestrial, several type of lasers.</a:t>
            </a:r>
          </a:p>
          <a:p>
            <a:pPr lvl="1"/>
            <a:endParaRPr lang="en-US" dirty="0" smtClean="0"/>
          </a:p>
          <a:p>
            <a:pPr lvl="1"/>
            <a:r>
              <a:rPr lang="en-US" cap="none" dirty="0" smtClean="0"/>
              <a:t>Can’t loa</a:t>
            </a:r>
            <a:r>
              <a:rPr lang="en-US" dirty="0" smtClean="0"/>
              <a:t>d much more than 20 Millions points in memory</a:t>
            </a:r>
            <a:br>
              <a:rPr lang="en-US" dirty="0" smtClean="0"/>
            </a:br>
            <a:r>
              <a:rPr lang="en-US" dirty="0" smtClean="0"/>
              <a:t>=&gt; can’t process much more than 10 Millions points at a time.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 much data: personal copy of it is not an option. All data must be centralized on specific storage solution.</a:t>
            </a:r>
          </a:p>
          <a:p>
            <a:pPr lvl="1"/>
            <a:endParaRPr lang="en-US" cap="none" dirty="0" smtClean="0"/>
          </a:p>
          <a:p>
            <a:endParaRPr lang="en-US" cap="non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13AF71-F760-4AA3-87B2-C2FBB7A81BCA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B660C-1446-45BE-A6D7-15805AAE1919}" type="slidenum">
              <a:rPr lang="fr-FR" smtClean="0"/>
              <a:pPr>
                <a:defRPr/>
              </a:pPr>
              <a:t>8</a:t>
            </a:fld>
            <a:r>
              <a:rPr lang="fr-FR" smtClean="0"/>
              <a:t>/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DBMS?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Thales - IGN / COGIT - MATIS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305F5B3-A6E5-40AA-A82B-787F42B9B41F}" type="datetime1">
              <a:rPr lang="fr-FR" smtClean="0"/>
              <a:t>22/09/2014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D7BCD-66D0-4372-890E-9084B1AF6A1A}" type="slidenum">
              <a:rPr lang="fr-FR" smtClean="0"/>
              <a:pPr>
                <a:defRPr/>
              </a:pPr>
              <a:t>9</a:t>
            </a:fld>
            <a:r>
              <a:rPr lang="fr-FR" smtClean="0"/>
              <a:t>/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people do with point clouds?</a:t>
            </a:r>
          </a:p>
          <a:p>
            <a:r>
              <a:rPr lang="en-US" dirty="0" smtClean="0"/>
              <a:t>Using A File system solution</a:t>
            </a:r>
          </a:p>
          <a:p>
            <a:r>
              <a:rPr lang="en-US" dirty="0" err="1" smtClean="0"/>
              <a:t>USing</a:t>
            </a:r>
            <a:r>
              <a:rPr lang="en-US" dirty="0" smtClean="0"/>
              <a:t> A DBMS solution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que conten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64767</TotalTime>
  <Words>1386</Words>
  <Application>Microsoft Office PowerPoint</Application>
  <PresentationFormat>Affichage à l'écran (4:3)</PresentationFormat>
  <Paragraphs>316</Paragraphs>
  <Slides>39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0" baseType="lpstr">
      <vt:lpstr>Masque contenu</vt:lpstr>
      <vt:lpstr>A pointcloud server for data storage and processing</vt:lpstr>
      <vt:lpstr>SUmmary</vt:lpstr>
      <vt:lpstr>Introduction to Point clouds</vt:lpstr>
      <vt:lpstr>Introduction to Point clouds</vt:lpstr>
      <vt:lpstr>Introduction to Point clouds</vt:lpstr>
      <vt:lpstr>Introduction to Point clouds</vt:lpstr>
      <vt:lpstr>Introduction to Point clouds</vt:lpstr>
      <vt:lpstr>Introduction to Point clouds</vt:lpstr>
      <vt:lpstr>Why use a DBMS?</vt:lpstr>
      <vt:lpstr>Why use a DBMS?</vt:lpstr>
      <vt:lpstr>Why use a DBMS?</vt:lpstr>
      <vt:lpstr>Why use a DBMS?</vt:lpstr>
      <vt:lpstr>Why use a DBMS?</vt:lpstr>
      <vt:lpstr>Why use a DBMS?</vt:lpstr>
      <vt:lpstr>PointCLOUD : efficient  storing/querying in postgres</vt:lpstr>
      <vt:lpstr>ressources</vt:lpstr>
      <vt:lpstr>Doc</vt:lpstr>
      <vt:lpstr>TOOLS</vt:lpstr>
      <vt:lpstr>Annexes</vt:lpstr>
      <vt:lpstr>ANNEXES</vt:lpstr>
      <vt:lpstr>Diapositive 21</vt:lpstr>
      <vt:lpstr>Diapositive 22</vt:lpstr>
      <vt:lpstr>Demo postgres </vt:lpstr>
      <vt:lpstr>Demo postgres </vt:lpstr>
      <vt:lpstr>Demo PLR</vt:lpstr>
      <vt:lpstr>Demo python</vt:lpstr>
      <vt:lpstr>Comparaison plpythonu/plr avec le package «  fastcluster»</vt:lpstr>
      <vt:lpstr>vtk   Icp</vt:lpstr>
      <vt:lpstr>PCL :  Detection de plans filtrage</vt:lpstr>
      <vt:lpstr>Conversion en raster </vt:lpstr>
      <vt:lpstr>Traitement d’image basique</vt:lpstr>
      <vt:lpstr>avancé</vt:lpstr>
      <vt:lpstr>24/06</vt:lpstr>
      <vt:lpstr>Loading data</vt:lpstr>
      <vt:lpstr>Patch To Raster</vt:lpstr>
      <vt:lpstr>Patch To Raster</vt:lpstr>
      <vt:lpstr>Image processing :  building detection</vt:lpstr>
      <vt:lpstr>Image processing :  sidewalk detection</vt:lpstr>
      <vt:lpstr>Pointcloud processing :  from patch to python numpy array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Prod_14</dc:creator>
  <cp:lastModifiedBy>Rémi Cura</cp:lastModifiedBy>
  <cp:revision>4552</cp:revision>
  <dcterms:created xsi:type="dcterms:W3CDTF">2012-04-02T16:43:32Z</dcterms:created>
  <dcterms:modified xsi:type="dcterms:W3CDTF">2014-09-23T11:50:50Z</dcterms:modified>
</cp:coreProperties>
</file>