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56" r:id="rId2"/>
    <p:sldId id="306" r:id="rId3"/>
    <p:sldId id="275" r:id="rId4"/>
    <p:sldId id="276" r:id="rId5"/>
    <p:sldId id="280" r:id="rId6"/>
    <p:sldId id="282" r:id="rId7"/>
    <p:sldId id="281" r:id="rId8"/>
    <p:sldId id="284" r:id="rId9"/>
    <p:sldId id="287" r:id="rId10"/>
    <p:sldId id="288" r:id="rId11"/>
    <p:sldId id="291" r:id="rId12"/>
    <p:sldId id="298" r:id="rId13"/>
    <p:sldId id="292" r:id="rId14"/>
    <p:sldId id="293" r:id="rId15"/>
    <p:sldId id="294" r:id="rId16"/>
    <p:sldId id="295" r:id="rId17"/>
    <p:sldId id="299" r:id="rId18"/>
    <p:sldId id="300" r:id="rId19"/>
    <p:sldId id="301" r:id="rId20"/>
    <p:sldId id="304" r:id="rId21"/>
    <p:sldId id="302" r:id="rId22"/>
    <p:sldId id="305" r:id="rId23"/>
    <p:sldId id="303" r:id="rId24"/>
    <p:sldId id="283" r:id="rId25"/>
    <p:sldId id="278" r:id="rId26"/>
    <p:sldId id="279" r:id="rId27"/>
    <p:sldId id="285" r:id="rId28"/>
    <p:sldId id="286" r:id="rId29"/>
    <p:sldId id="296" r:id="rId30"/>
    <p:sldId id="297" r:id="rId31"/>
    <p:sldId id="258" r:id="rId32"/>
    <p:sldId id="259" r:id="rId33"/>
    <p:sldId id="260" r:id="rId34"/>
    <p:sldId id="261" r:id="rId35"/>
    <p:sldId id="262" r:id="rId36"/>
    <p:sldId id="263" r:id="rId37"/>
    <p:sldId id="264" r:id="rId38"/>
    <p:sldId id="265" r:id="rId39"/>
    <p:sldId id="266" r:id="rId40"/>
    <p:sldId id="267" r:id="rId41"/>
    <p:sldId id="268" r:id="rId42"/>
    <p:sldId id="269" r:id="rId43"/>
    <p:sldId id="270" r:id="rId44"/>
    <p:sldId id="271" r:id="rId45"/>
    <p:sldId id="272" r:id="rId46"/>
    <p:sldId id="273" r:id="rId47"/>
    <p:sldId id="274" r:id="rId48"/>
  </p:sldIdLst>
  <p:sldSz cx="9144000" cy="6858000" type="screen4x3"/>
  <p:notesSz cx="9867900" cy="67437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6600"/>
    <a:srgbClr val="00CCFF"/>
    <a:srgbClr val="003300"/>
    <a:srgbClr val="EF9825"/>
    <a:srgbClr val="9BBB59"/>
    <a:srgbClr val="E44A4A"/>
    <a:srgbClr val="FFFF66"/>
    <a:srgbClr val="EE1212"/>
    <a:srgbClr val="FFFF99"/>
    <a:srgbClr val="FFFF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 autoAdjust="0"/>
    <p:restoredTop sz="90595" autoAdjust="0"/>
  </p:normalViewPr>
  <p:slideViewPr>
    <p:cSldViewPr>
      <p:cViewPr varScale="1">
        <p:scale>
          <a:sx n="112" d="100"/>
          <a:sy n="112" d="100"/>
        </p:scale>
        <p:origin x="-1692" y="-90"/>
      </p:cViewPr>
      <p:guideLst>
        <p:guide orient="horz" pos="845"/>
        <p:guide orient="horz" pos="2478"/>
        <p:guide orient="horz" pos="4247"/>
        <p:guide orient="horz" pos="300"/>
        <p:guide pos="2880"/>
        <p:guide pos="204"/>
        <p:guide pos="2064"/>
      </p:guideLst>
    </p:cSldViewPr>
  </p:slideViewPr>
  <p:outlineViewPr>
    <p:cViewPr>
      <p:scale>
        <a:sx n="33" d="100"/>
        <a:sy n="33" d="100"/>
      </p:scale>
      <p:origin x="246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32" d="100"/>
          <a:sy n="132" d="100"/>
        </p:scale>
        <p:origin x="-690" y="-90"/>
      </p:cViewPr>
      <p:guideLst>
        <p:guide orient="horz" pos="2124"/>
        <p:guide pos="310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6090" cy="337185"/>
          </a:xfrm>
          <a:prstGeom prst="rect">
            <a:avLst/>
          </a:prstGeom>
        </p:spPr>
        <p:txBody>
          <a:bodyPr vert="horz" lIns="94918" tIns="47459" rIns="94918" bIns="4745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5590098" y="0"/>
            <a:ext cx="4276090" cy="337185"/>
          </a:xfrm>
          <a:prstGeom prst="rect">
            <a:avLst/>
          </a:prstGeom>
        </p:spPr>
        <p:txBody>
          <a:bodyPr vert="horz" lIns="94918" tIns="47459" rIns="94918" bIns="4745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EC92B99-2162-4977-951B-711DB6E397B1}" type="datetimeFigureOut">
              <a:rPr lang="fr-FR"/>
              <a:pPr>
                <a:defRPr/>
              </a:pPr>
              <a:t>23/09/2014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6404955"/>
            <a:ext cx="4276090" cy="337185"/>
          </a:xfrm>
          <a:prstGeom prst="rect">
            <a:avLst/>
          </a:prstGeom>
        </p:spPr>
        <p:txBody>
          <a:bodyPr vert="horz" lIns="94918" tIns="47459" rIns="94918" bIns="4745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5590098" y="6404955"/>
            <a:ext cx="4276090" cy="337185"/>
          </a:xfrm>
          <a:prstGeom prst="rect">
            <a:avLst/>
          </a:prstGeom>
        </p:spPr>
        <p:txBody>
          <a:bodyPr vert="horz" lIns="94918" tIns="47459" rIns="94918" bIns="4745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9518B08-4FA5-487B-813B-C92D03448E9B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6921313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6090" cy="337185"/>
          </a:xfrm>
          <a:prstGeom prst="rect">
            <a:avLst/>
          </a:prstGeom>
        </p:spPr>
        <p:txBody>
          <a:bodyPr vert="horz" lIns="94918" tIns="47459" rIns="94918" bIns="4745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5590098" y="0"/>
            <a:ext cx="4276090" cy="337185"/>
          </a:xfrm>
          <a:prstGeom prst="rect">
            <a:avLst/>
          </a:prstGeom>
        </p:spPr>
        <p:txBody>
          <a:bodyPr vert="horz" lIns="94918" tIns="47459" rIns="94918" bIns="4745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EBA9A89-35A4-4AC9-87F0-5B824F99044F}" type="datetimeFigureOut">
              <a:rPr lang="fr-FR"/>
              <a:pPr>
                <a:defRPr/>
              </a:pPr>
              <a:t>23/09/2014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04825"/>
            <a:ext cx="3371850" cy="25288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918" tIns="47459" rIns="94918" bIns="47459" rtlCol="0" anchor="ctr"/>
          <a:lstStyle/>
          <a:p>
            <a:pPr lvl="0"/>
            <a:endParaRPr lang="fr-FR" noProof="0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986790" y="3203258"/>
            <a:ext cx="7894320" cy="3034665"/>
          </a:xfrm>
          <a:prstGeom prst="rect">
            <a:avLst/>
          </a:prstGeom>
        </p:spPr>
        <p:txBody>
          <a:bodyPr vert="horz" lIns="94918" tIns="47459" rIns="94918" bIns="47459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6404955"/>
            <a:ext cx="4276090" cy="337185"/>
          </a:xfrm>
          <a:prstGeom prst="rect">
            <a:avLst/>
          </a:prstGeom>
        </p:spPr>
        <p:txBody>
          <a:bodyPr vert="horz" lIns="94918" tIns="47459" rIns="94918" bIns="4745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5590098" y="6404955"/>
            <a:ext cx="4276090" cy="337185"/>
          </a:xfrm>
          <a:prstGeom prst="rect">
            <a:avLst/>
          </a:prstGeom>
        </p:spPr>
        <p:txBody>
          <a:bodyPr vert="horz" lIns="94918" tIns="47459" rIns="94918" bIns="4745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313C950-0323-4BD0-8710-CA4DD5494B34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7176531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13C950-0323-4BD0-8710-CA4DD5494B34}" type="slidenum">
              <a:rPr lang="fr-FR" smtClean="0"/>
              <a:pPr>
                <a:defRPr/>
              </a:pPr>
              <a:t>17</a:t>
            </a:fld>
            <a:endParaRPr lang="fr-F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6" descr="logo_ign_trame.png"/>
          <p:cNvPicPr>
            <a:picLocks noChangeAspect="1"/>
          </p:cNvPicPr>
          <p:nvPr userDrawn="1"/>
        </p:nvPicPr>
        <p:blipFill>
          <a:blip r:embed="rId2" cstate="print"/>
          <a:srcRect r="46849"/>
          <a:stretch>
            <a:fillRect/>
          </a:stretch>
        </p:blipFill>
        <p:spPr bwMode="auto">
          <a:xfrm>
            <a:off x="5927725" y="179388"/>
            <a:ext cx="3216275" cy="664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 7" descr="logo_ign_01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850" y="476250"/>
            <a:ext cx="935038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ZoneTexte 5"/>
          <p:cNvSpPr txBox="1">
            <a:spLocks noChangeArrowheads="1"/>
          </p:cNvSpPr>
          <p:nvPr userDrawn="1"/>
        </p:nvSpPr>
        <p:spPr bwMode="auto">
          <a:xfrm>
            <a:off x="8561388" y="6565900"/>
            <a:ext cx="5048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fr-FR" sz="1000" b="1" dirty="0">
                <a:solidFill>
                  <a:srgbClr val="97BF0D"/>
                </a:solidFill>
                <a:latin typeface="Arial" charset="0"/>
              </a:rPr>
              <a:t>ign.fr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3068960"/>
            <a:ext cx="7772400" cy="794519"/>
          </a:xfrm>
        </p:spPr>
        <p:txBody>
          <a:bodyPr anchor="t">
            <a:noAutofit/>
          </a:bodyPr>
          <a:lstStyle>
            <a:lvl1pPr>
              <a:defRPr sz="2800" cap="all" baseline="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3568" y="3620616"/>
            <a:ext cx="7776864" cy="1752600"/>
          </a:xfrm>
        </p:spPr>
        <p:txBody>
          <a:bodyPr/>
          <a:lstStyle>
            <a:lvl1pPr marL="0" indent="0" algn="l">
              <a:buNone/>
              <a:defRPr sz="1800" cap="all" baseline="0">
                <a:solidFill>
                  <a:srgbClr val="97BF0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 des sous-titres du masque</a:t>
            </a:r>
            <a:endParaRPr lang="fr-FR" dirty="0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003675" y="6510338"/>
            <a:ext cx="1125538" cy="365125"/>
          </a:xfrm>
        </p:spPr>
        <p:txBody>
          <a:bodyPr/>
          <a:lstStyle>
            <a:lvl1pPr algn="ctr">
              <a:defRPr dirty="0" smtClean="0"/>
            </a:lvl1pPr>
          </a:lstStyle>
          <a:p>
            <a:pPr>
              <a:defRPr/>
            </a:pPr>
            <a:fld id="{BF672DD4-31B6-4D71-ACEE-7D119C08820F}" type="datetime1">
              <a:rPr lang="fr-FR" smtClean="0"/>
              <a:pPr>
                <a:defRPr/>
              </a:pPr>
              <a:t>23/09/2014</a:t>
            </a:fld>
            <a:endParaRPr lang="fr-FR" dirty="0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fr-FR" dirty="0" smtClean="0"/>
              <a:t>Thales - IGN / COGIT - MATIS</a:t>
            </a:r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par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85738"/>
            <a:ext cx="9144000" cy="3455987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pic>
        <p:nvPicPr>
          <p:cNvPr id="4" name="Image 7" descr="logo_ign_01.png"/>
          <p:cNvPicPr>
            <a:picLocks noChangeAspect="1"/>
          </p:cNvPicPr>
          <p:nvPr userDrawn="1"/>
        </p:nvPicPr>
        <p:blipFill>
          <a:blip r:embed="rId2" cstate="print"/>
          <a:srcRect b="56071"/>
          <a:stretch>
            <a:fillRect/>
          </a:stretch>
        </p:blipFill>
        <p:spPr bwMode="auto">
          <a:xfrm>
            <a:off x="8559800" y="6551613"/>
            <a:ext cx="431800" cy="20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2357438" y="6659563"/>
            <a:ext cx="71437" cy="73025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90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171825" y="6659563"/>
            <a:ext cx="73025" cy="73025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900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42975" cy="188913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8" name="Parallélogramme 7"/>
          <p:cNvSpPr/>
          <p:nvPr userDrawn="1"/>
        </p:nvSpPr>
        <p:spPr>
          <a:xfrm flipH="1">
            <a:off x="3419475" y="0"/>
            <a:ext cx="2668588" cy="188913"/>
          </a:xfrm>
          <a:prstGeom prst="parallelogram">
            <a:avLst>
              <a:gd name="adj" fmla="val 54508"/>
            </a:avLst>
          </a:prstGeom>
          <a:solidFill>
            <a:srgbClr val="97B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716088" y="0"/>
            <a:ext cx="944562" cy="188913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10" name="Organigramme : Entrée manuelle 9"/>
          <p:cNvSpPr/>
          <p:nvPr userDrawn="1"/>
        </p:nvSpPr>
        <p:spPr>
          <a:xfrm rot="5400000" flipH="1" flipV="1">
            <a:off x="8636000" y="-319087"/>
            <a:ext cx="188913" cy="827087"/>
          </a:xfrm>
          <a:prstGeom prst="flowChartManualInpu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7019925" y="0"/>
            <a:ext cx="942975" cy="188913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4348" y="1857364"/>
            <a:ext cx="7772400" cy="1709266"/>
          </a:xfrm>
        </p:spPr>
        <p:txBody>
          <a:bodyPr anchor="t">
            <a:normAutofit/>
          </a:bodyPr>
          <a:lstStyle>
            <a:lvl1pPr algn="l">
              <a:defRPr sz="2800" b="1" cap="all" spc="90" baseline="0">
                <a:solidFill>
                  <a:schemeClr val="bg1"/>
                </a:solidFill>
                <a:latin typeface="Arno Pro" pitchFamily="18" charset="0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12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sz="900" cap="all" baseline="0">
                <a:solidFill>
                  <a:srgbClr val="72797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fr-FR" dirty="0" smtClean="0"/>
              <a:t>Thales - IGN / COGIT - MATIS</a:t>
            </a:r>
            <a:endParaRPr lang="fr-FR" dirty="0"/>
          </a:p>
        </p:txBody>
      </p:sp>
      <p:sp>
        <p:nvSpPr>
          <p:cNvPr id="13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defRPr sz="900">
                <a:solidFill>
                  <a:srgbClr val="72797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305F5B3-A6E5-40AA-A82B-787F42B9B41F}" type="datetime1">
              <a:rPr lang="fr-FR" smtClean="0"/>
              <a:pPr>
                <a:defRPr/>
              </a:pPr>
              <a:t>23/09/2014</a:t>
            </a:fld>
            <a:endParaRPr lang="fr-FR" dirty="0"/>
          </a:p>
        </p:txBody>
      </p:sp>
      <p:sp>
        <p:nvSpPr>
          <p:cNvPr id="1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900">
                <a:solidFill>
                  <a:srgbClr val="72797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70D7BCD-66D0-4372-890E-9084B1AF6A1A}" type="slidenum">
              <a:rPr lang="fr-FR"/>
              <a:pPr>
                <a:defRPr/>
              </a:pPr>
              <a:t>‹N°›</a:t>
            </a:fld>
            <a:r>
              <a:rPr lang="fr-FR" dirty="0"/>
              <a:t>/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idx="1"/>
          </p:nvPr>
        </p:nvSpPr>
        <p:spPr>
          <a:xfrm>
            <a:off x="357158" y="3714753"/>
            <a:ext cx="8362950" cy="2786082"/>
          </a:xfrm>
        </p:spPr>
        <p:txBody>
          <a:bodyPr/>
          <a:lstStyle>
            <a:lvl2pPr>
              <a:lnSpc>
                <a:spcPct val="100000"/>
              </a:lnSpc>
              <a:spcBef>
                <a:spcPts val="1800"/>
              </a:spcBef>
              <a:defRPr/>
            </a:lvl2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e de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 userDrawn="1"/>
        </p:nvCxnSpPr>
        <p:spPr>
          <a:xfrm>
            <a:off x="0" y="1052513"/>
            <a:ext cx="9144000" cy="0"/>
          </a:xfrm>
          <a:prstGeom prst="line">
            <a:avLst/>
          </a:prstGeom>
          <a:ln w="28575">
            <a:solidFill>
              <a:srgbClr val="97BF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 userDrawn="1"/>
        </p:nvSpPr>
        <p:spPr>
          <a:xfrm>
            <a:off x="0" y="0"/>
            <a:ext cx="942975" cy="188913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6" name="Parallélogramme 5"/>
          <p:cNvSpPr/>
          <p:nvPr userDrawn="1"/>
        </p:nvSpPr>
        <p:spPr>
          <a:xfrm flipH="1">
            <a:off x="3419475" y="0"/>
            <a:ext cx="2668588" cy="188913"/>
          </a:xfrm>
          <a:prstGeom prst="parallelogram">
            <a:avLst>
              <a:gd name="adj" fmla="val 54508"/>
            </a:avLst>
          </a:prstGeom>
          <a:solidFill>
            <a:srgbClr val="97B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716088" y="0"/>
            <a:ext cx="944562" cy="188913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8" name="Organigramme : Entrée manuelle 7"/>
          <p:cNvSpPr/>
          <p:nvPr userDrawn="1"/>
        </p:nvSpPr>
        <p:spPr>
          <a:xfrm rot="5400000" flipH="1" flipV="1">
            <a:off x="8636000" y="-319087"/>
            <a:ext cx="188913" cy="827087"/>
          </a:xfrm>
          <a:prstGeom prst="flowChartManualInpu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9" name="Rectangle 8"/>
          <p:cNvSpPr/>
          <p:nvPr userDrawn="1"/>
        </p:nvSpPr>
        <p:spPr>
          <a:xfrm>
            <a:off x="7019925" y="0"/>
            <a:ext cx="942975" cy="188913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pic>
        <p:nvPicPr>
          <p:cNvPr id="10" name="Image 12" descr="logo_ign_01.png"/>
          <p:cNvPicPr>
            <a:picLocks noChangeAspect="1"/>
          </p:cNvPicPr>
          <p:nvPr userDrawn="1"/>
        </p:nvPicPr>
        <p:blipFill>
          <a:blip r:embed="rId2" cstate="print"/>
          <a:srcRect b="56071"/>
          <a:stretch>
            <a:fillRect/>
          </a:stretch>
        </p:blipFill>
        <p:spPr bwMode="auto">
          <a:xfrm>
            <a:off x="8559800" y="6551613"/>
            <a:ext cx="431800" cy="20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 userDrawn="1"/>
        </p:nvSpPr>
        <p:spPr>
          <a:xfrm>
            <a:off x="2357438" y="6659563"/>
            <a:ext cx="71437" cy="73025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900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3171825" y="6659563"/>
            <a:ext cx="73025" cy="73025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9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850" y="1340768"/>
            <a:ext cx="8362950" cy="4785395"/>
          </a:xfrm>
        </p:spPr>
        <p:txBody>
          <a:bodyPr/>
          <a:lstStyle>
            <a:lvl2pPr>
              <a:lnSpc>
                <a:spcPct val="100000"/>
              </a:lnSpc>
              <a:spcBef>
                <a:spcPts val="1800"/>
              </a:spcBef>
              <a:defRPr/>
            </a:lvl2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13AF71-F760-4AA3-87B2-C2FBB7A81BCA}" type="datetime1">
              <a:rPr lang="fr-FR" smtClean="0"/>
              <a:pPr>
                <a:defRPr/>
              </a:pPr>
              <a:t>23/09/2014</a:t>
            </a:fld>
            <a:endParaRPr lang="fr-FR" dirty="0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38125" y="6510338"/>
            <a:ext cx="211929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Thales - IGN / COGIT - MATIS</a:t>
            </a:r>
            <a:endParaRPr lang="fr-FR" dirty="0"/>
          </a:p>
        </p:txBody>
      </p:sp>
      <p:sp>
        <p:nvSpPr>
          <p:cNvPr id="1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900">
                <a:solidFill>
                  <a:srgbClr val="72797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04B660C-1446-45BE-A6D7-15805AAE1919}" type="slidenum">
              <a:rPr lang="fr-FR"/>
              <a:pPr>
                <a:defRPr/>
              </a:pPr>
              <a:t>‹N°›</a:t>
            </a:fld>
            <a:r>
              <a:rPr lang="fr-FR" dirty="0"/>
              <a:t>/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nu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 userDrawn="1"/>
        </p:nvCxnSpPr>
        <p:spPr>
          <a:xfrm>
            <a:off x="0" y="1052513"/>
            <a:ext cx="9144000" cy="0"/>
          </a:xfrm>
          <a:prstGeom prst="line">
            <a:avLst/>
          </a:prstGeom>
          <a:ln w="28575">
            <a:solidFill>
              <a:srgbClr val="97BF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 userDrawn="1"/>
        </p:nvSpPr>
        <p:spPr>
          <a:xfrm>
            <a:off x="0" y="0"/>
            <a:ext cx="942975" cy="188913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6" name="Parallélogramme 5"/>
          <p:cNvSpPr/>
          <p:nvPr userDrawn="1"/>
        </p:nvSpPr>
        <p:spPr>
          <a:xfrm flipH="1">
            <a:off x="3419475" y="0"/>
            <a:ext cx="2668588" cy="188913"/>
          </a:xfrm>
          <a:prstGeom prst="parallelogram">
            <a:avLst>
              <a:gd name="adj" fmla="val 54508"/>
            </a:avLst>
          </a:prstGeom>
          <a:solidFill>
            <a:srgbClr val="97B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716088" y="0"/>
            <a:ext cx="944562" cy="188913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8" name="Organigramme : Entrée manuelle 7"/>
          <p:cNvSpPr/>
          <p:nvPr userDrawn="1"/>
        </p:nvSpPr>
        <p:spPr>
          <a:xfrm rot="5400000" flipH="1" flipV="1">
            <a:off x="8636000" y="-319087"/>
            <a:ext cx="188913" cy="827087"/>
          </a:xfrm>
          <a:prstGeom prst="flowChartManualInpu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9" name="Rectangle 8"/>
          <p:cNvSpPr/>
          <p:nvPr userDrawn="1"/>
        </p:nvSpPr>
        <p:spPr>
          <a:xfrm>
            <a:off x="7019925" y="0"/>
            <a:ext cx="942975" cy="188913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pic>
        <p:nvPicPr>
          <p:cNvPr id="10" name="Image 12" descr="logo_ign_01.png"/>
          <p:cNvPicPr>
            <a:picLocks noChangeAspect="1"/>
          </p:cNvPicPr>
          <p:nvPr userDrawn="1"/>
        </p:nvPicPr>
        <p:blipFill>
          <a:blip r:embed="rId2" cstate="print"/>
          <a:srcRect b="56071"/>
          <a:stretch>
            <a:fillRect/>
          </a:stretch>
        </p:blipFill>
        <p:spPr bwMode="auto">
          <a:xfrm>
            <a:off x="8559800" y="6551613"/>
            <a:ext cx="431800" cy="20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 userDrawn="1"/>
        </p:nvSpPr>
        <p:spPr>
          <a:xfrm>
            <a:off x="2357438" y="6659563"/>
            <a:ext cx="71437" cy="73025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900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3171825" y="6659563"/>
            <a:ext cx="73025" cy="73025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9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no Pro" pitchFamily="18" charset="0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23728" y="1340768"/>
            <a:ext cx="6563072" cy="4785395"/>
          </a:xfrm>
        </p:spPr>
        <p:txBody>
          <a:bodyPr/>
          <a:lstStyle>
            <a:lvl1pPr>
              <a:defRPr>
                <a:latin typeface="Arno Pro" pitchFamily="18" charset="0"/>
              </a:defRPr>
            </a:lvl1pPr>
            <a:lvl2pPr>
              <a:defRPr>
                <a:latin typeface="Arno Pro" pitchFamily="18" charset="0"/>
              </a:defRPr>
            </a:lvl2pPr>
            <a:lvl3pPr>
              <a:defRPr>
                <a:latin typeface="Arno Pro" pitchFamily="18" charset="0"/>
              </a:defRPr>
            </a:lvl3pPr>
            <a:lvl4pPr>
              <a:defRPr>
                <a:latin typeface="Arno Pro" pitchFamily="18" charset="0"/>
              </a:defRPr>
            </a:lvl4pPr>
            <a:lvl5pPr>
              <a:defRPr>
                <a:latin typeface="Arno Pro" pitchFamily="18" charset="0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8C8A52-1116-4E68-9263-304DA869BD9E}" type="datetime1">
              <a:rPr lang="fr-FR" smtClean="0"/>
              <a:pPr>
                <a:defRPr/>
              </a:pPr>
              <a:t>23/09/2014</a:t>
            </a:fld>
            <a:endParaRPr lang="fr-FR" dirty="0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38125" y="6510338"/>
            <a:ext cx="210162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Thales - IGN / COGIT - MATIS</a:t>
            </a:r>
            <a:endParaRPr lang="fr-FR" dirty="0"/>
          </a:p>
        </p:txBody>
      </p:sp>
      <p:sp>
        <p:nvSpPr>
          <p:cNvPr id="1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900">
                <a:solidFill>
                  <a:srgbClr val="72797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7C05D85-2969-4C18-81B5-D1B9FA46E036}" type="slidenum">
              <a:rPr lang="fr-FR"/>
              <a:pPr>
                <a:defRPr/>
              </a:pPr>
              <a:t>‹N°›</a:t>
            </a:fld>
            <a:r>
              <a:rPr lang="fr-FR" dirty="0"/>
              <a:t>/</a:t>
            </a:r>
          </a:p>
        </p:txBody>
      </p:sp>
      <p:sp>
        <p:nvSpPr>
          <p:cNvPr id="17" name="Espace réservé du texte 16"/>
          <p:cNvSpPr>
            <a:spLocks noGrp="1"/>
          </p:cNvSpPr>
          <p:nvPr>
            <p:ph type="body" sz="quarter" idx="13"/>
          </p:nvPr>
        </p:nvSpPr>
        <p:spPr>
          <a:xfrm>
            <a:off x="0" y="1196752"/>
            <a:ext cx="1331640" cy="5184775"/>
          </a:xfrm>
        </p:spPr>
        <p:txBody>
          <a:bodyPr/>
          <a:lstStyle>
            <a:lvl1pPr marL="92075" indent="-92075">
              <a:buFont typeface="+mj-lt"/>
              <a:buNone/>
              <a:defRPr sz="1300" b="0" cap="none" baseline="0">
                <a:latin typeface="Arno Pro" pitchFamily="18" charset="0"/>
              </a:defRPr>
            </a:lvl1pPr>
          </a:lstStyle>
          <a:p>
            <a:pPr lvl="0"/>
            <a:endParaRPr lang="fr-FR" dirty="0" smtClean="0"/>
          </a:p>
          <a:p>
            <a:pPr lvl="0"/>
            <a:endParaRPr lang="fr-FR" dirty="0"/>
          </a:p>
        </p:txBody>
      </p:sp>
      <p:cxnSp>
        <p:nvCxnSpPr>
          <p:cNvPr id="18" name="Connecteur droit 17"/>
          <p:cNvCxnSpPr/>
          <p:nvPr userDrawn="1"/>
        </p:nvCxnSpPr>
        <p:spPr>
          <a:xfrm flipV="1">
            <a:off x="1403648" y="1052736"/>
            <a:ext cx="0" cy="5472608"/>
          </a:xfrm>
          <a:prstGeom prst="line">
            <a:avLst/>
          </a:prstGeom>
          <a:ln w="28575">
            <a:solidFill>
              <a:srgbClr val="97BF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et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42975" cy="188913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5" name="Parallélogramme 4"/>
          <p:cNvSpPr/>
          <p:nvPr userDrawn="1"/>
        </p:nvSpPr>
        <p:spPr>
          <a:xfrm flipH="1">
            <a:off x="3419475" y="0"/>
            <a:ext cx="2668588" cy="188913"/>
          </a:xfrm>
          <a:prstGeom prst="parallelogram">
            <a:avLst>
              <a:gd name="adj" fmla="val 54508"/>
            </a:avLst>
          </a:prstGeom>
          <a:solidFill>
            <a:srgbClr val="97B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716088" y="0"/>
            <a:ext cx="944562" cy="188913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7" name="Organigramme : Entrée manuelle 6"/>
          <p:cNvSpPr/>
          <p:nvPr userDrawn="1"/>
        </p:nvSpPr>
        <p:spPr>
          <a:xfrm rot="5400000" flipH="1" flipV="1">
            <a:off x="8636000" y="-319087"/>
            <a:ext cx="188913" cy="827087"/>
          </a:xfrm>
          <a:prstGeom prst="flowChartManualInpu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8" name="Rectangle 7"/>
          <p:cNvSpPr/>
          <p:nvPr userDrawn="1"/>
        </p:nvSpPr>
        <p:spPr>
          <a:xfrm>
            <a:off x="7019925" y="0"/>
            <a:ext cx="942975" cy="188913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cxnSp>
        <p:nvCxnSpPr>
          <p:cNvPr id="9" name="Connecteur droit 8"/>
          <p:cNvCxnSpPr/>
          <p:nvPr userDrawn="1"/>
        </p:nvCxnSpPr>
        <p:spPr>
          <a:xfrm>
            <a:off x="1588" y="1052513"/>
            <a:ext cx="9144000" cy="0"/>
          </a:xfrm>
          <a:prstGeom prst="line">
            <a:avLst/>
          </a:prstGeom>
          <a:ln w="28575">
            <a:solidFill>
              <a:srgbClr val="97BF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12" descr="logo_ign_01.png"/>
          <p:cNvPicPr>
            <a:picLocks noChangeAspect="1"/>
          </p:cNvPicPr>
          <p:nvPr userDrawn="1"/>
        </p:nvPicPr>
        <p:blipFill>
          <a:blip r:embed="rId2" cstate="print"/>
          <a:srcRect b="56071"/>
          <a:stretch>
            <a:fillRect/>
          </a:stretch>
        </p:blipFill>
        <p:spPr bwMode="auto">
          <a:xfrm>
            <a:off x="8559800" y="6551613"/>
            <a:ext cx="431800" cy="20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 userDrawn="1"/>
        </p:nvSpPr>
        <p:spPr>
          <a:xfrm>
            <a:off x="2357438" y="6659563"/>
            <a:ext cx="71437" cy="73025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900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3171825" y="6659563"/>
            <a:ext cx="73025" cy="73025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9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23850" y="1341438"/>
            <a:ext cx="5184254" cy="496788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3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656EFF68-ECF1-493F-8C4E-24C19F7E3718}" type="datetime1">
              <a:rPr lang="fr-FR" smtClean="0"/>
              <a:pPr>
                <a:defRPr/>
              </a:pPr>
              <a:t>23/09/2014</a:t>
            </a:fld>
            <a:endParaRPr lang="fr-FR" dirty="0"/>
          </a:p>
        </p:txBody>
      </p:sp>
      <p:sp>
        <p:nvSpPr>
          <p:cNvPr id="14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238125" y="6510338"/>
            <a:ext cx="2119297" cy="365125"/>
          </a:xfrm>
        </p:spPr>
        <p:txBody>
          <a:bodyPr/>
          <a:lstStyle>
            <a:lvl1pPr>
              <a:defRPr sz="900" cap="all" baseline="0"/>
            </a:lvl1pPr>
          </a:lstStyle>
          <a:p>
            <a:pPr>
              <a:defRPr/>
            </a:pPr>
            <a:r>
              <a:rPr lang="fr-FR" dirty="0" smtClean="0"/>
              <a:t>Thales - IGN / COGIT - MATIS</a:t>
            </a:r>
            <a:endParaRPr lang="fr-FR" dirty="0"/>
          </a:p>
        </p:txBody>
      </p:sp>
      <p:sp>
        <p:nvSpPr>
          <p:cNvPr id="1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900">
                <a:solidFill>
                  <a:srgbClr val="72797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E968E00-E74B-4834-85F6-93EAE53C864F}" type="slidenum">
              <a:rPr lang="fr-FR"/>
              <a:pPr>
                <a:defRPr/>
              </a:pPr>
              <a:t>‹N°›</a:t>
            </a:fld>
            <a:r>
              <a:rPr lang="fr-FR" dirty="0"/>
              <a:t>/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6" descr="logo_ign_01.png"/>
          <p:cNvPicPr>
            <a:picLocks noChangeAspect="1"/>
          </p:cNvPicPr>
          <p:nvPr userDrawn="1"/>
        </p:nvPicPr>
        <p:blipFill>
          <a:blip r:embed="rId2" cstate="print"/>
          <a:srcRect b="56071"/>
          <a:stretch>
            <a:fillRect/>
          </a:stretch>
        </p:blipFill>
        <p:spPr bwMode="auto">
          <a:xfrm>
            <a:off x="8559800" y="6551613"/>
            <a:ext cx="431800" cy="20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2357438" y="6659563"/>
            <a:ext cx="71437" cy="73025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900" dirty="0"/>
          </a:p>
        </p:txBody>
      </p:sp>
      <p:sp>
        <p:nvSpPr>
          <p:cNvPr id="5" name="Rectangle 4"/>
          <p:cNvSpPr/>
          <p:nvPr userDrawn="1"/>
        </p:nvSpPr>
        <p:spPr>
          <a:xfrm>
            <a:off x="3171825" y="6659563"/>
            <a:ext cx="73025" cy="73025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90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42975" cy="188913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7" name="Parallélogramme 6"/>
          <p:cNvSpPr/>
          <p:nvPr userDrawn="1"/>
        </p:nvSpPr>
        <p:spPr>
          <a:xfrm flipH="1">
            <a:off x="3419475" y="0"/>
            <a:ext cx="2668588" cy="188913"/>
          </a:xfrm>
          <a:prstGeom prst="parallelogram">
            <a:avLst>
              <a:gd name="adj" fmla="val 54508"/>
            </a:avLst>
          </a:prstGeom>
          <a:solidFill>
            <a:srgbClr val="97B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716088" y="0"/>
            <a:ext cx="944562" cy="188913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9" name="Organigramme : Entrée manuelle 8"/>
          <p:cNvSpPr/>
          <p:nvPr userDrawn="1"/>
        </p:nvSpPr>
        <p:spPr>
          <a:xfrm rot="5400000" flipH="1" flipV="1">
            <a:off x="8636000" y="-319087"/>
            <a:ext cx="188913" cy="827087"/>
          </a:xfrm>
          <a:prstGeom prst="flowChartManualInpu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7019925" y="0"/>
            <a:ext cx="942975" cy="188913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11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Thales - IGN / COGIT - MATIS</a:t>
            </a:r>
            <a:endParaRPr lang="fr-FR" dirty="0"/>
          </a:p>
        </p:txBody>
      </p:sp>
      <p:sp>
        <p:nvSpPr>
          <p:cNvPr id="12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028F6B-5A4E-4C60-AB97-327077DD9417}" type="datetime1">
              <a:rPr lang="fr-FR" smtClean="0"/>
              <a:pPr>
                <a:defRPr/>
              </a:pPr>
              <a:t>23/09/2014</a:t>
            </a:fld>
            <a:endParaRPr lang="fr-FR" dirty="0"/>
          </a:p>
        </p:txBody>
      </p:sp>
      <p:sp>
        <p:nvSpPr>
          <p:cNvPr id="13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0D5232-28D0-4F20-87E9-D7336FCF605C}" type="slidenum">
              <a:rPr lang="fr-FR"/>
              <a:pPr>
                <a:defRPr/>
              </a:pPr>
              <a:t>‹N°›</a:t>
            </a:fld>
            <a:r>
              <a:rPr lang="fr-FR" dirty="0"/>
              <a:t>/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FA88D6-AE65-4754-B8B4-E2E71A9DC04D}" type="datetimeFigureOut">
              <a:rPr lang="fr-FR"/>
              <a:pPr>
                <a:defRPr/>
              </a:pPr>
              <a:t>23/09/2014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6A1BED-4287-46A8-8A1B-4B5220843DF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38125" y="651033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 cap="all" baseline="0">
                <a:solidFill>
                  <a:srgbClr val="72797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fr-FR" dirty="0" smtClean="0"/>
              <a:t>Thales - IGN / COGIT - MATIS</a:t>
            </a:r>
            <a:endParaRPr lang="fr-FR" dirty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23850" y="490538"/>
            <a:ext cx="8362950" cy="561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23850" y="1341438"/>
            <a:ext cx="8362950" cy="4784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2382838" y="6510338"/>
            <a:ext cx="1125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solidFill>
                  <a:srgbClr val="72797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EF60618-7B6B-4743-9459-B8A8260C86C4}" type="datetime1">
              <a:rPr lang="fr-FR" smtClean="0"/>
              <a:pPr>
                <a:defRPr/>
              </a:pPr>
              <a:t>23/09/2014</a:t>
            </a:fld>
            <a:endParaRPr lang="fr-FR" dirty="0"/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3198813" y="65103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solidFill>
                  <a:srgbClr val="72797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839C54E-AB10-46B4-B6CD-9F21901A2C0A}" type="slidenum">
              <a:rPr lang="fr-FR"/>
              <a:pPr>
                <a:defRPr/>
              </a:pPr>
              <a:t>‹N°›</a:t>
            </a:fld>
            <a:r>
              <a:rPr lang="fr-FR" dirty="0"/>
              <a:t>/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 cap="all">
          <a:solidFill>
            <a:srgbClr val="72797F"/>
          </a:solidFill>
          <a:latin typeface="Arial Black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72797F"/>
          </a:solidFill>
          <a:latin typeface="Arial Black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72797F"/>
          </a:solidFill>
          <a:latin typeface="Arial Black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72797F"/>
          </a:solidFill>
          <a:latin typeface="Arial Black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72797F"/>
          </a:solidFill>
          <a:latin typeface="Arial Black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72797F"/>
          </a:solidFill>
          <a:latin typeface="Arial Black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72797F"/>
          </a:solidFill>
          <a:latin typeface="Arial Black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72797F"/>
          </a:solidFill>
          <a:latin typeface="Arial Black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72797F"/>
          </a:solidFill>
          <a:latin typeface="Arial Black" pitchFamily="34" charset="0"/>
          <a:cs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Clr>
          <a:srgbClr val="97BF0D"/>
        </a:buClr>
        <a:buSzPct val="120000"/>
        <a:buFont typeface="Wingdings" pitchFamily="2" charset="2"/>
        <a:buChar char="§"/>
        <a:defRPr sz="2000" b="1" kern="1200" cap="all">
          <a:solidFill>
            <a:srgbClr val="72797F"/>
          </a:solidFill>
          <a:latin typeface="Arial" pitchFamily="34" charset="0"/>
          <a:ea typeface="+mn-ea"/>
          <a:cs typeface="Arial" pitchFamily="34" charset="0"/>
        </a:defRPr>
      </a:lvl1pPr>
      <a:lvl2pPr marL="627063" indent="-169863" algn="l" rtl="0" eaLnBrk="0" fontAlgn="base" hangingPunct="0">
        <a:lnSpc>
          <a:spcPts val="4100"/>
        </a:lnSpc>
        <a:spcBef>
          <a:spcPct val="20000"/>
        </a:spcBef>
        <a:spcAft>
          <a:spcPct val="0"/>
        </a:spcAft>
        <a:buClr>
          <a:srgbClr val="72797F"/>
        </a:buClr>
        <a:buFont typeface="Wingdings" pitchFamily="2" charset="2"/>
        <a:buChar char="§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76325" indent="-161925" algn="l" rtl="0" eaLnBrk="0" fontAlgn="base" hangingPunct="0">
        <a:spcBef>
          <a:spcPct val="20000"/>
        </a:spcBef>
        <a:spcAft>
          <a:spcPct val="0"/>
        </a:spcAft>
        <a:buClr>
          <a:srgbClr val="72797F"/>
        </a:buClr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24000" indent="-152400" algn="l" rtl="0" eaLnBrk="0" fontAlgn="base" hangingPunct="0">
        <a:spcBef>
          <a:spcPct val="20000"/>
        </a:spcBef>
        <a:spcAft>
          <a:spcPct val="0"/>
        </a:spcAft>
        <a:buClr>
          <a:srgbClr val="72797F"/>
        </a:buClr>
        <a:buFont typeface="Wingdings" pitchFamily="2" charset="2"/>
        <a:buChar char="§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971675" indent="-142875" algn="l" rtl="0" eaLnBrk="0" fontAlgn="base" hangingPunct="0">
        <a:spcBef>
          <a:spcPct val="20000"/>
        </a:spcBef>
        <a:spcAft>
          <a:spcPct val="0"/>
        </a:spcAft>
        <a:buClr>
          <a:srgbClr val="72797F"/>
        </a:buClr>
        <a:buFont typeface="Wingdings" pitchFamily="2" charset="2"/>
        <a:buChar char="§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mi-C/Postgres_Day_2014_10_RemiC" TargetMode="External"/><Relationship Id="rId2" Type="http://schemas.openxmlformats.org/officeDocument/2006/relationships/hyperlink" Target="http://www.oslandia.com/postgresql-session-6-postgis.html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postgresql.org/wiki/Postgres-XC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amsey/pointcloud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data.ign.fr/benchmarks/UrbanAnalysis/" TargetMode="External"/><Relationship Id="rId2" Type="http://schemas.openxmlformats.org/officeDocument/2006/relationships/hyperlink" Target="https://github.com/pramsey/pointcloud#compressions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mi-C/PPPP_utilities/blob/master/pointcloud/rc_compute_range.sql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mi-C/Pointcloud_in_db" TargetMode="External"/><Relationship Id="rId2" Type="http://schemas.openxmlformats.org/officeDocument/2006/relationships/hyperlink" Target="http://www.pdal.io/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rawlab/python-pcl/blob/master/tests/test.py" TargetMode="Externa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ctrTitle"/>
          </p:nvPr>
        </p:nvSpPr>
        <p:spPr>
          <a:xfrm>
            <a:off x="571472" y="2214554"/>
            <a:ext cx="7772400" cy="1500198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fr-FR" b="1" cap="small" dirty="0" smtClean="0">
                <a:latin typeface="Arno Pro" pitchFamily="18" charset="0"/>
              </a:rPr>
              <a:t>A </a:t>
            </a:r>
            <a:r>
              <a:rPr lang="fr-FR" b="1" cap="small" dirty="0" smtClean="0">
                <a:latin typeface="Arno Pro" pitchFamily="18" charset="0"/>
              </a:rPr>
              <a:t>Postgres  Server </a:t>
            </a:r>
            <a:r>
              <a:rPr lang="fr-FR" b="1" cap="small" dirty="0" smtClean="0">
                <a:latin typeface="Arno Pro" pitchFamily="18" charset="0"/>
              </a:rPr>
              <a:t>for </a:t>
            </a:r>
            <a:r>
              <a:rPr lang="fr-FR" b="1" cap="small" dirty="0" smtClean="0">
                <a:latin typeface="Arno Pro" pitchFamily="18" charset="0"/>
              </a:rPr>
              <a:t>point </a:t>
            </a:r>
            <a:r>
              <a:rPr lang="fr-FR" b="1" cap="small" dirty="0" err="1" smtClean="0">
                <a:latin typeface="Arno Pro" pitchFamily="18" charset="0"/>
              </a:rPr>
              <a:t>clouds</a:t>
            </a:r>
            <a:r>
              <a:rPr lang="fr-FR" b="1" cap="small" dirty="0" smtClean="0">
                <a:latin typeface="Arno Pro" pitchFamily="18" charset="0"/>
              </a:rPr>
              <a:t> </a:t>
            </a:r>
            <a:r>
              <a:rPr lang="fr-FR" b="1" cap="small" dirty="0" err="1" smtClean="0">
                <a:latin typeface="Arno Pro" pitchFamily="18" charset="0"/>
              </a:rPr>
              <a:t>storage</a:t>
            </a:r>
            <a:r>
              <a:rPr lang="fr-FR" b="1" cap="small" dirty="0" smtClean="0">
                <a:latin typeface="Arno Pro" pitchFamily="18" charset="0"/>
              </a:rPr>
              <a:t> </a:t>
            </a:r>
            <a:r>
              <a:rPr lang="fr-FR" b="1" cap="small" dirty="0" smtClean="0">
                <a:latin typeface="Arno Pro" pitchFamily="18" charset="0"/>
              </a:rPr>
              <a:t>and </a:t>
            </a:r>
            <a:r>
              <a:rPr lang="fr-FR" b="1" cap="small" dirty="0" err="1" smtClean="0">
                <a:latin typeface="Arno Pro" pitchFamily="18" charset="0"/>
              </a:rPr>
              <a:t>processing</a:t>
            </a:r>
            <a:endParaRPr lang="fr-FR" sz="1800" b="1" cap="small" dirty="0">
              <a:latin typeface="Arno Pro" pitchFamily="18" charset="0"/>
            </a:endParaRPr>
          </a:p>
        </p:txBody>
      </p:sp>
      <p:sp>
        <p:nvSpPr>
          <p:cNvPr id="9" name="Sous-titre 2"/>
          <p:cNvSpPr>
            <a:spLocks noGrp="1"/>
          </p:cNvSpPr>
          <p:nvPr>
            <p:ph type="subTitle" idx="1"/>
          </p:nvPr>
        </p:nvSpPr>
        <p:spPr>
          <a:xfrm>
            <a:off x="642910" y="4000504"/>
            <a:ext cx="8072494" cy="2643206"/>
          </a:xfrm>
        </p:spPr>
        <p:txBody>
          <a:bodyPr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Arno Pro" pitchFamily="18" charset="0"/>
              </a:rPr>
              <a:t>Presented at </a:t>
            </a:r>
            <a:r>
              <a:rPr lang="en-US" dirty="0" smtClean="0">
                <a:latin typeface="Arno Pro" pitchFamily="18" charset="0"/>
                <a:hlinkClick r:id="rId2"/>
              </a:rPr>
              <a:t> </a:t>
            </a:r>
            <a:r>
              <a:rPr lang="en-US" dirty="0" err="1" smtClean="0">
                <a:latin typeface="Arno Pro" pitchFamily="18" charset="0"/>
                <a:hlinkClick r:id="rId2"/>
              </a:rPr>
              <a:t>postgresl</a:t>
            </a:r>
            <a:r>
              <a:rPr lang="en-US" dirty="0" smtClean="0">
                <a:latin typeface="Arno Pro" pitchFamily="18" charset="0"/>
                <a:hlinkClick r:id="rId2"/>
              </a:rPr>
              <a:t> PARIS session 6. </a:t>
            </a:r>
            <a:endParaRPr lang="en-US" dirty="0" smtClean="0">
              <a:latin typeface="Arno Pro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sz="1500" dirty="0" smtClean="0"/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 smtClean="0">
              <a:latin typeface="Arno Pro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Arno Pro" pitchFamily="18" charset="0"/>
                <a:hlinkClick r:id="rId3"/>
              </a:rPr>
              <a:t>https://</a:t>
            </a:r>
            <a:r>
              <a:rPr lang="en-US" dirty="0" smtClean="0">
                <a:latin typeface="Arno Pro" pitchFamily="18" charset="0"/>
                <a:hlinkClick r:id="rId3"/>
              </a:rPr>
              <a:t>github.com/Remi-C/Postgres_Day_2014_10_RemiC</a:t>
            </a:r>
            <a:endParaRPr lang="en-US" dirty="0" smtClean="0">
              <a:latin typeface="Arno Pro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 smtClean="0">
              <a:latin typeface="Arno Pro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 smtClean="0">
              <a:latin typeface="Arno Pro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Arno Pro" pitchFamily="18" charset="0"/>
              </a:rPr>
              <a:t>Rémi </a:t>
            </a:r>
            <a:r>
              <a:rPr lang="en-US" dirty="0" err="1" smtClean="0">
                <a:latin typeface="Arno Pro" pitchFamily="18" charset="0"/>
              </a:rPr>
              <a:t>Cura</a:t>
            </a:r>
            <a:endParaRPr lang="en-US" dirty="0" smtClean="0">
              <a:latin typeface="Arno Pro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 smtClean="0">
              <a:latin typeface="Arno Pro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>
                <a:latin typeface="Arno Pro" pitchFamily="18" charset="0"/>
              </a:rPr>
              <a:t>Julien</a:t>
            </a:r>
            <a:r>
              <a:rPr lang="en-US" dirty="0" smtClean="0">
                <a:latin typeface="Arno Pro" pitchFamily="18" charset="0"/>
              </a:rPr>
              <a:t> </a:t>
            </a:r>
            <a:r>
              <a:rPr lang="en-US" dirty="0" err="1" smtClean="0">
                <a:latin typeface="Arno Pro" pitchFamily="18" charset="0"/>
              </a:rPr>
              <a:t>Perret</a:t>
            </a:r>
            <a:r>
              <a:rPr lang="en-US" dirty="0" smtClean="0">
                <a:latin typeface="Arno Pro" pitchFamily="18" charset="0"/>
              </a:rPr>
              <a:t> – Nicolas </a:t>
            </a:r>
            <a:r>
              <a:rPr lang="en-US" dirty="0" err="1" smtClean="0">
                <a:latin typeface="Arno Pro" pitchFamily="18" charset="0"/>
              </a:rPr>
              <a:t>paparoditis</a:t>
            </a:r>
            <a:r>
              <a:rPr lang="en-US" dirty="0" smtClean="0">
                <a:latin typeface="Arno Pro" pitchFamily="18" charset="0"/>
              </a:rPr>
              <a:t> – </a:t>
            </a:r>
            <a:r>
              <a:rPr lang="en-US" dirty="0" err="1" smtClean="0">
                <a:latin typeface="Arno Pro" pitchFamily="18" charset="0"/>
              </a:rPr>
              <a:t>GildaS</a:t>
            </a:r>
            <a:r>
              <a:rPr lang="en-US" dirty="0" smtClean="0">
                <a:latin typeface="Arno Pro" pitchFamily="18" charset="0"/>
              </a:rPr>
              <a:t> Le </a:t>
            </a:r>
            <a:r>
              <a:rPr lang="en-US" dirty="0" err="1" smtClean="0">
                <a:latin typeface="Arno Pro" pitchFamily="18" charset="0"/>
              </a:rPr>
              <a:t>meur</a:t>
            </a:r>
            <a:endParaRPr lang="en-US" dirty="0" smtClean="0">
              <a:latin typeface="Arno Pro" pitchFamily="18" charset="0"/>
            </a:endParaRPr>
          </a:p>
        </p:txBody>
      </p:sp>
      <p:pic>
        <p:nvPicPr>
          <p:cNvPr id="10" name="Picture 3" descr="D:\RemiCura\documents\logo_matis_cogi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57290" y="428604"/>
            <a:ext cx="1654472" cy="1071570"/>
          </a:xfrm>
          <a:prstGeom prst="rect">
            <a:avLst/>
          </a:prstGeom>
          <a:noFill/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72132" y="428604"/>
            <a:ext cx="3571868" cy="854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a DBMS?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Thales - IGN / COGIT - MATIS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305F5B3-A6E5-40AA-A82B-787F42B9B41F}" type="datetime1">
              <a:rPr lang="fr-FR" smtClean="0"/>
              <a:pPr>
                <a:defRPr/>
              </a:pPr>
              <a:t>23/09/2014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0D7BCD-66D0-4372-890E-9084B1AF6A1A}" type="slidenum">
              <a:rPr lang="fr-FR" smtClean="0"/>
              <a:pPr>
                <a:defRPr/>
              </a:pPr>
              <a:t>10</a:t>
            </a:fld>
            <a:r>
              <a:rPr lang="fr-FR" smtClean="0"/>
              <a:t>/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people do with point clouds?</a:t>
            </a:r>
          </a:p>
          <a:p>
            <a:r>
              <a:rPr lang="en-US" dirty="0" smtClean="0"/>
              <a:t>Using A File system solution</a:t>
            </a:r>
          </a:p>
          <a:p>
            <a:r>
              <a:rPr lang="en-US" dirty="0" smtClean="0"/>
              <a:t>Using </a:t>
            </a:r>
            <a:r>
              <a:rPr lang="en-US" dirty="0" smtClean="0"/>
              <a:t>A DBMS solution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a DBMS?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people do with point clouds? </a:t>
            </a:r>
          </a:p>
          <a:p>
            <a:pPr>
              <a:buNone/>
            </a:pPr>
            <a:r>
              <a:rPr lang="en-US" dirty="0" smtClean="0"/>
              <a:t>(See [3] in “</a:t>
            </a:r>
            <a:r>
              <a:rPr lang="en-US" dirty="0" err="1" smtClean="0"/>
              <a:t>ressources</a:t>
            </a:r>
            <a:r>
              <a:rPr lang="en-US" dirty="0" smtClean="0"/>
              <a:t>”)</a:t>
            </a:r>
          </a:p>
          <a:p>
            <a:pPr lvl="1"/>
            <a:r>
              <a:rPr lang="en-US" dirty="0" smtClean="0"/>
              <a:t>Create data</a:t>
            </a:r>
          </a:p>
          <a:p>
            <a:pPr lvl="1"/>
            <a:r>
              <a:rPr lang="en-US" dirty="0" smtClean="0"/>
              <a:t>Get data based on </a:t>
            </a:r>
            <a:br>
              <a:rPr lang="en-US" dirty="0" smtClean="0"/>
            </a:br>
            <a:r>
              <a:rPr lang="en-US" dirty="0" smtClean="0"/>
              <a:t>  localization </a:t>
            </a:r>
            <a:br>
              <a:rPr lang="en-US" dirty="0" smtClean="0"/>
            </a:br>
            <a:r>
              <a:rPr lang="en-US" dirty="0" smtClean="0"/>
              <a:t>  time </a:t>
            </a:r>
            <a:br>
              <a:rPr lang="en-US" dirty="0" smtClean="0"/>
            </a:br>
            <a:r>
              <a:rPr lang="en-US" dirty="0" smtClean="0"/>
              <a:t>  attributes</a:t>
            </a:r>
          </a:p>
          <a:p>
            <a:pPr lvl="1"/>
            <a:r>
              <a:rPr lang="en-US" dirty="0" smtClean="0"/>
              <a:t>Mix data set</a:t>
            </a:r>
          </a:p>
          <a:p>
            <a:pPr lvl="1"/>
            <a:r>
              <a:rPr lang="en-US" dirty="0" smtClean="0"/>
              <a:t>Convert data </a:t>
            </a:r>
          </a:p>
          <a:p>
            <a:pPr lvl="1"/>
            <a:r>
              <a:rPr lang="en-US" dirty="0" smtClean="0"/>
              <a:t>Process data</a:t>
            </a:r>
          </a:p>
          <a:p>
            <a:pPr lvl="1"/>
            <a:r>
              <a:rPr lang="en-US" dirty="0" smtClean="0"/>
              <a:t>Visualize data</a:t>
            </a:r>
          </a:p>
          <a:p>
            <a:pPr lvl="1"/>
            <a:r>
              <a:rPr lang="en-US" dirty="0" smtClean="0"/>
              <a:t>Update data</a:t>
            </a:r>
          </a:p>
          <a:p>
            <a:pPr lvl="1"/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13AF71-F760-4AA3-87B2-C2FBB7A81BCA}" type="datetime1">
              <a:rPr lang="fr-FR" smtClean="0"/>
              <a:pPr>
                <a:defRPr/>
              </a:pPr>
              <a:t>23/09/2014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Thales - IGN / COGIT - MATIS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4B660C-1446-45BE-A6D7-15805AAE1919}" type="slidenum">
              <a:rPr lang="fr-FR" smtClean="0"/>
              <a:pPr>
                <a:defRPr/>
              </a:pPr>
              <a:t>11</a:t>
            </a:fld>
            <a:r>
              <a:rPr lang="fr-FR" smtClean="0"/>
              <a:t>/</a:t>
            </a:r>
            <a:endParaRPr lang="fr-F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6572264" y="4591058"/>
            <a:ext cx="2357454" cy="285752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a DBMS?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158" y="1071546"/>
            <a:ext cx="8362950" cy="4785395"/>
          </a:xfrm>
        </p:spPr>
        <p:txBody>
          <a:bodyPr/>
          <a:lstStyle/>
          <a:p>
            <a:r>
              <a:rPr lang="en-US" dirty="0" smtClean="0"/>
              <a:t>Illustration of quad tree in </a:t>
            </a:r>
            <a:r>
              <a:rPr lang="en-US" dirty="0" err="1" smtClean="0"/>
              <a:t>filesystem</a:t>
            </a:r>
            <a:endParaRPr lang="en-US" dirty="0" smtClean="0"/>
          </a:p>
          <a:p>
            <a:r>
              <a:rPr lang="en-US" cap="none" dirty="0" smtClean="0"/>
              <a:t>Typically, point clouds are cut in pieces to form a hierarchy of folders (ex : quad tree).</a:t>
            </a:r>
          </a:p>
          <a:p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13AF71-F760-4AA3-87B2-C2FBB7A81BCA}" type="datetime1">
              <a:rPr lang="fr-FR" smtClean="0"/>
              <a:pPr>
                <a:defRPr/>
              </a:pPr>
              <a:t>23/09/2014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Thales - IGN / COGIT - MATIS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4B660C-1446-45BE-A6D7-15805AAE1919}" type="slidenum">
              <a:rPr lang="fr-FR" smtClean="0"/>
              <a:pPr>
                <a:defRPr/>
              </a:pPr>
              <a:t>12</a:t>
            </a:fld>
            <a:r>
              <a:rPr lang="fr-FR" dirty="0" smtClean="0"/>
              <a:t>/</a:t>
            </a:r>
            <a:endParaRPr lang="fr-FR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714620"/>
            <a:ext cx="2357422" cy="2394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ZoneTexte 12"/>
          <p:cNvSpPr txBox="1"/>
          <p:nvPr/>
        </p:nvSpPr>
        <p:spPr>
          <a:xfrm>
            <a:off x="2500298" y="2214554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Folder</a:t>
            </a:r>
            <a:endParaRPr lang="en-US" dirty="0"/>
          </a:p>
        </p:txBody>
      </p:sp>
      <p:sp>
        <p:nvSpPr>
          <p:cNvPr id="15" name="ZoneTexte 14"/>
          <p:cNvSpPr txBox="1"/>
          <p:nvPr/>
        </p:nvSpPr>
        <p:spPr>
          <a:xfrm>
            <a:off x="785786" y="2214554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Coverage </a:t>
            </a:r>
            <a:endParaRPr lang="en-US" dirty="0"/>
          </a:p>
        </p:txBody>
      </p:sp>
      <p:sp>
        <p:nvSpPr>
          <p:cNvPr id="16" name="ZoneTexte 15"/>
          <p:cNvSpPr txBox="1"/>
          <p:nvPr/>
        </p:nvSpPr>
        <p:spPr>
          <a:xfrm>
            <a:off x="2025633" y="2714620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/s1</a:t>
            </a:r>
            <a:endParaRPr lang="en-US" dirty="0"/>
          </a:p>
        </p:txBody>
      </p:sp>
      <p:sp>
        <p:nvSpPr>
          <p:cNvPr id="17" name="ZoneTexte 16"/>
          <p:cNvSpPr txBox="1"/>
          <p:nvPr/>
        </p:nvSpPr>
        <p:spPr>
          <a:xfrm>
            <a:off x="2000232" y="3679750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/s1/s1..4</a:t>
            </a:r>
            <a:endParaRPr lang="en-US" dirty="0"/>
          </a:p>
        </p:txBody>
      </p:sp>
      <p:sp>
        <p:nvSpPr>
          <p:cNvPr id="18" name="ZoneTexte 17"/>
          <p:cNvSpPr txBox="1"/>
          <p:nvPr/>
        </p:nvSpPr>
        <p:spPr>
          <a:xfrm>
            <a:off x="2000232" y="4572008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/s1/s1..4/s1..4</a:t>
            </a:r>
            <a:endParaRPr lang="en-US" dirty="0"/>
          </a:p>
        </p:txBody>
      </p:sp>
      <p:sp>
        <p:nvSpPr>
          <p:cNvPr id="19" name="ZoneTexte 18"/>
          <p:cNvSpPr txBox="1"/>
          <p:nvPr/>
        </p:nvSpPr>
        <p:spPr>
          <a:xfrm>
            <a:off x="3786182" y="2143116"/>
            <a:ext cx="1000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Folder </a:t>
            </a:r>
          </a:p>
          <a:p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21" name="ZoneTexte 20"/>
          <p:cNvSpPr txBox="1"/>
          <p:nvPr/>
        </p:nvSpPr>
        <p:spPr>
          <a:xfrm>
            <a:off x="3240079" y="2714620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</a:t>
            </a:r>
            <a:r>
              <a:rPr lang="en-US" baseline="30000" dirty="0" smtClean="0"/>
              <a:t>0</a:t>
            </a:r>
            <a:endParaRPr lang="en-US" baseline="30000" dirty="0"/>
          </a:p>
        </p:txBody>
      </p:sp>
      <p:sp>
        <p:nvSpPr>
          <p:cNvPr id="22" name="ZoneTexte 21"/>
          <p:cNvSpPr txBox="1"/>
          <p:nvPr/>
        </p:nvSpPr>
        <p:spPr>
          <a:xfrm>
            <a:off x="3857620" y="367213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</a:t>
            </a:r>
            <a:r>
              <a:rPr lang="en-US" baseline="30000" dirty="0" smtClean="0"/>
              <a:t>1</a:t>
            </a:r>
            <a:endParaRPr lang="en-US" baseline="30000" dirty="0"/>
          </a:p>
        </p:txBody>
      </p:sp>
      <p:sp>
        <p:nvSpPr>
          <p:cNvPr id="23" name="ZoneTexte 22"/>
          <p:cNvSpPr txBox="1"/>
          <p:nvPr/>
        </p:nvSpPr>
        <p:spPr>
          <a:xfrm>
            <a:off x="3786182" y="4572008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</a:t>
            </a:r>
            <a:r>
              <a:rPr lang="en-US" baseline="30000" dirty="0" smtClean="0"/>
              <a:t>2</a:t>
            </a:r>
            <a:endParaRPr lang="en-US" baseline="30000" dirty="0"/>
          </a:p>
        </p:txBody>
      </p:sp>
      <p:sp>
        <p:nvSpPr>
          <p:cNvPr id="25" name="ZoneTexte 24"/>
          <p:cNvSpPr txBox="1"/>
          <p:nvPr/>
        </p:nvSpPr>
        <p:spPr>
          <a:xfrm>
            <a:off x="6500794" y="2357430"/>
            <a:ext cx="29289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0                     1                       1</a:t>
            </a:r>
          </a:p>
          <a:p>
            <a:r>
              <a:rPr lang="en-US" sz="1200" dirty="0" smtClean="0"/>
              <a:t> 1                     4                       5</a:t>
            </a:r>
          </a:p>
          <a:p>
            <a:r>
              <a:rPr lang="en-US" sz="1200" dirty="0" smtClean="0"/>
              <a:t> 2                    16                     21</a:t>
            </a:r>
          </a:p>
          <a:p>
            <a:r>
              <a:rPr lang="en-US" sz="1200" dirty="0" smtClean="0"/>
              <a:t> 3                     64                    85</a:t>
            </a:r>
          </a:p>
          <a:p>
            <a:r>
              <a:rPr lang="en-US" sz="1200" dirty="0" smtClean="0"/>
              <a:t> 4               2.6e+02           3.4e+02</a:t>
            </a:r>
          </a:p>
          <a:p>
            <a:r>
              <a:rPr lang="en-US" sz="1200" dirty="0" smtClean="0"/>
              <a:t> 5               1e+03              1.4e+03</a:t>
            </a:r>
          </a:p>
          <a:p>
            <a:r>
              <a:rPr lang="en-US" sz="1200" dirty="0" smtClean="0"/>
              <a:t> 6               4.1e+03           5.5e+03</a:t>
            </a:r>
          </a:p>
          <a:p>
            <a:r>
              <a:rPr lang="en-US" sz="1200" dirty="0" smtClean="0"/>
              <a:t> 7               1.6e+04           2.2e+04</a:t>
            </a:r>
          </a:p>
          <a:p>
            <a:r>
              <a:rPr lang="en-US" sz="1200" dirty="0" smtClean="0"/>
              <a:t> 8               6.6e+04           8.7e+04</a:t>
            </a:r>
          </a:p>
          <a:p>
            <a:r>
              <a:rPr lang="en-US" sz="1200" dirty="0" smtClean="0"/>
              <a:t> 9               2.6e+05           3.5e+05</a:t>
            </a:r>
          </a:p>
          <a:p>
            <a:r>
              <a:rPr lang="en-US" sz="1200" dirty="0" smtClean="0"/>
              <a:t>10              1e+06              1.4e+06</a:t>
            </a:r>
          </a:p>
          <a:p>
            <a:r>
              <a:rPr lang="en-US" sz="1200" dirty="0" smtClean="0"/>
              <a:t>11              4.2e+06           5.6e+06</a:t>
            </a:r>
          </a:p>
          <a:p>
            <a:r>
              <a:rPr lang="en-US" dirty="0" smtClean="0"/>
              <a:t>12      1.7e+07    2.2e+07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6572264" y="2000240"/>
            <a:ext cx="278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Level  folder  </a:t>
            </a:r>
            <a:r>
              <a:rPr lang="en-US" dirty="0" err="1" smtClean="0"/>
              <a:t>cum_folder</a:t>
            </a:r>
            <a:endParaRPr lang="en-US" baseline="30000" dirty="0"/>
          </a:p>
        </p:txBody>
      </p:sp>
      <p:cxnSp>
        <p:nvCxnSpPr>
          <p:cNvPr id="29" name="Connecteur droit avec flèche 28"/>
          <p:cNvCxnSpPr/>
          <p:nvPr/>
        </p:nvCxnSpPr>
        <p:spPr>
          <a:xfrm flipV="1">
            <a:off x="5357818" y="4929198"/>
            <a:ext cx="1143008" cy="50006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2" name="Groupe 31"/>
          <p:cNvGrpSpPr/>
          <p:nvPr/>
        </p:nvGrpSpPr>
        <p:grpSpPr>
          <a:xfrm>
            <a:off x="3500430" y="5357826"/>
            <a:ext cx="1857388" cy="1214422"/>
            <a:chOff x="3929058" y="5643578"/>
            <a:chExt cx="1857388" cy="1214422"/>
          </a:xfrm>
        </p:grpSpPr>
        <p:sp>
          <p:nvSpPr>
            <p:cNvPr id="30" name="ZoneTexte 29"/>
            <p:cNvSpPr txBox="1"/>
            <p:nvPr/>
          </p:nvSpPr>
          <p:spPr>
            <a:xfrm>
              <a:off x="3929058" y="5657671"/>
              <a:ext cx="185738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Greater than max folder number on NTFS and EXT </a:t>
              </a:r>
              <a:r>
                <a:rPr lang="en-US" dirty="0" err="1" smtClean="0"/>
                <a:t>filesystem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929058" y="5643578"/>
              <a:ext cx="1785950" cy="1214422"/>
            </a:xfrm>
            <a:prstGeom prst="rect">
              <a:avLst/>
            </a:prstGeom>
            <a:noFill/>
            <a:ln w="571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/>
          <p:cNvSpPr/>
          <p:nvPr/>
        </p:nvSpPr>
        <p:spPr>
          <a:xfrm>
            <a:off x="0" y="2143116"/>
            <a:ext cx="4714876" cy="3071834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ZoneTexte 36"/>
          <p:cNvSpPr txBox="1"/>
          <p:nvPr/>
        </p:nvSpPr>
        <p:spPr>
          <a:xfrm>
            <a:off x="5715008" y="5357826"/>
            <a:ext cx="3428992" cy="135732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dirty="0" smtClean="0"/>
              <a:t>Is it sufficient? 100k pts/file</a:t>
            </a:r>
          </a:p>
          <a:p>
            <a:r>
              <a:rPr lang="en-US" dirty="0" smtClean="0"/>
              <a:t>8*10</a:t>
            </a:r>
            <a:r>
              <a:rPr lang="en-US" baseline="30000" dirty="0" smtClean="0"/>
              <a:t>6</a:t>
            </a:r>
            <a:r>
              <a:rPr lang="en-US" dirty="0" smtClean="0"/>
              <a:t> * 10</a:t>
            </a:r>
            <a:r>
              <a:rPr lang="en-US" baseline="30000" dirty="0" smtClean="0"/>
              <a:t>5</a:t>
            </a:r>
            <a:r>
              <a:rPr lang="en-US" dirty="0" smtClean="0"/>
              <a:t> = 10</a:t>
            </a:r>
            <a:r>
              <a:rPr lang="en-US" baseline="30000" dirty="0" smtClean="0"/>
              <a:t>11</a:t>
            </a:r>
            <a:r>
              <a:rPr lang="en-US" dirty="0" smtClean="0"/>
              <a:t> = </a:t>
            </a:r>
            <a:r>
              <a:rPr lang="en-US" b="1" dirty="0" smtClean="0"/>
              <a:t>800 Billions</a:t>
            </a:r>
            <a:r>
              <a:rPr lang="en-US" dirty="0" smtClean="0"/>
              <a:t> pts.</a:t>
            </a:r>
          </a:p>
          <a:p>
            <a:r>
              <a:rPr lang="en-US" dirty="0" smtClean="0"/>
              <a:t>For </a:t>
            </a:r>
            <a:r>
              <a:rPr lang="en-US" b="1" dirty="0" smtClean="0"/>
              <a:t>one</a:t>
            </a:r>
            <a:r>
              <a:rPr lang="en-US" dirty="0" smtClean="0"/>
              <a:t> laser : 3.6 Billions/h.</a:t>
            </a:r>
          </a:p>
          <a:p>
            <a:r>
              <a:rPr lang="en-US" dirty="0" smtClean="0"/>
              <a:t>Working day : 30 Billions</a:t>
            </a:r>
          </a:p>
          <a:p>
            <a:r>
              <a:rPr lang="en-US" dirty="0" smtClean="0"/>
              <a:t>=&gt; </a:t>
            </a:r>
            <a:r>
              <a:rPr lang="en-US" b="1" dirty="0" smtClean="0"/>
              <a:t>Only </a:t>
            </a:r>
            <a:r>
              <a:rPr lang="en-US" b="1" dirty="0" smtClean="0"/>
              <a:t>30 days of </a:t>
            </a:r>
            <a:r>
              <a:rPr lang="en-US" b="1" dirty="0" smtClean="0"/>
              <a:t>work for 1 laser!</a:t>
            </a:r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a DBMS?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158" y="1142984"/>
            <a:ext cx="8362950" cy="57150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cap="none" dirty="0" smtClean="0"/>
              <a:t>File system limitations</a:t>
            </a:r>
          </a:p>
          <a:p>
            <a:pPr lvl="1"/>
            <a:r>
              <a:rPr lang="en-US" dirty="0" smtClean="0"/>
              <a:t>Create data</a:t>
            </a:r>
          </a:p>
          <a:p>
            <a:pPr lvl="1"/>
            <a:r>
              <a:rPr lang="en-US" dirty="0" smtClean="0"/>
              <a:t>Get data based on </a:t>
            </a:r>
            <a:br>
              <a:rPr lang="en-US" dirty="0" smtClean="0"/>
            </a:br>
            <a:r>
              <a:rPr lang="en-US" dirty="0" smtClean="0"/>
              <a:t>  localization </a:t>
            </a:r>
            <a:br>
              <a:rPr lang="en-US" dirty="0" smtClean="0"/>
            </a:br>
            <a:r>
              <a:rPr lang="en-US" dirty="0" smtClean="0"/>
              <a:t>  time </a:t>
            </a:r>
            <a:br>
              <a:rPr lang="en-US" dirty="0" smtClean="0"/>
            </a:br>
            <a:r>
              <a:rPr lang="en-US" dirty="0" smtClean="0"/>
              <a:t>  attributes</a:t>
            </a:r>
          </a:p>
          <a:p>
            <a:pPr lvl="1"/>
            <a:r>
              <a:rPr lang="en-US" dirty="0" smtClean="0"/>
              <a:t>Mix data sets</a:t>
            </a:r>
          </a:p>
          <a:p>
            <a:pPr lvl="1"/>
            <a:r>
              <a:rPr lang="en-US" dirty="0" smtClean="0"/>
              <a:t>Convert data </a:t>
            </a:r>
          </a:p>
          <a:p>
            <a:pPr lvl="1"/>
            <a:r>
              <a:rPr lang="en-US" dirty="0" smtClean="0"/>
              <a:t>Process data</a:t>
            </a:r>
          </a:p>
          <a:p>
            <a:pPr lvl="1"/>
            <a:r>
              <a:rPr lang="en-US" dirty="0" smtClean="0"/>
              <a:t>Visualize data</a:t>
            </a:r>
          </a:p>
          <a:p>
            <a:pPr lvl="1"/>
            <a:r>
              <a:rPr lang="en-US" dirty="0" smtClean="0"/>
              <a:t>Update data</a:t>
            </a:r>
          </a:p>
          <a:p>
            <a:pPr lvl="1"/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13AF71-F760-4AA3-87B2-C2FBB7A81BCA}" type="datetime1">
              <a:rPr lang="fr-FR" smtClean="0"/>
              <a:pPr>
                <a:defRPr/>
              </a:pPr>
              <a:t>23/09/2014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Thales - IGN / COGIT - MATIS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4B660C-1446-45BE-A6D7-15805AAE1919}" type="slidenum">
              <a:rPr lang="fr-FR" smtClean="0"/>
              <a:pPr>
                <a:defRPr/>
              </a:pPr>
              <a:t>13</a:t>
            </a:fld>
            <a:r>
              <a:rPr lang="fr-FR" smtClean="0"/>
              <a:t>/</a:t>
            </a:r>
            <a:endParaRPr lang="fr-FR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3214678" y="1643050"/>
            <a:ext cx="5500726" cy="4618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627063" marR="0" lvl="1" indent="-169863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72797F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Only 1 user at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a time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627063" marR="0" lvl="1" indent="-169863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72797F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Need to choose a File structure adapted to one and only one query type</a:t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</a:p>
          <a:p>
            <a:pPr marL="627063" marR="0" lvl="1" indent="-169863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72797F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Very difficult</a:t>
            </a:r>
          </a:p>
          <a:p>
            <a:pPr marL="627063" marR="0" lvl="1" indent="-169863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72797F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OK</a:t>
            </a:r>
          </a:p>
          <a:p>
            <a:pPr marL="627063" marR="0" lvl="1" indent="-169863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72797F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User need to create manually buffers of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points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627063" marR="0" lvl="1" indent="-169863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72797F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OK</a:t>
            </a:r>
          </a:p>
          <a:p>
            <a:pPr marL="627063" lvl="1" indent="-169863" eaLnBrk="0" hangingPunct="0">
              <a:spcBef>
                <a:spcPts val="1800"/>
              </a:spcBef>
              <a:buClr>
                <a:srgbClr val="72797F"/>
              </a:buClr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Only 1 user at a time</a:t>
            </a:r>
          </a:p>
          <a:p>
            <a:pPr marL="627063" marR="0" lvl="1" indent="-169863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72797F"/>
              </a:buClr>
              <a:buSzTx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a DBMS?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0" dirty="0" smtClean="0"/>
              <a:t>Using a </a:t>
            </a:r>
            <a:r>
              <a:rPr lang="en-US" dirty="0" smtClean="0"/>
              <a:t>file system</a:t>
            </a:r>
          </a:p>
          <a:p>
            <a:endParaRPr lang="en-US" dirty="0" smtClean="0"/>
          </a:p>
          <a:p>
            <a:r>
              <a:rPr lang="en-US" cap="none" dirty="0" smtClean="0"/>
              <a:t>Everything can be done, but it would amount to redeveloping a DBMS system !</a:t>
            </a:r>
          </a:p>
          <a:p>
            <a:r>
              <a:rPr lang="en-US" cap="none" dirty="0" smtClean="0"/>
              <a:t>No security of the data</a:t>
            </a:r>
          </a:p>
          <a:p>
            <a:r>
              <a:rPr lang="en-US" cap="none" dirty="0" smtClean="0"/>
              <a:t>No concurrency</a:t>
            </a:r>
          </a:p>
          <a:p>
            <a:r>
              <a:rPr lang="en-US" cap="none" dirty="0" smtClean="0"/>
              <a:t>Need a different solution for every kind of geo-data (points, raster, vector)</a:t>
            </a:r>
          </a:p>
          <a:p>
            <a:endParaRPr lang="en-US" cap="none" dirty="0" smtClean="0"/>
          </a:p>
          <a:p>
            <a:endParaRPr lang="en-US" cap="none" dirty="0" smtClean="0"/>
          </a:p>
          <a:p>
            <a:r>
              <a:rPr lang="en-US" cap="none" dirty="0" smtClean="0"/>
              <a:t>Comparison to raster world: Who use pure file system solution for data over 100’s of To?</a:t>
            </a:r>
            <a:endParaRPr lang="en-US" cap="none" dirty="0" smtClean="0"/>
          </a:p>
          <a:p>
            <a:endParaRPr lang="en-US" cap="none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13AF71-F760-4AA3-87B2-C2FBB7A81BCA}" type="datetime1">
              <a:rPr lang="fr-FR" smtClean="0"/>
              <a:pPr>
                <a:defRPr/>
              </a:pPr>
              <a:t>23/09/2014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Thales - IGN / COGIT - MATIS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4B660C-1446-45BE-A6D7-15805AAE1919}" type="slidenum">
              <a:rPr lang="fr-FR" smtClean="0"/>
              <a:pPr>
                <a:defRPr/>
              </a:pPr>
              <a:t>14</a:t>
            </a:fld>
            <a:r>
              <a:rPr lang="fr-FR" smtClean="0"/>
              <a:t>/</a:t>
            </a:r>
            <a:endParaRPr lang="fr-F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a DBMS?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USing</a:t>
            </a:r>
            <a:r>
              <a:rPr lang="en-US" dirty="0" smtClean="0"/>
              <a:t> A DBMS solution</a:t>
            </a:r>
          </a:p>
          <a:p>
            <a:endParaRPr lang="en-US" dirty="0" smtClean="0"/>
          </a:p>
          <a:p>
            <a:r>
              <a:rPr lang="en-US" cap="none" dirty="0" smtClean="0"/>
              <a:t>Allow concurrency / clusters of servers</a:t>
            </a:r>
          </a:p>
          <a:p>
            <a:r>
              <a:rPr lang="en-US" cap="none" dirty="0" smtClean="0"/>
              <a:t>All geospatial data in the same place</a:t>
            </a:r>
          </a:p>
          <a:p>
            <a:endParaRPr lang="en-US" cap="none" dirty="0" smtClean="0"/>
          </a:p>
          <a:p>
            <a:r>
              <a:rPr lang="en-US" cap="none" dirty="0" smtClean="0"/>
              <a:t>Efficient querying on localization &amp; time &amp; attributes &amp; data set</a:t>
            </a:r>
          </a:p>
          <a:p>
            <a:r>
              <a:rPr lang="en-US" cap="none" dirty="0" smtClean="0"/>
              <a:t>Proper management of metadata at the data set level</a:t>
            </a:r>
            <a:br>
              <a:rPr lang="en-US" cap="none" dirty="0" smtClean="0"/>
            </a:br>
            <a:r>
              <a:rPr lang="en-US" cap="none" dirty="0" smtClean="0"/>
              <a:t>+ relational link to other data</a:t>
            </a:r>
            <a:r>
              <a:rPr lang="en-US" cap="none" dirty="0" smtClean="0"/>
              <a:t>.</a:t>
            </a:r>
            <a:endParaRPr lang="en-US" cap="none" dirty="0" smtClean="0"/>
          </a:p>
          <a:p>
            <a:r>
              <a:rPr lang="en-US" cap="none" dirty="0" smtClean="0"/>
              <a:t>Point clouds as a service : can be integrated in sophisticated client system.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13AF71-F760-4AA3-87B2-C2FBB7A81BCA}" type="datetime1">
              <a:rPr lang="fr-FR" smtClean="0"/>
              <a:pPr>
                <a:defRPr/>
              </a:pPr>
              <a:t>23/09/2014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Thales - IGN / COGIT - MATIS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4B660C-1446-45BE-A6D7-15805AAE1919}" type="slidenum">
              <a:rPr lang="fr-FR" smtClean="0"/>
              <a:pPr>
                <a:defRPr/>
              </a:pPr>
              <a:t>15</a:t>
            </a:fld>
            <a:r>
              <a:rPr lang="fr-FR" smtClean="0"/>
              <a:t>/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357158" y="5072074"/>
            <a:ext cx="8215370" cy="15001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ZoneTexte 7"/>
          <p:cNvSpPr txBox="1"/>
          <p:nvPr/>
        </p:nvSpPr>
        <p:spPr>
          <a:xfrm>
            <a:off x="357158" y="5072074"/>
            <a:ext cx="82153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Why use Postgres and not a </a:t>
            </a:r>
            <a:r>
              <a:rPr lang="en-US" dirty="0" err="1" smtClean="0"/>
              <a:t>NoSQL</a:t>
            </a:r>
            <a:r>
              <a:rPr lang="en-US" dirty="0" smtClean="0"/>
              <a:t> database?</a:t>
            </a:r>
          </a:p>
          <a:p>
            <a:r>
              <a:rPr lang="en-US" dirty="0" smtClean="0"/>
              <a:t>Parallel computing on multi cluster possible (</a:t>
            </a:r>
            <a:r>
              <a:rPr lang="en-US" dirty="0" smtClean="0">
                <a:hlinkClick r:id="rId2"/>
              </a:rPr>
              <a:t>postgres-</a:t>
            </a:r>
            <a:r>
              <a:rPr lang="en-US" dirty="0" err="1" smtClean="0">
                <a:hlinkClick r:id="rId2"/>
              </a:rPr>
              <a:t>xc</a:t>
            </a:r>
            <a:r>
              <a:rPr lang="en-US" dirty="0" smtClean="0"/>
              <a:t>)</a:t>
            </a:r>
          </a:p>
          <a:p>
            <a:r>
              <a:rPr lang="en-US" dirty="0" smtClean="0"/>
              <a:t>Full ACID warranty</a:t>
            </a:r>
          </a:p>
          <a:p>
            <a:r>
              <a:rPr lang="en-US" dirty="0" smtClean="0"/>
              <a:t>Can use python/R/C/Java</a:t>
            </a:r>
          </a:p>
          <a:p>
            <a:r>
              <a:rPr lang="en-US" dirty="0" smtClean="0"/>
              <a:t>All geo data in same place.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err="1" smtClean="0">
                <a:hlinkClick r:id="rId2"/>
              </a:rPr>
              <a:t>PointCloud</a:t>
            </a:r>
            <a:r>
              <a:rPr lang="en-US" cap="small" dirty="0" smtClean="0">
                <a:hlinkClick r:id="rId2"/>
              </a:rPr>
              <a:t> </a:t>
            </a:r>
            <a:r>
              <a:rPr lang="en-US" dirty="0" smtClean="0"/>
              <a:t>: </a:t>
            </a:r>
            <a:r>
              <a:rPr lang="en-US" dirty="0" smtClean="0"/>
              <a:t>efficient  </a:t>
            </a:r>
            <a:r>
              <a:rPr lang="en-US" dirty="0" smtClean="0"/>
              <a:t>storing/querying/Loading </a:t>
            </a:r>
            <a:r>
              <a:rPr lang="en-US" dirty="0" smtClean="0"/>
              <a:t>in postgres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Thales - IGN / COGIT - MATIS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305F5B3-A6E5-40AA-A82B-787F42B9B41F}" type="datetime1">
              <a:rPr lang="fr-FR" smtClean="0"/>
              <a:pPr>
                <a:defRPr/>
              </a:pPr>
              <a:t>23/09/2014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0D7BCD-66D0-4372-890E-9084B1AF6A1A}" type="slidenum">
              <a:rPr lang="fr-FR" smtClean="0"/>
              <a:pPr>
                <a:defRPr/>
              </a:pPr>
              <a:t>16</a:t>
            </a:fld>
            <a:r>
              <a:rPr lang="fr-FR" smtClean="0"/>
              <a:t>/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Storing point clouds in DBMS : 2 approaches</a:t>
            </a:r>
          </a:p>
          <a:p>
            <a:r>
              <a:rPr lang="en-US" dirty="0" smtClean="0"/>
              <a:t>What </a:t>
            </a:r>
            <a:r>
              <a:rPr lang="en-US" dirty="0" smtClean="0"/>
              <a:t>is </a:t>
            </a:r>
            <a:r>
              <a:rPr lang="en-US" cap="small" dirty="0" err="1" smtClean="0"/>
              <a:t>PointCloud</a:t>
            </a:r>
            <a:r>
              <a:rPr lang="en-US" dirty="0" smtClean="0"/>
              <a:t>?</a:t>
            </a:r>
            <a:endParaRPr lang="en-US" dirty="0" smtClean="0"/>
          </a:p>
          <a:p>
            <a:r>
              <a:rPr lang="en-US" dirty="0" smtClean="0"/>
              <a:t>Efficient storage</a:t>
            </a:r>
          </a:p>
          <a:p>
            <a:r>
              <a:rPr lang="en-US" dirty="0" smtClean="0"/>
              <a:t>FAST querying</a:t>
            </a:r>
          </a:p>
          <a:p>
            <a:r>
              <a:rPr lang="en-US" dirty="0" smtClean="0"/>
              <a:t>FAST loading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ZoneTexte 45"/>
          <p:cNvSpPr txBox="1"/>
          <p:nvPr/>
        </p:nvSpPr>
        <p:spPr>
          <a:xfrm>
            <a:off x="4643438" y="3429000"/>
            <a:ext cx="4500562" cy="3429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dirty="0" smtClean="0"/>
              <a:t>Millions of row 	    -&gt;   1 table per dataset</a:t>
            </a:r>
          </a:p>
          <a:p>
            <a:r>
              <a:rPr lang="en-US" dirty="0" smtClean="0"/>
              <a:t>Millions of row            -&gt;   small indexes</a:t>
            </a:r>
          </a:p>
          <a:p>
            <a:r>
              <a:rPr lang="en-US" dirty="0" smtClean="0"/>
              <a:t>Custom bit width        -&gt;   efficient storage</a:t>
            </a:r>
          </a:p>
          <a:p>
            <a:r>
              <a:rPr lang="en-US" dirty="0" smtClean="0"/>
              <a:t>1 row = N point           </a:t>
            </a:r>
            <a:r>
              <a:rPr lang="en-US" dirty="0" smtClean="0"/>
              <a:t>-&gt;   </a:t>
            </a:r>
            <a:r>
              <a:rPr lang="en-US" sz="1600" dirty="0" smtClean="0"/>
              <a:t>compress by redundancy</a:t>
            </a:r>
            <a:endParaRPr lang="en-US" dirty="0" smtClean="0"/>
          </a:p>
          <a:p>
            <a:r>
              <a:rPr lang="en-US" dirty="0" smtClean="0"/>
              <a:t>Different laser             -&gt;   1 family type</a:t>
            </a:r>
          </a:p>
          <a:p>
            <a:r>
              <a:rPr lang="en-US" dirty="0" smtClean="0"/>
              <a:t>Different laser             </a:t>
            </a:r>
            <a:r>
              <a:rPr lang="en-US" dirty="0" smtClean="0"/>
              <a:t>-&gt;   postgres extension</a:t>
            </a:r>
          </a:p>
          <a:p>
            <a:endParaRPr lang="en-US" dirty="0"/>
          </a:p>
        </p:txBody>
      </p:sp>
      <p:sp>
        <p:nvSpPr>
          <p:cNvPr id="44" name="ZoneTexte 43"/>
          <p:cNvSpPr txBox="1"/>
          <p:nvPr/>
        </p:nvSpPr>
        <p:spPr>
          <a:xfrm>
            <a:off x="142876" y="3429000"/>
            <a:ext cx="4214810" cy="3429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dirty="0" smtClean="0"/>
              <a:t>Billions of row              -&gt;   </a:t>
            </a:r>
            <a:r>
              <a:rPr lang="en-US" sz="1600" b="1" dirty="0" smtClean="0"/>
              <a:t>manual </a:t>
            </a:r>
            <a:r>
              <a:rPr lang="en-US" sz="1600" dirty="0" smtClean="0"/>
              <a:t>partitioning</a:t>
            </a:r>
          </a:p>
          <a:p>
            <a:r>
              <a:rPr lang="en-US" dirty="0" smtClean="0"/>
              <a:t>Billions of row              -&gt;   </a:t>
            </a:r>
            <a:r>
              <a:rPr lang="en-US" b="1" dirty="0" smtClean="0"/>
              <a:t>big</a:t>
            </a:r>
            <a:r>
              <a:rPr lang="en-US" dirty="0" smtClean="0"/>
              <a:t> indexes</a:t>
            </a:r>
          </a:p>
          <a:p>
            <a:r>
              <a:rPr lang="en-US" dirty="0" smtClean="0"/>
              <a:t>Double/float  storage -&gt;   </a:t>
            </a:r>
            <a:r>
              <a:rPr lang="en-US" b="1" dirty="0" smtClean="0"/>
              <a:t>wasted</a:t>
            </a:r>
            <a:r>
              <a:rPr lang="en-US" dirty="0" smtClean="0"/>
              <a:t> storage</a:t>
            </a:r>
          </a:p>
          <a:p>
            <a:r>
              <a:rPr lang="en-US" dirty="0" smtClean="0"/>
              <a:t>1 row = 1 point             -&gt;   </a:t>
            </a:r>
            <a:r>
              <a:rPr lang="en-US" b="1" dirty="0" smtClean="0"/>
              <a:t>no</a:t>
            </a:r>
            <a:r>
              <a:rPr lang="en-US" dirty="0" smtClean="0"/>
              <a:t> compression</a:t>
            </a:r>
          </a:p>
          <a:p>
            <a:r>
              <a:rPr lang="en-US" dirty="0" smtClean="0"/>
              <a:t>Different laser              -&gt;   </a:t>
            </a:r>
            <a:r>
              <a:rPr lang="en-US" b="1" dirty="0" smtClean="0"/>
              <a:t>no</a:t>
            </a:r>
            <a:r>
              <a:rPr lang="en-US" dirty="0" smtClean="0"/>
              <a:t> compatibility</a:t>
            </a:r>
          </a:p>
          <a:p>
            <a:r>
              <a:rPr lang="en-US" dirty="0" smtClean="0"/>
              <a:t>Different laser              </a:t>
            </a:r>
            <a:r>
              <a:rPr lang="en-US" dirty="0" smtClean="0"/>
              <a:t>-&gt;   </a:t>
            </a:r>
            <a:r>
              <a:rPr lang="en-US" sz="1600" b="1" spc="-110" dirty="0" smtClean="0"/>
              <a:t>custom</a:t>
            </a:r>
            <a:r>
              <a:rPr lang="en-US" sz="1600" spc="-110" dirty="0" smtClean="0"/>
              <a:t> code everywhere</a:t>
            </a:r>
            <a:endParaRPr lang="en-US" spc="-11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490538"/>
            <a:ext cx="9001156" cy="561975"/>
          </a:xfrm>
        </p:spPr>
        <p:txBody>
          <a:bodyPr>
            <a:noAutofit/>
          </a:bodyPr>
          <a:lstStyle/>
          <a:p>
            <a:r>
              <a:rPr lang="en-US" sz="2200" dirty="0" smtClean="0"/>
              <a:t>efficient  </a:t>
            </a:r>
            <a:r>
              <a:rPr lang="en-US" sz="2200" dirty="0" smtClean="0"/>
              <a:t>storing/querying/Loading in postgres</a:t>
            </a:r>
            <a:endParaRPr lang="en-US" sz="2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850" y="1072497"/>
            <a:ext cx="8362950" cy="427677"/>
          </a:xfrm>
        </p:spPr>
        <p:txBody>
          <a:bodyPr/>
          <a:lstStyle/>
          <a:p>
            <a:r>
              <a:rPr lang="en-US" dirty="0" smtClean="0"/>
              <a:t>Storing point clouds in DBMS : 2 approaches</a:t>
            </a:r>
          </a:p>
          <a:p>
            <a:pPr lvl="8"/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13AF71-F760-4AA3-87B2-C2FBB7A81BCA}" type="datetime1">
              <a:rPr lang="fr-FR" smtClean="0"/>
              <a:pPr>
                <a:defRPr/>
              </a:pPr>
              <a:t>23/09/2014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Thales - IGN / COGIT - MATIS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4B660C-1446-45BE-A6D7-15805AAE1919}" type="slidenum">
              <a:rPr lang="fr-FR" smtClean="0"/>
              <a:pPr>
                <a:defRPr/>
              </a:pPr>
              <a:t>17</a:t>
            </a:fld>
            <a:r>
              <a:rPr lang="fr-FR" smtClean="0"/>
              <a:t>/</a:t>
            </a:r>
            <a:endParaRPr lang="fr-FR" dirty="0"/>
          </a:p>
        </p:txBody>
      </p:sp>
      <p:grpSp>
        <p:nvGrpSpPr>
          <p:cNvPr id="9" name="Groupe 8"/>
          <p:cNvGrpSpPr/>
          <p:nvPr/>
        </p:nvGrpSpPr>
        <p:grpSpPr>
          <a:xfrm>
            <a:off x="2714612" y="1571612"/>
            <a:ext cx="4000528" cy="430887"/>
            <a:chOff x="0" y="1785926"/>
            <a:chExt cx="4000528" cy="430887"/>
          </a:xfrm>
        </p:grpSpPr>
        <p:sp>
          <p:nvSpPr>
            <p:cNvPr id="7" name="ZoneTexte 6"/>
            <p:cNvSpPr txBox="1"/>
            <p:nvPr/>
          </p:nvSpPr>
          <p:spPr>
            <a:xfrm>
              <a:off x="0" y="1785926"/>
              <a:ext cx="40005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err="1" smtClean="0"/>
                <a:t>GPS_time</a:t>
              </a:r>
              <a:r>
                <a:rPr lang="en-US" sz="1100" b="1" dirty="0" smtClean="0"/>
                <a:t> (s)    X (m)           Y(m)	             Z(m)	 reflectance  (….  )</a:t>
              </a:r>
            </a:p>
            <a:p>
              <a:r>
                <a:rPr lang="en-US" sz="1100" dirty="0" smtClean="0"/>
                <a:t>54160.295        2068.230    20690.025    45.934 	 -9.4497 </a:t>
              </a:r>
              <a:r>
                <a:rPr lang="en-US" sz="1100" dirty="0" smtClean="0"/>
                <a:t>	</a:t>
              </a:r>
              <a:endParaRPr lang="en-US" sz="11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3818" y="1808786"/>
              <a:ext cx="3865272" cy="3571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ZoneTexte 9"/>
          <p:cNvSpPr txBox="1"/>
          <p:nvPr/>
        </p:nvSpPr>
        <p:spPr>
          <a:xfrm>
            <a:off x="1571604" y="1571612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point   =  </a:t>
            </a:r>
            <a:endParaRPr lang="en-US" dirty="0"/>
          </a:p>
        </p:txBody>
      </p:sp>
      <p:cxnSp>
        <p:nvCxnSpPr>
          <p:cNvPr id="13" name="Connecteur droit avec flèche 12"/>
          <p:cNvCxnSpPr/>
          <p:nvPr/>
        </p:nvCxnSpPr>
        <p:spPr>
          <a:xfrm rot="5400000">
            <a:off x="1821637" y="2321711"/>
            <a:ext cx="1000132" cy="785818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rot="16200000" flipH="1">
            <a:off x="6429388" y="2285992"/>
            <a:ext cx="928694" cy="785818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2500298" y="2500306"/>
            <a:ext cx="2071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</a:t>
            </a:r>
            <a:r>
              <a:rPr lang="en-US" dirty="0" smtClean="0"/>
              <a:t> row = </a:t>
            </a:r>
            <a:r>
              <a:rPr lang="en-US" b="1" dirty="0" smtClean="0"/>
              <a:t>1</a:t>
            </a:r>
            <a:r>
              <a:rPr lang="en-US" dirty="0" smtClean="0"/>
              <a:t> </a:t>
            </a:r>
            <a:r>
              <a:rPr lang="en-US" dirty="0" smtClean="0"/>
              <a:t>point </a:t>
            </a:r>
          </a:p>
          <a:p>
            <a:r>
              <a:rPr lang="en-US" dirty="0" smtClean="0"/>
              <a:t>Analogy : </a:t>
            </a:r>
            <a:r>
              <a:rPr lang="en-US" dirty="0" err="1" smtClean="0"/>
              <a:t>ST_Point</a:t>
            </a:r>
            <a:endParaRPr lang="en-US" dirty="0"/>
          </a:p>
        </p:txBody>
      </p:sp>
      <p:sp>
        <p:nvSpPr>
          <p:cNvPr id="18" name="ZoneTexte 17"/>
          <p:cNvSpPr txBox="1"/>
          <p:nvPr/>
        </p:nvSpPr>
        <p:spPr>
          <a:xfrm>
            <a:off x="4643438" y="2500306"/>
            <a:ext cx="3071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</a:t>
            </a:r>
            <a:r>
              <a:rPr lang="en-US" dirty="0" smtClean="0"/>
              <a:t> row = </a:t>
            </a:r>
            <a:r>
              <a:rPr lang="en-US" b="1" dirty="0" smtClean="0"/>
              <a:t>N</a:t>
            </a:r>
            <a:r>
              <a:rPr lang="en-US" dirty="0" smtClean="0"/>
              <a:t> points </a:t>
            </a:r>
            <a:endParaRPr lang="en-US" dirty="0" smtClean="0"/>
          </a:p>
          <a:p>
            <a:r>
              <a:rPr lang="en-US" dirty="0" smtClean="0"/>
              <a:t>Analogy : </a:t>
            </a:r>
            <a:r>
              <a:rPr lang="en-US" dirty="0" err="1" smtClean="0"/>
              <a:t>ST_MultiPoint</a:t>
            </a:r>
            <a:endParaRPr lang="en-US" dirty="0"/>
          </a:p>
        </p:txBody>
      </p:sp>
      <p:grpSp>
        <p:nvGrpSpPr>
          <p:cNvPr id="30" name="Groupe 29"/>
          <p:cNvGrpSpPr/>
          <p:nvPr/>
        </p:nvGrpSpPr>
        <p:grpSpPr>
          <a:xfrm>
            <a:off x="2857488" y="5500702"/>
            <a:ext cx="857256" cy="857256"/>
            <a:chOff x="857224" y="3929066"/>
            <a:chExt cx="1285884" cy="1285884"/>
          </a:xfrm>
        </p:grpSpPr>
        <p:cxnSp>
          <p:nvCxnSpPr>
            <p:cNvPr id="27" name="Connecteur droit 26"/>
            <p:cNvCxnSpPr/>
            <p:nvPr/>
          </p:nvCxnSpPr>
          <p:spPr>
            <a:xfrm rot="5400000" flipH="1" flipV="1">
              <a:off x="857224" y="3929066"/>
              <a:ext cx="1285884" cy="1285884"/>
            </a:xfrm>
            <a:prstGeom prst="line">
              <a:avLst/>
            </a:prstGeom>
            <a:ln w="76200">
              <a:solidFill>
                <a:srgbClr val="E44A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 rot="16200000" flipH="1">
              <a:off x="857224" y="3929066"/>
              <a:ext cx="1285884" cy="1285884"/>
            </a:xfrm>
            <a:prstGeom prst="line">
              <a:avLst/>
            </a:prstGeom>
            <a:ln w="76200">
              <a:solidFill>
                <a:srgbClr val="E44A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/>
          <p:cNvGrpSpPr/>
          <p:nvPr/>
        </p:nvGrpSpPr>
        <p:grpSpPr>
          <a:xfrm>
            <a:off x="4857752" y="5572140"/>
            <a:ext cx="1285882" cy="714380"/>
            <a:chOff x="5111755" y="4000504"/>
            <a:chExt cx="674691" cy="374829"/>
          </a:xfrm>
        </p:grpSpPr>
        <p:cxnSp>
          <p:nvCxnSpPr>
            <p:cNvPr id="32" name="Connecteur droit 31"/>
            <p:cNvCxnSpPr/>
            <p:nvPr/>
          </p:nvCxnSpPr>
          <p:spPr>
            <a:xfrm rot="16200000" flipH="1">
              <a:off x="5086310" y="4162473"/>
              <a:ext cx="238303" cy="187414"/>
            </a:xfrm>
            <a:prstGeom prst="line">
              <a:avLst/>
            </a:prstGeom>
            <a:ln w="76200">
              <a:solidFill>
                <a:srgbClr val="9BBB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 flipV="1">
              <a:off x="5299168" y="4000504"/>
              <a:ext cx="487278" cy="374829"/>
            </a:xfrm>
            <a:prstGeom prst="line">
              <a:avLst/>
            </a:prstGeom>
            <a:ln w="76200">
              <a:solidFill>
                <a:srgbClr val="9BBB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Connecteur droit 38"/>
          <p:cNvCxnSpPr/>
          <p:nvPr/>
        </p:nvCxnSpPr>
        <p:spPr>
          <a:xfrm rot="5400000">
            <a:off x="2428860" y="4429132"/>
            <a:ext cx="4000528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0" y="5572140"/>
            <a:ext cx="3000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Usage : do we really need to get points 1 by 1?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490538"/>
            <a:ext cx="9144000" cy="561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efficient  storing/querying/Loading in postgres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85720" y="1142984"/>
            <a:ext cx="8362950" cy="171451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What is </a:t>
            </a:r>
            <a:r>
              <a:rPr lang="en-US" cap="small" dirty="0" err="1" smtClean="0"/>
              <a:t>PointCloud</a:t>
            </a:r>
            <a:r>
              <a:rPr lang="en-US" cap="small" dirty="0" smtClean="0"/>
              <a:t>?</a:t>
            </a:r>
          </a:p>
          <a:p>
            <a:pPr lvl="1"/>
            <a:r>
              <a:rPr lang="en-US" dirty="0" smtClean="0"/>
              <a:t>A Postgres extension created by </a:t>
            </a:r>
            <a:r>
              <a:rPr lang="en-US" dirty="0" err="1" smtClean="0"/>
              <a:t>P.Ramsey</a:t>
            </a:r>
            <a:r>
              <a:rPr lang="en-US" dirty="0" smtClean="0"/>
              <a:t> (founder of </a:t>
            </a:r>
            <a:r>
              <a:rPr lang="en-US" dirty="0" err="1" smtClean="0"/>
              <a:t>PostGis</a:t>
            </a:r>
            <a:r>
              <a:rPr lang="en-US" dirty="0" smtClean="0"/>
              <a:t>) (see ref.).</a:t>
            </a:r>
          </a:p>
          <a:p>
            <a:pPr lvl="1"/>
            <a:r>
              <a:rPr lang="en-US" dirty="0" smtClean="0"/>
              <a:t>Strong similarities to </a:t>
            </a:r>
            <a:r>
              <a:rPr lang="en-US" dirty="0" err="1" smtClean="0"/>
              <a:t>PostGIS</a:t>
            </a:r>
            <a:r>
              <a:rPr lang="en-US" dirty="0" smtClean="0"/>
              <a:t> (design, robustness, reliability, </a:t>
            </a:r>
            <a:r>
              <a:rPr lang="en-US" dirty="0" err="1" smtClean="0"/>
              <a:t>perfs</a:t>
            </a:r>
            <a:r>
              <a:rPr lang="en-US" dirty="0" smtClean="0"/>
              <a:t>) !</a:t>
            </a:r>
          </a:p>
          <a:p>
            <a:pPr lvl="1"/>
            <a:r>
              <a:rPr lang="en-US" dirty="0" smtClean="0"/>
              <a:t>New types (</a:t>
            </a:r>
            <a:r>
              <a:rPr lang="en-US" dirty="0" err="1" smtClean="0"/>
              <a:t>PC_Point</a:t>
            </a:r>
            <a:r>
              <a:rPr lang="en-US" dirty="0" smtClean="0"/>
              <a:t>, </a:t>
            </a:r>
            <a:r>
              <a:rPr lang="en-US" dirty="0" err="1" smtClean="0"/>
              <a:t>PC_Patch</a:t>
            </a:r>
            <a:r>
              <a:rPr lang="en-US" dirty="0" smtClean="0"/>
              <a:t>) + cast to </a:t>
            </a:r>
            <a:r>
              <a:rPr lang="en-US" dirty="0" err="1" smtClean="0"/>
              <a:t>geom</a:t>
            </a:r>
            <a:r>
              <a:rPr lang="en-US" dirty="0" smtClean="0"/>
              <a:t> +  functions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13AF71-F760-4AA3-87B2-C2FBB7A81BCA}" type="datetime1">
              <a:rPr lang="fr-FR" smtClean="0"/>
              <a:pPr>
                <a:defRPr/>
              </a:pPr>
              <a:t>23/09/2014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Thales - IGN / COGIT - MATIS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4B660C-1446-45BE-A6D7-15805AAE1919}" type="slidenum">
              <a:rPr lang="fr-FR" smtClean="0"/>
              <a:pPr>
                <a:defRPr/>
              </a:pPr>
              <a:t>18</a:t>
            </a:fld>
            <a:r>
              <a:rPr lang="fr-FR" smtClean="0"/>
              <a:t>/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285720" y="3214686"/>
            <a:ext cx="3429024" cy="3021034"/>
          </a:xfrm>
          <a:prstGeom prst="roundRect">
            <a:avLst>
              <a:gd name="adj" fmla="val 7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cteur droit 8"/>
          <p:cNvCxnSpPr/>
          <p:nvPr/>
        </p:nvCxnSpPr>
        <p:spPr>
          <a:xfrm>
            <a:off x="285720" y="3559734"/>
            <a:ext cx="3429024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285720" y="3202544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PC_PATCH(schema)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00066" y="4806960"/>
            <a:ext cx="3000396" cy="135732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onnecteur droit 14"/>
          <p:cNvCxnSpPr/>
          <p:nvPr/>
        </p:nvCxnSpPr>
        <p:spPr>
          <a:xfrm>
            <a:off x="500066" y="5092712"/>
            <a:ext cx="3000396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500066" y="4766002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PC_POINT(schema)</a:t>
            </a:r>
            <a:endParaRPr lang="en-US" dirty="0"/>
          </a:p>
        </p:txBody>
      </p:sp>
      <p:sp>
        <p:nvSpPr>
          <p:cNvPr id="18" name="ZoneTexte 17"/>
          <p:cNvSpPr txBox="1"/>
          <p:nvPr/>
        </p:nvSpPr>
        <p:spPr>
          <a:xfrm>
            <a:off x="0" y="6182045"/>
            <a:ext cx="928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Illustration</a:t>
            </a:r>
          </a:p>
          <a:p>
            <a:r>
              <a:rPr lang="en-US" sz="1200" dirty="0" smtClean="0"/>
              <a:t>from [2]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539754" y="5164150"/>
            <a:ext cx="2889270" cy="94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E:\RemiCura\PROJETS\Postgres_Day_2014_10_RemiC\presentation\src\pramsey_pgpointcloud-foss4-2013_pcpoints.jpg"/>
          <p:cNvPicPr>
            <a:picLocks noChangeAspect="1" noChangeArrowheads="1"/>
          </p:cNvPicPr>
          <p:nvPr/>
        </p:nvPicPr>
        <p:blipFill>
          <a:blip r:embed="rId2" cstate="print"/>
          <a:srcRect l="2155" t="10490"/>
          <a:stretch>
            <a:fillRect/>
          </a:stretch>
        </p:blipFill>
        <p:spPr bwMode="auto">
          <a:xfrm>
            <a:off x="571504" y="5164150"/>
            <a:ext cx="2500330" cy="939918"/>
          </a:xfrm>
          <a:prstGeom prst="rect">
            <a:avLst/>
          </a:prstGeom>
          <a:noFill/>
        </p:spPr>
      </p:pic>
      <p:sp>
        <p:nvSpPr>
          <p:cNvPr id="22" name="Ellipse 21"/>
          <p:cNvSpPr/>
          <p:nvPr/>
        </p:nvSpPr>
        <p:spPr>
          <a:xfrm>
            <a:off x="3140418" y="5904248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llipse 22"/>
          <p:cNvSpPr/>
          <p:nvPr/>
        </p:nvSpPr>
        <p:spPr>
          <a:xfrm>
            <a:off x="3211856" y="5904248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llipse 23"/>
          <p:cNvSpPr/>
          <p:nvPr/>
        </p:nvSpPr>
        <p:spPr>
          <a:xfrm>
            <a:off x="3283294" y="5904248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Ellipse 24"/>
          <p:cNvSpPr/>
          <p:nvPr/>
        </p:nvSpPr>
        <p:spPr>
          <a:xfrm>
            <a:off x="3140891" y="5307026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Ellipse 25"/>
          <p:cNvSpPr/>
          <p:nvPr/>
        </p:nvSpPr>
        <p:spPr>
          <a:xfrm>
            <a:off x="3212329" y="5307026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Ellipse 26"/>
          <p:cNvSpPr/>
          <p:nvPr/>
        </p:nvSpPr>
        <p:spPr>
          <a:xfrm>
            <a:off x="3283767" y="5307026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00066" y="4306894"/>
            <a:ext cx="3000396" cy="35719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ZoneTexte 30"/>
          <p:cNvSpPr txBox="1"/>
          <p:nvPr/>
        </p:nvSpPr>
        <p:spPr>
          <a:xfrm>
            <a:off x="500066" y="4294752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Metadata , stats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500066" y="3786190"/>
            <a:ext cx="3000396" cy="35719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ZoneTexte 32"/>
          <p:cNvSpPr txBox="1"/>
          <p:nvPr/>
        </p:nvSpPr>
        <p:spPr>
          <a:xfrm>
            <a:off x="500066" y="3774048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BBOX (</a:t>
            </a:r>
            <a:r>
              <a:rPr lang="en-US" dirty="0" err="1" smtClean="0"/>
              <a:t>PostGIS</a:t>
            </a:r>
            <a:r>
              <a:rPr lang="en-US" dirty="0" smtClean="0"/>
              <a:t> geometry)</a:t>
            </a:r>
            <a:endParaRPr lang="en-US" dirty="0"/>
          </a:p>
        </p:txBody>
      </p:sp>
      <p:sp>
        <p:nvSpPr>
          <p:cNvPr id="34" name="ZoneTexte 33"/>
          <p:cNvSpPr txBox="1"/>
          <p:nvPr/>
        </p:nvSpPr>
        <p:spPr>
          <a:xfrm>
            <a:off x="5143504" y="3143248"/>
            <a:ext cx="3286148" cy="4286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dirty="0" smtClean="0"/>
              <a:t>XML Schema</a:t>
            </a:r>
            <a:endParaRPr lang="en-US" dirty="0"/>
          </a:p>
        </p:txBody>
      </p:sp>
      <p:pic>
        <p:nvPicPr>
          <p:cNvPr id="1028" name="Picture 4" descr="E:\RemiCura\PROJETS\Postgres_Day_2014_10_RemiC\presentation\src\pointcloud_schema_illustrati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7720" y="3571876"/>
            <a:ext cx="4143404" cy="26506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4282" y="490538"/>
            <a:ext cx="8929718" cy="561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efficient  storing/querying/Loading in postgres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Efficient storage</a:t>
            </a:r>
          </a:p>
          <a:p>
            <a:r>
              <a:rPr lang="en-US" cap="none" dirty="0" smtClean="0"/>
              <a:t>Why compression is important?</a:t>
            </a:r>
          </a:p>
          <a:p>
            <a:r>
              <a:rPr lang="en-US" cap="none" dirty="0" smtClean="0"/>
              <a:t>An example form image world :</a:t>
            </a:r>
          </a:p>
          <a:p>
            <a:pPr lvl="1"/>
            <a:r>
              <a:rPr lang="en-US" cap="none" dirty="0" smtClean="0"/>
              <a:t>Full HD Camera : 1920×1080 pixels ×</a:t>
            </a:r>
            <a:r>
              <a:rPr lang="en-US" dirty="0" smtClean="0"/>
              <a:t> 25images × (1+1+1 octet) /sec</a:t>
            </a:r>
            <a:br>
              <a:rPr lang="en-US" dirty="0" smtClean="0"/>
            </a:br>
            <a:r>
              <a:rPr lang="en-US" dirty="0" smtClean="0"/>
              <a:t>-&gt; </a:t>
            </a:r>
            <a:r>
              <a:rPr lang="en-US" b="1" dirty="0" smtClean="0"/>
              <a:t>155 </a:t>
            </a:r>
            <a:r>
              <a:rPr lang="en-US" b="1" dirty="0" err="1" smtClean="0"/>
              <a:t>Mbyte</a:t>
            </a:r>
            <a:r>
              <a:rPr lang="en-US" b="1" dirty="0" smtClean="0"/>
              <a:t>/s</a:t>
            </a:r>
          </a:p>
          <a:p>
            <a:pPr lvl="1"/>
            <a:r>
              <a:rPr lang="en-US" dirty="0" smtClean="0"/>
              <a:t>Laser : 1 million points * 10 attributes * 2 (doubles) -&gt; </a:t>
            </a:r>
            <a:r>
              <a:rPr lang="en-US" b="1" dirty="0" smtClean="0"/>
              <a:t>20 </a:t>
            </a:r>
            <a:r>
              <a:rPr lang="en-US" b="1" dirty="0" err="1" smtClean="0"/>
              <a:t>Mbyte</a:t>
            </a:r>
            <a:r>
              <a:rPr lang="en-US" b="1" dirty="0" smtClean="0"/>
              <a:t>/s</a:t>
            </a:r>
          </a:p>
          <a:p>
            <a:pPr>
              <a:buNone/>
            </a:pPr>
            <a:endParaRPr lang="en-US" cap="none" dirty="0" smtClean="0"/>
          </a:p>
          <a:p>
            <a:pPr>
              <a:buNone/>
            </a:pPr>
            <a:r>
              <a:rPr lang="en-US" cap="none" dirty="0" smtClean="0"/>
              <a:t>Yet nobody is speaking of big data regarding video! </a:t>
            </a:r>
          </a:p>
          <a:p>
            <a:pPr>
              <a:buNone/>
            </a:pPr>
            <a:r>
              <a:rPr lang="en-US" cap="none" dirty="0" smtClean="0"/>
              <a:t>	</a:t>
            </a:r>
            <a:r>
              <a:rPr lang="en-US" cap="small" dirty="0" smtClean="0"/>
              <a:t>WHY?</a:t>
            </a:r>
            <a:endParaRPr lang="en-US" cap="small" dirty="0" smtClean="0"/>
          </a:p>
          <a:p>
            <a:pPr>
              <a:buNone/>
            </a:pPr>
            <a:r>
              <a:rPr lang="en-US" cap="none" dirty="0" smtClean="0"/>
              <a:t>Because we know very well how to compress images !</a:t>
            </a:r>
          </a:p>
          <a:p>
            <a:pPr>
              <a:buNone/>
            </a:pPr>
            <a:r>
              <a:rPr lang="en-US" cap="none" dirty="0" smtClean="0"/>
              <a:t>Example: standard for professional of video : </a:t>
            </a:r>
            <a:r>
              <a:rPr lang="fr-FR" dirty="0" err="1" smtClean="0"/>
              <a:t>DNxHD</a:t>
            </a:r>
            <a:endParaRPr lang="fr-FR" dirty="0" smtClean="0"/>
          </a:p>
          <a:p>
            <a:pPr lvl="1"/>
            <a:r>
              <a:rPr lang="fr-FR" dirty="0" smtClean="0"/>
              <a:t>Full HD : </a:t>
            </a:r>
            <a:r>
              <a:rPr lang="fr-FR" b="1" dirty="0" smtClean="0"/>
              <a:t>18 </a:t>
            </a:r>
            <a:r>
              <a:rPr lang="fr-FR" b="1" dirty="0" err="1" smtClean="0"/>
              <a:t>Mbyte</a:t>
            </a:r>
            <a:r>
              <a:rPr lang="fr-FR" b="1" dirty="0" smtClean="0"/>
              <a:t>/s</a:t>
            </a:r>
            <a:r>
              <a:rPr lang="fr-FR" dirty="0" smtClean="0"/>
              <a:t> (1/8) or </a:t>
            </a:r>
            <a:r>
              <a:rPr lang="fr-FR" b="1" dirty="0" smtClean="0"/>
              <a:t>4.5 </a:t>
            </a:r>
            <a:r>
              <a:rPr lang="fr-FR" b="1" dirty="0" err="1" smtClean="0"/>
              <a:t>Mbyte</a:t>
            </a:r>
            <a:r>
              <a:rPr lang="fr-FR" b="1" dirty="0" smtClean="0"/>
              <a:t>/s </a:t>
            </a:r>
            <a:r>
              <a:rPr lang="fr-FR" dirty="0" smtClean="0"/>
              <a:t>(1/30)</a:t>
            </a:r>
            <a:endParaRPr lang="fr-FR" dirty="0" smtClean="0"/>
          </a:p>
          <a:p>
            <a:pPr>
              <a:buNone/>
            </a:pPr>
            <a:endParaRPr lang="en-US" cap="non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13AF71-F760-4AA3-87B2-C2FBB7A81BCA}" type="datetime1">
              <a:rPr lang="fr-FR" smtClean="0"/>
              <a:pPr>
                <a:defRPr/>
              </a:pPr>
              <a:t>23/09/2014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Thales - IGN / COGIT - MATIS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4B660C-1446-45BE-A6D7-15805AAE1919}" type="slidenum">
              <a:rPr lang="fr-FR" smtClean="0"/>
              <a:pPr>
                <a:defRPr/>
              </a:pPr>
              <a:t>19</a:t>
            </a:fld>
            <a:r>
              <a:rPr lang="fr-FR" smtClean="0"/>
              <a:t>/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Warning	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fair warning :</a:t>
            </a:r>
          </a:p>
          <a:p>
            <a:pPr lvl="1"/>
            <a:r>
              <a:rPr lang="en-US" dirty="0" smtClean="0"/>
              <a:t>Except </a:t>
            </a:r>
            <a:r>
              <a:rPr lang="en-US" dirty="0" err="1" smtClean="0"/>
              <a:t>PointCloud</a:t>
            </a:r>
            <a:r>
              <a:rPr lang="en-US" dirty="0" smtClean="0"/>
              <a:t> : the tools I use are research tools.</a:t>
            </a:r>
          </a:p>
          <a:p>
            <a:pPr lvl="1"/>
            <a:r>
              <a:rPr lang="en-US" dirty="0" smtClean="0"/>
              <a:t>Good for proof of concept/prototype, NOT for production, NOT reliable</a:t>
            </a:r>
          </a:p>
          <a:p>
            <a:pPr lvl="1"/>
            <a:r>
              <a:rPr lang="en-US" dirty="0" smtClean="0"/>
              <a:t>Use it with care.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13AF71-F760-4AA3-87B2-C2FBB7A81BCA}" type="datetime1">
              <a:rPr lang="fr-FR" smtClean="0"/>
              <a:pPr>
                <a:defRPr/>
              </a:pPr>
              <a:t>24/09/2014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Thales - IGN / COGIT - MATIS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4B660C-1446-45BE-A6D7-15805AAE1919}" type="slidenum">
              <a:rPr lang="fr-FR" smtClean="0"/>
              <a:pPr>
                <a:defRPr/>
              </a:pPr>
              <a:t>2</a:t>
            </a:fld>
            <a:r>
              <a:rPr lang="fr-FR" smtClean="0"/>
              <a:t>/</a:t>
            </a:r>
            <a:endParaRPr lang="fr-F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4282" y="490538"/>
            <a:ext cx="8929718" cy="561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efficient  storing/querying/Loading in postgres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Efficient storage</a:t>
            </a:r>
            <a:endParaRPr lang="en-US" cap="small" dirty="0" smtClean="0"/>
          </a:p>
          <a:p>
            <a:r>
              <a:rPr lang="en-US" cap="small" dirty="0" err="1" smtClean="0"/>
              <a:t>PointCloud</a:t>
            </a:r>
            <a:r>
              <a:rPr lang="en-US" cap="small" dirty="0" smtClean="0"/>
              <a:t> </a:t>
            </a:r>
            <a:r>
              <a:rPr lang="en-US" cap="none" dirty="0" smtClean="0"/>
              <a:t>can </a:t>
            </a:r>
            <a:r>
              <a:rPr lang="en-US" cap="none" dirty="0" smtClean="0">
                <a:hlinkClick r:id="rId2"/>
              </a:rPr>
              <a:t>compress patches</a:t>
            </a:r>
            <a:r>
              <a:rPr lang="en-US" cap="none" dirty="0" smtClean="0"/>
              <a:t>.</a:t>
            </a:r>
          </a:p>
          <a:p>
            <a:pPr lvl="1"/>
            <a:r>
              <a:rPr lang="en-US" dirty="0" smtClean="0"/>
              <a:t>Compression is always about exploiting similarities.</a:t>
            </a:r>
          </a:p>
          <a:p>
            <a:pPr lvl="1"/>
            <a:r>
              <a:rPr lang="en-US" dirty="0" err="1" smtClean="0"/>
              <a:t>PointCloud</a:t>
            </a:r>
            <a:r>
              <a:rPr lang="en-US" dirty="0" smtClean="0"/>
              <a:t> work attribute by attribute for one patch</a:t>
            </a:r>
          </a:p>
          <a:p>
            <a:pPr lvl="1"/>
            <a:r>
              <a:rPr lang="en-US" dirty="0" smtClean="0"/>
              <a:t>Depending of the similarities, 3 methods are proposed</a:t>
            </a:r>
          </a:p>
          <a:p>
            <a:pPr lvl="2"/>
            <a:r>
              <a:rPr lang="en-US" dirty="0" smtClean="0"/>
              <a:t>Use bit mask : 10001 ; 10002; 10003 	-&gt; mask=1000, data = 1,2,3</a:t>
            </a:r>
          </a:p>
          <a:p>
            <a:pPr lvl="2"/>
            <a:r>
              <a:rPr lang="en-US" dirty="0" smtClean="0"/>
              <a:t>Use repetition: 10,10,10,10,10,10,10 	-&gt; repetition=6, data = 10</a:t>
            </a:r>
          </a:p>
          <a:p>
            <a:pPr lvl="2"/>
            <a:r>
              <a:rPr lang="en-US" dirty="0" smtClean="0"/>
              <a:t>Use </a:t>
            </a:r>
            <a:r>
              <a:rPr lang="en-US" dirty="0" err="1" smtClean="0"/>
              <a:t>lzip</a:t>
            </a:r>
            <a:r>
              <a:rPr lang="en-US" dirty="0" smtClean="0"/>
              <a:t> deflate algorithm (dictionary, tree)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Example :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 smtClean="0">
                <a:hlinkClick r:id="rId3"/>
              </a:rPr>
              <a:t>this benchmark data</a:t>
            </a:r>
            <a:r>
              <a:rPr lang="en-US" dirty="0" smtClean="0"/>
              <a:t> , 12 </a:t>
            </a:r>
            <a:r>
              <a:rPr lang="en-US" sz="1600" dirty="0" smtClean="0"/>
              <a:t>Million points</a:t>
            </a:r>
            <a:r>
              <a:rPr lang="en-US" dirty="0" smtClean="0"/>
              <a:t>, binary file on disk </a:t>
            </a:r>
            <a:r>
              <a:rPr lang="en-US" b="1" dirty="0" smtClean="0"/>
              <a:t>600 </a:t>
            </a:r>
            <a:r>
              <a:rPr lang="en-US" b="1" dirty="0" err="1" smtClean="0"/>
              <a:t>Mbyte</a:t>
            </a:r>
            <a:endParaRPr lang="en-US" b="1" dirty="0" smtClean="0"/>
          </a:p>
          <a:p>
            <a:pPr lvl="2"/>
            <a:r>
              <a:rPr lang="en-US" cap="none" dirty="0" smtClean="0"/>
              <a:t>In database : 25 k patches, (Table=10)</a:t>
            </a:r>
            <a:r>
              <a:rPr lang="en-US" b="1" cap="none" dirty="0" smtClean="0"/>
              <a:t>+</a:t>
            </a:r>
            <a:r>
              <a:rPr lang="en-US" cap="none" dirty="0" smtClean="0"/>
              <a:t>(toast=290)</a:t>
            </a:r>
            <a:r>
              <a:rPr lang="en-US" b="1" cap="none" dirty="0" smtClean="0"/>
              <a:t>+</a:t>
            </a:r>
            <a:r>
              <a:rPr lang="en-US" cap="none" dirty="0" smtClean="0"/>
              <a:t>(index=5) =</a:t>
            </a:r>
            <a:r>
              <a:rPr lang="en-US" b="1" cap="none" dirty="0" smtClean="0"/>
              <a:t>305 </a:t>
            </a:r>
            <a:r>
              <a:rPr lang="en-US" b="1" cap="none" dirty="0" err="1" smtClean="0"/>
              <a:t>Mbyte</a:t>
            </a:r>
            <a:endParaRPr lang="en-US" b="1" cap="none" dirty="0" smtClean="0"/>
          </a:p>
          <a:p>
            <a:pPr lvl="2"/>
            <a:r>
              <a:rPr lang="en-US" dirty="0" smtClean="0"/>
              <a:t>Binary file zipped on disk : </a:t>
            </a:r>
            <a:r>
              <a:rPr lang="en-US" b="1" dirty="0" smtClean="0"/>
              <a:t>305Mbyte</a:t>
            </a:r>
            <a:endParaRPr lang="en-US" b="1" cap="non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13AF71-F760-4AA3-87B2-C2FBB7A81BCA}" type="datetime1">
              <a:rPr lang="fr-FR" smtClean="0"/>
              <a:pPr>
                <a:defRPr/>
              </a:pPr>
              <a:t>23/09/2014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Thales - IGN / COGIT - MATIS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4B660C-1446-45BE-A6D7-15805AAE1919}" type="slidenum">
              <a:rPr lang="fr-FR" smtClean="0"/>
              <a:pPr>
                <a:defRPr/>
              </a:pPr>
              <a:t>20</a:t>
            </a:fld>
            <a:r>
              <a:rPr lang="fr-FR" smtClean="0"/>
              <a:t>/</a:t>
            </a:r>
            <a:endParaRPr lang="fr-F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490538"/>
            <a:ext cx="9144000" cy="561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efficient  storing/querying/Loading in postgres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850" y="1340768"/>
            <a:ext cx="8362950" cy="5445818"/>
          </a:xfrm>
        </p:spPr>
        <p:txBody>
          <a:bodyPr>
            <a:normAutofit/>
          </a:bodyPr>
          <a:lstStyle/>
          <a:p>
            <a:r>
              <a:rPr lang="en-US" sz="1800" dirty="0" smtClean="0"/>
              <a:t>FAST SPATIAL querying</a:t>
            </a:r>
          </a:p>
          <a:p>
            <a:pPr lvl="1"/>
            <a:r>
              <a:rPr lang="en-US" cap="none" dirty="0" smtClean="0"/>
              <a:t>We index patches as polygons.</a:t>
            </a:r>
          </a:p>
          <a:p>
            <a:pPr>
              <a:spcBef>
                <a:spcPts val="0"/>
              </a:spcBef>
              <a:buNone/>
            </a:pPr>
            <a:r>
              <a:rPr lang="en-US" sz="1600" cap="non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sz="1400" cap="non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CREATE INDEX ON patch USING GIST(patch::geometry)</a:t>
            </a:r>
          </a:p>
          <a:p>
            <a:pPr lvl="1"/>
            <a:r>
              <a:rPr lang="en-US" dirty="0" smtClean="0"/>
              <a:t>Index in several </a:t>
            </a:r>
            <a:r>
              <a:rPr lang="en-US" dirty="0" smtClean="0"/>
              <a:t>S.R.S </a:t>
            </a:r>
            <a:r>
              <a:rPr lang="en-US" dirty="0" smtClean="0"/>
              <a:t>possible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 </a:t>
            </a:r>
            <a:r>
              <a:rPr 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CREATE </a:t>
            </a:r>
            <a:r>
              <a:rPr 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INDEX ON </a:t>
            </a:r>
            <a:r>
              <a:rPr 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patch </a:t>
            </a:r>
            <a:r>
              <a:rPr 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USING </a:t>
            </a:r>
            <a:r>
              <a:rPr 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GIST(</a:t>
            </a:r>
            <a:r>
              <a:rPr lang="en-US" sz="14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ST_Transform</a:t>
            </a:r>
            <a:r>
              <a:rPr 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(patch::geometry</a:t>
            </a:r>
            <a:r>
              <a:rPr 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,4326)::</a:t>
            </a:r>
            <a:r>
              <a:rPr 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/>
            <a:endParaRPr lang="en-US" cap="none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800" dirty="0" smtClean="0"/>
              <a:t>FAST Attribute querying</a:t>
            </a:r>
          </a:p>
          <a:p>
            <a:pPr lvl="1">
              <a:buNone/>
            </a:pPr>
            <a:r>
              <a:rPr lang="en-US" dirty="0" smtClean="0"/>
              <a:t>Example : precise time of acquisition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hlinkClick r:id="rId2"/>
              </a:rPr>
              <a:t>a function that compute range </a:t>
            </a:r>
            <a:r>
              <a:rPr lang="en-US" dirty="0" smtClean="0"/>
              <a:t>of an attribute in a patch</a:t>
            </a:r>
            <a:br>
              <a:rPr lang="en-US" dirty="0" smtClean="0"/>
            </a:br>
            <a:r>
              <a:rPr lang="fr-FR" dirty="0" smtClean="0"/>
              <a:t> </a:t>
            </a:r>
            <a:r>
              <a:rPr lang="fr-FR" sz="14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rc_compute_range_for_a_patch</a:t>
            </a:r>
            <a:r>
              <a:rPr lang="fr-F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 </a:t>
            </a:r>
            <a:r>
              <a:rPr lang="fr-F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patch, </a:t>
            </a:r>
            <a:r>
              <a:rPr lang="fr-FR" sz="14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text</a:t>
            </a:r>
            <a:r>
              <a:rPr lang="fr-F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 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fr-F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NUMRANGE(</a:t>
            </a:r>
            <a:r>
              <a:rPr lang="fr-FR" sz="14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PC_PatchMin</a:t>
            </a:r>
            <a:r>
              <a:rPr lang="fr-F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(patch, ‘</a:t>
            </a:r>
            <a:r>
              <a:rPr lang="fr-FR" sz="14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GPS_Time</a:t>
            </a:r>
            <a:r>
              <a:rPr lang="fr-F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’),</a:t>
            </a:r>
            <a:r>
              <a:rPr lang="fr-FR" sz="14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PC_PatchMax</a:t>
            </a:r>
            <a:r>
              <a:rPr lang="fr-F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(patch, ‘</a:t>
            </a:r>
            <a:r>
              <a:rPr lang="fr-FR" sz="14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GPS_Time</a:t>
            </a:r>
            <a:r>
              <a:rPr lang="fr-F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’),'[]');</a:t>
            </a:r>
            <a:endParaRPr lang="en-US" sz="14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/>
            <a:r>
              <a:rPr lang="en-US" dirty="0" smtClean="0"/>
              <a:t>GIST Index on this function</a:t>
            </a:r>
            <a:br>
              <a:rPr lang="en-US" dirty="0" smtClean="0"/>
            </a:br>
            <a:r>
              <a:rPr lang="en-US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CREATE INDEX ON patch USING </a:t>
            </a:r>
            <a:r>
              <a:rPr 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GIST(</a:t>
            </a:r>
            <a:r>
              <a:rPr lang="fr-FR" sz="14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rc_compute_range_for_a_patch</a:t>
            </a:r>
            <a:r>
              <a:rPr lang="fr-F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en-US" sz="14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patch,’GPS_Time</a:t>
            </a:r>
            <a:r>
              <a:rPr 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’)</a:t>
            </a:r>
            <a:endParaRPr lang="en-US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13AF71-F760-4AA3-87B2-C2FBB7A81BCA}" type="datetime1">
              <a:rPr lang="fr-FR" smtClean="0"/>
              <a:pPr>
                <a:defRPr/>
              </a:pPr>
              <a:t>24/09/2014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Thales - IGN / COGIT - MATIS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4B660C-1446-45BE-A6D7-15805AAE1919}" type="slidenum">
              <a:rPr lang="fr-FR" smtClean="0"/>
              <a:pPr>
                <a:defRPr/>
              </a:pPr>
              <a:t>21</a:t>
            </a:fld>
            <a:r>
              <a:rPr lang="fr-FR" smtClean="0"/>
              <a:t>/</a:t>
            </a:r>
            <a:endParaRPr lang="fr-F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490538"/>
            <a:ext cx="9144000" cy="561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efficient  storing/querying/Loading in postgres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850" y="1340768"/>
            <a:ext cx="8362950" cy="5445818"/>
          </a:xfrm>
        </p:spPr>
        <p:txBody>
          <a:bodyPr>
            <a:normAutofit/>
          </a:bodyPr>
          <a:lstStyle/>
          <a:p>
            <a:r>
              <a:rPr lang="fr-FR" sz="1800" dirty="0" smtClean="0"/>
              <a:t>BONUS :</a:t>
            </a:r>
            <a:endParaRPr lang="en-US" dirty="0" smtClean="0"/>
          </a:p>
          <a:p>
            <a:r>
              <a:rPr lang="en-US" sz="1800" dirty="0" smtClean="0"/>
              <a:t>FAST Function query : index on ND Descriptor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Define a function computing ND descriptors of the patch 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example : </a:t>
            </a:r>
            <a:r>
              <a:rPr lang="en-US" b="1" dirty="0" smtClean="0"/>
              <a:t>How vertical is the patch?</a:t>
            </a:r>
            <a:r>
              <a:rPr lang="en-US" dirty="0" smtClean="0"/>
              <a:t> (based on ICA)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Create an index on it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13AF71-F760-4AA3-87B2-C2FBB7A81BCA}" type="datetime1">
              <a:rPr lang="fr-FR" smtClean="0"/>
              <a:pPr>
                <a:defRPr/>
              </a:pPr>
              <a:t>24/09/2014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Thales - IGN / COGIT - MATIS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4B660C-1446-45BE-A6D7-15805AAE1919}" type="slidenum">
              <a:rPr lang="fr-FR" smtClean="0"/>
              <a:pPr>
                <a:defRPr/>
              </a:pPr>
              <a:t>22</a:t>
            </a:fld>
            <a:r>
              <a:rPr lang="fr-FR" smtClean="0"/>
              <a:t>/</a:t>
            </a:r>
            <a:endParaRPr lang="fr-FR" dirty="0"/>
          </a:p>
        </p:txBody>
      </p:sp>
      <p:pic>
        <p:nvPicPr>
          <p:cNvPr id="2050" name="Picture 2" descr="E:\RemiCura\PROJETS\Postgres_Day_2014_10_RemiC\Point_Cloud\Patch_to_python\PCA_ICA\screen\ICA_sidewalk_wall_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0694" y="2584400"/>
            <a:ext cx="3214710" cy="3087254"/>
          </a:xfrm>
          <a:prstGeom prst="rect">
            <a:avLst/>
          </a:prstGeom>
          <a:noFill/>
        </p:spPr>
      </p:pic>
      <p:pic>
        <p:nvPicPr>
          <p:cNvPr id="2051" name="Picture 3" descr="E:\RemiCura\PROJETS\Postgres_Day_2014_10_RemiC\Point_Cloud\Patch_to_python\PCA_ICA\screen\ICA_road_sidewalk_pol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662" y="3273982"/>
            <a:ext cx="3286116" cy="2425635"/>
          </a:xfrm>
          <a:prstGeom prst="rect">
            <a:avLst/>
          </a:prstGeom>
          <a:noFill/>
        </p:spPr>
      </p:pic>
      <p:sp>
        <p:nvSpPr>
          <p:cNvPr id="9" name="Accolade fermante 8"/>
          <p:cNvSpPr/>
          <p:nvPr/>
        </p:nvSpPr>
        <p:spPr>
          <a:xfrm rot="5400000">
            <a:off x="2393141" y="4166957"/>
            <a:ext cx="285752" cy="3500462"/>
          </a:xfrm>
          <a:prstGeom prst="rightBrace">
            <a:avLst>
              <a:gd name="adj1" fmla="val 78334"/>
              <a:gd name="adj2" fmla="val 51379"/>
            </a:avLst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/>
          <p:cNvSpPr txBox="1"/>
          <p:nvPr/>
        </p:nvSpPr>
        <p:spPr>
          <a:xfrm>
            <a:off x="1500166" y="6202940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b="1" dirty="0" smtClean="0"/>
              <a:t>0.1</a:t>
            </a:r>
            <a:r>
              <a:rPr lang="en-US" dirty="0" smtClean="0"/>
              <a:t> ,0.002,0.008)</a:t>
            </a:r>
            <a:endParaRPr lang="en-US" dirty="0"/>
          </a:p>
        </p:txBody>
      </p:sp>
      <p:sp>
        <p:nvSpPr>
          <p:cNvPr id="12" name="Accolade fermante 11"/>
          <p:cNvSpPr/>
          <p:nvPr/>
        </p:nvSpPr>
        <p:spPr>
          <a:xfrm rot="5400000">
            <a:off x="6893735" y="4166957"/>
            <a:ext cx="285752" cy="3500462"/>
          </a:xfrm>
          <a:prstGeom prst="rightBrace">
            <a:avLst>
              <a:gd name="adj1" fmla="val 78334"/>
              <a:gd name="adj2" fmla="val 51379"/>
            </a:avLst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ZoneTexte 12"/>
          <p:cNvSpPr txBox="1"/>
          <p:nvPr/>
        </p:nvSpPr>
        <p:spPr>
          <a:xfrm>
            <a:off x="6000760" y="6202940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b="1" dirty="0" smtClean="0"/>
              <a:t>0.7</a:t>
            </a:r>
            <a:r>
              <a:rPr lang="en-US" dirty="0" smtClean="0"/>
              <a:t> ,0.001,0.005)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490538"/>
            <a:ext cx="9144000" cy="561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efficient  storing/querying/Loading in postgres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85720" y="1071547"/>
            <a:ext cx="8362950" cy="3286148"/>
          </a:xfrm>
        </p:spPr>
        <p:txBody>
          <a:bodyPr/>
          <a:lstStyle/>
          <a:p>
            <a:r>
              <a:rPr lang="en-US" dirty="0" smtClean="0"/>
              <a:t>FAST Loading in </a:t>
            </a:r>
            <a:r>
              <a:rPr lang="en-US" cap="small" dirty="0" err="1" smtClean="0"/>
              <a:t>PointCloud</a:t>
            </a:r>
            <a:endParaRPr lang="en-US" cap="small" dirty="0" smtClean="0"/>
          </a:p>
          <a:p>
            <a:r>
              <a:rPr lang="en-US" cap="none" dirty="0" smtClean="0"/>
              <a:t>Simple test : use </a:t>
            </a:r>
            <a:r>
              <a:rPr lang="en-US" cap="none" dirty="0" smtClean="0">
                <a:hlinkClick r:id="rId2"/>
              </a:rPr>
              <a:t>PDAL</a:t>
            </a:r>
            <a:r>
              <a:rPr lang="en-US" cap="none" dirty="0" smtClean="0"/>
              <a:t> (GDAL for point clouds wannabe)</a:t>
            </a:r>
            <a:endParaRPr lang="en-US" cap="small" dirty="0" smtClean="0"/>
          </a:p>
          <a:p>
            <a:endParaRPr lang="en-US" cap="none" dirty="0" smtClean="0"/>
          </a:p>
          <a:p>
            <a:r>
              <a:rPr lang="en-US" cap="none" dirty="0" smtClean="0"/>
              <a:t>Example of fast loading: project </a:t>
            </a:r>
            <a:r>
              <a:rPr lang="en-US" cap="none" dirty="0" err="1" smtClean="0">
                <a:hlinkClick r:id="rId3"/>
              </a:rPr>
              <a:t>PointCloud_in_db</a:t>
            </a:r>
            <a:endParaRPr lang="en-US" cap="none" dirty="0" smtClean="0"/>
          </a:p>
          <a:p>
            <a:pPr lvl="1"/>
            <a:r>
              <a:rPr lang="en-US" cap="none" dirty="0" smtClean="0"/>
              <a:t>Parallel loading into a server : we can </a:t>
            </a:r>
            <a:r>
              <a:rPr lang="en-US" b="1" cap="none" dirty="0" smtClean="0"/>
              <a:t>load as fast as we acquire</a:t>
            </a:r>
            <a:r>
              <a:rPr lang="en-US" cap="none" dirty="0" smtClean="0"/>
              <a:t> data !</a:t>
            </a:r>
          </a:p>
          <a:p>
            <a:pPr lvl="1"/>
            <a:r>
              <a:rPr lang="en-US" dirty="0" smtClean="0"/>
              <a:t>Prototype. Bash + </a:t>
            </a:r>
            <a:r>
              <a:rPr lang="en-US" dirty="0" err="1" smtClean="0"/>
              <a:t>sql</a:t>
            </a:r>
            <a:endParaRPr lang="en-US" cap="none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13AF71-F760-4AA3-87B2-C2FBB7A81BCA}" type="datetime1">
              <a:rPr lang="fr-FR" smtClean="0"/>
              <a:pPr>
                <a:defRPr/>
              </a:pPr>
              <a:t>24/09/2014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Thales - IGN / COGIT - MATIS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4B660C-1446-45BE-A6D7-15805AAE1919}" type="slidenum">
              <a:rPr lang="fr-FR" smtClean="0"/>
              <a:pPr>
                <a:defRPr/>
              </a:pPr>
              <a:t>23</a:t>
            </a:fld>
            <a:r>
              <a:rPr lang="fr-FR" smtClean="0"/>
              <a:t>/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142844" y="4893479"/>
            <a:ext cx="1143008" cy="1000132"/>
          </a:xfrm>
          <a:prstGeom prst="roundRect">
            <a:avLst/>
          </a:prstGeom>
          <a:solidFill>
            <a:srgbClr val="3366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fr-FR" sz="1600" dirty="0" err="1" smtClean="0"/>
              <a:t>Binary</a:t>
            </a:r>
            <a:r>
              <a:rPr lang="fr-FR" sz="1600" dirty="0" smtClean="0"/>
              <a:t> Point </a:t>
            </a:r>
            <a:r>
              <a:rPr lang="fr-FR" sz="1600" dirty="0" err="1" smtClean="0"/>
              <a:t>cloud</a:t>
            </a:r>
            <a:r>
              <a:rPr lang="fr-FR" sz="1600" dirty="0" smtClean="0"/>
              <a:t> files</a:t>
            </a:r>
          </a:p>
          <a:p>
            <a:r>
              <a:rPr lang="fr-FR" sz="1600" dirty="0" smtClean="0"/>
              <a:t>(</a:t>
            </a:r>
            <a:r>
              <a:rPr lang="fr-FR" sz="1600" dirty="0" err="1" smtClean="0"/>
              <a:t>ply</a:t>
            </a:r>
            <a:r>
              <a:rPr lang="fr-FR" sz="1600" dirty="0" smtClean="0"/>
              <a:t>)</a:t>
            </a:r>
            <a:endParaRPr lang="fr-FR" sz="1600" dirty="0"/>
          </a:p>
        </p:txBody>
      </p:sp>
      <p:grpSp>
        <p:nvGrpSpPr>
          <p:cNvPr id="16" name="Groupe 15"/>
          <p:cNvGrpSpPr/>
          <p:nvPr/>
        </p:nvGrpSpPr>
        <p:grpSpPr>
          <a:xfrm>
            <a:off x="1571604" y="4857760"/>
            <a:ext cx="2214578" cy="1071570"/>
            <a:chOff x="1571604" y="5572140"/>
            <a:chExt cx="2214578" cy="1071570"/>
          </a:xfrm>
        </p:grpSpPr>
        <p:sp>
          <p:nvSpPr>
            <p:cNvPr id="14" name="Rectangle à coins arrondis 13"/>
            <p:cNvSpPr/>
            <p:nvPr/>
          </p:nvSpPr>
          <p:spPr>
            <a:xfrm>
              <a:off x="1571604" y="5572140"/>
              <a:ext cx="2214578" cy="1071570"/>
            </a:xfrm>
            <a:prstGeom prst="roundRect">
              <a:avLst/>
            </a:prstGeom>
            <a:solidFill>
              <a:srgbClr val="00CCFF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fr-F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Linux Pipe</a:t>
              </a:r>
              <a:endPara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1643042" y="6000768"/>
              <a:ext cx="1000132" cy="571504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r>
                <a:rPr lang="fr-FR" sz="1600" dirty="0" err="1" smtClean="0"/>
                <a:t>Convert</a:t>
              </a:r>
              <a:r>
                <a:rPr lang="fr-FR" sz="1600" dirty="0" smtClean="0"/>
                <a:t> to ASCII CSV</a:t>
              </a:r>
              <a:endParaRPr lang="fr-FR" sz="1600" dirty="0" smtClean="0"/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3000364" y="6000768"/>
              <a:ext cx="642942" cy="571504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r>
                <a:rPr lang="fr-FR" sz="1600" dirty="0" err="1" smtClean="0"/>
                <a:t>Psql</a:t>
              </a:r>
              <a:r>
                <a:rPr lang="fr-FR" sz="1600" dirty="0" smtClean="0"/>
                <a:t>+ COPY</a:t>
              </a:r>
              <a:endParaRPr lang="fr-FR" sz="1600" dirty="0" smtClean="0"/>
            </a:p>
          </p:txBody>
        </p:sp>
      </p:grpSp>
      <p:sp>
        <p:nvSpPr>
          <p:cNvPr id="10" name="Rectangle à coins arrondis 9"/>
          <p:cNvSpPr/>
          <p:nvPr/>
        </p:nvSpPr>
        <p:spPr>
          <a:xfrm>
            <a:off x="6000760" y="4963066"/>
            <a:ext cx="1143008" cy="85725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fr-FR" sz="1600" dirty="0" err="1" smtClean="0"/>
              <a:t>Create</a:t>
            </a:r>
            <a:r>
              <a:rPr lang="fr-FR" sz="1600" dirty="0" smtClean="0"/>
              <a:t> patch</a:t>
            </a:r>
          </a:p>
          <a:p>
            <a:r>
              <a:rPr lang="fr-FR" sz="1600" dirty="0" smtClean="0"/>
              <a:t>(GROUP BY )</a:t>
            </a:r>
          </a:p>
          <a:p>
            <a:r>
              <a:rPr lang="fr-FR" sz="1600" dirty="0" err="1" smtClean="0"/>
              <a:t>Space</a:t>
            </a:r>
            <a:r>
              <a:rPr lang="fr-FR" sz="1600" dirty="0" smtClean="0"/>
              <a:t> + time</a:t>
            </a:r>
            <a:endParaRPr lang="fr-FR" sz="1600" dirty="0" smtClean="0"/>
          </a:p>
        </p:txBody>
      </p:sp>
      <p:sp>
        <p:nvSpPr>
          <p:cNvPr id="11" name="Rectangle à coins arrondis 10"/>
          <p:cNvSpPr/>
          <p:nvPr/>
        </p:nvSpPr>
        <p:spPr>
          <a:xfrm>
            <a:off x="4071934" y="4893479"/>
            <a:ext cx="1500198" cy="1000132"/>
          </a:xfrm>
          <a:prstGeom prst="roundRect">
            <a:avLst/>
          </a:prstGeom>
          <a:solidFill>
            <a:srgbClr val="3366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fr-FR" sz="1600" dirty="0" err="1" smtClean="0"/>
              <a:t>Temp</a:t>
            </a:r>
            <a:r>
              <a:rPr lang="fr-FR" sz="1600" dirty="0" smtClean="0"/>
              <a:t> table </a:t>
            </a:r>
          </a:p>
          <a:p>
            <a:r>
              <a:rPr lang="fr-FR" sz="1600" dirty="0" smtClean="0"/>
              <a:t>X,Y,Z,I,…</a:t>
            </a:r>
            <a:endParaRPr lang="fr-FR" sz="1600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7500958" y="5072074"/>
            <a:ext cx="1143008" cy="64294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fr-FR" sz="1600" dirty="0" err="1" smtClean="0"/>
              <a:t>Write</a:t>
            </a:r>
            <a:r>
              <a:rPr lang="fr-FR" sz="1600" dirty="0" smtClean="0"/>
              <a:t> patch</a:t>
            </a:r>
          </a:p>
          <a:p>
            <a:r>
              <a:rPr lang="fr-FR" sz="1600" dirty="0" smtClean="0"/>
              <a:t>Indexes</a:t>
            </a:r>
          </a:p>
        </p:txBody>
      </p:sp>
      <p:sp>
        <p:nvSpPr>
          <p:cNvPr id="13" name="Rectangle à coins arrondis 12"/>
          <p:cNvSpPr/>
          <p:nvPr/>
        </p:nvSpPr>
        <p:spPr>
          <a:xfrm>
            <a:off x="6786578" y="3357562"/>
            <a:ext cx="1500198" cy="1000132"/>
          </a:xfrm>
          <a:prstGeom prst="roundRect">
            <a:avLst/>
          </a:prstGeom>
          <a:solidFill>
            <a:srgbClr val="3366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fr-FR" sz="1600" dirty="0" smtClean="0"/>
              <a:t>Patch table: </a:t>
            </a:r>
          </a:p>
          <a:p>
            <a:r>
              <a:rPr lang="fr-FR" sz="1600" dirty="0" smtClean="0"/>
              <a:t>Id, </a:t>
            </a:r>
            <a:r>
              <a:rPr lang="fr-FR" sz="1600" dirty="0" err="1" smtClean="0"/>
              <a:t>PC_Patch</a:t>
            </a:r>
            <a:r>
              <a:rPr lang="fr-FR" sz="1600" dirty="0" smtClean="0"/>
              <a:t>(n)</a:t>
            </a:r>
            <a:endParaRPr lang="fr-FR" sz="1600" dirty="0"/>
          </a:p>
        </p:txBody>
      </p:sp>
      <p:cxnSp>
        <p:nvCxnSpPr>
          <p:cNvPr id="18" name="Connecteur droit avec flèche 17"/>
          <p:cNvCxnSpPr>
            <a:stCxn id="7" idx="3"/>
          </p:cNvCxnSpPr>
          <p:nvPr/>
        </p:nvCxnSpPr>
        <p:spPr>
          <a:xfrm>
            <a:off x="1285852" y="5393545"/>
            <a:ext cx="285752" cy="1588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>
            <a:off x="2643174" y="5572140"/>
            <a:ext cx="357190" cy="1588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endCxn id="11" idx="1"/>
          </p:cNvCxnSpPr>
          <p:nvPr/>
        </p:nvCxnSpPr>
        <p:spPr>
          <a:xfrm>
            <a:off x="3786182" y="5393545"/>
            <a:ext cx="285752" cy="1588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11" idx="3"/>
            <a:endCxn id="10" idx="1"/>
          </p:cNvCxnSpPr>
          <p:nvPr/>
        </p:nvCxnSpPr>
        <p:spPr>
          <a:xfrm flipV="1">
            <a:off x="5572132" y="5391694"/>
            <a:ext cx="428628" cy="1851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10" idx="3"/>
            <a:endCxn id="12" idx="1"/>
          </p:cNvCxnSpPr>
          <p:nvPr/>
        </p:nvCxnSpPr>
        <p:spPr>
          <a:xfrm>
            <a:off x="7143768" y="5391694"/>
            <a:ext cx="357190" cy="1851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stCxn id="12" idx="0"/>
            <a:endCxn id="13" idx="2"/>
          </p:cNvCxnSpPr>
          <p:nvPr/>
        </p:nvCxnSpPr>
        <p:spPr>
          <a:xfrm rot="16200000" flipV="1">
            <a:off x="7447380" y="4446991"/>
            <a:ext cx="714380" cy="535785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ressources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Thales - IGN / COGIT - MATIS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305F5B3-A6E5-40AA-A82B-787F42B9B41F}" type="datetime1">
              <a:rPr lang="fr-FR" smtClean="0"/>
              <a:pPr>
                <a:defRPr/>
              </a:pPr>
              <a:t>23/09/2014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0D7BCD-66D0-4372-890E-9084B1AF6A1A}" type="slidenum">
              <a:rPr lang="fr-FR" smtClean="0"/>
              <a:pPr>
                <a:defRPr/>
              </a:pPr>
              <a:t>24</a:t>
            </a:fld>
            <a:r>
              <a:rPr lang="fr-FR" smtClean="0"/>
              <a:t>/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Documentation</a:t>
            </a:r>
          </a:p>
          <a:p>
            <a:r>
              <a:rPr lang="fr-FR" dirty="0" err="1" smtClean="0"/>
              <a:t>tools</a:t>
            </a:r>
            <a:endParaRPr lang="fr-FR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Doc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[1] J. </a:t>
            </a:r>
            <a:r>
              <a:rPr lang="fr-FR" dirty="0" err="1" smtClean="0"/>
              <a:t>Demantké</a:t>
            </a:r>
            <a:r>
              <a:rPr lang="fr-FR" dirty="0" smtClean="0"/>
              <a:t>: </a:t>
            </a:r>
            <a:r>
              <a:rPr lang="fr-FR" dirty="0" err="1" smtClean="0"/>
              <a:t>thesis</a:t>
            </a:r>
            <a:endParaRPr lang="fr-FR" dirty="0" smtClean="0"/>
          </a:p>
          <a:p>
            <a:r>
              <a:rPr lang="fr-FR" dirty="0" smtClean="0"/>
              <a:t>[2] P. </a:t>
            </a:r>
            <a:r>
              <a:rPr lang="fr-FR" dirty="0" err="1" smtClean="0"/>
              <a:t>Ramsey</a:t>
            </a:r>
            <a:r>
              <a:rPr lang="fr-FR" dirty="0" smtClean="0"/>
              <a:t> </a:t>
            </a:r>
            <a:r>
              <a:rPr lang="fr-FR" dirty="0" err="1" smtClean="0"/>
              <a:t>presentation</a:t>
            </a:r>
            <a:r>
              <a:rPr lang="fr-FR" dirty="0" smtClean="0"/>
              <a:t> of </a:t>
            </a:r>
            <a:r>
              <a:rPr lang="fr-FR" dirty="0" err="1" smtClean="0"/>
              <a:t>PointCloud</a:t>
            </a:r>
            <a:r>
              <a:rPr lang="fr-FR" dirty="0" smtClean="0"/>
              <a:t> : boundlessgeo.com/</a:t>
            </a:r>
            <a:r>
              <a:rPr lang="fr-FR" dirty="0" err="1" smtClean="0"/>
              <a:t>wp</a:t>
            </a:r>
            <a:r>
              <a:rPr lang="fr-FR" dirty="0" smtClean="0"/>
              <a:t>-content/</a:t>
            </a:r>
            <a:r>
              <a:rPr lang="fr-FR" dirty="0" err="1" smtClean="0"/>
              <a:t>uploads</a:t>
            </a:r>
            <a:r>
              <a:rPr lang="fr-FR" dirty="0" smtClean="0"/>
              <a:t>/2013/10/pgpointcloud-foss4-2013.pdf</a:t>
            </a:r>
          </a:p>
          <a:p>
            <a:endParaRPr lang="fr-FR" dirty="0" smtClean="0"/>
          </a:p>
          <a:p>
            <a:r>
              <a:rPr lang="fr-FR" dirty="0" smtClean="0"/>
              <a:t>[3] : Point </a:t>
            </a:r>
            <a:r>
              <a:rPr lang="fr-FR" dirty="0" err="1" smtClean="0"/>
              <a:t>cloud</a:t>
            </a:r>
            <a:r>
              <a:rPr lang="fr-FR" dirty="0" smtClean="0"/>
              <a:t> data management</a:t>
            </a:r>
            <a:br>
              <a:rPr lang="fr-FR" dirty="0" smtClean="0"/>
            </a:br>
            <a:r>
              <a:rPr lang="fr-FR" i="1" dirty="0" smtClean="0"/>
              <a:t>Peter van </a:t>
            </a:r>
            <a:r>
              <a:rPr lang="fr-FR" i="1" dirty="0" err="1" smtClean="0"/>
              <a:t>Oosterom</a:t>
            </a:r>
            <a:r>
              <a:rPr lang="fr-FR" i="1" dirty="0" smtClean="0"/>
              <a:t>, Siva </a:t>
            </a:r>
            <a:r>
              <a:rPr lang="fr-FR" i="1" dirty="0" err="1" smtClean="0"/>
              <a:t>Ravada</a:t>
            </a:r>
            <a:r>
              <a:rPr lang="fr-FR" i="1" dirty="0" smtClean="0"/>
              <a:t>, Mike </a:t>
            </a:r>
            <a:r>
              <a:rPr lang="fr-FR" i="1" dirty="0" err="1" smtClean="0"/>
              <a:t>Horhammer</a:t>
            </a:r>
            <a:r>
              <a:rPr lang="fr-FR" i="1" dirty="0" smtClean="0"/>
              <a:t>, Oscar Marinez </a:t>
            </a:r>
            <a:r>
              <a:rPr lang="fr-FR" i="1" dirty="0" err="1" smtClean="0"/>
              <a:t>Rubi</a:t>
            </a:r>
            <a:r>
              <a:rPr lang="fr-FR" i="1" dirty="0" smtClean="0"/>
              <a:t>, Milena </a:t>
            </a:r>
            <a:r>
              <a:rPr lang="fr-FR" i="1" dirty="0" err="1" smtClean="0"/>
              <a:t>Ivanova</a:t>
            </a:r>
            <a:r>
              <a:rPr lang="fr-FR" i="1" dirty="0" smtClean="0"/>
              <a:t>, Martin </a:t>
            </a:r>
            <a:r>
              <a:rPr lang="fr-FR" i="1" dirty="0" err="1" smtClean="0"/>
              <a:t>Kodde</a:t>
            </a:r>
            <a:r>
              <a:rPr lang="fr-FR" i="1" dirty="0" smtClean="0"/>
              <a:t> and Theo </a:t>
            </a:r>
            <a:r>
              <a:rPr lang="fr-FR" i="1" dirty="0" err="1" smtClean="0"/>
              <a:t>Tijssen</a:t>
            </a:r>
            <a:r>
              <a:rPr lang="fr-FR" i="1" dirty="0" smtClean="0"/>
              <a:t/>
            </a:r>
            <a:br>
              <a:rPr lang="fr-FR" i="1" dirty="0" smtClean="0"/>
            </a:br>
            <a:r>
              <a:rPr lang="en-US" i="1" dirty="0" err="1" smtClean="0"/>
              <a:t>IQmulus</a:t>
            </a:r>
            <a:r>
              <a:rPr lang="en-US" i="1" dirty="0" smtClean="0"/>
              <a:t> Workshop on Processing Large Geospatial Data, 8 July 2014, Cardiff, Wales, UK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13AF71-F760-4AA3-87B2-C2FBB7A81BCA}" type="datetime1">
              <a:rPr lang="fr-FR" smtClean="0"/>
              <a:pPr>
                <a:defRPr/>
              </a:pPr>
              <a:t>23/09/2014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Thales - IGN / COGIT - MATIS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4B660C-1446-45BE-A6D7-15805AAE1919}" type="slidenum">
              <a:rPr lang="fr-FR" smtClean="0"/>
              <a:pPr>
                <a:defRPr/>
              </a:pPr>
              <a:t>25</a:t>
            </a:fld>
            <a:r>
              <a:rPr lang="fr-FR" smtClean="0"/>
              <a:t>/</a:t>
            </a:r>
            <a:endParaRPr lang="fr-FR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TOOLS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POINTCLOUD</a:t>
            </a:r>
          </a:p>
          <a:p>
            <a:r>
              <a:rPr lang="fr-FR" dirty="0" err="1" smtClean="0"/>
              <a:t>CLoudCompare</a:t>
            </a:r>
            <a:endParaRPr lang="fr-FR" dirty="0" smtClean="0"/>
          </a:p>
          <a:p>
            <a:r>
              <a:rPr lang="fr-FR" dirty="0" smtClean="0"/>
              <a:t>RPLY</a:t>
            </a:r>
          </a:p>
          <a:p>
            <a:endParaRPr lang="fr-FR" dirty="0" smtClean="0"/>
          </a:p>
          <a:p>
            <a:r>
              <a:rPr lang="fr-FR" dirty="0" smtClean="0"/>
              <a:t>QGIS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13AF71-F760-4AA3-87B2-C2FBB7A81BCA}" type="datetime1">
              <a:rPr lang="fr-FR" smtClean="0"/>
              <a:pPr>
                <a:defRPr/>
              </a:pPr>
              <a:t>23/09/2014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Thales - IGN / COGIT - MATIS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4B660C-1446-45BE-A6D7-15805AAE1919}" type="slidenum">
              <a:rPr lang="fr-FR" smtClean="0"/>
              <a:pPr>
                <a:defRPr/>
              </a:pPr>
              <a:t>26</a:t>
            </a:fld>
            <a:r>
              <a:rPr lang="fr-FR" smtClean="0"/>
              <a:t>/</a:t>
            </a:r>
            <a:endParaRPr lang="fr-FR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Annexes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Thales - IGN / COGIT - MATIS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305F5B3-A6E5-40AA-A82B-787F42B9B41F}" type="datetime1">
              <a:rPr lang="fr-FR" smtClean="0"/>
              <a:pPr>
                <a:defRPr/>
              </a:pPr>
              <a:t>23/09/2014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0D7BCD-66D0-4372-890E-9084B1AF6A1A}" type="slidenum">
              <a:rPr lang="fr-FR" smtClean="0"/>
              <a:pPr>
                <a:defRPr/>
              </a:pPr>
              <a:t>27</a:t>
            </a:fld>
            <a:r>
              <a:rPr lang="fr-FR" smtClean="0"/>
              <a:t>/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Sensor</a:t>
            </a:r>
            <a:r>
              <a:rPr lang="fr-FR" dirty="0" smtClean="0"/>
              <a:t> </a:t>
            </a:r>
            <a:r>
              <a:rPr lang="fr-FR" dirty="0" err="1" smtClean="0"/>
              <a:t>view</a:t>
            </a:r>
            <a:endParaRPr lang="fr-FR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ANNEXES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Sensor</a:t>
            </a:r>
            <a:r>
              <a:rPr lang="fr-FR" dirty="0" smtClean="0"/>
              <a:t> </a:t>
            </a:r>
            <a:r>
              <a:rPr lang="fr-FR" dirty="0" err="1" smtClean="0"/>
              <a:t>view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13AF71-F760-4AA3-87B2-C2FBB7A81BCA}" type="datetime1">
              <a:rPr lang="fr-FR" smtClean="0"/>
              <a:pPr>
                <a:defRPr/>
              </a:pPr>
              <a:t>23/09/2014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Thales - IGN / COGIT - MATIS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4B660C-1446-45BE-A6D7-15805AAE1919}" type="slidenum">
              <a:rPr lang="fr-FR" smtClean="0"/>
              <a:pPr>
                <a:defRPr/>
              </a:pPr>
              <a:t>28</a:t>
            </a:fld>
            <a:r>
              <a:rPr lang="fr-FR" smtClean="0"/>
              <a:t>/</a:t>
            </a:r>
            <a:endParaRPr lang="fr-FR" dirty="0"/>
          </a:p>
        </p:txBody>
      </p:sp>
      <p:pic>
        <p:nvPicPr>
          <p:cNvPr id="36867" name="Picture 3" descr="E:\RemiCura\PROJETS\Postgres_Day_2014_10_RemiC\presentation\src\these_jerome_demantke_sensor_view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643050"/>
            <a:ext cx="8104739" cy="4929198"/>
          </a:xfrm>
          <a:prstGeom prst="rect">
            <a:avLst/>
          </a:prstGeom>
          <a:noFill/>
        </p:spPr>
      </p:pic>
      <p:sp>
        <p:nvSpPr>
          <p:cNvPr id="10" name="ZoneTexte 9"/>
          <p:cNvSpPr txBox="1"/>
          <p:nvPr/>
        </p:nvSpPr>
        <p:spPr>
          <a:xfrm>
            <a:off x="2857488" y="6215082"/>
            <a:ext cx="4929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from [1]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SUmmary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Introduction to Point clouds</a:t>
            </a:r>
          </a:p>
          <a:p>
            <a:r>
              <a:rPr lang="en-US" dirty="0" smtClean="0"/>
              <a:t>2. Why use a DBMS?</a:t>
            </a:r>
          </a:p>
          <a:p>
            <a:r>
              <a:rPr lang="en-US" dirty="0" smtClean="0"/>
              <a:t>3. </a:t>
            </a:r>
            <a:r>
              <a:rPr lang="en-US" cap="small" dirty="0" err="1" smtClean="0"/>
              <a:t>PointCloud</a:t>
            </a:r>
            <a:r>
              <a:rPr lang="en-US" cap="small" dirty="0" smtClean="0"/>
              <a:t> </a:t>
            </a:r>
            <a:r>
              <a:rPr lang="en-US" dirty="0" smtClean="0"/>
              <a:t>: </a:t>
            </a:r>
            <a:r>
              <a:rPr lang="en-US" dirty="0" smtClean="0"/>
              <a:t>Efficient </a:t>
            </a:r>
            <a:r>
              <a:rPr lang="en-US" dirty="0" smtClean="0"/>
              <a:t>storing/QUERYING/LOADING </a:t>
            </a:r>
            <a:r>
              <a:rPr lang="en-US" dirty="0" smtClean="0"/>
              <a:t>in </a:t>
            </a:r>
            <a:r>
              <a:rPr lang="en-US" dirty="0" err="1" smtClean="0"/>
              <a:t>postgRes</a:t>
            </a:r>
            <a:endParaRPr lang="en-US" dirty="0" smtClean="0"/>
          </a:p>
          <a:p>
            <a:r>
              <a:rPr lang="en-US" dirty="0" smtClean="0"/>
              <a:t>4. In base processing</a:t>
            </a:r>
          </a:p>
          <a:p>
            <a:r>
              <a:rPr lang="en-US" dirty="0" smtClean="0"/>
              <a:t>5. using the server in complex architectures</a:t>
            </a:r>
          </a:p>
          <a:p>
            <a:endParaRPr lang="en-US" dirty="0" smtClean="0"/>
          </a:p>
          <a:p>
            <a:r>
              <a:rPr lang="en-US" dirty="0" smtClean="0"/>
              <a:t>A. references</a:t>
            </a:r>
          </a:p>
          <a:p>
            <a:r>
              <a:rPr lang="en-US" dirty="0" smtClean="0"/>
              <a:t>B. Annexes (screens, details)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13AF71-F760-4AA3-87B2-C2FBB7A81BCA}" type="datetime1">
              <a:rPr lang="fr-FR" smtClean="0"/>
              <a:pPr>
                <a:defRPr/>
              </a:pPr>
              <a:t>23/09/2014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Thales - IGN / COGIT - MATIS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4B660C-1446-45BE-A6D7-15805AAE1919}" type="slidenum">
              <a:rPr lang="fr-FR" smtClean="0"/>
              <a:pPr>
                <a:defRPr/>
              </a:pPr>
              <a:t>3</a:t>
            </a:fld>
            <a:r>
              <a:rPr lang="fr-FR" smtClean="0"/>
              <a:t>/</a:t>
            </a:r>
            <a:endParaRPr lang="fr-FR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Demo postgres	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6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dirty="0" err="1" smtClean="0"/>
              <a:t>_introduction</a:t>
            </a:r>
            <a:r>
              <a:rPr lang="fr-FR" dirty="0" smtClean="0"/>
              <a:t> aux nuages de points &amp; les problématiques de ce genre de données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dirty="0" err="1" smtClean="0"/>
              <a:t>_serveur</a:t>
            </a:r>
            <a:r>
              <a:rPr lang="fr-FR" dirty="0" smtClean="0"/>
              <a:t> de nuages de points :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fr-FR" dirty="0" err="1" smtClean="0"/>
              <a:t>_stockage</a:t>
            </a:r>
            <a:r>
              <a:rPr lang="fr-FR" dirty="0" smtClean="0"/>
              <a:t> en base de données avec </a:t>
            </a:r>
            <a:r>
              <a:rPr lang="fr-FR" dirty="0" err="1" smtClean="0"/>
              <a:t>PointCloud</a:t>
            </a:r>
            <a:endParaRPr lang="fr-FR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fr-FR" dirty="0" err="1" smtClean="0"/>
              <a:t>_chargement</a:t>
            </a:r>
            <a:r>
              <a:rPr lang="fr-FR" dirty="0" smtClean="0"/>
              <a:t> rapide et parallèle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fr-FR" dirty="0" err="1" smtClean="0"/>
              <a:t>_indexations</a:t>
            </a:r>
            <a:r>
              <a:rPr lang="fr-FR" dirty="0" smtClean="0"/>
              <a:t> et performances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dirty="0" smtClean="0"/>
              <a:t>Visu : 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fr-FR" dirty="0" err="1" smtClean="0"/>
              <a:t>_visu</a:t>
            </a:r>
            <a:r>
              <a:rPr lang="fr-FR" dirty="0" smtClean="0"/>
              <a:t> 2D dans QGIS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fr-FR" dirty="0" err="1" smtClean="0"/>
              <a:t>_visu</a:t>
            </a:r>
            <a:r>
              <a:rPr lang="fr-FR" dirty="0" smtClean="0"/>
              <a:t> 3D interactive dans </a:t>
            </a:r>
            <a:r>
              <a:rPr lang="fr-FR" dirty="0" err="1" smtClean="0"/>
              <a:t>ITowns</a:t>
            </a:r>
            <a:r>
              <a:rPr lang="fr-FR" dirty="0" smtClean="0"/>
              <a:t>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dirty="0" err="1" smtClean="0"/>
              <a:t>_utilisation</a:t>
            </a:r>
            <a:r>
              <a:rPr lang="fr-FR" dirty="0" smtClean="0"/>
              <a:t> (une base de 0.6 milliard et une base de 5.8 milliards de points)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fr-FR" dirty="0" err="1" smtClean="0"/>
              <a:t>_niveaux</a:t>
            </a:r>
            <a:r>
              <a:rPr lang="fr-FR" dirty="0" smtClean="0"/>
              <a:t> de détails (</a:t>
            </a:r>
            <a:r>
              <a:rPr lang="fr-FR" dirty="0" err="1" smtClean="0"/>
              <a:t>quadtree</a:t>
            </a:r>
            <a:r>
              <a:rPr lang="fr-FR" dirty="0" smtClean="0"/>
              <a:t>/</a:t>
            </a:r>
            <a:r>
              <a:rPr lang="fr-FR" dirty="0" err="1" smtClean="0"/>
              <a:t>octree</a:t>
            </a:r>
            <a:r>
              <a:rPr lang="fr-FR" dirty="0" smtClean="0"/>
              <a:t>)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fr-FR" dirty="0" err="1" smtClean="0"/>
              <a:t>_analyse</a:t>
            </a:r>
            <a:r>
              <a:rPr lang="fr-FR" dirty="0" smtClean="0"/>
              <a:t> basique ( PL/R  ) 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fr-FR" dirty="0" err="1" smtClean="0"/>
              <a:t>Processing</a:t>
            </a:r>
            <a:r>
              <a:rPr lang="fr-FR" dirty="0" smtClean="0"/>
              <a:t>  Pl/python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fr-FR" dirty="0" err="1" smtClean="0"/>
              <a:t>_conversion</a:t>
            </a:r>
            <a:r>
              <a:rPr lang="fr-FR" dirty="0" smtClean="0"/>
              <a:t> en raster &amp; traitements image basiques en base.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dirty="0" err="1" smtClean="0"/>
              <a:t>_utilisation</a:t>
            </a:r>
            <a:r>
              <a:rPr lang="fr-FR" dirty="0" smtClean="0"/>
              <a:t> par un </a:t>
            </a:r>
            <a:r>
              <a:rPr lang="fr-FR" dirty="0" err="1" smtClean="0"/>
              <a:t>algo</a:t>
            </a:r>
            <a:r>
              <a:rPr lang="fr-FR" dirty="0" smtClean="0"/>
              <a:t> interactif de détection de bord de trottoir (+zoo </a:t>
            </a:r>
            <a:r>
              <a:rPr lang="fr-FR" dirty="0" err="1" smtClean="0"/>
              <a:t>project</a:t>
            </a:r>
            <a:r>
              <a:rPr lang="fr-FR" dirty="0" smtClean="0"/>
              <a:t>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dirty="0" err="1" smtClean="0"/>
              <a:t>_perspectives</a:t>
            </a:r>
            <a:endParaRPr lang="fr-FR" dirty="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Demo postgres	</a:t>
            </a: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smtClean="0"/>
              <a:t>LOD maison</a:t>
            </a:r>
          </a:p>
          <a:p>
            <a:pPr eaLnBrk="1" hangingPunct="1"/>
            <a:r>
              <a:rPr lang="fr-FR" smtClean="0"/>
              <a:t>Index et filtrage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Demo PLR</a:t>
            </a:r>
          </a:p>
        </p:txBody>
      </p:sp>
      <p:sp>
        <p:nvSpPr>
          <p:cNvPr id="512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smtClean="0"/>
              <a:t>Analyse de correlation</a:t>
            </a:r>
          </a:p>
          <a:p>
            <a:pPr eaLnBrk="1" hangingPunct="1"/>
            <a:r>
              <a:rPr lang="fr-FR" smtClean="0"/>
              <a:t>Spline fitting</a:t>
            </a:r>
          </a:p>
          <a:p>
            <a:pPr eaLnBrk="1" hangingPunct="1"/>
            <a:r>
              <a:rPr lang="fr-FR" smtClean="0"/>
              <a:t>Clustering (espace eucl+reflectance)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Demo python</a:t>
            </a:r>
          </a:p>
        </p:txBody>
      </p:sp>
      <p:sp>
        <p:nvSpPr>
          <p:cNvPr id="6147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smtClean="0"/>
              <a:t>Icp</a:t>
            </a:r>
          </a:p>
          <a:p>
            <a:pPr eaLnBrk="1" hangingPunct="1"/>
            <a:r>
              <a:rPr lang="fr-FR" smtClean="0"/>
              <a:t>filtrage</a:t>
            </a:r>
          </a:p>
          <a:p>
            <a:pPr eaLnBrk="1" hangingPunct="1"/>
            <a:r>
              <a:rPr lang="fr-FR" smtClean="0"/>
              <a:t>Detection de plan</a:t>
            </a:r>
          </a:p>
          <a:p>
            <a:pPr eaLnBrk="1" hangingPunct="1"/>
            <a:endParaRPr lang="fr-FR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dirty="0" smtClean="0"/>
              <a:t>Comparaison </a:t>
            </a:r>
            <a:r>
              <a:rPr lang="fr-FR" dirty="0" err="1" smtClean="0"/>
              <a:t>plpythonu</a:t>
            </a:r>
            <a:r>
              <a:rPr lang="fr-FR" dirty="0" smtClean="0"/>
              <a:t>/</a:t>
            </a:r>
            <a:r>
              <a:rPr lang="fr-FR" dirty="0" err="1" smtClean="0"/>
              <a:t>plr</a:t>
            </a:r>
            <a:r>
              <a:rPr lang="fr-FR" dirty="0" smtClean="0"/>
              <a:t> avec le package «  </a:t>
            </a:r>
            <a:r>
              <a:rPr lang="fr-FR" dirty="0" err="1" smtClean="0"/>
              <a:t>fastcluster</a:t>
            </a:r>
            <a:r>
              <a:rPr lang="fr-FR" smtClean="0"/>
              <a:t>»</a:t>
            </a:r>
            <a:endParaRPr lang="fr-FR" dirty="0" smtClean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fr-FR" smtClean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vtk </a:t>
            </a:r>
            <a:br>
              <a:rPr lang="fr-FR" smtClean="0"/>
            </a:br>
            <a:r>
              <a:rPr lang="fr-FR" smtClean="0"/>
              <a:t> Icp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fr-FR" dirty="0" smtClean="0"/>
              <a:t>http://www.vtk.org/Wiki/VTK/Examples/Python/IterativeClosestPoints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785938"/>
            <a:ext cx="7772400" cy="181451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dirty="0" smtClean="0"/>
              <a:t>PCL :</a:t>
            </a:r>
            <a:br>
              <a:rPr lang="fr-FR" dirty="0" smtClean="0"/>
            </a:br>
            <a:r>
              <a:rPr lang="fr-FR" dirty="0" smtClean="0"/>
              <a:t> </a:t>
            </a:r>
            <a:r>
              <a:rPr lang="fr-FR" dirty="0" err="1" smtClean="0"/>
              <a:t>Detection</a:t>
            </a:r>
            <a:r>
              <a:rPr lang="fr-FR" dirty="0" smtClean="0"/>
              <a:t> de plans</a:t>
            </a:r>
            <a:br>
              <a:rPr lang="fr-FR" dirty="0" smtClean="0"/>
            </a:br>
            <a:r>
              <a:rPr lang="fr-FR" dirty="0" smtClean="0"/>
              <a:t>filtrage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fr-FR" dirty="0" smtClean="0">
                <a:hlinkClick r:id="rId2"/>
              </a:rPr>
              <a:t>https://github.com/strawlab/python-pcl/blob/master/tests/test.py</a:t>
            </a:r>
            <a:endParaRPr lang="fr-FR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fr-FR" dirty="0" smtClean="0"/>
              <a:t>https://github.com/strawlab/python-pcl/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Conversion en raster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dirty="0" smtClean="0"/>
              <a:t>Cuisine perso + trick pour </a:t>
            </a:r>
            <a:r>
              <a:rPr lang="fr-FR" dirty="0" err="1" smtClean="0"/>
              <a:t>ecrire</a:t>
            </a:r>
            <a:r>
              <a:rPr lang="fr-FR" dirty="0" smtClean="0"/>
              <a:t> les fichiers </a:t>
            </a:r>
            <a:r>
              <a:rPr lang="fr-FR" dirty="0" err="1" smtClean="0"/>
              <a:t>rapidemment</a:t>
            </a:r>
            <a:endParaRPr lang="fr-FR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dirty="0" smtClean="0"/>
              <a:t>Filtrage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dirty="0" err="1" smtClean="0"/>
              <a:t>Opencv</a:t>
            </a:r>
            <a:endParaRPr lang="fr-FR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fr-FR" dirty="0" smtClean="0"/>
              <a:t>Image basique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fr-FR" dirty="0" err="1" smtClean="0"/>
              <a:t>Detection</a:t>
            </a:r>
            <a:r>
              <a:rPr lang="fr-FR" dirty="0" smtClean="0"/>
              <a:t> de cercle/lignes (</a:t>
            </a:r>
            <a:r>
              <a:rPr lang="fr-FR" dirty="0" err="1" smtClean="0"/>
              <a:t>hough</a:t>
            </a:r>
            <a:r>
              <a:rPr lang="fr-FR" dirty="0" smtClean="0"/>
              <a:t>)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fr-FR" dirty="0" err="1" smtClean="0"/>
              <a:t>Detecteurs</a:t>
            </a:r>
            <a:endParaRPr lang="fr-FR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fr-FR" dirty="0" err="1" smtClean="0"/>
              <a:t>Matching</a:t>
            </a:r>
            <a:r>
              <a:rPr lang="fr-FR" dirty="0" smtClean="0"/>
              <a:t> pour trouver les marquages « </a:t>
            </a:r>
            <a:r>
              <a:rPr lang="fr-FR" dirty="0" err="1" smtClean="0"/>
              <a:t>velos</a:t>
            </a:r>
            <a:r>
              <a:rPr lang="fr-FR" dirty="0" smtClean="0"/>
              <a:t> »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dirty="0" smtClean="0"/>
              <a:t>http://docs.opencv.org/trunk/doc/py_tutorials/py_feature2d/py_feature_homography/py_feature_homography.html#py-feature-homography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fr-FR" dirty="0" smtClean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Traitement d’image basique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fr-FR" dirty="0" smtClean="0"/>
              <a:t>http://docs.opencv.org/trunk/doc/py_tutorials/py_tutorials.html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fr-FR" dirty="0" smtClean="0"/>
              <a:t>Gradient + </a:t>
            </a:r>
            <a:r>
              <a:rPr lang="fr-FR" dirty="0" err="1" smtClean="0"/>
              <a:t>Detection</a:t>
            </a:r>
            <a:r>
              <a:rPr lang="fr-FR" dirty="0" smtClean="0"/>
              <a:t> de cercle avec </a:t>
            </a:r>
            <a:r>
              <a:rPr lang="fr-FR" dirty="0" err="1" smtClean="0"/>
              <a:t>OpenCV</a:t>
            </a:r>
            <a:endParaRPr lang="fr-FR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Point clouds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Thales - IGN / COGIT - MATIS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305F5B3-A6E5-40AA-A82B-787F42B9B41F}" type="datetime1">
              <a:rPr lang="fr-FR" smtClean="0"/>
              <a:pPr>
                <a:defRPr/>
              </a:pPr>
              <a:t>23/09/2014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0D7BCD-66D0-4372-890E-9084B1AF6A1A}" type="slidenum">
              <a:rPr lang="fr-FR" smtClean="0"/>
              <a:pPr>
                <a:defRPr/>
              </a:pPr>
              <a:t>4</a:t>
            </a:fld>
            <a:r>
              <a:rPr lang="fr-FR" smtClean="0"/>
              <a:t>/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point clouds</a:t>
            </a:r>
          </a:p>
          <a:p>
            <a:r>
              <a:rPr lang="en-US" dirty="0" smtClean="0"/>
              <a:t>Order of </a:t>
            </a:r>
            <a:r>
              <a:rPr lang="en-US" dirty="0" err="1" smtClean="0"/>
              <a:t>magnitudE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avancé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fr-FR" smtClean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24/06</a:t>
            </a:r>
          </a:p>
        </p:txBody>
      </p:sp>
      <p:sp>
        <p:nvSpPr>
          <p:cNvPr id="13315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smtClean="0"/>
              <a:t>Travail sur clustering dans R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Loading data</a:t>
            </a:r>
          </a:p>
        </p:txBody>
      </p:sp>
      <p:sp>
        <p:nvSpPr>
          <p:cNvPr id="14339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smtClean="0"/>
              <a:t>Use the github project PointCloud_In_DB</a:t>
            </a:r>
          </a:p>
          <a:p>
            <a:pPr eaLnBrk="1" hangingPunct="1"/>
            <a:r>
              <a:rPr lang="fr-FR" smtClean="0"/>
              <a:t>Get the data from IGN pointcloud benchmark</a:t>
            </a:r>
          </a:p>
          <a:p>
            <a:pPr eaLnBrk="1" hangingPunct="1"/>
            <a:r>
              <a:rPr lang="fr-FR" smtClean="0"/>
              <a:t>Follow instruction of github project</a:t>
            </a:r>
          </a:p>
          <a:p>
            <a:pPr eaLnBrk="1" hangingPunct="1"/>
            <a:r>
              <a:rPr lang="fr-FR" smtClean="0"/>
              <a:t>Install IGN spatial ref using the github project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Patch To Raster</a:t>
            </a:r>
          </a:p>
        </p:txBody>
      </p:sp>
      <p:sp>
        <p:nvSpPr>
          <p:cNvPr id="1536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smtClean="0"/>
              <a:t>Get the function from PPPP utilities</a:t>
            </a:r>
          </a:p>
          <a:p>
            <a:pPr eaLnBrk="1" hangingPunct="1"/>
            <a:r>
              <a:rPr lang="fr-FR" smtClean="0"/>
              <a:t>Get rc_random_string</a:t>
            </a:r>
          </a:p>
          <a:p>
            <a:pPr eaLnBrk="1" hangingPunct="1"/>
            <a:r>
              <a:rPr lang="fr-FR" smtClean="0"/>
              <a:t>rc_unnest_with_ordinality</a:t>
            </a:r>
          </a:p>
          <a:p>
            <a:pPr eaLnBrk="1" hangingPunct="1"/>
            <a:r>
              <a:rPr lang="fr-FR" smtClean="0"/>
              <a:t>Array_agg_custom (array of array)</a:t>
            </a:r>
          </a:p>
          <a:p>
            <a:pPr eaLnBrk="1" hangingPunct="1"/>
            <a:endParaRPr lang="fr-FR" smtClean="0"/>
          </a:p>
          <a:p>
            <a:pPr eaLnBrk="1" hangingPunct="1"/>
            <a:r>
              <a:rPr lang="fr-FR" smtClean="0"/>
              <a:t>Pour ecrire les raster qqpart :</a:t>
            </a:r>
          </a:p>
          <a:p>
            <a:pPr eaLnBrk="1" hangingPunct="1"/>
            <a:r>
              <a:rPr lang="fr-FR" smtClean="0"/>
              <a:t>write_file_texte</a:t>
            </a:r>
          </a:p>
          <a:p>
            <a:pPr eaLnBrk="1" hangingPunct="1"/>
            <a:r>
              <a:rPr lang="fr-FR" smtClean="0"/>
              <a:t>Activer les sorties pour les rasters :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Patch To Raster</a:t>
            </a:r>
          </a:p>
        </p:txBody>
      </p:sp>
      <p:sp>
        <p:nvSpPr>
          <p:cNvPr id="16387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smtClean="0"/>
              <a:t>Get the function from PPPP utilities</a:t>
            </a:r>
          </a:p>
          <a:p>
            <a:pPr eaLnBrk="1" hangingPunct="1"/>
            <a:r>
              <a:rPr lang="fr-FR" smtClean="0"/>
              <a:t>Get rc_random_string</a:t>
            </a:r>
          </a:p>
          <a:p>
            <a:pPr eaLnBrk="1" hangingPunct="1"/>
            <a:r>
              <a:rPr lang="fr-FR" smtClean="0"/>
              <a:t>rc_unnest_with_ordinality</a:t>
            </a:r>
          </a:p>
          <a:p>
            <a:pPr eaLnBrk="1" hangingPunct="1"/>
            <a:r>
              <a:rPr lang="fr-FR" smtClean="0"/>
              <a:t>Array_agg_custom (array of array)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mtClean="0"/>
              <a:t>Image processing : </a:t>
            </a:r>
            <a:br>
              <a:rPr lang="fr-FR" smtClean="0"/>
            </a:br>
            <a:r>
              <a:rPr lang="fr-FR" smtClean="0"/>
              <a:t>building detection</a:t>
            </a:r>
          </a:p>
        </p:txBody>
      </p:sp>
      <p:sp>
        <p:nvSpPr>
          <p:cNvPr id="17411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smtClean="0"/>
              <a:t>Need raster with pointcloud flattened, max height, pixel size = 10cm, + count of point/ pixel</a:t>
            </a:r>
          </a:p>
          <a:p>
            <a:r>
              <a:rPr lang="fr-FR" sz="1400" smtClean="0"/>
              <a:t>Use python script</a:t>
            </a:r>
          </a:p>
          <a:p>
            <a:pPr lvl="1"/>
            <a:r>
              <a:rPr lang="fr-FR" sz="1400" smtClean="0"/>
              <a:t>Import tif</a:t>
            </a:r>
          </a:p>
          <a:p>
            <a:pPr lvl="1"/>
            <a:r>
              <a:rPr lang="fr-FR" sz="1400" smtClean="0"/>
              <a:t>Keep only pixel that are above the laser</a:t>
            </a:r>
          </a:p>
          <a:p>
            <a:pPr lvl="1"/>
            <a:r>
              <a:rPr lang="fr-FR" sz="1400" smtClean="0"/>
              <a:t>Keep only pixel that have more than 100 pts/pixel</a:t>
            </a:r>
          </a:p>
          <a:p>
            <a:pPr lvl="1"/>
            <a:r>
              <a:rPr lang="fr-FR" sz="1400" smtClean="0"/>
              <a:t>Export tif</a:t>
            </a:r>
          </a:p>
          <a:p>
            <a:r>
              <a:rPr lang="fr-FR" sz="1400" smtClean="0"/>
              <a:t>Use sfcgal to consolidate lines</a:t>
            </a:r>
          </a:p>
          <a:p>
            <a:pPr lvl="1"/>
            <a:r>
              <a:rPr lang="fr-FR" sz="1400" smtClean="0"/>
              <a:t>Execute sfcgal.sql to enable the sfcgal functions.</a:t>
            </a:r>
          </a:p>
          <a:p>
            <a:pPr lvl="1"/>
            <a:r>
              <a:rPr lang="fr-FR" sz="1400" smtClean="0"/>
              <a:t>Execute code  : 120 sec, complex sql</a:t>
            </a:r>
          </a:p>
          <a:p>
            <a:r>
              <a:rPr lang="fr-FR" sz="2200" smtClean="0"/>
              <a:t>Use python to consolidate lines</a:t>
            </a:r>
          </a:p>
          <a:p>
            <a:pPr lvl="1"/>
            <a:r>
              <a:rPr lang="fr-FR" sz="1800" smtClean="0"/>
              <a:t>1 sec , very few lines.</a:t>
            </a:r>
          </a:p>
          <a:p>
            <a:endParaRPr lang="fr-FR" sz="1800" smtClean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mtClean="0"/>
              <a:t>Image processing : </a:t>
            </a:r>
            <a:br>
              <a:rPr lang="fr-FR" smtClean="0"/>
            </a:br>
            <a:r>
              <a:rPr lang="fr-FR" smtClean="0"/>
              <a:t>sidewalk detection</a:t>
            </a:r>
          </a:p>
        </p:txBody>
      </p:sp>
      <p:sp>
        <p:nvSpPr>
          <p:cNvPr id="18435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smtClean="0"/>
              <a:t>Need raster with pointcloud flattened, min height, pixel size = 5cm, + count of point/ pixel</a:t>
            </a:r>
          </a:p>
          <a:p>
            <a:r>
              <a:rPr lang="fr-FR" sz="1400" smtClean="0"/>
              <a:t>Use python script</a:t>
            </a:r>
          </a:p>
          <a:p>
            <a:pPr lvl="1"/>
            <a:r>
              <a:rPr lang="fr-FR" sz="1400" smtClean="0"/>
              <a:t>Import tif</a:t>
            </a:r>
          </a:p>
          <a:p>
            <a:pPr lvl="1"/>
            <a:r>
              <a:rPr lang="fr-FR" sz="1400" smtClean="0"/>
              <a:t>Keep only pixel that are between -3 and -2 meters (relativ to laser (ground = -2.5meter))</a:t>
            </a:r>
          </a:p>
          <a:p>
            <a:pPr lvl="1"/>
            <a:r>
              <a:rPr lang="fr-FR" sz="1400" smtClean="0"/>
              <a:t>Compute sobel filtering on Z ,using mask found before (nota : gives the local height variation)</a:t>
            </a:r>
          </a:p>
          <a:p>
            <a:pPr lvl="1"/>
            <a:r>
              <a:rPr lang="fr-FR" sz="1400" smtClean="0"/>
              <a:t>Keep values between 1cm and 12 cm (official possible height)</a:t>
            </a:r>
          </a:p>
          <a:p>
            <a:pPr lvl="1"/>
            <a:r>
              <a:rPr lang="fr-FR" sz="1400" smtClean="0"/>
              <a:t>Export tif</a:t>
            </a:r>
          </a:p>
          <a:p>
            <a:endParaRPr lang="fr-FR" sz="1800" smtClean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mtClean="0"/>
              <a:t>Pointcloud processing : </a:t>
            </a:r>
            <a:br>
              <a:rPr lang="fr-FR" smtClean="0"/>
            </a:br>
            <a:r>
              <a:rPr lang="fr-FR" smtClean="0"/>
              <a:t>from patch to python numpy array</a:t>
            </a:r>
          </a:p>
        </p:txBody>
      </p:sp>
      <p:sp>
        <p:nvSpPr>
          <p:cNvPr id="19459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800" smtClean="0"/>
              <a:t>Get function array_of_array from PPPP_utilities</a:t>
            </a:r>
          </a:p>
          <a:p>
            <a:r>
              <a:rPr lang="fr-FR" sz="1800" smtClean="0"/>
              <a:t>Get function from PPPP/pointcloud : rc_explode</a:t>
            </a:r>
          </a:p>
          <a:p>
            <a:endParaRPr lang="fr-FR" sz="1800" smtClean="0"/>
          </a:p>
          <a:p>
            <a:endParaRPr lang="fr-FR" sz="1800" smtClean="0"/>
          </a:p>
          <a:p>
            <a:r>
              <a:rPr lang="fr-FR" sz="1800" smtClean="0"/>
              <a:t>Using pointcloud to perform plan and cylinder detection : env 1sec/patchde 4k points</a:t>
            </a:r>
          </a:p>
          <a:p>
            <a:endParaRPr lang="fr-FR" sz="1800" smtClean="0"/>
          </a:p>
          <a:p>
            <a:r>
              <a:rPr lang="fr-FR" sz="1800" smtClean="0"/>
              <a:t>Using sclearn to perfomr ICA : same</a:t>
            </a:r>
          </a:p>
          <a:p>
            <a:endParaRPr lang="fr-FR" sz="1800" smtClean="0"/>
          </a:p>
          <a:p>
            <a:r>
              <a:rPr lang="fr-FR" sz="1800" smtClean="0"/>
              <a:t>Using sclearn to perform dbscan : 4sec + using point cloud for normal computation + using pointcloud for outliers removal	</a:t>
            </a:r>
          </a:p>
          <a:p>
            <a:endParaRPr lang="fr-FR" sz="180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 to Point clouds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850" y="1340768"/>
            <a:ext cx="8362950" cy="5160066"/>
          </a:xfrm>
        </p:spPr>
        <p:txBody>
          <a:bodyPr>
            <a:normAutofit/>
          </a:bodyPr>
          <a:lstStyle/>
          <a:p>
            <a:r>
              <a:rPr lang="en-US" dirty="0" smtClean="0"/>
              <a:t>Note: sexy point cloud images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13AF71-F760-4AA3-87B2-C2FBB7A81BCA}" type="datetime1">
              <a:rPr lang="en-US" smtClean="0"/>
              <a:pPr>
                <a:defRPr/>
              </a:pPr>
              <a:t>9/23/2014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Thales - IGN / COGIT - MATIS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4B660C-1446-45BE-A6D7-15805AAE1919}" type="slidenum">
              <a:rPr lang="en-US" smtClean="0"/>
              <a:pPr>
                <a:defRPr/>
              </a:pPr>
              <a:t>5</a:t>
            </a:fld>
            <a:r>
              <a:rPr lang="en-US" smtClean="0"/>
              <a:t>/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 to Point clouds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850" y="1340768"/>
            <a:ext cx="8362950" cy="5160066"/>
          </a:xfrm>
        </p:spPr>
        <p:txBody>
          <a:bodyPr>
            <a:normAutofit fontScale="92500" lnSpcReduction="10000"/>
          </a:bodyPr>
          <a:lstStyle/>
          <a:p>
            <a:r>
              <a:rPr lang="en-US" cap="none" dirty="0" smtClean="0"/>
              <a:t>What are Point Clouds?</a:t>
            </a:r>
          </a:p>
          <a:p>
            <a:r>
              <a:rPr lang="en-US" cap="none" dirty="0" smtClean="0"/>
              <a:t>A set of unordered 3D points with attributes resulting from a sensing operation. </a:t>
            </a:r>
          </a:p>
          <a:p>
            <a:pPr lvl="1"/>
            <a:r>
              <a:rPr lang="en-US" cap="none" dirty="0" smtClean="0"/>
              <a:t>Unordered: don’t know who the neighbors are .</a:t>
            </a:r>
          </a:p>
          <a:p>
            <a:pPr lvl="1"/>
            <a:r>
              <a:rPr lang="en-US" cap="none" dirty="0" smtClean="0"/>
              <a:t>Attributes: ex: intensity of returning light, class id</a:t>
            </a:r>
          </a:p>
          <a:p>
            <a:pPr lvl="1"/>
            <a:r>
              <a:rPr lang="en-US" cap="none" dirty="0" smtClean="0"/>
              <a:t>Sensing: physical sensing of reality, not like a vector point representing the position of a tree (no semantic).</a:t>
            </a:r>
          </a:p>
          <a:p>
            <a:endParaRPr lang="en-US" cap="none" dirty="0" smtClean="0"/>
          </a:p>
          <a:p>
            <a:r>
              <a:rPr lang="en-US" cap="none" dirty="0" smtClean="0"/>
              <a:t>Mostly from : </a:t>
            </a:r>
          </a:p>
          <a:p>
            <a:pPr lvl="1"/>
            <a:r>
              <a:rPr lang="en-US" dirty="0" smtClean="0"/>
              <a:t>Active sensors (laser time of flight based):</a:t>
            </a:r>
          </a:p>
          <a:p>
            <a:pPr lvl="2"/>
            <a:r>
              <a:rPr lang="en-US" dirty="0" smtClean="0"/>
              <a:t>Terrestrial tripod</a:t>
            </a:r>
          </a:p>
          <a:p>
            <a:pPr lvl="2"/>
            <a:r>
              <a:rPr lang="en-US" dirty="0" smtClean="0"/>
              <a:t>Terrestrial vehicle (cars/robot)</a:t>
            </a:r>
          </a:p>
          <a:p>
            <a:pPr lvl="2"/>
            <a:r>
              <a:rPr lang="en-US" dirty="0" smtClean="0"/>
              <a:t>Aerial vehicle (plan/drone)</a:t>
            </a:r>
          </a:p>
          <a:p>
            <a:pPr lvl="1"/>
            <a:r>
              <a:rPr lang="en-US" dirty="0" smtClean="0"/>
              <a:t>Passive/mixed : image (stereovision). RGBZ device (</a:t>
            </a:r>
            <a:r>
              <a:rPr lang="en-US" dirty="0" err="1" smtClean="0"/>
              <a:t>Kinect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13AF71-F760-4AA3-87B2-C2FBB7A81BCA}" type="datetime1">
              <a:rPr lang="en-US" smtClean="0"/>
              <a:pPr>
                <a:defRPr/>
              </a:pPr>
              <a:t>9/23/2014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Thales - IGN / COGIT - MATIS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4B660C-1446-45BE-A6D7-15805AAE1919}" type="slidenum">
              <a:rPr lang="en-US" smtClean="0"/>
              <a:pPr>
                <a:defRPr/>
              </a:pPr>
              <a:t>6</a:t>
            </a:fld>
            <a:r>
              <a:rPr lang="en-US" smtClean="0"/>
              <a:t>/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Point clouds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850" y="1340768"/>
            <a:ext cx="8362950" cy="5160066"/>
          </a:xfrm>
        </p:spPr>
        <p:txBody>
          <a:bodyPr>
            <a:normAutofit/>
          </a:bodyPr>
          <a:lstStyle/>
          <a:p>
            <a:r>
              <a:rPr lang="en-US" dirty="0" smtClean="0"/>
              <a:t>Example : aerial and terrestrial point clouds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13AF71-F760-4AA3-87B2-C2FBB7A81BCA}" type="datetime1">
              <a:rPr lang="en-US" smtClean="0"/>
              <a:pPr>
                <a:defRPr/>
              </a:pPr>
              <a:t>9/24/2014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Thales - IGN / COGIT - MATIS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4B660C-1446-45BE-A6D7-15805AAE1919}" type="slidenum">
              <a:rPr lang="en-US" smtClean="0"/>
              <a:pPr>
                <a:defRPr/>
              </a:pPr>
              <a:t>7</a:t>
            </a:fld>
            <a:r>
              <a:rPr lang="en-US" smtClean="0"/>
              <a:t>/</a:t>
            </a:r>
            <a:endParaRPr lang="en-US"/>
          </a:p>
        </p:txBody>
      </p:sp>
      <p:pic>
        <p:nvPicPr>
          <p:cNvPr id="35845" name="Picture 5" descr="E:\RemiCura\PROJETS\Postgres_Day_2014_10_RemiC\presentation\src\these_jerome_demantke_aeriall_acquisiti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2066" y="2112125"/>
            <a:ext cx="4071933" cy="3817206"/>
          </a:xfrm>
          <a:prstGeom prst="rect">
            <a:avLst/>
          </a:prstGeom>
          <a:noFill/>
        </p:spPr>
      </p:pic>
      <p:pic>
        <p:nvPicPr>
          <p:cNvPr id="35846" name="Picture 6" descr="E:\RemiCura\PROJETS\Postgres_Day_2014_10_RemiC\presentation\src\these_jerome_demantke_terrestrial_acquisition_3.jpg"/>
          <p:cNvPicPr>
            <a:picLocks noChangeAspect="1" noChangeArrowheads="1"/>
          </p:cNvPicPr>
          <p:nvPr/>
        </p:nvPicPr>
        <p:blipFill>
          <a:blip r:embed="rId3" cstate="print"/>
          <a:srcRect r="25604"/>
          <a:stretch>
            <a:fillRect/>
          </a:stretch>
        </p:blipFill>
        <p:spPr bwMode="auto">
          <a:xfrm>
            <a:off x="0" y="2099951"/>
            <a:ext cx="4929190" cy="3848387"/>
          </a:xfrm>
          <a:prstGeom prst="rect">
            <a:avLst/>
          </a:prstGeom>
          <a:noFill/>
        </p:spPr>
      </p:pic>
      <p:sp>
        <p:nvSpPr>
          <p:cNvPr id="12" name="ZoneTexte 11"/>
          <p:cNvSpPr txBox="1"/>
          <p:nvPr/>
        </p:nvSpPr>
        <p:spPr>
          <a:xfrm>
            <a:off x="0" y="5929330"/>
            <a:ext cx="4929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from </a:t>
            </a:r>
            <a:r>
              <a:rPr lang="en-US" dirty="0" smtClean="0"/>
              <a:t>J. </a:t>
            </a:r>
            <a:r>
              <a:rPr lang="en-US" dirty="0" err="1" smtClean="0"/>
              <a:t>Demantké</a:t>
            </a:r>
            <a:r>
              <a:rPr lang="en-US" dirty="0" smtClean="0"/>
              <a:t> Thesis, 2013</a:t>
            </a:r>
            <a:endParaRPr lang="en-US" dirty="0"/>
          </a:p>
        </p:txBody>
      </p:sp>
      <p:sp>
        <p:nvSpPr>
          <p:cNvPr id="11" name="ZoneTexte 10"/>
          <p:cNvSpPr txBox="1"/>
          <p:nvPr/>
        </p:nvSpPr>
        <p:spPr>
          <a:xfrm>
            <a:off x="4214810" y="5929330"/>
            <a:ext cx="4929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from </a:t>
            </a:r>
            <a:r>
              <a:rPr lang="en-US" dirty="0" smtClean="0"/>
              <a:t>J. </a:t>
            </a:r>
            <a:r>
              <a:rPr lang="en-US" dirty="0" err="1" smtClean="0"/>
              <a:t>Demantké</a:t>
            </a:r>
            <a:r>
              <a:rPr lang="en-US" dirty="0" smtClean="0"/>
              <a:t> Thesis, 2013</a:t>
            </a:r>
            <a:endParaRPr lang="en-US" dirty="0"/>
          </a:p>
        </p:txBody>
      </p:sp>
      <p:sp>
        <p:nvSpPr>
          <p:cNvPr id="14" name="ZoneTexte 13"/>
          <p:cNvSpPr txBox="1"/>
          <p:nvPr/>
        </p:nvSpPr>
        <p:spPr>
          <a:xfrm>
            <a:off x="0" y="1785926"/>
            <a:ext cx="4929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Non constant very high density</a:t>
            </a:r>
            <a:endParaRPr lang="en-US" dirty="0"/>
          </a:p>
        </p:txBody>
      </p:sp>
      <p:sp>
        <p:nvSpPr>
          <p:cNvPr id="15" name="ZoneTexte 14"/>
          <p:cNvSpPr txBox="1"/>
          <p:nvPr/>
        </p:nvSpPr>
        <p:spPr>
          <a:xfrm>
            <a:off x="5072066" y="1714488"/>
            <a:ext cx="4071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Almost constant low density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 to Point clouds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850" y="1340768"/>
            <a:ext cx="8362950" cy="5160066"/>
          </a:xfrm>
        </p:spPr>
        <p:txBody>
          <a:bodyPr>
            <a:normAutofit/>
          </a:bodyPr>
          <a:lstStyle/>
          <a:p>
            <a:r>
              <a:rPr lang="en-US" dirty="0" smtClean="0"/>
              <a:t>Why so many people use it?</a:t>
            </a:r>
          </a:p>
          <a:p>
            <a:pPr lvl="1"/>
            <a:r>
              <a:rPr lang="en-US" dirty="0" smtClean="0"/>
              <a:t>3D from images is an ill posed problem. (i.e.: given a pixel in image space, what is its position and size in real world )</a:t>
            </a:r>
          </a:p>
          <a:p>
            <a:pPr lvl="1"/>
            <a:r>
              <a:rPr lang="en-US" dirty="0" smtClean="0"/>
              <a:t>Very good precision (close and long range)</a:t>
            </a:r>
          </a:p>
          <a:p>
            <a:pPr lvl="1"/>
            <a:r>
              <a:rPr lang="en-US" dirty="0" smtClean="0"/>
              <a:t>Reliable</a:t>
            </a:r>
          </a:p>
          <a:p>
            <a:pPr lvl="1"/>
            <a:r>
              <a:rPr lang="en-US" dirty="0" smtClean="0"/>
              <a:t>Devices are cheap-</a:t>
            </a:r>
            <a:r>
              <a:rPr lang="en-US" dirty="0" err="1" smtClean="0"/>
              <a:t>ish</a:t>
            </a:r>
            <a:endParaRPr lang="en-US" dirty="0" smtClean="0"/>
          </a:p>
          <a:p>
            <a:pPr lvl="1"/>
            <a:r>
              <a:rPr lang="en-US" dirty="0" smtClean="0"/>
              <a:t>Complements very well images. 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13AF71-F760-4AA3-87B2-C2FBB7A81BCA}" type="datetime1">
              <a:rPr lang="en-US" smtClean="0"/>
              <a:pPr>
                <a:defRPr/>
              </a:pPr>
              <a:t>9/23/2014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Thales - IGN / COGIT - MATIS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4B660C-1446-45BE-A6D7-15805AAE1919}" type="slidenum">
              <a:rPr lang="en-US" smtClean="0"/>
              <a:pPr>
                <a:defRPr/>
              </a:pPr>
              <a:t>8</a:t>
            </a:fld>
            <a:r>
              <a:rPr lang="en-US" smtClean="0"/>
              <a:t>/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Point clouds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cap="none" dirty="0" smtClean="0"/>
              <a:t>Point clouds are cool, but very BIG</a:t>
            </a:r>
          </a:p>
          <a:p>
            <a:pPr lvl="1"/>
            <a:r>
              <a:rPr lang="en-US" dirty="0" smtClean="0"/>
              <a:t>Current devices: 1 </a:t>
            </a:r>
            <a:r>
              <a:rPr lang="en-US" b="1" dirty="0" smtClean="0"/>
              <a:t>M</a:t>
            </a:r>
            <a:r>
              <a:rPr lang="en-US" dirty="0" smtClean="0"/>
              <a:t>illion points/</a:t>
            </a:r>
            <a:r>
              <a:rPr lang="en-US" b="1" dirty="0" smtClean="0"/>
              <a:t>sec</a:t>
            </a:r>
            <a:r>
              <a:rPr lang="en-US" dirty="0" smtClean="0"/>
              <a:t>, 12+ attributes. </a:t>
            </a:r>
            <a:r>
              <a:rPr lang="en-US" dirty="0" err="1" smtClean="0"/>
              <a:t>Outch</a:t>
            </a:r>
            <a:r>
              <a:rPr lang="en-US" dirty="0" smtClean="0"/>
              <a:t> !</a:t>
            </a:r>
          </a:p>
          <a:p>
            <a:pPr lvl="1"/>
            <a:r>
              <a:rPr lang="en-US" dirty="0" smtClean="0"/>
              <a:t>1 hour: several </a:t>
            </a:r>
            <a:r>
              <a:rPr lang="en-US" b="1" dirty="0" smtClean="0"/>
              <a:t>B</a:t>
            </a:r>
            <a:r>
              <a:rPr lang="en-US" dirty="0" smtClean="0"/>
              <a:t>illions points.</a:t>
            </a:r>
          </a:p>
          <a:p>
            <a:pPr lvl="1"/>
            <a:r>
              <a:rPr lang="en-US" dirty="0" smtClean="0"/>
              <a:t>French mapping agency: 100’s of data sets, aerial + terrestrial, several type of lasers.</a:t>
            </a:r>
          </a:p>
          <a:p>
            <a:pPr lvl="1"/>
            <a:endParaRPr lang="en-US" dirty="0" smtClean="0"/>
          </a:p>
          <a:p>
            <a:pPr lvl="1"/>
            <a:r>
              <a:rPr lang="en-US" cap="none" dirty="0" smtClean="0"/>
              <a:t>Can’t loa</a:t>
            </a:r>
            <a:r>
              <a:rPr lang="en-US" dirty="0" smtClean="0"/>
              <a:t>d much more than 20 Millions points in memory</a:t>
            </a:r>
            <a:br>
              <a:rPr lang="en-US" dirty="0" smtClean="0"/>
            </a:br>
            <a:r>
              <a:rPr lang="en-US" dirty="0" smtClean="0"/>
              <a:t>=&gt; can’t process much more than 10 Millions points at a time.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So much data: personal copy of it is not an option. All data must be centralized on specific storage solution.</a:t>
            </a:r>
          </a:p>
          <a:p>
            <a:pPr lvl="1"/>
            <a:endParaRPr lang="en-US" cap="none" dirty="0" smtClean="0"/>
          </a:p>
          <a:p>
            <a:endParaRPr lang="en-US" cap="non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13AF71-F760-4AA3-87B2-C2FBB7A81BCA}" type="datetime1">
              <a:rPr lang="fr-FR" smtClean="0"/>
              <a:pPr>
                <a:defRPr/>
              </a:pPr>
              <a:t>23/09/2014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Thales - IGN / COGIT - MATIS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4B660C-1446-45BE-A6D7-15805AAE1919}" type="slidenum">
              <a:rPr lang="fr-FR" smtClean="0"/>
              <a:pPr>
                <a:defRPr/>
              </a:pPr>
              <a:t>9</a:t>
            </a:fld>
            <a:r>
              <a:rPr lang="fr-FR" smtClean="0"/>
              <a:t>/</a:t>
            </a:r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sque conten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66307</TotalTime>
  <Words>1955</Words>
  <Application>Microsoft Office PowerPoint</Application>
  <PresentationFormat>Affichage à l'écran (4:3)</PresentationFormat>
  <Paragraphs>457</Paragraphs>
  <Slides>47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47</vt:i4>
      </vt:variant>
    </vt:vector>
  </HeadingPairs>
  <TitlesOfParts>
    <vt:vector size="48" baseType="lpstr">
      <vt:lpstr>Masque contenu</vt:lpstr>
      <vt:lpstr>A Postgres  Server for point clouds storage and processing</vt:lpstr>
      <vt:lpstr>Warning </vt:lpstr>
      <vt:lpstr>SUmmary</vt:lpstr>
      <vt:lpstr>Introduction to Point clouds</vt:lpstr>
      <vt:lpstr>Introduction to Point clouds</vt:lpstr>
      <vt:lpstr>Introduction to Point clouds</vt:lpstr>
      <vt:lpstr>Introduction to Point clouds</vt:lpstr>
      <vt:lpstr>Introduction to Point clouds</vt:lpstr>
      <vt:lpstr>Introduction to Point clouds</vt:lpstr>
      <vt:lpstr>Why use a DBMS?</vt:lpstr>
      <vt:lpstr>Why use a DBMS?</vt:lpstr>
      <vt:lpstr>Why use a DBMS?</vt:lpstr>
      <vt:lpstr>Why use a DBMS?</vt:lpstr>
      <vt:lpstr>Why use a DBMS?</vt:lpstr>
      <vt:lpstr>Why use a DBMS?</vt:lpstr>
      <vt:lpstr>PointCloud : efficient  storing/querying/Loading in postgres</vt:lpstr>
      <vt:lpstr>efficient  storing/querying/Loading in postgres</vt:lpstr>
      <vt:lpstr>efficient  storing/querying/Loading in postgres</vt:lpstr>
      <vt:lpstr>efficient  storing/querying/Loading in postgres</vt:lpstr>
      <vt:lpstr>efficient  storing/querying/Loading in postgres</vt:lpstr>
      <vt:lpstr>efficient  storing/querying/Loading in postgres</vt:lpstr>
      <vt:lpstr>efficient  storing/querying/Loading in postgres</vt:lpstr>
      <vt:lpstr>efficient  storing/querying/Loading in postgres</vt:lpstr>
      <vt:lpstr>ressources</vt:lpstr>
      <vt:lpstr>Doc</vt:lpstr>
      <vt:lpstr>TOOLS</vt:lpstr>
      <vt:lpstr>Annexes</vt:lpstr>
      <vt:lpstr>ANNEXES</vt:lpstr>
      <vt:lpstr>Diapositive 29</vt:lpstr>
      <vt:lpstr>Diapositive 30</vt:lpstr>
      <vt:lpstr>Demo postgres </vt:lpstr>
      <vt:lpstr>Demo postgres </vt:lpstr>
      <vt:lpstr>Demo PLR</vt:lpstr>
      <vt:lpstr>Demo python</vt:lpstr>
      <vt:lpstr>Comparaison plpythonu/plr avec le package «  fastcluster»</vt:lpstr>
      <vt:lpstr>vtk   Icp</vt:lpstr>
      <vt:lpstr>PCL :  Detection de plans filtrage</vt:lpstr>
      <vt:lpstr>Conversion en raster </vt:lpstr>
      <vt:lpstr>Traitement d’image basique</vt:lpstr>
      <vt:lpstr>avancé</vt:lpstr>
      <vt:lpstr>24/06</vt:lpstr>
      <vt:lpstr>Loading data</vt:lpstr>
      <vt:lpstr>Patch To Raster</vt:lpstr>
      <vt:lpstr>Patch To Raster</vt:lpstr>
      <vt:lpstr>Image processing :  building detection</vt:lpstr>
      <vt:lpstr>Image processing :  sidewalk detection</vt:lpstr>
      <vt:lpstr>Pointcloud processing :  from patch to python numpy array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Prod_14</dc:creator>
  <cp:lastModifiedBy>Rémi Cura</cp:lastModifiedBy>
  <cp:revision>4700</cp:revision>
  <dcterms:created xsi:type="dcterms:W3CDTF">2012-04-02T16:43:32Z</dcterms:created>
  <dcterms:modified xsi:type="dcterms:W3CDTF">2014-09-24T13:46:45Z</dcterms:modified>
</cp:coreProperties>
</file>