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5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9867900" cy="6743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BBB59"/>
    <a:srgbClr val="FFFF66"/>
    <a:srgbClr val="EE1212"/>
    <a:srgbClr val="FFFF99"/>
    <a:srgbClr val="FFFF00"/>
    <a:srgbClr val="F79646"/>
    <a:srgbClr val="202122"/>
    <a:srgbClr val="E44A4A"/>
    <a:srgbClr val="F3C5C5"/>
    <a:srgbClr val="F2A2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0595" autoAdjust="0"/>
  </p:normalViewPr>
  <p:slideViewPr>
    <p:cSldViewPr>
      <p:cViewPr varScale="1">
        <p:scale>
          <a:sx n="112" d="100"/>
          <a:sy n="112" d="100"/>
        </p:scale>
        <p:origin x="-1692" y="-90"/>
      </p:cViewPr>
      <p:guideLst>
        <p:guide orient="horz" pos="845"/>
        <p:guide orient="horz" pos="2478"/>
        <p:guide orient="horz" pos="4247"/>
        <p:guide orient="horz" pos="300"/>
        <p:guide pos="2880"/>
        <p:guide pos="204"/>
        <p:guide pos="2064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2" d="100"/>
          <a:sy n="132" d="100"/>
        </p:scale>
        <p:origin x="-690" y="-90"/>
      </p:cViewPr>
      <p:guideLst>
        <p:guide orient="horz" pos="2124"/>
        <p:guide pos="31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590098" y="0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C92B99-2162-4977-951B-711DB6E397B1}" type="datetimeFigureOut">
              <a:rPr lang="fr-FR"/>
              <a:pPr>
                <a:defRPr/>
              </a:pPr>
              <a:t>22/09/2014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04955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590098" y="6404955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518B08-4FA5-487B-813B-C92D03448E9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692131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590098" y="0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BA9A89-35A4-4AC9-87F0-5B824F99044F}" type="datetimeFigureOut">
              <a:rPr lang="fr-FR"/>
              <a:pPr>
                <a:defRPr/>
              </a:pPr>
              <a:t>22/09/2014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1850" cy="2528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18" tIns="47459" rIns="94918" bIns="47459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86790" y="3203258"/>
            <a:ext cx="7894320" cy="3034665"/>
          </a:xfrm>
          <a:prstGeom prst="rect">
            <a:avLst/>
          </a:prstGeom>
        </p:spPr>
        <p:txBody>
          <a:bodyPr vert="horz" lIns="94918" tIns="47459" rIns="94918" bIns="47459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04955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590098" y="6404955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13C950-0323-4BD0-8710-CA4DD5494B3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717653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logo_ign_trame.png"/>
          <p:cNvPicPr>
            <a:picLocks noChangeAspect="1"/>
          </p:cNvPicPr>
          <p:nvPr userDrawn="1"/>
        </p:nvPicPr>
        <p:blipFill>
          <a:blip r:embed="rId2" cstate="print"/>
          <a:srcRect r="46849"/>
          <a:stretch>
            <a:fillRect/>
          </a:stretch>
        </p:blipFill>
        <p:spPr bwMode="auto">
          <a:xfrm>
            <a:off x="5927725" y="179388"/>
            <a:ext cx="3216275" cy="664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7" descr="logo_ign_0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476250"/>
            <a:ext cx="9350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>
            <a:spLocks noChangeArrowheads="1"/>
          </p:cNvSpPr>
          <p:nvPr userDrawn="1"/>
        </p:nvSpPr>
        <p:spPr bwMode="auto">
          <a:xfrm>
            <a:off x="8561388" y="6565900"/>
            <a:ext cx="504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1000" b="1" dirty="0">
                <a:solidFill>
                  <a:srgbClr val="97BF0D"/>
                </a:solidFill>
                <a:latin typeface="Arial" charset="0"/>
              </a:rPr>
              <a:t>ign.fr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068960"/>
            <a:ext cx="7772400" cy="794519"/>
          </a:xfrm>
        </p:spPr>
        <p:txBody>
          <a:bodyPr anchor="t">
            <a:noAutofit/>
          </a:bodyPr>
          <a:lstStyle>
            <a:lvl1pPr>
              <a:defRPr sz="2800" cap="all" baseline="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620616"/>
            <a:ext cx="7776864" cy="1752600"/>
          </a:xfrm>
        </p:spPr>
        <p:txBody>
          <a:bodyPr/>
          <a:lstStyle>
            <a:lvl1pPr marL="0" indent="0" algn="l">
              <a:buNone/>
              <a:defRPr sz="1800" cap="all" baseline="0">
                <a:solidFill>
                  <a:srgbClr val="97BF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003675" y="6510338"/>
            <a:ext cx="1125538" cy="365125"/>
          </a:xfrm>
        </p:spPr>
        <p:txBody>
          <a:bodyPr/>
          <a:lstStyle>
            <a:lvl1pPr algn="ctr">
              <a:defRPr dirty="0" smtClean="0"/>
            </a:lvl1pPr>
          </a:lstStyle>
          <a:p>
            <a:pPr>
              <a:defRPr/>
            </a:pPr>
            <a:fld id="{BF672DD4-31B6-4D71-ACEE-7D119C08820F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85738"/>
            <a:ext cx="9144000" cy="3455987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4" name="Image 7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Parallélogramme 7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0" name="Organigramme : Entrée manuelle 9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348" y="1857364"/>
            <a:ext cx="7772400" cy="1709266"/>
          </a:xfrm>
        </p:spPr>
        <p:txBody>
          <a:bodyPr anchor="t">
            <a:normAutofit/>
          </a:bodyPr>
          <a:lstStyle>
            <a:lvl1pPr algn="l">
              <a:defRPr sz="2800" b="1" cap="all" spc="90" baseline="0">
                <a:solidFill>
                  <a:schemeClr val="bg1"/>
                </a:solidFill>
                <a:latin typeface="Arno Pro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900" cap="all" baseline="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05F5B3-A6E5-40AA-A82B-787F42B9B41F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70D7BCD-66D0-4372-890E-9084B1AF6A1A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357158" y="3714753"/>
            <a:ext cx="8362950" cy="2786082"/>
          </a:xfrm>
        </p:spPr>
        <p:txBody>
          <a:bodyPr/>
          <a:lstStyle>
            <a:lvl2pPr>
              <a:lnSpc>
                <a:spcPct val="100000"/>
              </a:lnSpc>
              <a:spcBef>
                <a:spcPts val="180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 userDrawn="1"/>
        </p:nvCxnSpPr>
        <p:spPr>
          <a:xfrm>
            <a:off x="0" y="1052513"/>
            <a:ext cx="9144000" cy="0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6" name="Parallélogramme 5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Organigramme : Entrée manuelle 7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10" name="Image 12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4785395"/>
          </a:xfrm>
        </p:spPr>
        <p:txBody>
          <a:bodyPr/>
          <a:lstStyle>
            <a:lvl2pPr>
              <a:lnSpc>
                <a:spcPct val="100000"/>
              </a:lnSpc>
              <a:spcBef>
                <a:spcPts val="180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3AF71-F760-4AA3-87B2-C2FBB7A81BCA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38125" y="6510338"/>
            <a:ext cx="211929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04B660C-1446-45BE-A6D7-15805AAE1919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 userDrawn="1"/>
        </p:nvCxnSpPr>
        <p:spPr>
          <a:xfrm>
            <a:off x="0" y="1052513"/>
            <a:ext cx="9144000" cy="0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6" name="Parallélogramme 5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Organigramme : Entrée manuelle 7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10" name="Image 12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no Pro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23728" y="1340768"/>
            <a:ext cx="6563072" cy="4785395"/>
          </a:xfrm>
        </p:spPr>
        <p:txBody>
          <a:bodyPr/>
          <a:lstStyle>
            <a:lvl1pPr>
              <a:defRPr>
                <a:latin typeface="Arno Pro" pitchFamily="18" charset="0"/>
              </a:defRPr>
            </a:lvl1pPr>
            <a:lvl2pPr>
              <a:defRPr>
                <a:latin typeface="Arno Pro" pitchFamily="18" charset="0"/>
              </a:defRPr>
            </a:lvl2pPr>
            <a:lvl3pPr>
              <a:defRPr>
                <a:latin typeface="Arno Pro" pitchFamily="18" charset="0"/>
              </a:defRPr>
            </a:lvl3pPr>
            <a:lvl4pPr>
              <a:defRPr>
                <a:latin typeface="Arno Pro" pitchFamily="18" charset="0"/>
              </a:defRPr>
            </a:lvl4pPr>
            <a:lvl5pPr>
              <a:defRPr>
                <a:latin typeface="Arno Pro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C8A52-1116-4E68-9263-304DA869BD9E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38125" y="6510338"/>
            <a:ext cx="210162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C05D85-2969-4C18-81B5-D1B9FA46E036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0" y="1196752"/>
            <a:ext cx="1331640" cy="5184775"/>
          </a:xfrm>
        </p:spPr>
        <p:txBody>
          <a:bodyPr/>
          <a:lstStyle>
            <a:lvl1pPr marL="92075" indent="-92075">
              <a:buFont typeface="+mj-lt"/>
              <a:buNone/>
              <a:defRPr sz="1300" b="0" cap="none" baseline="0">
                <a:latin typeface="Arno Pro" pitchFamily="18" charset="0"/>
              </a:defRPr>
            </a:lvl1pPr>
          </a:lstStyle>
          <a:p>
            <a:pPr lvl="0"/>
            <a:endParaRPr lang="fr-FR" dirty="0" smtClean="0"/>
          </a:p>
          <a:p>
            <a:pPr lvl="0"/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>
          <a:xfrm flipV="1">
            <a:off x="1403648" y="1052736"/>
            <a:ext cx="0" cy="5472608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5" name="Parallélogramme 4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Organigramme : Entrée manuelle 6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1588" y="1052513"/>
            <a:ext cx="9144000" cy="0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12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5184254" cy="49678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656EFF68-ECF1-493F-8C4E-24C19F7E3718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38125" y="6510338"/>
            <a:ext cx="2119297" cy="365125"/>
          </a:xfrm>
        </p:spPr>
        <p:txBody>
          <a:bodyPr/>
          <a:lstStyle>
            <a:lvl1pPr>
              <a:defRPr sz="900" cap="all" baseline="0"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968E00-E74B-4834-85F6-93EAE53C864F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6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Parallélogramme 6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Organigramme : Entrée manuelle 8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1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28F6B-5A4E-4C60-AB97-327077DD9417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13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D5232-28D0-4F20-87E9-D7336FCF605C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A88D6-AE65-4754-B8B4-E2E71A9DC04D}" type="datetimeFigureOut">
              <a:rPr lang="fr-FR"/>
              <a:pPr>
                <a:defRPr/>
              </a:pPr>
              <a:t>22/09/2014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A1BED-4287-46A8-8A1B-4B5220843D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8125" y="65103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23850" y="490538"/>
            <a:ext cx="836295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3850" y="1341438"/>
            <a:ext cx="8362950" cy="478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82838" y="6510338"/>
            <a:ext cx="1125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F60618-7B6B-4743-9459-B8A8260C86C4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198813" y="65103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839C54E-AB10-46B4-B6CD-9F21901A2C0A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 cap="all">
          <a:solidFill>
            <a:srgbClr val="72797F"/>
          </a:solidFill>
          <a:latin typeface="Arial Black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Clr>
          <a:srgbClr val="97BF0D"/>
        </a:buClr>
        <a:buSzPct val="120000"/>
        <a:buFont typeface="Wingdings" pitchFamily="2" charset="2"/>
        <a:buChar char="§"/>
        <a:defRPr sz="2000" b="1" kern="1200" cap="all">
          <a:solidFill>
            <a:srgbClr val="72797F"/>
          </a:solidFill>
          <a:latin typeface="Arial" pitchFamily="34" charset="0"/>
          <a:ea typeface="+mn-ea"/>
          <a:cs typeface="Arial" pitchFamily="34" charset="0"/>
        </a:defRPr>
      </a:lvl1pPr>
      <a:lvl2pPr marL="627063" indent="-169863" algn="l" rtl="0" eaLnBrk="0" fontAlgn="base" hangingPunct="0">
        <a:lnSpc>
          <a:spcPts val="4100"/>
        </a:lnSpc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325" indent="-161925" algn="l" rtl="0" eaLnBrk="0" fontAlgn="base" hangingPunct="0"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71675" indent="-142875" algn="l" rtl="0" eaLnBrk="0" fontAlgn="base" hangingPunct="0"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awlab/python-pcl/blob/master/tests/test.py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571472" y="2214554"/>
            <a:ext cx="7772400" cy="150019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i="1" dirty="0" smtClean="0">
                <a:latin typeface="Arno Pro" pitchFamily="18" charset="0"/>
              </a:rPr>
              <a:t>A </a:t>
            </a:r>
            <a:r>
              <a:rPr lang="fr-FR" i="1" dirty="0" err="1" smtClean="0">
                <a:latin typeface="Arno Pro" pitchFamily="18" charset="0"/>
              </a:rPr>
              <a:t>pointcloud</a:t>
            </a:r>
            <a:r>
              <a:rPr lang="fr-FR" i="1" dirty="0" smtClean="0">
                <a:latin typeface="Arno Pro" pitchFamily="18" charset="0"/>
              </a:rPr>
              <a:t> server for data </a:t>
            </a:r>
            <a:r>
              <a:rPr lang="fr-FR" i="1" dirty="0" err="1" smtClean="0">
                <a:latin typeface="Arno Pro" pitchFamily="18" charset="0"/>
              </a:rPr>
              <a:t>storage</a:t>
            </a:r>
            <a:r>
              <a:rPr lang="fr-FR" i="1" dirty="0" smtClean="0">
                <a:latin typeface="Arno Pro" pitchFamily="18" charset="0"/>
              </a:rPr>
              <a:t> and </a:t>
            </a:r>
            <a:r>
              <a:rPr lang="fr-FR" i="1" dirty="0" err="1" smtClean="0">
                <a:latin typeface="Arno Pro" pitchFamily="18" charset="0"/>
              </a:rPr>
              <a:t>processing</a:t>
            </a:r>
            <a:endParaRPr lang="fr-FR" sz="1800" dirty="0">
              <a:latin typeface="Arno Pro" pitchFamily="18" charset="0"/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642910" y="4000504"/>
            <a:ext cx="8072494" cy="2643206"/>
          </a:xfrm>
        </p:spPr>
        <p:txBody>
          <a:bodyPr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err="1" smtClean="0">
                <a:latin typeface="Arno Pro" pitchFamily="18" charset="0"/>
              </a:rPr>
              <a:t>Presente</a:t>
            </a:r>
            <a:r>
              <a:rPr lang="fr-FR" dirty="0" err="1" smtClean="0">
                <a:latin typeface="Arno Pro" pitchFamily="18" charset="0"/>
              </a:rPr>
              <a:t>d</a:t>
            </a:r>
            <a:r>
              <a:rPr lang="fr-FR" dirty="0" smtClean="0">
                <a:latin typeface="Arno Pro" pitchFamily="18" charset="0"/>
              </a:rPr>
              <a:t> </a:t>
            </a:r>
            <a:r>
              <a:rPr lang="fr-FR" dirty="0" err="1" smtClean="0">
                <a:latin typeface="Arno Pro" pitchFamily="18" charset="0"/>
              </a:rPr>
              <a:t>at</a:t>
            </a:r>
            <a:r>
              <a:rPr lang="fr-FR" dirty="0" smtClean="0">
                <a:latin typeface="Arno Pro" pitchFamily="18" charset="0"/>
              </a:rPr>
              <a:t>  </a:t>
            </a:r>
            <a:r>
              <a:rPr lang="fr-FR" dirty="0" err="1" smtClean="0">
                <a:latin typeface="Arno Pro" pitchFamily="18" charset="0"/>
              </a:rPr>
              <a:t>postgresl</a:t>
            </a:r>
            <a:r>
              <a:rPr lang="fr-FR" dirty="0" smtClean="0">
                <a:latin typeface="Arno Pro" pitchFamily="18" charset="0"/>
              </a:rPr>
              <a:t> PARIS session 6.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/>
              <a:t>http</a:t>
            </a:r>
            <a:r>
              <a:rPr lang="fr-FR" dirty="0" smtClean="0"/>
              <a:t>://www.oslandia.com/postgresql-session-6-postgis.html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>
                <a:latin typeface="Arno Pro" pitchFamily="18" charset="0"/>
              </a:rPr>
              <a:t>Rémi Cura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>
                <a:latin typeface="Arno Pro" pitchFamily="18" charset="0"/>
              </a:rPr>
              <a:t>Julien Perret – Nicolas </a:t>
            </a:r>
            <a:r>
              <a:rPr lang="fr-FR" dirty="0" err="1" smtClean="0">
                <a:latin typeface="Arno Pro" pitchFamily="18" charset="0"/>
              </a:rPr>
              <a:t>paparoditis</a:t>
            </a:r>
            <a:r>
              <a:rPr lang="fr-FR" dirty="0" smtClean="0">
                <a:latin typeface="Arno Pro" pitchFamily="18" charset="0"/>
              </a:rPr>
              <a:t> – </a:t>
            </a:r>
            <a:r>
              <a:rPr lang="fr-FR" dirty="0" err="1" smtClean="0">
                <a:latin typeface="Arno Pro" pitchFamily="18" charset="0"/>
              </a:rPr>
              <a:t>GildaS</a:t>
            </a:r>
            <a:r>
              <a:rPr lang="fr-FR" dirty="0" smtClean="0">
                <a:latin typeface="Arno Pro" pitchFamily="18" charset="0"/>
              </a:rPr>
              <a:t> Le </a:t>
            </a:r>
            <a:r>
              <a:rPr lang="fr-FR" dirty="0" err="1" smtClean="0">
                <a:latin typeface="Arno Pro" pitchFamily="18" charset="0"/>
              </a:rPr>
              <a:t>meur</a:t>
            </a:r>
            <a:endParaRPr lang="fr-FR" dirty="0" smtClean="0">
              <a:latin typeface="Arno Pro" pitchFamily="18" charset="0"/>
            </a:endParaRPr>
          </a:p>
        </p:txBody>
      </p:sp>
      <p:pic>
        <p:nvPicPr>
          <p:cNvPr id="10" name="Picture 3" descr="D:\RemiCura\documents\logo_matis_cog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28604"/>
            <a:ext cx="1654472" cy="1071570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428604"/>
            <a:ext cx="3571868" cy="854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85938"/>
            <a:ext cx="7772400" cy="18145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/>
              <a:t>PCL :</a:t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r>
              <a:rPr lang="fr-FR" dirty="0" smtClean="0"/>
              <a:t> de plans</a:t>
            </a:r>
            <a:br>
              <a:rPr lang="fr-FR" dirty="0" smtClean="0"/>
            </a:br>
            <a:r>
              <a:rPr lang="fr-FR" dirty="0" smtClean="0"/>
              <a:t>filtrage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>
                <a:hlinkClick r:id="rId2"/>
              </a:rPr>
              <a:t>https://github.com/strawlab/python-pcl/blob/master/tests/test.py</a:t>
            </a: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https://github.com/strawlab/python-pcl/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Conversion en raster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Cuisine perso + trick pour </a:t>
            </a:r>
            <a:r>
              <a:rPr lang="fr-FR" dirty="0" err="1" smtClean="0"/>
              <a:t>ecrire</a:t>
            </a:r>
            <a:r>
              <a:rPr lang="fr-FR" dirty="0" smtClean="0"/>
              <a:t> les fichiers </a:t>
            </a:r>
            <a:r>
              <a:rPr lang="fr-FR" dirty="0" err="1" smtClean="0"/>
              <a:t>rapidemment</a:t>
            </a: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Filtrage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Opencv</a:t>
            </a:r>
            <a:endParaRPr lang="fr-F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Image basique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Detection</a:t>
            </a:r>
            <a:r>
              <a:rPr lang="fr-FR" dirty="0" smtClean="0"/>
              <a:t> de cercle/lignes (</a:t>
            </a:r>
            <a:r>
              <a:rPr lang="fr-FR" dirty="0" err="1" smtClean="0"/>
              <a:t>hough</a:t>
            </a:r>
            <a:r>
              <a:rPr lang="fr-FR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Detecteurs</a:t>
            </a:r>
            <a:endParaRPr lang="fr-F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Matching</a:t>
            </a:r>
            <a:r>
              <a:rPr lang="fr-FR" dirty="0" smtClean="0"/>
              <a:t> pour trouver les marquages « </a:t>
            </a:r>
            <a:r>
              <a:rPr lang="fr-FR" dirty="0" err="1" smtClean="0"/>
              <a:t>velos</a:t>
            </a:r>
            <a:r>
              <a:rPr lang="fr-FR" dirty="0" smtClean="0"/>
              <a:t> »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http://docs.opencv.org/trunk/doc/py_tutorials/py_feature2d/py_feature_homography/py_feature_homography.html#py-feature-homography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Traitement d’image basique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http://docs.opencv.org/trunk/doc/py_tutorials/py_tutorials.html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Gradient + </a:t>
            </a:r>
            <a:r>
              <a:rPr lang="fr-FR" dirty="0" err="1" smtClean="0"/>
              <a:t>Detection</a:t>
            </a:r>
            <a:r>
              <a:rPr lang="fr-FR" dirty="0" smtClean="0"/>
              <a:t> de cercle avec </a:t>
            </a:r>
            <a:r>
              <a:rPr lang="fr-FR" dirty="0" err="1" smtClean="0"/>
              <a:t>OpenCV</a:t>
            </a:r>
            <a:endParaRPr lang="fr-F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avancé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24/06</a:t>
            </a:r>
          </a:p>
        </p:txBody>
      </p:sp>
      <p:sp>
        <p:nvSpPr>
          <p:cNvPr id="1331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Travail sur clustering dans 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Loading data</a:t>
            </a:r>
          </a:p>
        </p:txBody>
      </p:sp>
      <p:sp>
        <p:nvSpPr>
          <p:cNvPr id="1433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Use the github project PointCloud_In_DB</a:t>
            </a:r>
          </a:p>
          <a:p>
            <a:pPr eaLnBrk="1" hangingPunct="1"/>
            <a:r>
              <a:rPr lang="fr-FR" smtClean="0"/>
              <a:t>Get the data from IGN pointcloud benchmark</a:t>
            </a:r>
          </a:p>
          <a:p>
            <a:pPr eaLnBrk="1" hangingPunct="1"/>
            <a:r>
              <a:rPr lang="fr-FR" smtClean="0"/>
              <a:t>Follow instruction of github project</a:t>
            </a:r>
          </a:p>
          <a:p>
            <a:pPr eaLnBrk="1" hangingPunct="1"/>
            <a:r>
              <a:rPr lang="fr-FR" smtClean="0"/>
              <a:t>Install IGN spatial ref using the github project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Patch To Raster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Get the function from PPPP utilities</a:t>
            </a:r>
          </a:p>
          <a:p>
            <a:pPr eaLnBrk="1" hangingPunct="1"/>
            <a:r>
              <a:rPr lang="fr-FR" smtClean="0"/>
              <a:t>Get rc_random_string</a:t>
            </a:r>
          </a:p>
          <a:p>
            <a:pPr eaLnBrk="1" hangingPunct="1"/>
            <a:r>
              <a:rPr lang="fr-FR" smtClean="0"/>
              <a:t>rc_unnest_with_ordinality</a:t>
            </a:r>
          </a:p>
          <a:p>
            <a:pPr eaLnBrk="1" hangingPunct="1"/>
            <a:r>
              <a:rPr lang="fr-FR" smtClean="0"/>
              <a:t>Array_agg_custom (array of array)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Pour ecrire les raster qqpart :</a:t>
            </a:r>
          </a:p>
          <a:p>
            <a:pPr eaLnBrk="1" hangingPunct="1"/>
            <a:r>
              <a:rPr lang="fr-FR" smtClean="0"/>
              <a:t>write_file_texte</a:t>
            </a:r>
          </a:p>
          <a:p>
            <a:pPr eaLnBrk="1" hangingPunct="1"/>
            <a:r>
              <a:rPr lang="fr-FR" smtClean="0"/>
              <a:t>Activer les sorties pour les rasters :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Patch To Raster</a:t>
            </a:r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Get the function from PPPP utilities</a:t>
            </a:r>
          </a:p>
          <a:p>
            <a:pPr eaLnBrk="1" hangingPunct="1"/>
            <a:r>
              <a:rPr lang="fr-FR" smtClean="0"/>
              <a:t>Get rc_random_string</a:t>
            </a:r>
          </a:p>
          <a:p>
            <a:pPr eaLnBrk="1" hangingPunct="1"/>
            <a:r>
              <a:rPr lang="fr-FR" smtClean="0"/>
              <a:t>rc_unnest_with_ordinality</a:t>
            </a:r>
          </a:p>
          <a:p>
            <a:pPr eaLnBrk="1" hangingPunct="1"/>
            <a:r>
              <a:rPr lang="fr-FR" smtClean="0"/>
              <a:t>Array_agg_custom (array of array)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Image processing : </a:t>
            </a:r>
            <a:br>
              <a:rPr lang="fr-FR" smtClean="0"/>
            </a:br>
            <a:r>
              <a:rPr lang="fr-FR" smtClean="0"/>
              <a:t>building detection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smtClean="0"/>
              <a:t>Need raster with pointcloud flattened, max height, pixel size = 10cm, + count of point/ pixel</a:t>
            </a:r>
          </a:p>
          <a:p>
            <a:r>
              <a:rPr lang="fr-FR" sz="1400" smtClean="0"/>
              <a:t>Use python script</a:t>
            </a:r>
          </a:p>
          <a:p>
            <a:pPr lvl="1"/>
            <a:r>
              <a:rPr lang="fr-FR" sz="1400" smtClean="0"/>
              <a:t>Import tif</a:t>
            </a:r>
          </a:p>
          <a:p>
            <a:pPr lvl="1"/>
            <a:r>
              <a:rPr lang="fr-FR" sz="1400" smtClean="0"/>
              <a:t>Keep only pixel that are above the laser</a:t>
            </a:r>
          </a:p>
          <a:p>
            <a:pPr lvl="1"/>
            <a:r>
              <a:rPr lang="fr-FR" sz="1400" smtClean="0"/>
              <a:t>Keep only pixel that have more than 100 pts/pixel</a:t>
            </a:r>
          </a:p>
          <a:p>
            <a:pPr lvl="1"/>
            <a:r>
              <a:rPr lang="fr-FR" sz="1400" smtClean="0"/>
              <a:t>Export tif</a:t>
            </a:r>
          </a:p>
          <a:p>
            <a:r>
              <a:rPr lang="fr-FR" sz="1400" smtClean="0"/>
              <a:t>Use sfcgal to consolidate lines</a:t>
            </a:r>
          </a:p>
          <a:p>
            <a:pPr lvl="1"/>
            <a:r>
              <a:rPr lang="fr-FR" sz="1400" smtClean="0"/>
              <a:t>Execute sfcgal.sql to enable the sfcgal functions.</a:t>
            </a:r>
          </a:p>
          <a:p>
            <a:pPr lvl="1"/>
            <a:r>
              <a:rPr lang="fr-FR" sz="1400" smtClean="0"/>
              <a:t>Execute code  : 120 sec, complex sql</a:t>
            </a:r>
          </a:p>
          <a:p>
            <a:r>
              <a:rPr lang="fr-FR" sz="2200" smtClean="0"/>
              <a:t>Use python to consolidate lines</a:t>
            </a:r>
          </a:p>
          <a:p>
            <a:pPr lvl="1"/>
            <a:r>
              <a:rPr lang="fr-FR" sz="1800" smtClean="0"/>
              <a:t>1 sec , very few lines.</a:t>
            </a:r>
          </a:p>
          <a:p>
            <a:endParaRPr lang="fr-FR" sz="18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Image processing : </a:t>
            </a:r>
            <a:br>
              <a:rPr lang="fr-FR" smtClean="0"/>
            </a:br>
            <a:r>
              <a:rPr lang="fr-FR" smtClean="0"/>
              <a:t>sidewalk detection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smtClean="0"/>
              <a:t>Need raster with pointcloud flattened, min height, pixel size = 5cm, + count of point/ pixel</a:t>
            </a:r>
          </a:p>
          <a:p>
            <a:r>
              <a:rPr lang="fr-FR" sz="1400" smtClean="0"/>
              <a:t>Use python script</a:t>
            </a:r>
          </a:p>
          <a:p>
            <a:pPr lvl="1"/>
            <a:r>
              <a:rPr lang="fr-FR" sz="1400" smtClean="0"/>
              <a:t>Import tif</a:t>
            </a:r>
          </a:p>
          <a:p>
            <a:pPr lvl="1"/>
            <a:r>
              <a:rPr lang="fr-FR" sz="1400" smtClean="0"/>
              <a:t>Keep only pixel that are between -3 and -2 meters (relativ to laser (ground = -2.5meter))</a:t>
            </a:r>
          </a:p>
          <a:p>
            <a:pPr lvl="1"/>
            <a:r>
              <a:rPr lang="fr-FR" sz="1400" smtClean="0"/>
              <a:t>Compute sobel filtering on Z ,using mask found before (nota : gives the local height variation)</a:t>
            </a:r>
          </a:p>
          <a:p>
            <a:pPr lvl="1"/>
            <a:r>
              <a:rPr lang="fr-FR" sz="1400" smtClean="0"/>
              <a:t>Keep values between 1cm and 12 cm (official possible height)</a:t>
            </a:r>
          </a:p>
          <a:p>
            <a:pPr lvl="1"/>
            <a:r>
              <a:rPr lang="fr-FR" sz="1400" smtClean="0"/>
              <a:t>Export tif</a:t>
            </a:r>
          </a:p>
          <a:p>
            <a:endParaRPr lang="fr-FR" sz="18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Introduction to Point clouds</a:t>
            </a:r>
          </a:p>
          <a:p>
            <a:r>
              <a:rPr lang="en-US" dirty="0" smtClean="0"/>
              <a:t>2. Why use a DBMS?</a:t>
            </a:r>
          </a:p>
          <a:p>
            <a:r>
              <a:rPr lang="en-US" dirty="0" smtClean="0"/>
              <a:t>3. Efficient storing/QUERYING in </a:t>
            </a:r>
            <a:r>
              <a:rPr lang="en-US" dirty="0" err="1" smtClean="0"/>
              <a:t>postgRes</a:t>
            </a:r>
            <a:endParaRPr lang="en-US" dirty="0" smtClean="0"/>
          </a:p>
          <a:p>
            <a:r>
              <a:rPr lang="en-US" dirty="0" smtClean="0"/>
              <a:t>4. In base processing</a:t>
            </a:r>
          </a:p>
          <a:p>
            <a:r>
              <a:rPr lang="en-US" dirty="0" smtClean="0"/>
              <a:t>5. using the server in complex architectures</a:t>
            </a:r>
          </a:p>
          <a:p>
            <a:endParaRPr lang="en-US" dirty="0" smtClean="0"/>
          </a:p>
          <a:p>
            <a:r>
              <a:rPr lang="en-US" dirty="0" smtClean="0"/>
              <a:t>A. references</a:t>
            </a:r>
          </a:p>
          <a:p>
            <a:r>
              <a:rPr lang="en-US" dirty="0" smtClean="0"/>
              <a:t>B. Annexes (screens, details)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2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Pointcloud processing : </a:t>
            </a:r>
            <a:br>
              <a:rPr lang="fr-FR" smtClean="0"/>
            </a:br>
            <a:r>
              <a:rPr lang="fr-FR" smtClean="0"/>
              <a:t>from patch to python numpy array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smtClean="0"/>
              <a:t>Get function array_of_array from PPPP_utilities</a:t>
            </a:r>
          </a:p>
          <a:p>
            <a:r>
              <a:rPr lang="fr-FR" sz="1800" smtClean="0"/>
              <a:t>Get function from PPPP/pointcloud : rc_explode</a:t>
            </a:r>
          </a:p>
          <a:p>
            <a:endParaRPr lang="fr-FR" sz="1800" smtClean="0"/>
          </a:p>
          <a:p>
            <a:endParaRPr lang="fr-FR" sz="1800" smtClean="0"/>
          </a:p>
          <a:p>
            <a:r>
              <a:rPr lang="fr-FR" sz="1800" smtClean="0"/>
              <a:t>Using pointcloud to perform plan and cylinder detection : env 1sec/patchde 4k points</a:t>
            </a:r>
          </a:p>
          <a:p>
            <a:endParaRPr lang="fr-FR" sz="1800" smtClean="0"/>
          </a:p>
          <a:p>
            <a:r>
              <a:rPr lang="fr-FR" sz="1800" smtClean="0"/>
              <a:t>Using sclearn to perfomr ICA : same</a:t>
            </a:r>
          </a:p>
          <a:p>
            <a:endParaRPr lang="fr-FR" sz="1800" smtClean="0"/>
          </a:p>
          <a:p>
            <a:r>
              <a:rPr lang="fr-FR" sz="1800" smtClean="0"/>
              <a:t>Using sclearn to perform dbscan : 4sec + using point cloud for normal computation + using pointcloud for outliers removal	</a:t>
            </a:r>
          </a:p>
          <a:p>
            <a:endParaRPr lang="fr-FR" sz="18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Point clouds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3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are point </a:t>
            </a:r>
            <a:r>
              <a:rPr lang="fr-FR" dirty="0" err="1" smtClean="0"/>
              <a:t>clouds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Demo postgres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_introduction</a:t>
            </a:r>
            <a:r>
              <a:rPr lang="fr-FR" dirty="0" smtClean="0"/>
              <a:t> aux nuages de points &amp; les problématiques de ce genre de données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_serveur</a:t>
            </a:r>
            <a:r>
              <a:rPr lang="fr-FR" dirty="0" smtClean="0"/>
              <a:t> de nuages de points 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_stockage</a:t>
            </a:r>
            <a:r>
              <a:rPr lang="fr-FR" dirty="0" smtClean="0"/>
              <a:t> en base de données avec </a:t>
            </a:r>
            <a:r>
              <a:rPr lang="fr-FR" dirty="0" err="1" smtClean="0"/>
              <a:t>PointCloud</a:t>
            </a:r>
            <a:endParaRPr lang="fr-F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_chargement</a:t>
            </a:r>
            <a:r>
              <a:rPr lang="fr-FR" dirty="0" smtClean="0"/>
              <a:t> rapide et parallèle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_indexations</a:t>
            </a:r>
            <a:r>
              <a:rPr lang="fr-FR" dirty="0" smtClean="0"/>
              <a:t> et performances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Visu 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_visu</a:t>
            </a:r>
            <a:r>
              <a:rPr lang="fr-FR" dirty="0" smtClean="0"/>
              <a:t> 2D dans QGIS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_visu</a:t>
            </a:r>
            <a:r>
              <a:rPr lang="fr-FR" dirty="0" smtClean="0"/>
              <a:t> 3D interactive dans </a:t>
            </a:r>
            <a:r>
              <a:rPr lang="fr-FR" dirty="0" err="1" smtClean="0"/>
              <a:t>ITowns</a:t>
            </a:r>
            <a:r>
              <a:rPr lang="fr-FR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_utilisation</a:t>
            </a:r>
            <a:r>
              <a:rPr lang="fr-FR" dirty="0" smtClean="0"/>
              <a:t> (une base de 0.6 milliard et une base de 5.8 milliards de points)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_niveaux</a:t>
            </a:r>
            <a:r>
              <a:rPr lang="fr-FR" dirty="0" smtClean="0"/>
              <a:t> de détails (</a:t>
            </a:r>
            <a:r>
              <a:rPr lang="fr-FR" dirty="0" err="1" smtClean="0"/>
              <a:t>quadtree</a:t>
            </a:r>
            <a:r>
              <a:rPr lang="fr-FR" dirty="0" smtClean="0"/>
              <a:t>/</a:t>
            </a:r>
            <a:r>
              <a:rPr lang="fr-FR" dirty="0" err="1" smtClean="0"/>
              <a:t>octree</a:t>
            </a:r>
            <a:r>
              <a:rPr lang="fr-FR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_analyse</a:t>
            </a:r>
            <a:r>
              <a:rPr lang="fr-FR" dirty="0" smtClean="0"/>
              <a:t> basique ( PL/R  )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Processing</a:t>
            </a:r>
            <a:r>
              <a:rPr lang="fr-FR" dirty="0" smtClean="0"/>
              <a:t>  Pl/python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_conversion</a:t>
            </a:r>
            <a:r>
              <a:rPr lang="fr-FR" dirty="0" smtClean="0"/>
              <a:t> en raster &amp; traitements image basiques en base.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_utilisation</a:t>
            </a:r>
            <a:r>
              <a:rPr lang="fr-FR" dirty="0" smtClean="0"/>
              <a:t> par un </a:t>
            </a:r>
            <a:r>
              <a:rPr lang="fr-FR" dirty="0" err="1" smtClean="0"/>
              <a:t>algo</a:t>
            </a:r>
            <a:r>
              <a:rPr lang="fr-FR" dirty="0" smtClean="0"/>
              <a:t> interactif de détection de bord de trottoir (+zoo </a:t>
            </a:r>
            <a:r>
              <a:rPr lang="fr-FR" dirty="0" err="1" smtClean="0"/>
              <a:t>project</a:t>
            </a:r>
            <a:r>
              <a:rPr lang="fr-FR" dirty="0" smtClean="0"/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_perspectives</a:t>
            </a:r>
            <a:endParaRPr lang="fr-F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Demo postgres	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LOD maison</a:t>
            </a:r>
          </a:p>
          <a:p>
            <a:pPr eaLnBrk="1" hangingPunct="1"/>
            <a:r>
              <a:rPr lang="fr-FR" smtClean="0"/>
              <a:t>Index et filtrage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Demo PLR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Analyse de correlation</a:t>
            </a:r>
          </a:p>
          <a:p>
            <a:pPr eaLnBrk="1" hangingPunct="1"/>
            <a:r>
              <a:rPr lang="fr-FR" smtClean="0"/>
              <a:t>Spline fitting</a:t>
            </a:r>
          </a:p>
          <a:p>
            <a:pPr eaLnBrk="1" hangingPunct="1"/>
            <a:r>
              <a:rPr lang="fr-FR" smtClean="0"/>
              <a:t>Clustering (espace eucl+reflectance)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Demo python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Icp</a:t>
            </a:r>
          </a:p>
          <a:p>
            <a:pPr eaLnBrk="1" hangingPunct="1"/>
            <a:r>
              <a:rPr lang="fr-FR" smtClean="0"/>
              <a:t>filtrage</a:t>
            </a:r>
          </a:p>
          <a:p>
            <a:pPr eaLnBrk="1" hangingPunct="1"/>
            <a:r>
              <a:rPr lang="fr-FR" smtClean="0"/>
              <a:t>Detection de plan</a:t>
            </a:r>
          </a:p>
          <a:p>
            <a:pPr eaLnBrk="1" hangingPunct="1"/>
            <a:endParaRPr lang="fr-FR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/>
              <a:t>Comparaison </a:t>
            </a:r>
            <a:r>
              <a:rPr lang="fr-FR" dirty="0" err="1" smtClean="0"/>
              <a:t>plpythonu</a:t>
            </a:r>
            <a:r>
              <a:rPr lang="fr-FR" dirty="0" smtClean="0"/>
              <a:t>/</a:t>
            </a:r>
            <a:r>
              <a:rPr lang="fr-FR" dirty="0" err="1" smtClean="0"/>
              <a:t>plr</a:t>
            </a:r>
            <a:r>
              <a:rPr lang="fr-FR" dirty="0" smtClean="0"/>
              <a:t> avec le package «  </a:t>
            </a:r>
            <a:r>
              <a:rPr lang="fr-FR" dirty="0" err="1" smtClean="0"/>
              <a:t>fastcluster</a:t>
            </a:r>
            <a:r>
              <a:rPr lang="fr-FR" smtClean="0"/>
              <a:t>»</a:t>
            </a:r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vtk </a:t>
            </a:r>
            <a:br>
              <a:rPr lang="fr-FR" smtClean="0"/>
            </a:br>
            <a:r>
              <a:rPr lang="fr-FR" smtClean="0"/>
              <a:t> Icp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http://www.vtk.org/Wiki/VTK/Examples/Python/IterativeClosestPoints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que cont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63507</TotalTime>
  <Words>571</Words>
  <Application>Microsoft Office PowerPoint</Application>
  <PresentationFormat>Affichage à l'écran (4:3)</PresentationFormat>
  <Paragraphs>123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Masque contenu</vt:lpstr>
      <vt:lpstr>A pointcloud server for data storage and processing</vt:lpstr>
      <vt:lpstr>SUmmary</vt:lpstr>
      <vt:lpstr>Introduction to Point clouds</vt:lpstr>
      <vt:lpstr>Demo postgres </vt:lpstr>
      <vt:lpstr>Demo postgres </vt:lpstr>
      <vt:lpstr>Demo PLR</vt:lpstr>
      <vt:lpstr>Demo python</vt:lpstr>
      <vt:lpstr>Comparaison plpythonu/plr avec le package «  fastcluster»</vt:lpstr>
      <vt:lpstr>vtk   Icp</vt:lpstr>
      <vt:lpstr>PCL :  Detection de plans filtrage</vt:lpstr>
      <vt:lpstr>Conversion en raster </vt:lpstr>
      <vt:lpstr>Traitement d’image basique</vt:lpstr>
      <vt:lpstr>avancé</vt:lpstr>
      <vt:lpstr>24/06</vt:lpstr>
      <vt:lpstr>Loading data</vt:lpstr>
      <vt:lpstr>Patch To Raster</vt:lpstr>
      <vt:lpstr>Patch To Raster</vt:lpstr>
      <vt:lpstr>Image processing :  building detection</vt:lpstr>
      <vt:lpstr>Image processing :  sidewalk detection</vt:lpstr>
      <vt:lpstr>Pointcloud processing :  from patch to python numpy array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Prod_14</dc:creator>
  <cp:lastModifiedBy>Rémi Cura</cp:lastModifiedBy>
  <cp:revision>4436</cp:revision>
  <dcterms:created xsi:type="dcterms:W3CDTF">2012-04-02T16:43:32Z</dcterms:created>
  <dcterms:modified xsi:type="dcterms:W3CDTF">2014-09-22T14:50:45Z</dcterms:modified>
</cp:coreProperties>
</file>