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5" r:id="rId3"/>
    <p:sldId id="276" r:id="rId4"/>
    <p:sldId id="280" r:id="rId5"/>
    <p:sldId id="282" r:id="rId6"/>
    <p:sldId id="281" r:id="rId7"/>
    <p:sldId id="284" r:id="rId8"/>
    <p:sldId id="287" r:id="rId9"/>
    <p:sldId id="288" r:id="rId10"/>
    <p:sldId id="291" r:id="rId11"/>
    <p:sldId id="298" r:id="rId12"/>
    <p:sldId id="292" r:id="rId13"/>
    <p:sldId id="293" r:id="rId14"/>
    <p:sldId id="294" r:id="rId15"/>
    <p:sldId id="295" r:id="rId16"/>
    <p:sldId id="299" r:id="rId17"/>
    <p:sldId id="300" r:id="rId18"/>
    <p:sldId id="301" r:id="rId19"/>
    <p:sldId id="304" r:id="rId20"/>
    <p:sldId id="302" r:id="rId21"/>
    <p:sldId id="303" r:id="rId22"/>
    <p:sldId id="283" r:id="rId23"/>
    <p:sldId id="278" r:id="rId24"/>
    <p:sldId id="279" r:id="rId25"/>
    <p:sldId id="285" r:id="rId26"/>
    <p:sldId id="286" r:id="rId27"/>
    <p:sldId id="296" r:id="rId28"/>
    <p:sldId id="29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</p:sldIdLst>
  <p:sldSz cx="9144000" cy="6858000" type="screen4x3"/>
  <p:notesSz cx="9867900" cy="6743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F9825"/>
    <a:srgbClr val="9BBB59"/>
    <a:srgbClr val="E44A4A"/>
    <a:srgbClr val="FFFF66"/>
    <a:srgbClr val="EE1212"/>
    <a:srgbClr val="FFFF99"/>
    <a:srgbClr val="FFFF00"/>
    <a:srgbClr val="F79646"/>
    <a:srgbClr val="202122"/>
    <a:srgbClr val="F3C5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0595" autoAdjust="0"/>
  </p:normalViewPr>
  <p:slideViewPr>
    <p:cSldViewPr>
      <p:cViewPr varScale="1">
        <p:scale>
          <a:sx n="112" d="100"/>
          <a:sy n="112" d="100"/>
        </p:scale>
        <p:origin x="-1692" y="-90"/>
      </p:cViewPr>
      <p:guideLst>
        <p:guide orient="horz" pos="845"/>
        <p:guide orient="horz" pos="2478"/>
        <p:guide orient="horz" pos="4247"/>
        <p:guide orient="horz" pos="300"/>
        <p:guide pos="2880"/>
        <p:guide pos="204"/>
        <p:guide pos="2064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-690" y="-90"/>
      </p:cViewPr>
      <p:guideLst>
        <p:guide orient="horz" pos="2124"/>
        <p:guide pos="31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90098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C92B99-2162-4977-951B-711DB6E397B1}" type="datetimeFigureOut">
              <a:rPr lang="fr-FR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90098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18B08-4FA5-487B-813B-C92D03448E9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9213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0098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BA9A89-35A4-4AC9-87F0-5B824F99044F}" type="datetimeFigureOut">
              <a:rPr lang="fr-FR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1850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18" tIns="47459" rIns="94918" bIns="47459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86790" y="3203258"/>
            <a:ext cx="7894320" cy="3034665"/>
          </a:xfrm>
          <a:prstGeom prst="rect">
            <a:avLst/>
          </a:prstGeom>
        </p:spPr>
        <p:txBody>
          <a:bodyPr vert="horz" lIns="94918" tIns="47459" rIns="94918" bIns="47459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0098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13C950-0323-4BD0-8710-CA4DD5494B3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176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13C950-0323-4BD0-8710-CA4DD5494B34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logo_ign_trame.png"/>
          <p:cNvPicPr>
            <a:picLocks noChangeAspect="1"/>
          </p:cNvPicPr>
          <p:nvPr userDrawn="1"/>
        </p:nvPicPr>
        <p:blipFill>
          <a:blip r:embed="rId2" cstate="print"/>
          <a:srcRect r="46849"/>
          <a:stretch>
            <a:fillRect/>
          </a:stretch>
        </p:blipFill>
        <p:spPr bwMode="auto">
          <a:xfrm>
            <a:off x="5927725" y="179388"/>
            <a:ext cx="3216275" cy="664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7" descr="logo_ign_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476250"/>
            <a:ext cx="9350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>
            <a:spLocks noChangeArrowheads="1"/>
          </p:cNvSpPr>
          <p:nvPr userDrawn="1"/>
        </p:nvSpPr>
        <p:spPr bwMode="auto">
          <a:xfrm>
            <a:off x="8561388" y="6565900"/>
            <a:ext cx="504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000" b="1" dirty="0">
                <a:solidFill>
                  <a:srgbClr val="97BF0D"/>
                </a:solidFill>
                <a:latin typeface="Arial" charset="0"/>
              </a:rPr>
              <a:t>ign.fr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068960"/>
            <a:ext cx="7772400" cy="794519"/>
          </a:xfrm>
        </p:spPr>
        <p:txBody>
          <a:bodyPr anchor="t">
            <a:noAutofit/>
          </a:bodyPr>
          <a:lstStyle>
            <a:lvl1pPr>
              <a:defRPr sz="2800" cap="all" baseline="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620616"/>
            <a:ext cx="7776864" cy="1752600"/>
          </a:xfrm>
        </p:spPr>
        <p:txBody>
          <a:bodyPr/>
          <a:lstStyle>
            <a:lvl1pPr marL="0" indent="0" algn="l">
              <a:buNone/>
              <a:defRPr sz="1800" cap="all" baseline="0">
                <a:solidFill>
                  <a:srgbClr val="97BF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3675" y="6510338"/>
            <a:ext cx="1125538" cy="365125"/>
          </a:xfrm>
        </p:spPr>
        <p:txBody>
          <a:bodyPr/>
          <a:lstStyle>
            <a:lvl1pPr algn="ctr">
              <a:defRPr dirty="0" smtClean="0"/>
            </a:lvl1pPr>
          </a:lstStyle>
          <a:p>
            <a:pPr>
              <a:defRPr/>
            </a:pPr>
            <a:fld id="{BF672DD4-31B6-4D71-ACEE-7D119C08820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85738"/>
            <a:ext cx="9144000" cy="3455987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4" name="Image 7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Parallélogramme 7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Organigramme : Entrée manuelle 9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348" y="1857364"/>
            <a:ext cx="7772400" cy="1709266"/>
          </a:xfrm>
        </p:spPr>
        <p:txBody>
          <a:bodyPr anchor="t">
            <a:normAutofit/>
          </a:bodyPr>
          <a:lstStyle>
            <a:lvl1pPr algn="l">
              <a:defRPr sz="2800" b="1" cap="all" spc="90" baseline="0">
                <a:solidFill>
                  <a:schemeClr val="bg1"/>
                </a:solidFill>
                <a:latin typeface="Arno Pro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900" cap="all" baseline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0D7BCD-66D0-4372-890E-9084B1AF6A1A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357158" y="3714753"/>
            <a:ext cx="8362950" cy="2786082"/>
          </a:xfrm>
        </p:spPr>
        <p:txBody>
          <a:bodyPr/>
          <a:lstStyle>
            <a:lvl2pPr>
              <a:lnSpc>
                <a:spcPct val="100000"/>
              </a:lnSpc>
              <a:spcBef>
                <a:spcPts val="180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4785395"/>
          </a:xfrm>
        </p:spPr>
        <p:txBody>
          <a:bodyPr/>
          <a:lstStyle>
            <a:lvl2pPr>
              <a:lnSpc>
                <a:spcPct val="100000"/>
              </a:lnSpc>
              <a:spcBef>
                <a:spcPts val="180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1929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B660C-1446-45BE-A6D7-15805AAE1919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no Pro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3728" y="1340768"/>
            <a:ext cx="6563072" cy="4785395"/>
          </a:xfrm>
        </p:spPr>
        <p:txBody>
          <a:bodyPr/>
          <a:lstStyle>
            <a:lvl1pPr>
              <a:defRPr>
                <a:latin typeface="Arno Pro" pitchFamily="18" charset="0"/>
              </a:defRPr>
            </a:lvl1pPr>
            <a:lvl2pPr>
              <a:defRPr>
                <a:latin typeface="Arno Pro" pitchFamily="18" charset="0"/>
              </a:defRPr>
            </a:lvl2pPr>
            <a:lvl3pPr>
              <a:defRPr>
                <a:latin typeface="Arno Pro" pitchFamily="18" charset="0"/>
              </a:defRPr>
            </a:lvl3pPr>
            <a:lvl4pPr>
              <a:defRPr>
                <a:latin typeface="Arno Pro" pitchFamily="18" charset="0"/>
              </a:defRPr>
            </a:lvl4pPr>
            <a:lvl5pPr>
              <a:defRPr>
                <a:latin typeface="Arno Pro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C8A52-1116-4E68-9263-304DA869BD9E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016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C05D85-2969-4C18-81B5-D1B9FA46E036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0" y="1196752"/>
            <a:ext cx="1331640" cy="5184775"/>
          </a:xfrm>
        </p:spPr>
        <p:txBody>
          <a:bodyPr/>
          <a:lstStyle>
            <a:lvl1pPr marL="92075" indent="-92075">
              <a:buFont typeface="+mj-lt"/>
              <a:buNone/>
              <a:defRPr sz="1300" b="0" cap="none" baseline="0">
                <a:latin typeface="Arno Pro" pitchFamily="18" charset="0"/>
              </a:defRPr>
            </a:lvl1pPr>
          </a:lstStyle>
          <a:p>
            <a:pPr lvl="0"/>
            <a:endParaRPr lang="fr-FR" dirty="0" smtClean="0"/>
          </a:p>
          <a:p>
            <a:pPr lvl="0"/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1403648" y="1052736"/>
            <a:ext cx="0" cy="5472608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5" name="Parallélogramme 4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Organigramme : Entrée manuelle 6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588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5184254" cy="49678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56EFF68-ECF1-493F-8C4E-24C19F7E3718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19297" cy="365125"/>
          </a:xfrm>
        </p:spPr>
        <p:txBody>
          <a:bodyPr/>
          <a:lstStyle>
            <a:lvl1pPr>
              <a:defRPr sz="900" cap="all" baseline="0"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968E00-E74B-4834-85F6-93EAE53C864F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Parallélogramme 6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Organigramme : Entrée manuelle 8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1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28F6B-5A4E-4C60-AB97-327077DD9417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D5232-28D0-4F20-87E9-D7336FCF605C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A88D6-AE65-4754-B8B4-E2E71A9DC04D}" type="datetimeFigureOut">
              <a:rPr lang="fr-FR"/>
              <a:pPr>
                <a:defRPr/>
              </a:pPr>
              <a:t>23/09/2014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A1BED-4287-46A8-8A1B-4B5220843D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8125" y="65103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3850" y="490538"/>
            <a:ext cx="836295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82838" y="6510338"/>
            <a:ext cx="112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F60618-7B6B-4743-9459-B8A8260C86C4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198813" y="65103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839C54E-AB10-46B4-B6CD-9F21901A2C0A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 cap="all">
          <a:solidFill>
            <a:srgbClr val="72797F"/>
          </a:solidFill>
          <a:latin typeface="Arial Black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rgbClr val="97BF0D"/>
        </a:buClr>
        <a:buSzPct val="120000"/>
        <a:buFont typeface="Wingdings" pitchFamily="2" charset="2"/>
        <a:buChar char="§"/>
        <a:defRPr sz="2000" b="1" kern="1200" cap="all">
          <a:solidFill>
            <a:srgbClr val="72797F"/>
          </a:solidFill>
          <a:latin typeface="Arial" pitchFamily="34" charset="0"/>
          <a:ea typeface="+mn-ea"/>
          <a:cs typeface="Arial" pitchFamily="34" charset="0"/>
        </a:defRPr>
      </a:lvl1pPr>
      <a:lvl2pPr marL="627063" indent="-169863" algn="l" rtl="0" eaLnBrk="0" fontAlgn="base" hangingPunct="0">
        <a:lnSpc>
          <a:spcPts val="4100"/>
        </a:lnSpc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325" indent="-161925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71675" indent="-142875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i-C/Postgres_Day_2014_10_RemiC" TargetMode="External"/><Relationship Id="rId2" Type="http://schemas.openxmlformats.org/officeDocument/2006/relationships/hyperlink" Target="http://www.oslandia.com/postgresql-session-6-postgis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msey/pointclou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ign.fr/benchmarks/UrbanAnalysis/" TargetMode="External"/><Relationship Id="rId2" Type="http://schemas.openxmlformats.org/officeDocument/2006/relationships/hyperlink" Target="https://github.com/pramsey/pointcloud#compression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awlab/python-pcl/blob/master/tests/test.py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571472" y="2214554"/>
            <a:ext cx="7772400" cy="150019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b="1" cap="small" dirty="0" smtClean="0">
                <a:latin typeface="Arno Pro" pitchFamily="18" charset="0"/>
              </a:rPr>
              <a:t>A </a:t>
            </a:r>
            <a:r>
              <a:rPr lang="fr-FR" b="1" cap="small" dirty="0" err="1" smtClean="0">
                <a:latin typeface="Arno Pro" pitchFamily="18" charset="0"/>
              </a:rPr>
              <a:t>PointCloud</a:t>
            </a:r>
            <a:r>
              <a:rPr lang="fr-FR" b="1" cap="small" dirty="0" smtClean="0">
                <a:latin typeface="Arno Pro" pitchFamily="18" charset="0"/>
              </a:rPr>
              <a:t>  Server </a:t>
            </a:r>
            <a:r>
              <a:rPr lang="fr-FR" b="1" cap="small" dirty="0" smtClean="0">
                <a:latin typeface="Arno Pro" pitchFamily="18" charset="0"/>
              </a:rPr>
              <a:t>for </a:t>
            </a:r>
            <a:r>
              <a:rPr lang="fr-FR" b="1" cap="small" dirty="0" smtClean="0">
                <a:latin typeface="Arno Pro" pitchFamily="18" charset="0"/>
              </a:rPr>
              <a:t>point </a:t>
            </a:r>
            <a:r>
              <a:rPr lang="fr-FR" b="1" cap="small" dirty="0" err="1" smtClean="0">
                <a:latin typeface="Arno Pro" pitchFamily="18" charset="0"/>
              </a:rPr>
              <a:t>clouds</a:t>
            </a:r>
            <a:r>
              <a:rPr lang="fr-FR" b="1" cap="small" dirty="0" smtClean="0">
                <a:latin typeface="Arno Pro" pitchFamily="18" charset="0"/>
              </a:rPr>
              <a:t> </a:t>
            </a:r>
            <a:r>
              <a:rPr lang="fr-FR" b="1" cap="small" dirty="0" err="1" smtClean="0">
                <a:latin typeface="Arno Pro" pitchFamily="18" charset="0"/>
              </a:rPr>
              <a:t>storage</a:t>
            </a:r>
            <a:r>
              <a:rPr lang="fr-FR" b="1" cap="small" dirty="0" smtClean="0">
                <a:latin typeface="Arno Pro" pitchFamily="18" charset="0"/>
              </a:rPr>
              <a:t> </a:t>
            </a:r>
            <a:r>
              <a:rPr lang="fr-FR" b="1" cap="small" dirty="0" smtClean="0">
                <a:latin typeface="Arno Pro" pitchFamily="18" charset="0"/>
              </a:rPr>
              <a:t>and </a:t>
            </a:r>
            <a:r>
              <a:rPr lang="fr-FR" b="1" cap="small" dirty="0" err="1" smtClean="0">
                <a:latin typeface="Arno Pro" pitchFamily="18" charset="0"/>
              </a:rPr>
              <a:t>processing</a:t>
            </a:r>
            <a:endParaRPr lang="fr-FR" sz="1800" b="1" cap="small" dirty="0">
              <a:latin typeface="Arno Pro" pitchFamily="18" charset="0"/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642910" y="4000504"/>
            <a:ext cx="8072494" cy="2643206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no Pro" pitchFamily="18" charset="0"/>
              </a:rPr>
              <a:t>Presented at </a:t>
            </a:r>
            <a:r>
              <a:rPr lang="en-US" dirty="0" smtClean="0">
                <a:latin typeface="Arno Pro" pitchFamily="18" charset="0"/>
                <a:hlinkClick r:id="rId2"/>
              </a:rPr>
              <a:t> </a:t>
            </a:r>
            <a:r>
              <a:rPr lang="en-US" dirty="0" err="1" smtClean="0">
                <a:latin typeface="Arno Pro" pitchFamily="18" charset="0"/>
                <a:hlinkClick r:id="rId2"/>
              </a:rPr>
              <a:t>postgresl</a:t>
            </a:r>
            <a:r>
              <a:rPr lang="en-US" dirty="0" smtClean="0">
                <a:latin typeface="Arno Pro" pitchFamily="18" charset="0"/>
                <a:hlinkClick r:id="rId2"/>
              </a:rPr>
              <a:t> PARIS session 6. </a:t>
            </a: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5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no Pro" pitchFamily="18" charset="0"/>
                <a:hlinkClick r:id="rId3"/>
              </a:rPr>
              <a:t>https://</a:t>
            </a:r>
            <a:r>
              <a:rPr lang="en-US" dirty="0" smtClean="0">
                <a:latin typeface="Arno Pro" pitchFamily="18" charset="0"/>
                <a:hlinkClick r:id="rId3"/>
              </a:rPr>
              <a:t>github.com/Remi-C/Postgres_Day_2014_10_RemiC</a:t>
            </a: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no Pro" pitchFamily="18" charset="0"/>
              </a:rPr>
              <a:t>Rémi </a:t>
            </a:r>
            <a:r>
              <a:rPr lang="en-US" dirty="0" err="1" smtClean="0">
                <a:latin typeface="Arno Pro" pitchFamily="18" charset="0"/>
              </a:rPr>
              <a:t>Cura</a:t>
            </a: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Arno Pro" pitchFamily="18" charset="0"/>
              </a:rPr>
              <a:t>Julien</a:t>
            </a:r>
            <a:r>
              <a:rPr lang="en-US" dirty="0" smtClean="0">
                <a:latin typeface="Arno Pro" pitchFamily="18" charset="0"/>
              </a:rPr>
              <a:t> </a:t>
            </a:r>
            <a:r>
              <a:rPr lang="en-US" dirty="0" err="1" smtClean="0">
                <a:latin typeface="Arno Pro" pitchFamily="18" charset="0"/>
              </a:rPr>
              <a:t>Perret</a:t>
            </a:r>
            <a:r>
              <a:rPr lang="en-US" dirty="0" smtClean="0">
                <a:latin typeface="Arno Pro" pitchFamily="18" charset="0"/>
              </a:rPr>
              <a:t> – Nicolas </a:t>
            </a:r>
            <a:r>
              <a:rPr lang="en-US" dirty="0" err="1" smtClean="0">
                <a:latin typeface="Arno Pro" pitchFamily="18" charset="0"/>
              </a:rPr>
              <a:t>paparoditis</a:t>
            </a:r>
            <a:r>
              <a:rPr lang="en-US" dirty="0" smtClean="0">
                <a:latin typeface="Arno Pro" pitchFamily="18" charset="0"/>
              </a:rPr>
              <a:t> – </a:t>
            </a:r>
            <a:r>
              <a:rPr lang="en-US" dirty="0" err="1" smtClean="0">
                <a:latin typeface="Arno Pro" pitchFamily="18" charset="0"/>
              </a:rPr>
              <a:t>GildaS</a:t>
            </a:r>
            <a:r>
              <a:rPr lang="en-US" dirty="0" smtClean="0">
                <a:latin typeface="Arno Pro" pitchFamily="18" charset="0"/>
              </a:rPr>
              <a:t> Le </a:t>
            </a:r>
            <a:r>
              <a:rPr lang="en-US" dirty="0" err="1" smtClean="0">
                <a:latin typeface="Arno Pro" pitchFamily="18" charset="0"/>
              </a:rPr>
              <a:t>meur</a:t>
            </a:r>
            <a:endParaRPr lang="en-US" dirty="0" smtClean="0">
              <a:latin typeface="Arno Pro" pitchFamily="18" charset="0"/>
            </a:endParaRPr>
          </a:p>
        </p:txBody>
      </p:sp>
      <p:pic>
        <p:nvPicPr>
          <p:cNvPr id="10" name="Picture 3" descr="D:\RemiCura\documents\logo_matis_cog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428604"/>
            <a:ext cx="1654472" cy="1071570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2132" y="428604"/>
            <a:ext cx="3571868" cy="85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people do with point clouds? </a:t>
            </a:r>
          </a:p>
          <a:p>
            <a:pPr>
              <a:buNone/>
            </a:pPr>
            <a:r>
              <a:rPr lang="en-US" dirty="0" smtClean="0"/>
              <a:t>(See [3] in “</a:t>
            </a:r>
            <a:r>
              <a:rPr lang="en-US" dirty="0" err="1" smtClean="0"/>
              <a:t>ressources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Create data</a:t>
            </a:r>
          </a:p>
          <a:p>
            <a:pPr lvl="1"/>
            <a:r>
              <a:rPr lang="en-US" dirty="0" smtClean="0"/>
              <a:t>Get data based on </a:t>
            </a:r>
            <a:br>
              <a:rPr lang="en-US" dirty="0" smtClean="0"/>
            </a:br>
            <a:r>
              <a:rPr lang="en-US" dirty="0" smtClean="0"/>
              <a:t>  localization </a:t>
            </a:r>
            <a:br>
              <a:rPr lang="en-US" dirty="0" smtClean="0"/>
            </a:br>
            <a:r>
              <a:rPr lang="en-US" dirty="0" smtClean="0"/>
              <a:t>  time </a:t>
            </a:r>
            <a:br>
              <a:rPr lang="en-US" dirty="0" smtClean="0"/>
            </a:br>
            <a:r>
              <a:rPr lang="en-US" dirty="0" smtClean="0"/>
              <a:t>  attributes</a:t>
            </a:r>
          </a:p>
          <a:p>
            <a:pPr lvl="1"/>
            <a:r>
              <a:rPr lang="en-US" dirty="0" smtClean="0"/>
              <a:t>Mix data set</a:t>
            </a:r>
          </a:p>
          <a:p>
            <a:pPr lvl="1"/>
            <a:r>
              <a:rPr lang="en-US" dirty="0" smtClean="0"/>
              <a:t>Convert data </a:t>
            </a:r>
          </a:p>
          <a:p>
            <a:pPr lvl="1"/>
            <a:r>
              <a:rPr lang="en-US" dirty="0" smtClean="0"/>
              <a:t>Process data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Update data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10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572264" y="4572008"/>
            <a:ext cx="2357454" cy="2857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8362950" cy="4785395"/>
          </a:xfrm>
        </p:spPr>
        <p:txBody>
          <a:bodyPr/>
          <a:lstStyle/>
          <a:p>
            <a:r>
              <a:rPr lang="en-US" dirty="0" smtClean="0"/>
              <a:t>Illustration of quad tree in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cap="none" dirty="0" smtClean="0"/>
              <a:t>Typically, point clouds are cut in pieces to form a hierarchy of folders (ex : quad tree).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11</a:t>
            </a:fld>
            <a:r>
              <a:rPr lang="fr-FR" dirty="0" smtClean="0"/>
              <a:t>/</a:t>
            </a:r>
            <a:endParaRPr lang="fr-F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14620"/>
            <a:ext cx="2357422" cy="239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2500298" y="22145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85786" y="22145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Coverage 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025633" y="271462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/s1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0232" y="367975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/s1/s1..4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000232" y="457200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/s1/s1..4/s1..4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786182" y="2143116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 </a:t>
            </a:r>
          </a:p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3240079" y="271462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857620" y="36721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786182" y="457200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500794" y="2357430"/>
            <a:ext cx="2928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0                     1                       1</a:t>
            </a:r>
          </a:p>
          <a:p>
            <a:r>
              <a:rPr lang="en-US" sz="1200" dirty="0" smtClean="0"/>
              <a:t> 1                     4                       5</a:t>
            </a:r>
          </a:p>
          <a:p>
            <a:r>
              <a:rPr lang="en-US" sz="1200" dirty="0" smtClean="0"/>
              <a:t> 2                    16                     21</a:t>
            </a:r>
          </a:p>
          <a:p>
            <a:r>
              <a:rPr lang="en-US" sz="1200" dirty="0" smtClean="0"/>
              <a:t> 3                     64                    85</a:t>
            </a:r>
          </a:p>
          <a:p>
            <a:r>
              <a:rPr lang="en-US" sz="1200" dirty="0" smtClean="0"/>
              <a:t> 4               2.6e+02           3.4e+02</a:t>
            </a:r>
          </a:p>
          <a:p>
            <a:r>
              <a:rPr lang="en-US" sz="1200" dirty="0" smtClean="0"/>
              <a:t> 5               1e+03              1.4e+03</a:t>
            </a:r>
          </a:p>
          <a:p>
            <a:r>
              <a:rPr lang="en-US" sz="1200" dirty="0" smtClean="0"/>
              <a:t> 6               4.1e+03           5.5e+03</a:t>
            </a:r>
          </a:p>
          <a:p>
            <a:r>
              <a:rPr lang="en-US" sz="1200" dirty="0" smtClean="0"/>
              <a:t> 7               1.6e+04           2.2e+04</a:t>
            </a:r>
          </a:p>
          <a:p>
            <a:r>
              <a:rPr lang="en-US" sz="1200" dirty="0" smtClean="0"/>
              <a:t> 8               6.6e+04           8.7e+04</a:t>
            </a:r>
          </a:p>
          <a:p>
            <a:r>
              <a:rPr lang="en-US" sz="1200" dirty="0" smtClean="0"/>
              <a:t> 9               2.6e+05           3.5e+05</a:t>
            </a:r>
          </a:p>
          <a:p>
            <a:r>
              <a:rPr lang="en-US" sz="1200" dirty="0" smtClean="0"/>
              <a:t>10              1e+06              1.4e+06</a:t>
            </a:r>
          </a:p>
          <a:p>
            <a:r>
              <a:rPr lang="en-US" sz="1200" dirty="0" smtClean="0"/>
              <a:t>11              4.2e+06           5.6e+06</a:t>
            </a:r>
          </a:p>
          <a:p>
            <a:r>
              <a:rPr lang="en-US" dirty="0" smtClean="0"/>
              <a:t>12      1.7e+07    2.2e+07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572264" y="2000240"/>
            <a:ext cx="27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 folder  </a:t>
            </a:r>
            <a:r>
              <a:rPr lang="en-US" dirty="0" err="1" smtClean="0"/>
              <a:t>cum_folder</a:t>
            </a:r>
            <a:endParaRPr lang="en-US" baseline="30000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5357818" y="4929198"/>
            <a:ext cx="1143008" cy="5000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3500430" y="5357826"/>
            <a:ext cx="1857388" cy="1214422"/>
            <a:chOff x="3929058" y="5643578"/>
            <a:chExt cx="1857388" cy="1214422"/>
          </a:xfrm>
        </p:grpSpPr>
        <p:sp>
          <p:nvSpPr>
            <p:cNvPr id="30" name="ZoneTexte 29"/>
            <p:cNvSpPr txBox="1"/>
            <p:nvPr/>
          </p:nvSpPr>
          <p:spPr>
            <a:xfrm>
              <a:off x="3929058" y="5657671"/>
              <a:ext cx="18573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Greater than max folder number on NTFS and EXT </a:t>
              </a:r>
              <a:r>
                <a:rPr lang="en-US" dirty="0" err="1" smtClean="0"/>
                <a:t>filesystem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29058" y="5643578"/>
              <a:ext cx="1785950" cy="1214422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2143116"/>
            <a:ext cx="4714876" cy="307183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/>
          <p:cNvSpPr txBox="1"/>
          <p:nvPr/>
        </p:nvSpPr>
        <p:spPr>
          <a:xfrm>
            <a:off x="5715008" y="5357826"/>
            <a:ext cx="3428992" cy="13573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Is it sufficient? 100k pts/file</a:t>
            </a:r>
          </a:p>
          <a:p>
            <a:r>
              <a:rPr lang="en-US" dirty="0" smtClean="0"/>
              <a:t>8*10</a:t>
            </a:r>
            <a:r>
              <a:rPr lang="en-US" baseline="30000" dirty="0" smtClean="0"/>
              <a:t>6</a:t>
            </a:r>
            <a:r>
              <a:rPr lang="en-US" dirty="0" smtClean="0"/>
              <a:t> * 10</a:t>
            </a:r>
            <a:r>
              <a:rPr lang="en-US" baseline="30000" dirty="0" smtClean="0"/>
              <a:t>5</a:t>
            </a:r>
            <a:r>
              <a:rPr lang="en-US" dirty="0" smtClean="0"/>
              <a:t> = 10</a:t>
            </a:r>
            <a:r>
              <a:rPr lang="en-US" baseline="30000" dirty="0" smtClean="0"/>
              <a:t>11</a:t>
            </a:r>
            <a:r>
              <a:rPr lang="en-US" dirty="0" smtClean="0"/>
              <a:t> = </a:t>
            </a:r>
            <a:r>
              <a:rPr lang="en-US" b="1" dirty="0" smtClean="0"/>
              <a:t>800 Billions</a:t>
            </a:r>
            <a:r>
              <a:rPr lang="en-US" dirty="0" smtClean="0"/>
              <a:t> pts.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one</a:t>
            </a:r>
            <a:r>
              <a:rPr lang="en-US" dirty="0" smtClean="0"/>
              <a:t> laser : 3.6 Billions/h.</a:t>
            </a:r>
          </a:p>
          <a:p>
            <a:r>
              <a:rPr lang="en-US" dirty="0" smtClean="0"/>
              <a:t>Working day : 30 Billions</a:t>
            </a:r>
          </a:p>
          <a:p>
            <a:r>
              <a:rPr lang="en-US" dirty="0" smtClean="0"/>
              <a:t>=&gt; </a:t>
            </a:r>
            <a:r>
              <a:rPr lang="en-US" b="1" dirty="0" smtClean="0"/>
              <a:t>Only 30 days of acquisition 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142984"/>
            <a:ext cx="8362950" cy="5715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cap="none" dirty="0" smtClean="0"/>
              <a:t>File system limitations</a:t>
            </a:r>
          </a:p>
          <a:p>
            <a:pPr lvl="1"/>
            <a:r>
              <a:rPr lang="en-US" dirty="0" smtClean="0"/>
              <a:t>Create data</a:t>
            </a:r>
          </a:p>
          <a:p>
            <a:pPr lvl="1"/>
            <a:r>
              <a:rPr lang="en-US" dirty="0" smtClean="0"/>
              <a:t>Get data based on </a:t>
            </a:r>
            <a:br>
              <a:rPr lang="en-US" dirty="0" smtClean="0"/>
            </a:br>
            <a:r>
              <a:rPr lang="en-US" dirty="0" smtClean="0"/>
              <a:t>  localization </a:t>
            </a:r>
            <a:br>
              <a:rPr lang="en-US" dirty="0" smtClean="0"/>
            </a:br>
            <a:r>
              <a:rPr lang="en-US" dirty="0" smtClean="0"/>
              <a:t>  time </a:t>
            </a:r>
            <a:br>
              <a:rPr lang="en-US" dirty="0" smtClean="0"/>
            </a:br>
            <a:r>
              <a:rPr lang="en-US" dirty="0" smtClean="0"/>
              <a:t>  attributes</a:t>
            </a:r>
          </a:p>
          <a:p>
            <a:pPr lvl="1"/>
            <a:r>
              <a:rPr lang="en-US" dirty="0" smtClean="0"/>
              <a:t>Mix data sets</a:t>
            </a:r>
          </a:p>
          <a:p>
            <a:pPr lvl="1"/>
            <a:r>
              <a:rPr lang="en-US" dirty="0" smtClean="0"/>
              <a:t>Convert data </a:t>
            </a:r>
          </a:p>
          <a:p>
            <a:pPr lvl="1"/>
            <a:r>
              <a:rPr lang="en-US" dirty="0" smtClean="0"/>
              <a:t>Process data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Update data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12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14678" y="1643050"/>
            <a:ext cx="5500726" cy="461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Only 1 user at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 time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Need to choose a File structure adapted to one and only one query type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Very difficult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OK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User need to create manually buffers of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points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OK</a:t>
            </a:r>
          </a:p>
          <a:p>
            <a:pPr marL="627063" lvl="1" indent="-169863" eaLnBrk="0" hangingPunct="0">
              <a:spcBef>
                <a:spcPts val="1800"/>
              </a:spcBef>
              <a:buClr>
                <a:srgbClr val="72797F"/>
              </a:buCl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Only 1 user at a time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smtClean="0"/>
              <a:t>Using a </a:t>
            </a:r>
            <a:r>
              <a:rPr lang="en-US" dirty="0" smtClean="0"/>
              <a:t>file system</a:t>
            </a:r>
          </a:p>
          <a:p>
            <a:endParaRPr lang="en-US" dirty="0" smtClean="0"/>
          </a:p>
          <a:p>
            <a:r>
              <a:rPr lang="en-US" cap="none" dirty="0" smtClean="0"/>
              <a:t>Everything can be done, but it would amount to redeveloping a DBMS system !</a:t>
            </a:r>
          </a:p>
          <a:p>
            <a:r>
              <a:rPr lang="en-US" cap="none" dirty="0" smtClean="0"/>
              <a:t>No security of the data</a:t>
            </a:r>
          </a:p>
          <a:p>
            <a:r>
              <a:rPr lang="en-US" cap="none" dirty="0" smtClean="0"/>
              <a:t>No concurrency</a:t>
            </a:r>
          </a:p>
          <a:p>
            <a:r>
              <a:rPr lang="en-US" cap="none" dirty="0" smtClean="0"/>
              <a:t>Need a different solution for every kind of geo-data (points, raster, vector)</a:t>
            </a:r>
          </a:p>
          <a:p>
            <a:endParaRPr lang="en-US" cap="none" dirty="0" smtClean="0"/>
          </a:p>
          <a:p>
            <a:endParaRPr lang="en-US" cap="none" dirty="0" smtClean="0"/>
          </a:p>
          <a:p>
            <a:r>
              <a:rPr lang="en-US" cap="none" dirty="0" smtClean="0"/>
              <a:t>Comparison to raster world: Who use pure file system solution for data over 100’s of To?</a:t>
            </a:r>
            <a:endParaRPr lang="en-US" cap="none" dirty="0" smtClean="0"/>
          </a:p>
          <a:p>
            <a:endParaRPr lang="en-US" cap="non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13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USing</a:t>
            </a:r>
            <a:r>
              <a:rPr lang="en-US" dirty="0" smtClean="0"/>
              <a:t> A DBMS solution</a:t>
            </a:r>
          </a:p>
          <a:p>
            <a:endParaRPr lang="en-US" dirty="0" smtClean="0"/>
          </a:p>
          <a:p>
            <a:r>
              <a:rPr lang="en-US" cap="none" dirty="0" smtClean="0"/>
              <a:t>Allow concurrency / clusters of servers</a:t>
            </a:r>
          </a:p>
          <a:p>
            <a:r>
              <a:rPr lang="en-US" cap="none" dirty="0" smtClean="0"/>
              <a:t>All geospatial data in the same place</a:t>
            </a:r>
          </a:p>
          <a:p>
            <a:endParaRPr lang="en-US" cap="none" dirty="0" smtClean="0"/>
          </a:p>
          <a:p>
            <a:r>
              <a:rPr lang="en-US" cap="none" dirty="0" smtClean="0"/>
              <a:t>Efficient querying on localization &amp; time &amp; attributes &amp; data set</a:t>
            </a:r>
          </a:p>
          <a:p>
            <a:r>
              <a:rPr lang="en-US" cap="none" dirty="0" smtClean="0"/>
              <a:t>Proper management of metadata at the data set level</a:t>
            </a:r>
            <a:br>
              <a:rPr lang="en-US" cap="none" dirty="0" smtClean="0"/>
            </a:br>
            <a:r>
              <a:rPr lang="en-US" cap="none" dirty="0" smtClean="0"/>
              <a:t>+ relational link to other data.</a:t>
            </a:r>
          </a:p>
          <a:p>
            <a:endParaRPr lang="en-US" cap="none" dirty="0" smtClean="0"/>
          </a:p>
          <a:p>
            <a:r>
              <a:rPr lang="en-US" cap="none" dirty="0" smtClean="0"/>
              <a:t>Point clouds as a service : can be integrated in sophisticated client system.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14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hlinkClick r:id="rId2"/>
              </a:rPr>
              <a:t>PointCloud</a:t>
            </a:r>
            <a:r>
              <a:rPr lang="en-US" cap="small" dirty="0" smtClean="0">
                <a:hlinkClick r:id="rId2"/>
              </a:rPr>
              <a:t> </a:t>
            </a:r>
            <a:r>
              <a:rPr lang="en-US" dirty="0" smtClean="0"/>
              <a:t>: </a:t>
            </a:r>
            <a:r>
              <a:rPr lang="en-US" dirty="0" smtClean="0"/>
              <a:t>efficient  </a:t>
            </a:r>
            <a:r>
              <a:rPr lang="en-US" dirty="0" smtClean="0"/>
              <a:t>storing/querying/Loading </a:t>
            </a:r>
            <a:r>
              <a:rPr lang="en-US" dirty="0" smtClean="0"/>
              <a:t>in postgres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15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point clouds in DBMS : 2 approaches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cap="small" dirty="0" err="1" smtClean="0"/>
              <a:t>PointCloud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Efficient storage</a:t>
            </a:r>
          </a:p>
          <a:p>
            <a:r>
              <a:rPr lang="en-US" dirty="0" smtClean="0"/>
              <a:t>FAST querying</a:t>
            </a:r>
          </a:p>
          <a:p>
            <a:r>
              <a:rPr lang="en-US" dirty="0" smtClean="0"/>
              <a:t>FAST loading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>
            <a:off x="4643438" y="3429000"/>
            <a:ext cx="4500562" cy="3429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Millions of row 	    -&gt;   1 table per dataset</a:t>
            </a:r>
          </a:p>
          <a:p>
            <a:r>
              <a:rPr lang="en-US" dirty="0" smtClean="0"/>
              <a:t>Millions of row            -&gt;   small indexes</a:t>
            </a:r>
          </a:p>
          <a:p>
            <a:r>
              <a:rPr lang="en-US" dirty="0" smtClean="0"/>
              <a:t>Custom bit width        -&gt;   efficient storage</a:t>
            </a:r>
          </a:p>
          <a:p>
            <a:r>
              <a:rPr lang="en-US" dirty="0" smtClean="0"/>
              <a:t>1 row = N point           </a:t>
            </a:r>
            <a:r>
              <a:rPr lang="en-US" dirty="0" smtClean="0"/>
              <a:t>-&gt;   </a:t>
            </a:r>
            <a:r>
              <a:rPr lang="en-US" sz="1600" dirty="0" smtClean="0"/>
              <a:t>compress by redundancy</a:t>
            </a:r>
            <a:endParaRPr lang="en-US" dirty="0" smtClean="0"/>
          </a:p>
          <a:p>
            <a:r>
              <a:rPr lang="en-US" dirty="0" smtClean="0"/>
              <a:t>Different laser             -&gt;   1 family type</a:t>
            </a:r>
          </a:p>
          <a:p>
            <a:r>
              <a:rPr lang="en-US" dirty="0" smtClean="0"/>
              <a:t>Different laser             </a:t>
            </a:r>
            <a:r>
              <a:rPr lang="en-US" dirty="0" smtClean="0"/>
              <a:t>-&gt;   postgres extension</a:t>
            </a:r>
          </a:p>
          <a:p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142876" y="3429000"/>
            <a:ext cx="4214810" cy="3429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Billions of row              -&gt;   </a:t>
            </a:r>
            <a:r>
              <a:rPr lang="en-US" sz="1600" b="1" dirty="0" smtClean="0"/>
              <a:t>manual </a:t>
            </a:r>
            <a:r>
              <a:rPr lang="en-US" sz="1600" dirty="0" smtClean="0"/>
              <a:t>partitioning</a:t>
            </a:r>
          </a:p>
          <a:p>
            <a:r>
              <a:rPr lang="en-US" dirty="0" smtClean="0"/>
              <a:t>Billions of row              -&gt;   </a:t>
            </a:r>
            <a:r>
              <a:rPr lang="en-US" b="1" dirty="0" smtClean="0"/>
              <a:t>big</a:t>
            </a:r>
            <a:r>
              <a:rPr lang="en-US" dirty="0" smtClean="0"/>
              <a:t> indexes</a:t>
            </a:r>
          </a:p>
          <a:p>
            <a:r>
              <a:rPr lang="en-US" dirty="0" smtClean="0"/>
              <a:t>Double/float  storage -&gt;   </a:t>
            </a:r>
            <a:r>
              <a:rPr lang="en-US" b="1" dirty="0" smtClean="0"/>
              <a:t>wasted</a:t>
            </a:r>
            <a:r>
              <a:rPr lang="en-US" dirty="0" smtClean="0"/>
              <a:t> storage</a:t>
            </a:r>
          </a:p>
          <a:p>
            <a:r>
              <a:rPr lang="en-US" dirty="0" smtClean="0"/>
              <a:t>1 row = 1 point             -&gt;   </a:t>
            </a:r>
            <a:r>
              <a:rPr lang="en-US" b="1" dirty="0" smtClean="0"/>
              <a:t>no</a:t>
            </a:r>
            <a:r>
              <a:rPr lang="en-US" dirty="0" smtClean="0"/>
              <a:t> compression</a:t>
            </a:r>
          </a:p>
          <a:p>
            <a:r>
              <a:rPr lang="en-US" dirty="0" smtClean="0"/>
              <a:t>Different laser              -&gt;   </a:t>
            </a:r>
            <a:r>
              <a:rPr lang="en-US" b="1" dirty="0" smtClean="0"/>
              <a:t>no</a:t>
            </a:r>
            <a:r>
              <a:rPr lang="en-US" dirty="0" smtClean="0"/>
              <a:t> compatibility</a:t>
            </a:r>
          </a:p>
          <a:p>
            <a:r>
              <a:rPr lang="en-US" dirty="0" smtClean="0"/>
              <a:t>Different laser              </a:t>
            </a:r>
            <a:r>
              <a:rPr lang="en-US" dirty="0" smtClean="0"/>
              <a:t>-&gt;   </a:t>
            </a:r>
            <a:r>
              <a:rPr lang="en-US" sz="1600" b="1" spc="-110" dirty="0" smtClean="0"/>
              <a:t>custom</a:t>
            </a:r>
            <a:r>
              <a:rPr lang="en-US" sz="1600" spc="-110" dirty="0" smtClean="0"/>
              <a:t> code everywhere</a:t>
            </a:r>
            <a:endParaRPr lang="en-US" spc="-11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0538"/>
            <a:ext cx="9001156" cy="561975"/>
          </a:xfrm>
        </p:spPr>
        <p:txBody>
          <a:bodyPr>
            <a:noAutofit/>
          </a:bodyPr>
          <a:lstStyle/>
          <a:p>
            <a:r>
              <a:rPr lang="en-US" sz="2200" dirty="0" smtClean="0"/>
              <a:t>efficient  </a:t>
            </a:r>
            <a:r>
              <a:rPr lang="en-US" sz="2200" dirty="0" smtClean="0"/>
              <a:t>storing/querying/Loading in postgres</a:t>
            </a:r>
            <a:endParaRPr lang="en-US" sz="2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072497"/>
            <a:ext cx="8362950" cy="427677"/>
          </a:xfrm>
        </p:spPr>
        <p:txBody>
          <a:bodyPr/>
          <a:lstStyle/>
          <a:p>
            <a:r>
              <a:rPr lang="en-US" dirty="0" smtClean="0"/>
              <a:t>Storing point clouds in DBMS : 2 approaches</a:t>
            </a:r>
          </a:p>
          <a:p>
            <a:pPr lvl="8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16</a:t>
            </a:fld>
            <a:r>
              <a:rPr lang="fr-FR" smtClean="0"/>
              <a:t>/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2714612" y="1571612"/>
            <a:ext cx="4000528" cy="430887"/>
            <a:chOff x="0" y="1785926"/>
            <a:chExt cx="4000528" cy="430887"/>
          </a:xfrm>
        </p:grpSpPr>
        <p:sp>
          <p:nvSpPr>
            <p:cNvPr id="7" name="ZoneTexte 6"/>
            <p:cNvSpPr txBox="1"/>
            <p:nvPr/>
          </p:nvSpPr>
          <p:spPr>
            <a:xfrm>
              <a:off x="0" y="1785926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/>
                <a:t>GPS_time</a:t>
              </a:r>
              <a:r>
                <a:rPr lang="en-US" sz="1100" b="1" dirty="0" smtClean="0"/>
                <a:t> (s)    X (m)           Y(m)	             Z(m)	 reflectance  (….  )</a:t>
              </a:r>
            </a:p>
            <a:p>
              <a:r>
                <a:rPr lang="en-US" sz="1100" dirty="0" smtClean="0"/>
                <a:t>54160.295        2068.230    20690.025    45.934 	 -9.4497 </a:t>
              </a:r>
              <a:r>
                <a:rPr lang="en-US" sz="1100" dirty="0" smtClean="0"/>
                <a:t>	</a:t>
              </a:r>
              <a:endParaRPr lang="en-US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18" y="1808786"/>
              <a:ext cx="386527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571604" y="15716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point   =  </a:t>
            </a: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1821637" y="2321711"/>
            <a:ext cx="1000132" cy="78581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16200000" flipH="1">
            <a:off x="6429388" y="2285992"/>
            <a:ext cx="928694" cy="78581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500298" y="250030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dirty="0" smtClean="0"/>
              <a:t> row = </a:t>
            </a:r>
            <a:r>
              <a:rPr lang="en-US" b="1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point </a:t>
            </a:r>
          </a:p>
          <a:p>
            <a:r>
              <a:rPr lang="en-US" dirty="0" smtClean="0"/>
              <a:t>Analogy : </a:t>
            </a:r>
            <a:r>
              <a:rPr lang="en-US" dirty="0" err="1" smtClean="0"/>
              <a:t>ST_Point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3438" y="2500306"/>
            <a:ext cx="30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dirty="0" smtClean="0"/>
              <a:t> row = </a:t>
            </a:r>
            <a:r>
              <a:rPr lang="en-US" b="1" dirty="0" smtClean="0"/>
              <a:t>N</a:t>
            </a:r>
            <a:r>
              <a:rPr lang="en-US" dirty="0" smtClean="0"/>
              <a:t> points </a:t>
            </a:r>
            <a:endParaRPr lang="en-US" dirty="0" smtClean="0"/>
          </a:p>
          <a:p>
            <a:r>
              <a:rPr lang="en-US" dirty="0" smtClean="0"/>
              <a:t>Analogy : </a:t>
            </a:r>
            <a:r>
              <a:rPr lang="en-US" dirty="0" err="1" smtClean="0"/>
              <a:t>ST_MultiPoint</a:t>
            </a:r>
            <a:endParaRPr lang="en-US" dirty="0"/>
          </a:p>
        </p:txBody>
      </p:sp>
      <p:grpSp>
        <p:nvGrpSpPr>
          <p:cNvPr id="30" name="Groupe 29"/>
          <p:cNvGrpSpPr/>
          <p:nvPr/>
        </p:nvGrpSpPr>
        <p:grpSpPr>
          <a:xfrm>
            <a:off x="2857488" y="5500702"/>
            <a:ext cx="857256" cy="857256"/>
            <a:chOff x="857224" y="3929066"/>
            <a:chExt cx="1285884" cy="1285884"/>
          </a:xfrm>
        </p:grpSpPr>
        <p:cxnSp>
          <p:nvCxnSpPr>
            <p:cNvPr id="27" name="Connecteur droit 26"/>
            <p:cNvCxnSpPr/>
            <p:nvPr/>
          </p:nvCxnSpPr>
          <p:spPr>
            <a:xfrm rot="5400000" flipH="1" flipV="1">
              <a:off x="857224" y="3929066"/>
              <a:ext cx="1285884" cy="1285884"/>
            </a:xfrm>
            <a:prstGeom prst="line">
              <a:avLst/>
            </a:prstGeom>
            <a:ln w="76200">
              <a:solidFill>
                <a:srgbClr val="E44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rot="16200000" flipH="1">
              <a:off x="857224" y="3929066"/>
              <a:ext cx="1285884" cy="1285884"/>
            </a:xfrm>
            <a:prstGeom prst="line">
              <a:avLst/>
            </a:prstGeom>
            <a:ln w="76200">
              <a:solidFill>
                <a:srgbClr val="E44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4857752" y="5572140"/>
            <a:ext cx="1285882" cy="714380"/>
            <a:chOff x="5111755" y="4000504"/>
            <a:chExt cx="674691" cy="374829"/>
          </a:xfrm>
        </p:grpSpPr>
        <p:cxnSp>
          <p:nvCxnSpPr>
            <p:cNvPr id="32" name="Connecteur droit 31"/>
            <p:cNvCxnSpPr/>
            <p:nvPr/>
          </p:nvCxnSpPr>
          <p:spPr>
            <a:xfrm rot="16200000" flipH="1">
              <a:off x="5086310" y="4162473"/>
              <a:ext cx="238303" cy="187414"/>
            </a:xfrm>
            <a:prstGeom prst="line">
              <a:avLst/>
            </a:prstGeom>
            <a:ln w="76200"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299168" y="4000504"/>
              <a:ext cx="487278" cy="374829"/>
            </a:xfrm>
            <a:prstGeom prst="line">
              <a:avLst/>
            </a:prstGeom>
            <a:ln w="76200"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necteur droit 38"/>
          <p:cNvCxnSpPr/>
          <p:nvPr/>
        </p:nvCxnSpPr>
        <p:spPr>
          <a:xfrm rot="5400000">
            <a:off x="2428860" y="4429132"/>
            <a:ext cx="400052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0" y="5572140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 : do we really need to get points 1 by 1?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0538"/>
            <a:ext cx="9144000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142984"/>
            <a:ext cx="8362950" cy="17145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</a:t>
            </a:r>
            <a:r>
              <a:rPr lang="en-US" cap="small" dirty="0" err="1" smtClean="0"/>
              <a:t>PointCloud</a:t>
            </a:r>
            <a:r>
              <a:rPr lang="en-US" cap="small" dirty="0" smtClean="0"/>
              <a:t>?</a:t>
            </a:r>
          </a:p>
          <a:p>
            <a:pPr lvl="1"/>
            <a:r>
              <a:rPr lang="en-US" dirty="0" smtClean="0"/>
              <a:t>A Postgres extension created by </a:t>
            </a:r>
            <a:r>
              <a:rPr lang="en-US" dirty="0" err="1" smtClean="0"/>
              <a:t>P.Ramsey</a:t>
            </a:r>
            <a:r>
              <a:rPr lang="en-US" dirty="0" smtClean="0"/>
              <a:t> (founder of </a:t>
            </a:r>
            <a:r>
              <a:rPr lang="en-US" dirty="0" err="1" smtClean="0"/>
              <a:t>PostGis</a:t>
            </a:r>
            <a:r>
              <a:rPr lang="en-US" dirty="0" smtClean="0"/>
              <a:t>) (see ref.).</a:t>
            </a:r>
          </a:p>
          <a:p>
            <a:pPr lvl="1"/>
            <a:r>
              <a:rPr lang="en-US" dirty="0" smtClean="0"/>
              <a:t>Strong similarities to </a:t>
            </a:r>
            <a:r>
              <a:rPr lang="en-US" dirty="0" err="1" smtClean="0"/>
              <a:t>PostGIS</a:t>
            </a:r>
            <a:r>
              <a:rPr lang="en-US" dirty="0" smtClean="0"/>
              <a:t> (design, robustness, reliability, </a:t>
            </a:r>
            <a:r>
              <a:rPr lang="en-US" dirty="0" err="1" smtClean="0"/>
              <a:t>perfs</a:t>
            </a:r>
            <a:r>
              <a:rPr lang="en-US" dirty="0" smtClean="0"/>
              <a:t>) !</a:t>
            </a:r>
          </a:p>
          <a:p>
            <a:pPr lvl="1"/>
            <a:r>
              <a:rPr lang="en-US" dirty="0" smtClean="0"/>
              <a:t>New types (</a:t>
            </a:r>
            <a:r>
              <a:rPr lang="en-US" dirty="0" err="1" smtClean="0"/>
              <a:t>PC_Point</a:t>
            </a:r>
            <a:r>
              <a:rPr lang="en-US" dirty="0" smtClean="0"/>
              <a:t>, </a:t>
            </a:r>
            <a:r>
              <a:rPr lang="en-US" dirty="0" err="1" smtClean="0"/>
              <a:t>PC_Patch</a:t>
            </a:r>
            <a:r>
              <a:rPr lang="en-US" dirty="0" smtClean="0"/>
              <a:t>) + cast to </a:t>
            </a:r>
            <a:r>
              <a:rPr lang="en-US" dirty="0" err="1" smtClean="0"/>
              <a:t>geom</a:t>
            </a:r>
            <a:r>
              <a:rPr lang="en-US" dirty="0" smtClean="0"/>
              <a:t> +  functions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17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5720" y="3214686"/>
            <a:ext cx="3429024" cy="3021034"/>
          </a:xfrm>
          <a:prstGeom prst="roundRect">
            <a:avLst>
              <a:gd name="adj" fmla="val 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285720" y="3559734"/>
            <a:ext cx="342902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720" y="320254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PC_PATCH(schema)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066" y="4806960"/>
            <a:ext cx="3000396" cy="13573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500066" y="5092712"/>
            <a:ext cx="300039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00066" y="476600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PC_POINT(schema)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0" y="6182045"/>
            <a:ext cx="92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Illustration</a:t>
            </a:r>
          </a:p>
          <a:p>
            <a:r>
              <a:rPr lang="en-US" sz="1200" dirty="0" smtClean="0"/>
              <a:t>from [2]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9754" y="5164150"/>
            <a:ext cx="2889270" cy="94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RemiCura\PROJETS\Postgres_Day_2014_10_RemiC\presentation\src\pramsey_pgpointcloud-foss4-2013_pcpoints.jpg"/>
          <p:cNvPicPr>
            <a:picLocks noChangeAspect="1" noChangeArrowheads="1"/>
          </p:cNvPicPr>
          <p:nvPr/>
        </p:nvPicPr>
        <p:blipFill>
          <a:blip r:embed="rId2" cstate="print"/>
          <a:srcRect l="2155" t="10490"/>
          <a:stretch>
            <a:fillRect/>
          </a:stretch>
        </p:blipFill>
        <p:spPr bwMode="auto">
          <a:xfrm>
            <a:off x="571504" y="5164150"/>
            <a:ext cx="2500330" cy="939918"/>
          </a:xfrm>
          <a:prstGeom prst="rect">
            <a:avLst/>
          </a:prstGeom>
          <a:noFill/>
        </p:spPr>
      </p:pic>
      <p:sp>
        <p:nvSpPr>
          <p:cNvPr id="22" name="Ellipse 21"/>
          <p:cNvSpPr/>
          <p:nvPr/>
        </p:nvSpPr>
        <p:spPr>
          <a:xfrm>
            <a:off x="3140418" y="590424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3211856" y="590424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3283294" y="590424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3140891" y="530702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3212329" y="530702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3283767" y="530702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0066" y="4306894"/>
            <a:ext cx="3000396" cy="357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500066" y="429475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Metadata , stats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0066" y="3786190"/>
            <a:ext cx="3000396" cy="357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00066" y="377404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BBOX (</a:t>
            </a:r>
            <a:r>
              <a:rPr lang="en-US" dirty="0" err="1" smtClean="0"/>
              <a:t>PostGIS</a:t>
            </a:r>
            <a:r>
              <a:rPr lang="en-US" dirty="0" smtClean="0"/>
              <a:t> geometry)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5143504" y="3143248"/>
            <a:ext cx="3286148" cy="4286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XML Schema</a:t>
            </a:r>
            <a:endParaRPr lang="en-US" dirty="0"/>
          </a:p>
        </p:txBody>
      </p:sp>
      <p:pic>
        <p:nvPicPr>
          <p:cNvPr id="1028" name="Picture 4" descr="E:\RemiCura\PROJETS\Postgres_Day_2014_10_RemiC\presentation\src\pointcloud_schema_illustr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20" y="3571876"/>
            <a:ext cx="4143404" cy="26506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490538"/>
            <a:ext cx="8929718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storage</a:t>
            </a:r>
          </a:p>
          <a:p>
            <a:r>
              <a:rPr lang="en-US" cap="none" dirty="0" smtClean="0"/>
              <a:t>Why compression is important?</a:t>
            </a:r>
          </a:p>
          <a:p>
            <a:r>
              <a:rPr lang="en-US" cap="none" dirty="0" smtClean="0"/>
              <a:t>An example form image world :</a:t>
            </a:r>
          </a:p>
          <a:p>
            <a:pPr lvl="1"/>
            <a:r>
              <a:rPr lang="en-US" cap="none" dirty="0" smtClean="0"/>
              <a:t>Full HD Camera : 1920×1080 pixels ×</a:t>
            </a:r>
            <a:r>
              <a:rPr lang="en-US" dirty="0" smtClean="0"/>
              <a:t> 25images × (1+1+1 octet) /sec</a:t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b="1" dirty="0" smtClean="0"/>
              <a:t>155 Mo/s</a:t>
            </a:r>
          </a:p>
          <a:p>
            <a:pPr lvl="1"/>
            <a:r>
              <a:rPr lang="en-US" dirty="0" smtClean="0"/>
              <a:t>Laser : 1 million points * 10 attributes * 2 (doubles) -&gt; </a:t>
            </a:r>
            <a:r>
              <a:rPr lang="en-US" b="1" dirty="0" smtClean="0"/>
              <a:t>20 Mo/s</a:t>
            </a:r>
          </a:p>
          <a:p>
            <a:pPr>
              <a:buNone/>
            </a:pPr>
            <a:endParaRPr lang="en-US" cap="none" dirty="0" smtClean="0"/>
          </a:p>
          <a:p>
            <a:pPr>
              <a:buNone/>
            </a:pPr>
            <a:r>
              <a:rPr lang="en-US" cap="none" dirty="0" smtClean="0"/>
              <a:t>Yet nobody is speaking of big data regarding video! </a:t>
            </a:r>
          </a:p>
          <a:p>
            <a:pPr>
              <a:buNone/>
            </a:pPr>
            <a:r>
              <a:rPr lang="en-US" cap="none" dirty="0" smtClean="0"/>
              <a:t>	</a:t>
            </a:r>
            <a:r>
              <a:rPr lang="en-US" cap="small" dirty="0" smtClean="0"/>
              <a:t>WHY?</a:t>
            </a:r>
            <a:endParaRPr lang="en-US" cap="small" dirty="0" smtClean="0"/>
          </a:p>
          <a:p>
            <a:pPr>
              <a:buNone/>
            </a:pPr>
            <a:r>
              <a:rPr lang="en-US" cap="none" dirty="0" smtClean="0"/>
              <a:t>Because we know very well how to compress images !</a:t>
            </a:r>
          </a:p>
          <a:p>
            <a:pPr>
              <a:buNone/>
            </a:pPr>
            <a:r>
              <a:rPr lang="en-US" cap="none" dirty="0" smtClean="0"/>
              <a:t>Example: standard for professional of video : </a:t>
            </a:r>
            <a:r>
              <a:rPr lang="fr-FR" dirty="0" err="1" smtClean="0"/>
              <a:t>DNxHD</a:t>
            </a:r>
            <a:endParaRPr lang="fr-FR" dirty="0" smtClean="0"/>
          </a:p>
          <a:p>
            <a:pPr lvl="1"/>
            <a:r>
              <a:rPr lang="fr-FR" dirty="0" smtClean="0"/>
              <a:t>Full HD : </a:t>
            </a:r>
            <a:r>
              <a:rPr lang="fr-FR" b="1" dirty="0" smtClean="0"/>
              <a:t>18 Mo/s</a:t>
            </a:r>
            <a:r>
              <a:rPr lang="fr-FR" dirty="0" smtClean="0"/>
              <a:t> (1/8) or </a:t>
            </a:r>
            <a:r>
              <a:rPr lang="fr-FR" b="1" dirty="0" smtClean="0"/>
              <a:t>4.5 Mo/s </a:t>
            </a:r>
            <a:r>
              <a:rPr lang="fr-FR" dirty="0" smtClean="0"/>
              <a:t>(1/30)</a:t>
            </a:r>
            <a:endParaRPr lang="fr-FR" dirty="0" smtClean="0"/>
          </a:p>
          <a:p>
            <a:pPr>
              <a:buNone/>
            </a:pPr>
            <a:endParaRPr lang="en-US" cap="non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18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490538"/>
            <a:ext cx="8929718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Efficient storage</a:t>
            </a:r>
            <a:endParaRPr lang="en-US" cap="small" dirty="0" smtClean="0"/>
          </a:p>
          <a:p>
            <a:r>
              <a:rPr lang="en-US" cap="small" dirty="0" err="1" smtClean="0"/>
              <a:t>PointCloud</a:t>
            </a:r>
            <a:r>
              <a:rPr lang="en-US" cap="small" dirty="0" smtClean="0"/>
              <a:t> </a:t>
            </a:r>
            <a:r>
              <a:rPr lang="en-US" cap="none" dirty="0" smtClean="0"/>
              <a:t>can </a:t>
            </a:r>
            <a:r>
              <a:rPr lang="en-US" cap="none" dirty="0" smtClean="0">
                <a:hlinkClick r:id="rId2"/>
              </a:rPr>
              <a:t>compress patches</a:t>
            </a:r>
            <a:r>
              <a:rPr lang="en-US" cap="none" dirty="0" smtClean="0"/>
              <a:t>.</a:t>
            </a:r>
          </a:p>
          <a:p>
            <a:pPr lvl="1"/>
            <a:r>
              <a:rPr lang="en-US" dirty="0" smtClean="0"/>
              <a:t>Compression is always about exploiting similarities.</a:t>
            </a:r>
          </a:p>
          <a:p>
            <a:pPr lvl="1"/>
            <a:r>
              <a:rPr lang="en-US" dirty="0" err="1" smtClean="0"/>
              <a:t>PointCloud</a:t>
            </a:r>
            <a:r>
              <a:rPr lang="en-US" dirty="0" smtClean="0"/>
              <a:t> compare attribute by attribute for one patch</a:t>
            </a:r>
          </a:p>
          <a:p>
            <a:pPr lvl="1"/>
            <a:r>
              <a:rPr lang="en-US" dirty="0" smtClean="0"/>
              <a:t>Depending of the similarities, 3 methods are proposed</a:t>
            </a:r>
          </a:p>
          <a:p>
            <a:pPr lvl="2"/>
            <a:r>
              <a:rPr lang="en-US" dirty="0" smtClean="0"/>
              <a:t>Use bit mask : 10001 ; 10002; 10003 	-&gt; mask=1000, data = 1,2,3</a:t>
            </a:r>
          </a:p>
          <a:p>
            <a:pPr lvl="2"/>
            <a:r>
              <a:rPr lang="en-US" dirty="0" smtClean="0"/>
              <a:t>Use repetition: 10,10,10,10,10,10,10 	-&gt; repetition=6, data = 10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lzip</a:t>
            </a:r>
            <a:r>
              <a:rPr lang="en-US" dirty="0" smtClean="0"/>
              <a:t> deflate algorithm (dictionary, tree)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Example :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hlinkClick r:id="rId3"/>
              </a:rPr>
              <a:t>this benchmark data</a:t>
            </a:r>
            <a:r>
              <a:rPr lang="en-US" dirty="0" smtClean="0"/>
              <a:t> , 12 </a:t>
            </a:r>
            <a:r>
              <a:rPr lang="en-US" sz="1600" dirty="0" smtClean="0"/>
              <a:t>Million points</a:t>
            </a:r>
            <a:r>
              <a:rPr lang="en-US" dirty="0" smtClean="0"/>
              <a:t>, binary file on disk </a:t>
            </a:r>
            <a:r>
              <a:rPr lang="en-US" b="1" dirty="0" smtClean="0"/>
              <a:t>600 Mo</a:t>
            </a:r>
          </a:p>
          <a:p>
            <a:pPr lvl="2"/>
            <a:r>
              <a:rPr lang="en-US" cap="none" dirty="0" smtClean="0"/>
              <a:t>In database : 25 k patches, (Table=10)</a:t>
            </a:r>
            <a:r>
              <a:rPr lang="en-US" b="1" cap="none" dirty="0" smtClean="0"/>
              <a:t>+</a:t>
            </a:r>
            <a:r>
              <a:rPr lang="en-US" cap="none" dirty="0" smtClean="0"/>
              <a:t>(toast=290)</a:t>
            </a:r>
            <a:r>
              <a:rPr lang="en-US" b="1" cap="none" dirty="0" smtClean="0"/>
              <a:t>+</a:t>
            </a:r>
            <a:r>
              <a:rPr lang="en-US" cap="none" dirty="0" smtClean="0"/>
              <a:t>(index=5) =</a:t>
            </a:r>
            <a:r>
              <a:rPr lang="en-US" b="1" cap="none" dirty="0" smtClean="0"/>
              <a:t>305 Mo</a:t>
            </a:r>
          </a:p>
          <a:p>
            <a:pPr lvl="2"/>
            <a:r>
              <a:rPr lang="en-US" dirty="0" smtClean="0"/>
              <a:t>Binary file zipped on disk : </a:t>
            </a:r>
            <a:r>
              <a:rPr lang="en-US" b="1" dirty="0" smtClean="0"/>
              <a:t>305Mo</a:t>
            </a:r>
            <a:endParaRPr lang="en-US" b="1" cap="non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19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Introduction to Point clouds</a:t>
            </a:r>
          </a:p>
          <a:p>
            <a:r>
              <a:rPr lang="en-US" dirty="0" smtClean="0"/>
              <a:t>2. Why use a DBMS?</a:t>
            </a:r>
          </a:p>
          <a:p>
            <a:r>
              <a:rPr lang="en-US" dirty="0" smtClean="0"/>
              <a:t>3. </a:t>
            </a:r>
            <a:r>
              <a:rPr lang="en-US" cap="small" dirty="0" err="1" smtClean="0"/>
              <a:t>PointCloud</a:t>
            </a:r>
            <a:r>
              <a:rPr lang="en-US" cap="small" dirty="0" smtClean="0"/>
              <a:t> </a:t>
            </a:r>
            <a:r>
              <a:rPr lang="en-US" dirty="0" smtClean="0"/>
              <a:t>: </a:t>
            </a:r>
            <a:r>
              <a:rPr lang="en-US" dirty="0" smtClean="0"/>
              <a:t>Efficient </a:t>
            </a:r>
            <a:r>
              <a:rPr lang="en-US" dirty="0" smtClean="0"/>
              <a:t>storing/QUERYING/LOADING </a:t>
            </a:r>
            <a:r>
              <a:rPr lang="en-US" dirty="0" smtClean="0"/>
              <a:t>in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4. In base processing</a:t>
            </a:r>
          </a:p>
          <a:p>
            <a:r>
              <a:rPr lang="en-US" dirty="0" smtClean="0"/>
              <a:t>5. using the server in complex architectures</a:t>
            </a:r>
          </a:p>
          <a:p>
            <a:endParaRPr lang="en-US" dirty="0" smtClean="0"/>
          </a:p>
          <a:p>
            <a:r>
              <a:rPr lang="en-US" dirty="0" smtClean="0"/>
              <a:t>A. references</a:t>
            </a:r>
          </a:p>
          <a:p>
            <a:r>
              <a:rPr lang="en-US" dirty="0" smtClean="0"/>
              <a:t>B. Annexes (screens, details)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0538"/>
            <a:ext cx="9144000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querying</a:t>
            </a:r>
          </a:p>
          <a:p>
            <a:endParaRPr lang="en-US" dirty="0" smtClean="0"/>
          </a:p>
          <a:p>
            <a:r>
              <a:rPr lang="en-US" dirty="0" smtClean="0"/>
              <a:t>Spatial query</a:t>
            </a:r>
          </a:p>
          <a:p>
            <a:r>
              <a:rPr lang="en-US" dirty="0" smtClean="0"/>
              <a:t>Attribute query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20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0538"/>
            <a:ext cx="9144000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Loading</a:t>
            </a:r>
          </a:p>
          <a:p>
            <a:r>
              <a:rPr lang="en-US" dirty="0" smtClean="0"/>
              <a:t>Describe the </a:t>
            </a:r>
            <a:r>
              <a:rPr lang="en-US" dirty="0" err="1" smtClean="0"/>
              <a:t>pointcloud_in_db</a:t>
            </a:r>
            <a:r>
              <a:rPr lang="en-US" dirty="0" smtClean="0"/>
              <a:t> project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21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22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</a:p>
          <a:p>
            <a:r>
              <a:rPr lang="fr-FR" dirty="0" err="1" smtClean="0"/>
              <a:t>tools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[1] J. </a:t>
            </a:r>
            <a:r>
              <a:rPr lang="fr-FR" dirty="0" err="1" smtClean="0"/>
              <a:t>Demantké</a:t>
            </a:r>
            <a:r>
              <a:rPr lang="fr-FR" dirty="0" smtClean="0"/>
              <a:t>: </a:t>
            </a:r>
            <a:r>
              <a:rPr lang="fr-FR" dirty="0" err="1" smtClean="0"/>
              <a:t>thesis</a:t>
            </a:r>
            <a:endParaRPr lang="fr-FR" dirty="0" smtClean="0"/>
          </a:p>
          <a:p>
            <a:r>
              <a:rPr lang="fr-FR" dirty="0" smtClean="0"/>
              <a:t>[2] P. </a:t>
            </a:r>
            <a:r>
              <a:rPr lang="fr-FR" dirty="0" err="1" smtClean="0"/>
              <a:t>Ramsey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of </a:t>
            </a:r>
            <a:r>
              <a:rPr lang="fr-FR" dirty="0" err="1" smtClean="0"/>
              <a:t>PointCloud</a:t>
            </a:r>
            <a:r>
              <a:rPr lang="fr-FR" dirty="0" smtClean="0"/>
              <a:t> : boundlessgeo.com/</a:t>
            </a:r>
            <a:r>
              <a:rPr lang="fr-FR" dirty="0" err="1" smtClean="0"/>
              <a:t>wp</a:t>
            </a:r>
            <a:r>
              <a:rPr lang="fr-FR" dirty="0" smtClean="0"/>
              <a:t>-content/</a:t>
            </a:r>
            <a:r>
              <a:rPr lang="fr-FR" dirty="0" err="1" smtClean="0"/>
              <a:t>uploads</a:t>
            </a:r>
            <a:r>
              <a:rPr lang="fr-FR" dirty="0" smtClean="0"/>
              <a:t>/2013/10/pgpointcloud-foss4-2013.pdf</a:t>
            </a:r>
          </a:p>
          <a:p>
            <a:endParaRPr lang="fr-FR" dirty="0" smtClean="0"/>
          </a:p>
          <a:p>
            <a:r>
              <a:rPr lang="fr-FR" dirty="0" smtClean="0"/>
              <a:t>[3] : Point </a:t>
            </a:r>
            <a:r>
              <a:rPr lang="fr-FR" dirty="0" err="1" smtClean="0"/>
              <a:t>cloud</a:t>
            </a:r>
            <a:r>
              <a:rPr lang="fr-FR" dirty="0" smtClean="0"/>
              <a:t> data management</a:t>
            </a:r>
            <a:br>
              <a:rPr lang="fr-FR" dirty="0" smtClean="0"/>
            </a:br>
            <a:r>
              <a:rPr lang="fr-FR" i="1" dirty="0" smtClean="0"/>
              <a:t>Peter van </a:t>
            </a:r>
            <a:r>
              <a:rPr lang="fr-FR" i="1" dirty="0" err="1" smtClean="0"/>
              <a:t>Oosterom</a:t>
            </a:r>
            <a:r>
              <a:rPr lang="fr-FR" i="1" dirty="0" smtClean="0"/>
              <a:t>, Siva </a:t>
            </a:r>
            <a:r>
              <a:rPr lang="fr-FR" i="1" dirty="0" err="1" smtClean="0"/>
              <a:t>Ravada</a:t>
            </a:r>
            <a:r>
              <a:rPr lang="fr-FR" i="1" dirty="0" smtClean="0"/>
              <a:t>, Mike </a:t>
            </a:r>
            <a:r>
              <a:rPr lang="fr-FR" i="1" dirty="0" err="1" smtClean="0"/>
              <a:t>Horhammer</a:t>
            </a:r>
            <a:r>
              <a:rPr lang="fr-FR" i="1" dirty="0" smtClean="0"/>
              <a:t>, Oscar Marinez </a:t>
            </a:r>
            <a:r>
              <a:rPr lang="fr-FR" i="1" dirty="0" err="1" smtClean="0"/>
              <a:t>Rubi</a:t>
            </a:r>
            <a:r>
              <a:rPr lang="fr-FR" i="1" dirty="0" smtClean="0"/>
              <a:t>, Milena </a:t>
            </a:r>
            <a:r>
              <a:rPr lang="fr-FR" i="1" dirty="0" err="1" smtClean="0"/>
              <a:t>Ivanova</a:t>
            </a:r>
            <a:r>
              <a:rPr lang="fr-FR" i="1" dirty="0" smtClean="0"/>
              <a:t>, Martin </a:t>
            </a:r>
            <a:r>
              <a:rPr lang="fr-FR" i="1" dirty="0" err="1" smtClean="0"/>
              <a:t>Kodde</a:t>
            </a:r>
            <a:r>
              <a:rPr lang="fr-FR" i="1" dirty="0" smtClean="0"/>
              <a:t> and Theo </a:t>
            </a:r>
            <a:r>
              <a:rPr lang="fr-FR" i="1" dirty="0" err="1" smtClean="0"/>
              <a:t>Tijssen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en-US" i="1" dirty="0" err="1" smtClean="0"/>
              <a:t>IQmulus</a:t>
            </a:r>
            <a:r>
              <a:rPr lang="en-US" i="1" dirty="0" smtClean="0"/>
              <a:t> Workshop on Processing Large Geospatial Data, 8 July 2014, Cardiff, Wales, UK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23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POINTCLOUD</a:t>
            </a:r>
          </a:p>
          <a:p>
            <a:r>
              <a:rPr lang="fr-FR" dirty="0" err="1" smtClean="0"/>
              <a:t>CLoudCompare</a:t>
            </a:r>
            <a:endParaRPr lang="fr-FR" dirty="0" smtClean="0"/>
          </a:p>
          <a:p>
            <a:r>
              <a:rPr lang="fr-FR" dirty="0" smtClean="0"/>
              <a:t>RPLY</a:t>
            </a:r>
          </a:p>
          <a:p>
            <a:endParaRPr lang="fr-FR" dirty="0" smtClean="0"/>
          </a:p>
          <a:p>
            <a:r>
              <a:rPr lang="fr-FR" dirty="0" smtClean="0"/>
              <a:t>QGIS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24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25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26</a:t>
            </a:fld>
            <a:r>
              <a:rPr lang="fr-FR" smtClean="0"/>
              <a:t>/</a:t>
            </a:r>
            <a:endParaRPr lang="fr-FR" dirty="0"/>
          </a:p>
        </p:txBody>
      </p:sp>
      <p:pic>
        <p:nvPicPr>
          <p:cNvPr id="36867" name="Picture 3" descr="E:\RemiCura\PROJETS\Postgres_Day_2014_10_RemiC\presentation\src\these_jerome_demantke_sensor_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104739" cy="4929198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857488" y="6215082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[1]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postgres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_introduction</a:t>
            </a:r>
            <a:r>
              <a:rPr lang="fr-FR" dirty="0" smtClean="0"/>
              <a:t> aux nuages de points &amp; les problématiques de ce genre de données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_serveur</a:t>
            </a:r>
            <a:r>
              <a:rPr lang="fr-FR" dirty="0" smtClean="0"/>
              <a:t> de nuages de points 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_stockage</a:t>
            </a:r>
            <a:r>
              <a:rPr lang="fr-FR" dirty="0" smtClean="0"/>
              <a:t> en base de données avec </a:t>
            </a:r>
            <a:r>
              <a:rPr lang="fr-FR" dirty="0" err="1" smtClean="0"/>
              <a:t>PointCloud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_chargement</a:t>
            </a:r>
            <a:r>
              <a:rPr lang="fr-FR" dirty="0" smtClean="0"/>
              <a:t> rapide et parallèle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_indexations</a:t>
            </a:r>
            <a:r>
              <a:rPr lang="fr-FR" dirty="0" smtClean="0"/>
              <a:t> et performances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Visu 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_visu</a:t>
            </a:r>
            <a:r>
              <a:rPr lang="fr-FR" dirty="0" smtClean="0"/>
              <a:t> 2D dans QGIS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_visu</a:t>
            </a:r>
            <a:r>
              <a:rPr lang="fr-FR" dirty="0" smtClean="0"/>
              <a:t> 3D interactive dans </a:t>
            </a:r>
            <a:r>
              <a:rPr lang="fr-FR" dirty="0" err="1" smtClean="0"/>
              <a:t>ITowns</a:t>
            </a:r>
            <a:r>
              <a:rPr lang="fr-FR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_utilisation</a:t>
            </a:r>
            <a:r>
              <a:rPr lang="fr-FR" dirty="0" smtClean="0"/>
              <a:t> (une base de 0.6 milliard et une base de 5.8 milliards de points)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_niveaux</a:t>
            </a:r>
            <a:r>
              <a:rPr lang="fr-FR" dirty="0" smtClean="0"/>
              <a:t> de détails (</a:t>
            </a:r>
            <a:r>
              <a:rPr lang="fr-FR" dirty="0" err="1" smtClean="0"/>
              <a:t>quadtree</a:t>
            </a:r>
            <a:r>
              <a:rPr lang="fr-FR" dirty="0" smtClean="0"/>
              <a:t>/</a:t>
            </a:r>
            <a:r>
              <a:rPr lang="fr-FR" dirty="0" err="1" smtClean="0"/>
              <a:t>octree</a:t>
            </a:r>
            <a:r>
              <a:rPr lang="fr-FR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_analyse</a:t>
            </a:r>
            <a:r>
              <a:rPr lang="fr-FR" dirty="0" smtClean="0"/>
              <a:t> basique ( PL/R  )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Processing</a:t>
            </a:r>
            <a:r>
              <a:rPr lang="fr-FR" dirty="0" smtClean="0"/>
              <a:t>  Pl/python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_conversion</a:t>
            </a:r>
            <a:r>
              <a:rPr lang="fr-FR" dirty="0" smtClean="0"/>
              <a:t> en raster &amp; traitements image basiques en base.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_utilisation</a:t>
            </a:r>
            <a:r>
              <a:rPr lang="fr-FR" dirty="0" smtClean="0"/>
              <a:t> par un </a:t>
            </a:r>
            <a:r>
              <a:rPr lang="fr-FR" dirty="0" err="1" smtClean="0"/>
              <a:t>algo</a:t>
            </a:r>
            <a:r>
              <a:rPr lang="fr-FR" dirty="0" smtClean="0"/>
              <a:t> interactif de détection de bord de trottoir (+zoo </a:t>
            </a:r>
            <a:r>
              <a:rPr lang="fr-FR" dirty="0" err="1" smtClean="0"/>
              <a:t>project</a:t>
            </a:r>
            <a:r>
              <a:rPr lang="fr-FR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_perspectives</a:t>
            </a: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3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point clouds</a:t>
            </a:r>
          </a:p>
          <a:p>
            <a:r>
              <a:rPr lang="en-US" dirty="0" smtClean="0"/>
              <a:t>Order of </a:t>
            </a:r>
            <a:r>
              <a:rPr lang="en-US" dirty="0" err="1" smtClean="0"/>
              <a:t>magnitudE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postgres	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LOD maison</a:t>
            </a:r>
          </a:p>
          <a:p>
            <a:pPr eaLnBrk="1" hangingPunct="1"/>
            <a:r>
              <a:rPr lang="fr-FR" smtClean="0"/>
              <a:t>Index et filtrage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PLR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Analyse de correlation</a:t>
            </a:r>
          </a:p>
          <a:p>
            <a:pPr eaLnBrk="1" hangingPunct="1"/>
            <a:r>
              <a:rPr lang="fr-FR" smtClean="0"/>
              <a:t>Spline fitting</a:t>
            </a:r>
          </a:p>
          <a:p>
            <a:pPr eaLnBrk="1" hangingPunct="1"/>
            <a:r>
              <a:rPr lang="fr-FR" smtClean="0"/>
              <a:t>Clustering (espace eucl+reflectance)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python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Icp</a:t>
            </a:r>
          </a:p>
          <a:p>
            <a:pPr eaLnBrk="1" hangingPunct="1"/>
            <a:r>
              <a:rPr lang="fr-FR" smtClean="0"/>
              <a:t>filtrage</a:t>
            </a:r>
          </a:p>
          <a:p>
            <a:pPr eaLnBrk="1" hangingPunct="1"/>
            <a:r>
              <a:rPr lang="fr-FR" smtClean="0"/>
              <a:t>Detection de plan</a:t>
            </a:r>
          </a:p>
          <a:p>
            <a:pPr eaLnBrk="1" hangingPunct="1"/>
            <a:endParaRPr lang="fr-FR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Comparaison </a:t>
            </a:r>
            <a:r>
              <a:rPr lang="fr-FR" dirty="0" err="1" smtClean="0"/>
              <a:t>plpythonu</a:t>
            </a:r>
            <a:r>
              <a:rPr lang="fr-FR" dirty="0" smtClean="0"/>
              <a:t>/</a:t>
            </a:r>
            <a:r>
              <a:rPr lang="fr-FR" dirty="0" err="1" smtClean="0"/>
              <a:t>plr</a:t>
            </a:r>
            <a:r>
              <a:rPr lang="fr-FR" dirty="0" smtClean="0"/>
              <a:t> avec le package «  </a:t>
            </a:r>
            <a:r>
              <a:rPr lang="fr-FR" dirty="0" err="1" smtClean="0"/>
              <a:t>fastcluster</a:t>
            </a:r>
            <a:r>
              <a:rPr lang="fr-FR" smtClean="0"/>
              <a:t>»</a:t>
            </a:r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vtk </a:t>
            </a:r>
            <a:br>
              <a:rPr lang="fr-FR" smtClean="0"/>
            </a:br>
            <a:r>
              <a:rPr lang="fr-FR" smtClean="0"/>
              <a:t> Icp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http://www.vtk.org/Wiki/VTK/Examples/Python/IterativeClosestPoints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5938"/>
            <a:ext cx="7772400" cy="18145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PCL :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de plans</a:t>
            </a:r>
            <a:br>
              <a:rPr lang="fr-FR" dirty="0" smtClean="0"/>
            </a:br>
            <a:r>
              <a:rPr lang="fr-FR" dirty="0" smtClean="0"/>
              <a:t>filtrage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>
                <a:hlinkClick r:id="rId2"/>
              </a:rPr>
              <a:t>https://github.com/strawlab/python-pcl/blob/master/tests/test.py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https://github.com/strawlab/python-pcl/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Conversion en raster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Cuisine perso + trick pour </a:t>
            </a:r>
            <a:r>
              <a:rPr lang="fr-FR" dirty="0" err="1" smtClean="0"/>
              <a:t>ecrire</a:t>
            </a:r>
            <a:r>
              <a:rPr lang="fr-FR" dirty="0" smtClean="0"/>
              <a:t> les fichiers </a:t>
            </a:r>
            <a:r>
              <a:rPr lang="fr-FR" dirty="0" err="1" smtClean="0"/>
              <a:t>rapidemment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Filtrage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Opencv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Image basique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Detection</a:t>
            </a:r>
            <a:r>
              <a:rPr lang="fr-FR" dirty="0" smtClean="0"/>
              <a:t> de cercle/lignes (</a:t>
            </a:r>
            <a:r>
              <a:rPr lang="fr-FR" dirty="0" err="1" smtClean="0"/>
              <a:t>hough</a:t>
            </a:r>
            <a:r>
              <a:rPr lang="fr-FR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Detecteurs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Matching</a:t>
            </a:r>
            <a:r>
              <a:rPr lang="fr-FR" dirty="0" smtClean="0"/>
              <a:t> pour trouver les marquages « </a:t>
            </a:r>
            <a:r>
              <a:rPr lang="fr-FR" dirty="0" err="1" smtClean="0"/>
              <a:t>velos</a:t>
            </a:r>
            <a:r>
              <a:rPr lang="fr-FR" dirty="0" smtClean="0"/>
              <a:t> »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http://docs.opencv.org/trunk/doc/py_tutorials/py_feature2d/py_feature_homography/py_feature_homography.html#py-feature-homography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Traitement d’image basique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http://docs.opencv.org/trunk/doc/py_tutorials/py_tutorials.html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Gradient + </a:t>
            </a:r>
            <a:r>
              <a:rPr lang="fr-FR" dirty="0" err="1" smtClean="0"/>
              <a:t>Detection</a:t>
            </a:r>
            <a:r>
              <a:rPr lang="fr-FR" dirty="0" smtClean="0"/>
              <a:t> de cercle avec </a:t>
            </a:r>
            <a:r>
              <a:rPr lang="fr-FR" dirty="0" err="1" smtClean="0"/>
              <a:t>OpenCV</a:t>
            </a:r>
            <a:endParaRPr lang="fr-FR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avancé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24/06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Travail sur clustering dans 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Point 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Note: sexy point cloud images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- 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4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Loading data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Use the github project PointCloud_In_DB</a:t>
            </a:r>
          </a:p>
          <a:p>
            <a:pPr eaLnBrk="1" hangingPunct="1"/>
            <a:r>
              <a:rPr lang="fr-FR" smtClean="0"/>
              <a:t>Get the data from IGN pointcloud benchmark</a:t>
            </a:r>
          </a:p>
          <a:p>
            <a:pPr eaLnBrk="1" hangingPunct="1"/>
            <a:r>
              <a:rPr lang="fr-FR" smtClean="0"/>
              <a:t>Follow instruction of github project</a:t>
            </a:r>
          </a:p>
          <a:p>
            <a:pPr eaLnBrk="1" hangingPunct="1"/>
            <a:r>
              <a:rPr lang="fr-FR" smtClean="0"/>
              <a:t>Install IGN spatial ref using the github project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Patch To Raster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Get the function from PPPP utilities</a:t>
            </a:r>
          </a:p>
          <a:p>
            <a:pPr eaLnBrk="1" hangingPunct="1"/>
            <a:r>
              <a:rPr lang="fr-FR" smtClean="0"/>
              <a:t>Get rc_random_string</a:t>
            </a:r>
          </a:p>
          <a:p>
            <a:pPr eaLnBrk="1" hangingPunct="1"/>
            <a:r>
              <a:rPr lang="fr-FR" smtClean="0"/>
              <a:t>rc_unnest_with_ordinality</a:t>
            </a:r>
          </a:p>
          <a:p>
            <a:pPr eaLnBrk="1" hangingPunct="1"/>
            <a:r>
              <a:rPr lang="fr-FR" smtClean="0"/>
              <a:t>Array_agg_custom (array of array)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Pour ecrire les raster qqpart :</a:t>
            </a:r>
          </a:p>
          <a:p>
            <a:pPr eaLnBrk="1" hangingPunct="1"/>
            <a:r>
              <a:rPr lang="fr-FR" smtClean="0"/>
              <a:t>write_file_texte</a:t>
            </a:r>
          </a:p>
          <a:p>
            <a:pPr eaLnBrk="1" hangingPunct="1"/>
            <a:r>
              <a:rPr lang="fr-FR" smtClean="0"/>
              <a:t>Activer les sorties pour les rasters :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Patch To Raster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Get the function from PPPP utilities</a:t>
            </a:r>
          </a:p>
          <a:p>
            <a:pPr eaLnBrk="1" hangingPunct="1"/>
            <a:r>
              <a:rPr lang="fr-FR" smtClean="0"/>
              <a:t>Get rc_random_string</a:t>
            </a:r>
          </a:p>
          <a:p>
            <a:pPr eaLnBrk="1" hangingPunct="1"/>
            <a:r>
              <a:rPr lang="fr-FR" smtClean="0"/>
              <a:t>rc_unnest_with_ordinality</a:t>
            </a:r>
          </a:p>
          <a:p>
            <a:pPr eaLnBrk="1" hangingPunct="1"/>
            <a:r>
              <a:rPr lang="fr-FR" smtClean="0"/>
              <a:t>Array_agg_custom (array of array)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Image processing : </a:t>
            </a:r>
            <a:br>
              <a:rPr lang="fr-FR" smtClean="0"/>
            </a:br>
            <a:r>
              <a:rPr lang="fr-FR" smtClean="0"/>
              <a:t>building detection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smtClean="0"/>
              <a:t>Need raster with pointcloud flattened, max height, pixel size = 10cm, + count of point/ pixel</a:t>
            </a:r>
          </a:p>
          <a:p>
            <a:r>
              <a:rPr lang="fr-FR" sz="1400" smtClean="0"/>
              <a:t>Use python script</a:t>
            </a:r>
          </a:p>
          <a:p>
            <a:pPr lvl="1"/>
            <a:r>
              <a:rPr lang="fr-FR" sz="1400" smtClean="0"/>
              <a:t>Import tif</a:t>
            </a:r>
          </a:p>
          <a:p>
            <a:pPr lvl="1"/>
            <a:r>
              <a:rPr lang="fr-FR" sz="1400" smtClean="0"/>
              <a:t>Keep only pixel that are above the laser</a:t>
            </a:r>
          </a:p>
          <a:p>
            <a:pPr lvl="1"/>
            <a:r>
              <a:rPr lang="fr-FR" sz="1400" smtClean="0"/>
              <a:t>Keep only pixel that have more than 100 pts/pixel</a:t>
            </a:r>
          </a:p>
          <a:p>
            <a:pPr lvl="1"/>
            <a:r>
              <a:rPr lang="fr-FR" sz="1400" smtClean="0"/>
              <a:t>Export tif</a:t>
            </a:r>
          </a:p>
          <a:p>
            <a:r>
              <a:rPr lang="fr-FR" sz="1400" smtClean="0"/>
              <a:t>Use sfcgal to consolidate lines</a:t>
            </a:r>
          </a:p>
          <a:p>
            <a:pPr lvl="1"/>
            <a:r>
              <a:rPr lang="fr-FR" sz="1400" smtClean="0"/>
              <a:t>Execute sfcgal.sql to enable the sfcgal functions.</a:t>
            </a:r>
          </a:p>
          <a:p>
            <a:pPr lvl="1"/>
            <a:r>
              <a:rPr lang="fr-FR" sz="1400" smtClean="0"/>
              <a:t>Execute code  : 120 sec, complex sql</a:t>
            </a:r>
          </a:p>
          <a:p>
            <a:r>
              <a:rPr lang="fr-FR" sz="2200" smtClean="0"/>
              <a:t>Use python to consolidate lines</a:t>
            </a:r>
          </a:p>
          <a:p>
            <a:pPr lvl="1"/>
            <a:r>
              <a:rPr lang="fr-FR" sz="1800" smtClean="0"/>
              <a:t>1 sec , very few lines.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Image processing : </a:t>
            </a:r>
            <a:br>
              <a:rPr lang="fr-FR" smtClean="0"/>
            </a:br>
            <a:r>
              <a:rPr lang="fr-FR" smtClean="0"/>
              <a:t>sidewalk detection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smtClean="0"/>
              <a:t>Need raster with pointcloud flattened, min height, pixel size = 5cm, + count of point/ pixel</a:t>
            </a:r>
          </a:p>
          <a:p>
            <a:r>
              <a:rPr lang="fr-FR" sz="1400" smtClean="0"/>
              <a:t>Use python script</a:t>
            </a:r>
          </a:p>
          <a:p>
            <a:pPr lvl="1"/>
            <a:r>
              <a:rPr lang="fr-FR" sz="1400" smtClean="0"/>
              <a:t>Import tif</a:t>
            </a:r>
          </a:p>
          <a:p>
            <a:pPr lvl="1"/>
            <a:r>
              <a:rPr lang="fr-FR" sz="1400" smtClean="0"/>
              <a:t>Keep only pixel that are between -3 and -2 meters (relativ to laser (ground = -2.5meter))</a:t>
            </a:r>
          </a:p>
          <a:p>
            <a:pPr lvl="1"/>
            <a:r>
              <a:rPr lang="fr-FR" sz="1400" smtClean="0"/>
              <a:t>Compute sobel filtering on Z ,using mask found before (nota : gives the local height variation)</a:t>
            </a:r>
          </a:p>
          <a:p>
            <a:pPr lvl="1"/>
            <a:r>
              <a:rPr lang="fr-FR" sz="1400" smtClean="0"/>
              <a:t>Keep values between 1cm and 12 cm (official possible height)</a:t>
            </a:r>
          </a:p>
          <a:p>
            <a:pPr lvl="1"/>
            <a:r>
              <a:rPr lang="fr-FR" sz="1400" smtClean="0"/>
              <a:t>Export tif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Pointcloud processing : </a:t>
            </a:r>
            <a:br>
              <a:rPr lang="fr-FR" smtClean="0"/>
            </a:br>
            <a:r>
              <a:rPr lang="fr-FR" smtClean="0"/>
              <a:t>from patch to python numpy array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smtClean="0"/>
              <a:t>Get function array_of_array from PPPP_utilities</a:t>
            </a:r>
          </a:p>
          <a:p>
            <a:r>
              <a:rPr lang="fr-FR" sz="1800" smtClean="0"/>
              <a:t>Get function from PPPP/pointcloud : rc_explode</a:t>
            </a:r>
          </a:p>
          <a:p>
            <a:endParaRPr lang="fr-FR" sz="1800" smtClean="0"/>
          </a:p>
          <a:p>
            <a:endParaRPr lang="fr-FR" sz="1800" smtClean="0"/>
          </a:p>
          <a:p>
            <a:r>
              <a:rPr lang="fr-FR" sz="1800" smtClean="0"/>
              <a:t>Using pointcloud to perform plan and cylinder detection : env 1sec/patchde 4k points</a:t>
            </a:r>
          </a:p>
          <a:p>
            <a:endParaRPr lang="fr-FR" sz="1800" smtClean="0"/>
          </a:p>
          <a:p>
            <a:r>
              <a:rPr lang="fr-FR" sz="1800" smtClean="0"/>
              <a:t>Using sclearn to perfomr ICA : same</a:t>
            </a:r>
          </a:p>
          <a:p>
            <a:endParaRPr lang="fr-FR" sz="1800" smtClean="0"/>
          </a:p>
          <a:p>
            <a:r>
              <a:rPr lang="fr-FR" sz="1800" smtClean="0"/>
              <a:t>Using sclearn to perform dbscan : 4sec + using point cloud for normal computation + using pointcloud for outliers removal	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Point 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 smtClean="0"/>
              <a:t>What are Point Clouds?</a:t>
            </a:r>
          </a:p>
          <a:p>
            <a:r>
              <a:rPr lang="en-US" cap="none" dirty="0" smtClean="0"/>
              <a:t>A set of unordered 3D points with attributes resulting from a sensing operation. </a:t>
            </a:r>
          </a:p>
          <a:p>
            <a:pPr lvl="1"/>
            <a:r>
              <a:rPr lang="en-US" cap="none" dirty="0" smtClean="0"/>
              <a:t>Unordered: don’t know who the neighbors are .</a:t>
            </a:r>
          </a:p>
          <a:p>
            <a:pPr lvl="1"/>
            <a:r>
              <a:rPr lang="en-US" cap="none" dirty="0" smtClean="0"/>
              <a:t>Attributes: ex: intensity of returning light, class id</a:t>
            </a:r>
          </a:p>
          <a:p>
            <a:pPr lvl="1"/>
            <a:r>
              <a:rPr lang="en-US" cap="none" dirty="0" smtClean="0"/>
              <a:t>Sensing: physical sensing of reality, not like a vector point representing the position of a tree (no semantic).</a:t>
            </a:r>
          </a:p>
          <a:p>
            <a:endParaRPr lang="en-US" cap="none" dirty="0" smtClean="0"/>
          </a:p>
          <a:p>
            <a:r>
              <a:rPr lang="en-US" cap="none" dirty="0" smtClean="0"/>
              <a:t>Mostly from : </a:t>
            </a:r>
          </a:p>
          <a:p>
            <a:pPr lvl="1"/>
            <a:r>
              <a:rPr lang="en-US" dirty="0" smtClean="0"/>
              <a:t>Active sensors (laser time of flight based):</a:t>
            </a:r>
          </a:p>
          <a:p>
            <a:pPr lvl="2"/>
            <a:r>
              <a:rPr lang="en-US" dirty="0" smtClean="0"/>
              <a:t>Terrestrial tripod</a:t>
            </a:r>
          </a:p>
          <a:p>
            <a:pPr lvl="2"/>
            <a:r>
              <a:rPr lang="en-US" dirty="0" smtClean="0"/>
              <a:t>Terrestrial vehicle (cars/robot)</a:t>
            </a:r>
          </a:p>
          <a:p>
            <a:pPr lvl="2"/>
            <a:r>
              <a:rPr lang="en-US" dirty="0" smtClean="0"/>
              <a:t>Aerial vehicle (plan/drone)</a:t>
            </a:r>
          </a:p>
          <a:p>
            <a:pPr lvl="1"/>
            <a:r>
              <a:rPr lang="en-US" dirty="0" smtClean="0"/>
              <a:t>Passive/mixed : image (stereovision). RGBZ device (</a:t>
            </a:r>
            <a:r>
              <a:rPr lang="en-US" dirty="0" err="1" smtClean="0"/>
              <a:t>Kinect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- 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5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Example : aerial and terrestrial point clouds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- 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6</a:t>
            </a:fld>
            <a:r>
              <a:rPr lang="en-US" smtClean="0"/>
              <a:t>/</a:t>
            </a:r>
            <a:endParaRPr lang="en-US"/>
          </a:p>
        </p:txBody>
      </p:sp>
      <p:pic>
        <p:nvPicPr>
          <p:cNvPr id="35845" name="Picture 5" descr="E:\RemiCura\PROJETS\Postgres_Day_2014_10_RemiC\presentation\src\these_jerome_demantke_aeriall_acquisi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112125"/>
            <a:ext cx="4071933" cy="3817206"/>
          </a:xfrm>
          <a:prstGeom prst="rect">
            <a:avLst/>
          </a:prstGeom>
          <a:noFill/>
        </p:spPr>
      </p:pic>
      <p:pic>
        <p:nvPicPr>
          <p:cNvPr id="35846" name="Picture 6" descr="E:\RemiCura\PROJETS\Postgres_Day_2014_10_RemiC\presentation\src\these_jerome_demantke_terrestrial_acquisition_3.jpg"/>
          <p:cNvPicPr>
            <a:picLocks noChangeAspect="1" noChangeArrowheads="1"/>
          </p:cNvPicPr>
          <p:nvPr/>
        </p:nvPicPr>
        <p:blipFill>
          <a:blip r:embed="rId3" cstate="print"/>
          <a:srcRect r="25604"/>
          <a:stretch>
            <a:fillRect/>
          </a:stretch>
        </p:blipFill>
        <p:spPr bwMode="auto">
          <a:xfrm>
            <a:off x="0" y="2099951"/>
            <a:ext cx="4929190" cy="3848387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0" y="5929330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[1]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072066" y="6000768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[1]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Point 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Why so many people use it?</a:t>
            </a:r>
          </a:p>
          <a:p>
            <a:pPr lvl="1"/>
            <a:r>
              <a:rPr lang="en-US" dirty="0" smtClean="0"/>
              <a:t>3D from images is an ill posed problem. (i.e.: given a pixel in image space, what is its position and size in real world )</a:t>
            </a:r>
          </a:p>
          <a:p>
            <a:pPr lvl="1"/>
            <a:r>
              <a:rPr lang="en-US" dirty="0" smtClean="0"/>
              <a:t>Very good precision (close and long range)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Devices are cheap-</a:t>
            </a:r>
            <a:r>
              <a:rPr lang="en-US" dirty="0" err="1" smtClean="0"/>
              <a:t>ish</a:t>
            </a:r>
            <a:endParaRPr lang="en-US" dirty="0" smtClean="0"/>
          </a:p>
          <a:p>
            <a:pPr lvl="1"/>
            <a:r>
              <a:rPr lang="en-US" dirty="0" smtClean="0"/>
              <a:t>Complements very well images. 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- 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7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 smtClean="0"/>
              <a:t>Point clouds are cool, but very BIG</a:t>
            </a:r>
          </a:p>
          <a:p>
            <a:pPr lvl="1"/>
            <a:r>
              <a:rPr lang="en-US" dirty="0" smtClean="0"/>
              <a:t>Current devices: 1 </a:t>
            </a:r>
            <a:r>
              <a:rPr lang="en-US" b="1" dirty="0" smtClean="0"/>
              <a:t>M</a:t>
            </a:r>
            <a:r>
              <a:rPr lang="en-US" dirty="0" smtClean="0"/>
              <a:t>illion points/</a:t>
            </a:r>
            <a:r>
              <a:rPr lang="en-US" b="1" dirty="0" smtClean="0"/>
              <a:t>sec</a:t>
            </a:r>
            <a:r>
              <a:rPr lang="en-US" dirty="0" smtClean="0"/>
              <a:t>, 12+ attributes. </a:t>
            </a:r>
            <a:r>
              <a:rPr lang="en-US" dirty="0" err="1" smtClean="0"/>
              <a:t>Outch</a:t>
            </a:r>
            <a:r>
              <a:rPr lang="en-US" dirty="0" smtClean="0"/>
              <a:t> !</a:t>
            </a:r>
          </a:p>
          <a:p>
            <a:pPr lvl="1"/>
            <a:r>
              <a:rPr lang="en-US" dirty="0" smtClean="0"/>
              <a:t>1 hour: several </a:t>
            </a:r>
            <a:r>
              <a:rPr lang="en-US" b="1" dirty="0" smtClean="0"/>
              <a:t>B</a:t>
            </a:r>
            <a:r>
              <a:rPr lang="en-US" dirty="0" smtClean="0"/>
              <a:t>illions points.</a:t>
            </a:r>
          </a:p>
          <a:p>
            <a:pPr lvl="1"/>
            <a:r>
              <a:rPr lang="en-US" dirty="0" smtClean="0"/>
              <a:t>French mapping agency: 100’s of data sets, aerial + terrestrial, several type of lasers.</a:t>
            </a:r>
          </a:p>
          <a:p>
            <a:pPr lvl="1"/>
            <a:endParaRPr lang="en-US" dirty="0" smtClean="0"/>
          </a:p>
          <a:p>
            <a:pPr lvl="1"/>
            <a:r>
              <a:rPr lang="en-US" cap="none" dirty="0" smtClean="0"/>
              <a:t>Can’t loa</a:t>
            </a:r>
            <a:r>
              <a:rPr lang="en-US" dirty="0" smtClean="0"/>
              <a:t>d much more than 20 Millions points in memory</a:t>
            </a:r>
            <a:br>
              <a:rPr lang="en-US" dirty="0" smtClean="0"/>
            </a:br>
            <a:r>
              <a:rPr lang="en-US" dirty="0" smtClean="0"/>
              <a:t>=&gt; can’t process much more than 10 Millions points at a 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 much data: personal copy of it is not an option. All data must be centralized on specific storage solution.</a:t>
            </a:r>
          </a:p>
          <a:p>
            <a:pPr lvl="1"/>
            <a:endParaRPr lang="en-US" cap="none" dirty="0" smtClean="0"/>
          </a:p>
          <a:p>
            <a:endParaRPr lang="en-US" cap="non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8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9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people do with point clouds?</a:t>
            </a:r>
          </a:p>
          <a:p>
            <a:r>
              <a:rPr lang="en-US" dirty="0" smtClean="0"/>
              <a:t>Using A File system solution</a:t>
            </a:r>
          </a:p>
          <a:p>
            <a:r>
              <a:rPr lang="en-US" dirty="0" smtClean="0"/>
              <a:t>Using </a:t>
            </a:r>
            <a:r>
              <a:rPr lang="en-US" dirty="0" smtClean="0"/>
              <a:t>A DBMS solution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que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65047</TotalTime>
  <Words>1722</Words>
  <Application>Microsoft Office PowerPoint</Application>
  <PresentationFormat>Affichage à l'écran (4:3)</PresentationFormat>
  <Paragraphs>408</Paragraphs>
  <Slides>45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6" baseType="lpstr">
      <vt:lpstr>Masque contenu</vt:lpstr>
      <vt:lpstr>A PointCloud  Server for point clouds storage and processing</vt:lpstr>
      <vt:lpstr>SUmmary</vt:lpstr>
      <vt:lpstr>Introduction to Point clouds</vt:lpstr>
      <vt:lpstr>Introduction to Point clouds</vt:lpstr>
      <vt:lpstr>Introduction to Point clouds</vt:lpstr>
      <vt:lpstr>Introduction to Point clouds</vt:lpstr>
      <vt:lpstr>Introduction to Point clouds</vt:lpstr>
      <vt:lpstr>Introduction to Point clouds</vt:lpstr>
      <vt:lpstr>Why use a DBMS?</vt:lpstr>
      <vt:lpstr>Why use a DBMS?</vt:lpstr>
      <vt:lpstr>Why use a DBMS?</vt:lpstr>
      <vt:lpstr>Why use a DBMS?</vt:lpstr>
      <vt:lpstr>Why use a DBMS?</vt:lpstr>
      <vt:lpstr>Why use a DBMS?</vt:lpstr>
      <vt:lpstr>PointCloud : efficient  storing/querying/Loading in postgres</vt:lpstr>
      <vt:lpstr>efficient  storing/querying/Loading in postgres</vt:lpstr>
      <vt:lpstr>efficient  storing/querying/Loading in postgres</vt:lpstr>
      <vt:lpstr>efficient  storing/querying/Loading in postgres</vt:lpstr>
      <vt:lpstr>efficient  storing/querying/Loading in postgres</vt:lpstr>
      <vt:lpstr>efficient  storing/querying/Loading in postgres</vt:lpstr>
      <vt:lpstr>efficient  storing/querying/Loading in postgres</vt:lpstr>
      <vt:lpstr>ressources</vt:lpstr>
      <vt:lpstr>Doc</vt:lpstr>
      <vt:lpstr>TOOLS</vt:lpstr>
      <vt:lpstr>Annexes</vt:lpstr>
      <vt:lpstr>ANNEXES</vt:lpstr>
      <vt:lpstr>Diapositive 27</vt:lpstr>
      <vt:lpstr>Diapositive 28</vt:lpstr>
      <vt:lpstr>Demo postgres </vt:lpstr>
      <vt:lpstr>Demo postgres </vt:lpstr>
      <vt:lpstr>Demo PLR</vt:lpstr>
      <vt:lpstr>Demo python</vt:lpstr>
      <vt:lpstr>Comparaison plpythonu/plr avec le package «  fastcluster»</vt:lpstr>
      <vt:lpstr>vtk   Icp</vt:lpstr>
      <vt:lpstr>PCL :  Detection de plans filtrage</vt:lpstr>
      <vt:lpstr>Conversion en raster </vt:lpstr>
      <vt:lpstr>Traitement d’image basique</vt:lpstr>
      <vt:lpstr>avancé</vt:lpstr>
      <vt:lpstr>24/06</vt:lpstr>
      <vt:lpstr>Loading data</vt:lpstr>
      <vt:lpstr>Patch To Raster</vt:lpstr>
      <vt:lpstr>Patch To Raster</vt:lpstr>
      <vt:lpstr>Image processing :  building detection</vt:lpstr>
      <vt:lpstr>Image processing :  sidewalk detection</vt:lpstr>
      <vt:lpstr>Pointcloud processing :  from patch to python numpy 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Prod_14</dc:creator>
  <cp:lastModifiedBy>Rémi Cura</cp:lastModifiedBy>
  <cp:revision>4645</cp:revision>
  <dcterms:created xsi:type="dcterms:W3CDTF">2012-04-02T16:43:32Z</dcterms:created>
  <dcterms:modified xsi:type="dcterms:W3CDTF">2014-09-23T16:46:59Z</dcterms:modified>
</cp:coreProperties>
</file>