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4"/>
  </p:notesMasterIdLst>
  <p:sldIdLst>
    <p:sldId id="258" r:id="rId2"/>
    <p:sldId id="263" r:id="rId3"/>
    <p:sldId id="266" r:id="rId4"/>
    <p:sldId id="265" r:id="rId5"/>
    <p:sldId id="267" r:id="rId6"/>
    <p:sldId id="268" r:id="rId7"/>
    <p:sldId id="270" r:id="rId8"/>
    <p:sldId id="271" r:id="rId9"/>
    <p:sldId id="272" r:id="rId10"/>
    <p:sldId id="274" r:id="rId11"/>
    <p:sldId id="275" r:id="rId12"/>
    <p:sldId id="277" r:id="rId13"/>
    <p:sldId id="276" r:id="rId14"/>
    <p:sldId id="278" r:id="rId15"/>
    <p:sldId id="279" r:id="rId16"/>
    <p:sldId id="281" r:id="rId17"/>
    <p:sldId id="280" r:id="rId18"/>
    <p:sldId id="285" r:id="rId19"/>
    <p:sldId id="287" r:id="rId20"/>
    <p:sldId id="288" r:id="rId21"/>
    <p:sldId id="286" r:id="rId22"/>
    <p:sldId id="289" r:id="rId23"/>
    <p:sldId id="293" r:id="rId24"/>
    <p:sldId id="322" r:id="rId25"/>
    <p:sldId id="292" r:id="rId26"/>
    <p:sldId id="299" r:id="rId27"/>
    <p:sldId id="300" r:id="rId28"/>
    <p:sldId id="315" r:id="rId29"/>
    <p:sldId id="316" r:id="rId30"/>
    <p:sldId id="294" r:id="rId31"/>
    <p:sldId id="317" r:id="rId32"/>
    <p:sldId id="318" r:id="rId33"/>
    <p:sldId id="290" r:id="rId34"/>
    <p:sldId id="314" r:id="rId35"/>
    <p:sldId id="296" r:id="rId36"/>
    <p:sldId id="298" r:id="rId37"/>
    <p:sldId id="301" r:id="rId38"/>
    <p:sldId id="302" r:id="rId39"/>
    <p:sldId id="304" r:id="rId40"/>
    <p:sldId id="306" r:id="rId41"/>
    <p:sldId id="321" r:id="rId42"/>
    <p:sldId id="307" r:id="rId43"/>
    <p:sldId id="308" r:id="rId44"/>
    <p:sldId id="309" r:id="rId45"/>
    <p:sldId id="305" r:id="rId46"/>
    <p:sldId id="311" r:id="rId47"/>
    <p:sldId id="313" r:id="rId48"/>
    <p:sldId id="320" r:id="rId49"/>
    <p:sldId id="319" r:id="rId50"/>
    <p:sldId id="323" r:id="rId51"/>
    <p:sldId id="340" r:id="rId52"/>
    <p:sldId id="346" r:id="rId53"/>
    <p:sldId id="324" r:id="rId54"/>
    <p:sldId id="337" r:id="rId55"/>
    <p:sldId id="341" r:id="rId56"/>
    <p:sldId id="342" r:id="rId57"/>
    <p:sldId id="347" r:id="rId58"/>
    <p:sldId id="349" r:id="rId59"/>
    <p:sldId id="344" r:id="rId60"/>
    <p:sldId id="343" r:id="rId61"/>
    <p:sldId id="345" r:id="rId62"/>
    <p:sldId id="336" r:id="rId63"/>
    <p:sldId id="327" r:id="rId64"/>
    <p:sldId id="331" r:id="rId65"/>
    <p:sldId id="330" r:id="rId66"/>
    <p:sldId id="326" r:id="rId67"/>
    <p:sldId id="328" r:id="rId68"/>
    <p:sldId id="329" r:id="rId69"/>
    <p:sldId id="332" r:id="rId70"/>
    <p:sldId id="333" r:id="rId71"/>
    <p:sldId id="334" r:id="rId72"/>
    <p:sldId id="335" r:id="rId7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52A7"/>
    <a:srgbClr val="E056A9"/>
    <a:srgbClr val="009242"/>
    <a:srgbClr val="990000"/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712" autoAdjust="0"/>
  </p:normalViewPr>
  <p:slideViewPr>
    <p:cSldViewPr>
      <p:cViewPr varScale="1">
        <p:scale>
          <a:sx n="81" d="100"/>
          <a:sy n="81" d="100"/>
        </p:scale>
        <p:origin x="1661" y="58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-114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ADAD09E-12DF-43E8-B0A6-6F8FA6F493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7F0A692-7C20-4BCD-B7B3-126A44FCD2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39258B6-4959-48BD-BE9B-D56F8B5BA6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BFE5908-19E0-40BF-A817-4104B998236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99421D2-20C8-41D6-853C-14B861C3F6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1B5AED7-74E7-49BE-8F73-D70585AD68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444DA8-08F7-4AF9-8780-8D7096A6A7CF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8542B-E7D8-42D6-ABE5-5450042BB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48600" y="6407727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en-US" altLang="fr-FR" dirty="0"/>
              <a:t>Page </a:t>
            </a:r>
            <a:fld id="{1766600C-A90D-4B71-BC65-CC27BEB140BA}" type="slidenum">
              <a:rPr lang="en-US" altLang="fr-FR" smtClean="0"/>
              <a:pPr algn="r">
                <a:defRPr/>
              </a:pPr>
              <a:t>‹#›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6237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B852A-9323-4DA6-B6A3-AD33556A6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 dirty="0"/>
              <a:t>Page </a:t>
            </a:r>
            <a:fld id="{3F9772AD-29E1-4CD7-A721-8CE9A8EE6032}" type="slidenum">
              <a:rPr lang="en-US" altLang="fr-FR" smtClean="0"/>
              <a:pPr>
                <a:defRPr/>
              </a:pPr>
              <a:t>‹#›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97648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417DB-BD8C-449A-9D75-D8E30F2EE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 dirty="0"/>
              <a:t>Page </a:t>
            </a:r>
            <a:fld id="{0FFCF231-AAC3-4081-BF74-FC6799BBAD30}" type="slidenum">
              <a:rPr lang="en-US" altLang="fr-FR" smtClean="0"/>
              <a:pPr>
                <a:defRPr/>
              </a:pPr>
              <a:t>‹#›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48081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844" y="310556"/>
            <a:ext cx="8229598" cy="9086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761A3E6-E00D-42D3-8624-8A04958A9B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 dirty="0"/>
              <a:t>Page </a:t>
            </a:r>
            <a:fld id="{27C753CA-78B5-45E0-B119-C5352AC79F9D}" type="slidenum">
              <a:rPr lang="en-US" altLang="fr-FR" smtClean="0"/>
              <a:pPr>
                <a:defRPr/>
              </a:pPr>
              <a:t>‹#›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779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29" y="35052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629" y="4867275"/>
            <a:ext cx="7772400" cy="82192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9DF8-78E5-4242-9982-F26C41A11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 dirty="0"/>
              <a:t>Page </a:t>
            </a:r>
            <a:fld id="{286D9CA9-CD3A-45B8-A663-FD498B7635C1}" type="slidenum">
              <a:rPr lang="en-US" altLang="fr-FR" smtClean="0"/>
              <a:pPr>
                <a:defRPr/>
              </a:pPr>
              <a:t>‹#›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8840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59E1D-80C3-4B1E-87B4-E0B658690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 dirty="0"/>
              <a:t>Page </a:t>
            </a:r>
            <a:fld id="{BF8FECE9-6F21-4984-ADF8-65987B8A725E}" type="slidenum">
              <a:rPr lang="en-US" altLang="fr-FR" smtClean="0"/>
              <a:pPr>
                <a:defRPr/>
              </a:pPr>
              <a:t>‹#›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81537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62432-6E71-4006-99E1-19A2AAC66F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 dirty="0"/>
              <a:t>Page </a:t>
            </a:r>
            <a:fld id="{086320C3-8F59-44C0-A19E-F2AAF7C53D06}" type="slidenum">
              <a:rPr lang="en-US" altLang="fr-FR" smtClean="0"/>
              <a:pPr>
                <a:defRPr/>
              </a:pPr>
              <a:t>‹#›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64798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353D2-C5E2-4170-BD8C-85790F793D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 dirty="0"/>
              <a:t>Page </a:t>
            </a:r>
            <a:fld id="{31C1336F-ABDE-4B24-B0E5-A7FD61DC0D42}" type="slidenum">
              <a:rPr lang="en-US" altLang="fr-FR" smtClean="0"/>
              <a:pPr>
                <a:defRPr/>
              </a:pPr>
              <a:t>‹#›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14353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908E4-8B15-437E-AE70-607157EB8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 dirty="0"/>
              <a:t>Page </a:t>
            </a:r>
            <a:fld id="{614D8417-9BE6-4507-88F9-706BE7CB8C1E}" type="slidenum">
              <a:rPr lang="en-US" altLang="fr-FR" smtClean="0"/>
              <a:pPr>
                <a:defRPr/>
              </a:pPr>
              <a:t>‹#›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01832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85C1F-D573-4C4A-BD6F-91575AF4DA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/>
              <a:t>R</a:t>
            </a:r>
            <a:r>
              <a:rPr lang="fr-FR" altLang="fr-FR" err="1"/>
              <a:t>émi</a:t>
            </a:r>
            <a:r>
              <a:rPr lang="fr-FR" altLang="fr-FR"/>
              <a:t> Cura</a:t>
            </a:r>
            <a:r>
              <a:rPr lang="en-US" altLang="fr-FR"/>
              <a:t>, 2019</a:t>
            </a:r>
          </a:p>
          <a:p>
            <a:pPr>
              <a:defRPr/>
            </a:pPr>
            <a:r>
              <a:rPr lang="en-US" altLang="fr-FR"/>
              <a:t>Page </a:t>
            </a:r>
            <a:fld id="{D240F9E0-CC27-4743-B360-E2E6AF6BF196}" type="slidenum">
              <a:rPr lang="en-US" altLang="fr-FR" smtClean="0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9823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2428-99D0-4692-A63E-13EF51E65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fr-FR" dirty="0"/>
              <a:t>Page </a:t>
            </a:r>
            <a:fld id="{52146071-6A0E-4C03-A4AF-09A694950DAF}" type="slidenum">
              <a:rPr lang="en-US" altLang="fr-FR" smtClean="0"/>
              <a:pPr>
                <a:defRPr/>
              </a:pPr>
              <a:t>‹#›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89578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4695EA4-8C0E-420F-8B3F-F3AD6A9B2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7844" y="457200"/>
            <a:ext cx="8229598" cy="56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173F69-0434-444F-9542-D6618E2D5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7844" y="1447799"/>
            <a:ext cx="8229598" cy="476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438AB768-679C-4636-BC02-280A7AD50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845" y="6324600"/>
            <a:ext cx="822959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8DFA3491-4D0B-4879-8BE9-5082FCD1A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844" y="990600"/>
            <a:ext cx="82296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62009069-2378-43D4-99AA-5B9835ADF6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0478" y="6434744"/>
            <a:ext cx="1371600" cy="283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fr-FR"/>
              <a:t>Page </a:t>
            </a:r>
            <a:fld id="{7306F73D-16D5-4E47-A225-867777393634}" type="slidenum">
              <a:rPr lang="en-US" altLang="fr-FR" smtClean="0"/>
              <a:pPr>
                <a:defRPr/>
              </a:pPr>
              <a:t>‹#›</a:t>
            </a:fld>
            <a:endParaRPr lang="en-US" altLang="fr-FR" dirty="0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C28400E9-1BB8-401A-B609-92F11A5BEF3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9" y="6434744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7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Poppins" panose="00000500000000000000" pitchFamily="50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Poppins" panose="00000500000000000000" pitchFamily="50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Poppins" panose="00000500000000000000" pitchFamily="50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Poppins" panose="00000500000000000000" pitchFamily="50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Nunito Sans Light" panose="00000400000000000000" pitchFamily="2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Nunito Sans ExtraLight" panose="00000300000000000000" pitchFamily="2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1012D58-360E-46C6-A609-1F09CDF7E8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pPr algn="ctr"/>
            <a:r>
              <a:rPr lang="en-US" altLang="en-US"/>
              <a:t>Relational DBs for Political Science:</a:t>
            </a:r>
            <a:br>
              <a:rPr lang="en-US" altLang="en-US"/>
            </a:br>
            <a:r>
              <a:rPr lang="en-US" altLang="en-US"/>
              <a:t>Why you should use one !</a:t>
            </a:r>
            <a:endParaRPr lang="fr-FR" altLang="en-US"/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81B4E078-8701-4E29-8930-29F8A940C3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</a:t>
            </a:r>
            <a:r>
              <a:rPr lang="fr-FR" altLang="en-US"/>
              <a:t>émi </a:t>
            </a:r>
            <a:r>
              <a:rPr lang="en-US" altLang="en-US"/>
              <a:t>Cura</a:t>
            </a:r>
            <a:br>
              <a:rPr lang="en-US" altLang="en-US"/>
            </a:br>
            <a:r>
              <a:rPr lang="en-US" altLang="en-US"/>
              <a:t>Pf. In Song Kim</a:t>
            </a:r>
            <a:endParaRPr lang="fr-FR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942AE483-17B5-4A89-8A3C-1D36410F04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sa Offc Serif Pro" panose="02010504030101020102" pitchFamily="2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sa Offc Serif Pro" panose="02010504030101020102" pitchFamily="2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sa Offc Serif Pro" panose="02010504030101020102" pitchFamily="2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fr-FR" sz="1400" dirty="0">
                <a:latin typeface="Times New Roman" panose="02020603050405020304" pitchFamily="18" charset="0"/>
              </a:rPr>
              <a:t>Page </a:t>
            </a:r>
            <a:fld id="{3323E442-EF48-4C00-B636-99738DB4F94D}" type="slidenum">
              <a:rPr lang="en-US" altLang="fr-FR" sz="1400" smtClean="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fr-FR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: data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All set ,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thank you for your attention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000" dirty="0">
                <a:sym typeface="Wingdings" panose="05000000000000000000" pitchFamily="2" charset="2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10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07456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Science specificities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Kidding…</a:t>
            </a:r>
          </a:p>
          <a:p>
            <a:pPr marL="0" indent="0">
              <a:buNone/>
            </a:pPr>
            <a:endParaRPr lang="en-US" sz="3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000" dirty="0">
                <a:sym typeface="Wingdings" panose="05000000000000000000" pitchFamily="2" charset="2"/>
              </a:rPr>
              <a:t>Reproducible + Trackable + Explainable:</a:t>
            </a:r>
            <a:br>
              <a:rPr lang="en-US" sz="3000" dirty="0">
                <a:sym typeface="Wingdings" panose="05000000000000000000" pitchFamily="2" charset="2"/>
              </a:rPr>
            </a:br>
            <a:r>
              <a:rPr lang="en-US" sz="3000" dirty="0">
                <a:sym typeface="Wingdings" panose="05000000000000000000" pitchFamily="2" charset="2"/>
              </a:rPr>
              <a:t>generic</a:t>
            </a:r>
          </a:p>
          <a:p>
            <a:pPr marL="0" indent="0">
              <a:buNone/>
            </a:pPr>
            <a:endParaRPr lang="en-US" sz="3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000" dirty="0">
                <a:sym typeface="Wingdings" panose="05000000000000000000" pitchFamily="2" charset="2"/>
              </a:rPr>
              <a:t>What is specific for Political Science?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11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83734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12</a:t>
            </a:fld>
            <a:endParaRPr lang="en-US" alt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92D86-7015-4DF9-813C-FA4E5A81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6" y="1676400"/>
            <a:ext cx="8424510" cy="15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9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51013A-1494-4C3E-B6CC-229A5B26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8" y="1295400"/>
            <a:ext cx="8779001" cy="1615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2" y="3429000"/>
            <a:ext cx="8229598" cy="28956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>
                <a:sym typeface="Wingdings" panose="05000000000000000000" pitchFamily="2" charset="2"/>
              </a:rPr>
              <a:t>Collect: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survey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scrape web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existing datasets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13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16247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94EB13-E8AC-4AE1-A86D-1E73D976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8" y="1247135"/>
            <a:ext cx="8756139" cy="166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3429000"/>
            <a:ext cx="6166642" cy="28956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>
                <a:sym typeface="Wingdings" panose="05000000000000000000" pitchFamily="2" charset="2"/>
              </a:rPr>
              <a:t>Process: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extract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clean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merge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14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2369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AE660F-15E0-4593-81E9-54DB40DE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8" y="1219200"/>
            <a:ext cx="8817104" cy="1607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98" y="3429000"/>
            <a:ext cx="3284602" cy="28956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>
                <a:sym typeface="Wingdings" panose="05000000000000000000" pitchFamily="2" charset="2"/>
              </a:rPr>
              <a:t>Analyze: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regression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causal inf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ML 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model 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15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66040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>
                <a:sym typeface="Wingdings" panose="05000000000000000000" pitchFamily="2" charset="2"/>
              </a:rPr>
              <a:t>Revolves around the mighty dataset…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16</a:t>
            </a:fld>
            <a:endParaRPr lang="en-US" alt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60A29-15D9-4DC2-B284-7DD8A10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14600"/>
            <a:ext cx="6424217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912A-5BAA-416B-B318-041BEEB0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F507FC-FDB4-477E-95DD-20E9219B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629" y="4829089"/>
            <a:ext cx="7772400" cy="821920"/>
          </a:xfrm>
        </p:spPr>
        <p:txBody>
          <a:bodyPr/>
          <a:lstStyle/>
          <a:p>
            <a:r>
              <a:rPr lang="en-US" dirty="0"/>
              <a:t>Strength and weakness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960B-8F43-47C0-8395-6FC19845B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86D9CA9-CD3A-45B8-A663-FD498B7635C1}" type="slidenum">
              <a:rPr lang="en-US" altLang="fr-FR" smtClean="0"/>
              <a:pPr/>
              <a:t>17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83285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What is it (typically) : a big (sparse + redundant)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18</a:t>
            </a:fld>
            <a:endParaRPr lang="en-US" altLang="fr-FR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DD1EADD-BD20-4C34-9278-07A82B0B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2" y="2209800"/>
            <a:ext cx="6471482" cy="33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5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What is it good for?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19</a:t>
            </a:fld>
            <a:endParaRPr lang="en-US" altLang="fr-F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5B04D8-F241-4FE0-AFE2-B87BB90FB685}"/>
              </a:ext>
            </a:extLst>
          </p:cNvPr>
          <p:cNvGrpSpPr/>
          <p:nvPr/>
        </p:nvGrpSpPr>
        <p:grpSpPr>
          <a:xfrm>
            <a:off x="2286000" y="2819400"/>
            <a:ext cx="2170509" cy="457200"/>
            <a:chOff x="1146572" y="3081337"/>
            <a:chExt cx="2170509" cy="457200"/>
          </a:xfrm>
        </p:grpSpPr>
        <p:pic>
          <p:nvPicPr>
            <p:cNvPr id="5" name="Graphic 4" descr="Thumbs up sign">
              <a:extLst>
                <a:ext uri="{FF2B5EF4-FFF2-40B4-BE49-F238E27FC236}">
                  <a16:creationId xmlns:a16="http://schemas.microsoft.com/office/drawing/2014/main" id="{EFC8F560-F0C8-4AA2-B1F0-2E21920D3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0434" y="3081337"/>
              <a:ext cx="457200" cy="457200"/>
            </a:xfrm>
            <a:prstGeom prst="rect">
              <a:avLst/>
            </a:prstGeom>
          </p:spPr>
        </p:pic>
        <p:pic>
          <p:nvPicPr>
            <p:cNvPr id="6" name="Graphic 5" descr="Thumbs up sign">
              <a:extLst>
                <a:ext uri="{FF2B5EF4-FFF2-40B4-BE49-F238E27FC236}">
                  <a16:creationId xmlns:a16="http://schemas.microsoft.com/office/drawing/2014/main" id="{E295B940-3858-40A4-AC83-7FCE6E132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1200" y="3081337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 descr="Thumbs up sign">
              <a:extLst>
                <a:ext uri="{FF2B5EF4-FFF2-40B4-BE49-F238E27FC236}">
                  <a16:creationId xmlns:a16="http://schemas.microsoft.com/office/drawing/2014/main" id="{2B81CF9B-A5EC-4E67-9A17-B6E1145EE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2681" y="3081337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Thumbs up sign">
              <a:extLst>
                <a:ext uri="{FF2B5EF4-FFF2-40B4-BE49-F238E27FC236}">
                  <a16:creationId xmlns:a16="http://schemas.microsoft.com/office/drawing/2014/main" id="{A379EDD4-AAB5-4963-8212-F2D36910B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9881" y="3081337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 descr="Thumbs up sign">
              <a:extLst>
                <a:ext uri="{FF2B5EF4-FFF2-40B4-BE49-F238E27FC236}">
                  <a16:creationId xmlns:a16="http://schemas.microsoft.com/office/drawing/2014/main" id="{A66264CC-BE94-4CC1-A742-FD840A90C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572" y="3081337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58E6FA-0A01-408D-8AEB-12328C74C511}"/>
              </a:ext>
            </a:extLst>
          </p:cNvPr>
          <p:cNvGrpSpPr/>
          <p:nvPr/>
        </p:nvGrpSpPr>
        <p:grpSpPr>
          <a:xfrm>
            <a:off x="3177349" y="3340780"/>
            <a:ext cx="1291828" cy="457200"/>
            <a:chOff x="1146572" y="3538537"/>
            <a:chExt cx="1291828" cy="457200"/>
          </a:xfrm>
        </p:grpSpPr>
        <p:pic>
          <p:nvPicPr>
            <p:cNvPr id="10" name="Graphic 9" descr="Thumbs up sign">
              <a:extLst>
                <a:ext uri="{FF2B5EF4-FFF2-40B4-BE49-F238E27FC236}">
                  <a16:creationId xmlns:a16="http://schemas.microsoft.com/office/drawing/2014/main" id="{23F62F86-8D4C-4267-8E77-46385A49F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0434" y="3538537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 descr="Thumbs up sign">
              <a:extLst>
                <a:ext uri="{FF2B5EF4-FFF2-40B4-BE49-F238E27FC236}">
                  <a16:creationId xmlns:a16="http://schemas.microsoft.com/office/drawing/2014/main" id="{A25B16DA-B309-4906-9913-08CB6E83A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1200" y="3538537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Thumbs up sign">
              <a:extLst>
                <a:ext uri="{FF2B5EF4-FFF2-40B4-BE49-F238E27FC236}">
                  <a16:creationId xmlns:a16="http://schemas.microsoft.com/office/drawing/2014/main" id="{43EFF143-5FF7-4B67-B296-03562F75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572" y="3538537"/>
              <a:ext cx="457200" cy="457200"/>
            </a:xfrm>
            <a:prstGeom prst="rect">
              <a:avLst/>
            </a:prstGeom>
          </p:spPr>
        </p:pic>
      </p:grpSp>
      <p:pic>
        <p:nvPicPr>
          <p:cNvPr id="13" name="Graphic 12" descr="Thumbs up sign">
            <a:extLst>
              <a:ext uri="{FF2B5EF4-FFF2-40B4-BE49-F238E27FC236}">
                <a16:creationId xmlns:a16="http://schemas.microsoft.com/office/drawing/2014/main" id="{7FADCF08-523B-4A67-A7B5-8087A65BE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1528" y="3853072"/>
            <a:ext cx="457200" cy="45720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D4E5E7C-5AA0-4B6F-84B1-01D759623087}"/>
              </a:ext>
            </a:extLst>
          </p:cNvPr>
          <p:cNvSpPr txBox="1">
            <a:spLocks/>
          </p:cNvSpPr>
          <p:nvPr/>
        </p:nvSpPr>
        <p:spPr bwMode="auto">
          <a:xfrm>
            <a:off x="4152702" y="2853382"/>
            <a:ext cx="3695897" cy="24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Nunito Sans Light" panose="00000400000000000000" pitchFamily="2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unito Sans ExtraLight" panose="00000300000000000000" pitchFamily="2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lvl="1"/>
            <a:r>
              <a:rPr lang="en-US" sz="3000" kern="0" dirty="0">
                <a:sym typeface="Wingdings" panose="05000000000000000000" pitchFamily="2" charset="2"/>
              </a:rPr>
              <a:t>Analysis</a:t>
            </a:r>
          </a:p>
          <a:p>
            <a:pPr lvl="1"/>
            <a:r>
              <a:rPr lang="en-US" sz="3000" kern="0" dirty="0">
                <a:sym typeface="Wingdings" panose="05000000000000000000" pitchFamily="2" charset="2"/>
              </a:rPr>
              <a:t>Simplicity</a:t>
            </a:r>
          </a:p>
          <a:p>
            <a:pPr lvl="1"/>
            <a:r>
              <a:rPr lang="en-US" sz="3000" kern="0" dirty="0">
                <a:sym typeface="Wingdings" panose="05000000000000000000" pitchFamily="2" charset="2"/>
              </a:rPr>
              <a:t>Dirty sharing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6D7756-42B3-4417-AAF1-A9E8EBFD3163}"/>
              </a:ext>
            </a:extLst>
          </p:cNvPr>
          <p:cNvGrpSpPr/>
          <p:nvPr/>
        </p:nvGrpSpPr>
        <p:grpSpPr>
          <a:xfrm>
            <a:off x="152400" y="2819400"/>
            <a:ext cx="2170509" cy="457200"/>
            <a:chOff x="1146572" y="3081337"/>
            <a:chExt cx="2170509" cy="457200"/>
          </a:xfrm>
        </p:grpSpPr>
        <p:pic>
          <p:nvPicPr>
            <p:cNvPr id="27" name="Graphic 26" descr="Thumbs up sign">
              <a:extLst>
                <a:ext uri="{FF2B5EF4-FFF2-40B4-BE49-F238E27FC236}">
                  <a16:creationId xmlns:a16="http://schemas.microsoft.com/office/drawing/2014/main" id="{9D308A2A-E6C2-47F4-85CB-770EB2040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0434" y="3081337"/>
              <a:ext cx="457200" cy="457200"/>
            </a:xfrm>
            <a:prstGeom prst="rect">
              <a:avLst/>
            </a:prstGeom>
          </p:spPr>
        </p:pic>
        <p:pic>
          <p:nvPicPr>
            <p:cNvPr id="28" name="Graphic 27" descr="Thumbs up sign">
              <a:extLst>
                <a:ext uri="{FF2B5EF4-FFF2-40B4-BE49-F238E27FC236}">
                  <a16:creationId xmlns:a16="http://schemas.microsoft.com/office/drawing/2014/main" id="{2018EE9C-B563-4F9F-8788-B19AB759C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1200" y="3081337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Thumbs up sign">
              <a:extLst>
                <a:ext uri="{FF2B5EF4-FFF2-40B4-BE49-F238E27FC236}">
                  <a16:creationId xmlns:a16="http://schemas.microsoft.com/office/drawing/2014/main" id="{5DFCD453-3838-4D8F-8B82-7E894E9A3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2681" y="3081337"/>
              <a:ext cx="457200" cy="457200"/>
            </a:xfrm>
            <a:prstGeom prst="rect">
              <a:avLst/>
            </a:prstGeom>
          </p:spPr>
        </p:pic>
        <p:pic>
          <p:nvPicPr>
            <p:cNvPr id="30" name="Graphic 29" descr="Thumbs up sign">
              <a:extLst>
                <a:ext uri="{FF2B5EF4-FFF2-40B4-BE49-F238E27FC236}">
                  <a16:creationId xmlns:a16="http://schemas.microsoft.com/office/drawing/2014/main" id="{2BA9647D-A12E-409B-B7D4-9827325BF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9881" y="3081337"/>
              <a:ext cx="457200" cy="457200"/>
            </a:xfrm>
            <a:prstGeom prst="rect">
              <a:avLst/>
            </a:prstGeom>
          </p:spPr>
        </p:pic>
        <p:pic>
          <p:nvPicPr>
            <p:cNvPr id="31" name="Graphic 30" descr="Thumbs up sign">
              <a:extLst>
                <a:ext uri="{FF2B5EF4-FFF2-40B4-BE49-F238E27FC236}">
                  <a16:creationId xmlns:a16="http://schemas.microsoft.com/office/drawing/2014/main" id="{E1815861-C0BB-4752-87A4-2D8D3C1FD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572" y="308133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543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9E42-06FB-4BF0-BFCA-A38E081C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62CE-6DE4-4863-9556-1F38BCE8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dirty="0"/>
              <a:t>Easier/Better data?</a:t>
            </a:r>
          </a:p>
          <a:p>
            <a:pPr>
              <a:spcAft>
                <a:spcPts val="3000"/>
              </a:spcAft>
            </a:pPr>
            <a:r>
              <a:rPr lang="en-US" dirty="0"/>
              <a:t>Examples with the Lobbyview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5AA46-E8F7-4DA9-A7C2-DC029DC80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 dirty="0"/>
              <a:t>Page </a:t>
            </a:r>
            <a:fld id="{27C753CA-78B5-45E0-B119-C5352AC79F9D}" type="slidenum">
              <a:rPr lang="en-US" altLang="fr-FR" smtClean="0"/>
              <a:pPr/>
              <a:t>2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91658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Very good for analysis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 keep using it for that !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Simple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 good for quick and dirty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… Bad for everything else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20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7432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What is it bad for?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21</a:t>
            </a:fld>
            <a:endParaRPr lang="en-US" altLang="fr-F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5B04D8-F241-4FE0-AFE2-B87BB90FB685}"/>
              </a:ext>
            </a:extLst>
          </p:cNvPr>
          <p:cNvGrpSpPr/>
          <p:nvPr/>
        </p:nvGrpSpPr>
        <p:grpSpPr>
          <a:xfrm rot="10800000">
            <a:off x="2286000" y="4495799"/>
            <a:ext cx="2170509" cy="457200"/>
            <a:chOff x="1146572" y="3081337"/>
            <a:chExt cx="2170509" cy="457200"/>
          </a:xfrm>
        </p:grpSpPr>
        <p:pic>
          <p:nvPicPr>
            <p:cNvPr id="5" name="Graphic 4" descr="Thumbs up sign">
              <a:extLst>
                <a:ext uri="{FF2B5EF4-FFF2-40B4-BE49-F238E27FC236}">
                  <a16:creationId xmlns:a16="http://schemas.microsoft.com/office/drawing/2014/main" id="{EFC8F560-F0C8-4AA2-B1F0-2E21920D3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0434" y="3081337"/>
              <a:ext cx="457200" cy="457200"/>
            </a:xfrm>
            <a:prstGeom prst="rect">
              <a:avLst/>
            </a:prstGeom>
          </p:spPr>
        </p:pic>
        <p:pic>
          <p:nvPicPr>
            <p:cNvPr id="6" name="Graphic 5" descr="Thumbs up sign">
              <a:extLst>
                <a:ext uri="{FF2B5EF4-FFF2-40B4-BE49-F238E27FC236}">
                  <a16:creationId xmlns:a16="http://schemas.microsoft.com/office/drawing/2014/main" id="{E295B940-3858-40A4-AC83-7FCE6E132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1200" y="3081337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 descr="Thumbs up sign">
              <a:extLst>
                <a:ext uri="{FF2B5EF4-FFF2-40B4-BE49-F238E27FC236}">
                  <a16:creationId xmlns:a16="http://schemas.microsoft.com/office/drawing/2014/main" id="{2B81CF9B-A5EC-4E67-9A17-B6E1145EE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2681" y="3081337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Thumbs up sign">
              <a:extLst>
                <a:ext uri="{FF2B5EF4-FFF2-40B4-BE49-F238E27FC236}">
                  <a16:creationId xmlns:a16="http://schemas.microsoft.com/office/drawing/2014/main" id="{A379EDD4-AAB5-4963-8212-F2D36910B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9881" y="3081337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 descr="Thumbs up sign">
              <a:extLst>
                <a:ext uri="{FF2B5EF4-FFF2-40B4-BE49-F238E27FC236}">
                  <a16:creationId xmlns:a16="http://schemas.microsoft.com/office/drawing/2014/main" id="{A66264CC-BE94-4CC1-A742-FD840A90C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572" y="3081337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58E6FA-0A01-408D-8AEB-12328C74C511}"/>
              </a:ext>
            </a:extLst>
          </p:cNvPr>
          <p:cNvGrpSpPr/>
          <p:nvPr/>
        </p:nvGrpSpPr>
        <p:grpSpPr>
          <a:xfrm rot="10800000">
            <a:off x="3588115" y="3340780"/>
            <a:ext cx="881062" cy="457200"/>
            <a:chOff x="1146572" y="3538537"/>
            <a:chExt cx="881062" cy="457200"/>
          </a:xfrm>
        </p:grpSpPr>
        <p:pic>
          <p:nvPicPr>
            <p:cNvPr id="10" name="Graphic 9" descr="Thumbs up sign">
              <a:extLst>
                <a:ext uri="{FF2B5EF4-FFF2-40B4-BE49-F238E27FC236}">
                  <a16:creationId xmlns:a16="http://schemas.microsoft.com/office/drawing/2014/main" id="{23F62F86-8D4C-4267-8E77-46385A49F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0434" y="3538537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Thumbs up sign">
              <a:extLst>
                <a:ext uri="{FF2B5EF4-FFF2-40B4-BE49-F238E27FC236}">
                  <a16:creationId xmlns:a16="http://schemas.microsoft.com/office/drawing/2014/main" id="{43EFF143-5FF7-4B67-B296-03562F75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572" y="3538537"/>
              <a:ext cx="457200" cy="457200"/>
            </a:xfrm>
            <a:prstGeom prst="rect">
              <a:avLst/>
            </a:prstGeom>
          </p:spPr>
        </p:pic>
      </p:grpSp>
      <p:pic>
        <p:nvPicPr>
          <p:cNvPr id="14" name="Graphic 13" descr="Thumbs up sign">
            <a:extLst>
              <a:ext uri="{FF2B5EF4-FFF2-40B4-BE49-F238E27FC236}">
                <a16:creationId xmlns:a16="http://schemas.microsoft.com/office/drawing/2014/main" id="{1C32A15A-427B-45F5-914D-3018E3BD0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001528" y="2895599"/>
            <a:ext cx="457200" cy="4572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494D578-97BA-47F6-8B8E-061B1DAD1C7E}"/>
              </a:ext>
            </a:extLst>
          </p:cNvPr>
          <p:cNvSpPr txBox="1">
            <a:spLocks/>
          </p:cNvSpPr>
          <p:nvPr/>
        </p:nvSpPr>
        <p:spPr bwMode="auto">
          <a:xfrm>
            <a:off x="4152702" y="2853382"/>
            <a:ext cx="4000697" cy="24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Nunito Sans Light" panose="00000400000000000000" pitchFamily="2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unito Sans ExtraLight" panose="00000300000000000000" pitchFamily="2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lvl="1"/>
            <a:r>
              <a:rPr lang="en-US" sz="3000" dirty="0">
                <a:sym typeface="Wingdings" panose="05000000000000000000" pitchFamily="2" charset="2"/>
              </a:rPr>
              <a:t>Storage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Update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Reuse / sharing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Quality</a:t>
            </a:r>
            <a:endParaRPr lang="en-US" sz="3000" kern="0" dirty="0">
              <a:sym typeface="Wingdings" panose="05000000000000000000" pitchFamily="2" charset="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549CE6-C1E6-4FFE-900C-6741C74A5261}"/>
              </a:ext>
            </a:extLst>
          </p:cNvPr>
          <p:cNvGrpSpPr/>
          <p:nvPr/>
        </p:nvGrpSpPr>
        <p:grpSpPr>
          <a:xfrm rot="10800000">
            <a:off x="2740819" y="3911262"/>
            <a:ext cx="1732359" cy="471256"/>
            <a:chOff x="1146572" y="3538537"/>
            <a:chExt cx="1732359" cy="471256"/>
          </a:xfrm>
        </p:grpSpPr>
        <p:pic>
          <p:nvPicPr>
            <p:cNvPr id="22" name="Graphic 21" descr="Thumbs up sign">
              <a:extLst>
                <a:ext uri="{FF2B5EF4-FFF2-40B4-BE49-F238E27FC236}">
                  <a16:creationId xmlns:a16="http://schemas.microsoft.com/office/drawing/2014/main" id="{31B97FF6-5A94-4593-A8E0-0898D07EB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0434" y="3538537"/>
              <a:ext cx="457200" cy="457200"/>
            </a:xfrm>
            <a:prstGeom prst="rect">
              <a:avLst/>
            </a:prstGeom>
          </p:spPr>
        </p:pic>
        <p:pic>
          <p:nvPicPr>
            <p:cNvPr id="23" name="Graphic 22" descr="Thumbs up sign">
              <a:extLst>
                <a:ext uri="{FF2B5EF4-FFF2-40B4-BE49-F238E27FC236}">
                  <a16:creationId xmlns:a16="http://schemas.microsoft.com/office/drawing/2014/main" id="{BC0DAD06-064A-416E-8462-23F746BB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572" y="3538537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 descr="Thumbs up sign">
              <a:extLst>
                <a:ext uri="{FF2B5EF4-FFF2-40B4-BE49-F238E27FC236}">
                  <a16:creationId xmlns:a16="http://schemas.microsoft.com/office/drawing/2014/main" id="{A99BD5B4-708F-4621-ABC9-3DAAD0068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7869" y="3552593"/>
              <a:ext cx="457200" cy="457200"/>
            </a:xfrm>
            <a:prstGeom prst="rect">
              <a:avLst/>
            </a:prstGeom>
          </p:spPr>
        </p:pic>
        <p:pic>
          <p:nvPicPr>
            <p:cNvPr id="26" name="Graphic 25" descr="Thumbs up sign">
              <a:extLst>
                <a:ext uri="{FF2B5EF4-FFF2-40B4-BE49-F238E27FC236}">
                  <a16:creationId xmlns:a16="http://schemas.microsoft.com/office/drawing/2014/main" id="{BC58F66D-A3AA-4A00-ADB2-F1D1584C4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731" y="3545565"/>
              <a:ext cx="457200" cy="4572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829B79-C34E-4AB7-BB1D-01FBC85D9A33}"/>
              </a:ext>
            </a:extLst>
          </p:cNvPr>
          <p:cNvGrpSpPr/>
          <p:nvPr/>
        </p:nvGrpSpPr>
        <p:grpSpPr>
          <a:xfrm rot="10800000">
            <a:off x="115491" y="4495800"/>
            <a:ext cx="2170509" cy="457200"/>
            <a:chOff x="1146572" y="3081337"/>
            <a:chExt cx="2170509" cy="457200"/>
          </a:xfrm>
        </p:grpSpPr>
        <p:pic>
          <p:nvPicPr>
            <p:cNvPr id="28" name="Graphic 27" descr="Thumbs up sign">
              <a:extLst>
                <a:ext uri="{FF2B5EF4-FFF2-40B4-BE49-F238E27FC236}">
                  <a16:creationId xmlns:a16="http://schemas.microsoft.com/office/drawing/2014/main" id="{EF59663C-B610-48D3-BE70-BE0A12BA4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0434" y="3081337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Thumbs up sign">
              <a:extLst>
                <a:ext uri="{FF2B5EF4-FFF2-40B4-BE49-F238E27FC236}">
                  <a16:creationId xmlns:a16="http://schemas.microsoft.com/office/drawing/2014/main" id="{D17CD996-B96E-4748-BD62-41E2F10BB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1200" y="3081337"/>
              <a:ext cx="457200" cy="457200"/>
            </a:xfrm>
            <a:prstGeom prst="rect">
              <a:avLst/>
            </a:prstGeom>
          </p:spPr>
        </p:pic>
        <p:pic>
          <p:nvPicPr>
            <p:cNvPr id="30" name="Graphic 29" descr="Thumbs up sign">
              <a:extLst>
                <a:ext uri="{FF2B5EF4-FFF2-40B4-BE49-F238E27FC236}">
                  <a16:creationId xmlns:a16="http://schemas.microsoft.com/office/drawing/2014/main" id="{DB3EB926-DEBD-4109-8BE7-E72BD52D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2681" y="3081337"/>
              <a:ext cx="457200" cy="457200"/>
            </a:xfrm>
            <a:prstGeom prst="rect">
              <a:avLst/>
            </a:prstGeom>
          </p:spPr>
        </p:pic>
        <p:pic>
          <p:nvPicPr>
            <p:cNvPr id="31" name="Graphic 30" descr="Thumbs up sign">
              <a:extLst>
                <a:ext uri="{FF2B5EF4-FFF2-40B4-BE49-F238E27FC236}">
                  <a16:creationId xmlns:a16="http://schemas.microsoft.com/office/drawing/2014/main" id="{8EF5EE82-C7BA-4668-9CDF-4EEA33E5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9881" y="3081337"/>
              <a:ext cx="457200" cy="457200"/>
            </a:xfrm>
            <a:prstGeom prst="rect">
              <a:avLst/>
            </a:prstGeom>
          </p:spPr>
        </p:pic>
        <p:pic>
          <p:nvPicPr>
            <p:cNvPr id="32" name="Graphic 31" descr="Thumbs up sign">
              <a:extLst>
                <a:ext uri="{FF2B5EF4-FFF2-40B4-BE49-F238E27FC236}">
                  <a16:creationId xmlns:a16="http://schemas.microsoft.com/office/drawing/2014/main" id="{EA01A9A2-9D10-4B9A-BC8D-CF95785E2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572" y="308133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984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cons: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			- Storage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Lots of columns  very sparse  bad for storage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(e.g. In Song Trade dataset: </a:t>
            </a:r>
            <a:r>
              <a:rPr lang="en-US" sz="2400" b="1" dirty="0">
                <a:sym typeface="Wingdings" panose="05000000000000000000" pitchFamily="2" charset="2"/>
              </a:rPr>
              <a:t>1.5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TeraB</a:t>
            </a:r>
            <a:r>
              <a:rPr lang="en-US" sz="2400" b="1" dirty="0">
                <a:sym typeface="Wingdings" panose="05000000000000000000" pitchFamily="2" charset="2"/>
              </a:rPr>
              <a:t>, should be </a:t>
            </a:r>
            <a:r>
              <a:rPr lang="en-US" sz="2400" b="1" baseline="30000" dirty="0">
                <a:sym typeface="Wingdings" panose="05000000000000000000" pitchFamily="2" charset="2"/>
              </a:rPr>
              <a:t>1</a:t>
            </a:r>
            <a:r>
              <a:rPr lang="en-US" sz="2400" b="1" dirty="0">
                <a:sym typeface="Wingdings" panose="05000000000000000000" pitchFamily="2" charset="2"/>
              </a:rPr>
              <a:t>/</a:t>
            </a:r>
            <a:r>
              <a:rPr lang="en-US" sz="2400" b="1" baseline="-25000" dirty="0">
                <a:sym typeface="Wingdings" panose="05000000000000000000" pitchFamily="2" charset="2"/>
              </a:rPr>
              <a:t>100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22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B2D0E-E589-453C-A943-7F896CA5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33" y="2987954"/>
            <a:ext cx="7543800" cy="3226464"/>
          </a:xfrm>
          <a:prstGeom prst="rect">
            <a:avLst/>
          </a:prstGeom>
        </p:spPr>
      </p:pic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419053F-1322-48E8-86EC-AB09215C8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810000" y="144188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cons: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			- Update and re-use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Lots of duplicated values  bad for update and re-use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23</a:t>
            </a:fld>
            <a:endParaRPr lang="en-US" altLang="fr-FR" dirty="0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419053F-1322-48E8-86EC-AB09215C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771900" y="1441881"/>
            <a:ext cx="457200" cy="457200"/>
          </a:xfrm>
          <a:prstGeom prst="rect">
            <a:avLst/>
          </a:prstGeom>
        </p:spPr>
      </p:pic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20B1B594-6D45-4B45-8E1B-1B28FC4DD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352800" y="142759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66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cons: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24</a:t>
            </a:fld>
            <a:endParaRPr lang="en-US" alt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85A75-27E7-4E9B-BDEE-F29675C7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9" y="1371600"/>
            <a:ext cx="6782799" cy="48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1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cons: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No useless repetition?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Big dataset : RAM 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25</a:t>
            </a:fld>
            <a:endParaRPr lang="en-US" alt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41518-ED8B-411C-B26B-2F570FA75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33"/>
          <a:stretch/>
        </p:blipFill>
        <p:spPr>
          <a:xfrm>
            <a:off x="701767" y="3488414"/>
            <a:ext cx="8118887" cy="644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B76778-CC2E-43E4-8DEC-E15D05395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03"/>
          <a:stretch/>
        </p:blipFill>
        <p:spPr>
          <a:xfrm>
            <a:off x="701767" y="1533982"/>
            <a:ext cx="8118878" cy="30353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103898-728E-46E4-9005-036018323097}"/>
              </a:ext>
            </a:extLst>
          </p:cNvPr>
          <p:cNvSpPr/>
          <p:nvPr/>
        </p:nvSpPr>
        <p:spPr bwMode="auto">
          <a:xfrm>
            <a:off x="678906" y="1457148"/>
            <a:ext cx="692693" cy="4572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B0C03-7B65-4F99-883E-0F2224B24C5E}"/>
              </a:ext>
            </a:extLst>
          </p:cNvPr>
          <p:cNvSpPr/>
          <p:nvPr/>
        </p:nvSpPr>
        <p:spPr bwMode="auto">
          <a:xfrm>
            <a:off x="678907" y="3378300"/>
            <a:ext cx="762000" cy="874816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58863-BB43-4EFE-957E-C65BC1F210A7}"/>
              </a:ext>
            </a:extLst>
          </p:cNvPr>
          <p:cNvSpPr txBox="1"/>
          <p:nvPr/>
        </p:nvSpPr>
        <p:spPr>
          <a:xfrm>
            <a:off x="609600" y="19560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3.3M</a:t>
            </a:r>
            <a:r>
              <a:rPr lang="en-US" dirty="0"/>
              <a:t> : raw (dirty) CSV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003C5-2745-441F-848C-899C1BC2C64D}"/>
              </a:ext>
            </a:extLst>
          </p:cNvPr>
          <p:cNvSpPr txBox="1"/>
          <p:nvPr/>
        </p:nvSpPr>
        <p:spPr>
          <a:xfrm>
            <a:off x="586740" y="433893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1.2M</a:t>
            </a:r>
            <a:r>
              <a:rPr lang="en-US" dirty="0"/>
              <a:t> : 3 equivalent (dense) CSV files</a:t>
            </a:r>
          </a:p>
        </p:txBody>
      </p:sp>
    </p:spTree>
    <p:extLst>
      <p:ext uri="{BB962C8B-B14F-4D97-AF65-F5344CB8AC3E}">
        <p14:creationId xmlns:p14="http://schemas.microsoft.com/office/powerpoint/2010/main" val="2498467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cons: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			   - Quality nightmare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Data easily corrupted (encoding, typo)</a:t>
            </a:r>
          </a:p>
          <a:p>
            <a:r>
              <a:rPr lang="en-US" sz="2400" dirty="0">
                <a:sym typeface="Wingdings" panose="05000000000000000000" pitchFamily="2" charset="2"/>
              </a:rPr>
              <a:t>No types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No specific values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No coherence</a:t>
            </a:r>
          </a:p>
          <a:p>
            <a:pPr marL="0" indent="0">
              <a:buNone/>
            </a:pPr>
            <a:r>
              <a:rPr lang="en-US" sz="3000" b="1" dirty="0">
                <a:sym typeface="Wingdings" panose="05000000000000000000" pitchFamily="2" charset="2"/>
              </a:rPr>
              <a:t> = no guarantees whatsoever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 It will go 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26</a:t>
            </a:fld>
            <a:endParaRPr lang="en-US" altLang="fr-FR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B920B-A3BC-41D8-A4C3-BB5B621DBA1A}"/>
              </a:ext>
            </a:extLst>
          </p:cNvPr>
          <p:cNvGrpSpPr/>
          <p:nvPr/>
        </p:nvGrpSpPr>
        <p:grpSpPr>
          <a:xfrm rot="10800000">
            <a:off x="2325291" y="1447801"/>
            <a:ext cx="2170509" cy="457200"/>
            <a:chOff x="1146572" y="3081337"/>
            <a:chExt cx="2170509" cy="457200"/>
          </a:xfrm>
        </p:grpSpPr>
        <p:pic>
          <p:nvPicPr>
            <p:cNvPr id="10" name="Graphic 9" descr="Thumbs up sign">
              <a:extLst>
                <a:ext uri="{FF2B5EF4-FFF2-40B4-BE49-F238E27FC236}">
                  <a16:creationId xmlns:a16="http://schemas.microsoft.com/office/drawing/2014/main" id="{80706A93-C7DA-476A-AA83-A76ECCE2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0434" y="3081337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 descr="Thumbs up sign">
              <a:extLst>
                <a:ext uri="{FF2B5EF4-FFF2-40B4-BE49-F238E27FC236}">
                  <a16:creationId xmlns:a16="http://schemas.microsoft.com/office/drawing/2014/main" id="{175F47D0-FC23-4CA7-A257-205C4EAF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1200" y="3081337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Thumbs up sign">
              <a:extLst>
                <a:ext uri="{FF2B5EF4-FFF2-40B4-BE49-F238E27FC236}">
                  <a16:creationId xmlns:a16="http://schemas.microsoft.com/office/drawing/2014/main" id="{8F88E135-C9DB-434F-B09D-1690E6523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2681" y="3081337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 descr="Thumbs up sign">
              <a:extLst>
                <a:ext uri="{FF2B5EF4-FFF2-40B4-BE49-F238E27FC236}">
                  <a16:creationId xmlns:a16="http://schemas.microsoft.com/office/drawing/2014/main" id="{6F5D0265-3A77-4B10-8BA4-1C7AFB5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9881" y="3081337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Thumbs up sign">
              <a:extLst>
                <a:ext uri="{FF2B5EF4-FFF2-40B4-BE49-F238E27FC236}">
                  <a16:creationId xmlns:a16="http://schemas.microsoft.com/office/drawing/2014/main" id="{BE9AC5C4-92C1-4BE6-9A31-4428CE10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572" y="3081337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1EBCF3-2E71-4397-A22E-2B0B6AB3E729}"/>
              </a:ext>
            </a:extLst>
          </p:cNvPr>
          <p:cNvGrpSpPr/>
          <p:nvPr/>
        </p:nvGrpSpPr>
        <p:grpSpPr>
          <a:xfrm rot="10800000">
            <a:off x="154782" y="1447802"/>
            <a:ext cx="2170509" cy="457200"/>
            <a:chOff x="1146572" y="3081337"/>
            <a:chExt cx="2170509" cy="457200"/>
          </a:xfrm>
        </p:grpSpPr>
        <p:pic>
          <p:nvPicPr>
            <p:cNvPr id="16" name="Graphic 15" descr="Thumbs up sign">
              <a:extLst>
                <a:ext uri="{FF2B5EF4-FFF2-40B4-BE49-F238E27FC236}">
                  <a16:creationId xmlns:a16="http://schemas.microsoft.com/office/drawing/2014/main" id="{A9FCC6D0-DB99-47BF-82BF-99666F0E0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0434" y="3081337"/>
              <a:ext cx="457200" cy="457200"/>
            </a:xfrm>
            <a:prstGeom prst="rect">
              <a:avLst/>
            </a:prstGeom>
          </p:spPr>
        </p:pic>
        <p:pic>
          <p:nvPicPr>
            <p:cNvPr id="17" name="Graphic 16" descr="Thumbs up sign">
              <a:extLst>
                <a:ext uri="{FF2B5EF4-FFF2-40B4-BE49-F238E27FC236}">
                  <a16:creationId xmlns:a16="http://schemas.microsoft.com/office/drawing/2014/main" id="{E2B0BF5F-1DFE-42AD-948E-361662F8A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1200" y="3081337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Thumbs up sign">
              <a:extLst>
                <a:ext uri="{FF2B5EF4-FFF2-40B4-BE49-F238E27FC236}">
                  <a16:creationId xmlns:a16="http://schemas.microsoft.com/office/drawing/2014/main" id="{F1622731-DE80-4FA3-9623-060FF617C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2681" y="3081337"/>
              <a:ext cx="457200" cy="457200"/>
            </a:xfrm>
            <a:prstGeom prst="rect">
              <a:avLst/>
            </a:prstGeom>
          </p:spPr>
        </p:pic>
        <p:pic>
          <p:nvPicPr>
            <p:cNvPr id="19" name="Graphic 18" descr="Thumbs up sign">
              <a:extLst>
                <a:ext uri="{FF2B5EF4-FFF2-40B4-BE49-F238E27FC236}">
                  <a16:creationId xmlns:a16="http://schemas.microsoft.com/office/drawing/2014/main" id="{368E11D3-B6D2-4149-88C7-08FCFE89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9881" y="3081337"/>
              <a:ext cx="457200" cy="457200"/>
            </a:xfrm>
            <a:prstGeom prst="rect">
              <a:avLst/>
            </a:prstGeom>
          </p:spPr>
        </p:pic>
        <p:pic>
          <p:nvPicPr>
            <p:cNvPr id="20" name="Graphic 19" descr="Thumbs up sign">
              <a:extLst>
                <a:ext uri="{FF2B5EF4-FFF2-40B4-BE49-F238E27FC236}">
                  <a16:creationId xmlns:a16="http://schemas.microsoft.com/office/drawing/2014/main" id="{B5CA6CA4-BE31-4D24-97BE-6B838EF43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572" y="308133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2022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912A-5BAA-416B-B318-041BEEB0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Workshop:</a:t>
            </a:r>
            <a:br>
              <a:rPr lang="en-US" dirty="0"/>
            </a:br>
            <a:r>
              <a:rPr lang="en-US" dirty="0"/>
              <a:t>Where's Waldo?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F507FC-FDB4-477E-95DD-20E9219B0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problems in the (real life)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960B-8F43-47C0-8395-6FC19845B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86D9CA9-CD3A-45B8-A663-FD498B7635C1}" type="slidenum">
              <a:rPr lang="en-US" altLang="fr-FR" smtClean="0"/>
              <a:pPr/>
              <a:t>27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30833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Where's Waldo?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28</a:t>
            </a:fld>
            <a:endParaRPr lang="en-US" alt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E1F22-D271-4404-84FD-64C7254CD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01" r="21052"/>
          <a:stretch/>
        </p:blipFill>
        <p:spPr>
          <a:xfrm>
            <a:off x="228601" y="2103725"/>
            <a:ext cx="8686799" cy="50385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6B79E619-84DE-4CDB-A330-7F956C33DF2D}"/>
              </a:ext>
            </a:extLst>
          </p:cNvPr>
          <p:cNvSpPr/>
          <p:nvPr/>
        </p:nvSpPr>
        <p:spPr bwMode="auto">
          <a:xfrm>
            <a:off x="4176016" y="2794018"/>
            <a:ext cx="457200" cy="457200"/>
          </a:xfrm>
          <a:prstGeom prst="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C16DD-E048-4884-91EC-DDB5E05E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371726"/>
            <a:ext cx="2453853" cy="838273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AB829E23-C55C-4D14-8986-B74EC27FC414}"/>
              </a:ext>
            </a:extLst>
          </p:cNvPr>
          <p:cNvSpPr/>
          <p:nvPr/>
        </p:nvSpPr>
        <p:spPr bwMode="auto">
          <a:xfrm>
            <a:off x="4176016" y="4357758"/>
            <a:ext cx="457200" cy="457200"/>
          </a:xfrm>
          <a:prstGeom prst="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AEC25B-7B22-43C9-9AEC-4B16FC5B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780" y="5002495"/>
            <a:ext cx="4747671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9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Where's Waldo?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29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AD56A-6E99-4E80-816E-FA7D01C9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8686800" cy="35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4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912A-5BAA-416B-B318-041BEEB0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matters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F507FC-FDB4-477E-95DD-20E9219B0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960B-8F43-47C0-8395-6FC19845B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86D9CA9-CD3A-45B8-A663-FD498B7635C1}" type="slidenum">
              <a:rPr lang="en-US" altLang="fr-FR" smtClean="0"/>
              <a:pPr/>
              <a:t>3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428852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Columns depends on others (you can guess the content)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30</a:t>
            </a:fld>
            <a:endParaRPr lang="en-US" altLang="fr-F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59661E-B748-4A77-B394-86CF753401CA}"/>
              </a:ext>
            </a:extLst>
          </p:cNvPr>
          <p:cNvSpPr/>
          <p:nvPr/>
        </p:nvSpPr>
        <p:spPr bwMode="auto">
          <a:xfrm>
            <a:off x="4126364" y="5025164"/>
            <a:ext cx="1295400" cy="457201"/>
          </a:xfrm>
          <a:prstGeom prst="roundRect">
            <a:avLst/>
          </a:prstGeom>
          <a:noFill/>
          <a:ln w="12382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130B7-F749-4EE7-AA76-21C4C7FC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14" y="2566100"/>
            <a:ext cx="4183900" cy="36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35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Many errors.</a:t>
            </a:r>
            <a:br>
              <a:rPr lang="en-US" dirty="0"/>
            </a:br>
            <a:r>
              <a:rPr lang="en-US" dirty="0"/>
              <a:t>What are the consequences?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People get counted too much/not enough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Over/under estimating effect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Add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31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10692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Bad news: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Most cases : silent error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After dozens of CSV :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error rate can be </a:t>
            </a:r>
            <a:r>
              <a:rPr lang="en-US" b="1" dirty="0">
                <a:sym typeface="Wingdings" panose="05000000000000000000" pitchFamily="2" charset="2"/>
              </a:rPr>
              <a:t>10%</a:t>
            </a: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In theory, any effect &lt; 10% could be a fluke…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32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033090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Dataset issues get worse as: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Complexity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Scale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Users/Colleagues/Scope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33</a:t>
            </a:fld>
            <a:endParaRPr lang="en-US" altLang="fr-FR" dirty="0"/>
          </a:p>
        </p:txBody>
      </p:sp>
      <p:pic>
        <p:nvPicPr>
          <p:cNvPr id="9" name="Graphic 8" descr="Bar graph with upward trend">
            <a:extLst>
              <a:ext uri="{FF2B5EF4-FFF2-40B4-BE49-F238E27FC236}">
                <a16:creationId xmlns:a16="http://schemas.microsoft.com/office/drawing/2014/main" id="{4CCE7B36-0A03-4493-BB16-EECF77DC0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0" y="2215670"/>
            <a:ext cx="624840" cy="624840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372F9797-6772-4718-A183-4B729ADA2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2743200"/>
            <a:ext cx="624840" cy="624840"/>
          </a:xfrm>
          <a:prstGeom prst="rect">
            <a:avLst/>
          </a:prstGeom>
        </p:spPr>
      </p:pic>
      <p:pic>
        <p:nvPicPr>
          <p:cNvPr id="13" name="Graphic 12" descr="Business Growth">
            <a:extLst>
              <a:ext uri="{FF2B5EF4-FFF2-40B4-BE49-F238E27FC236}">
                <a16:creationId xmlns:a16="http://schemas.microsoft.com/office/drawing/2014/main" id="{89832AA4-2DF9-4A98-A75B-F152ADD62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6800" y="3236748"/>
            <a:ext cx="62484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81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912A-5BAA-416B-B318-041BEEB0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F507FC-FDB4-477E-95DD-20E9219B0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960B-8F43-47C0-8395-6FC19845B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86D9CA9-CD3A-45B8-A663-FD498B7635C1}" type="slidenum">
              <a:rPr lang="en-US" altLang="fr-FR" smtClean="0"/>
              <a:pPr/>
              <a:t>34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233288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Instead of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35</a:t>
            </a:fld>
            <a:endParaRPr lang="en-US" alt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02D79-FE6B-4826-82C1-42A0FCBE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8" y="2819400"/>
            <a:ext cx="7987818" cy="14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1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Do: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36</a:t>
            </a:fld>
            <a:endParaRPr lang="en-US" alt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3EC7A-6805-4E64-BAF4-5B024545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81201"/>
            <a:ext cx="8991600" cy="32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80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912A-5BAA-416B-B318-041BEEB0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F507FC-FDB4-477E-95DD-20E9219B0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960B-8F43-47C0-8395-6FC19845B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86D9CA9-CD3A-45B8-A663-FD498B7635C1}" type="slidenum">
              <a:rPr lang="en-US" altLang="fr-FR" smtClean="0"/>
              <a:pPr/>
              <a:t>37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882246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Goal is to 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Organize the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Enforce the structure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Then generate the datasets 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38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612730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Relational model: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Entities: legislator / a committee / a bill 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uniquely defines it?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Relations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1 Legislator is in 0 or N committees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1 committee has 1 or N legislators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39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71891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data matters:</a:t>
            </a:r>
          </a:p>
          <a:p>
            <a:pPr lvl="1"/>
            <a:r>
              <a:rPr lang="en-US" dirty="0"/>
              <a:t>Can your research function without data?</a:t>
            </a:r>
          </a:p>
          <a:p>
            <a:pPr lvl="1"/>
            <a:r>
              <a:rPr lang="en-US" dirty="0"/>
              <a:t>Can your papers be published without a data section?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If doubt on data, weakness.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>
                <a:defRPr/>
              </a:pPr>
              <a:t>4</a:t>
            </a:fld>
            <a:endParaRPr lang="en-US" alt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4D61A7-284E-4E9F-A232-A670B38E99A5}"/>
              </a:ext>
            </a:extLst>
          </p:cNvPr>
          <p:cNvCxnSpPr>
            <a:cxnSpLocks/>
          </p:cNvCxnSpPr>
          <p:nvPr/>
        </p:nvCxnSpPr>
        <p:spPr bwMode="auto">
          <a:xfrm>
            <a:off x="2695132" y="4924400"/>
            <a:ext cx="6513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1A7A6A-ECC9-4598-9ACB-BD1083354B9A}"/>
              </a:ext>
            </a:extLst>
          </p:cNvPr>
          <p:cNvSpPr/>
          <p:nvPr/>
        </p:nvSpPr>
        <p:spPr bwMode="auto">
          <a:xfrm>
            <a:off x="3453190" y="4695803"/>
            <a:ext cx="2167631" cy="45719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Geneva" charset="0"/>
              </a:rPr>
              <a:t>Data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6BF9E-B381-4944-973F-528E79201976}"/>
              </a:ext>
            </a:extLst>
          </p:cNvPr>
          <p:cNvCxnSpPr/>
          <p:nvPr/>
        </p:nvCxnSpPr>
        <p:spPr bwMode="auto">
          <a:xfrm>
            <a:off x="5743132" y="4924400"/>
            <a:ext cx="8492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0D556-04E6-4051-B2DA-60BE8050CA95}"/>
              </a:ext>
            </a:extLst>
          </p:cNvPr>
          <p:cNvSpPr txBox="1"/>
          <p:nvPr/>
        </p:nvSpPr>
        <p:spPr>
          <a:xfrm>
            <a:off x="6594563" y="4501592"/>
            <a:ext cx="2040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Political </a:t>
            </a:r>
            <a:r>
              <a:rPr lang="en-US" sz="2600" b="1" dirty="0">
                <a:solidFill>
                  <a:srgbClr val="FF0000"/>
                </a:solidFill>
                <a:latin typeface="Nunito Sans ExtraBold" panose="00000900000000000000" pitchFamily="2" charset="0"/>
              </a:rPr>
              <a:t>Science</a:t>
            </a:r>
            <a:r>
              <a:rPr lang="en-US" sz="2000" b="1" dirty="0">
                <a:latin typeface="Nunito Sans ExtraBold" panose="00000900000000000000" pitchFamily="2" charset="0"/>
              </a:rPr>
              <a:t> </a:t>
            </a:r>
            <a:r>
              <a:rPr lang="en-US" sz="2000" dirty="0">
                <a:latin typeface="+mn-lt"/>
              </a:rPr>
              <a:t>findings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AD7DD61-74AF-4093-A32D-FE07E7F45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963" y="4114794"/>
            <a:ext cx="2209538" cy="18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82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</a:t>
            </a:r>
            <a:r>
              <a:rPr lang="en-US" sz="2000" dirty="0"/>
              <a:t>legislator-</a:t>
            </a:r>
            <a:r>
              <a:rPr lang="en-US" sz="2000" dirty="0" err="1"/>
              <a:t>commitees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Relational model: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40</a:t>
            </a:fld>
            <a:endParaRPr lang="en-US" alt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E0AC4-CAF4-40E0-BF45-C034E8BF1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844"/>
          <a:stretch/>
        </p:blipFill>
        <p:spPr>
          <a:xfrm>
            <a:off x="193279" y="2020827"/>
            <a:ext cx="1940321" cy="19415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13041F-E4C2-4FAD-919F-1B9E2C6F7F3E}"/>
              </a:ext>
            </a:extLst>
          </p:cNvPr>
          <p:cNvSpPr txBox="1">
            <a:spLocks/>
          </p:cNvSpPr>
          <p:nvPr/>
        </p:nvSpPr>
        <p:spPr bwMode="auto">
          <a:xfrm>
            <a:off x="-152400" y="3957995"/>
            <a:ext cx="4724400" cy="305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Nunito Sans Light" panose="00000400000000000000" pitchFamily="2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unito Sans ExtraLight" panose="00000300000000000000" pitchFamily="2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lvl="1">
              <a:spcAft>
                <a:spcPts val="0"/>
              </a:spcAft>
            </a:pPr>
            <a:r>
              <a:rPr lang="en-US" kern="0" dirty="0">
                <a:sym typeface="Wingdings" panose="05000000000000000000" pitchFamily="2" charset="2"/>
              </a:rPr>
              <a:t>One real life person</a:t>
            </a:r>
          </a:p>
          <a:p>
            <a:pPr lvl="2">
              <a:spcBef>
                <a:spcPts val="0"/>
              </a:spcBef>
            </a:pPr>
            <a:r>
              <a:rPr lang="en-US" kern="0" dirty="0">
                <a:sym typeface="Wingdings" panose="05000000000000000000" pitchFamily="2" charset="2"/>
              </a:rPr>
              <a:t>Whatever the chamber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kern="0" dirty="0">
                <a:sym typeface="Wingdings" panose="05000000000000000000" pitchFamily="2" charset="2"/>
              </a:rPr>
              <a:t>All info that does not change for this person</a:t>
            </a:r>
          </a:p>
          <a:p>
            <a:pPr lvl="1">
              <a:spcBef>
                <a:spcPts val="1200"/>
              </a:spcBef>
            </a:pPr>
            <a:r>
              <a:rPr lang="en-US" kern="0" dirty="0">
                <a:sym typeface="Wingdings" panose="05000000000000000000" pitchFamily="2" charset="2"/>
              </a:rPr>
              <a:t>A unique id</a:t>
            </a:r>
          </a:p>
        </p:txBody>
      </p:sp>
    </p:spTree>
    <p:extLst>
      <p:ext uri="{BB962C8B-B14F-4D97-AF65-F5344CB8AC3E}">
        <p14:creationId xmlns:p14="http://schemas.microsoft.com/office/powerpoint/2010/main" val="3922615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</a:t>
            </a:r>
            <a:r>
              <a:rPr lang="en-US" sz="2000" dirty="0"/>
              <a:t>legislator-</a:t>
            </a:r>
            <a:r>
              <a:rPr lang="en-US" sz="2000" dirty="0" err="1"/>
              <a:t>commitees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Relational model: Example in SQL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41</a:t>
            </a:fld>
            <a:endParaRPr lang="en-US" alt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E0AC4-CAF4-40E0-BF45-C034E8BF1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844"/>
          <a:stretch/>
        </p:blipFill>
        <p:spPr>
          <a:xfrm>
            <a:off x="193279" y="2020827"/>
            <a:ext cx="1940321" cy="19415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13041F-E4C2-4FAD-919F-1B9E2C6F7F3E}"/>
              </a:ext>
            </a:extLst>
          </p:cNvPr>
          <p:cNvSpPr txBox="1">
            <a:spLocks/>
          </p:cNvSpPr>
          <p:nvPr/>
        </p:nvSpPr>
        <p:spPr bwMode="auto">
          <a:xfrm>
            <a:off x="2819400" y="2133600"/>
            <a:ext cx="597267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Nunito Sans Light" panose="00000400000000000000" pitchFamily="2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unito Sans ExtraLight" panose="00000300000000000000" pitchFamily="2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b="1" dirty="0"/>
              <a:t>CREATE TABLE </a:t>
            </a:r>
            <a:r>
              <a:rPr lang="en-US" sz="2000" b="1" dirty="0" err="1"/>
              <a:t>consolidated_layer_bills.legislators</a:t>
            </a:r>
            <a:r>
              <a:rPr lang="en-US" sz="2000" b="1" dirty="0"/>
              <a:t> (</a:t>
            </a:r>
          </a:p>
          <a:p>
            <a:pPr marL="512762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 err="1"/>
              <a:t>bioguide_id</a:t>
            </a:r>
            <a:r>
              <a:rPr lang="en-US" sz="2000" dirty="0"/>
              <a:t> </a:t>
            </a:r>
            <a:r>
              <a:rPr lang="en-US" sz="2000" b="1" dirty="0"/>
              <a:t>text,</a:t>
            </a:r>
          </a:p>
          <a:p>
            <a:pPr marL="512762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 err="1"/>
              <a:t>govtrack_id</a:t>
            </a:r>
            <a:r>
              <a:rPr lang="en-US" sz="2000" dirty="0"/>
              <a:t> </a:t>
            </a:r>
            <a:r>
              <a:rPr lang="en-US" sz="2000" b="1" dirty="0"/>
              <a:t>text, </a:t>
            </a:r>
          </a:p>
          <a:p>
            <a:pPr marL="512762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 err="1"/>
              <a:t>first_name</a:t>
            </a:r>
            <a:r>
              <a:rPr lang="en-US" sz="2000" dirty="0"/>
              <a:t> </a:t>
            </a:r>
            <a:r>
              <a:rPr lang="en-US" sz="2000" b="1" dirty="0"/>
              <a:t>text,</a:t>
            </a:r>
          </a:p>
          <a:p>
            <a:pPr marL="512762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 err="1"/>
              <a:t>last_name</a:t>
            </a:r>
            <a:r>
              <a:rPr lang="en-US" sz="2000" dirty="0"/>
              <a:t> </a:t>
            </a:r>
            <a:r>
              <a:rPr lang="en-US" sz="2000" b="1" dirty="0"/>
              <a:t>text,</a:t>
            </a:r>
          </a:p>
          <a:p>
            <a:pPr marL="512762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/>
              <a:t>gender </a:t>
            </a:r>
            <a:r>
              <a:rPr lang="en-US" sz="2000" b="1" dirty="0"/>
              <a:t>varchar(1) CHECK(</a:t>
            </a:r>
            <a:r>
              <a:rPr lang="en-US" sz="2000" dirty="0"/>
              <a:t>gender=‘F’ OR gender=‘M’</a:t>
            </a:r>
            <a:r>
              <a:rPr lang="en-US" sz="2000" b="1" dirty="0"/>
              <a:t>),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b="1" dirty="0"/>
              <a:t>	PRIMARY KEY (</a:t>
            </a:r>
            <a:r>
              <a:rPr lang="en-US" sz="2000" b="1" dirty="0" err="1"/>
              <a:t>bioguide_id</a:t>
            </a:r>
            <a:r>
              <a:rPr lang="en-US" sz="2000" b="1" dirty="0"/>
              <a:t>),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b="1" dirty="0"/>
              <a:t>	UNIQUE (</a:t>
            </a:r>
            <a:r>
              <a:rPr lang="en-US" sz="2000" dirty="0" err="1"/>
              <a:t>govtrack_id</a:t>
            </a:r>
            <a:r>
              <a:rPr lang="en-US" sz="2000" b="1" dirty="0"/>
              <a:t>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/>
              <a:t>);</a:t>
            </a:r>
            <a:endParaRPr lang="en-US" sz="2000" kern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2895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</a:t>
            </a:r>
            <a:r>
              <a:rPr lang="en-US" sz="2000" dirty="0"/>
              <a:t>legislator-</a:t>
            </a:r>
            <a:r>
              <a:rPr lang="en-US" sz="2000" dirty="0" err="1"/>
              <a:t>commitees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Relational model: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42</a:t>
            </a:fld>
            <a:endParaRPr lang="en-US" alt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E0AC4-CAF4-40E0-BF45-C034E8BF1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82" r="404"/>
          <a:stretch/>
        </p:blipFill>
        <p:spPr>
          <a:xfrm>
            <a:off x="6400800" y="2020827"/>
            <a:ext cx="2514600" cy="19415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13041F-E4C2-4FAD-919F-1B9E2C6F7F3E}"/>
              </a:ext>
            </a:extLst>
          </p:cNvPr>
          <p:cNvSpPr txBox="1">
            <a:spLocks/>
          </p:cNvSpPr>
          <p:nvPr/>
        </p:nvSpPr>
        <p:spPr bwMode="auto">
          <a:xfrm>
            <a:off x="5181600" y="3957995"/>
            <a:ext cx="3962400" cy="305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Nunito Sans Light" panose="00000400000000000000" pitchFamily="2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unito Sans ExtraLight" panose="00000300000000000000" pitchFamily="2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lvl="1"/>
            <a:r>
              <a:rPr lang="en-US" kern="0" dirty="0">
                <a:sym typeface="Wingdings" panose="05000000000000000000" pitchFamily="2" charset="2"/>
              </a:rPr>
              <a:t>One real life committee</a:t>
            </a:r>
          </a:p>
          <a:p>
            <a:pPr lvl="1"/>
            <a:r>
              <a:rPr lang="en-US" kern="0" dirty="0">
                <a:sym typeface="Wingdings" panose="05000000000000000000" pitchFamily="2" charset="2"/>
              </a:rPr>
              <a:t>A unique id</a:t>
            </a:r>
          </a:p>
          <a:p>
            <a:pPr lvl="1"/>
            <a:r>
              <a:rPr lang="en-US" kern="0" dirty="0">
                <a:sym typeface="Wingdings" panose="05000000000000000000" pitchFamily="2" charset="2"/>
              </a:rPr>
              <a:t>The most recent name</a:t>
            </a:r>
            <a:br>
              <a:rPr lang="en-US" kern="0" dirty="0">
                <a:sym typeface="Wingdings" panose="05000000000000000000" pitchFamily="2" charset="2"/>
              </a:rPr>
            </a:br>
            <a:r>
              <a:rPr lang="en-US" kern="0" dirty="0">
                <a:sym typeface="Wingdings" panose="05000000000000000000" pitchFamily="2" charset="2"/>
              </a:rPr>
              <a:t>(official name)</a:t>
            </a:r>
          </a:p>
        </p:txBody>
      </p:sp>
    </p:spTree>
    <p:extLst>
      <p:ext uri="{BB962C8B-B14F-4D97-AF65-F5344CB8AC3E}">
        <p14:creationId xmlns:p14="http://schemas.microsoft.com/office/powerpoint/2010/main" val="1660525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</a:t>
            </a:r>
            <a:r>
              <a:rPr lang="en-US" sz="2000" dirty="0"/>
              <a:t>legislator-</a:t>
            </a:r>
            <a:r>
              <a:rPr lang="en-US" sz="2000" dirty="0" err="1"/>
              <a:t>commitees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Relational model: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43</a:t>
            </a:fld>
            <a:endParaRPr lang="en-US" alt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E0AC4-CAF4-40E0-BF45-C034E8BF1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5" r="36080"/>
          <a:stretch/>
        </p:blipFill>
        <p:spPr>
          <a:xfrm>
            <a:off x="2895600" y="2020827"/>
            <a:ext cx="2895600" cy="19415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13041F-E4C2-4FAD-919F-1B9E2C6F7F3E}"/>
              </a:ext>
            </a:extLst>
          </p:cNvPr>
          <p:cNvSpPr txBox="1">
            <a:spLocks/>
          </p:cNvSpPr>
          <p:nvPr/>
        </p:nvSpPr>
        <p:spPr bwMode="auto">
          <a:xfrm>
            <a:off x="2209800" y="4038600"/>
            <a:ext cx="5715000" cy="305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Nunito Sans Light" panose="00000400000000000000" pitchFamily="2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Nunito Sans ExtraLight" panose="00000300000000000000" pitchFamily="2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lvl="1"/>
            <a:r>
              <a:rPr lang="en-US" kern="0" dirty="0">
                <a:sym typeface="Wingdings" panose="05000000000000000000" pitchFamily="2" charset="2"/>
              </a:rPr>
              <a:t>Committee membership</a:t>
            </a:r>
          </a:p>
          <a:p>
            <a:pPr lvl="1"/>
            <a:r>
              <a:rPr lang="en-US" kern="0" dirty="0">
                <a:sym typeface="Wingdings" panose="05000000000000000000" pitchFamily="2" charset="2"/>
              </a:rPr>
              <a:t>For one congress, </a:t>
            </a:r>
            <a:br>
              <a:rPr lang="en-US" kern="0" dirty="0">
                <a:sym typeface="Wingdings" panose="05000000000000000000" pitchFamily="2" charset="2"/>
              </a:rPr>
            </a:br>
            <a:r>
              <a:rPr lang="en-US" kern="0" dirty="0">
                <a:sym typeface="Wingdings" panose="05000000000000000000" pitchFamily="2" charset="2"/>
              </a:rPr>
              <a:t>(legislator, committee) is unique</a:t>
            </a:r>
          </a:p>
          <a:p>
            <a:pPr lvl="1"/>
            <a:r>
              <a:rPr lang="en-US" kern="0" dirty="0">
                <a:sym typeface="Wingdings" panose="05000000000000000000" pitchFamily="2" charset="2"/>
              </a:rPr>
              <a:t>Info about this membership </a:t>
            </a:r>
          </a:p>
        </p:txBody>
      </p:sp>
    </p:spTree>
    <p:extLst>
      <p:ext uri="{BB962C8B-B14F-4D97-AF65-F5344CB8AC3E}">
        <p14:creationId xmlns:p14="http://schemas.microsoft.com/office/powerpoint/2010/main" val="2906946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</a:t>
            </a:r>
            <a:r>
              <a:rPr lang="en-US" sz="2000" dirty="0"/>
              <a:t>legislator-</a:t>
            </a:r>
            <a:r>
              <a:rPr lang="en-US" sz="2000" dirty="0" err="1"/>
              <a:t>commitees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Relational model: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44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8FB5B-E140-48C5-8AE1-D821F9DA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62200"/>
            <a:ext cx="8458200" cy="18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1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</a:t>
            </a:r>
            <a:r>
              <a:rPr lang="en-US" sz="2000" dirty="0"/>
              <a:t>legislator-</a:t>
            </a:r>
            <a:r>
              <a:rPr lang="en-US" sz="2000" dirty="0" err="1"/>
              <a:t>commitees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Relational model: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45</a:t>
            </a:fld>
            <a:endParaRPr lang="en-US" alt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018BA9-855D-42F4-8F06-A3C230AF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9" y="2057400"/>
            <a:ext cx="8757442" cy="194157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F9E8141-70D5-43E8-AE61-F39CD6FDA7D4}"/>
              </a:ext>
            </a:extLst>
          </p:cNvPr>
          <p:cNvSpPr/>
          <p:nvPr/>
        </p:nvSpPr>
        <p:spPr bwMode="auto">
          <a:xfrm>
            <a:off x="1981205" y="2743200"/>
            <a:ext cx="457190" cy="609600"/>
          </a:xfrm>
          <a:custGeom>
            <a:avLst/>
            <a:gdLst>
              <a:gd name="connsiteX0" fmla="*/ 0 w 457190"/>
              <a:gd name="connsiteY0" fmla="*/ 304800 h 609600"/>
              <a:gd name="connsiteX1" fmla="*/ 228595 w 457190"/>
              <a:gd name="connsiteY1" fmla="*/ 0 h 609600"/>
              <a:gd name="connsiteX2" fmla="*/ 457190 w 457190"/>
              <a:gd name="connsiteY2" fmla="*/ 304800 h 609600"/>
              <a:gd name="connsiteX3" fmla="*/ 228595 w 457190"/>
              <a:gd name="connsiteY3" fmla="*/ 609600 h 609600"/>
              <a:gd name="connsiteX4" fmla="*/ 0 w 457190"/>
              <a:gd name="connsiteY4" fmla="*/ 3048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0" h="609600" extrusionOk="0">
                <a:moveTo>
                  <a:pt x="0" y="304800"/>
                </a:moveTo>
                <a:cubicBezTo>
                  <a:pt x="-9719" y="117292"/>
                  <a:pt x="109819" y="19079"/>
                  <a:pt x="228595" y="0"/>
                </a:cubicBezTo>
                <a:cubicBezTo>
                  <a:pt x="349737" y="-19700"/>
                  <a:pt x="436043" y="125107"/>
                  <a:pt x="457190" y="304800"/>
                </a:cubicBezTo>
                <a:cubicBezTo>
                  <a:pt x="470299" y="452305"/>
                  <a:pt x="354229" y="602837"/>
                  <a:pt x="228595" y="609600"/>
                </a:cubicBezTo>
                <a:cubicBezTo>
                  <a:pt x="93753" y="600632"/>
                  <a:pt x="25160" y="446280"/>
                  <a:pt x="0" y="304800"/>
                </a:cubicBezTo>
                <a:close/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490613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697CCC-7ECD-4010-B4D2-B01AC535DDF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7400" y="3429000"/>
            <a:ext cx="152400" cy="11782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0E51080-7912-41E6-96E7-B9998A4C66AC}"/>
              </a:ext>
            </a:extLst>
          </p:cNvPr>
          <p:cNvSpPr/>
          <p:nvPr/>
        </p:nvSpPr>
        <p:spPr bwMode="auto">
          <a:xfrm>
            <a:off x="2560322" y="2743200"/>
            <a:ext cx="487676" cy="609600"/>
          </a:xfrm>
          <a:custGeom>
            <a:avLst/>
            <a:gdLst>
              <a:gd name="connsiteX0" fmla="*/ 0 w 487676"/>
              <a:gd name="connsiteY0" fmla="*/ 304800 h 609600"/>
              <a:gd name="connsiteX1" fmla="*/ 243838 w 487676"/>
              <a:gd name="connsiteY1" fmla="*/ 0 h 609600"/>
              <a:gd name="connsiteX2" fmla="*/ 487676 w 487676"/>
              <a:gd name="connsiteY2" fmla="*/ 304800 h 609600"/>
              <a:gd name="connsiteX3" fmla="*/ 243838 w 487676"/>
              <a:gd name="connsiteY3" fmla="*/ 609600 h 609600"/>
              <a:gd name="connsiteX4" fmla="*/ 0 w 487676"/>
              <a:gd name="connsiteY4" fmla="*/ 3048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76" h="609600" extrusionOk="0">
                <a:moveTo>
                  <a:pt x="0" y="304800"/>
                </a:moveTo>
                <a:cubicBezTo>
                  <a:pt x="-4751" y="127093"/>
                  <a:pt x="120649" y="29303"/>
                  <a:pt x="243838" y="0"/>
                </a:cubicBezTo>
                <a:cubicBezTo>
                  <a:pt x="373398" y="-19700"/>
                  <a:pt x="466529" y="125107"/>
                  <a:pt x="487676" y="304800"/>
                </a:cubicBezTo>
                <a:cubicBezTo>
                  <a:pt x="491278" y="467413"/>
                  <a:pt x="375972" y="581782"/>
                  <a:pt x="243838" y="609600"/>
                </a:cubicBezTo>
                <a:cubicBezTo>
                  <a:pt x="100578" y="600632"/>
                  <a:pt x="25160" y="446280"/>
                  <a:pt x="0" y="304800"/>
                </a:cubicBezTo>
                <a:close/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490613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9994A5-42B8-4EDE-9EA7-E30EF24E78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04160" y="3429001"/>
            <a:ext cx="150338" cy="1752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39A278-1EF6-49BD-A5DC-1F86DA3862BD}"/>
              </a:ext>
            </a:extLst>
          </p:cNvPr>
          <p:cNvSpPr txBox="1"/>
          <p:nvPr/>
        </p:nvSpPr>
        <p:spPr>
          <a:xfrm>
            <a:off x="60960" y="4486589"/>
            <a:ext cx="18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legislator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9ED7C-B592-4EEA-B539-C8568B265667}"/>
              </a:ext>
            </a:extLst>
          </p:cNvPr>
          <p:cNvSpPr txBox="1"/>
          <p:nvPr/>
        </p:nvSpPr>
        <p:spPr>
          <a:xfrm>
            <a:off x="2804160" y="5215331"/>
            <a:ext cx="3264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0,n</a:t>
            </a:r>
            <a:r>
              <a:rPr lang="en-US" dirty="0"/>
              <a:t>) </a:t>
            </a:r>
            <a:r>
              <a:rPr lang="en-US" dirty="0">
                <a:latin typeface="+mn-lt"/>
              </a:rPr>
              <a:t>membership </a:t>
            </a:r>
            <a:r>
              <a:rPr lang="en-US" dirty="0"/>
              <a:t>(</a:t>
            </a:r>
            <a:r>
              <a:rPr lang="en-US" b="1" dirty="0"/>
              <a:t>0,n</a:t>
            </a:r>
            <a:r>
              <a:rPr lang="en-US" dirty="0"/>
              <a:t>) </a:t>
            </a:r>
            <a:endParaRPr lang="en-US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740F2-6D9F-4736-AA61-64DDFF260AAB}"/>
              </a:ext>
            </a:extLst>
          </p:cNvPr>
          <p:cNvSpPr txBox="1"/>
          <p:nvPr/>
        </p:nvSpPr>
        <p:spPr>
          <a:xfrm>
            <a:off x="1886982" y="4794878"/>
            <a:ext cx="18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n-lt"/>
              </a:rPr>
              <a:t>has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1F410F-A568-450C-89D1-41C2C6173814}"/>
              </a:ext>
            </a:extLst>
          </p:cNvPr>
          <p:cNvSpPr/>
          <p:nvPr/>
        </p:nvSpPr>
        <p:spPr bwMode="auto">
          <a:xfrm>
            <a:off x="6172200" y="2785955"/>
            <a:ext cx="279876" cy="559089"/>
          </a:xfrm>
          <a:custGeom>
            <a:avLst/>
            <a:gdLst>
              <a:gd name="connsiteX0" fmla="*/ 0 w 279876"/>
              <a:gd name="connsiteY0" fmla="*/ 279545 h 559089"/>
              <a:gd name="connsiteX1" fmla="*/ 139938 w 279876"/>
              <a:gd name="connsiteY1" fmla="*/ 0 h 559089"/>
              <a:gd name="connsiteX2" fmla="*/ 279876 w 279876"/>
              <a:gd name="connsiteY2" fmla="*/ 279545 h 559089"/>
              <a:gd name="connsiteX3" fmla="*/ 139938 w 279876"/>
              <a:gd name="connsiteY3" fmla="*/ 559090 h 559089"/>
              <a:gd name="connsiteX4" fmla="*/ 0 w 279876"/>
              <a:gd name="connsiteY4" fmla="*/ 279545 h 5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876" h="559089" extrusionOk="0">
                <a:moveTo>
                  <a:pt x="0" y="279545"/>
                </a:moveTo>
                <a:cubicBezTo>
                  <a:pt x="-2408" y="120408"/>
                  <a:pt x="65761" y="7935"/>
                  <a:pt x="139938" y="0"/>
                </a:cubicBezTo>
                <a:cubicBezTo>
                  <a:pt x="210655" y="-25333"/>
                  <a:pt x="274598" y="122323"/>
                  <a:pt x="279876" y="279545"/>
                </a:cubicBezTo>
                <a:cubicBezTo>
                  <a:pt x="281099" y="431989"/>
                  <a:pt x="216305" y="549004"/>
                  <a:pt x="139938" y="559090"/>
                </a:cubicBezTo>
                <a:cubicBezTo>
                  <a:pt x="47232" y="542995"/>
                  <a:pt x="10030" y="423227"/>
                  <a:pt x="0" y="279545"/>
                </a:cubicBezTo>
                <a:close/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490613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51A6C6-85A1-418F-970B-26E1F29C03D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12138" y="3428116"/>
            <a:ext cx="515382" cy="905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31EE44-E90F-4627-A9F6-F63A6315ABDA}"/>
              </a:ext>
            </a:extLst>
          </p:cNvPr>
          <p:cNvSpPr txBox="1"/>
          <p:nvPr/>
        </p:nvSpPr>
        <p:spPr>
          <a:xfrm>
            <a:off x="6827520" y="433321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1</a:t>
            </a:r>
            <a:r>
              <a:rPr lang="en-US" dirty="0"/>
              <a:t>) </a:t>
            </a:r>
            <a:r>
              <a:rPr lang="en-US" dirty="0">
                <a:latin typeface="+mn-lt"/>
              </a:rPr>
              <a:t>committee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B1F29-BA06-4B85-A3BD-FFD69EB58BB6}"/>
              </a:ext>
            </a:extLst>
          </p:cNvPr>
          <p:cNvSpPr txBox="1"/>
          <p:nvPr/>
        </p:nvSpPr>
        <p:spPr>
          <a:xfrm>
            <a:off x="6019800" y="4715760"/>
            <a:ext cx="18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n-lt"/>
              </a:rPr>
              <a:t>has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C8BF34-C544-4FBF-8F04-6111AF903134}"/>
              </a:ext>
            </a:extLst>
          </p:cNvPr>
          <p:cNvSpPr/>
          <p:nvPr/>
        </p:nvSpPr>
        <p:spPr bwMode="auto">
          <a:xfrm rot="1321101">
            <a:off x="609600" y="5177425"/>
            <a:ext cx="1950722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5315B6B-E53F-45FF-B6BE-81BB4D190570}"/>
              </a:ext>
            </a:extLst>
          </p:cNvPr>
          <p:cNvSpPr/>
          <p:nvPr/>
        </p:nvSpPr>
        <p:spPr bwMode="auto">
          <a:xfrm rot="20278899" flipH="1">
            <a:off x="6053221" y="5175191"/>
            <a:ext cx="1950722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43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</a:t>
            </a:r>
            <a:r>
              <a:rPr lang="en-US" sz="2000" dirty="0"/>
              <a:t>legislator-</a:t>
            </a:r>
            <a:r>
              <a:rPr lang="en-US" sz="2000" dirty="0" err="1"/>
              <a:t>commitees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Relational model: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46</a:t>
            </a:fld>
            <a:endParaRPr lang="en-US" alt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018BA9-855D-42F4-8F06-A3C230AF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9" y="2057400"/>
            <a:ext cx="8757442" cy="194157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F9E8141-70D5-43E8-AE61-F39CD6FDA7D4}"/>
              </a:ext>
            </a:extLst>
          </p:cNvPr>
          <p:cNvSpPr/>
          <p:nvPr/>
        </p:nvSpPr>
        <p:spPr bwMode="auto">
          <a:xfrm>
            <a:off x="1981204" y="2743200"/>
            <a:ext cx="1142995" cy="609600"/>
          </a:xfrm>
          <a:custGeom>
            <a:avLst/>
            <a:gdLst>
              <a:gd name="connsiteX0" fmla="*/ 0 w 1142995"/>
              <a:gd name="connsiteY0" fmla="*/ 304800 h 609600"/>
              <a:gd name="connsiteX1" fmla="*/ 571498 w 1142995"/>
              <a:gd name="connsiteY1" fmla="*/ 0 h 609600"/>
              <a:gd name="connsiteX2" fmla="*/ 1142996 w 1142995"/>
              <a:gd name="connsiteY2" fmla="*/ 304800 h 609600"/>
              <a:gd name="connsiteX3" fmla="*/ 571498 w 1142995"/>
              <a:gd name="connsiteY3" fmla="*/ 609600 h 609600"/>
              <a:gd name="connsiteX4" fmla="*/ 0 w 1142995"/>
              <a:gd name="connsiteY4" fmla="*/ 3048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995" h="609600" extrusionOk="0">
                <a:moveTo>
                  <a:pt x="0" y="304800"/>
                </a:moveTo>
                <a:cubicBezTo>
                  <a:pt x="-21541" y="93972"/>
                  <a:pt x="273374" y="44689"/>
                  <a:pt x="571498" y="0"/>
                </a:cubicBezTo>
                <a:cubicBezTo>
                  <a:pt x="882020" y="-19700"/>
                  <a:pt x="1121849" y="125107"/>
                  <a:pt x="1142996" y="304800"/>
                </a:cubicBezTo>
                <a:cubicBezTo>
                  <a:pt x="1172437" y="426354"/>
                  <a:pt x="885235" y="588821"/>
                  <a:pt x="571498" y="609600"/>
                </a:cubicBezTo>
                <a:cubicBezTo>
                  <a:pt x="247276" y="600632"/>
                  <a:pt x="25160" y="446280"/>
                  <a:pt x="0" y="304800"/>
                </a:cubicBezTo>
                <a:close/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490613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9994A5-42B8-4EDE-9EA7-E30EF24E781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7000" y="3483155"/>
            <a:ext cx="0" cy="1311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39A278-1EF6-49BD-A5DC-1F86DA3862BD}"/>
              </a:ext>
            </a:extLst>
          </p:cNvPr>
          <p:cNvSpPr txBox="1"/>
          <p:nvPr/>
        </p:nvSpPr>
        <p:spPr>
          <a:xfrm>
            <a:off x="1977748" y="4837173"/>
            <a:ext cx="18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to </a:t>
            </a:r>
            <a:r>
              <a:rPr lang="en-US" b="1" dirty="0">
                <a:latin typeface="+mn-lt"/>
              </a:rPr>
              <a:t>Many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1F410F-A568-450C-89D1-41C2C6173814}"/>
              </a:ext>
            </a:extLst>
          </p:cNvPr>
          <p:cNvSpPr/>
          <p:nvPr/>
        </p:nvSpPr>
        <p:spPr bwMode="auto">
          <a:xfrm>
            <a:off x="5486400" y="2785955"/>
            <a:ext cx="1142994" cy="559089"/>
          </a:xfrm>
          <a:custGeom>
            <a:avLst/>
            <a:gdLst>
              <a:gd name="connsiteX0" fmla="*/ 0 w 1142994"/>
              <a:gd name="connsiteY0" fmla="*/ 279545 h 559089"/>
              <a:gd name="connsiteX1" fmla="*/ 571497 w 1142994"/>
              <a:gd name="connsiteY1" fmla="*/ 0 h 559089"/>
              <a:gd name="connsiteX2" fmla="*/ 1142994 w 1142994"/>
              <a:gd name="connsiteY2" fmla="*/ 279545 h 559089"/>
              <a:gd name="connsiteX3" fmla="*/ 571497 w 1142994"/>
              <a:gd name="connsiteY3" fmla="*/ 559090 h 559089"/>
              <a:gd name="connsiteX4" fmla="*/ 0 w 1142994"/>
              <a:gd name="connsiteY4" fmla="*/ 279545 h 5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994" h="559089" extrusionOk="0">
                <a:moveTo>
                  <a:pt x="0" y="279545"/>
                </a:moveTo>
                <a:cubicBezTo>
                  <a:pt x="-12197" y="101098"/>
                  <a:pt x="267821" y="30514"/>
                  <a:pt x="571497" y="0"/>
                </a:cubicBezTo>
                <a:cubicBezTo>
                  <a:pt x="882090" y="-19421"/>
                  <a:pt x="1138307" y="122640"/>
                  <a:pt x="1142994" y="279545"/>
                </a:cubicBezTo>
                <a:cubicBezTo>
                  <a:pt x="1168132" y="393987"/>
                  <a:pt x="886348" y="550552"/>
                  <a:pt x="571497" y="559090"/>
                </a:cubicBezTo>
                <a:cubicBezTo>
                  <a:pt x="249628" y="552577"/>
                  <a:pt x="26086" y="406089"/>
                  <a:pt x="0" y="279545"/>
                </a:cubicBezTo>
                <a:close/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490613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51A6C6-85A1-418F-970B-26E1F29C03D4}"/>
              </a:ext>
            </a:extLst>
          </p:cNvPr>
          <p:cNvCxnSpPr>
            <a:cxnSpLocks/>
          </p:cNvCxnSpPr>
          <p:nvPr/>
        </p:nvCxnSpPr>
        <p:spPr bwMode="auto">
          <a:xfrm flipV="1">
            <a:off x="6037820" y="3483156"/>
            <a:ext cx="0" cy="11593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31EE44-E90F-4627-A9F6-F63A6315ABDA}"/>
              </a:ext>
            </a:extLst>
          </p:cNvPr>
          <p:cNvSpPr txBox="1"/>
          <p:nvPr/>
        </p:nvSpPr>
        <p:spPr>
          <a:xfrm>
            <a:off x="5358639" y="479487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Many</a:t>
            </a:r>
            <a:r>
              <a:rPr lang="en-US" dirty="0"/>
              <a:t> to </a:t>
            </a:r>
            <a:r>
              <a:rPr lang="en-US" b="1" dirty="0"/>
              <a:t>1</a:t>
            </a:r>
            <a:r>
              <a:rPr lang="en-US" dirty="0"/>
              <a:t>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146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</a:t>
            </a:r>
            <a:r>
              <a:rPr lang="en-US" sz="2000" dirty="0"/>
              <a:t>Lobbying clients-</a:t>
            </a:r>
            <a:r>
              <a:rPr lang="en-US" sz="2000" dirty="0" err="1"/>
              <a:t>Naics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Relational model: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47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F2C35-6D0A-4A8F-8FDA-2AC108D7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6" y="1981200"/>
            <a:ext cx="8440156" cy="13509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A39FA6-FDEA-4ACD-8C3D-1DB8133DA5AC}"/>
              </a:ext>
            </a:extLst>
          </p:cNvPr>
          <p:cNvSpPr txBox="1"/>
          <p:nvPr/>
        </p:nvSpPr>
        <p:spPr>
          <a:xfrm>
            <a:off x="76200" y="3352800"/>
            <a:ext cx="1803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lobbying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D4A78-1A3A-4EE3-BA8D-E158FC3D83F4}"/>
              </a:ext>
            </a:extLst>
          </p:cNvPr>
          <p:cNvSpPr txBox="1"/>
          <p:nvPr/>
        </p:nvSpPr>
        <p:spPr>
          <a:xfrm>
            <a:off x="2110047" y="3972809"/>
            <a:ext cx="3264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gvkey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09844-2587-4307-A462-AA59B9A11722}"/>
              </a:ext>
            </a:extLst>
          </p:cNvPr>
          <p:cNvSpPr txBox="1"/>
          <p:nvPr/>
        </p:nvSpPr>
        <p:spPr>
          <a:xfrm>
            <a:off x="1314087" y="3838207"/>
            <a:ext cx="18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E056A9"/>
                </a:solidFill>
                <a:latin typeface="+mn-lt"/>
              </a:rPr>
              <a:t>has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74A28-4154-43E0-851D-98A7D6B3EEFA}"/>
              </a:ext>
            </a:extLst>
          </p:cNvPr>
          <p:cNvSpPr txBox="1"/>
          <p:nvPr/>
        </p:nvSpPr>
        <p:spPr>
          <a:xfrm>
            <a:off x="7017095" y="529986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Naics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F8216-499A-4283-AAB1-123167EAC10A}"/>
              </a:ext>
            </a:extLst>
          </p:cNvPr>
          <p:cNvSpPr txBox="1"/>
          <p:nvPr/>
        </p:nvSpPr>
        <p:spPr>
          <a:xfrm>
            <a:off x="3161910" y="4316230"/>
            <a:ext cx="211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DF52A7"/>
                </a:solidFill>
                <a:latin typeface="+mn-lt"/>
              </a:rPr>
              <a:t>associated to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8BD6AC-3002-4B9A-A3EA-9F1BD1C88B46}"/>
              </a:ext>
            </a:extLst>
          </p:cNvPr>
          <p:cNvSpPr/>
          <p:nvPr/>
        </p:nvSpPr>
        <p:spPr bwMode="auto">
          <a:xfrm rot="639115">
            <a:off x="211208" y="5147576"/>
            <a:ext cx="7139939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9B04E-988D-4FD6-BEEA-08EF6CD5CB25}"/>
              </a:ext>
            </a:extLst>
          </p:cNvPr>
          <p:cNvSpPr txBox="1"/>
          <p:nvPr/>
        </p:nvSpPr>
        <p:spPr>
          <a:xfrm>
            <a:off x="4361202" y="4693650"/>
            <a:ext cx="3264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companies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7C73AC-6A35-4CA5-AB2B-A24A13B85E9E}"/>
              </a:ext>
            </a:extLst>
          </p:cNvPr>
          <p:cNvSpPr txBox="1"/>
          <p:nvPr/>
        </p:nvSpPr>
        <p:spPr>
          <a:xfrm>
            <a:off x="6275901" y="4991992"/>
            <a:ext cx="211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+mn-lt"/>
              </a:rPr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603708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33" y="1219200"/>
            <a:ext cx="8229598" cy="47666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Could be a lot of 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48</a:t>
            </a:fld>
            <a:endParaRPr lang="en-US" altLang="fr-FR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A8FB1A6-83AA-4D1F-8345-34418C1B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13" y="1591926"/>
            <a:ext cx="6959787" cy="47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32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912A-5BAA-416B-B318-041BEEB0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</a:t>
            </a:r>
            <a:br>
              <a:rPr lang="en-US" dirty="0"/>
            </a:br>
            <a:r>
              <a:rPr lang="en-US" dirty="0"/>
              <a:t>Benefits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F507FC-FDB4-477E-95DD-20E9219B0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960B-8F43-47C0-8395-6FC19845B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86D9CA9-CD3A-45B8-A663-FD498B7635C1}" type="slidenum">
              <a:rPr lang="en-US" altLang="fr-FR" smtClean="0"/>
              <a:pPr/>
              <a:t>49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76281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Science: data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Political </a:t>
            </a:r>
            <a:r>
              <a:rPr lang="en-US" sz="3200" b="1" dirty="0">
                <a:solidFill>
                  <a:srgbClr val="FF0000"/>
                </a:solidFill>
                <a:latin typeface="Nunito Sans ExtraBold" panose="00000900000000000000" pitchFamily="2" charset="0"/>
              </a:rPr>
              <a:t>Science</a:t>
            </a:r>
            <a:r>
              <a:rPr lang="en-US" sz="2400" b="1" dirty="0">
                <a:latin typeface="Nunito Sans ExtraBold" panose="00000900000000000000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requirements on all research :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Reproducible : 	do it </a:t>
            </a:r>
            <a:r>
              <a:rPr lang="en-US" b="1" dirty="0">
                <a:sym typeface="Wingdings" panose="05000000000000000000" pitchFamily="2" charset="2"/>
              </a:rPr>
              <a:t>again?</a:t>
            </a:r>
          </a:p>
          <a:p>
            <a:r>
              <a:rPr lang="en-US" dirty="0">
                <a:sym typeface="Wingdings" panose="05000000000000000000" pitchFamily="2" charset="2"/>
              </a:rPr>
              <a:t>Trackable : 		</a:t>
            </a:r>
            <a:r>
              <a:rPr lang="en-US" b="1" dirty="0">
                <a:sym typeface="Wingdings" panose="05000000000000000000" pitchFamily="2" charset="2"/>
              </a:rPr>
              <a:t>what</a:t>
            </a:r>
            <a:r>
              <a:rPr lang="en-US" dirty="0">
                <a:sym typeface="Wingdings" panose="05000000000000000000" pitchFamily="2" charset="2"/>
              </a:rPr>
              <a:t> happened</a:t>
            </a:r>
          </a:p>
          <a:p>
            <a:r>
              <a:rPr lang="en-US" dirty="0">
                <a:sym typeface="Wingdings" panose="05000000000000000000" pitchFamily="2" charset="2"/>
              </a:rPr>
              <a:t>Explainable : 	</a:t>
            </a:r>
            <a:r>
              <a:rPr lang="en-US" b="1" dirty="0">
                <a:sym typeface="Wingdings" panose="05000000000000000000" pitchFamily="2" charset="2"/>
              </a:rPr>
              <a:t>why </a:t>
            </a:r>
            <a:r>
              <a:rPr lang="en-US" dirty="0">
                <a:sym typeface="Wingdings" panose="05000000000000000000" pitchFamily="2" charset="2"/>
              </a:rPr>
              <a:t>it happened.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>
                <a:defRPr/>
              </a:pPr>
              <a:t>5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882688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1469845"/>
            <a:ext cx="8229598" cy="5007155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How many months collecting the data?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many</a:t>
            </a:r>
          </a:p>
          <a:p>
            <a:r>
              <a:rPr lang="en-US" dirty="0">
                <a:sym typeface="Wingdings" panose="05000000000000000000" pitchFamily="2" charset="2"/>
              </a:rPr>
              <a:t>How much care designing the experiments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A lot</a:t>
            </a:r>
          </a:p>
          <a:p>
            <a:r>
              <a:rPr lang="en-US" dirty="0">
                <a:sym typeface="Wingdings" panose="05000000000000000000" pitchFamily="2" charset="2"/>
              </a:rPr>
              <a:t>Will you update/reuse?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Very likely</a:t>
            </a:r>
          </a:p>
          <a:p>
            <a:r>
              <a:rPr lang="en-US" dirty="0">
                <a:sym typeface="Wingdings" panose="05000000000000000000" pitchFamily="2" charset="2"/>
              </a:rPr>
              <a:t>Do you want to share/disseminate your work?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A lot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50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949374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1317445"/>
            <a:ext cx="8229598" cy="500715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Can you afford wasting part of your work?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Better data quality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Scaling (complexity, volume, several users…)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Generating new datasets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Easier sharing/merging/reusing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Some </a:t>
            </a:r>
            <a:r>
              <a:rPr lang="en-US" i="1" dirty="0">
                <a:sym typeface="Wingdings" panose="05000000000000000000" pitchFamily="2" charset="2"/>
              </a:rPr>
              <a:t>very </a:t>
            </a:r>
            <a:r>
              <a:rPr lang="en-US" dirty="0">
                <a:sym typeface="Wingdings" panose="05000000000000000000" pitchFamily="2" charset="2"/>
              </a:rPr>
              <a:t>advanced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51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113243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1317445"/>
            <a:ext cx="8229598" cy="500715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Scaling?</a:t>
            </a:r>
          </a:p>
          <a:p>
            <a:r>
              <a:rPr lang="en-US" b="1" strike="sngStrike" dirty="0">
                <a:sym typeface="Wingdings" panose="05000000000000000000" pitchFamily="2" charset="2"/>
              </a:rPr>
              <a:t>50 years of optimization? </a:t>
            </a:r>
          </a:p>
          <a:p>
            <a:r>
              <a:rPr lang="en-US" b="1" dirty="0">
                <a:sym typeface="Wingdings" panose="05000000000000000000" pitchFamily="2" charset="2"/>
              </a:rPr>
              <a:t>A good model reduces the dimensionality</a:t>
            </a:r>
          </a:p>
          <a:p>
            <a:r>
              <a:rPr lang="en-US" b="1" dirty="0">
                <a:sym typeface="Wingdings" panose="05000000000000000000" pitchFamily="2" charset="2"/>
              </a:rPr>
              <a:t>indexing</a:t>
            </a:r>
          </a:p>
          <a:p>
            <a:pPr marL="0" indent="0">
              <a:buNone/>
            </a:pPr>
            <a:br>
              <a:rPr lang="en-US" b="1" dirty="0">
                <a:sym typeface="Wingdings" panose="05000000000000000000" pitchFamily="2" charset="2"/>
              </a:rPr>
            </a:br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52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E4DFE-6EAA-4CA0-AD6C-0159365B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37" t="33677" r="8133" b="45129"/>
          <a:stretch/>
        </p:blipFill>
        <p:spPr>
          <a:xfrm>
            <a:off x="2667000" y="3253843"/>
            <a:ext cx="2270310" cy="1959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EFB44-07A0-49E2-A6C4-A19EBD01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544" y="2209800"/>
            <a:ext cx="2584532" cy="404724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C0E33B-C1B2-47B6-A951-4A4C029EEA2F}"/>
              </a:ext>
            </a:extLst>
          </p:cNvPr>
          <p:cNvCxnSpPr>
            <a:cxnSpLocks/>
          </p:cNvCxnSpPr>
          <p:nvPr/>
        </p:nvCxnSpPr>
        <p:spPr bwMode="auto">
          <a:xfrm>
            <a:off x="4114800" y="4473878"/>
            <a:ext cx="3352800" cy="77960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A61DE-49C6-41DA-8F7E-C9AB8B0254F8}"/>
              </a:ext>
            </a:extLst>
          </p:cNvPr>
          <p:cNvCxnSpPr>
            <a:cxnSpLocks/>
          </p:cNvCxnSpPr>
          <p:nvPr/>
        </p:nvCxnSpPr>
        <p:spPr bwMode="auto">
          <a:xfrm>
            <a:off x="4724400" y="3747204"/>
            <a:ext cx="2631654" cy="72667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A56488-653A-42C5-A54E-3C3E544D9562}"/>
              </a:ext>
            </a:extLst>
          </p:cNvPr>
          <p:cNvCxnSpPr>
            <a:cxnSpLocks/>
          </p:cNvCxnSpPr>
          <p:nvPr/>
        </p:nvCxnSpPr>
        <p:spPr bwMode="auto">
          <a:xfrm>
            <a:off x="4038600" y="5002123"/>
            <a:ext cx="3429000" cy="2513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3597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912A-5BAA-416B-B318-041BEEB0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29" y="3505200"/>
            <a:ext cx="8082742" cy="1362075"/>
          </a:xfrm>
        </p:spPr>
        <p:txBody>
          <a:bodyPr/>
          <a:lstStyle/>
          <a:p>
            <a:r>
              <a:rPr lang="en-US" dirty="0"/>
              <a:t>Relational model:</a:t>
            </a:r>
            <a:br>
              <a:rPr lang="en-US" dirty="0"/>
            </a:br>
            <a:r>
              <a:rPr lang="en-US" dirty="0"/>
              <a:t>How TO DO IT?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F507FC-FDB4-477E-95DD-20E9219B0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(Realistically)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960B-8F43-47C0-8395-6FC19845B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86D9CA9-CD3A-45B8-A663-FD498B7635C1}" type="slidenum">
              <a:rPr lang="en-US" altLang="fr-FR" smtClean="0"/>
              <a:pPr/>
              <a:t>53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204547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how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1100781"/>
            <a:ext cx="8229598" cy="47666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54</a:t>
            </a:fld>
            <a:endParaRPr lang="en-US" alt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528A6A-328F-436A-9985-CB95004E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2" y="1965566"/>
            <a:ext cx="8616156" cy="27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25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1317445"/>
            <a:ext cx="8229598" cy="50071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Model your data : </a:t>
            </a:r>
            <a:r>
              <a:rPr lang="en-US" sz="1800" dirty="0">
                <a:sym typeface="Wingdings" panose="05000000000000000000" pitchFamily="2" charset="2"/>
              </a:rPr>
              <a:t>(SQL / Python)</a:t>
            </a:r>
            <a:endParaRPr lang="en-US" dirty="0">
              <a:sym typeface="Wingdings" panose="05000000000000000000" pitchFamily="2" charset="2"/>
            </a:endParaRPr>
          </a:p>
          <a:p>
            <a:pPr marL="969962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Entities</a:t>
            </a:r>
          </a:p>
          <a:p>
            <a:pPr marL="1370012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types</a:t>
            </a:r>
          </a:p>
          <a:p>
            <a:pPr marL="1370012" lvl="2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constraints</a:t>
            </a:r>
          </a:p>
          <a:p>
            <a:pPr marL="1370012" lvl="2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what is unique?</a:t>
            </a:r>
          </a:p>
          <a:p>
            <a:pPr marL="969962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55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165946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1317445"/>
            <a:ext cx="8229598" cy="500715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dirty="0">
                <a:sym typeface="Wingdings" panose="05000000000000000000" pitchFamily="2" charset="2"/>
              </a:rPr>
              <a:t>Fill the model : </a:t>
            </a:r>
            <a:r>
              <a:rPr lang="en-US" sz="1800" dirty="0">
                <a:sym typeface="Wingdings" panose="05000000000000000000" pitchFamily="2" charset="2"/>
              </a:rPr>
              <a:t>(R / Python / SQL)</a:t>
            </a:r>
          </a:p>
          <a:p>
            <a:pPr marL="969962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Clean : </a:t>
            </a:r>
          </a:p>
          <a:p>
            <a:pPr marL="969962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Insert into the model  : R / Python / SQL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dirty="0">
                <a:sym typeface="Wingdings" panose="05000000000000000000" pitchFamily="2" charset="2"/>
              </a:rPr>
              <a:t>Generate </a:t>
            </a:r>
            <a:r>
              <a:rPr lang="en-US" dirty="0" err="1">
                <a:sym typeface="Wingdings" panose="05000000000000000000" pitchFamily="2" charset="2"/>
              </a:rPr>
              <a:t>Dataframes</a:t>
            </a:r>
            <a:r>
              <a:rPr lang="en-US" dirty="0">
                <a:sym typeface="Wingdings" panose="05000000000000000000" pitchFamily="2" charset="2"/>
              </a:rPr>
              <a:t>: R / SQL</a:t>
            </a:r>
          </a:p>
          <a:p>
            <a:pPr marL="969962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i="1" dirty="0">
                <a:sym typeface="Wingdings" panose="05000000000000000000" pitchFamily="2" charset="2"/>
              </a:rPr>
              <a:t>Probably easiest part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56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039521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912A-5BAA-416B-B318-041BEEB0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29" y="3505200"/>
            <a:ext cx="8082742" cy="1362075"/>
          </a:xfrm>
        </p:spPr>
        <p:txBody>
          <a:bodyPr/>
          <a:lstStyle/>
          <a:p>
            <a:r>
              <a:rPr lang="en-US" dirty="0"/>
              <a:t>Practical architecture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F507FC-FDB4-477E-95DD-20E9219B0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(Realistically)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960B-8F43-47C0-8395-6FC19845B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86D9CA9-CD3A-45B8-A663-FD498B7635C1}" type="slidenum">
              <a:rPr lang="en-US" altLang="fr-FR" smtClean="0"/>
              <a:pPr/>
              <a:t>57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230016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1317445"/>
            <a:ext cx="8229598" cy="50071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58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6FEF0-3AF3-4648-B761-DD200AF5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56" y="1524000"/>
            <a:ext cx="8328000" cy="42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1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912A-5BAA-416B-B318-041BEEB0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29" y="3505200"/>
            <a:ext cx="8082742" cy="136207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F507FC-FDB4-477E-95DD-20E9219B0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(Short)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960B-8F43-47C0-8395-6FC19845B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86D9CA9-CD3A-45B8-A663-FD498B7635C1}" type="slidenum">
              <a:rPr lang="en-US" altLang="fr-FR" smtClean="0"/>
              <a:pPr/>
              <a:t>59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37220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22AFE1C-E7D8-4734-96B8-59F12624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8" y="1034536"/>
            <a:ext cx="8952607" cy="2470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Science: reproducibility?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3637988"/>
            <a:ext cx="5252242" cy="257642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9242"/>
                </a:solidFill>
                <a:latin typeface="Nunito Sans ExtraBold" panose="00000900000000000000" pitchFamily="2" charset="0"/>
                <a:sym typeface="Wingdings" panose="05000000000000000000" pitchFamily="2" charset="2"/>
              </a:rPr>
              <a:t>Reproducible: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Updated data / Other scope?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Sharing</a:t>
            </a:r>
          </a:p>
          <a:p>
            <a:pPr lvl="2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Researcher</a:t>
            </a:r>
          </a:p>
          <a:p>
            <a:pPr lvl="2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your (future) self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>
                <a:defRPr/>
              </a:pPr>
              <a:t>6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70084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1317445"/>
            <a:ext cx="8229598" cy="5007155"/>
          </a:xfrm>
        </p:spPr>
        <p:txBody>
          <a:bodyPr/>
          <a:lstStyle/>
          <a:p>
            <a:r>
              <a:rPr lang="en-US" b="1" dirty="0">
                <a:sym typeface="Wingdings" panose="05000000000000000000" pitchFamily="2" charset="2"/>
              </a:rPr>
              <a:t>Typical workflow : problematic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(reproducibility, trackability, </a:t>
            </a:r>
            <a:r>
              <a:rPr lang="en-US" dirty="0" err="1">
                <a:sym typeface="Wingdings" panose="05000000000000000000" pitchFamily="2" charset="2"/>
              </a:rPr>
              <a:t>explainability</a:t>
            </a:r>
            <a:r>
              <a:rPr lang="en-US" dirty="0">
                <a:sym typeface="Wingdings" panose="05000000000000000000" pitchFamily="2" charset="2"/>
              </a:rPr>
              <a:t>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+ (re-use / sharing, scaling, data quality)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60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2C9D7-7AB4-4D35-B98F-33A15674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5" y="3124202"/>
            <a:ext cx="8424510" cy="15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49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1317445"/>
            <a:ext cx="8229598" cy="5007155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Model your data to solve these issues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61</a:t>
            </a:fld>
            <a:endParaRPr lang="en-US" alt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8854E-8109-4375-8013-7EF04B04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2" y="2422766"/>
            <a:ext cx="8616156" cy="27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0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1012D58-360E-46C6-A609-1F09CDF7E8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pPr algn="ctr"/>
            <a:r>
              <a:rPr lang="en-US" altLang="en-US" dirty="0"/>
              <a:t>The Lobbyview DBs</a:t>
            </a:r>
            <a:endParaRPr lang="fr-FR" altLang="en-US" dirty="0"/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81B4E078-8701-4E29-8930-29F8A940C3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</a:t>
            </a:r>
            <a:r>
              <a:rPr lang="fr-FR" altLang="en-US"/>
              <a:t>émi </a:t>
            </a:r>
            <a:r>
              <a:rPr lang="en-US" altLang="en-US"/>
              <a:t>Cura</a:t>
            </a:r>
            <a:br>
              <a:rPr lang="en-US" altLang="en-US"/>
            </a:br>
            <a:r>
              <a:rPr lang="en-US" altLang="en-US"/>
              <a:t>Pf. In Song Kim</a:t>
            </a:r>
            <a:endParaRPr lang="fr-FR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942AE483-17B5-4A89-8A3C-1D36410F04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sa Offc Serif Pro" panose="02010504030101020102" pitchFamily="2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sa Offc Serif Pro" panose="02010504030101020102" pitchFamily="2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sa Offc Serif Pro" panose="02010504030101020102" pitchFamily="2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fr-FR" sz="1400" dirty="0">
                <a:latin typeface="Times New Roman" panose="02020603050405020304" pitchFamily="18" charset="0"/>
              </a:rPr>
              <a:t>Page </a:t>
            </a:r>
            <a:fld id="{3323E442-EF48-4C00-B636-99738DB4F94D}" type="slidenum">
              <a:rPr lang="en-US" altLang="fr-FR" sz="1400" smtClean="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62</a:t>
            </a:fld>
            <a:endParaRPr lang="en-US" altLang="fr-FR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904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Lobbyview DBs: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63</a:t>
            </a:fld>
            <a:endParaRPr lang="en-US" alt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5EF90-CCC5-4B96-BB13-D515CE01BA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1295400"/>
            <a:ext cx="3657600" cy="47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33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Lobbyview DBs: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64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57F1B-5E24-44FC-B55E-DCEDDAA221F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r="75272" b="62000"/>
          <a:stretch/>
        </p:blipFill>
        <p:spPr bwMode="auto">
          <a:xfrm>
            <a:off x="0" y="1524000"/>
            <a:ext cx="22860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302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Lobbyview DBs: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65</a:t>
            </a:fld>
            <a:endParaRPr lang="en-US" alt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77F789-B631-4A5A-B211-44E0FB5918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676" y="1752600"/>
            <a:ext cx="884864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395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Lobbyview DBs: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66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57F1B-5E24-44FC-B55E-DCEDDAA221F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r="36523" b="58000"/>
          <a:stretch/>
        </p:blipFill>
        <p:spPr bwMode="auto">
          <a:xfrm>
            <a:off x="0" y="1524000"/>
            <a:ext cx="57912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530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Lobbyview DBs: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67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57F1B-5E24-44FC-B55E-DCEDDAA221F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r="30627"/>
          <a:stretch/>
        </p:blipFill>
        <p:spPr bwMode="auto">
          <a:xfrm>
            <a:off x="0" y="1524000"/>
            <a:ext cx="63246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4011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Lobbyview DBs: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68</a:t>
            </a:fld>
            <a:endParaRPr lang="en-US" alt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C0A7D-FDE3-4A6F-AD38-C251442DA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146" y="2133600"/>
            <a:ext cx="881770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102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Lobbyview DBs: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69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57F1B-5E24-44FC-B55E-DCEDDAA221F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r="302"/>
          <a:stretch/>
        </p:blipFill>
        <p:spPr bwMode="auto">
          <a:xfrm>
            <a:off x="0" y="1524000"/>
            <a:ext cx="90678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80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Science: trackability?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3637988"/>
            <a:ext cx="8229598" cy="257642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9242"/>
                </a:solidFill>
                <a:latin typeface="Nunito Sans ExtraBold" panose="00000900000000000000" pitchFamily="2" charset="0"/>
                <a:sym typeface="Wingdings" panose="05000000000000000000" pitchFamily="2" charset="2"/>
              </a:rPr>
              <a:t>Trackable: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Sources?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Processes applied?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>
                <a:defRPr/>
              </a:pPr>
              <a:t>7</a:t>
            </a:fld>
            <a:endParaRPr lang="en-US" alt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FC593-1014-465B-858D-E72EB0D3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" y="1184853"/>
            <a:ext cx="8616156" cy="21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079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Lobbyview DBs: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70</a:t>
            </a:fld>
            <a:endParaRPr lang="en-US" altLang="fr-FR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CC17779-6794-4CC6-8715-FDC065E2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38849" cy="62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76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Lobbyview DBs: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71</a:t>
            </a:fld>
            <a:endParaRPr lang="en-US" altLang="fr-FR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B1CE42-C616-4F29-B26C-88060B3B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24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72</a:t>
            </a:fld>
            <a:endParaRPr lang="en-US" alt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BF342-EA51-4E64-827B-CEFD5A67B993}"/>
              </a:ext>
            </a:extLst>
          </p:cNvPr>
          <p:cNvSpPr/>
          <p:nvPr/>
        </p:nvSpPr>
        <p:spPr bwMode="auto">
          <a:xfrm>
            <a:off x="304800" y="283269"/>
            <a:ext cx="8610600" cy="11645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CCEE21-19E9-4FEB-BD07-5503B672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22" y="0"/>
            <a:ext cx="5006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Science: </a:t>
            </a:r>
            <a:r>
              <a:rPr lang="en-US" dirty="0" err="1"/>
              <a:t>explainability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3637988"/>
            <a:ext cx="8229598" cy="257642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9242"/>
                </a:solidFill>
                <a:latin typeface="Nunito Sans ExtraBold" panose="00000900000000000000" pitchFamily="2" charset="0"/>
                <a:sym typeface="Wingdings" panose="05000000000000000000" pitchFamily="2" charset="2"/>
              </a:rPr>
              <a:t>Explainable: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Why it happened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Why it didn’t happen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 Also for data cleaning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>
                <a:defRPr/>
              </a:pPr>
              <a:t>8</a:t>
            </a:fld>
            <a:endParaRPr lang="en-US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8FC64-A683-4184-83CC-58A694B7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" y="1222159"/>
            <a:ext cx="8616156" cy="21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52B-F2E4-4152-9BE9-D458E1AD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: data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A02-1E33-4D64-8994-B4CBDB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Let’s say you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Document everything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Track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Justify everything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37DC-7A33-40F8-A3FC-DD2165D3C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fr-FR"/>
              <a:t>Page </a:t>
            </a:r>
            <a:fld id="{27C753CA-78B5-45E0-B119-C5352AC79F9D}" type="slidenum">
              <a:rPr lang="en-US" altLang="fr-FR" smtClean="0"/>
              <a:pPr/>
              <a:t>9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2647607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99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8A2D2D"/>
      </a:accent6>
      <a:hlink>
        <a:srgbClr val="4D4D4D"/>
      </a:hlink>
      <a:folHlink>
        <a:srgbClr val="EAEAEA"/>
      </a:folHlink>
    </a:clrScheme>
    <a:fontScheme name="modern_fonts">
      <a:majorFont>
        <a:latin typeface="Poppins"/>
        <a:ea typeface="Geneva"/>
        <a:cs typeface=""/>
      </a:majorFont>
      <a:minorFont>
        <a:latin typeface="Nunito Sans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3525</TotalTime>
  <Words>1337</Words>
  <Application>Microsoft Office PowerPoint</Application>
  <PresentationFormat>On-screen Show (4:3)</PresentationFormat>
  <Paragraphs>369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Nunito Sans</vt:lpstr>
      <vt:lpstr>Nunito Sans ExtraBold</vt:lpstr>
      <vt:lpstr>Nunito Sans ExtraLight</vt:lpstr>
      <vt:lpstr>Nunito Sans Light</vt:lpstr>
      <vt:lpstr>Poppins</vt:lpstr>
      <vt:lpstr>Times</vt:lpstr>
      <vt:lpstr>Times New Roman</vt:lpstr>
      <vt:lpstr>Blank Presentation</vt:lpstr>
      <vt:lpstr>Relational DBs for Political Science: Why you should use one !</vt:lpstr>
      <vt:lpstr>Today’s menu</vt:lpstr>
      <vt:lpstr>Data matters</vt:lpstr>
      <vt:lpstr>Data matters</vt:lpstr>
      <vt:lpstr>Science: data requirements?</vt:lpstr>
      <vt:lpstr>Science: reproducibility?</vt:lpstr>
      <vt:lpstr>Science: trackability?</vt:lpstr>
      <vt:lpstr>Science: explainability?</vt:lpstr>
      <vt:lpstr>Science : data requirements?</vt:lpstr>
      <vt:lpstr>Science : data requirements?</vt:lpstr>
      <vt:lpstr>Political Science specificities</vt:lpstr>
      <vt:lpstr>Typical workflow</vt:lpstr>
      <vt:lpstr>Typical workflow</vt:lpstr>
      <vt:lpstr>Typical workflow</vt:lpstr>
      <vt:lpstr>Typical workflow</vt:lpstr>
      <vt:lpstr>Typical workflow</vt:lpstr>
      <vt:lpstr>About dataset</vt:lpstr>
      <vt:lpstr>Dataset: pros</vt:lpstr>
      <vt:lpstr>Dataset: pros</vt:lpstr>
      <vt:lpstr>Dataset: pros</vt:lpstr>
      <vt:lpstr>Dataset: cons</vt:lpstr>
      <vt:lpstr>Dataset: cons: storage</vt:lpstr>
      <vt:lpstr>Dataset: cons: storage</vt:lpstr>
      <vt:lpstr>Dataset: cons: storage</vt:lpstr>
      <vt:lpstr>Dataset: cons: storage</vt:lpstr>
      <vt:lpstr>Dataset: cons: storage</vt:lpstr>
      <vt:lpstr>Workshop: Where's Waldo?</vt:lpstr>
      <vt:lpstr>Dataset: errors</vt:lpstr>
      <vt:lpstr>Dataset: errors</vt:lpstr>
      <vt:lpstr>Relational model</vt:lpstr>
      <vt:lpstr>Dataset: errors</vt:lpstr>
      <vt:lpstr>Dataset: errors</vt:lpstr>
      <vt:lpstr>Dataset: solution</vt:lpstr>
      <vt:lpstr>What can we do?</vt:lpstr>
      <vt:lpstr>Dataset: solution</vt:lpstr>
      <vt:lpstr>Dataset: solution</vt:lpstr>
      <vt:lpstr>Relational model</vt:lpstr>
      <vt:lpstr>Relational model: goal</vt:lpstr>
      <vt:lpstr>Relational model: what is it?</vt:lpstr>
      <vt:lpstr>Relational model: legislator-commitees</vt:lpstr>
      <vt:lpstr>Relational model: legislator-commitees</vt:lpstr>
      <vt:lpstr>Relational model: legislator-commitees</vt:lpstr>
      <vt:lpstr>Relational model: legislator-commitees</vt:lpstr>
      <vt:lpstr>Relational model: legislator-commitees</vt:lpstr>
      <vt:lpstr>Relational model: legislator-commitees</vt:lpstr>
      <vt:lpstr>Relational model: legislator-commitees</vt:lpstr>
      <vt:lpstr>Relational model: Lobbying clients-Naics</vt:lpstr>
      <vt:lpstr>Relational model</vt:lpstr>
      <vt:lpstr>Relational model: Benefits</vt:lpstr>
      <vt:lpstr>Relational model: benefits</vt:lpstr>
      <vt:lpstr>Relational model: benefits</vt:lpstr>
      <vt:lpstr>Relational model: benefits</vt:lpstr>
      <vt:lpstr>Relational model: How TO DO IT?</vt:lpstr>
      <vt:lpstr>Relational model: how to?</vt:lpstr>
      <vt:lpstr>Relational model: how to</vt:lpstr>
      <vt:lpstr>Relational model: how to</vt:lpstr>
      <vt:lpstr>Practical architecture</vt:lpstr>
      <vt:lpstr>Relational model: how to</vt:lpstr>
      <vt:lpstr>Conclusion</vt:lpstr>
      <vt:lpstr>Conclusion</vt:lpstr>
      <vt:lpstr>Conclusion</vt:lpstr>
      <vt:lpstr>The Lobbyview DBs</vt:lpstr>
      <vt:lpstr>The Lobbyview DBs: entities</vt:lpstr>
      <vt:lpstr>The Lobbyview DBs: entities</vt:lpstr>
      <vt:lpstr>The Lobbyview DBs: entities</vt:lpstr>
      <vt:lpstr>The Lobbyview DBs: entities</vt:lpstr>
      <vt:lpstr>The Lobbyview DBs: entities</vt:lpstr>
      <vt:lpstr>The Lobbyview DBs: entities</vt:lpstr>
      <vt:lpstr>The Lobbyview DBs: entities</vt:lpstr>
      <vt:lpstr>The Lobbyview DBs: entities</vt:lpstr>
      <vt:lpstr>The Lobbyview DBs: entities</vt:lpstr>
      <vt:lpstr>PowerPoint Presentation</vt:lpstr>
    </vt:vector>
  </TitlesOfParts>
  <Company>Allison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Golabek</dc:creator>
  <cp:lastModifiedBy>Remi Cura</cp:lastModifiedBy>
  <cp:revision>147</cp:revision>
  <cp:lastPrinted>2002-10-29T20:49:27Z</cp:lastPrinted>
  <dcterms:created xsi:type="dcterms:W3CDTF">2002-10-29T20:26:18Z</dcterms:created>
  <dcterms:modified xsi:type="dcterms:W3CDTF">2019-12-06T09:03:49Z</dcterms:modified>
</cp:coreProperties>
</file>