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4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2217600"/>
            <a:ext cx="9070560" cy="31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AVT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analysis work flows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1441080"/>
            <a:ext cx="9070560" cy="50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lvl="1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Functional: realign and unwarp 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080000" y="2304000"/>
            <a:ext cx="7918920" cy="1366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Raw EPI image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sub-xx/ses-x/func/sub-xx_ses-x_task-audiovisualtactile_run-xx_bold.nii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Voxel displacement map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sub-xx/ses-x/fmap/vdm5_scsub-xx_ses-x_run-xx_phasediff.nii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Line 3"/>
          <p:cNvSpPr/>
          <p:nvPr/>
        </p:nvSpPr>
        <p:spPr>
          <a:xfrm>
            <a:off x="5040000" y="3672000"/>
            <a:ext cx="360" cy="172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4"/>
          <p:cNvSpPr/>
          <p:nvPr/>
        </p:nvSpPr>
        <p:spPr>
          <a:xfrm>
            <a:off x="2880000" y="5400000"/>
            <a:ext cx="4319280" cy="503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Output folders: sub-xx/ses-x/func/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2916000" y="3960000"/>
            <a:ext cx="4246920" cy="934920"/>
          </a:xfrm>
          <a:prstGeom prst="rect">
            <a:avLst/>
          </a:prstGeom>
          <a:solidFill>
            <a:srgbClr val="99FF6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SPM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code/preprocess/RealignAndUnwarp.m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4000" y="1441080"/>
            <a:ext cx="9070560" cy="50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lvl="1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Functional: realign and unwarp 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080000" y="2304000"/>
            <a:ext cx="7918920" cy="1366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Uwarped realigned EPI image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sub-xx/ses-x/func/usub-xx_ses-x_task-audiovisualtactile_run-xx_bold.nii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Line 3"/>
          <p:cNvSpPr/>
          <p:nvPr/>
        </p:nvSpPr>
        <p:spPr>
          <a:xfrm>
            <a:off x="5040000" y="3672000"/>
            <a:ext cx="360" cy="172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4"/>
          <p:cNvSpPr/>
          <p:nvPr/>
        </p:nvSpPr>
        <p:spPr>
          <a:xfrm>
            <a:off x="2880000" y="5400000"/>
            <a:ext cx="4319280" cy="503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Output folders: sub-xx/ses-x/func/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2916000" y="3960000"/>
            <a:ext cx="4246920" cy="934920"/>
          </a:xfrm>
          <a:prstGeom prst="rect">
            <a:avLst/>
          </a:prstGeom>
          <a:solidFill>
            <a:srgbClr val="99FF6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SPM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code/preprocess/RealignAndUnwarp.m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72000" y="791675"/>
            <a:ext cx="5903640" cy="5831965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MIPAV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CBS tools						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94000" y="144000"/>
            <a:ext cx="2158920" cy="552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MP2RAGE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(0.8 mm)</a:t>
            </a:r>
            <a:r>
              <a:rPr lang="en-GB" sz="1800" b="1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6229440" y="1368000"/>
            <a:ext cx="3742920" cy="4319640"/>
          </a:xfrm>
          <a:prstGeom prst="rect">
            <a:avLst/>
          </a:prstGeom>
          <a:solidFill>
            <a:srgbClr val="99FF6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SPM						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8244720" y="396720"/>
            <a:ext cx="1726920" cy="898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fieldmap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5"/>
          <p:cNvSpPr/>
          <p:nvPr/>
        </p:nvSpPr>
        <p:spPr>
          <a:xfrm>
            <a:off x="6482160" y="396720"/>
            <a:ext cx="1726200" cy="898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EPI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(0.75 mm)</a:t>
            </a:r>
            <a:r>
              <a:rPr lang="en-GB" sz="1800" b="1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6"/>
          <p:cNvSpPr/>
          <p:nvPr/>
        </p:nvSpPr>
        <p:spPr>
          <a:xfrm>
            <a:off x="6300720" y="2866680"/>
            <a:ext cx="2231640" cy="346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1rst level GLM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7"/>
          <p:cNvSpPr/>
          <p:nvPr/>
        </p:nvSpPr>
        <p:spPr>
          <a:xfrm>
            <a:off x="3897960" y="1285980"/>
            <a:ext cx="1619640" cy="71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up-samp T1 map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(0.4 mm)</a:t>
            </a:r>
            <a:r>
              <a:rPr lang="en-GB" sz="1400" b="1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8"/>
          <p:cNvSpPr/>
          <p:nvPr/>
        </p:nvSpPr>
        <p:spPr>
          <a:xfrm>
            <a:off x="3420000" y="6768000"/>
            <a:ext cx="2303640" cy="719640"/>
          </a:xfrm>
          <a:prstGeom prst="rect">
            <a:avLst/>
          </a:prstGeom>
          <a:solidFill>
            <a:srgbClr val="6666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Layered VTK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file / beta for each / HS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Line 9"/>
          <p:cNvSpPr/>
          <p:nvPr/>
        </p:nvSpPr>
        <p:spPr>
          <a:xfrm>
            <a:off x="3473220" y="1149060"/>
            <a:ext cx="597480" cy="2279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Line 10"/>
          <p:cNvSpPr/>
          <p:nvPr/>
        </p:nvSpPr>
        <p:spPr>
          <a:xfrm flipH="1">
            <a:off x="1656360" y="696960"/>
            <a:ext cx="35280" cy="60710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11"/>
          <p:cNvSpPr/>
          <p:nvPr/>
        </p:nvSpPr>
        <p:spPr>
          <a:xfrm>
            <a:off x="396000" y="5040000"/>
            <a:ext cx="2303640" cy="719640"/>
          </a:xfrm>
          <a:prstGeom prst="rect">
            <a:avLst/>
          </a:prstGeom>
          <a:solidFill>
            <a:srgbClr val="6666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T1 map VTK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file / HS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12"/>
          <p:cNvSpPr/>
          <p:nvPr/>
        </p:nvSpPr>
        <p:spPr>
          <a:xfrm>
            <a:off x="828000" y="3240000"/>
            <a:ext cx="1655640" cy="71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Mid-depth lvl-set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Mid-depth surface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13"/>
          <p:cNvSpPr/>
          <p:nvPr/>
        </p:nvSpPr>
        <p:spPr>
          <a:xfrm>
            <a:off x="1385640" y="1512000"/>
            <a:ext cx="2231640" cy="346320"/>
          </a:xfrm>
          <a:prstGeom prst="rect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“Segmentation”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14"/>
          <p:cNvSpPr/>
          <p:nvPr/>
        </p:nvSpPr>
        <p:spPr>
          <a:xfrm>
            <a:off x="432000" y="4094640"/>
            <a:ext cx="2231640" cy="346320"/>
          </a:xfrm>
          <a:prstGeom prst="rect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Profile sampling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5"/>
          <p:cNvSpPr/>
          <p:nvPr/>
        </p:nvSpPr>
        <p:spPr>
          <a:xfrm>
            <a:off x="432000" y="4513320"/>
            <a:ext cx="2231640" cy="346320"/>
          </a:xfrm>
          <a:prstGeom prst="rect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Surface mapping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16"/>
          <p:cNvSpPr/>
          <p:nvPr/>
        </p:nvSpPr>
        <p:spPr>
          <a:xfrm>
            <a:off x="1385640" y="2173320"/>
            <a:ext cx="2231640" cy="601920"/>
          </a:xfrm>
          <a:prstGeom prst="rect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Full CRUISE &amp;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”inflation”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Line 17"/>
          <p:cNvSpPr/>
          <p:nvPr/>
        </p:nvSpPr>
        <p:spPr>
          <a:xfrm>
            <a:off x="4608000" y="3960000"/>
            <a:ext cx="360" cy="280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18"/>
          <p:cNvSpPr/>
          <p:nvPr/>
        </p:nvSpPr>
        <p:spPr>
          <a:xfrm>
            <a:off x="3420000" y="3240000"/>
            <a:ext cx="2303640" cy="71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WM/GM &amp; GM/CSF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level sets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(0.4 mm)</a:t>
            </a:r>
            <a:r>
              <a:rPr lang="en-GB" sz="1400" b="1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9"/>
          <p:cNvSpPr/>
          <p:nvPr/>
        </p:nvSpPr>
        <p:spPr>
          <a:xfrm>
            <a:off x="3456000" y="4117320"/>
            <a:ext cx="2231640" cy="346320"/>
          </a:xfrm>
          <a:prstGeom prst="rect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Layering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0"/>
          <p:cNvSpPr/>
          <p:nvPr/>
        </p:nvSpPr>
        <p:spPr>
          <a:xfrm>
            <a:off x="3420000" y="4608000"/>
            <a:ext cx="2303640" cy="71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Layers level sets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(0.4 mm)</a:t>
            </a:r>
            <a:r>
              <a:rPr lang="en-GB" sz="1400" b="1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1"/>
          <p:cNvSpPr/>
          <p:nvPr/>
        </p:nvSpPr>
        <p:spPr>
          <a:xfrm>
            <a:off x="3456000" y="5593320"/>
            <a:ext cx="2231640" cy="346320"/>
          </a:xfrm>
          <a:prstGeom prst="rect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Profile sampling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2"/>
          <p:cNvSpPr/>
          <p:nvPr/>
        </p:nvSpPr>
        <p:spPr>
          <a:xfrm>
            <a:off x="3456000" y="6012000"/>
            <a:ext cx="2231640" cy="346320"/>
          </a:xfrm>
          <a:prstGeom prst="rect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Surface mapping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3"/>
          <p:cNvSpPr/>
          <p:nvPr/>
        </p:nvSpPr>
        <p:spPr>
          <a:xfrm>
            <a:off x="396000" y="5040000"/>
            <a:ext cx="2303640" cy="719640"/>
          </a:xfrm>
          <a:prstGeom prst="rect">
            <a:avLst/>
          </a:prstGeom>
          <a:solidFill>
            <a:srgbClr val="6666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T1 map VTK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file / HS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4"/>
          <p:cNvSpPr/>
          <p:nvPr/>
        </p:nvSpPr>
        <p:spPr>
          <a:xfrm>
            <a:off x="504000" y="6768000"/>
            <a:ext cx="2303640" cy="719640"/>
          </a:xfrm>
          <a:prstGeom prst="rect">
            <a:avLst/>
          </a:prstGeom>
          <a:solidFill>
            <a:srgbClr val="6666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A1 binary mask VTK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file / HS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5"/>
          <p:cNvSpPr/>
          <p:nvPr/>
        </p:nvSpPr>
        <p:spPr>
          <a:xfrm>
            <a:off x="432000" y="5989320"/>
            <a:ext cx="2231640" cy="346320"/>
          </a:xfrm>
          <a:prstGeom prst="rect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ROI definition (A1)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Line 26"/>
          <p:cNvSpPr/>
          <p:nvPr/>
        </p:nvSpPr>
        <p:spPr>
          <a:xfrm>
            <a:off x="3240000" y="2775600"/>
            <a:ext cx="504000" cy="464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Line 27"/>
          <p:cNvSpPr/>
          <p:nvPr/>
        </p:nvSpPr>
        <p:spPr>
          <a:xfrm>
            <a:off x="7380000" y="1296000"/>
            <a:ext cx="360" cy="3515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28"/>
          <p:cNvSpPr/>
          <p:nvPr/>
        </p:nvSpPr>
        <p:spPr>
          <a:xfrm>
            <a:off x="6300720" y="2016000"/>
            <a:ext cx="2231640" cy="346320"/>
          </a:xfrm>
          <a:prstGeom prst="rect">
            <a:avLst/>
          </a:prstGeom>
          <a:solidFill>
            <a:srgbClr val="99FF6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Realign and unwarp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9"/>
          <p:cNvSpPr/>
          <p:nvPr/>
        </p:nvSpPr>
        <p:spPr>
          <a:xfrm>
            <a:off x="6300720" y="2434680"/>
            <a:ext cx="2231640" cy="346320"/>
          </a:xfrm>
          <a:prstGeom prst="rect">
            <a:avLst/>
          </a:prstGeom>
          <a:solidFill>
            <a:srgbClr val="99FF6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Slice timing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0"/>
          <p:cNvSpPr/>
          <p:nvPr/>
        </p:nvSpPr>
        <p:spPr>
          <a:xfrm>
            <a:off x="6300720" y="3263400"/>
            <a:ext cx="1439640" cy="466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beta images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1"/>
          <p:cNvSpPr/>
          <p:nvPr/>
        </p:nvSpPr>
        <p:spPr>
          <a:xfrm>
            <a:off x="6300720" y="2867040"/>
            <a:ext cx="2231640" cy="346320"/>
          </a:xfrm>
          <a:prstGeom prst="rect">
            <a:avLst/>
          </a:prstGeom>
          <a:solidFill>
            <a:srgbClr val="99FF6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1rst level GLM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Line 32"/>
          <p:cNvSpPr/>
          <p:nvPr/>
        </p:nvSpPr>
        <p:spPr>
          <a:xfrm flipH="1">
            <a:off x="5688000" y="5134680"/>
            <a:ext cx="1008720" cy="6253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Line 34"/>
          <p:cNvSpPr/>
          <p:nvPr/>
        </p:nvSpPr>
        <p:spPr>
          <a:xfrm flipH="1">
            <a:off x="8532720" y="1296000"/>
            <a:ext cx="611280" cy="93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35"/>
          <p:cNvSpPr/>
          <p:nvPr/>
        </p:nvSpPr>
        <p:spPr>
          <a:xfrm>
            <a:off x="8392320" y="1512000"/>
            <a:ext cx="1436040" cy="346320"/>
          </a:xfrm>
          <a:prstGeom prst="rect">
            <a:avLst/>
          </a:prstGeom>
          <a:solidFill>
            <a:srgbClr val="99FF6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VDM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Line 36"/>
          <p:cNvSpPr/>
          <p:nvPr/>
        </p:nvSpPr>
        <p:spPr>
          <a:xfrm>
            <a:off x="5724000" y="7128000"/>
            <a:ext cx="2412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37"/>
          <p:cNvSpPr/>
          <p:nvPr/>
        </p:nvSpPr>
        <p:spPr>
          <a:xfrm>
            <a:off x="6048000" y="6954840"/>
            <a:ext cx="1727640" cy="346320"/>
          </a:xfrm>
          <a:prstGeom prst="rect">
            <a:avLst/>
          </a:prstGeom>
          <a:solidFill>
            <a:srgbClr val="66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extraction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8"/>
          <p:cNvSpPr/>
          <p:nvPr/>
        </p:nvSpPr>
        <p:spPr>
          <a:xfrm>
            <a:off x="8208000" y="6840000"/>
            <a:ext cx="1223640" cy="57564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.mat file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file / HS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Line 39"/>
          <p:cNvSpPr/>
          <p:nvPr/>
        </p:nvSpPr>
        <p:spPr>
          <a:xfrm flipH="1">
            <a:off x="2664000" y="2077980"/>
            <a:ext cx="1619640" cy="20166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40"/>
          <p:cNvSpPr/>
          <p:nvPr/>
        </p:nvSpPr>
        <p:spPr>
          <a:xfrm>
            <a:off x="6300720" y="4811400"/>
            <a:ext cx="1439640" cy="682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up-samp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beta images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(0.4 mm)</a:t>
            </a:r>
            <a:r>
              <a:rPr lang="en-GB" sz="1400" b="1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Line 41"/>
          <p:cNvSpPr/>
          <p:nvPr/>
        </p:nvSpPr>
        <p:spPr>
          <a:xfrm>
            <a:off x="8136000" y="3213360"/>
            <a:ext cx="360" cy="15980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42"/>
          <p:cNvSpPr/>
          <p:nvPr/>
        </p:nvSpPr>
        <p:spPr>
          <a:xfrm>
            <a:off x="6300720" y="3816000"/>
            <a:ext cx="2231640" cy="647640"/>
          </a:xfrm>
          <a:prstGeom prst="rect">
            <a:avLst/>
          </a:prstGeom>
          <a:solidFill>
            <a:srgbClr val="99FF6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mancoreg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Coreg &amp; reslice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3"/>
          <p:cNvSpPr/>
          <p:nvPr/>
        </p:nvSpPr>
        <p:spPr>
          <a:xfrm>
            <a:off x="7848720" y="3263400"/>
            <a:ext cx="1439640" cy="466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mask images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4"/>
          <p:cNvSpPr/>
          <p:nvPr/>
        </p:nvSpPr>
        <p:spPr>
          <a:xfrm>
            <a:off x="7776720" y="4811400"/>
            <a:ext cx="1439640" cy="682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up-samp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mask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(0.4 mm)</a:t>
            </a:r>
            <a:r>
              <a:rPr lang="en-GB" sz="1400" b="1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Line 45"/>
          <p:cNvSpPr/>
          <p:nvPr/>
        </p:nvSpPr>
        <p:spPr>
          <a:xfrm flipH="1">
            <a:off x="5688000" y="5494680"/>
            <a:ext cx="2232000" cy="3373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Line 46"/>
          <p:cNvSpPr/>
          <p:nvPr/>
        </p:nvSpPr>
        <p:spPr>
          <a:xfrm>
            <a:off x="2376000" y="3744000"/>
            <a:ext cx="1080000" cy="244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13">
            <a:extLst>
              <a:ext uri="{FF2B5EF4-FFF2-40B4-BE49-F238E27FC236}">
                <a16:creationId xmlns:a16="http://schemas.microsoft.com/office/drawing/2014/main" id="{5ABF5E8F-4F2D-479D-AE63-32DB22E014FB}"/>
              </a:ext>
            </a:extLst>
          </p:cNvPr>
          <p:cNvSpPr/>
          <p:nvPr/>
        </p:nvSpPr>
        <p:spPr>
          <a:xfrm>
            <a:off x="1367820" y="963000"/>
            <a:ext cx="2231640" cy="346320"/>
          </a:xfrm>
          <a:prstGeom prst="rect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Preprocessing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Line 33"/>
          <p:cNvSpPr/>
          <p:nvPr/>
        </p:nvSpPr>
        <p:spPr>
          <a:xfrm>
            <a:off x="4930920" y="2015640"/>
            <a:ext cx="1477440" cy="21013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464720" y="1368000"/>
            <a:ext cx="5038920" cy="4679640"/>
          </a:xfrm>
          <a:prstGeom prst="rect">
            <a:avLst/>
          </a:prstGeom>
          <a:solidFill>
            <a:srgbClr val="99FF6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SPM						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72000" y="1368000"/>
            <a:ext cx="3563640" cy="525564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MIPAV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CBS tools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	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4680000" y="4788720"/>
            <a:ext cx="1439640" cy="970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Up-samp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ROI prob. Maps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(native space)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(0.4 mm)</a:t>
            </a:r>
            <a:r>
              <a:rPr lang="en-GB" sz="1400" b="1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7452000" y="4104000"/>
            <a:ext cx="1619640" cy="71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up-samp T1 map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(0.4 mm)</a:t>
            </a:r>
            <a:r>
              <a:rPr lang="en-GB" sz="1400" b="1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Line 5"/>
          <p:cNvSpPr/>
          <p:nvPr/>
        </p:nvSpPr>
        <p:spPr>
          <a:xfrm>
            <a:off x="5328000" y="1115280"/>
            <a:ext cx="360" cy="36961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6"/>
          <p:cNvSpPr/>
          <p:nvPr/>
        </p:nvSpPr>
        <p:spPr>
          <a:xfrm>
            <a:off x="4500000" y="1800000"/>
            <a:ext cx="2231640" cy="346320"/>
          </a:xfrm>
          <a:prstGeom prst="rect">
            <a:avLst/>
          </a:prstGeom>
          <a:solidFill>
            <a:srgbClr val="99FF6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segmentation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4788000" y="2340720"/>
            <a:ext cx="1582920" cy="466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Deformation field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8"/>
          <p:cNvSpPr/>
          <p:nvPr/>
        </p:nvSpPr>
        <p:spPr>
          <a:xfrm>
            <a:off x="4536000" y="3024000"/>
            <a:ext cx="2231640" cy="359640"/>
          </a:xfrm>
          <a:prstGeom prst="rect">
            <a:avLst/>
          </a:prstGeom>
          <a:solidFill>
            <a:srgbClr val="99FF6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Inverse normalize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Line 9"/>
          <p:cNvSpPr/>
          <p:nvPr/>
        </p:nvSpPr>
        <p:spPr>
          <a:xfrm>
            <a:off x="7451280" y="2843280"/>
            <a:ext cx="468720" cy="12607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Line 10"/>
          <p:cNvSpPr/>
          <p:nvPr/>
        </p:nvSpPr>
        <p:spPr>
          <a:xfrm>
            <a:off x="1764000" y="3528000"/>
            <a:ext cx="360" cy="345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Line 11"/>
          <p:cNvSpPr/>
          <p:nvPr/>
        </p:nvSpPr>
        <p:spPr>
          <a:xfrm flipH="1">
            <a:off x="6804000" y="3528000"/>
            <a:ext cx="576000" cy="2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12"/>
          <p:cNvSpPr/>
          <p:nvPr/>
        </p:nvSpPr>
        <p:spPr>
          <a:xfrm>
            <a:off x="4788000" y="216000"/>
            <a:ext cx="2158920" cy="898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MP2RAGE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(0.8 mm)</a:t>
            </a:r>
            <a:r>
              <a:rPr lang="en-GB" sz="1800" b="1" strike="noStrike" spc="-1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3"/>
          <p:cNvSpPr/>
          <p:nvPr/>
        </p:nvSpPr>
        <p:spPr>
          <a:xfrm>
            <a:off x="1944000" y="252720"/>
            <a:ext cx="2519640" cy="898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ROI probability maps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(MNI space)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4"/>
          <p:cNvSpPr/>
          <p:nvPr/>
        </p:nvSpPr>
        <p:spPr>
          <a:xfrm>
            <a:off x="3466440" y="6753240"/>
            <a:ext cx="2303640" cy="719640"/>
          </a:xfrm>
          <a:prstGeom prst="rect">
            <a:avLst/>
          </a:prstGeom>
          <a:solidFill>
            <a:srgbClr val="6666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ROI binary mask VTK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file / HS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5"/>
          <p:cNvSpPr/>
          <p:nvPr/>
        </p:nvSpPr>
        <p:spPr>
          <a:xfrm>
            <a:off x="6552000" y="2340720"/>
            <a:ext cx="1727640" cy="466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Bias corrected T1w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6"/>
          <p:cNvSpPr/>
          <p:nvPr/>
        </p:nvSpPr>
        <p:spPr>
          <a:xfrm>
            <a:off x="7164000" y="2916000"/>
            <a:ext cx="2231640" cy="1369800"/>
          </a:xfrm>
          <a:prstGeom prst="rect">
            <a:avLst/>
          </a:prstGeom>
          <a:solidFill>
            <a:srgbClr val="99FF6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Coregistration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(the one used for EPIs ; because of 2 trans mat in headers)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7"/>
          <p:cNvSpPr/>
          <p:nvPr/>
        </p:nvSpPr>
        <p:spPr>
          <a:xfrm>
            <a:off x="4536000" y="3672000"/>
            <a:ext cx="2231640" cy="601920"/>
          </a:xfrm>
          <a:prstGeom prst="rect">
            <a:avLst/>
          </a:prstGeom>
          <a:solidFill>
            <a:srgbClr val="99FF66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Apply Cor. Param.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Reslice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Line 18"/>
          <p:cNvSpPr/>
          <p:nvPr/>
        </p:nvSpPr>
        <p:spPr>
          <a:xfrm>
            <a:off x="6732000" y="2146680"/>
            <a:ext cx="252000" cy="1940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Line 19"/>
          <p:cNvSpPr/>
          <p:nvPr/>
        </p:nvSpPr>
        <p:spPr>
          <a:xfrm>
            <a:off x="3744000" y="1152000"/>
            <a:ext cx="1008000" cy="187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Line 20"/>
          <p:cNvSpPr/>
          <p:nvPr/>
        </p:nvSpPr>
        <p:spPr>
          <a:xfrm flipH="1" flipV="1">
            <a:off x="2880000" y="4464000"/>
            <a:ext cx="1800000" cy="57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Line 21"/>
          <p:cNvSpPr/>
          <p:nvPr/>
        </p:nvSpPr>
        <p:spPr>
          <a:xfrm>
            <a:off x="2242440" y="7185240"/>
            <a:ext cx="1152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22"/>
          <p:cNvSpPr/>
          <p:nvPr/>
        </p:nvSpPr>
        <p:spPr>
          <a:xfrm>
            <a:off x="1224000" y="6984000"/>
            <a:ext cx="1727640" cy="346320"/>
          </a:xfrm>
          <a:prstGeom prst="rect">
            <a:avLst/>
          </a:prstGeom>
          <a:solidFill>
            <a:srgbClr val="66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Thresholding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Line 23"/>
          <p:cNvSpPr/>
          <p:nvPr/>
        </p:nvSpPr>
        <p:spPr>
          <a:xfrm>
            <a:off x="5724000" y="7128000"/>
            <a:ext cx="241200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24"/>
          <p:cNvSpPr/>
          <p:nvPr/>
        </p:nvSpPr>
        <p:spPr>
          <a:xfrm>
            <a:off x="6048000" y="6624000"/>
            <a:ext cx="1727640" cy="857880"/>
          </a:xfrm>
          <a:prstGeom prst="rect">
            <a:avLst/>
          </a:prstGeom>
          <a:solidFill>
            <a:srgbClr val="66FF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Extract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vertices of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interest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5"/>
          <p:cNvSpPr/>
          <p:nvPr/>
        </p:nvSpPr>
        <p:spPr>
          <a:xfrm>
            <a:off x="8208000" y="6840000"/>
            <a:ext cx="1223640" cy="57564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.mat file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file HS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6"/>
          <p:cNvSpPr/>
          <p:nvPr/>
        </p:nvSpPr>
        <p:spPr>
          <a:xfrm>
            <a:off x="612000" y="5616000"/>
            <a:ext cx="2303640" cy="719640"/>
          </a:xfrm>
          <a:prstGeom prst="rect">
            <a:avLst/>
          </a:prstGeom>
          <a:solidFill>
            <a:srgbClr val="6666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T1 map VTK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file / HS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7"/>
          <p:cNvSpPr/>
          <p:nvPr/>
        </p:nvSpPr>
        <p:spPr>
          <a:xfrm>
            <a:off x="936000" y="2808000"/>
            <a:ext cx="1655640" cy="71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Mid-depth lvl-set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Mid-depth surface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8"/>
          <p:cNvSpPr/>
          <p:nvPr/>
        </p:nvSpPr>
        <p:spPr>
          <a:xfrm>
            <a:off x="648000" y="4274640"/>
            <a:ext cx="2231640" cy="346320"/>
          </a:xfrm>
          <a:prstGeom prst="rect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Profile sampling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9"/>
          <p:cNvSpPr/>
          <p:nvPr/>
        </p:nvSpPr>
        <p:spPr>
          <a:xfrm>
            <a:off x="648000" y="4693320"/>
            <a:ext cx="2231640" cy="346320"/>
          </a:xfrm>
          <a:prstGeom prst="rect">
            <a:avLst/>
          </a:prstGeom>
          <a:solidFill>
            <a:srgbClr val="FF3333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Surface mapping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8719-26BD-4B5A-B42D-ECC2892B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A5FC8-724F-41B1-8F14-2C1DA6DADB68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44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1441080"/>
            <a:ext cx="9070560" cy="50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Structural: SPM segmentation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20000" y="2160000"/>
            <a:ext cx="1366920" cy="898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Weighted T1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sub-xx/anat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Line 3"/>
          <p:cNvSpPr/>
          <p:nvPr/>
        </p:nvSpPr>
        <p:spPr>
          <a:xfrm>
            <a:off x="1152000" y="3060000"/>
            <a:ext cx="360" cy="219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4"/>
          <p:cNvSpPr/>
          <p:nvPr/>
        </p:nvSpPr>
        <p:spPr>
          <a:xfrm>
            <a:off x="720000" y="5292000"/>
            <a:ext cx="4102920" cy="1474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Output folder: sub-xx/anat/spm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SPM normalization deformation fields: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forward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backward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720000" y="3600000"/>
            <a:ext cx="2950920" cy="934920"/>
          </a:xfrm>
          <a:prstGeom prst="rect">
            <a:avLst/>
          </a:prstGeom>
          <a:solidFill>
            <a:srgbClr val="99FF6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SPM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code/anat/SegmentSPM.m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1441080"/>
            <a:ext cx="9070560" cy="50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Structural: high-res segmtation and layering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320000" y="2160000"/>
            <a:ext cx="1510920" cy="898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T1 map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sub-xx/anat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720000" y="2160000"/>
            <a:ext cx="1366920" cy="898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Weighted T1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sub-xx/anat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7920000" y="2160000"/>
            <a:ext cx="1474920" cy="898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inv2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sub-xx/anat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Line 5"/>
          <p:cNvSpPr/>
          <p:nvPr/>
        </p:nvSpPr>
        <p:spPr>
          <a:xfrm>
            <a:off x="2880000" y="3384000"/>
            <a:ext cx="360" cy="158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6"/>
          <p:cNvSpPr/>
          <p:nvPr/>
        </p:nvSpPr>
        <p:spPr>
          <a:xfrm>
            <a:off x="648000" y="5040000"/>
            <a:ext cx="4102920" cy="2302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 output folder: sub-xx/anat/cbs/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High res T1 map: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sub-xx_*_bound.nii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Mid-cortical surfaces: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sub-xx_*_[lr]cr_gm_avg.vtk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Inflated mid-cortical surfaces: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sub-xx_*_[lr]cr_gm_avg.vtk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Layer defining volumes: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sub-xx_MP2RAGE_T1map_Layers-xx.nii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Intermediate output folder: sub-xx/anat/cbs/segment_layer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864000" y="3384000"/>
            <a:ext cx="4030920" cy="93492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MIPAV -  JIST – CBS tools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code/cbs/segment-layer.LayoutXML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Line 8"/>
          <p:cNvSpPr/>
          <p:nvPr/>
        </p:nvSpPr>
        <p:spPr>
          <a:xfrm flipH="1">
            <a:off x="2880000" y="3060000"/>
            <a:ext cx="2232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Line 9"/>
          <p:cNvSpPr/>
          <p:nvPr/>
        </p:nvSpPr>
        <p:spPr>
          <a:xfrm flipH="1">
            <a:off x="2808000" y="3060000"/>
            <a:ext cx="6048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Line 10"/>
          <p:cNvSpPr/>
          <p:nvPr/>
        </p:nvSpPr>
        <p:spPr>
          <a:xfrm>
            <a:off x="1440000" y="3096000"/>
            <a:ext cx="1440000" cy="28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1441080"/>
            <a:ext cx="9070560" cy="50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Structural: additional layering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080000" y="2304000"/>
            <a:ext cx="7918920" cy="1366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GM/CSF surface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sub-xx/anat/cbs/segment_layer/*/*/FullCruiseCortexExtraction/*cgb.nii.gz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WM/GM surface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sub-xx/anat/cbs/segment_layer/*/*/FullCruiseCortexExtraction/*gwb.nii.gz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Line 3"/>
          <p:cNvSpPr/>
          <p:nvPr/>
        </p:nvSpPr>
        <p:spPr>
          <a:xfrm>
            <a:off x="5040000" y="3672000"/>
            <a:ext cx="360" cy="172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4"/>
          <p:cNvSpPr/>
          <p:nvPr/>
        </p:nvSpPr>
        <p:spPr>
          <a:xfrm>
            <a:off x="2592000" y="5400000"/>
            <a:ext cx="4894920" cy="430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 output folder: sub-xx/anat/cbs/layers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1728000" y="3960000"/>
            <a:ext cx="6622920" cy="93492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MIPAV -  JIST – CBS tools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code/cbs/Layering_6_layers-mid_layer_surf.LayoutXML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4000" y="1441080"/>
            <a:ext cx="9070560" cy="50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lvl="1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Functional: generate voxel displacement map 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080000" y="2304000"/>
            <a:ext cx="7918920" cy="1366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Field map magnitude image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sub-xx/ses-x/fmap/sub-xx_ses-x_run-xx_magnitude.nii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Field map phase difference image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sub-xx/ses-x/fmap/sub-xx_ses-x_run-xx_phasediff.nii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Line 3"/>
          <p:cNvSpPr/>
          <p:nvPr/>
        </p:nvSpPr>
        <p:spPr>
          <a:xfrm>
            <a:off x="5040000" y="3672000"/>
            <a:ext cx="360" cy="172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4"/>
          <p:cNvSpPr/>
          <p:nvPr/>
        </p:nvSpPr>
        <p:spPr>
          <a:xfrm>
            <a:off x="2592000" y="5400000"/>
            <a:ext cx="4894920" cy="1150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 output folder: sub-xx/ses-x/fmap/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Voxel displacement map: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vdm5_scsub-xx_ses-x_run-xx_phasediff.nii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2916000" y="3960000"/>
            <a:ext cx="4246920" cy="934920"/>
          </a:xfrm>
          <a:prstGeom prst="rect">
            <a:avLst/>
          </a:prstGeom>
          <a:solidFill>
            <a:srgbClr val="99FF6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SPM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code/preprocess/CreateVDM.m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</TotalTime>
  <Words>664</Words>
  <Application>Microsoft Office PowerPoint</Application>
  <PresentationFormat>Custom</PresentationFormat>
  <Paragraphs>183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Remi gau</cp:lastModifiedBy>
  <cp:revision>32</cp:revision>
  <dcterms:created xsi:type="dcterms:W3CDTF">2017-10-17T11:21:07Z</dcterms:created>
  <dcterms:modified xsi:type="dcterms:W3CDTF">2018-08-02T16:15:38Z</dcterms:modified>
  <dc:language>en-GB</dc:language>
</cp:coreProperties>
</file>