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1" r:id="rId5"/>
    <p:sldId id="264" r:id="rId6"/>
    <p:sldId id="262" r:id="rId7"/>
    <p:sldId id="265" r:id="rId8"/>
    <p:sldId id="266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1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1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2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82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00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27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124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685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55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7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38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2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5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11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75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1D461A-65B1-411B-8080-ADEB5F768C64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A1EAEB-B745-4726-BE1B-F261B775C0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42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A2FE7-34F3-4E9F-AC7E-1278951D0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5CAA11-DCE9-4FD3-878C-4AE51A4CA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6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97" y="1437698"/>
            <a:ext cx="9905998" cy="4512572"/>
          </a:xfrm>
        </p:spPr>
        <p:txBody>
          <a:bodyPr>
            <a:normAutofit/>
          </a:bodyPr>
          <a:lstStyle/>
          <a:p>
            <a:r>
              <a:rPr lang="fr-FR" dirty="0"/>
              <a:t>Grid Search avec ExtraTrees Regressor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27B3F3-57A8-435D-839F-1FC88FDE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75" y="628855"/>
            <a:ext cx="5061791" cy="22625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4FCBD01-AAE0-4AC2-99CE-A3EE9354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75" y="3693984"/>
            <a:ext cx="3318434" cy="308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75" y="351712"/>
            <a:ext cx="9905998" cy="845736"/>
          </a:xfrm>
        </p:spPr>
        <p:txBody>
          <a:bodyPr>
            <a:normAutofit/>
          </a:bodyPr>
          <a:lstStyle/>
          <a:p>
            <a:r>
              <a:rPr lang="fr-FR" dirty="0"/>
              <a:t>Feature importance avec ExtraTrees Regressor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7E6213-5A23-49B8-8381-FA6E9DCE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50" y="896656"/>
            <a:ext cx="6668500" cy="56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3BF478-07C9-45DB-9ADF-57BD61BF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01" y="288757"/>
            <a:ext cx="10986420" cy="860400"/>
          </a:xfrm>
        </p:spPr>
        <p:txBody>
          <a:bodyPr/>
          <a:lstStyle/>
          <a:p>
            <a:pPr algn="l"/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94480-3C6D-40CC-9988-9B8D8DFB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663" y="1697297"/>
            <a:ext cx="9229811" cy="3732956"/>
          </a:xfrm>
        </p:spPr>
        <p:txBody>
          <a:bodyPr/>
          <a:lstStyle/>
          <a:p>
            <a:pPr algn="l"/>
            <a:r>
              <a:rPr lang="fr-FR" dirty="0"/>
              <a:t>1) Le problème</a:t>
            </a:r>
          </a:p>
          <a:p>
            <a:pPr algn="l"/>
            <a:r>
              <a:rPr lang="fr-FR" dirty="0"/>
              <a:t>2) Découverte de la data</a:t>
            </a:r>
          </a:p>
          <a:p>
            <a:pPr algn="l"/>
            <a:r>
              <a:rPr lang="fr-FR" dirty="0"/>
              <a:t>3) Pré – Processing de la data</a:t>
            </a:r>
          </a:p>
          <a:p>
            <a:pPr algn="l"/>
            <a:r>
              <a:rPr lang="fr-FR" dirty="0"/>
              <a:t>4) Choix du modèle</a:t>
            </a:r>
          </a:p>
        </p:txBody>
      </p:sp>
    </p:spTree>
    <p:extLst>
      <p:ext uri="{BB962C8B-B14F-4D97-AF65-F5344CB8AC3E}">
        <p14:creationId xmlns:p14="http://schemas.microsoft.com/office/powerpoint/2010/main" val="53734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F5E-2FCE-437F-A302-88FB0F41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526"/>
            <a:ext cx="9905998" cy="1010653"/>
          </a:xfrm>
        </p:spPr>
        <p:txBody>
          <a:bodyPr/>
          <a:lstStyle/>
          <a:p>
            <a:r>
              <a:rPr lang="fr-FR" b="1" dirty="0"/>
              <a:t>Le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8010"/>
            <a:ext cx="9905998" cy="183281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La BDD : Log des process de management d’incident d’une compagnie IT</a:t>
            </a:r>
          </a:p>
          <a:p>
            <a:r>
              <a:rPr lang="fr-FR" dirty="0"/>
              <a:t>Variable à prédire : temps avant complétion</a:t>
            </a:r>
          </a:p>
          <a:p>
            <a:r>
              <a:rPr lang="fr-FR" dirty="0"/>
              <a:t>Interprétation de la prédiction : Temps écoulé pendant le process </a:t>
            </a:r>
          </a:p>
          <a:p>
            <a:r>
              <a:rPr lang="fr-FR" dirty="0"/>
              <a:t>Création de colonne Target à partir de la différence entre « opened_at » et « resolved_at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EAF248-A82F-46B8-89DD-5D3CB222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28" y="3429000"/>
            <a:ext cx="4839375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F5E-2FCE-437F-A302-88FB0F41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4397"/>
            <a:ext cx="9905998" cy="1010653"/>
          </a:xfrm>
        </p:spPr>
        <p:txBody>
          <a:bodyPr/>
          <a:lstStyle/>
          <a:p>
            <a:r>
              <a:rPr lang="fr-FR" b="1" dirty="0"/>
              <a:t>Découverte de la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8010"/>
            <a:ext cx="5028478" cy="3570463"/>
          </a:xfrm>
        </p:spPr>
        <p:txBody>
          <a:bodyPr>
            <a:normAutofit/>
          </a:bodyPr>
          <a:lstStyle/>
          <a:p>
            <a:r>
              <a:rPr lang="fr-F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valeurs manquante : ‘?’</a:t>
            </a:r>
          </a:p>
          <a:p>
            <a:pPr marL="0" indent="0">
              <a:buNone/>
            </a:pPr>
            <a:r>
              <a:rPr lang="fr-F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heatmap pour une visualisation globale</a:t>
            </a:r>
          </a:p>
          <a:p>
            <a:pPr marL="0" indent="0">
              <a:buNone/>
            </a:pPr>
            <a:endParaRPr lang="fr-FR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fr-FR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Constat</a:t>
            </a:r>
            <a:r>
              <a:rPr lang="fr-FR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Des colonnes possède trop de valeurs manquantes(zone rouge), elles seront enlevées. Les autres subiront un traitement.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1AD2B9-FEF4-4F27-8317-8FB94100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28" y="1588656"/>
            <a:ext cx="5339290" cy="465974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D901413-0521-4CBD-B148-CED8C1DF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28" y="1215050"/>
            <a:ext cx="5339290" cy="2877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B14EB2-980A-4CA8-B992-5572B9A9BF28}"/>
              </a:ext>
            </a:extLst>
          </p:cNvPr>
          <p:cNvSpPr/>
          <p:nvPr/>
        </p:nvSpPr>
        <p:spPr>
          <a:xfrm>
            <a:off x="10050379" y="5646821"/>
            <a:ext cx="489284" cy="417095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B214DF-2C52-4529-8ECE-039B2264509A}"/>
              </a:ext>
            </a:extLst>
          </p:cNvPr>
          <p:cNvSpPr/>
          <p:nvPr/>
        </p:nvSpPr>
        <p:spPr>
          <a:xfrm>
            <a:off x="8945924" y="5646822"/>
            <a:ext cx="117865" cy="33688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84" y="336519"/>
            <a:ext cx="3495243" cy="8272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Le type des colonnes (dates, numérique, qualitatif, booléen)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6C0293-D709-4A43-A8EE-D1ABC17D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01" y="1528010"/>
            <a:ext cx="1960699" cy="483351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91E07F8-6D31-4A0A-B555-04388829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32" y="1528010"/>
            <a:ext cx="3688093" cy="2960863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B6EA1E69-4934-462F-BEDE-650DD683E007}"/>
              </a:ext>
            </a:extLst>
          </p:cNvPr>
          <p:cNvSpPr txBox="1">
            <a:spLocks/>
          </p:cNvSpPr>
          <p:nvPr/>
        </p:nvSpPr>
        <p:spPr>
          <a:xfrm>
            <a:off x="4657432" y="576662"/>
            <a:ext cx="3290095" cy="5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Vision global de la donnée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294C5BB-2F34-4B62-BB8D-D771DE9C9C5F}"/>
              </a:ext>
            </a:extLst>
          </p:cNvPr>
          <p:cNvSpPr txBox="1">
            <a:spLocks/>
          </p:cNvSpPr>
          <p:nvPr/>
        </p:nvSpPr>
        <p:spPr>
          <a:xfrm>
            <a:off x="8901905" y="650555"/>
            <a:ext cx="3290095" cy="5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Les valeurs uniques par colonnes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DAAC814-6BEF-4731-8BC7-4CEC8FACF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17" y="1528010"/>
            <a:ext cx="2048182" cy="41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F5E-2FCE-437F-A302-88FB0F41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442"/>
            <a:ext cx="9905998" cy="1010653"/>
          </a:xfrm>
        </p:spPr>
        <p:txBody>
          <a:bodyPr/>
          <a:lstStyle/>
          <a:p>
            <a:r>
              <a:rPr lang="fr-FR" b="1" dirty="0"/>
              <a:t>Pré - Processing de la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29248"/>
            <a:ext cx="9905998" cy="4955916"/>
          </a:xfrm>
        </p:spPr>
        <p:txBody>
          <a:bodyPr>
            <a:normAutofit/>
          </a:bodyPr>
          <a:lstStyle/>
          <a:p>
            <a:r>
              <a:rPr lang="fr-FR" dirty="0"/>
              <a:t>Drop des colonnes avec beaucoup de valeurs manquantes</a:t>
            </a:r>
          </a:p>
          <a:p>
            <a:r>
              <a:rPr lang="fr-FR" dirty="0"/>
              <a:t>Nouvelles colonnes pour les date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Remplacement des colonnes de dates par 5 colonnes : </a:t>
            </a:r>
            <a:r>
              <a:rPr lang="fr-FR" dirty="0"/>
              <a:t>jour/mois/année/heure/minute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Ajout d’une colonne correspondant au jour de la semaine lié à la date (valeurs : 0,1,2,3,4,5,6)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884603-2A6C-4E0E-BAAD-E61AFC7E9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78" y="4285674"/>
            <a:ext cx="5280932" cy="5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5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275DA12-6549-4947-9939-ADD80356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8" y="1191668"/>
            <a:ext cx="3944359" cy="15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ED9860-A975-4522-9C35-BD7D2CE5D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06" y="4504811"/>
            <a:ext cx="2991801" cy="89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575" y="4620125"/>
            <a:ext cx="6393116" cy="2679032"/>
          </a:xfrm>
        </p:spPr>
        <p:txBody>
          <a:bodyPr>
            <a:noAutofit/>
          </a:bodyPr>
          <a:lstStyle/>
          <a:p>
            <a:r>
              <a:rPr lang="fr-FR" sz="1800" dirty="0"/>
              <a:t>Nouvelles colonnes « dummies » des features catégorielles</a:t>
            </a:r>
          </a:p>
          <a:p>
            <a:pPr marL="0" indent="0">
              <a:buNone/>
            </a:pPr>
            <a:r>
              <a:rPr lang="fr-FR" sz="1800" dirty="0"/>
              <a:t>Pour chaque valeurs différentes d’une colonne catégorielle, on crée une nouvelle colonne booléen.</a:t>
            </a:r>
          </a:p>
          <a:p>
            <a:pPr marL="0" indent="0">
              <a:buNone/>
            </a:pPr>
            <a:r>
              <a:rPr lang="fr-FR" sz="1800" dirty="0"/>
              <a:t>Colonnes « dummisées » : </a:t>
            </a:r>
            <a:br>
              <a:rPr lang="fr-FR" sz="1800" dirty="0"/>
            </a:br>
            <a:r>
              <a:rPr lang="en-US" sz="1800" dirty="0"/>
              <a:t>'incident_state', 'contact_type', 'closed_code', 'vendor', 'notify'</a:t>
            </a:r>
            <a:endParaRPr lang="fr-FR" sz="1800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FF51817-1A9D-4CCD-B914-2E1F4164238A}"/>
              </a:ext>
            </a:extLst>
          </p:cNvPr>
          <p:cNvSpPr txBox="1">
            <a:spLocks/>
          </p:cNvSpPr>
          <p:nvPr/>
        </p:nvSpPr>
        <p:spPr>
          <a:xfrm>
            <a:off x="5130575" y="1058780"/>
            <a:ext cx="6393116" cy="2799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Retrait des str superflue</a:t>
            </a:r>
          </a:p>
          <a:p>
            <a:pPr marL="0" indent="0">
              <a:buFont typeface="Arial"/>
              <a:buNone/>
            </a:pPr>
            <a:r>
              <a:rPr lang="fr-FR" sz="1800" dirty="0"/>
              <a:t>Objectif : Avoir uniquement la partie numérique en se débarrassant de la partie « str » </a:t>
            </a:r>
          </a:p>
          <a:p>
            <a:pPr marL="0" indent="0">
              <a:buFont typeface="Arial"/>
              <a:buNone/>
            </a:pPr>
            <a:r>
              <a:rPr lang="fr-FR" sz="1800" dirty="0"/>
              <a:t>Ex : colonne caller_id, </a:t>
            </a:r>
            <a:br>
              <a:rPr lang="fr-FR" sz="1800" dirty="0"/>
            </a:br>
            <a:r>
              <a:rPr lang="fr-FR" sz="1800" dirty="0"/>
              <a:t>valeur : "Caller 2403". </a:t>
            </a:r>
            <a:br>
              <a:rPr lang="fr-FR" sz="1800" dirty="0"/>
            </a:br>
            <a:r>
              <a:rPr lang="fr-FR" sz="1800" dirty="0"/>
              <a:t>On garde uniquement "2403"</a:t>
            </a:r>
            <a:endParaRPr lang="fr-FR" dirty="0"/>
          </a:p>
          <a:p>
            <a:endParaRPr lang="fr-FR" dirty="0"/>
          </a:p>
          <a:p>
            <a:pPr marL="0" indent="0">
              <a:buFont typeface="Arial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3558"/>
            <a:ext cx="9905998" cy="4748463"/>
          </a:xfrm>
        </p:spPr>
        <p:txBody>
          <a:bodyPr>
            <a:normAutofit/>
          </a:bodyPr>
          <a:lstStyle/>
          <a:p>
            <a:r>
              <a:rPr lang="fr-FR" dirty="0"/>
              <a:t>Remplacement des valeurs manquantes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Dates : Forward Fill (remplacement par la valeur précédente) pour garder une chronologie plus logique qu’un remplacement par « most_frequent ».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Les reste : remplacement par la valeur la plus fréquente de la colonne.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Conversion en numérique des données (booléen)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E70DB27-8427-459C-B040-2F37DE414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02" y="3061544"/>
            <a:ext cx="3607093" cy="53438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74DE8BD-A1B6-4305-8FBE-4FAD69715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118" y="4772223"/>
            <a:ext cx="2943636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F5E-2FCE-437F-A302-88FB0F41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6463"/>
            <a:ext cx="9905998" cy="1010653"/>
          </a:xfrm>
        </p:spPr>
        <p:txBody>
          <a:bodyPr/>
          <a:lstStyle/>
          <a:p>
            <a:r>
              <a:rPr lang="fr-FR" b="1" dirty="0"/>
              <a:t>Choix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8BCC-30C8-4097-9806-43333C49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0082"/>
            <a:ext cx="9905998" cy="1226087"/>
          </a:xfrm>
        </p:spPr>
        <p:txBody>
          <a:bodyPr>
            <a:normAutofit/>
          </a:bodyPr>
          <a:lstStyle/>
          <a:p>
            <a:r>
              <a:rPr lang="fr-FR" dirty="0"/>
              <a:t>Séparation en train et test</a:t>
            </a:r>
          </a:p>
          <a:p>
            <a:r>
              <a:rPr lang="fr-FR" dirty="0"/>
              <a:t>Les modèles testés et leur comparaison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8FD092-40A5-4BB9-AA03-863D2176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12" y="1625087"/>
            <a:ext cx="5391902" cy="19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1E495E-AF82-4BA0-A6A9-D74BA64B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61" y="2634641"/>
            <a:ext cx="3049639" cy="33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6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217</Words>
  <Application>Microsoft Office PowerPoint</Application>
  <PresentationFormat>Grand écran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Maillage</vt:lpstr>
      <vt:lpstr>Présentation PowerPoint</vt:lpstr>
      <vt:lpstr>Sommaire</vt:lpstr>
      <vt:lpstr>Le problème</vt:lpstr>
      <vt:lpstr>Découverte de la data</vt:lpstr>
      <vt:lpstr>Présentation PowerPoint</vt:lpstr>
      <vt:lpstr>Pré - Processing de la data</vt:lpstr>
      <vt:lpstr>Présentation PowerPoint</vt:lpstr>
      <vt:lpstr>Présentation PowerPoint</vt:lpstr>
      <vt:lpstr>Choix du modèle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de Ferrieres</dc:creator>
  <cp:lastModifiedBy>Rémi de Ferrieres</cp:lastModifiedBy>
  <cp:revision>10</cp:revision>
  <dcterms:created xsi:type="dcterms:W3CDTF">2020-01-31T17:19:54Z</dcterms:created>
  <dcterms:modified xsi:type="dcterms:W3CDTF">2020-01-31T17:56:14Z</dcterms:modified>
</cp:coreProperties>
</file>