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234400" cy="302387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91"/>
    <p:restoredTop sz="96242" autoAdjust="0"/>
  </p:normalViewPr>
  <p:slideViewPr>
    <p:cSldViewPr snapToGrid="0" snapToObjects="1">
      <p:cViewPr>
        <p:scale>
          <a:sx n="50" d="100"/>
          <a:sy n="50" d="100"/>
        </p:scale>
        <p:origin x="636" y="-3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jmd1g17\Documents\Fair-Vehicle-Routing-Simple-Model\graphs%20updat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jmd1g17\Documents\Fair-Vehicle-Routing-Simple-Model\graphs%20updat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jmd1g17\Documents\Fair-Vehicle-Routing-Simple-Model\graphs%20update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dk1"/>
                </a:solidFill>
                <a:latin typeface="Lucida Sans" panose="020B0602030504020204" pitchFamily="34" charset="0"/>
                <a:ea typeface="+mn-ea"/>
                <a:cs typeface="+mn-cs"/>
              </a:defRPr>
            </a:pPr>
            <a:r>
              <a:rPr lang="en-GB" sz="2400" dirty="0">
                <a:latin typeface="Lucida Sans" panose="020B0602030504020204" pitchFamily="34" charset="0"/>
              </a:rPr>
              <a:t>Average trip time as number of vehicles increases</a:t>
            </a:r>
          </a:p>
          <a:p>
            <a:pPr>
              <a:defRPr sz="2400">
                <a:latin typeface="Lucida Sans" panose="020B0602030504020204" pitchFamily="34" charset="0"/>
              </a:defRPr>
            </a:pPr>
            <a:r>
              <a:rPr lang="en-GB" sz="2400" dirty="0">
                <a:latin typeface="Lucida Sans" panose="020B0602030504020204" pitchFamily="34" charset="0"/>
              </a:rPr>
              <a:t>(static algorithms)</a:t>
            </a:r>
          </a:p>
        </c:rich>
      </c:tx>
      <c:overlay val="0"/>
      <c:spPr>
        <a:solidFill>
          <a:schemeClr val="lt1"/>
        </a:solidFill>
        <a:ln>
          <a:noFill/>
        </a:ln>
        <a:effectLst/>
      </c:spPr>
      <c:txPr>
        <a:bodyPr rot="0" spcFirstLastPara="1" vertOverflow="ellipsis" vert="horz" wrap="square" anchor="ctr" anchorCtr="1"/>
        <a:lstStyle/>
        <a:p>
          <a:pPr>
            <a:defRPr sz="2400" b="0" i="0" u="none" strike="noStrike" kern="1200" spc="0" baseline="0">
              <a:solidFill>
                <a:schemeClr val="dk1"/>
              </a:solidFill>
              <a:latin typeface="Lucida Sans" panose="020B0602030504020204" pitchFamily="34" charset="0"/>
              <a:ea typeface="+mn-ea"/>
              <a:cs typeface="+mn-cs"/>
            </a:defRPr>
          </a:pPr>
          <a:endParaRPr lang="en-US"/>
        </a:p>
      </c:txPr>
    </c:title>
    <c:autoTitleDeleted val="0"/>
    <c:plotArea>
      <c:layout>
        <c:manualLayout>
          <c:layoutTarget val="inner"/>
          <c:xMode val="edge"/>
          <c:yMode val="edge"/>
          <c:x val="9.3772332663203284E-2"/>
          <c:y val="0.15974663031561559"/>
          <c:w val="0.87967196764336664"/>
          <c:h val="0.66631469055095904"/>
        </c:manualLayout>
      </c:layout>
      <c:scatterChart>
        <c:scatterStyle val="lineMarker"/>
        <c:varyColors val="0"/>
        <c:ser>
          <c:idx val="0"/>
          <c:order val="0"/>
          <c:tx>
            <c:strRef>
              <c:f>'berlin network'!$A$2</c:f>
              <c:strCache>
                <c:ptCount val="1"/>
                <c:pt idx="0">
                  <c:v>Dijkstra</c:v>
                </c:pt>
              </c:strCache>
              <c:extLst xmlns:c15="http://schemas.microsoft.com/office/drawing/2012/chart"/>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'berlin network'!$C$2:$C$10</c:f>
              <c:numCache>
                <c:formatCode>General</c:formatCode>
                <c:ptCount val="9"/>
                <c:pt idx="0">
                  <c:v>500</c:v>
                </c:pt>
                <c:pt idx="1">
                  <c:v>700</c:v>
                </c:pt>
                <c:pt idx="2">
                  <c:v>1000</c:v>
                </c:pt>
                <c:pt idx="3">
                  <c:v>1200</c:v>
                </c:pt>
                <c:pt idx="4">
                  <c:v>1500</c:v>
                </c:pt>
                <c:pt idx="5">
                  <c:v>1700</c:v>
                </c:pt>
                <c:pt idx="6">
                  <c:v>2000</c:v>
                </c:pt>
                <c:pt idx="7">
                  <c:v>2200</c:v>
                </c:pt>
                <c:pt idx="8">
                  <c:v>2500</c:v>
                </c:pt>
              </c:numCache>
              <c:extLst xmlns:c15="http://schemas.microsoft.com/office/drawing/2012/chart"/>
            </c:numRef>
          </c:xVal>
          <c:yVal>
            <c:numRef>
              <c:f>'berlin network'!$E$2:$E$10</c:f>
              <c:numCache>
                <c:formatCode>General</c:formatCode>
                <c:ptCount val="9"/>
                <c:pt idx="0">
                  <c:v>131.04599999999999</c:v>
                </c:pt>
                <c:pt idx="1">
                  <c:v>171.194285714285</c:v>
                </c:pt>
                <c:pt idx="2">
                  <c:v>251.09899999999999</c:v>
                </c:pt>
                <c:pt idx="3">
                  <c:v>278.51249999999999</c:v>
                </c:pt>
                <c:pt idx="4">
                  <c:v>405.07533333333299</c:v>
                </c:pt>
                <c:pt idx="5">
                  <c:v>507.43</c:v>
                </c:pt>
                <c:pt idx="6">
                  <c:v>723.97699999999998</c:v>
                </c:pt>
                <c:pt idx="7">
                  <c:v>941.29750000000001</c:v>
                </c:pt>
                <c:pt idx="8">
                  <c:v>1118.3344999999999</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0-4DF4-4C99-9480-581E74B9B6CB}"/>
            </c:ext>
          </c:extLst>
        </c:ser>
        <c:ser>
          <c:idx val="1"/>
          <c:order val="1"/>
          <c:tx>
            <c:strRef>
              <c:f>'berlin network'!$A$13</c:f>
              <c:strCache>
                <c:ptCount val="1"/>
                <c:pt idx="0">
                  <c:v>Least Density</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'berlin network'!$C$13:$C$21</c:f>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f>'berlin network'!$E$13:$E$21</c:f>
              <c:numCache>
                <c:formatCode>General</c:formatCode>
                <c:ptCount val="9"/>
                <c:pt idx="0">
                  <c:v>159</c:v>
                </c:pt>
                <c:pt idx="1">
                  <c:v>155.068571428571</c:v>
                </c:pt>
                <c:pt idx="2">
                  <c:v>152.49299999999999</c:v>
                </c:pt>
                <c:pt idx="3">
                  <c:v>156.66416666666601</c:v>
                </c:pt>
                <c:pt idx="4">
                  <c:v>176.58600000000001</c:v>
                </c:pt>
                <c:pt idx="5">
                  <c:v>243.755882352941</c:v>
                </c:pt>
                <c:pt idx="6">
                  <c:v>389.94200000000001</c:v>
                </c:pt>
                <c:pt idx="7">
                  <c:v>479.79272727272701</c:v>
                </c:pt>
                <c:pt idx="8">
                  <c:v>612.52279999999996</c:v>
                </c:pt>
              </c:numCache>
            </c:numRef>
          </c:yVal>
          <c:smooth val="0"/>
          <c:extLst>
            <c:ext xmlns:c16="http://schemas.microsoft.com/office/drawing/2014/chart" uri="{C3380CC4-5D6E-409C-BE32-E72D297353CC}">
              <c16:uniqueId val="{00000001-4DF4-4C99-9480-581E74B9B6CB}"/>
            </c:ext>
          </c:extLst>
        </c:ser>
        <c:ser>
          <c:idx val="3"/>
          <c:order val="3"/>
          <c:tx>
            <c:strRef>
              <c:f>'berlin network'!$A$35</c:f>
              <c:strCache>
                <c:ptCount val="1"/>
                <c:pt idx="0">
                  <c:v>Least Density With Road Length</c:v>
                </c:pt>
              </c:strCache>
              <c:extLst xmlns:c15="http://schemas.microsoft.com/office/drawing/2012/chart"/>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'berlin network'!$C$35:$C$43</c:f>
              <c:numCache>
                <c:formatCode>General</c:formatCode>
                <c:ptCount val="9"/>
                <c:pt idx="0">
                  <c:v>500</c:v>
                </c:pt>
                <c:pt idx="1">
                  <c:v>700</c:v>
                </c:pt>
                <c:pt idx="2">
                  <c:v>1000</c:v>
                </c:pt>
                <c:pt idx="3">
                  <c:v>1200</c:v>
                </c:pt>
                <c:pt idx="4">
                  <c:v>1500</c:v>
                </c:pt>
                <c:pt idx="5">
                  <c:v>1700</c:v>
                </c:pt>
                <c:pt idx="6">
                  <c:v>2000</c:v>
                </c:pt>
                <c:pt idx="7">
                  <c:v>2200</c:v>
                </c:pt>
                <c:pt idx="8">
                  <c:v>2500</c:v>
                </c:pt>
              </c:numCache>
              <c:extLst xmlns:c15="http://schemas.microsoft.com/office/drawing/2012/chart"/>
            </c:numRef>
          </c:xVal>
          <c:yVal>
            <c:numRef>
              <c:f>'berlin network'!$E$35:$E$43</c:f>
              <c:numCache>
                <c:formatCode>General</c:formatCode>
                <c:ptCount val="9"/>
                <c:pt idx="0">
                  <c:v>145.958</c:v>
                </c:pt>
                <c:pt idx="1">
                  <c:v>145.31714285714199</c:v>
                </c:pt>
                <c:pt idx="2">
                  <c:v>165.40899999999999</c:v>
                </c:pt>
                <c:pt idx="3">
                  <c:v>182.245</c:v>
                </c:pt>
                <c:pt idx="4">
                  <c:v>273.50200000000001</c:v>
                </c:pt>
                <c:pt idx="5">
                  <c:v>375.820588235294</c:v>
                </c:pt>
                <c:pt idx="6">
                  <c:v>504.12049999999999</c:v>
                </c:pt>
                <c:pt idx="7">
                  <c:v>644.93818181818096</c:v>
                </c:pt>
                <c:pt idx="8">
                  <c:v>834.07119999999998</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2-4DF4-4C99-9480-581E74B9B6CB}"/>
            </c:ext>
          </c:extLst>
        </c:ser>
        <c:ser>
          <c:idx val="6"/>
          <c:order val="6"/>
          <c:tx>
            <c:strRef>
              <c:f>'berlin network'!$A$68</c:f>
              <c:strCache>
                <c:ptCount val="1"/>
                <c:pt idx="0">
                  <c:v>Least Density 1.2 dijDiff threshold</c:v>
                </c:pt>
              </c:strCache>
              <c:extLst xmlns:c15="http://schemas.microsoft.com/office/drawing/2012/chart"/>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'berlin network'!$C$68:$C$76</c:f>
              <c:numCache>
                <c:formatCode>General</c:formatCode>
                <c:ptCount val="9"/>
                <c:pt idx="0">
                  <c:v>500</c:v>
                </c:pt>
                <c:pt idx="1">
                  <c:v>700</c:v>
                </c:pt>
                <c:pt idx="2">
                  <c:v>1000</c:v>
                </c:pt>
                <c:pt idx="3">
                  <c:v>1200</c:v>
                </c:pt>
                <c:pt idx="4">
                  <c:v>1500</c:v>
                </c:pt>
                <c:pt idx="5">
                  <c:v>1700</c:v>
                </c:pt>
                <c:pt idx="6">
                  <c:v>2000</c:v>
                </c:pt>
                <c:pt idx="7">
                  <c:v>2200</c:v>
                </c:pt>
                <c:pt idx="8">
                  <c:v>2500</c:v>
                </c:pt>
              </c:numCache>
              <c:extLst xmlns:c15="http://schemas.microsoft.com/office/drawing/2012/chart"/>
            </c:numRef>
          </c:xVal>
          <c:yVal>
            <c:numRef>
              <c:f>'berlin network'!$E$68:$E$76</c:f>
              <c:numCache>
                <c:formatCode>General</c:formatCode>
                <c:ptCount val="9"/>
                <c:pt idx="0">
                  <c:v>149.178</c:v>
                </c:pt>
                <c:pt idx="1">
                  <c:v>144.31</c:v>
                </c:pt>
                <c:pt idx="2">
                  <c:v>147.589</c:v>
                </c:pt>
                <c:pt idx="3">
                  <c:v>148.29583333333301</c:v>
                </c:pt>
                <c:pt idx="4">
                  <c:v>165.64599999999999</c:v>
                </c:pt>
                <c:pt idx="5">
                  <c:v>237.45588235294099</c:v>
                </c:pt>
                <c:pt idx="6">
                  <c:v>402.03300000000002</c:v>
                </c:pt>
                <c:pt idx="7">
                  <c:v>501.29590909090899</c:v>
                </c:pt>
                <c:pt idx="8">
                  <c:v>656.39400000000001</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4DF4-4C99-9480-581E74B9B6CB}"/>
            </c:ext>
          </c:extLst>
        </c:ser>
        <c:ser>
          <c:idx val="8"/>
          <c:order val="8"/>
          <c:tx>
            <c:strRef>
              <c:f>'berlin network'!$A$90</c:f>
              <c:strCache>
                <c:ptCount val="1"/>
                <c:pt idx="0">
                  <c:v>Least Density Exponential</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'berlin network'!$C$90:$C$98</c:f>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f>'berlin network'!$E$90:$E$98</c:f>
              <c:numCache>
                <c:formatCode>General</c:formatCode>
                <c:ptCount val="9"/>
                <c:pt idx="0">
                  <c:v>146.07</c:v>
                </c:pt>
                <c:pt idx="1">
                  <c:v>142.80857142857101</c:v>
                </c:pt>
                <c:pt idx="2">
                  <c:v>147.51400000000001</c:v>
                </c:pt>
                <c:pt idx="3">
                  <c:v>147.180833333333</c:v>
                </c:pt>
                <c:pt idx="4">
                  <c:v>165.444666666666</c:v>
                </c:pt>
                <c:pt idx="5">
                  <c:v>218.35294117647001</c:v>
                </c:pt>
                <c:pt idx="6">
                  <c:v>377.47500000000002</c:v>
                </c:pt>
                <c:pt idx="7">
                  <c:v>493.29</c:v>
                </c:pt>
                <c:pt idx="8">
                  <c:v>657.21479999999997</c:v>
                </c:pt>
              </c:numCache>
            </c:numRef>
          </c:yVal>
          <c:smooth val="0"/>
          <c:extLst>
            <c:ext xmlns:c16="http://schemas.microsoft.com/office/drawing/2014/chart" uri="{C3380CC4-5D6E-409C-BE32-E72D297353CC}">
              <c16:uniqueId val="{00000004-4DF4-4C99-9480-581E74B9B6CB}"/>
            </c:ext>
          </c:extLst>
        </c:ser>
        <c:dLbls>
          <c:showLegendKey val="0"/>
          <c:showVal val="0"/>
          <c:showCatName val="0"/>
          <c:showSerName val="0"/>
          <c:showPercent val="0"/>
          <c:showBubbleSize val="0"/>
        </c:dLbls>
        <c:axId val="966847616"/>
        <c:axId val="899501584"/>
        <c:extLst>
          <c:ext xmlns:c15="http://schemas.microsoft.com/office/drawing/2012/chart" uri="{02D57815-91ED-43cb-92C2-25804820EDAC}">
            <c15:filteredScatterSeries>
              <c15:ser>
                <c:idx val="2"/>
                <c:order val="2"/>
                <c:tx>
                  <c:strRef>
                    <c:extLst>
                      <c:ext uri="{02D57815-91ED-43cb-92C2-25804820EDAC}">
                        <c15:formulaRef>
                          <c15:sqref>'berlin network'!$A$24</c15:sqref>
                        </c15:formulaRef>
                      </c:ext>
                    </c:extLst>
                    <c:strCache>
                      <c:ptCount val="1"/>
                      <c:pt idx="0">
                        <c:v>Future Fastest</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'berlin network'!$C$24:$C$32</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c:ext uri="{02D57815-91ED-43cb-92C2-25804820EDAC}">
                        <c15:formulaRef>
                          <c15:sqref>'berlin network'!$E$24:$E$32</c15:sqref>
                        </c15:formulaRef>
                      </c:ext>
                    </c:extLst>
                    <c:numCache>
                      <c:formatCode>0.000</c:formatCode>
                      <c:ptCount val="9"/>
                    </c:numCache>
                  </c:numRef>
                </c:yVal>
                <c:smooth val="0"/>
                <c:extLst>
                  <c:ext xmlns:c16="http://schemas.microsoft.com/office/drawing/2014/chart" uri="{C3380CC4-5D6E-409C-BE32-E72D297353CC}">
                    <c16:uniqueId val="{00000005-4DF4-4C99-9480-581E74B9B6CB}"/>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'berlin network'!$A$46</c15:sqref>
                        </c15:formulaRef>
                      </c:ext>
                    </c:extLst>
                    <c:strCache>
                      <c:ptCount val="1"/>
                      <c:pt idx="0">
                        <c:v>Greatest Speed with Road Length</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'berlin network'!$C$46:$C$54</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xmlns:c15="http://schemas.microsoft.com/office/drawing/2012/chart">
                      <c:ext xmlns:c15="http://schemas.microsoft.com/office/drawing/2012/chart" uri="{02D57815-91ED-43cb-92C2-25804820EDAC}">
                        <c15:formulaRef>
                          <c15:sqref>'berlin network'!$E$46:$E$54</c15:sqref>
                        </c15:formulaRef>
                      </c:ext>
                    </c:extLst>
                    <c:numCache>
                      <c:formatCode>General</c:formatCode>
                      <c:ptCount val="9"/>
                      <c:pt idx="0">
                        <c:v>130</c:v>
                      </c:pt>
                      <c:pt idx="1">
                        <c:v>160.9</c:v>
                      </c:pt>
                      <c:pt idx="2">
                        <c:v>230.11600000000001</c:v>
                      </c:pt>
                      <c:pt idx="3">
                        <c:v>279.47000000000003</c:v>
                      </c:pt>
                      <c:pt idx="4">
                        <c:v>396.75266666666602</c:v>
                      </c:pt>
                      <c:pt idx="5">
                        <c:v>500.36117647058802</c:v>
                      </c:pt>
                      <c:pt idx="6">
                        <c:v>714.33600000000001</c:v>
                      </c:pt>
                      <c:pt idx="7">
                        <c:v>846.220454545454</c:v>
                      </c:pt>
                      <c:pt idx="8">
                        <c:v>978.69680000000005</c:v>
                      </c:pt>
                    </c:numCache>
                  </c:numRef>
                </c:yVal>
                <c:smooth val="0"/>
                <c:extLst xmlns:c15="http://schemas.microsoft.com/office/drawing/2012/chart">
                  <c:ext xmlns:c16="http://schemas.microsoft.com/office/drawing/2014/chart" uri="{C3380CC4-5D6E-409C-BE32-E72D297353CC}">
                    <c16:uniqueId val="{00000006-4DF4-4C99-9480-581E74B9B6CB}"/>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'berlin network'!$A$57</c15:sqref>
                        </c15:formulaRef>
                      </c:ext>
                    </c:extLst>
                    <c:strCache>
                      <c:ptCount val="1"/>
                      <c:pt idx="0">
                        <c:v>Least Density 1.5 dijDiff threshold</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'berlin network'!$C$57:$C$65</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xmlns:c15="http://schemas.microsoft.com/office/drawing/2012/chart">
                      <c:ext xmlns:c15="http://schemas.microsoft.com/office/drawing/2012/chart" uri="{02D57815-91ED-43cb-92C2-25804820EDAC}">
                        <c15:formulaRef>
                          <c15:sqref>'berlin network'!$E$57:$E$65</c15:sqref>
                        </c15:formulaRef>
                      </c:ext>
                    </c:extLst>
                    <c:numCache>
                      <c:formatCode>General</c:formatCode>
                      <c:ptCount val="9"/>
                      <c:pt idx="0">
                        <c:v>153.49600000000001</c:v>
                      </c:pt>
                      <c:pt idx="1">
                        <c:v>147.702857142857</c:v>
                      </c:pt>
                      <c:pt idx="2">
                        <c:v>150.828</c:v>
                      </c:pt>
                      <c:pt idx="3">
                        <c:v>150.90666666666601</c:v>
                      </c:pt>
                      <c:pt idx="4">
                        <c:v>164.528666666666</c:v>
                      </c:pt>
                      <c:pt idx="5">
                        <c:v>241.92941176470501</c:v>
                      </c:pt>
                      <c:pt idx="6">
                        <c:v>377.5915</c:v>
                      </c:pt>
                      <c:pt idx="7">
                        <c:v>469.18818181818102</c:v>
                      </c:pt>
                      <c:pt idx="8">
                        <c:v>657.24599999999998</c:v>
                      </c:pt>
                    </c:numCache>
                  </c:numRef>
                </c:yVal>
                <c:smooth val="0"/>
                <c:extLst xmlns:c15="http://schemas.microsoft.com/office/drawing/2012/chart">
                  <c:ext xmlns:c16="http://schemas.microsoft.com/office/drawing/2014/chart" uri="{C3380CC4-5D6E-409C-BE32-E72D297353CC}">
                    <c16:uniqueId val="{00000007-4DF4-4C99-9480-581E74B9B6CB}"/>
                  </c:ext>
                </c:extLst>
              </c15:ser>
            </c15:filteredScatterSeries>
            <c15:filteredScatterSeries>
              <c15:ser>
                <c:idx val="7"/>
                <c:order val="7"/>
                <c:tx>
                  <c:strRef>
                    <c:extLst xmlns:c15="http://schemas.microsoft.com/office/drawing/2012/chart">
                      <c:ext xmlns:c15="http://schemas.microsoft.com/office/drawing/2012/chart" uri="{02D57815-91ED-43cb-92C2-25804820EDAC}">
                        <c15:formulaRef>
                          <c15:sqref>'berlin network'!$A$79</c15:sqref>
                        </c15:formulaRef>
                      </c:ext>
                    </c:extLst>
                    <c:strCache>
                      <c:ptCount val="1"/>
                      <c:pt idx="0">
                        <c:v>Least Density 1.1 dijDiff threshold</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extLst xmlns:c15="http://schemas.microsoft.com/office/drawing/2012/chart">
                      <c:ext xmlns:c15="http://schemas.microsoft.com/office/drawing/2012/chart" uri="{02D57815-91ED-43cb-92C2-25804820EDAC}">
                        <c15:formulaRef>
                          <c15:sqref>'berlin network'!$C$79:$C$87</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xmlns:c15="http://schemas.microsoft.com/office/drawing/2012/chart">
                      <c:ext xmlns:c15="http://schemas.microsoft.com/office/drawing/2012/chart" uri="{02D57815-91ED-43cb-92C2-25804820EDAC}">
                        <c15:formulaRef>
                          <c15:sqref>'berlin network'!$E$79:$E$87</c15:sqref>
                        </c15:formulaRef>
                      </c:ext>
                    </c:extLst>
                    <c:numCache>
                      <c:formatCode>General</c:formatCode>
                      <c:ptCount val="9"/>
                      <c:pt idx="0">
                        <c:v>142.81</c:v>
                      </c:pt>
                      <c:pt idx="1">
                        <c:v>142.88714285714201</c:v>
                      </c:pt>
                      <c:pt idx="2">
                        <c:v>144.136</c:v>
                      </c:pt>
                      <c:pt idx="3">
                        <c:v>147.52250000000001</c:v>
                      </c:pt>
                      <c:pt idx="4">
                        <c:v>170.06933333333299</c:v>
                      </c:pt>
                      <c:pt idx="5">
                        <c:v>241.022352941176</c:v>
                      </c:pt>
                      <c:pt idx="6">
                        <c:v>402.47800000000001</c:v>
                      </c:pt>
                      <c:pt idx="7">
                        <c:v>504.80636363636302</c:v>
                      </c:pt>
                      <c:pt idx="8">
                        <c:v>644.50480000000005</c:v>
                      </c:pt>
                    </c:numCache>
                  </c:numRef>
                </c:yVal>
                <c:smooth val="0"/>
                <c:extLst xmlns:c15="http://schemas.microsoft.com/office/drawing/2012/chart">
                  <c:ext xmlns:c16="http://schemas.microsoft.com/office/drawing/2014/chart" uri="{C3380CC4-5D6E-409C-BE32-E72D297353CC}">
                    <c16:uniqueId val="{00000008-4DF4-4C99-9480-581E74B9B6CB}"/>
                  </c:ext>
                </c:extLst>
              </c15:ser>
            </c15:filteredScatterSeries>
          </c:ext>
        </c:extLst>
      </c:scatterChart>
      <c:valAx>
        <c:axId val="966847616"/>
        <c:scaling>
          <c:orientation val="minMax"/>
          <c:max val="2500"/>
          <c:min val="5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r>
                  <a:rPr lang="en-GB" sz="2000" dirty="0">
                    <a:latin typeface="Lucida Sans" panose="020B0602030504020204" pitchFamily="34" charset="0"/>
                  </a:rPr>
                  <a:t>Number of Tracked Vehicles</a:t>
                </a:r>
              </a:p>
            </c:rich>
          </c:tx>
          <c:layout>
            <c:manualLayout>
              <c:xMode val="edge"/>
              <c:yMode val="edge"/>
              <c:x val="0.32629897138579805"/>
              <c:y val="0.89346487349822834"/>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899501584"/>
        <c:crosses val="autoZero"/>
        <c:crossBetween val="midCat"/>
      </c:valAx>
      <c:valAx>
        <c:axId val="899501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r>
                  <a:rPr lang="en-GB" sz="2000" dirty="0">
                    <a:latin typeface="Lucida Sans" panose="020B0602030504020204" pitchFamily="34" charset="0"/>
                  </a:rPr>
                  <a:t>Average trip time (s)</a:t>
                </a:r>
              </a:p>
            </c:rich>
          </c:tx>
          <c:layout>
            <c:manualLayout>
              <c:xMode val="edge"/>
              <c:yMode val="edge"/>
              <c:x val="1.4102503682406769E-2"/>
              <c:y val="0.2942431795774427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966847616"/>
        <c:crosses val="autoZero"/>
        <c:crossBetween val="midCat"/>
      </c:valAx>
      <c:spPr>
        <a:noFill/>
        <a:ln>
          <a:noFill/>
        </a:ln>
        <a:effectLst/>
      </c:spPr>
    </c:plotArea>
    <c:legend>
      <c:legendPos val="r"/>
      <c:layout>
        <c:manualLayout>
          <c:xMode val="edge"/>
          <c:yMode val="edge"/>
          <c:x val="9.3116804240589893E-2"/>
          <c:y val="0.15914107456929563"/>
          <c:w val="0.49308083368646327"/>
          <c:h val="0.29629357008691198"/>
        </c:manualLayout>
      </c:layout>
      <c:overlay val="0"/>
      <c:spPr>
        <a:solidFill>
          <a:schemeClr val="bg1"/>
        </a:solidFill>
        <a:ln>
          <a:solidFill>
            <a:schemeClr val="tx1"/>
          </a:solidFill>
        </a:ln>
        <a:effectLst/>
      </c:spPr>
      <c:txPr>
        <a:bodyPr rot="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endParaRPr lang="en-US"/>
        </a:p>
      </c:txPr>
    </c:legend>
    <c:plotVisOnly val="1"/>
    <c:dispBlanksAs val="gap"/>
    <c:showDLblsOverMax val="0"/>
  </c:chart>
  <c:spPr>
    <a:solidFill>
      <a:schemeClr val="lt1"/>
    </a:solidFill>
    <a:ln w="76200" cap="flat" cmpd="sng" algn="ctr">
      <a:solidFill>
        <a:schemeClr val="bg1">
          <a:lumMod val="65000"/>
        </a:schemeClr>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dk1"/>
                </a:solidFill>
                <a:latin typeface="Lucida Sans" panose="020B0602030504020204" pitchFamily="34" charset="0"/>
                <a:ea typeface="+mn-ea"/>
                <a:cs typeface="+mn-cs"/>
              </a:defRPr>
            </a:pPr>
            <a:r>
              <a:rPr lang="en-GB" sz="2400" dirty="0">
                <a:latin typeface="Lucida Sans" panose="020B0602030504020204" pitchFamily="34" charset="0"/>
              </a:rPr>
              <a:t>Average % difference between actual time and Dijkstra time as number of vehicles increases.</a:t>
            </a:r>
          </a:p>
        </c:rich>
      </c:tx>
      <c:layout>
        <c:manualLayout>
          <c:xMode val="edge"/>
          <c:yMode val="edge"/>
          <c:x val="0.10553174097082758"/>
          <c:y val="1.6865258724261745E-2"/>
        </c:manualLayout>
      </c:layout>
      <c:overlay val="0"/>
      <c:spPr>
        <a:solidFill>
          <a:schemeClr val="lt1"/>
        </a:solidFill>
        <a:ln w="6350">
          <a:noFill/>
        </a:ln>
        <a:effectLst/>
      </c:spPr>
      <c:txPr>
        <a:bodyPr rot="0" spcFirstLastPara="1" vertOverflow="ellipsis" vert="horz" wrap="square" anchor="ctr" anchorCtr="1"/>
        <a:lstStyle/>
        <a:p>
          <a:pPr>
            <a:defRPr sz="2400" b="0" i="0" u="none" strike="noStrike" kern="1200" spc="0" baseline="0">
              <a:solidFill>
                <a:schemeClr val="dk1"/>
              </a:solidFill>
              <a:latin typeface="Lucida Sans" panose="020B0602030504020204" pitchFamily="34" charset="0"/>
              <a:ea typeface="+mn-ea"/>
              <a:cs typeface="+mn-cs"/>
            </a:defRPr>
          </a:pPr>
          <a:endParaRPr lang="en-US"/>
        </a:p>
      </c:txPr>
    </c:title>
    <c:autoTitleDeleted val="0"/>
    <c:plotArea>
      <c:layout>
        <c:manualLayout>
          <c:layoutTarget val="inner"/>
          <c:xMode val="edge"/>
          <c:yMode val="edge"/>
          <c:x val="8.6533018782063972E-2"/>
          <c:y val="0.16407487416031785"/>
          <c:w val="0.88838736522446626"/>
          <c:h val="0.69502793581184985"/>
        </c:manualLayout>
      </c:layout>
      <c:scatterChart>
        <c:scatterStyle val="lineMarker"/>
        <c:varyColors val="0"/>
        <c:ser>
          <c:idx val="1"/>
          <c:order val="1"/>
          <c:tx>
            <c:strRef>
              <c:f>'berlin network'!$A$13</c:f>
              <c:strCache>
                <c:ptCount val="1"/>
                <c:pt idx="0">
                  <c:v>Least Density</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'berlin network'!$C$13:$C$21</c:f>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f>'berlin network'!$I$13:$I$21</c:f>
              <c:numCache>
                <c:formatCode>General</c:formatCode>
                <c:ptCount val="9"/>
                <c:pt idx="0">
                  <c:v>26.759954433719599</c:v>
                </c:pt>
                <c:pt idx="1">
                  <c:v>24.820101127472601</c:v>
                </c:pt>
                <c:pt idx="2">
                  <c:v>20.4249133381219</c:v>
                </c:pt>
                <c:pt idx="3">
                  <c:v>22.5606509551492</c:v>
                </c:pt>
                <c:pt idx="4">
                  <c:v>24.596145036112301</c:v>
                </c:pt>
                <c:pt idx="5">
                  <c:v>21.727115067123801</c:v>
                </c:pt>
                <c:pt idx="6">
                  <c:v>21.9443965696634</c:v>
                </c:pt>
                <c:pt idx="7">
                  <c:v>17.7744397065645</c:v>
                </c:pt>
                <c:pt idx="8">
                  <c:v>13.868618867750699</c:v>
                </c:pt>
              </c:numCache>
            </c:numRef>
          </c:yVal>
          <c:smooth val="0"/>
          <c:extLst>
            <c:ext xmlns:c16="http://schemas.microsoft.com/office/drawing/2014/chart" uri="{C3380CC4-5D6E-409C-BE32-E72D297353CC}">
              <c16:uniqueId val="{00000000-D76E-4C46-9EB2-F658B188BB76}"/>
            </c:ext>
          </c:extLst>
        </c:ser>
        <c:ser>
          <c:idx val="3"/>
          <c:order val="3"/>
          <c:tx>
            <c:strRef>
              <c:f>'berlin network'!$A$35</c:f>
              <c:strCache>
                <c:ptCount val="1"/>
                <c:pt idx="0">
                  <c:v>Least Density With Road Length</c:v>
                </c:pt>
              </c:strCache>
              <c:extLst xmlns:c15="http://schemas.microsoft.com/office/drawing/2012/chart"/>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'berlin network'!$C$35:$C$43</c:f>
              <c:numCache>
                <c:formatCode>General</c:formatCode>
                <c:ptCount val="9"/>
                <c:pt idx="0">
                  <c:v>500</c:v>
                </c:pt>
                <c:pt idx="1">
                  <c:v>700</c:v>
                </c:pt>
                <c:pt idx="2">
                  <c:v>1000</c:v>
                </c:pt>
                <c:pt idx="3">
                  <c:v>1200</c:v>
                </c:pt>
                <c:pt idx="4">
                  <c:v>1500</c:v>
                </c:pt>
                <c:pt idx="5">
                  <c:v>1700</c:v>
                </c:pt>
                <c:pt idx="6">
                  <c:v>2000</c:v>
                </c:pt>
                <c:pt idx="7">
                  <c:v>2200</c:v>
                </c:pt>
                <c:pt idx="8">
                  <c:v>2500</c:v>
                </c:pt>
              </c:numCache>
              <c:extLst xmlns:c15="http://schemas.microsoft.com/office/drawing/2012/chart"/>
            </c:numRef>
          </c:xVal>
          <c:yVal>
            <c:numRef>
              <c:f>'berlin network'!$I$35:$I$43</c:f>
              <c:numCache>
                <c:formatCode>General</c:formatCode>
                <c:ptCount val="9"/>
                <c:pt idx="0">
                  <c:v>12.351925885319799</c:v>
                </c:pt>
                <c:pt idx="1">
                  <c:v>13.868164046988801</c:v>
                </c:pt>
                <c:pt idx="2">
                  <c:v>7.6031803182073796</c:v>
                </c:pt>
                <c:pt idx="3">
                  <c:v>10.834336596393401</c:v>
                </c:pt>
                <c:pt idx="4">
                  <c:v>11.0011084160006</c:v>
                </c:pt>
                <c:pt idx="5">
                  <c:v>12.2606817148947</c:v>
                </c:pt>
                <c:pt idx="6">
                  <c:v>11.510383953213401</c:v>
                </c:pt>
                <c:pt idx="7">
                  <c:v>15.2433878466486</c:v>
                </c:pt>
                <c:pt idx="8">
                  <c:v>17.783850650198598</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1-D76E-4C46-9EB2-F658B188BB76}"/>
            </c:ext>
          </c:extLst>
        </c:ser>
        <c:ser>
          <c:idx val="6"/>
          <c:order val="6"/>
          <c:tx>
            <c:strRef>
              <c:f>'berlin network'!$A$68</c:f>
              <c:strCache>
                <c:ptCount val="1"/>
                <c:pt idx="0">
                  <c:v>Least Density 1.2 dijDiff threshold</c:v>
                </c:pt>
              </c:strCache>
              <c:extLst xmlns:c15="http://schemas.microsoft.com/office/drawing/2012/chart"/>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'berlin network'!$C$68:$C$76</c:f>
              <c:numCache>
                <c:formatCode>General</c:formatCode>
                <c:ptCount val="9"/>
                <c:pt idx="0">
                  <c:v>500</c:v>
                </c:pt>
                <c:pt idx="1">
                  <c:v>700</c:v>
                </c:pt>
                <c:pt idx="2">
                  <c:v>1000</c:v>
                </c:pt>
                <c:pt idx="3">
                  <c:v>1200</c:v>
                </c:pt>
                <c:pt idx="4">
                  <c:v>1500</c:v>
                </c:pt>
                <c:pt idx="5">
                  <c:v>1700</c:v>
                </c:pt>
                <c:pt idx="6">
                  <c:v>2000</c:v>
                </c:pt>
                <c:pt idx="7">
                  <c:v>2200</c:v>
                </c:pt>
                <c:pt idx="8">
                  <c:v>2500</c:v>
                </c:pt>
              </c:numCache>
              <c:extLst xmlns:c15="http://schemas.microsoft.com/office/drawing/2012/chart"/>
            </c:numRef>
          </c:xVal>
          <c:yVal>
            <c:numRef>
              <c:f>'berlin network'!$I$68:$I$76</c:f>
              <c:numCache>
                <c:formatCode>General</c:formatCode>
                <c:ptCount val="9"/>
                <c:pt idx="0">
                  <c:v>14.0346628173623</c:v>
                </c:pt>
                <c:pt idx="1">
                  <c:v>12.5197922261946</c:v>
                </c:pt>
                <c:pt idx="2">
                  <c:v>12.5711381410669</c:v>
                </c:pt>
                <c:pt idx="3">
                  <c:v>12.876769485533</c:v>
                </c:pt>
                <c:pt idx="4">
                  <c:v>12.8387280736462</c:v>
                </c:pt>
                <c:pt idx="5">
                  <c:v>17.565785751345199</c:v>
                </c:pt>
                <c:pt idx="6">
                  <c:v>15.973304455914599</c:v>
                </c:pt>
                <c:pt idx="7">
                  <c:v>10.9235825787464</c:v>
                </c:pt>
                <c:pt idx="8">
                  <c:v>13.3492944391585</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2-D76E-4C46-9EB2-F658B188BB76}"/>
            </c:ext>
          </c:extLst>
        </c:ser>
        <c:ser>
          <c:idx val="8"/>
          <c:order val="8"/>
          <c:tx>
            <c:strRef>
              <c:f>'berlin network'!$A$90</c:f>
              <c:strCache>
                <c:ptCount val="1"/>
                <c:pt idx="0">
                  <c:v>Least Density Exponential</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'berlin network'!$C$90:$C$98</c:f>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f>'berlin network'!$I$90:$I$98</c:f>
              <c:numCache>
                <c:formatCode>General</c:formatCode>
                <c:ptCount val="9"/>
                <c:pt idx="0">
                  <c:v>11.4223972841222</c:v>
                </c:pt>
                <c:pt idx="1">
                  <c:v>11.339816353859201</c:v>
                </c:pt>
                <c:pt idx="2">
                  <c:v>11.8583194180082</c:v>
                </c:pt>
                <c:pt idx="3">
                  <c:v>11.5258647039013</c:v>
                </c:pt>
                <c:pt idx="4">
                  <c:v>14.1477325520019</c:v>
                </c:pt>
                <c:pt idx="5">
                  <c:v>14.6961488382402</c:v>
                </c:pt>
                <c:pt idx="6">
                  <c:v>18.059664954352002</c:v>
                </c:pt>
                <c:pt idx="7">
                  <c:v>11.395635589274701</c:v>
                </c:pt>
                <c:pt idx="8">
                  <c:v>10.585617584030301</c:v>
                </c:pt>
              </c:numCache>
            </c:numRef>
          </c:yVal>
          <c:smooth val="0"/>
          <c:extLst>
            <c:ext xmlns:c16="http://schemas.microsoft.com/office/drawing/2014/chart" uri="{C3380CC4-5D6E-409C-BE32-E72D297353CC}">
              <c16:uniqueId val="{00000003-D76E-4C46-9EB2-F658B188BB76}"/>
            </c:ext>
          </c:extLst>
        </c:ser>
        <c:dLbls>
          <c:showLegendKey val="0"/>
          <c:showVal val="0"/>
          <c:showCatName val="0"/>
          <c:showSerName val="0"/>
          <c:showPercent val="0"/>
          <c:showBubbleSize val="0"/>
        </c:dLbls>
        <c:axId val="966847616"/>
        <c:axId val="899501584"/>
        <c:extLst>
          <c:ext xmlns:c15="http://schemas.microsoft.com/office/drawing/2012/chart" uri="{02D57815-91ED-43cb-92C2-25804820EDAC}">
            <c15:filteredScatterSeries>
              <c15:ser>
                <c:idx val="0"/>
                <c:order val="0"/>
                <c:tx>
                  <c:strRef>
                    <c:extLst>
                      <c:ext uri="{02D57815-91ED-43cb-92C2-25804820EDAC}">
                        <c15:formulaRef>
                          <c15:sqref>'berlin network'!$A$2</c15:sqref>
                        </c15:formulaRef>
                      </c:ext>
                    </c:extLst>
                    <c:strCache>
                      <c:ptCount val="1"/>
                      <c:pt idx="0">
                        <c:v>Dijkstra</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'berlin network'!$C$2:$C$10</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c:ext uri="{02D57815-91ED-43cb-92C2-25804820EDAC}">
                        <c15:formulaRef>
                          <c15:sqref>'berlin network'!$I$2:$I$10</c15:sqref>
                        </c15:formulaRef>
                      </c:ext>
                    </c:extLst>
                    <c:numCache>
                      <c:formatCode>General</c:formatCode>
                      <c:ptCount val="9"/>
                      <c:pt idx="0">
                        <c:v>0</c:v>
                      </c:pt>
                      <c:pt idx="1">
                        <c:v>0</c:v>
                      </c:pt>
                      <c:pt idx="2">
                        <c:v>0</c:v>
                      </c:pt>
                      <c:pt idx="3">
                        <c:v>0</c:v>
                      </c:pt>
                      <c:pt idx="4">
                        <c:v>0</c:v>
                      </c:pt>
                      <c:pt idx="5">
                        <c:v>0</c:v>
                      </c:pt>
                      <c:pt idx="6">
                        <c:v>0</c:v>
                      </c:pt>
                      <c:pt idx="7">
                        <c:v>0</c:v>
                      </c:pt>
                      <c:pt idx="8">
                        <c:v>0</c:v>
                      </c:pt>
                    </c:numCache>
                  </c:numRef>
                </c:yVal>
                <c:smooth val="0"/>
                <c:extLst>
                  <c:ext xmlns:c16="http://schemas.microsoft.com/office/drawing/2014/chart" uri="{C3380CC4-5D6E-409C-BE32-E72D297353CC}">
                    <c16:uniqueId val="{00000004-D76E-4C46-9EB2-F658B188BB76}"/>
                  </c:ext>
                </c:extLst>
              </c15:ser>
            </c15:filteredScatterSeries>
            <c15:filteredScatterSeries>
              <c15:ser>
                <c:idx val="2"/>
                <c:order val="2"/>
                <c:tx>
                  <c:strRef>
                    <c:extLst xmlns:c15="http://schemas.microsoft.com/office/drawing/2012/chart">
                      <c:ext xmlns:c15="http://schemas.microsoft.com/office/drawing/2012/chart" uri="{02D57815-91ED-43cb-92C2-25804820EDAC}">
                        <c15:formulaRef>
                          <c15:sqref>'berlin network'!$A$24</c15:sqref>
                        </c15:formulaRef>
                      </c:ext>
                    </c:extLst>
                    <c:strCache>
                      <c:ptCount val="1"/>
                      <c:pt idx="0">
                        <c:v>Future Fastest</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'berlin network'!$C$24:$C$32</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xmlns:c15="http://schemas.microsoft.com/office/drawing/2012/chart">
                      <c:ext xmlns:c15="http://schemas.microsoft.com/office/drawing/2012/chart" uri="{02D57815-91ED-43cb-92C2-25804820EDAC}">
                        <c15:formulaRef>
                          <c15:sqref>'berlin network'!$I$24:$I$32</c15:sqref>
                        </c15:formulaRef>
                      </c:ext>
                    </c:extLst>
                    <c:numCache>
                      <c:formatCode>0.000</c:formatCode>
                      <c:ptCount val="9"/>
                    </c:numCache>
                  </c:numRef>
                </c:yVal>
                <c:smooth val="0"/>
                <c:extLst xmlns:c15="http://schemas.microsoft.com/office/drawing/2012/chart">
                  <c:ext xmlns:c16="http://schemas.microsoft.com/office/drawing/2014/chart" uri="{C3380CC4-5D6E-409C-BE32-E72D297353CC}">
                    <c16:uniqueId val="{00000005-D76E-4C46-9EB2-F658B188BB76}"/>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'berlin network'!$A$46</c15:sqref>
                        </c15:formulaRef>
                      </c:ext>
                    </c:extLst>
                    <c:strCache>
                      <c:ptCount val="1"/>
                      <c:pt idx="0">
                        <c:v>Greatest Speed with Road Length</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'berlin network'!$C$46:$C$54</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xmlns:c15="http://schemas.microsoft.com/office/drawing/2012/chart">
                      <c:ext xmlns:c15="http://schemas.microsoft.com/office/drawing/2012/chart" uri="{02D57815-91ED-43cb-92C2-25804820EDAC}">
                        <c15:formulaRef>
                          <c15:sqref>'berlin network'!$I$46:$I$54</c15:sqref>
                        </c15:formulaRef>
                      </c:ext>
                    </c:extLst>
                    <c:numCache>
                      <c:formatCode>General</c:formatCode>
                      <c:ptCount val="9"/>
                      <c:pt idx="0">
                        <c:v>-2.4633988394534699E-2</c:v>
                      </c:pt>
                      <c:pt idx="1">
                        <c:v>7.2857883154506201E-3</c:v>
                      </c:pt>
                      <c:pt idx="2">
                        <c:v>-0.39840535629288998</c:v>
                      </c:pt>
                      <c:pt idx="3">
                        <c:v>-0.36998580869562803</c:v>
                      </c:pt>
                      <c:pt idx="4">
                        <c:v>0.94293598622109098</c:v>
                      </c:pt>
                      <c:pt idx="5">
                        <c:v>0.97219132071909597</c:v>
                      </c:pt>
                      <c:pt idx="6">
                        <c:v>-0.30754617583198401</c:v>
                      </c:pt>
                      <c:pt idx="7">
                        <c:v>-0.21948169419244401</c:v>
                      </c:pt>
                      <c:pt idx="8">
                        <c:v>-0.203405685833355</c:v>
                      </c:pt>
                    </c:numCache>
                  </c:numRef>
                </c:yVal>
                <c:smooth val="0"/>
                <c:extLst xmlns:c15="http://schemas.microsoft.com/office/drawing/2012/chart">
                  <c:ext xmlns:c16="http://schemas.microsoft.com/office/drawing/2014/chart" uri="{C3380CC4-5D6E-409C-BE32-E72D297353CC}">
                    <c16:uniqueId val="{00000006-D76E-4C46-9EB2-F658B188BB76}"/>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'berlin network'!$A$57</c15:sqref>
                        </c15:formulaRef>
                      </c:ext>
                    </c:extLst>
                    <c:strCache>
                      <c:ptCount val="1"/>
                      <c:pt idx="0">
                        <c:v>Least Density 1.5 dijDiff threshold</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'berlin network'!$C$57:$C$65</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xmlns:c15="http://schemas.microsoft.com/office/drawing/2012/chart">
                      <c:ext xmlns:c15="http://schemas.microsoft.com/office/drawing/2012/chart" uri="{02D57815-91ED-43cb-92C2-25804820EDAC}">
                        <c15:formulaRef>
                          <c15:sqref>'berlin network'!$I$57:$I$65</c15:sqref>
                        </c15:formulaRef>
                      </c:ext>
                    </c:extLst>
                    <c:numCache>
                      <c:formatCode>General</c:formatCode>
                      <c:ptCount val="9"/>
                      <c:pt idx="0">
                        <c:v>17.354138445437101</c:v>
                      </c:pt>
                      <c:pt idx="1">
                        <c:v>15.5771277789362</c:v>
                      </c:pt>
                      <c:pt idx="2">
                        <c:v>15.2517965202235</c:v>
                      </c:pt>
                      <c:pt idx="3">
                        <c:v>15.6532437182262</c:v>
                      </c:pt>
                      <c:pt idx="4">
                        <c:v>17.2480587347703</c:v>
                      </c:pt>
                      <c:pt idx="5">
                        <c:v>21.8999507634562</c:v>
                      </c:pt>
                      <c:pt idx="6">
                        <c:v>21.159787937881301</c:v>
                      </c:pt>
                      <c:pt idx="7">
                        <c:v>17.449331429302699</c:v>
                      </c:pt>
                      <c:pt idx="8">
                        <c:v>18.1948105731325</c:v>
                      </c:pt>
                    </c:numCache>
                  </c:numRef>
                </c:yVal>
                <c:smooth val="0"/>
                <c:extLst xmlns:c15="http://schemas.microsoft.com/office/drawing/2012/chart">
                  <c:ext xmlns:c16="http://schemas.microsoft.com/office/drawing/2014/chart" uri="{C3380CC4-5D6E-409C-BE32-E72D297353CC}">
                    <c16:uniqueId val="{00000007-D76E-4C46-9EB2-F658B188BB76}"/>
                  </c:ext>
                </c:extLst>
              </c15:ser>
            </c15:filteredScatterSeries>
            <c15:filteredScatterSeries>
              <c15:ser>
                <c:idx val="7"/>
                <c:order val="7"/>
                <c:tx>
                  <c:strRef>
                    <c:extLst xmlns:c15="http://schemas.microsoft.com/office/drawing/2012/chart">
                      <c:ext xmlns:c15="http://schemas.microsoft.com/office/drawing/2012/chart" uri="{02D57815-91ED-43cb-92C2-25804820EDAC}">
                        <c15:formulaRef>
                          <c15:sqref>'berlin network'!$A$79</c15:sqref>
                        </c15:formulaRef>
                      </c:ext>
                    </c:extLst>
                    <c:strCache>
                      <c:ptCount val="1"/>
                      <c:pt idx="0">
                        <c:v>Least Density 1.1 dijDiff threshold</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extLst xmlns:c15="http://schemas.microsoft.com/office/drawing/2012/chart">
                      <c:ext xmlns:c15="http://schemas.microsoft.com/office/drawing/2012/chart" uri="{02D57815-91ED-43cb-92C2-25804820EDAC}">
                        <c15:formulaRef>
                          <c15:sqref>'berlin network'!$C$79:$C$87</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xmlns:c15="http://schemas.microsoft.com/office/drawing/2012/chart">
                      <c:ext xmlns:c15="http://schemas.microsoft.com/office/drawing/2012/chart" uri="{02D57815-91ED-43cb-92C2-25804820EDAC}">
                        <c15:formulaRef>
                          <c15:sqref>'berlin network'!$I$79:$I$87</c15:sqref>
                        </c15:formulaRef>
                      </c:ext>
                    </c:extLst>
                    <c:numCache>
                      <c:formatCode>General</c:formatCode>
                      <c:ptCount val="9"/>
                      <c:pt idx="0">
                        <c:v>11.8002729608952</c:v>
                      </c:pt>
                      <c:pt idx="1">
                        <c:v>10.8622959029629</c:v>
                      </c:pt>
                      <c:pt idx="2">
                        <c:v>9.9709616207268397</c:v>
                      </c:pt>
                      <c:pt idx="3">
                        <c:v>11.213047321682501</c:v>
                      </c:pt>
                      <c:pt idx="4">
                        <c:v>14.153373703720099</c:v>
                      </c:pt>
                      <c:pt idx="5">
                        <c:v>19.1548264987678</c:v>
                      </c:pt>
                      <c:pt idx="6">
                        <c:v>9.4703016144363303</c:v>
                      </c:pt>
                      <c:pt idx="7">
                        <c:v>12.479478546958401</c:v>
                      </c:pt>
                      <c:pt idx="8">
                        <c:v>13.444159514271499</c:v>
                      </c:pt>
                    </c:numCache>
                  </c:numRef>
                </c:yVal>
                <c:smooth val="0"/>
                <c:extLst xmlns:c15="http://schemas.microsoft.com/office/drawing/2012/chart">
                  <c:ext xmlns:c16="http://schemas.microsoft.com/office/drawing/2014/chart" uri="{C3380CC4-5D6E-409C-BE32-E72D297353CC}">
                    <c16:uniqueId val="{00000008-D76E-4C46-9EB2-F658B188BB76}"/>
                  </c:ext>
                </c:extLst>
              </c15:ser>
            </c15:filteredScatterSeries>
          </c:ext>
        </c:extLst>
      </c:scatterChart>
      <c:valAx>
        <c:axId val="966847616"/>
        <c:scaling>
          <c:orientation val="minMax"/>
          <c:max val="2500"/>
          <c:min val="5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r>
                  <a:rPr lang="en-GB" sz="2000" dirty="0">
                    <a:latin typeface="Lucida Sans" panose="020B0602030504020204" pitchFamily="34" charset="0"/>
                  </a:rPr>
                  <a:t>Number of Tracked Vehicles</a:t>
                </a:r>
              </a:p>
            </c:rich>
          </c:tx>
          <c:layout>
            <c:manualLayout>
              <c:xMode val="edge"/>
              <c:yMode val="edge"/>
              <c:x val="0.32575301769385329"/>
              <c:y val="0.9238773552314837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899501584"/>
        <c:crosses val="autoZero"/>
        <c:crossBetween val="midCat"/>
      </c:valAx>
      <c:valAx>
        <c:axId val="899501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r>
                  <a:rPr lang="en-GB" sz="2000">
                    <a:latin typeface="Lucida Sans" panose="020B0602030504020204" pitchFamily="34" charset="0"/>
                  </a:rPr>
                  <a:t>Average % difference</a:t>
                </a:r>
              </a:p>
            </c:rich>
          </c:tx>
          <c:layout>
            <c:manualLayout>
              <c:xMode val="edge"/>
              <c:yMode val="edge"/>
              <c:x val="9.9965828609964325E-3"/>
              <c:y val="0.29899694395441179"/>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966847616"/>
        <c:crosses val="autoZero"/>
        <c:crossBetween val="midCat"/>
      </c:valAx>
      <c:spPr>
        <a:noFill/>
        <a:ln>
          <a:noFill/>
        </a:ln>
        <a:effectLst/>
      </c:spPr>
    </c:plotArea>
    <c:legend>
      <c:legendPos val="r"/>
      <c:layout>
        <c:manualLayout>
          <c:xMode val="edge"/>
          <c:yMode val="edge"/>
          <c:x val="0.49634647526490205"/>
          <c:y val="0.65335556992717581"/>
          <c:w val="0.47616292186735776"/>
          <c:h val="0.20912465513012143"/>
        </c:manualLayout>
      </c:layout>
      <c:overlay val="0"/>
      <c:spPr>
        <a:solidFill>
          <a:schemeClr val="bg1"/>
        </a:solidFill>
        <a:ln>
          <a:solidFill>
            <a:schemeClr val="tx1"/>
          </a:solidFill>
        </a:ln>
        <a:effectLst/>
      </c:spPr>
      <c:txPr>
        <a:bodyPr rot="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endParaRPr lang="en-US"/>
        </a:p>
      </c:txPr>
    </c:legend>
    <c:plotVisOnly val="1"/>
    <c:dispBlanksAs val="gap"/>
    <c:showDLblsOverMax val="0"/>
  </c:chart>
  <c:spPr>
    <a:solidFill>
      <a:schemeClr val="lt1"/>
    </a:solidFill>
    <a:ln w="76200" cap="flat" cmpd="sng" algn="ctr">
      <a:solidFill>
        <a:schemeClr val="bg1">
          <a:lumMod val="65000"/>
        </a:schemeClr>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dk1"/>
                </a:solidFill>
                <a:latin typeface="Lucida Sans" panose="020B0602030504020204" pitchFamily="34" charset="0"/>
                <a:ea typeface="+mn-ea"/>
                <a:cs typeface="+mn-cs"/>
              </a:defRPr>
            </a:pPr>
            <a:r>
              <a:rPr lang="en-GB" sz="2400" dirty="0">
                <a:latin typeface="Lucida Sans" panose="020B0602030504020204" pitchFamily="34" charset="0"/>
              </a:rPr>
              <a:t>Average trip time as number of vehicles increases (dynamic</a:t>
            </a:r>
            <a:r>
              <a:rPr lang="en-GB" sz="2400" baseline="0" dirty="0">
                <a:latin typeface="Lucida Sans" panose="020B0602030504020204" pitchFamily="34" charset="0"/>
              </a:rPr>
              <a:t> algorithms)</a:t>
            </a:r>
            <a:endParaRPr lang="en-GB" sz="2400" dirty="0">
              <a:latin typeface="Lucida Sans" panose="020B0602030504020204" pitchFamily="34" charset="0"/>
            </a:endParaRP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dk1"/>
              </a:solidFill>
              <a:latin typeface="Lucida Sans" panose="020B0602030504020204" pitchFamily="34" charset="0"/>
              <a:ea typeface="+mn-ea"/>
              <a:cs typeface="+mn-cs"/>
            </a:defRPr>
          </a:pPr>
          <a:endParaRPr lang="en-US"/>
        </a:p>
      </c:txPr>
    </c:title>
    <c:autoTitleDeleted val="0"/>
    <c:plotArea>
      <c:layout>
        <c:manualLayout>
          <c:layoutTarget val="inner"/>
          <c:xMode val="edge"/>
          <c:yMode val="edge"/>
          <c:x val="9.3772332663203284E-2"/>
          <c:y val="0.14529068284397051"/>
          <c:w val="0.8757773891691335"/>
          <c:h val="0.70749826901505386"/>
        </c:manualLayout>
      </c:layout>
      <c:scatterChart>
        <c:scatterStyle val="lineMarker"/>
        <c:varyColors val="0"/>
        <c:ser>
          <c:idx val="0"/>
          <c:order val="0"/>
          <c:tx>
            <c:strRef>
              <c:f>'berlin network'!$A$2</c:f>
              <c:strCache>
                <c:ptCount val="1"/>
                <c:pt idx="0">
                  <c:v>Dijkstra</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'berlin network'!$C$2:$C$10</c:f>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f>'berlin network'!$E$2:$E$10</c:f>
              <c:numCache>
                <c:formatCode>General</c:formatCode>
                <c:ptCount val="9"/>
                <c:pt idx="0">
                  <c:v>131.04599999999999</c:v>
                </c:pt>
                <c:pt idx="1">
                  <c:v>171.194285714285</c:v>
                </c:pt>
                <c:pt idx="2">
                  <c:v>251.09899999999999</c:v>
                </c:pt>
                <c:pt idx="3">
                  <c:v>278.51249999999999</c:v>
                </c:pt>
                <c:pt idx="4">
                  <c:v>405.07533333333299</c:v>
                </c:pt>
                <c:pt idx="5">
                  <c:v>507.43</c:v>
                </c:pt>
                <c:pt idx="6">
                  <c:v>723.97699999999998</c:v>
                </c:pt>
                <c:pt idx="7">
                  <c:v>941.29750000000001</c:v>
                </c:pt>
                <c:pt idx="8">
                  <c:v>1118.3344999999999</c:v>
                </c:pt>
              </c:numCache>
            </c:numRef>
          </c:yVal>
          <c:smooth val="0"/>
          <c:extLst>
            <c:ext xmlns:c16="http://schemas.microsoft.com/office/drawing/2014/chart" uri="{C3380CC4-5D6E-409C-BE32-E72D297353CC}">
              <c16:uniqueId val="{00000000-991E-4555-A98F-6732DDEF34C3}"/>
            </c:ext>
          </c:extLst>
        </c:ser>
        <c:ser>
          <c:idx val="1"/>
          <c:order val="1"/>
          <c:tx>
            <c:strRef>
              <c:f>'berlin network'!$A$13</c:f>
              <c:strCache>
                <c:ptCount val="1"/>
                <c:pt idx="0">
                  <c:v>Least Density</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'berlin network'!$C$13:$C$21</c:f>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f>'berlin network'!$E$13:$E$21</c:f>
              <c:numCache>
                <c:formatCode>General</c:formatCode>
                <c:ptCount val="9"/>
                <c:pt idx="0">
                  <c:v>159</c:v>
                </c:pt>
                <c:pt idx="1">
                  <c:v>155.068571428571</c:v>
                </c:pt>
                <c:pt idx="2">
                  <c:v>152.49299999999999</c:v>
                </c:pt>
                <c:pt idx="3">
                  <c:v>156.66416666666601</c:v>
                </c:pt>
                <c:pt idx="4">
                  <c:v>176.58600000000001</c:v>
                </c:pt>
                <c:pt idx="5">
                  <c:v>243.755882352941</c:v>
                </c:pt>
                <c:pt idx="6">
                  <c:v>389.94200000000001</c:v>
                </c:pt>
                <c:pt idx="7">
                  <c:v>479.79272727272701</c:v>
                </c:pt>
                <c:pt idx="8">
                  <c:v>612.52279999999996</c:v>
                </c:pt>
              </c:numCache>
            </c:numRef>
          </c:yVal>
          <c:smooth val="0"/>
          <c:extLst>
            <c:ext xmlns:c16="http://schemas.microsoft.com/office/drawing/2014/chart" uri="{C3380CC4-5D6E-409C-BE32-E72D297353CC}">
              <c16:uniqueId val="{00000001-991E-4555-A98F-6732DDEF34C3}"/>
            </c:ext>
          </c:extLst>
        </c:ser>
        <c:ser>
          <c:idx val="8"/>
          <c:order val="2"/>
          <c:tx>
            <c:strRef>
              <c:f>'Dynamic Routing'!$A$2</c:f>
              <c:strCache>
                <c:ptCount val="1"/>
                <c:pt idx="0">
                  <c:v>Dijkstra Dynamic</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'Dynamic Routing'!$C$2:$C$10</c:f>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f>'Dynamic Routing'!$E$2:$E$10</c:f>
              <c:numCache>
                <c:formatCode>General</c:formatCode>
                <c:ptCount val="9"/>
                <c:pt idx="0">
                  <c:v>130.29400000000001</c:v>
                </c:pt>
                <c:pt idx="1">
                  <c:v>132.41999999999999</c:v>
                </c:pt>
                <c:pt idx="2">
                  <c:v>154.40600000000001</c:v>
                </c:pt>
                <c:pt idx="3">
                  <c:v>181.326666666666</c:v>
                </c:pt>
                <c:pt idx="4">
                  <c:v>293.52</c:v>
                </c:pt>
                <c:pt idx="5">
                  <c:v>417.36176470588202</c:v>
                </c:pt>
                <c:pt idx="6">
                  <c:v>605.86350000000004</c:v>
                </c:pt>
                <c:pt idx="7">
                  <c:v>770.87545454545398</c:v>
                </c:pt>
                <c:pt idx="8">
                  <c:v>1020.232</c:v>
                </c:pt>
              </c:numCache>
            </c:numRef>
          </c:yVal>
          <c:smooth val="0"/>
          <c:extLst>
            <c:ext xmlns:c16="http://schemas.microsoft.com/office/drawing/2014/chart" uri="{C3380CC4-5D6E-409C-BE32-E72D297353CC}">
              <c16:uniqueId val="{00000002-991E-4555-A98F-6732DDEF34C3}"/>
            </c:ext>
          </c:extLst>
        </c:ser>
        <c:ser>
          <c:idx val="10"/>
          <c:order val="10"/>
          <c:tx>
            <c:strRef>
              <c:f>'Dynamic Routing'!$A$13</c:f>
              <c:strCache>
                <c:ptCount val="1"/>
                <c:pt idx="0">
                  <c:v>Least Density Dynamic</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'Dynamic Routing'!$C$13:$C$21</c:f>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f>'Dynamic Routing'!$E$13:$E$21</c:f>
              <c:numCache>
                <c:formatCode>General</c:formatCode>
                <c:ptCount val="9"/>
                <c:pt idx="0">
                  <c:v>154.17599999999999</c:v>
                </c:pt>
                <c:pt idx="1">
                  <c:v>150.19285714285701</c:v>
                </c:pt>
                <c:pt idx="2">
                  <c:v>150.535</c:v>
                </c:pt>
                <c:pt idx="3">
                  <c:v>149.57499999999999</c:v>
                </c:pt>
                <c:pt idx="4">
                  <c:v>162.986666666666</c:v>
                </c:pt>
                <c:pt idx="5">
                  <c:v>184.564705882352</c:v>
                </c:pt>
                <c:pt idx="6">
                  <c:v>246.28399999999999</c:v>
                </c:pt>
                <c:pt idx="7">
                  <c:v>389.46409090908998</c:v>
                </c:pt>
                <c:pt idx="8">
                  <c:v>535.29960000000005</c:v>
                </c:pt>
              </c:numCache>
            </c:numRef>
          </c:yVal>
          <c:smooth val="0"/>
          <c:extLst>
            <c:ext xmlns:c16="http://schemas.microsoft.com/office/drawing/2014/chart" uri="{C3380CC4-5D6E-409C-BE32-E72D297353CC}">
              <c16:uniqueId val="{00000003-991E-4555-A98F-6732DDEF34C3}"/>
            </c:ext>
          </c:extLst>
        </c:ser>
        <c:ser>
          <c:idx val="11"/>
          <c:order val="11"/>
          <c:tx>
            <c:strRef>
              <c:f>'Dynamic Routing'!$A$35</c:f>
              <c:strCache>
                <c:ptCount val="1"/>
                <c:pt idx="0">
                  <c:v>Least Density w/ Road Length Dynamic</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'Dynamic Routing'!$C$35:$C$43</c:f>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f>'Dynamic Routing'!$E$35:$E$43</c:f>
              <c:numCache>
                <c:formatCode>General</c:formatCode>
                <c:ptCount val="9"/>
                <c:pt idx="0">
                  <c:v>141.69399999999999</c:v>
                </c:pt>
                <c:pt idx="1">
                  <c:v>138.58285714285699</c:v>
                </c:pt>
                <c:pt idx="2">
                  <c:v>149.23599999999999</c:v>
                </c:pt>
                <c:pt idx="3">
                  <c:v>161.84083333333299</c:v>
                </c:pt>
                <c:pt idx="4">
                  <c:v>250.701333333333</c:v>
                </c:pt>
                <c:pt idx="5">
                  <c:v>344.20352941176401</c:v>
                </c:pt>
                <c:pt idx="6">
                  <c:v>499.10199999999998</c:v>
                </c:pt>
                <c:pt idx="7">
                  <c:v>641.03136363636304</c:v>
                </c:pt>
                <c:pt idx="8">
                  <c:v>812.03399999999999</c:v>
                </c:pt>
              </c:numCache>
            </c:numRef>
          </c:yVal>
          <c:smooth val="0"/>
          <c:extLst>
            <c:ext xmlns:c16="http://schemas.microsoft.com/office/drawing/2014/chart" uri="{C3380CC4-5D6E-409C-BE32-E72D297353CC}">
              <c16:uniqueId val="{00000004-991E-4555-A98F-6732DDEF34C3}"/>
            </c:ext>
          </c:extLst>
        </c:ser>
        <c:dLbls>
          <c:showLegendKey val="0"/>
          <c:showVal val="0"/>
          <c:showCatName val="0"/>
          <c:showSerName val="0"/>
          <c:showPercent val="0"/>
          <c:showBubbleSize val="0"/>
        </c:dLbls>
        <c:axId val="966847616"/>
        <c:axId val="899501584"/>
        <c:extLst>
          <c:ext xmlns:c15="http://schemas.microsoft.com/office/drawing/2012/chart" uri="{02D57815-91ED-43cb-92C2-25804820EDAC}">
            <c15:filteredScatterSeries>
              <c15:ser>
                <c:idx val="2"/>
                <c:order val="3"/>
                <c:tx>
                  <c:strRef>
                    <c:extLst>
                      <c:ext uri="{02D57815-91ED-43cb-92C2-25804820EDAC}">
                        <c15:formulaRef>
                          <c15:sqref>'berlin network'!$A$24</c15:sqref>
                        </c15:formulaRef>
                      </c:ext>
                    </c:extLst>
                    <c:strCache>
                      <c:ptCount val="1"/>
                      <c:pt idx="0">
                        <c:v>Future Fastest</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'berlin network'!$C$24:$C$32</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c:ext uri="{02D57815-91ED-43cb-92C2-25804820EDAC}">
                        <c15:formulaRef>
                          <c15:sqref>'berlin network'!$E$24:$E$32</c15:sqref>
                        </c15:formulaRef>
                      </c:ext>
                    </c:extLst>
                    <c:numCache>
                      <c:formatCode>0.000</c:formatCode>
                      <c:ptCount val="9"/>
                    </c:numCache>
                  </c:numRef>
                </c:yVal>
                <c:smooth val="0"/>
                <c:extLst>
                  <c:ext xmlns:c16="http://schemas.microsoft.com/office/drawing/2014/chart" uri="{C3380CC4-5D6E-409C-BE32-E72D297353CC}">
                    <c16:uniqueId val="{00000005-991E-4555-A98F-6732DDEF34C3}"/>
                  </c:ext>
                </c:extLst>
              </c15:ser>
            </c15:filteredScatterSeries>
            <c15:filteredScatterSeries>
              <c15:ser>
                <c:idx val="3"/>
                <c:order val="4"/>
                <c:tx>
                  <c:strRef>
                    <c:extLst xmlns:c15="http://schemas.microsoft.com/office/drawing/2012/chart">
                      <c:ext xmlns:c15="http://schemas.microsoft.com/office/drawing/2012/chart" uri="{02D57815-91ED-43cb-92C2-25804820EDAC}">
                        <c15:formulaRef>
                          <c15:sqref>'berlin network'!$A$35</c15:sqref>
                        </c15:formulaRef>
                      </c:ext>
                    </c:extLst>
                    <c:strCache>
                      <c:ptCount val="1"/>
                      <c:pt idx="0">
                        <c:v>Least Density With Road Length</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'berlin network'!$C$35:$C$43</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xmlns:c15="http://schemas.microsoft.com/office/drawing/2012/chart">
                      <c:ext xmlns:c15="http://schemas.microsoft.com/office/drawing/2012/chart" uri="{02D57815-91ED-43cb-92C2-25804820EDAC}">
                        <c15:formulaRef>
                          <c15:sqref>'berlin network'!$E$35:$E$43</c15:sqref>
                        </c15:formulaRef>
                      </c:ext>
                    </c:extLst>
                    <c:numCache>
                      <c:formatCode>General</c:formatCode>
                      <c:ptCount val="9"/>
                      <c:pt idx="0">
                        <c:v>145.958</c:v>
                      </c:pt>
                      <c:pt idx="1">
                        <c:v>145.31714285714199</c:v>
                      </c:pt>
                      <c:pt idx="2">
                        <c:v>165.40899999999999</c:v>
                      </c:pt>
                      <c:pt idx="3">
                        <c:v>182.245</c:v>
                      </c:pt>
                      <c:pt idx="4">
                        <c:v>273.50200000000001</c:v>
                      </c:pt>
                      <c:pt idx="5">
                        <c:v>375.820588235294</c:v>
                      </c:pt>
                      <c:pt idx="6">
                        <c:v>504.12049999999999</c:v>
                      </c:pt>
                      <c:pt idx="7">
                        <c:v>644.93818181818096</c:v>
                      </c:pt>
                      <c:pt idx="8">
                        <c:v>834.07119999999998</c:v>
                      </c:pt>
                    </c:numCache>
                  </c:numRef>
                </c:yVal>
                <c:smooth val="0"/>
                <c:extLst xmlns:c15="http://schemas.microsoft.com/office/drawing/2012/chart">
                  <c:ext xmlns:c16="http://schemas.microsoft.com/office/drawing/2014/chart" uri="{C3380CC4-5D6E-409C-BE32-E72D297353CC}">
                    <c16:uniqueId val="{00000006-991E-4555-A98F-6732DDEF34C3}"/>
                  </c:ext>
                </c:extLst>
              </c15:ser>
            </c15:filteredScatterSeries>
            <c15:filteredScatterSeries>
              <c15:ser>
                <c:idx val="4"/>
                <c:order val="5"/>
                <c:tx>
                  <c:strRef>
                    <c:extLst xmlns:c15="http://schemas.microsoft.com/office/drawing/2012/chart">
                      <c:ext xmlns:c15="http://schemas.microsoft.com/office/drawing/2012/chart" uri="{02D57815-91ED-43cb-92C2-25804820EDAC}">
                        <c15:formulaRef>
                          <c15:sqref>'berlin network'!$A$46</c15:sqref>
                        </c15:formulaRef>
                      </c:ext>
                    </c:extLst>
                    <c:strCache>
                      <c:ptCount val="1"/>
                      <c:pt idx="0">
                        <c:v>Greatest Speed with Road Length</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'berlin network'!$C$46:$C$54</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xmlns:c15="http://schemas.microsoft.com/office/drawing/2012/chart">
                      <c:ext xmlns:c15="http://schemas.microsoft.com/office/drawing/2012/chart" uri="{02D57815-91ED-43cb-92C2-25804820EDAC}">
                        <c15:formulaRef>
                          <c15:sqref>'berlin network'!$E$46:$E$54</c15:sqref>
                        </c15:formulaRef>
                      </c:ext>
                    </c:extLst>
                    <c:numCache>
                      <c:formatCode>General</c:formatCode>
                      <c:ptCount val="9"/>
                      <c:pt idx="0">
                        <c:v>130</c:v>
                      </c:pt>
                      <c:pt idx="1">
                        <c:v>160.9</c:v>
                      </c:pt>
                      <c:pt idx="2">
                        <c:v>230.11600000000001</c:v>
                      </c:pt>
                      <c:pt idx="3">
                        <c:v>279.47000000000003</c:v>
                      </c:pt>
                      <c:pt idx="4">
                        <c:v>396.75266666666602</c:v>
                      </c:pt>
                      <c:pt idx="5">
                        <c:v>500.36117647058802</c:v>
                      </c:pt>
                      <c:pt idx="6">
                        <c:v>714.33600000000001</c:v>
                      </c:pt>
                      <c:pt idx="7">
                        <c:v>846.220454545454</c:v>
                      </c:pt>
                      <c:pt idx="8">
                        <c:v>978.69680000000005</c:v>
                      </c:pt>
                    </c:numCache>
                  </c:numRef>
                </c:yVal>
                <c:smooth val="0"/>
                <c:extLst xmlns:c15="http://schemas.microsoft.com/office/drawing/2012/chart">
                  <c:ext xmlns:c16="http://schemas.microsoft.com/office/drawing/2014/chart" uri="{C3380CC4-5D6E-409C-BE32-E72D297353CC}">
                    <c16:uniqueId val="{00000007-991E-4555-A98F-6732DDEF34C3}"/>
                  </c:ext>
                </c:extLst>
              </c15:ser>
            </c15:filteredScatterSeries>
            <c15:filteredScatterSeries>
              <c15:ser>
                <c:idx val="5"/>
                <c:order val="6"/>
                <c:tx>
                  <c:strRef>
                    <c:extLst xmlns:c15="http://schemas.microsoft.com/office/drawing/2012/chart">
                      <c:ext xmlns:c15="http://schemas.microsoft.com/office/drawing/2012/chart" uri="{02D57815-91ED-43cb-92C2-25804820EDAC}">
                        <c15:formulaRef>
                          <c15:sqref>'berlin network'!$A$57</c15:sqref>
                        </c15:formulaRef>
                      </c:ext>
                    </c:extLst>
                    <c:strCache>
                      <c:ptCount val="1"/>
                      <c:pt idx="0">
                        <c:v>Least Density 1.5 dijDiff threshold</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'berlin network'!$C$57:$C$65</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xmlns:c15="http://schemas.microsoft.com/office/drawing/2012/chart">
                      <c:ext xmlns:c15="http://schemas.microsoft.com/office/drawing/2012/chart" uri="{02D57815-91ED-43cb-92C2-25804820EDAC}">
                        <c15:formulaRef>
                          <c15:sqref>'berlin network'!$E$57:$E$65</c15:sqref>
                        </c15:formulaRef>
                      </c:ext>
                    </c:extLst>
                    <c:numCache>
                      <c:formatCode>General</c:formatCode>
                      <c:ptCount val="9"/>
                      <c:pt idx="0">
                        <c:v>153.49600000000001</c:v>
                      </c:pt>
                      <c:pt idx="1">
                        <c:v>147.702857142857</c:v>
                      </c:pt>
                      <c:pt idx="2">
                        <c:v>150.828</c:v>
                      </c:pt>
                      <c:pt idx="3">
                        <c:v>150.90666666666601</c:v>
                      </c:pt>
                      <c:pt idx="4">
                        <c:v>164.528666666666</c:v>
                      </c:pt>
                      <c:pt idx="5">
                        <c:v>241.92941176470501</c:v>
                      </c:pt>
                      <c:pt idx="6">
                        <c:v>377.5915</c:v>
                      </c:pt>
                      <c:pt idx="7">
                        <c:v>469.18818181818102</c:v>
                      </c:pt>
                      <c:pt idx="8">
                        <c:v>657.24599999999998</c:v>
                      </c:pt>
                    </c:numCache>
                  </c:numRef>
                </c:yVal>
                <c:smooth val="0"/>
                <c:extLst xmlns:c15="http://schemas.microsoft.com/office/drawing/2012/chart">
                  <c:ext xmlns:c16="http://schemas.microsoft.com/office/drawing/2014/chart" uri="{C3380CC4-5D6E-409C-BE32-E72D297353CC}">
                    <c16:uniqueId val="{00000008-991E-4555-A98F-6732DDEF34C3}"/>
                  </c:ext>
                </c:extLst>
              </c15:ser>
            </c15:filteredScatterSeries>
            <c15:filteredScatterSeries>
              <c15:ser>
                <c:idx val="6"/>
                <c:order val="7"/>
                <c:tx>
                  <c:strRef>
                    <c:extLst xmlns:c15="http://schemas.microsoft.com/office/drawing/2012/chart">
                      <c:ext xmlns:c15="http://schemas.microsoft.com/office/drawing/2012/chart" uri="{02D57815-91ED-43cb-92C2-25804820EDAC}">
                        <c15:formulaRef>
                          <c15:sqref>'berlin network'!$A$68</c15:sqref>
                        </c15:formulaRef>
                      </c:ext>
                    </c:extLst>
                    <c:strCache>
                      <c:ptCount val="1"/>
                      <c:pt idx="0">
                        <c:v>Least Density 1.2 dijDiff threshold</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extLst xmlns:c15="http://schemas.microsoft.com/office/drawing/2012/chart">
                      <c:ext xmlns:c15="http://schemas.microsoft.com/office/drawing/2012/chart" uri="{02D57815-91ED-43cb-92C2-25804820EDAC}">
                        <c15:formulaRef>
                          <c15:sqref>'berlin network'!$C$68:$C$76</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xmlns:c15="http://schemas.microsoft.com/office/drawing/2012/chart">
                      <c:ext xmlns:c15="http://schemas.microsoft.com/office/drawing/2012/chart" uri="{02D57815-91ED-43cb-92C2-25804820EDAC}">
                        <c15:formulaRef>
                          <c15:sqref>'berlin network'!$E$68:$E$76</c15:sqref>
                        </c15:formulaRef>
                      </c:ext>
                    </c:extLst>
                    <c:numCache>
                      <c:formatCode>General</c:formatCode>
                      <c:ptCount val="9"/>
                      <c:pt idx="0">
                        <c:v>149.178</c:v>
                      </c:pt>
                      <c:pt idx="1">
                        <c:v>144.31</c:v>
                      </c:pt>
                      <c:pt idx="2">
                        <c:v>147.589</c:v>
                      </c:pt>
                      <c:pt idx="3">
                        <c:v>148.29583333333301</c:v>
                      </c:pt>
                      <c:pt idx="4">
                        <c:v>165.64599999999999</c:v>
                      </c:pt>
                      <c:pt idx="5">
                        <c:v>237.45588235294099</c:v>
                      </c:pt>
                      <c:pt idx="6">
                        <c:v>402.03300000000002</c:v>
                      </c:pt>
                      <c:pt idx="7">
                        <c:v>501.29590909090899</c:v>
                      </c:pt>
                      <c:pt idx="8">
                        <c:v>656.39400000000001</c:v>
                      </c:pt>
                    </c:numCache>
                  </c:numRef>
                </c:yVal>
                <c:smooth val="0"/>
                <c:extLst xmlns:c15="http://schemas.microsoft.com/office/drawing/2012/chart">
                  <c:ext xmlns:c16="http://schemas.microsoft.com/office/drawing/2014/chart" uri="{C3380CC4-5D6E-409C-BE32-E72D297353CC}">
                    <c16:uniqueId val="{00000009-991E-4555-A98F-6732DDEF34C3}"/>
                  </c:ext>
                </c:extLst>
              </c15:ser>
            </c15:filteredScatterSeries>
            <c15:filteredScatterSeries>
              <c15:ser>
                <c:idx val="7"/>
                <c:order val="8"/>
                <c:tx>
                  <c:strRef>
                    <c:extLst xmlns:c15="http://schemas.microsoft.com/office/drawing/2012/chart">
                      <c:ext xmlns:c15="http://schemas.microsoft.com/office/drawing/2012/chart" uri="{02D57815-91ED-43cb-92C2-25804820EDAC}">
                        <c15:formulaRef>
                          <c15:sqref>'berlin network'!$A$79</c15:sqref>
                        </c15:formulaRef>
                      </c:ext>
                    </c:extLst>
                    <c:strCache>
                      <c:ptCount val="1"/>
                      <c:pt idx="0">
                        <c:v>Least Density 1.1 dijDiff threshold</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extLst xmlns:c15="http://schemas.microsoft.com/office/drawing/2012/chart">
                      <c:ext xmlns:c15="http://schemas.microsoft.com/office/drawing/2012/chart" uri="{02D57815-91ED-43cb-92C2-25804820EDAC}">
                        <c15:formulaRef>
                          <c15:sqref>'berlin network'!$C$79:$C$87</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xmlns:c15="http://schemas.microsoft.com/office/drawing/2012/chart">
                      <c:ext xmlns:c15="http://schemas.microsoft.com/office/drawing/2012/chart" uri="{02D57815-91ED-43cb-92C2-25804820EDAC}">
                        <c15:formulaRef>
                          <c15:sqref>'berlin network'!$E$79:$E$87</c15:sqref>
                        </c15:formulaRef>
                      </c:ext>
                    </c:extLst>
                    <c:numCache>
                      <c:formatCode>General</c:formatCode>
                      <c:ptCount val="9"/>
                      <c:pt idx="0">
                        <c:v>142.81</c:v>
                      </c:pt>
                      <c:pt idx="1">
                        <c:v>142.88714285714201</c:v>
                      </c:pt>
                      <c:pt idx="2">
                        <c:v>144.136</c:v>
                      </c:pt>
                      <c:pt idx="3">
                        <c:v>147.52250000000001</c:v>
                      </c:pt>
                      <c:pt idx="4">
                        <c:v>170.06933333333299</c:v>
                      </c:pt>
                      <c:pt idx="5">
                        <c:v>241.022352941176</c:v>
                      </c:pt>
                      <c:pt idx="6">
                        <c:v>402.47800000000001</c:v>
                      </c:pt>
                      <c:pt idx="7">
                        <c:v>504.80636363636302</c:v>
                      </c:pt>
                      <c:pt idx="8">
                        <c:v>644.50480000000005</c:v>
                      </c:pt>
                    </c:numCache>
                  </c:numRef>
                </c:yVal>
                <c:smooth val="0"/>
                <c:extLst xmlns:c15="http://schemas.microsoft.com/office/drawing/2012/chart">
                  <c:ext xmlns:c16="http://schemas.microsoft.com/office/drawing/2014/chart" uri="{C3380CC4-5D6E-409C-BE32-E72D297353CC}">
                    <c16:uniqueId val="{0000000A-991E-4555-A98F-6732DDEF34C3}"/>
                  </c:ext>
                </c:extLst>
              </c15:ser>
            </c15:filteredScatterSeries>
            <c15:filteredScatterSeries>
              <c15:ser>
                <c:idx val="9"/>
                <c:order val="9"/>
                <c:tx>
                  <c:strRef>
                    <c:extLst xmlns:c15="http://schemas.microsoft.com/office/drawing/2012/chart">
                      <c:ext xmlns:c15="http://schemas.microsoft.com/office/drawing/2012/chart" uri="{02D57815-91ED-43cb-92C2-25804820EDAC}">
                        <c15:formulaRef>
                          <c15:sqref>'Dynamic Routing'!$A$24</c15:sqref>
                        </c15:formulaRef>
                      </c:ext>
                    </c:extLst>
                    <c:strCache>
                      <c:ptCount val="1"/>
                      <c:pt idx="0">
                        <c:v>Least Density Exponential Dynamic</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extLst xmlns:c15="http://schemas.microsoft.com/office/drawing/2012/chart">
                      <c:ext xmlns:c15="http://schemas.microsoft.com/office/drawing/2012/chart" uri="{02D57815-91ED-43cb-92C2-25804820EDAC}">
                        <c15:formulaRef>
                          <c15:sqref>'Dynamic Routing'!$C$24:$C$32</c15:sqref>
                        </c15:formulaRef>
                      </c:ext>
                    </c:extLst>
                    <c:numCache>
                      <c:formatCode>General</c:formatCode>
                      <c:ptCount val="9"/>
                      <c:pt idx="0">
                        <c:v>500</c:v>
                      </c:pt>
                      <c:pt idx="1">
                        <c:v>700</c:v>
                      </c:pt>
                      <c:pt idx="2">
                        <c:v>1000</c:v>
                      </c:pt>
                      <c:pt idx="3">
                        <c:v>1200</c:v>
                      </c:pt>
                      <c:pt idx="4">
                        <c:v>1500</c:v>
                      </c:pt>
                      <c:pt idx="5">
                        <c:v>1700</c:v>
                      </c:pt>
                      <c:pt idx="6">
                        <c:v>2000</c:v>
                      </c:pt>
                      <c:pt idx="7">
                        <c:v>2200</c:v>
                      </c:pt>
                      <c:pt idx="8">
                        <c:v>2500</c:v>
                      </c:pt>
                    </c:numCache>
                  </c:numRef>
                </c:xVal>
                <c:yVal>
                  <c:numRef>
                    <c:extLst xmlns:c15="http://schemas.microsoft.com/office/drawing/2012/chart">
                      <c:ext xmlns:c15="http://schemas.microsoft.com/office/drawing/2012/chart" uri="{02D57815-91ED-43cb-92C2-25804820EDAC}">
                        <c15:formulaRef>
                          <c15:sqref>'Dynamic Routing'!$E$24:$E$32</c15:sqref>
                        </c15:formulaRef>
                      </c:ext>
                    </c:extLst>
                    <c:numCache>
                      <c:formatCode>General</c:formatCode>
                      <c:ptCount val="9"/>
                      <c:pt idx="0">
                        <c:v>145.726</c:v>
                      </c:pt>
                      <c:pt idx="1">
                        <c:v>142.49428571428501</c:v>
                      </c:pt>
                      <c:pt idx="2">
                        <c:v>146.81800000000001</c:v>
                      </c:pt>
                      <c:pt idx="3">
                        <c:v>146.178333333333</c:v>
                      </c:pt>
                      <c:pt idx="4">
                        <c:v>164.149333333333</c:v>
                      </c:pt>
                      <c:pt idx="5">
                        <c:v>191.44352941176399</c:v>
                      </c:pt>
                      <c:pt idx="6">
                        <c:v>283.52699999999999</c:v>
                      </c:pt>
                      <c:pt idx="7">
                        <c:v>451.035909090909</c:v>
                      </c:pt>
                    </c:numCache>
                  </c:numRef>
                </c:yVal>
                <c:smooth val="0"/>
                <c:extLst xmlns:c15="http://schemas.microsoft.com/office/drawing/2012/chart">
                  <c:ext xmlns:c16="http://schemas.microsoft.com/office/drawing/2014/chart" uri="{C3380CC4-5D6E-409C-BE32-E72D297353CC}">
                    <c16:uniqueId val="{0000000B-991E-4555-A98F-6732DDEF34C3}"/>
                  </c:ext>
                </c:extLst>
              </c15:ser>
            </c15:filteredScatterSeries>
          </c:ext>
        </c:extLst>
      </c:scatterChart>
      <c:valAx>
        <c:axId val="966847616"/>
        <c:scaling>
          <c:orientation val="minMax"/>
          <c:max val="2500"/>
          <c:min val="5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r>
                  <a:rPr lang="en-GB" sz="2000" dirty="0">
                    <a:latin typeface="Lucida Sans" panose="020B0602030504020204" pitchFamily="34" charset="0"/>
                  </a:rPr>
                  <a:t>Number of Tracked Vehicles</a:t>
                </a:r>
              </a:p>
            </c:rich>
          </c:tx>
          <c:layout>
            <c:manualLayout>
              <c:xMode val="edge"/>
              <c:yMode val="edge"/>
              <c:x val="0.32538778820979797"/>
              <c:y val="0.9131127984852917"/>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899501584"/>
        <c:crosses val="autoZero"/>
        <c:crossBetween val="midCat"/>
      </c:valAx>
      <c:valAx>
        <c:axId val="899501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r>
                  <a:rPr lang="en-GB" sz="2000" dirty="0">
                    <a:latin typeface="Lucida Sans" panose="020B0602030504020204" pitchFamily="34" charset="0"/>
                  </a:rPr>
                  <a:t>Average trip time (s)</a:t>
                </a:r>
              </a:p>
            </c:rich>
          </c:tx>
          <c:layout>
            <c:manualLayout>
              <c:xMode val="edge"/>
              <c:yMode val="edge"/>
              <c:x val="7.2517534114568908E-3"/>
              <c:y val="0.263563415782233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966847616"/>
        <c:crosses val="autoZero"/>
        <c:crossBetween val="midCat"/>
      </c:valAx>
      <c:spPr>
        <a:noFill/>
        <a:ln>
          <a:noFill/>
        </a:ln>
        <a:effectLst/>
      </c:spPr>
    </c:plotArea>
    <c:legend>
      <c:legendPos val="r"/>
      <c:layout>
        <c:manualLayout>
          <c:xMode val="edge"/>
          <c:yMode val="edge"/>
          <c:x val="9.410918827046201E-2"/>
          <c:y val="0.14688842601631732"/>
          <c:w val="0.51641884619558687"/>
          <c:h val="0.26721198830717036"/>
        </c:manualLayout>
      </c:layout>
      <c:overlay val="0"/>
      <c:spPr>
        <a:solidFill>
          <a:schemeClr val="bg1"/>
        </a:solidFill>
        <a:ln>
          <a:solidFill>
            <a:schemeClr val="tx1">
              <a:lumMod val="65000"/>
              <a:lumOff val="35000"/>
            </a:schemeClr>
          </a:solidFill>
        </a:ln>
        <a:effectLst/>
      </c:spPr>
      <c:txPr>
        <a:bodyPr rot="0" spcFirstLastPara="1" vertOverflow="ellipsis" vert="horz" wrap="square" anchor="ctr" anchorCtr="1"/>
        <a:lstStyle/>
        <a:p>
          <a:pPr>
            <a:defRPr sz="2000" b="0" i="0" u="none" strike="noStrike" kern="1200" baseline="0">
              <a:solidFill>
                <a:schemeClr val="dk1"/>
              </a:solidFill>
              <a:latin typeface="Lucida Sans" panose="020B0602030504020204" pitchFamily="34" charset="0"/>
              <a:ea typeface="+mn-ea"/>
              <a:cs typeface="+mn-cs"/>
            </a:defRPr>
          </a:pPr>
          <a:endParaRPr lang="en-US"/>
        </a:p>
      </c:txPr>
    </c:legend>
    <c:plotVisOnly val="1"/>
    <c:dispBlanksAs val="gap"/>
    <c:showDLblsOverMax val="0"/>
  </c:chart>
  <c:spPr>
    <a:solidFill>
      <a:schemeClr val="lt1"/>
    </a:solidFill>
    <a:ln w="76200" cap="flat" cmpd="sng" algn="ctr">
      <a:solidFill>
        <a:schemeClr val="bg1">
          <a:lumMod val="65000"/>
        </a:schemeClr>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1143000" y="685800"/>
            <a:ext cx="4572000" cy="3429000"/>
          </a:xfrm>
          <a:prstGeom prst="rect">
            <a:avLst/>
          </a:prstGeom>
        </p:spPr>
        <p:txBody>
          <a:bodyPr/>
          <a:lstStyle/>
          <a:p>
            <a:endParaRPr/>
          </a:p>
        </p:txBody>
      </p:sp>
      <p:sp>
        <p:nvSpPr>
          <p:cNvPr id="45" name="Shape 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FE3E5"/>
        </a:solidFill>
        <a:effectLst/>
      </p:bgPr>
    </p:bg>
    <p:spTree>
      <p:nvGrpSpPr>
        <p:cNvPr id="1" name=""/>
        <p:cNvGrpSpPr/>
        <p:nvPr/>
      </p:nvGrpSpPr>
      <p:grpSpPr>
        <a:xfrm>
          <a:off x="0" y="0"/>
          <a:ext cx="0" cy="0"/>
          <a:chOff x="0" y="0"/>
          <a:chExt cx="0" cy="0"/>
        </a:xfrm>
      </p:grpSpPr>
      <p:sp>
        <p:nvSpPr>
          <p:cNvPr id="2" name="Rectangle"/>
          <p:cNvSpPr/>
          <p:nvPr/>
        </p:nvSpPr>
        <p:spPr>
          <a:xfrm>
            <a:off x="0" y="0"/>
            <a:ext cx="21242338" cy="3856038"/>
          </a:xfrm>
          <a:prstGeom prst="rect">
            <a:avLst/>
          </a:prstGeom>
          <a:solidFill>
            <a:srgbClr val="005C84"/>
          </a:solidFill>
          <a:ln w="12700">
            <a:miter lim="400000"/>
          </a:ln>
        </p:spPr>
        <p:txBody>
          <a:bodyPr lIns="45719" rIns="45719" anchor="ctr"/>
          <a:lstStyle/>
          <a:p>
            <a:endParaRPr/>
          </a:p>
        </p:txBody>
      </p:sp>
      <p:sp>
        <p:nvSpPr>
          <p:cNvPr id="3" name="Rectangle"/>
          <p:cNvSpPr/>
          <p:nvPr/>
        </p:nvSpPr>
        <p:spPr>
          <a:xfrm>
            <a:off x="0" y="28009850"/>
            <a:ext cx="21242338" cy="2233613"/>
          </a:xfrm>
          <a:prstGeom prst="rect">
            <a:avLst/>
          </a:prstGeom>
          <a:solidFill>
            <a:srgbClr val="005C84"/>
          </a:solidFill>
          <a:ln w="12700">
            <a:miter lim="400000"/>
          </a:ln>
        </p:spPr>
        <p:txBody>
          <a:bodyPr lIns="45719" rIns="45719" anchor="ctr"/>
          <a:lstStyle/>
          <a:p>
            <a:pPr algn="ctr" defTabSz="2962275">
              <a:defRPr sz="5800"/>
            </a:pPr>
            <a:endParaRPr/>
          </a:p>
        </p:txBody>
      </p:sp>
      <p:grpSp>
        <p:nvGrpSpPr>
          <p:cNvPr id="28" name="Group"/>
          <p:cNvGrpSpPr/>
          <p:nvPr/>
        </p:nvGrpSpPr>
        <p:grpSpPr>
          <a:xfrm>
            <a:off x="16021050" y="757237"/>
            <a:ext cx="4556126" cy="989013"/>
            <a:chOff x="0" y="0"/>
            <a:chExt cx="4556125" cy="989012"/>
          </a:xfrm>
        </p:grpSpPr>
        <p:sp>
          <p:nvSpPr>
            <p:cNvPr id="4" name="Shape"/>
            <p:cNvSpPr/>
            <p:nvPr/>
          </p:nvSpPr>
          <p:spPr>
            <a:xfrm>
              <a:off x="0" y="152808"/>
              <a:ext cx="373430" cy="635290"/>
            </a:xfrm>
            <a:custGeom>
              <a:avLst/>
              <a:gdLst/>
              <a:ahLst/>
              <a:cxnLst>
                <a:cxn ang="0">
                  <a:pos x="wd2" y="hd2"/>
                </a:cxn>
                <a:cxn ang="5400000">
                  <a:pos x="wd2" y="hd2"/>
                </a:cxn>
                <a:cxn ang="10800000">
                  <a:pos x="wd2" y="hd2"/>
                </a:cxn>
                <a:cxn ang="16200000">
                  <a:pos x="wd2" y="hd2"/>
                </a:cxn>
              </a:cxnLst>
              <a:rect l="0" t="0" r="r" b="b"/>
              <a:pathLst>
                <a:path w="21600" h="21600" extrusionOk="0">
                  <a:moveTo>
                    <a:pt x="11618" y="8611"/>
                  </a:moveTo>
                  <a:lnTo>
                    <a:pt x="17182" y="10391"/>
                  </a:lnTo>
                  <a:lnTo>
                    <a:pt x="18818" y="11209"/>
                  </a:lnTo>
                  <a:lnTo>
                    <a:pt x="20209" y="12171"/>
                  </a:lnTo>
                  <a:lnTo>
                    <a:pt x="20945" y="12845"/>
                  </a:lnTo>
                  <a:lnTo>
                    <a:pt x="21355" y="13518"/>
                  </a:lnTo>
                  <a:lnTo>
                    <a:pt x="21600" y="14336"/>
                  </a:lnTo>
                  <a:lnTo>
                    <a:pt x="21600" y="15298"/>
                  </a:lnTo>
                  <a:lnTo>
                    <a:pt x="21355" y="16693"/>
                  </a:lnTo>
                  <a:lnTo>
                    <a:pt x="20700" y="17751"/>
                  </a:lnTo>
                  <a:lnTo>
                    <a:pt x="19555" y="18858"/>
                  </a:lnTo>
                  <a:lnTo>
                    <a:pt x="18164" y="19820"/>
                  </a:lnTo>
                  <a:lnTo>
                    <a:pt x="16282" y="20638"/>
                  </a:lnTo>
                  <a:lnTo>
                    <a:pt x="14155" y="21167"/>
                  </a:lnTo>
                  <a:lnTo>
                    <a:pt x="12109" y="21456"/>
                  </a:lnTo>
                  <a:lnTo>
                    <a:pt x="9982" y="21600"/>
                  </a:lnTo>
                  <a:lnTo>
                    <a:pt x="7200" y="21456"/>
                  </a:lnTo>
                  <a:lnTo>
                    <a:pt x="4909" y="21167"/>
                  </a:lnTo>
                  <a:lnTo>
                    <a:pt x="2782" y="20638"/>
                  </a:lnTo>
                  <a:lnTo>
                    <a:pt x="245" y="19964"/>
                  </a:lnTo>
                  <a:lnTo>
                    <a:pt x="0" y="15298"/>
                  </a:lnTo>
                  <a:lnTo>
                    <a:pt x="736" y="16260"/>
                  </a:lnTo>
                  <a:lnTo>
                    <a:pt x="1391" y="17222"/>
                  </a:lnTo>
                  <a:lnTo>
                    <a:pt x="2291" y="18040"/>
                  </a:lnTo>
                  <a:lnTo>
                    <a:pt x="3518" y="18858"/>
                  </a:lnTo>
                  <a:lnTo>
                    <a:pt x="4664" y="19531"/>
                  </a:lnTo>
                  <a:lnTo>
                    <a:pt x="6055" y="19964"/>
                  </a:lnTo>
                  <a:lnTo>
                    <a:pt x="7691" y="20253"/>
                  </a:lnTo>
                  <a:lnTo>
                    <a:pt x="9491" y="20349"/>
                  </a:lnTo>
                  <a:lnTo>
                    <a:pt x="11373" y="20253"/>
                  </a:lnTo>
                  <a:lnTo>
                    <a:pt x="12764" y="19964"/>
                  </a:lnTo>
                  <a:lnTo>
                    <a:pt x="14155" y="19531"/>
                  </a:lnTo>
                  <a:lnTo>
                    <a:pt x="15136" y="19002"/>
                  </a:lnTo>
                  <a:lnTo>
                    <a:pt x="15791" y="18329"/>
                  </a:lnTo>
                  <a:lnTo>
                    <a:pt x="16282" y="17655"/>
                  </a:lnTo>
                  <a:lnTo>
                    <a:pt x="16773" y="16934"/>
                  </a:lnTo>
                  <a:lnTo>
                    <a:pt x="16773" y="15298"/>
                  </a:lnTo>
                  <a:lnTo>
                    <a:pt x="16282" y="14480"/>
                  </a:lnTo>
                  <a:lnTo>
                    <a:pt x="15791" y="13951"/>
                  </a:lnTo>
                  <a:lnTo>
                    <a:pt x="15136" y="13374"/>
                  </a:lnTo>
                  <a:lnTo>
                    <a:pt x="12518" y="12460"/>
                  </a:lnTo>
                  <a:lnTo>
                    <a:pt x="7936" y="11065"/>
                  </a:lnTo>
                  <a:lnTo>
                    <a:pt x="6055" y="10535"/>
                  </a:lnTo>
                  <a:lnTo>
                    <a:pt x="4418" y="9862"/>
                  </a:lnTo>
                  <a:lnTo>
                    <a:pt x="3027" y="9285"/>
                  </a:lnTo>
                  <a:lnTo>
                    <a:pt x="2127" y="8611"/>
                  </a:lnTo>
                  <a:lnTo>
                    <a:pt x="1145" y="7938"/>
                  </a:lnTo>
                  <a:lnTo>
                    <a:pt x="736" y="7120"/>
                  </a:lnTo>
                  <a:lnTo>
                    <a:pt x="245" y="6302"/>
                  </a:lnTo>
                  <a:lnTo>
                    <a:pt x="245" y="5484"/>
                  </a:lnTo>
                  <a:lnTo>
                    <a:pt x="491" y="4233"/>
                  </a:lnTo>
                  <a:lnTo>
                    <a:pt x="900" y="3127"/>
                  </a:lnTo>
                  <a:lnTo>
                    <a:pt x="2127" y="2165"/>
                  </a:lnTo>
                  <a:lnTo>
                    <a:pt x="3518" y="1347"/>
                  </a:lnTo>
                  <a:lnTo>
                    <a:pt x="5318" y="818"/>
                  </a:lnTo>
                  <a:lnTo>
                    <a:pt x="6955" y="289"/>
                  </a:lnTo>
                  <a:lnTo>
                    <a:pt x="9082" y="0"/>
                  </a:lnTo>
                  <a:lnTo>
                    <a:pt x="13255" y="0"/>
                  </a:lnTo>
                  <a:lnTo>
                    <a:pt x="15136" y="289"/>
                  </a:lnTo>
                  <a:lnTo>
                    <a:pt x="16936" y="673"/>
                  </a:lnTo>
                  <a:lnTo>
                    <a:pt x="18573" y="1106"/>
                  </a:lnTo>
                  <a:lnTo>
                    <a:pt x="18818" y="5196"/>
                  </a:lnTo>
                  <a:lnTo>
                    <a:pt x="18573" y="4522"/>
                  </a:lnTo>
                  <a:lnTo>
                    <a:pt x="17918" y="3849"/>
                  </a:lnTo>
                  <a:lnTo>
                    <a:pt x="16936" y="3127"/>
                  </a:lnTo>
                  <a:lnTo>
                    <a:pt x="16036" y="2453"/>
                  </a:lnTo>
                  <a:lnTo>
                    <a:pt x="14891" y="1924"/>
                  </a:lnTo>
                  <a:lnTo>
                    <a:pt x="13500" y="1491"/>
                  </a:lnTo>
                  <a:lnTo>
                    <a:pt x="12109" y="1347"/>
                  </a:lnTo>
                  <a:lnTo>
                    <a:pt x="10473" y="1251"/>
                  </a:lnTo>
                  <a:lnTo>
                    <a:pt x="8836" y="1251"/>
                  </a:lnTo>
                  <a:lnTo>
                    <a:pt x="7691" y="1491"/>
                  </a:lnTo>
                  <a:lnTo>
                    <a:pt x="6709" y="1780"/>
                  </a:lnTo>
                  <a:lnTo>
                    <a:pt x="5809" y="2309"/>
                  </a:lnTo>
                  <a:lnTo>
                    <a:pt x="5318" y="2742"/>
                  </a:lnTo>
                  <a:lnTo>
                    <a:pt x="4909" y="3271"/>
                  </a:lnTo>
                  <a:lnTo>
                    <a:pt x="4664" y="3945"/>
                  </a:lnTo>
                  <a:lnTo>
                    <a:pt x="4418" y="4522"/>
                  </a:lnTo>
                  <a:lnTo>
                    <a:pt x="4664" y="5196"/>
                  </a:lnTo>
                  <a:lnTo>
                    <a:pt x="4909" y="5725"/>
                  </a:lnTo>
                  <a:lnTo>
                    <a:pt x="5318" y="6158"/>
                  </a:lnTo>
                  <a:lnTo>
                    <a:pt x="5809" y="6687"/>
                  </a:lnTo>
                  <a:lnTo>
                    <a:pt x="8100" y="7505"/>
                  </a:lnTo>
                  <a:lnTo>
                    <a:pt x="11618" y="8611"/>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5" name="Shape"/>
            <p:cNvSpPr/>
            <p:nvPr/>
          </p:nvSpPr>
          <p:spPr>
            <a:xfrm>
              <a:off x="410206" y="349479"/>
              <a:ext cx="397478" cy="438619"/>
            </a:xfrm>
            <a:custGeom>
              <a:avLst/>
              <a:gdLst/>
              <a:ahLst/>
              <a:cxnLst>
                <a:cxn ang="0">
                  <a:pos x="wd2" y="hd2"/>
                </a:cxn>
                <a:cxn ang="5400000">
                  <a:pos x="wd2" y="hd2"/>
                </a:cxn>
                <a:cxn ang="10800000">
                  <a:pos x="wd2" y="hd2"/>
                </a:cxn>
                <a:cxn ang="16200000">
                  <a:pos x="wd2" y="hd2"/>
                </a:cxn>
              </a:cxnLst>
              <a:rect l="0" t="0" r="r" b="b"/>
              <a:pathLst>
                <a:path w="21600" h="21600" extrusionOk="0">
                  <a:moveTo>
                    <a:pt x="10915" y="0"/>
                  </a:moveTo>
                  <a:lnTo>
                    <a:pt x="12606" y="0"/>
                  </a:lnTo>
                  <a:lnTo>
                    <a:pt x="14144" y="418"/>
                  </a:lnTo>
                  <a:lnTo>
                    <a:pt x="15451" y="836"/>
                  </a:lnTo>
                  <a:lnTo>
                    <a:pt x="18064" y="2369"/>
                  </a:lnTo>
                  <a:lnTo>
                    <a:pt x="18986" y="3414"/>
                  </a:lnTo>
                  <a:lnTo>
                    <a:pt x="19832" y="4390"/>
                  </a:lnTo>
                  <a:lnTo>
                    <a:pt x="20524" y="5574"/>
                  </a:lnTo>
                  <a:lnTo>
                    <a:pt x="20908" y="6968"/>
                  </a:lnTo>
                  <a:lnTo>
                    <a:pt x="21369" y="8152"/>
                  </a:lnTo>
                  <a:lnTo>
                    <a:pt x="21600" y="9546"/>
                  </a:lnTo>
                  <a:lnTo>
                    <a:pt x="21600" y="12124"/>
                  </a:lnTo>
                  <a:lnTo>
                    <a:pt x="21369" y="13448"/>
                  </a:lnTo>
                  <a:lnTo>
                    <a:pt x="20908" y="14632"/>
                  </a:lnTo>
                  <a:lnTo>
                    <a:pt x="20293" y="16026"/>
                  </a:lnTo>
                  <a:lnTo>
                    <a:pt x="19448" y="17210"/>
                  </a:lnTo>
                  <a:lnTo>
                    <a:pt x="18525" y="18255"/>
                  </a:lnTo>
                  <a:lnTo>
                    <a:pt x="17680" y="19231"/>
                  </a:lnTo>
                  <a:lnTo>
                    <a:pt x="16373" y="20206"/>
                  </a:lnTo>
                  <a:lnTo>
                    <a:pt x="15066" y="20834"/>
                  </a:lnTo>
                  <a:lnTo>
                    <a:pt x="13759" y="21182"/>
                  </a:lnTo>
                  <a:lnTo>
                    <a:pt x="12222" y="21600"/>
                  </a:lnTo>
                  <a:lnTo>
                    <a:pt x="10685" y="21600"/>
                  </a:lnTo>
                  <a:lnTo>
                    <a:pt x="8302" y="21391"/>
                  </a:lnTo>
                  <a:lnTo>
                    <a:pt x="7149" y="21182"/>
                  </a:lnTo>
                  <a:lnTo>
                    <a:pt x="6073" y="20834"/>
                  </a:lnTo>
                  <a:lnTo>
                    <a:pt x="4996" y="20415"/>
                  </a:lnTo>
                  <a:lnTo>
                    <a:pt x="4151" y="19788"/>
                  </a:lnTo>
                  <a:lnTo>
                    <a:pt x="3459" y="19022"/>
                  </a:lnTo>
                  <a:lnTo>
                    <a:pt x="2614" y="18395"/>
                  </a:lnTo>
                  <a:lnTo>
                    <a:pt x="1537" y="16653"/>
                  </a:lnTo>
                  <a:lnTo>
                    <a:pt x="615" y="14841"/>
                  </a:lnTo>
                  <a:lnTo>
                    <a:pt x="0" y="12890"/>
                  </a:lnTo>
                  <a:lnTo>
                    <a:pt x="0" y="9546"/>
                  </a:lnTo>
                  <a:lnTo>
                    <a:pt x="231" y="8152"/>
                  </a:lnTo>
                  <a:lnTo>
                    <a:pt x="615" y="6968"/>
                  </a:lnTo>
                  <a:lnTo>
                    <a:pt x="1307" y="5574"/>
                  </a:lnTo>
                  <a:lnTo>
                    <a:pt x="1922" y="4390"/>
                  </a:lnTo>
                  <a:lnTo>
                    <a:pt x="2844" y="3414"/>
                  </a:lnTo>
                  <a:lnTo>
                    <a:pt x="3920" y="2369"/>
                  </a:lnTo>
                  <a:lnTo>
                    <a:pt x="5227" y="1603"/>
                  </a:lnTo>
                  <a:lnTo>
                    <a:pt x="6303" y="836"/>
                  </a:lnTo>
                  <a:lnTo>
                    <a:pt x="9378" y="0"/>
                  </a:lnTo>
                  <a:lnTo>
                    <a:pt x="10915" y="0"/>
                  </a:lnTo>
                  <a:close/>
                  <a:moveTo>
                    <a:pt x="10454" y="1603"/>
                  </a:moveTo>
                  <a:lnTo>
                    <a:pt x="8917" y="1812"/>
                  </a:lnTo>
                  <a:lnTo>
                    <a:pt x="7610" y="2369"/>
                  </a:lnTo>
                  <a:lnTo>
                    <a:pt x="6764" y="3414"/>
                  </a:lnTo>
                  <a:lnTo>
                    <a:pt x="5842" y="4599"/>
                  </a:lnTo>
                  <a:lnTo>
                    <a:pt x="5227" y="5923"/>
                  </a:lnTo>
                  <a:lnTo>
                    <a:pt x="4766" y="7525"/>
                  </a:lnTo>
                  <a:lnTo>
                    <a:pt x="4381" y="9128"/>
                  </a:lnTo>
                  <a:lnTo>
                    <a:pt x="4381" y="11079"/>
                  </a:lnTo>
                  <a:lnTo>
                    <a:pt x="4535" y="12890"/>
                  </a:lnTo>
                  <a:lnTo>
                    <a:pt x="4996" y="14632"/>
                  </a:lnTo>
                  <a:lnTo>
                    <a:pt x="5688" y="16026"/>
                  </a:lnTo>
                  <a:lnTo>
                    <a:pt x="6303" y="17419"/>
                  </a:lnTo>
                  <a:lnTo>
                    <a:pt x="7379" y="18604"/>
                  </a:lnTo>
                  <a:lnTo>
                    <a:pt x="8456" y="19440"/>
                  </a:lnTo>
                  <a:lnTo>
                    <a:pt x="9839" y="19788"/>
                  </a:lnTo>
                  <a:lnTo>
                    <a:pt x="11146" y="19788"/>
                  </a:lnTo>
                  <a:lnTo>
                    <a:pt x="12606" y="19649"/>
                  </a:lnTo>
                  <a:lnTo>
                    <a:pt x="13759" y="19022"/>
                  </a:lnTo>
                  <a:lnTo>
                    <a:pt x="14836" y="18255"/>
                  </a:lnTo>
                  <a:lnTo>
                    <a:pt x="15681" y="17071"/>
                  </a:lnTo>
                  <a:lnTo>
                    <a:pt x="16373" y="15677"/>
                  </a:lnTo>
                  <a:lnTo>
                    <a:pt x="16757" y="14075"/>
                  </a:lnTo>
                  <a:lnTo>
                    <a:pt x="17219" y="12472"/>
                  </a:lnTo>
                  <a:lnTo>
                    <a:pt x="17219" y="10521"/>
                  </a:lnTo>
                  <a:lnTo>
                    <a:pt x="16757" y="8152"/>
                  </a:lnTo>
                  <a:lnTo>
                    <a:pt x="16142" y="5923"/>
                  </a:lnTo>
                  <a:lnTo>
                    <a:pt x="15297" y="4181"/>
                  </a:lnTo>
                  <a:lnTo>
                    <a:pt x="13990" y="2787"/>
                  </a:lnTo>
                  <a:lnTo>
                    <a:pt x="13298" y="2160"/>
                  </a:lnTo>
                  <a:lnTo>
                    <a:pt x="12453" y="2021"/>
                  </a:lnTo>
                  <a:lnTo>
                    <a:pt x="11530" y="1603"/>
                  </a:lnTo>
                  <a:lnTo>
                    <a:pt x="10454" y="1603"/>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6" name="Shape"/>
            <p:cNvSpPr/>
            <p:nvPr/>
          </p:nvSpPr>
          <p:spPr>
            <a:xfrm>
              <a:off x="1249009" y="277319"/>
              <a:ext cx="257441" cy="510779"/>
            </a:xfrm>
            <a:custGeom>
              <a:avLst/>
              <a:gdLst/>
              <a:ahLst/>
              <a:cxnLst>
                <a:cxn ang="0">
                  <a:pos x="wd2" y="hd2"/>
                </a:cxn>
                <a:cxn ang="5400000">
                  <a:pos x="wd2" y="hd2"/>
                </a:cxn>
                <a:cxn ang="10800000">
                  <a:pos x="wd2" y="hd2"/>
                </a:cxn>
                <a:cxn ang="16200000">
                  <a:pos x="wd2" y="hd2"/>
                </a:cxn>
              </a:cxnLst>
              <a:rect l="0" t="0" r="r" b="b"/>
              <a:pathLst>
                <a:path w="21600" h="21600" extrusionOk="0">
                  <a:moveTo>
                    <a:pt x="10207" y="0"/>
                  </a:moveTo>
                  <a:lnTo>
                    <a:pt x="10207" y="3590"/>
                  </a:lnTo>
                  <a:lnTo>
                    <a:pt x="20651" y="3590"/>
                  </a:lnTo>
                  <a:lnTo>
                    <a:pt x="17921" y="5086"/>
                  </a:lnTo>
                  <a:lnTo>
                    <a:pt x="9851" y="5086"/>
                  </a:lnTo>
                  <a:lnTo>
                    <a:pt x="9851" y="16993"/>
                  </a:lnTo>
                  <a:lnTo>
                    <a:pt x="10207" y="17711"/>
                  </a:lnTo>
                  <a:lnTo>
                    <a:pt x="10800" y="18369"/>
                  </a:lnTo>
                  <a:lnTo>
                    <a:pt x="11512" y="19027"/>
                  </a:lnTo>
                  <a:lnTo>
                    <a:pt x="12462" y="19386"/>
                  </a:lnTo>
                  <a:lnTo>
                    <a:pt x="13886" y="19745"/>
                  </a:lnTo>
                  <a:lnTo>
                    <a:pt x="15191" y="19925"/>
                  </a:lnTo>
                  <a:lnTo>
                    <a:pt x="16853" y="20044"/>
                  </a:lnTo>
                  <a:lnTo>
                    <a:pt x="18633" y="19925"/>
                  </a:lnTo>
                  <a:lnTo>
                    <a:pt x="19582" y="19745"/>
                  </a:lnTo>
                  <a:lnTo>
                    <a:pt x="21600" y="19027"/>
                  </a:lnTo>
                  <a:lnTo>
                    <a:pt x="21600" y="19386"/>
                  </a:lnTo>
                  <a:lnTo>
                    <a:pt x="21244" y="19925"/>
                  </a:lnTo>
                  <a:lnTo>
                    <a:pt x="19226" y="20762"/>
                  </a:lnTo>
                  <a:lnTo>
                    <a:pt x="18277" y="21061"/>
                  </a:lnTo>
                  <a:lnTo>
                    <a:pt x="16853" y="21420"/>
                  </a:lnTo>
                  <a:lnTo>
                    <a:pt x="15547" y="21600"/>
                  </a:lnTo>
                  <a:lnTo>
                    <a:pt x="11868" y="21600"/>
                  </a:lnTo>
                  <a:lnTo>
                    <a:pt x="9851" y="21241"/>
                  </a:lnTo>
                  <a:lnTo>
                    <a:pt x="7833" y="20762"/>
                  </a:lnTo>
                  <a:lnTo>
                    <a:pt x="5103" y="19386"/>
                  </a:lnTo>
                  <a:lnTo>
                    <a:pt x="4035" y="18369"/>
                  </a:lnTo>
                  <a:lnTo>
                    <a:pt x="3442" y="17352"/>
                  </a:lnTo>
                  <a:lnTo>
                    <a:pt x="3442" y="5086"/>
                  </a:lnTo>
                  <a:lnTo>
                    <a:pt x="0" y="5086"/>
                  </a:lnTo>
                  <a:lnTo>
                    <a:pt x="10207"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7" name="Shape"/>
            <p:cNvSpPr/>
            <p:nvPr/>
          </p:nvSpPr>
          <p:spPr>
            <a:xfrm>
              <a:off x="1534739" y="152808"/>
              <a:ext cx="410208" cy="626800"/>
            </a:xfrm>
            <a:custGeom>
              <a:avLst/>
              <a:gdLst/>
              <a:ahLst/>
              <a:cxnLst>
                <a:cxn ang="0">
                  <a:pos x="wd2" y="hd2"/>
                </a:cxn>
                <a:cxn ang="5400000">
                  <a:pos x="wd2" y="hd2"/>
                </a:cxn>
                <a:cxn ang="10800000">
                  <a:pos x="wd2" y="hd2"/>
                </a:cxn>
                <a:cxn ang="16200000">
                  <a:pos x="wd2" y="hd2"/>
                </a:cxn>
              </a:cxnLst>
              <a:rect l="0" t="0" r="r" b="b"/>
              <a:pathLst>
                <a:path w="21600" h="21600" extrusionOk="0">
                  <a:moveTo>
                    <a:pt x="13109" y="6777"/>
                  </a:moveTo>
                  <a:lnTo>
                    <a:pt x="14375" y="6777"/>
                  </a:lnTo>
                  <a:lnTo>
                    <a:pt x="15865" y="7070"/>
                  </a:lnTo>
                  <a:lnTo>
                    <a:pt x="17131" y="7460"/>
                  </a:lnTo>
                  <a:lnTo>
                    <a:pt x="18174" y="7899"/>
                  </a:lnTo>
                  <a:lnTo>
                    <a:pt x="19068" y="8581"/>
                  </a:lnTo>
                  <a:lnTo>
                    <a:pt x="19663" y="9264"/>
                  </a:lnTo>
                  <a:lnTo>
                    <a:pt x="20110" y="10093"/>
                  </a:lnTo>
                  <a:lnTo>
                    <a:pt x="20334" y="11068"/>
                  </a:lnTo>
                  <a:lnTo>
                    <a:pt x="20334" y="20917"/>
                  </a:lnTo>
                  <a:lnTo>
                    <a:pt x="20557" y="21210"/>
                  </a:lnTo>
                  <a:lnTo>
                    <a:pt x="21600" y="21600"/>
                  </a:lnTo>
                  <a:lnTo>
                    <a:pt x="14822" y="21600"/>
                  </a:lnTo>
                  <a:lnTo>
                    <a:pt x="15418" y="21356"/>
                  </a:lnTo>
                  <a:lnTo>
                    <a:pt x="15865" y="21064"/>
                  </a:lnTo>
                  <a:lnTo>
                    <a:pt x="16088" y="20771"/>
                  </a:lnTo>
                  <a:lnTo>
                    <a:pt x="16088" y="11361"/>
                  </a:lnTo>
                  <a:lnTo>
                    <a:pt x="15865" y="10678"/>
                  </a:lnTo>
                  <a:lnTo>
                    <a:pt x="15418" y="10093"/>
                  </a:lnTo>
                  <a:lnTo>
                    <a:pt x="15046" y="9557"/>
                  </a:lnTo>
                  <a:lnTo>
                    <a:pt x="14152" y="9167"/>
                  </a:lnTo>
                  <a:lnTo>
                    <a:pt x="13332" y="8874"/>
                  </a:lnTo>
                  <a:lnTo>
                    <a:pt x="12290" y="8728"/>
                  </a:lnTo>
                  <a:lnTo>
                    <a:pt x="11023" y="8581"/>
                  </a:lnTo>
                  <a:lnTo>
                    <a:pt x="9534" y="8728"/>
                  </a:lnTo>
                  <a:lnTo>
                    <a:pt x="8044" y="9167"/>
                  </a:lnTo>
                  <a:lnTo>
                    <a:pt x="6778" y="9557"/>
                  </a:lnTo>
                  <a:lnTo>
                    <a:pt x="5735" y="10239"/>
                  </a:lnTo>
                  <a:lnTo>
                    <a:pt x="5735" y="20527"/>
                  </a:lnTo>
                  <a:lnTo>
                    <a:pt x="5959" y="20771"/>
                  </a:lnTo>
                  <a:lnTo>
                    <a:pt x="6108" y="21064"/>
                  </a:lnTo>
                  <a:lnTo>
                    <a:pt x="6554" y="21356"/>
                  </a:lnTo>
                  <a:lnTo>
                    <a:pt x="7225" y="21600"/>
                  </a:lnTo>
                  <a:lnTo>
                    <a:pt x="447" y="21600"/>
                  </a:lnTo>
                  <a:lnTo>
                    <a:pt x="1266" y="21064"/>
                  </a:lnTo>
                  <a:lnTo>
                    <a:pt x="1490" y="20771"/>
                  </a:lnTo>
                  <a:lnTo>
                    <a:pt x="1490" y="1512"/>
                  </a:lnTo>
                  <a:lnTo>
                    <a:pt x="1266" y="1121"/>
                  </a:lnTo>
                  <a:lnTo>
                    <a:pt x="0" y="683"/>
                  </a:lnTo>
                  <a:lnTo>
                    <a:pt x="5735" y="0"/>
                  </a:lnTo>
                  <a:lnTo>
                    <a:pt x="5735" y="9020"/>
                  </a:lnTo>
                  <a:lnTo>
                    <a:pt x="7597" y="8045"/>
                  </a:lnTo>
                  <a:lnTo>
                    <a:pt x="9534" y="7363"/>
                  </a:lnTo>
                  <a:lnTo>
                    <a:pt x="11396" y="6924"/>
                  </a:lnTo>
                  <a:lnTo>
                    <a:pt x="13109" y="6777"/>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 name="Shape"/>
            <p:cNvSpPr/>
            <p:nvPr/>
          </p:nvSpPr>
          <p:spPr>
            <a:xfrm>
              <a:off x="2353738" y="349479"/>
              <a:ext cx="671892" cy="430129"/>
            </a:xfrm>
            <a:custGeom>
              <a:avLst/>
              <a:gdLst/>
              <a:ahLst/>
              <a:cxnLst>
                <a:cxn ang="0">
                  <a:pos x="wd2" y="hd2"/>
                </a:cxn>
                <a:cxn ang="5400000">
                  <a:pos x="wd2" y="hd2"/>
                </a:cxn>
                <a:cxn ang="10800000">
                  <a:pos x="wd2" y="hd2"/>
                </a:cxn>
                <a:cxn ang="16200000">
                  <a:pos x="wd2" y="hd2"/>
                </a:cxn>
              </a:cxnLst>
              <a:rect l="0" t="0" r="r" b="b"/>
              <a:pathLst>
                <a:path w="21600" h="21600" extrusionOk="0">
                  <a:moveTo>
                    <a:pt x="16552" y="0"/>
                  </a:moveTo>
                  <a:lnTo>
                    <a:pt x="17325" y="0"/>
                  </a:lnTo>
                  <a:lnTo>
                    <a:pt x="18099" y="426"/>
                  </a:lnTo>
                  <a:lnTo>
                    <a:pt x="18872" y="995"/>
                  </a:lnTo>
                  <a:lnTo>
                    <a:pt x="19508" y="1634"/>
                  </a:lnTo>
                  <a:lnTo>
                    <a:pt x="20190" y="2629"/>
                  </a:lnTo>
                  <a:lnTo>
                    <a:pt x="20554" y="3624"/>
                  </a:lnTo>
                  <a:lnTo>
                    <a:pt x="20827" y="4832"/>
                  </a:lnTo>
                  <a:lnTo>
                    <a:pt x="20827" y="20037"/>
                  </a:lnTo>
                  <a:lnTo>
                    <a:pt x="20963" y="20392"/>
                  </a:lnTo>
                  <a:lnTo>
                    <a:pt x="21054" y="20818"/>
                  </a:lnTo>
                  <a:lnTo>
                    <a:pt x="21600" y="21600"/>
                  </a:lnTo>
                  <a:lnTo>
                    <a:pt x="17598" y="21600"/>
                  </a:lnTo>
                  <a:lnTo>
                    <a:pt x="18371" y="20392"/>
                  </a:lnTo>
                  <a:lnTo>
                    <a:pt x="18371" y="6466"/>
                  </a:lnTo>
                  <a:lnTo>
                    <a:pt x="18235" y="5684"/>
                  </a:lnTo>
                  <a:lnTo>
                    <a:pt x="17962" y="4689"/>
                  </a:lnTo>
                  <a:lnTo>
                    <a:pt x="17598" y="4050"/>
                  </a:lnTo>
                  <a:lnTo>
                    <a:pt x="17189" y="3482"/>
                  </a:lnTo>
                  <a:lnTo>
                    <a:pt x="16689" y="3055"/>
                  </a:lnTo>
                  <a:lnTo>
                    <a:pt x="16052" y="2629"/>
                  </a:lnTo>
                  <a:lnTo>
                    <a:pt x="15279" y="2629"/>
                  </a:lnTo>
                  <a:lnTo>
                    <a:pt x="14370" y="2842"/>
                  </a:lnTo>
                  <a:lnTo>
                    <a:pt x="13597" y="3268"/>
                  </a:lnTo>
                  <a:lnTo>
                    <a:pt x="12824" y="4263"/>
                  </a:lnTo>
                  <a:lnTo>
                    <a:pt x="12141" y="5471"/>
                  </a:lnTo>
                  <a:lnTo>
                    <a:pt x="12141" y="20037"/>
                  </a:lnTo>
                  <a:lnTo>
                    <a:pt x="12278" y="20392"/>
                  </a:lnTo>
                  <a:lnTo>
                    <a:pt x="12414" y="20818"/>
                  </a:lnTo>
                  <a:lnTo>
                    <a:pt x="12960" y="21600"/>
                  </a:lnTo>
                  <a:lnTo>
                    <a:pt x="8822" y="21600"/>
                  </a:lnTo>
                  <a:lnTo>
                    <a:pt x="9186" y="21245"/>
                  </a:lnTo>
                  <a:lnTo>
                    <a:pt x="9459" y="20818"/>
                  </a:lnTo>
                  <a:lnTo>
                    <a:pt x="9595" y="20392"/>
                  </a:lnTo>
                  <a:lnTo>
                    <a:pt x="9595" y="6253"/>
                  </a:lnTo>
                  <a:lnTo>
                    <a:pt x="9459" y="5258"/>
                  </a:lnTo>
                  <a:lnTo>
                    <a:pt x="9186" y="4476"/>
                  </a:lnTo>
                  <a:lnTo>
                    <a:pt x="8822" y="3837"/>
                  </a:lnTo>
                  <a:lnTo>
                    <a:pt x="8413" y="3268"/>
                  </a:lnTo>
                  <a:lnTo>
                    <a:pt x="7912" y="2842"/>
                  </a:lnTo>
                  <a:lnTo>
                    <a:pt x="7276" y="2629"/>
                  </a:lnTo>
                  <a:lnTo>
                    <a:pt x="6594" y="2629"/>
                  </a:lnTo>
                  <a:lnTo>
                    <a:pt x="5684" y="2842"/>
                  </a:lnTo>
                  <a:lnTo>
                    <a:pt x="4911" y="3268"/>
                  </a:lnTo>
                  <a:lnTo>
                    <a:pt x="4275" y="3837"/>
                  </a:lnTo>
                  <a:lnTo>
                    <a:pt x="3638" y="4832"/>
                  </a:lnTo>
                  <a:lnTo>
                    <a:pt x="3638" y="20392"/>
                  </a:lnTo>
                  <a:lnTo>
                    <a:pt x="3774" y="20818"/>
                  </a:lnTo>
                  <a:lnTo>
                    <a:pt x="4411" y="21600"/>
                  </a:lnTo>
                  <a:lnTo>
                    <a:pt x="273" y="21600"/>
                  </a:lnTo>
                  <a:lnTo>
                    <a:pt x="682" y="21245"/>
                  </a:lnTo>
                  <a:lnTo>
                    <a:pt x="909" y="20818"/>
                  </a:lnTo>
                  <a:lnTo>
                    <a:pt x="1046" y="20392"/>
                  </a:lnTo>
                  <a:lnTo>
                    <a:pt x="1046" y="2203"/>
                  </a:lnTo>
                  <a:lnTo>
                    <a:pt x="819" y="1634"/>
                  </a:lnTo>
                  <a:lnTo>
                    <a:pt x="409" y="1208"/>
                  </a:lnTo>
                  <a:lnTo>
                    <a:pt x="0" y="995"/>
                  </a:lnTo>
                  <a:lnTo>
                    <a:pt x="3638" y="0"/>
                  </a:lnTo>
                  <a:lnTo>
                    <a:pt x="3638" y="3055"/>
                  </a:lnTo>
                  <a:lnTo>
                    <a:pt x="4547" y="2061"/>
                  </a:lnTo>
                  <a:lnTo>
                    <a:pt x="5593" y="995"/>
                  </a:lnTo>
                  <a:lnTo>
                    <a:pt x="6093" y="639"/>
                  </a:lnTo>
                  <a:lnTo>
                    <a:pt x="6594" y="213"/>
                  </a:lnTo>
                  <a:lnTo>
                    <a:pt x="7276" y="0"/>
                  </a:lnTo>
                  <a:lnTo>
                    <a:pt x="8549" y="0"/>
                  </a:lnTo>
                  <a:lnTo>
                    <a:pt x="9186" y="213"/>
                  </a:lnTo>
                  <a:lnTo>
                    <a:pt x="9686" y="639"/>
                  </a:lnTo>
                  <a:lnTo>
                    <a:pt x="10368" y="995"/>
                  </a:lnTo>
                  <a:lnTo>
                    <a:pt x="10868" y="1634"/>
                  </a:lnTo>
                  <a:lnTo>
                    <a:pt x="11277" y="2203"/>
                  </a:lnTo>
                  <a:lnTo>
                    <a:pt x="11641" y="3055"/>
                  </a:lnTo>
                  <a:lnTo>
                    <a:pt x="11914" y="4050"/>
                  </a:lnTo>
                  <a:lnTo>
                    <a:pt x="12824" y="2416"/>
                  </a:lnTo>
                  <a:lnTo>
                    <a:pt x="13960" y="1208"/>
                  </a:lnTo>
                  <a:lnTo>
                    <a:pt x="14597" y="639"/>
                  </a:lnTo>
                  <a:lnTo>
                    <a:pt x="15279" y="213"/>
                  </a:lnTo>
                  <a:lnTo>
                    <a:pt x="15916" y="0"/>
                  </a:lnTo>
                  <a:lnTo>
                    <a:pt x="16552"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 name="Shape"/>
            <p:cNvSpPr/>
            <p:nvPr/>
          </p:nvSpPr>
          <p:spPr>
            <a:xfrm>
              <a:off x="3479685" y="277319"/>
              <a:ext cx="260270" cy="510779"/>
            </a:xfrm>
            <a:custGeom>
              <a:avLst/>
              <a:gdLst/>
              <a:ahLst/>
              <a:cxnLst>
                <a:cxn ang="0">
                  <a:pos x="wd2" y="hd2"/>
                </a:cxn>
                <a:cxn ang="5400000">
                  <a:pos x="wd2" y="hd2"/>
                </a:cxn>
                <a:cxn ang="10800000">
                  <a:pos x="wd2" y="hd2"/>
                </a:cxn>
                <a:cxn ang="16200000">
                  <a:pos x="wd2" y="hd2"/>
                </a:cxn>
              </a:cxnLst>
              <a:rect l="0" t="0" r="r" b="b"/>
              <a:pathLst>
                <a:path w="21600" h="21600" extrusionOk="0">
                  <a:moveTo>
                    <a:pt x="9978" y="0"/>
                  </a:moveTo>
                  <a:lnTo>
                    <a:pt x="9978" y="3590"/>
                  </a:lnTo>
                  <a:lnTo>
                    <a:pt x="20309" y="3590"/>
                  </a:lnTo>
                  <a:lnTo>
                    <a:pt x="17609" y="5086"/>
                  </a:lnTo>
                  <a:lnTo>
                    <a:pt x="9626" y="5086"/>
                  </a:lnTo>
                  <a:lnTo>
                    <a:pt x="9626" y="15976"/>
                  </a:lnTo>
                  <a:lnTo>
                    <a:pt x="9978" y="16993"/>
                  </a:lnTo>
                  <a:lnTo>
                    <a:pt x="10330" y="17711"/>
                  </a:lnTo>
                  <a:lnTo>
                    <a:pt x="10683" y="18369"/>
                  </a:lnTo>
                  <a:lnTo>
                    <a:pt x="11622" y="19027"/>
                  </a:lnTo>
                  <a:lnTo>
                    <a:pt x="12326" y="19386"/>
                  </a:lnTo>
                  <a:lnTo>
                    <a:pt x="13617" y="19745"/>
                  </a:lnTo>
                  <a:lnTo>
                    <a:pt x="15026" y="19925"/>
                  </a:lnTo>
                  <a:lnTo>
                    <a:pt x="16670" y="20044"/>
                  </a:lnTo>
                  <a:lnTo>
                    <a:pt x="18313" y="19925"/>
                  </a:lnTo>
                  <a:lnTo>
                    <a:pt x="19370" y="19745"/>
                  </a:lnTo>
                  <a:lnTo>
                    <a:pt x="21600" y="19027"/>
                  </a:lnTo>
                  <a:lnTo>
                    <a:pt x="21013" y="19925"/>
                  </a:lnTo>
                  <a:lnTo>
                    <a:pt x="19017" y="20762"/>
                  </a:lnTo>
                  <a:lnTo>
                    <a:pt x="17961" y="21061"/>
                  </a:lnTo>
                  <a:lnTo>
                    <a:pt x="16670" y="21420"/>
                  </a:lnTo>
                  <a:lnTo>
                    <a:pt x="15261" y="21600"/>
                  </a:lnTo>
                  <a:lnTo>
                    <a:pt x="11622" y="21600"/>
                  </a:lnTo>
                  <a:lnTo>
                    <a:pt x="9626" y="21241"/>
                  </a:lnTo>
                  <a:lnTo>
                    <a:pt x="7630" y="20762"/>
                  </a:lnTo>
                  <a:lnTo>
                    <a:pt x="6339" y="20044"/>
                  </a:lnTo>
                  <a:lnTo>
                    <a:pt x="4930" y="19386"/>
                  </a:lnTo>
                  <a:lnTo>
                    <a:pt x="3991" y="18369"/>
                  </a:lnTo>
                  <a:lnTo>
                    <a:pt x="3639" y="17352"/>
                  </a:lnTo>
                  <a:lnTo>
                    <a:pt x="3287" y="15976"/>
                  </a:lnTo>
                  <a:lnTo>
                    <a:pt x="3287" y="5086"/>
                  </a:lnTo>
                  <a:lnTo>
                    <a:pt x="0" y="5086"/>
                  </a:lnTo>
                  <a:lnTo>
                    <a:pt x="9978"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0" name="Shape"/>
            <p:cNvSpPr/>
            <p:nvPr/>
          </p:nvSpPr>
          <p:spPr>
            <a:xfrm>
              <a:off x="3737125" y="349479"/>
              <a:ext cx="401721" cy="438619"/>
            </a:xfrm>
            <a:custGeom>
              <a:avLst/>
              <a:gdLst/>
              <a:ahLst/>
              <a:cxnLst>
                <a:cxn ang="0">
                  <a:pos x="wd2" y="hd2"/>
                </a:cxn>
                <a:cxn ang="5400000">
                  <a:pos x="wd2" y="hd2"/>
                </a:cxn>
                <a:cxn ang="10800000">
                  <a:pos x="wd2" y="hd2"/>
                </a:cxn>
                <a:cxn ang="16200000">
                  <a:pos x="wd2" y="hd2"/>
                </a:cxn>
              </a:cxnLst>
              <a:rect l="0" t="0" r="r" b="b"/>
              <a:pathLst>
                <a:path w="21600" h="21600" extrusionOk="0">
                  <a:moveTo>
                    <a:pt x="10952" y="0"/>
                  </a:moveTo>
                  <a:lnTo>
                    <a:pt x="12473" y="0"/>
                  </a:lnTo>
                  <a:lnTo>
                    <a:pt x="15515" y="836"/>
                  </a:lnTo>
                  <a:lnTo>
                    <a:pt x="16808" y="1603"/>
                  </a:lnTo>
                  <a:lnTo>
                    <a:pt x="17873" y="2369"/>
                  </a:lnTo>
                  <a:lnTo>
                    <a:pt x="19014" y="3414"/>
                  </a:lnTo>
                  <a:lnTo>
                    <a:pt x="19851" y="4390"/>
                  </a:lnTo>
                  <a:lnTo>
                    <a:pt x="20459" y="5574"/>
                  </a:lnTo>
                  <a:lnTo>
                    <a:pt x="20915" y="6968"/>
                  </a:lnTo>
                  <a:lnTo>
                    <a:pt x="21372" y="8152"/>
                  </a:lnTo>
                  <a:lnTo>
                    <a:pt x="21600" y="9546"/>
                  </a:lnTo>
                  <a:lnTo>
                    <a:pt x="21600" y="12124"/>
                  </a:lnTo>
                  <a:lnTo>
                    <a:pt x="21144" y="13448"/>
                  </a:lnTo>
                  <a:lnTo>
                    <a:pt x="20687" y="14632"/>
                  </a:lnTo>
                  <a:lnTo>
                    <a:pt x="20307" y="16026"/>
                  </a:lnTo>
                  <a:lnTo>
                    <a:pt x="19394" y="17210"/>
                  </a:lnTo>
                  <a:lnTo>
                    <a:pt x="18558" y="18255"/>
                  </a:lnTo>
                  <a:lnTo>
                    <a:pt x="17493" y="19231"/>
                  </a:lnTo>
                  <a:lnTo>
                    <a:pt x="16352" y="20206"/>
                  </a:lnTo>
                  <a:lnTo>
                    <a:pt x="15059" y="20834"/>
                  </a:lnTo>
                  <a:lnTo>
                    <a:pt x="13766" y="21182"/>
                  </a:lnTo>
                  <a:lnTo>
                    <a:pt x="12245" y="21600"/>
                  </a:lnTo>
                  <a:lnTo>
                    <a:pt x="10800" y="21600"/>
                  </a:lnTo>
                  <a:lnTo>
                    <a:pt x="8366" y="21391"/>
                  </a:lnTo>
                  <a:lnTo>
                    <a:pt x="7073" y="21182"/>
                  </a:lnTo>
                  <a:lnTo>
                    <a:pt x="6237" y="20834"/>
                  </a:lnTo>
                  <a:lnTo>
                    <a:pt x="5172" y="20415"/>
                  </a:lnTo>
                  <a:lnTo>
                    <a:pt x="4259" y="19788"/>
                  </a:lnTo>
                  <a:lnTo>
                    <a:pt x="2738" y="18395"/>
                  </a:lnTo>
                  <a:lnTo>
                    <a:pt x="1445" y="16653"/>
                  </a:lnTo>
                  <a:lnTo>
                    <a:pt x="837" y="14841"/>
                  </a:lnTo>
                  <a:lnTo>
                    <a:pt x="152" y="12890"/>
                  </a:lnTo>
                  <a:lnTo>
                    <a:pt x="0" y="10870"/>
                  </a:lnTo>
                  <a:lnTo>
                    <a:pt x="152" y="9546"/>
                  </a:lnTo>
                  <a:lnTo>
                    <a:pt x="380" y="8152"/>
                  </a:lnTo>
                  <a:lnTo>
                    <a:pt x="837" y="6968"/>
                  </a:lnTo>
                  <a:lnTo>
                    <a:pt x="1445" y="5574"/>
                  </a:lnTo>
                  <a:lnTo>
                    <a:pt x="2130" y="4390"/>
                  </a:lnTo>
                  <a:lnTo>
                    <a:pt x="2966" y="3414"/>
                  </a:lnTo>
                  <a:lnTo>
                    <a:pt x="4107" y="2369"/>
                  </a:lnTo>
                  <a:lnTo>
                    <a:pt x="5172" y="1603"/>
                  </a:lnTo>
                  <a:lnTo>
                    <a:pt x="6465" y="836"/>
                  </a:lnTo>
                  <a:lnTo>
                    <a:pt x="7986" y="418"/>
                  </a:lnTo>
                  <a:lnTo>
                    <a:pt x="9279" y="0"/>
                  </a:lnTo>
                  <a:lnTo>
                    <a:pt x="10952" y="0"/>
                  </a:lnTo>
                  <a:close/>
                  <a:moveTo>
                    <a:pt x="10572" y="1603"/>
                  </a:moveTo>
                  <a:lnTo>
                    <a:pt x="9051" y="1812"/>
                  </a:lnTo>
                  <a:lnTo>
                    <a:pt x="7758" y="2369"/>
                  </a:lnTo>
                  <a:lnTo>
                    <a:pt x="6693" y="3414"/>
                  </a:lnTo>
                  <a:lnTo>
                    <a:pt x="5780" y="4599"/>
                  </a:lnTo>
                  <a:lnTo>
                    <a:pt x="5172" y="5923"/>
                  </a:lnTo>
                  <a:lnTo>
                    <a:pt x="4715" y="7525"/>
                  </a:lnTo>
                  <a:lnTo>
                    <a:pt x="4487" y="9128"/>
                  </a:lnTo>
                  <a:lnTo>
                    <a:pt x="4487" y="11079"/>
                  </a:lnTo>
                  <a:lnTo>
                    <a:pt x="4715" y="12890"/>
                  </a:lnTo>
                  <a:lnTo>
                    <a:pt x="5172" y="14632"/>
                  </a:lnTo>
                  <a:lnTo>
                    <a:pt x="5552" y="16026"/>
                  </a:lnTo>
                  <a:lnTo>
                    <a:pt x="6465" y="17419"/>
                  </a:lnTo>
                  <a:lnTo>
                    <a:pt x="7301" y="18604"/>
                  </a:lnTo>
                  <a:lnTo>
                    <a:pt x="8594" y="19440"/>
                  </a:lnTo>
                  <a:lnTo>
                    <a:pt x="9659" y="19788"/>
                  </a:lnTo>
                  <a:lnTo>
                    <a:pt x="11180" y="19788"/>
                  </a:lnTo>
                  <a:lnTo>
                    <a:pt x="12473" y="19649"/>
                  </a:lnTo>
                  <a:lnTo>
                    <a:pt x="13766" y="19022"/>
                  </a:lnTo>
                  <a:lnTo>
                    <a:pt x="14907" y="18255"/>
                  </a:lnTo>
                  <a:lnTo>
                    <a:pt x="15744" y="17071"/>
                  </a:lnTo>
                  <a:lnTo>
                    <a:pt x="16352" y="15677"/>
                  </a:lnTo>
                  <a:lnTo>
                    <a:pt x="16808" y="14075"/>
                  </a:lnTo>
                  <a:lnTo>
                    <a:pt x="17037" y="12472"/>
                  </a:lnTo>
                  <a:lnTo>
                    <a:pt x="17037" y="10521"/>
                  </a:lnTo>
                  <a:lnTo>
                    <a:pt x="16808" y="8152"/>
                  </a:lnTo>
                  <a:lnTo>
                    <a:pt x="16200" y="5923"/>
                  </a:lnTo>
                  <a:lnTo>
                    <a:pt x="15287" y="4181"/>
                  </a:lnTo>
                  <a:lnTo>
                    <a:pt x="13994" y="2787"/>
                  </a:lnTo>
                  <a:lnTo>
                    <a:pt x="13386" y="2160"/>
                  </a:lnTo>
                  <a:lnTo>
                    <a:pt x="12473" y="2021"/>
                  </a:lnTo>
                  <a:lnTo>
                    <a:pt x="11408" y="1603"/>
                  </a:lnTo>
                  <a:lnTo>
                    <a:pt x="10572" y="1603"/>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1" name="Shape"/>
            <p:cNvSpPr/>
            <p:nvPr/>
          </p:nvSpPr>
          <p:spPr>
            <a:xfrm>
              <a:off x="4154405" y="349479"/>
              <a:ext cx="401721" cy="430129"/>
            </a:xfrm>
            <a:custGeom>
              <a:avLst/>
              <a:gdLst/>
              <a:ahLst/>
              <a:cxnLst>
                <a:cxn ang="0">
                  <a:pos x="wd2" y="hd2"/>
                </a:cxn>
                <a:cxn ang="5400000">
                  <a:pos x="wd2" y="hd2"/>
                </a:cxn>
                <a:cxn ang="10800000">
                  <a:pos x="wd2" y="hd2"/>
                </a:cxn>
                <a:cxn ang="16200000">
                  <a:pos x="wd2" y="hd2"/>
                </a:cxn>
              </a:cxnLst>
              <a:rect l="0" t="0" r="r" b="b"/>
              <a:pathLst>
                <a:path w="21600" h="21600" extrusionOk="0">
                  <a:moveTo>
                    <a:pt x="12930" y="0"/>
                  </a:moveTo>
                  <a:lnTo>
                    <a:pt x="14907" y="213"/>
                  </a:lnTo>
                  <a:lnTo>
                    <a:pt x="16656" y="853"/>
                  </a:lnTo>
                  <a:lnTo>
                    <a:pt x="18177" y="1634"/>
                  </a:lnTo>
                  <a:lnTo>
                    <a:pt x="19242" y="3055"/>
                  </a:lnTo>
                  <a:lnTo>
                    <a:pt x="19623" y="3624"/>
                  </a:lnTo>
                  <a:lnTo>
                    <a:pt x="20079" y="4476"/>
                  </a:lnTo>
                  <a:lnTo>
                    <a:pt x="20307" y="5471"/>
                  </a:lnTo>
                  <a:lnTo>
                    <a:pt x="20307" y="20392"/>
                  </a:lnTo>
                  <a:lnTo>
                    <a:pt x="20535" y="20818"/>
                  </a:lnTo>
                  <a:lnTo>
                    <a:pt x="21600" y="21600"/>
                  </a:lnTo>
                  <a:lnTo>
                    <a:pt x="14907" y="21600"/>
                  </a:lnTo>
                  <a:lnTo>
                    <a:pt x="15363" y="21387"/>
                  </a:lnTo>
                  <a:lnTo>
                    <a:pt x="15744" y="20818"/>
                  </a:lnTo>
                  <a:lnTo>
                    <a:pt x="15972" y="20392"/>
                  </a:lnTo>
                  <a:lnTo>
                    <a:pt x="16200" y="20037"/>
                  </a:lnTo>
                  <a:lnTo>
                    <a:pt x="16200" y="7887"/>
                  </a:lnTo>
                  <a:lnTo>
                    <a:pt x="15972" y="6679"/>
                  </a:lnTo>
                  <a:lnTo>
                    <a:pt x="15744" y="5684"/>
                  </a:lnTo>
                  <a:lnTo>
                    <a:pt x="15363" y="4689"/>
                  </a:lnTo>
                  <a:lnTo>
                    <a:pt x="14907" y="4050"/>
                  </a:lnTo>
                  <a:lnTo>
                    <a:pt x="14070" y="3482"/>
                  </a:lnTo>
                  <a:lnTo>
                    <a:pt x="13158" y="3055"/>
                  </a:lnTo>
                  <a:lnTo>
                    <a:pt x="11028" y="2629"/>
                  </a:lnTo>
                  <a:lnTo>
                    <a:pt x="9507" y="2842"/>
                  </a:lnTo>
                  <a:lnTo>
                    <a:pt x="8214" y="3482"/>
                  </a:lnTo>
                  <a:lnTo>
                    <a:pt x="6921" y="4050"/>
                  </a:lnTo>
                  <a:lnTo>
                    <a:pt x="6008" y="5045"/>
                  </a:lnTo>
                  <a:lnTo>
                    <a:pt x="6008" y="20392"/>
                  </a:lnTo>
                  <a:lnTo>
                    <a:pt x="6237" y="20818"/>
                  </a:lnTo>
                  <a:lnTo>
                    <a:pt x="7377" y="21600"/>
                  </a:lnTo>
                  <a:lnTo>
                    <a:pt x="456" y="21600"/>
                  </a:lnTo>
                  <a:lnTo>
                    <a:pt x="1065" y="21387"/>
                  </a:lnTo>
                  <a:lnTo>
                    <a:pt x="1293" y="20818"/>
                  </a:lnTo>
                  <a:lnTo>
                    <a:pt x="1521" y="20392"/>
                  </a:lnTo>
                  <a:lnTo>
                    <a:pt x="1749" y="20037"/>
                  </a:lnTo>
                  <a:lnTo>
                    <a:pt x="1749" y="2842"/>
                  </a:lnTo>
                  <a:lnTo>
                    <a:pt x="1521" y="2203"/>
                  </a:lnTo>
                  <a:lnTo>
                    <a:pt x="1293" y="1847"/>
                  </a:lnTo>
                  <a:lnTo>
                    <a:pt x="837" y="1421"/>
                  </a:lnTo>
                  <a:lnTo>
                    <a:pt x="0" y="995"/>
                  </a:lnTo>
                  <a:lnTo>
                    <a:pt x="6008" y="0"/>
                  </a:lnTo>
                  <a:lnTo>
                    <a:pt x="6008" y="3268"/>
                  </a:lnTo>
                  <a:lnTo>
                    <a:pt x="7377" y="2061"/>
                  </a:lnTo>
                  <a:lnTo>
                    <a:pt x="9051" y="995"/>
                  </a:lnTo>
                  <a:lnTo>
                    <a:pt x="10115" y="639"/>
                  </a:lnTo>
                  <a:lnTo>
                    <a:pt x="11028" y="213"/>
                  </a:lnTo>
                  <a:lnTo>
                    <a:pt x="12093" y="0"/>
                  </a:lnTo>
                  <a:lnTo>
                    <a:pt x="1293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2" name="Shape"/>
            <p:cNvSpPr/>
            <p:nvPr/>
          </p:nvSpPr>
          <p:spPr>
            <a:xfrm>
              <a:off x="3045432" y="349479"/>
              <a:ext cx="414451" cy="639534"/>
            </a:xfrm>
            <a:custGeom>
              <a:avLst/>
              <a:gdLst/>
              <a:ahLst/>
              <a:cxnLst>
                <a:cxn ang="0">
                  <a:pos x="wd2" y="hd2"/>
                </a:cxn>
                <a:cxn ang="5400000">
                  <a:pos x="wd2" y="hd2"/>
                </a:cxn>
                <a:cxn ang="10800000">
                  <a:pos x="wd2" y="hd2"/>
                </a:cxn>
                <a:cxn ang="16200000">
                  <a:pos x="wd2" y="hd2"/>
                </a:cxn>
              </a:cxnLst>
              <a:rect l="0" t="0" r="r" b="b"/>
              <a:pathLst>
                <a:path w="21600" h="21600" extrusionOk="0">
                  <a:moveTo>
                    <a:pt x="20715" y="4062"/>
                  </a:moveTo>
                  <a:lnTo>
                    <a:pt x="19683" y="2724"/>
                  </a:lnTo>
                  <a:lnTo>
                    <a:pt x="18430" y="1768"/>
                  </a:lnTo>
                  <a:lnTo>
                    <a:pt x="16956" y="956"/>
                  </a:lnTo>
                  <a:lnTo>
                    <a:pt x="15481" y="430"/>
                  </a:lnTo>
                  <a:lnTo>
                    <a:pt x="13786" y="143"/>
                  </a:lnTo>
                  <a:lnTo>
                    <a:pt x="12164" y="0"/>
                  </a:lnTo>
                  <a:lnTo>
                    <a:pt x="10247" y="143"/>
                  </a:lnTo>
                  <a:lnTo>
                    <a:pt x="8404" y="573"/>
                  </a:lnTo>
                  <a:lnTo>
                    <a:pt x="6930" y="1242"/>
                  </a:lnTo>
                  <a:lnTo>
                    <a:pt x="5676" y="1912"/>
                  </a:lnTo>
                  <a:lnTo>
                    <a:pt x="5676" y="0"/>
                  </a:lnTo>
                  <a:lnTo>
                    <a:pt x="0" y="812"/>
                  </a:lnTo>
                  <a:lnTo>
                    <a:pt x="663" y="956"/>
                  </a:lnTo>
                  <a:lnTo>
                    <a:pt x="1253" y="1242"/>
                  </a:lnTo>
                  <a:lnTo>
                    <a:pt x="1474" y="1625"/>
                  </a:lnTo>
                  <a:lnTo>
                    <a:pt x="1696" y="2055"/>
                  </a:lnTo>
                  <a:lnTo>
                    <a:pt x="1696" y="20358"/>
                  </a:lnTo>
                  <a:lnTo>
                    <a:pt x="1474" y="20788"/>
                  </a:lnTo>
                  <a:lnTo>
                    <a:pt x="1253" y="21170"/>
                  </a:lnTo>
                  <a:lnTo>
                    <a:pt x="811" y="21457"/>
                  </a:lnTo>
                  <a:lnTo>
                    <a:pt x="442" y="21600"/>
                  </a:lnTo>
                  <a:lnTo>
                    <a:pt x="6930" y="21600"/>
                  </a:lnTo>
                  <a:lnTo>
                    <a:pt x="6487" y="21457"/>
                  </a:lnTo>
                  <a:lnTo>
                    <a:pt x="6045" y="21170"/>
                  </a:lnTo>
                  <a:lnTo>
                    <a:pt x="5898" y="20788"/>
                  </a:lnTo>
                  <a:lnTo>
                    <a:pt x="5676" y="20358"/>
                  </a:lnTo>
                  <a:lnTo>
                    <a:pt x="5676" y="3250"/>
                  </a:lnTo>
                  <a:lnTo>
                    <a:pt x="6709" y="2581"/>
                  </a:lnTo>
                  <a:lnTo>
                    <a:pt x="7741" y="2198"/>
                  </a:lnTo>
                  <a:lnTo>
                    <a:pt x="8994" y="1768"/>
                  </a:lnTo>
                  <a:lnTo>
                    <a:pt x="10468" y="1625"/>
                  </a:lnTo>
                  <a:lnTo>
                    <a:pt x="11722" y="1768"/>
                  </a:lnTo>
                  <a:lnTo>
                    <a:pt x="12754" y="2055"/>
                  </a:lnTo>
                  <a:lnTo>
                    <a:pt x="14007" y="2437"/>
                  </a:lnTo>
                  <a:lnTo>
                    <a:pt x="15113" y="3011"/>
                  </a:lnTo>
                  <a:lnTo>
                    <a:pt x="15924" y="3823"/>
                  </a:lnTo>
                  <a:lnTo>
                    <a:pt x="16513" y="4779"/>
                  </a:lnTo>
                  <a:lnTo>
                    <a:pt x="16956" y="5973"/>
                  </a:lnTo>
                  <a:lnTo>
                    <a:pt x="16956" y="8841"/>
                  </a:lnTo>
                  <a:lnTo>
                    <a:pt x="16513" y="10035"/>
                  </a:lnTo>
                  <a:lnTo>
                    <a:pt x="15924" y="11135"/>
                  </a:lnTo>
                  <a:lnTo>
                    <a:pt x="15113" y="11947"/>
                  </a:lnTo>
                  <a:lnTo>
                    <a:pt x="14007" y="12759"/>
                  </a:lnTo>
                  <a:lnTo>
                    <a:pt x="12975" y="13189"/>
                  </a:lnTo>
                  <a:lnTo>
                    <a:pt x="11500" y="13572"/>
                  </a:lnTo>
                  <a:lnTo>
                    <a:pt x="8994" y="13572"/>
                  </a:lnTo>
                  <a:lnTo>
                    <a:pt x="8183" y="13476"/>
                  </a:lnTo>
                  <a:lnTo>
                    <a:pt x="7298" y="13189"/>
                  </a:lnTo>
                  <a:lnTo>
                    <a:pt x="6487" y="12616"/>
                  </a:lnTo>
                  <a:lnTo>
                    <a:pt x="7519" y="14527"/>
                  </a:lnTo>
                  <a:lnTo>
                    <a:pt x="8994" y="14814"/>
                  </a:lnTo>
                  <a:lnTo>
                    <a:pt x="10689" y="14814"/>
                  </a:lnTo>
                  <a:lnTo>
                    <a:pt x="12975" y="14671"/>
                  </a:lnTo>
                  <a:lnTo>
                    <a:pt x="14007" y="14527"/>
                  </a:lnTo>
                  <a:lnTo>
                    <a:pt x="15113" y="14288"/>
                  </a:lnTo>
                  <a:lnTo>
                    <a:pt x="16145" y="13858"/>
                  </a:lnTo>
                  <a:lnTo>
                    <a:pt x="16956" y="13572"/>
                  </a:lnTo>
                  <a:lnTo>
                    <a:pt x="17767" y="13046"/>
                  </a:lnTo>
                  <a:lnTo>
                    <a:pt x="18651" y="12520"/>
                  </a:lnTo>
                  <a:lnTo>
                    <a:pt x="19904" y="11278"/>
                  </a:lnTo>
                  <a:lnTo>
                    <a:pt x="20715" y="10035"/>
                  </a:lnTo>
                  <a:lnTo>
                    <a:pt x="21379" y="8697"/>
                  </a:lnTo>
                  <a:lnTo>
                    <a:pt x="21600" y="7359"/>
                  </a:lnTo>
                  <a:lnTo>
                    <a:pt x="21379" y="5591"/>
                  </a:lnTo>
                  <a:lnTo>
                    <a:pt x="20715" y="406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3" name="Shape"/>
            <p:cNvSpPr/>
            <p:nvPr/>
          </p:nvSpPr>
          <p:spPr>
            <a:xfrm>
              <a:off x="823242" y="349479"/>
              <a:ext cx="294218" cy="438619"/>
            </a:xfrm>
            <a:custGeom>
              <a:avLst/>
              <a:gdLst/>
              <a:ahLst/>
              <a:cxnLst>
                <a:cxn ang="0">
                  <a:pos x="wd2" y="hd2"/>
                </a:cxn>
                <a:cxn ang="5400000">
                  <a:pos x="wd2" y="hd2"/>
                </a:cxn>
                <a:cxn ang="10800000">
                  <a:pos x="wd2" y="hd2"/>
                </a:cxn>
                <a:cxn ang="16200000">
                  <a:pos x="wd2" y="hd2"/>
                </a:cxn>
              </a:cxnLst>
              <a:rect l="0" t="0" r="r" b="b"/>
              <a:pathLst>
                <a:path w="21600" h="21600" extrusionOk="0">
                  <a:moveTo>
                    <a:pt x="18900" y="18395"/>
                  </a:moveTo>
                  <a:lnTo>
                    <a:pt x="17135" y="18813"/>
                  </a:lnTo>
                  <a:lnTo>
                    <a:pt x="15058" y="19022"/>
                  </a:lnTo>
                  <a:lnTo>
                    <a:pt x="13604" y="19022"/>
                  </a:lnTo>
                  <a:lnTo>
                    <a:pt x="12462" y="18604"/>
                  </a:lnTo>
                  <a:lnTo>
                    <a:pt x="11215" y="18255"/>
                  </a:lnTo>
                  <a:lnTo>
                    <a:pt x="10385" y="17419"/>
                  </a:lnTo>
                  <a:lnTo>
                    <a:pt x="9450" y="16653"/>
                  </a:lnTo>
                  <a:lnTo>
                    <a:pt x="8619" y="15677"/>
                  </a:lnTo>
                  <a:lnTo>
                    <a:pt x="8308" y="14493"/>
                  </a:lnTo>
                  <a:lnTo>
                    <a:pt x="8308" y="0"/>
                  </a:lnTo>
                  <a:lnTo>
                    <a:pt x="0" y="975"/>
                  </a:lnTo>
                  <a:lnTo>
                    <a:pt x="1246" y="1394"/>
                  </a:lnTo>
                  <a:lnTo>
                    <a:pt x="1765" y="1812"/>
                  </a:lnTo>
                  <a:lnTo>
                    <a:pt x="2388" y="2160"/>
                  </a:lnTo>
                  <a:lnTo>
                    <a:pt x="2388" y="13308"/>
                  </a:lnTo>
                  <a:lnTo>
                    <a:pt x="2700" y="15259"/>
                  </a:lnTo>
                  <a:lnTo>
                    <a:pt x="3323" y="17071"/>
                  </a:lnTo>
                  <a:lnTo>
                    <a:pt x="4154" y="18395"/>
                  </a:lnTo>
                  <a:lnTo>
                    <a:pt x="5608" y="19649"/>
                  </a:lnTo>
                  <a:lnTo>
                    <a:pt x="7373" y="20625"/>
                  </a:lnTo>
                  <a:lnTo>
                    <a:pt x="8827" y="21182"/>
                  </a:lnTo>
                  <a:lnTo>
                    <a:pt x="10696" y="21600"/>
                  </a:lnTo>
                  <a:lnTo>
                    <a:pt x="14746" y="21600"/>
                  </a:lnTo>
                  <a:lnTo>
                    <a:pt x="16823" y="21182"/>
                  </a:lnTo>
                  <a:lnTo>
                    <a:pt x="18588" y="20625"/>
                  </a:lnTo>
                  <a:lnTo>
                    <a:pt x="20354" y="19649"/>
                  </a:lnTo>
                  <a:lnTo>
                    <a:pt x="21600" y="17071"/>
                  </a:lnTo>
                  <a:lnTo>
                    <a:pt x="20354" y="17837"/>
                  </a:lnTo>
                  <a:lnTo>
                    <a:pt x="18900" y="18395"/>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4" name="Shape"/>
            <p:cNvSpPr/>
            <p:nvPr/>
          </p:nvSpPr>
          <p:spPr>
            <a:xfrm>
              <a:off x="1093413" y="349479"/>
              <a:ext cx="148524" cy="438619"/>
            </a:xfrm>
            <a:custGeom>
              <a:avLst/>
              <a:gdLst/>
              <a:ahLst/>
              <a:cxnLst>
                <a:cxn ang="0">
                  <a:pos x="wd2" y="hd2"/>
                </a:cxn>
                <a:cxn ang="5400000">
                  <a:pos x="wd2" y="hd2"/>
                </a:cxn>
                <a:cxn ang="10800000">
                  <a:pos x="wd2" y="hd2"/>
                </a:cxn>
                <a:cxn ang="16200000">
                  <a:pos x="wd2" y="hd2"/>
                </a:cxn>
              </a:cxnLst>
              <a:rect l="0" t="0" r="r" b="b"/>
              <a:pathLst>
                <a:path w="21600" h="21600" extrusionOk="0">
                  <a:moveTo>
                    <a:pt x="16251" y="17628"/>
                  </a:moveTo>
                  <a:lnTo>
                    <a:pt x="16251" y="0"/>
                  </a:lnTo>
                  <a:lnTo>
                    <a:pt x="0" y="975"/>
                  </a:lnTo>
                  <a:lnTo>
                    <a:pt x="2263" y="1185"/>
                  </a:lnTo>
                  <a:lnTo>
                    <a:pt x="3497" y="1603"/>
                  </a:lnTo>
                  <a:lnTo>
                    <a:pt x="4526" y="2160"/>
                  </a:lnTo>
                  <a:lnTo>
                    <a:pt x="4526" y="16653"/>
                  </a:lnTo>
                  <a:lnTo>
                    <a:pt x="5143" y="18395"/>
                  </a:lnTo>
                  <a:lnTo>
                    <a:pt x="5143" y="19649"/>
                  </a:lnTo>
                  <a:lnTo>
                    <a:pt x="6377" y="20415"/>
                  </a:lnTo>
                  <a:lnTo>
                    <a:pt x="7611" y="20973"/>
                  </a:lnTo>
                  <a:lnTo>
                    <a:pt x="9874" y="21600"/>
                  </a:lnTo>
                  <a:lnTo>
                    <a:pt x="21600" y="20206"/>
                  </a:lnTo>
                  <a:lnTo>
                    <a:pt x="19131" y="19997"/>
                  </a:lnTo>
                  <a:lnTo>
                    <a:pt x="17486" y="19440"/>
                  </a:lnTo>
                  <a:lnTo>
                    <a:pt x="16251" y="18604"/>
                  </a:lnTo>
                  <a:lnTo>
                    <a:pt x="16251" y="1762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5" name="Shape"/>
            <p:cNvSpPr/>
            <p:nvPr/>
          </p:nvSpPr>
          <p:spPr>
            <a:xfrm>
              <a:off x="1980308" y="349479"/>
              <a:ext cx="353628" cy="438619"/>
            </a:xfrm>
            <a:custGeom>
              <a:avLst/>
              <a:gdLst/>
              <a:ahLst/>
              <a:cxnLst>
                <a:cxn ang="0">
                  <a:pos x="wd2" y="hd2"/>
                </a:cxn>
                <a:cxn ang="5400000">
                  <a:pos x="wd2" y="hd2"/>
                </a:cxn>
                <a:cxn ang="10800000">
                  <a:pos x="wd2" y="hd2"/>
                </a:cxn>
                <a:cxn ang="16200000">
                  <a:pos x="wd2" y="hd2"/>
                </a:cxn>
              </a:cxnLst>
              <a:rect l="0" t="0" r="r" b="b"/>
              <a:pathLst>
                <a:path w="21600" h="21600" extrusionOk="0">
                  <a:moveTo>
                    <a:pt x="20131" y="19440"/>
                  </a:moveTo>
                  <a:lnTo>
                    <a:pt x="19872" y="19022"/>
                  </a:lnTo>
                  <a:lnTo>
                    <a:pt x="19872" y="5923"/>
                  </a:lnTo>
                  <a:lnTo>
                    <a:pt x="19699" y="4390"/>
                  </a:lnTo>
                  <a:lnTo>
                    <a:pt x="19181" y="3205"/>
                  </a:lnTo>
                  <a:lnTo>
                    <a:pt x="18403" y="2021"/>
                  </a:lnTo>
                  <a:lnTo>
                    <a:pt x="17194" y="1185"/>
                  </a:lnTo>
                  <a:lnTo>
                    <a:pt x="15984" y="836"/>
                  </a:lnTo>
                  <a:lnTo>
                    <a:pt x="14515" y="418"/>
                  </a:lnTo>
                  <a:lnTo>
                    <a:pt x="12787" y="0"/>
                  </a:lnTo>
                  <a:lnTo>
                    <a:pt x="11059" y="0"/>
                  </a:lnTo>
                  <a:lnTo>
                    <a:pt x="8899" y="209"/>
                  </a:lnTo>
                  <a:lnTo>
                    <a:pt x="6653" y="627"/>
                  </a:lnTo>
                  <a:lnTo>
                    <a:pt x="4406" y="1185"/>
                  </a:lnTo>
                  <a:lnTo>
                    <a:pt x="2506" y="2160"/>
                  </a:lnTo>
                  <a:lnTo>
                    <a:pt x="2506" y="7734"/>
                  </a:lnTo>
                  <a:lnTo>
                    <a:pt x="3197" y="6341"/>
                  </a:lnTo>
                  <a:lnTo>
                    <a:pt x="3715" y="5156"/>
                  </a:lnTo>
                  <a:lnTo>
                    <a:pt x="4666" y="4181"/>
                  </a:lnTo>
                  <a:lnTo>
                    <a:pt x="5443" y="3414"/>
                  </a:lnTo>
                  <a:lnTo>
                    <a:pt x="6394" y="2578"/>
                  </a:lnTo>
                  <a:lnTo>
                    <a:pt x="7603" y="2160"/>
                  </a:lnTo>
                  <a:lnTo>
                    <a:pt x="9072" y="1812"/>
                  </a:lnTo>
                  <a:lnTo>
                    <a:pt x="10541" y="1603"/>
                  </a:lnTo>
                  <a:lnTo>
                    <a:pt x="11578" y="1812"/>
                  </a:lnTo>
                  <a:lnTo>
                    <a:pt x="12528" y="2021"/>
                  </a:lnTo>
                  <a:lnTo>
                    <a:pt x="13565" y="2369"/>
                  </a:lnTo>
                  <a:lnTo>
                    <a:pt x="13997" y="2787"/>
                  </a:lnTo>
                  <a:lnTo>
                    <a:pt x="14774" y="3414"/>
                  </a:lnTo>
                  <a:lnTo>
                    <a:pt x="15034" y="4181"/>
                  </a:lnTo>
                  <a:lnTo>
                    <a:pt x="15206" y="4738"/>
                  </a:lnTo>
                  <a:lnTo>
                    <a:pt x="15206" y="6968"/>
                  </a:lnTo>
                  <a:lnTo>
                    <a:pt x="15034" y="7525"/>
                  </a:lnTo>
                  <a:lnTo>
                    <a:pt x="14256" y="8152"/>
                  </a:lnTo>
                  <a:lnTo>
                    <a:pt x="13046" y="8501"/>
                  </a:lnTo>
                  <a:lnTo>
                    <a:pt x="8381" y="9685"/>
                  </a:lnTo>
                  <a:lnTo>
                    <a:pt x="5443" y="10521"/>
                  </a:lnTo>
                  <a:lnTo>
                    <a:pt x="3715" y="11079"/>
                  </a:lnTo>
                  <a:lnTo>
                    <a:pt x="1987" y="12124"/>
                  </a:lnTo>
                  <a:lnTo>
                    <a:pt x="1037" y="13308"/>
                  </a:lnTo>
                  <a:lnTo>
                    <a:pt x="259" y="14632"/>
                  </a:lnTo>
                  <a:lnTo>
                    <a:pt x="0" y="16235"/>
                  </a:lnTo>
                  <a:lnTo>
                    <a:pt x="0" y="17071"/>
                  </a:lnTo>
                  <a:lnTo>
                    <a:pt x="518" y="18046"/>
                  </a:lnTo>
                  <a:lnTo>
                    <a:pt x="1037" y="18813"/>
                  </a:lnTo>
                  <a:lnTo>
                    <a:pt x="1728" y="19788"/>
                  </a:lnTo>
                  <a:lnTo>
                    <a:pt x="2765" y="20625"/>
                  </a:lnTo>
                  <a:lnTo>
                    <a:pt x="3715" y="21182"/>
                  </a:lnTo>
                  <a:lnTo>
                    <a:pt x="5184" y="21600"/>
                  </a:lnTo>
                  <a:lnTo>
                    <a:pt x="8640" y="21600"/>
                  </a:lnTo>
                  <a:lnTo>
                    <a:pt x="10368" y="21182"/>
                  </a:lnTo>
                  <a:lnTo>
                    <a:pt x="12010" y="20415"/>
                  </a:lnTo>
                  <a:lnTo>
                    <a:pt x="13738" y="19440"/>
                  </a:lnTo>
                  <a:lnTo>
                    <a:pt x="14774" y="17210"/>
                  </a:lnTo>
                  <a:lnTo>
                    <a:pt x="13565" y="18046"/>
                  </a:lnTo>
                  <a:lnTo>
                    <a:pt x="12010" y="18604"/>
                  </a:lnTo>
                  <a:lnTo>
                    <a:pt x="10541" y="19022"/>
                  </a:lnTo>
                  <a:lnTo>
                    <a:pt x="8122" y="19022"/>
                  </a:lnTo>
                  <a:lnTo>
                    <a:pt x="7171" y="18813"/>
                  </a:lnTo>
                  <a:lnTo>
                    <a:pt x="6394" y="18604"/>
                  </a:lnTo>
                  <a:lnTo>
                    <a:pt x="5875" y="18046"/>
                  </a:lnTo>
                  <a:lnTo>
                    <a:pt x="5443" y="17628"/>
                  </a:lnTo>
                  <a:lnTo>
                    <a:pt x="4925" y="16862"/>
                  </a:lnTo>
                  <a:lnTo>
                    <a:pt x="4666" y="16235"/>
                  </a:lnTo>
                  <a:lnTo>
                    <a:pt x="4666" y="14632"/>
                  </a:lnTo>
                  <a:lnTo>
                    <a:pt x="4925" y="14075"/>
                  </a:lnTo>
                  <a:lnTo>
                    <a:pt x="5443" y="13448"/>
                  </a:lnTo>
                  <a:lnTo>
                    <a:pt x="5875" y="12890"/>
                  </a:lnTo>
                  <a:lnTo>
                    <a:pt x="7430" y="12124"/>
                  </a:lnTo>
                  <a:lnTo>
                    <a:pt x="9331" y="11288"/>
                  </a:lnTo>
                  <a:lnTo>
                    <a:pt x="13306" y="10312"/>
                  </a:lnTo>
                  <a:lnTo>
                    <a:pt x="15206" y="9546"/>
                  </a:lnTo>
                  <a:lnTo>
                    <a:pt x="15206" y="18255"/>
                  </a:lnTo>
                  <a:lnTo>
                    <a:pt x="15466" y="19649"/>
                  </a:lnTo>
                  <a:lnTo>
                    <a:pt x="15725" y="20415"/>
                  </a:lnTo>
                  <a:lnTo>
                    <a:pt x="16502" y="20973"/>
                  </a:lnTo>
                  <a:lnTo>
                    <a:pt x="17194" y="21600"/>
                  </a:lnTo>
                  <a:lnTo>
                    <a:pt x="21600" y="20206"/>
                  </a:lnTo>
                  <a:lnTo>
                    <a:pt x="20650" y="19788"/>
                  </a:lnTo>
                  <a:lnTo>
                    <a:pt x="20131" y="1944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6" name="Shape"/>
            <p:cNvSpPr/>
            <p:nvPr/>
          </p:nvSpPr>
          <p:spPr>
            <a:xfrm>
              <a:off x="1783692" y="4244"/>
              <a:ext cx="192374" cy="240534"/>
            </a:xfrm>
            <a:custGeom>
              <a:avLst/>
              <a:gdLst/>
              <a:ahLst/>
              <a:cxnLst>
                <a:cxn ang="0">
                  <a:pos x="wd2" y="hd2"/>
                </a:cxn>
                <a:cxn ang="5400000">
                  <a:pos x="wd2" y="hd2"/>
                </a:cxn>
                <a:cxn ang="10800000">
                  <a:pos x="wd2" y="hd2"/>
                </a:cxn>
                <a:cxn ang="16200000">
                  <a:pos x="wd2" y="hd2"/>
                </a:cxn>
              </a:cxnLst>
              <a:rect l="0" t="0" r="r" b="b"/>
              <a:pathLst>
                <a:path w="21600" h="21600" extrusionOk="0">
                  <a:moveTo>
                    <a:pt x="4924" y="1398"/>
                  </a:moveTo>
                  <a:lnTo>
                    <a:pt x="4924" y="14739"/>
                  </a:lnTo>
                  <a:lnTo>
                    <a:pt x="5400" y="16645"/>
                  </a:lnTo>
                  <a:lnTo>
                    <a:pt x="6353" y="18042"/>
                  </a:lnTo>
                  <a:lnTo>
                    <a:pt x="7306" y="19059"/>
                  </a:lnTo>
                  <a:lnTo>
                    <a:pt x="8100" y="19440"/>
                  </a:lnTo>
                  <a:lnTo>
                    <a:pt x="10006" y="19821"/>
                  </a:lnTo>
                  <a:lnTo>
                    <a:pt x="11753" y="20202"/>
                  </a:lnTo>
                  <a:lnTo>
                    <a:pt x="13500" y="20202"/>
                  </a:lnTo>
                  <a:lnTo>
                    <a:pt x="14929" y="19821"/>
                  </a:lnTo>
                  <a:lnTo>
                    <a:pt x="16200" y="19059"/>
                  </a:lnTo>
                  <a:lnTo>
                    <a:pt x="17153" y="18424"/>
                  </a:lnTo>
                  <a:lnTo>
                    <a:pt x="17629" y="17661"/>
                  </a:lnTo>
                  <a:lnTo>
                    <a:pt x="18106" y="16645"/>
                  </a:lnTo>
                  <a:lnTo>
                    <a:pt x="18582" y="14739"/>
                  </a:lnTo>
                  <a:lnTo>
                    <a:pt x="18582" y="1398"/>
                  </a:lnTo>
                  <a:lnTo>
                    <a:pt x="18106" y="381"/>
                  </a:lnTo>
                  <a:lnTo>
                    <a:pt x="17153" y="0"/>
                  </a:lnTo>
                  <a:lnTo>
                    <a:pt x="21600" y="0"/>
                  </a:lnTo>
                  <a:lnTo>
                    <a:pt x="20806" y="381"/>
                  </a:lnTo>
                  <a:lnTo>
                    <a:pt x="20806" y="1398"/>
                  </a:lnTo>
                  <a:lnTo>
                    <a:pt x="20329" y="14485"/>
                  </a:lnTo>
                  <a:lnTo>
                    <a:pt x="20329" y="16264"/>
                  </a:lnTo>
                  <a:lnTo>
                    <a:pt x="19853" y="17661"/>
                  </a:lnTo>
                  <a:lnTo>
                    <a:pt x="18900" y="19059"/>
                  </a:lnTo>
                  <a:lnTo>
                    <a:pt x="17629" y="19821"/>
                  </a:lnTo>
                  <a:lnTo>
                    <a:pt x="16200" y="20584"/>
                  </a:lnTo>
                  <a:lnTo>
                    <a:pt x="14929" y="21219"/>
                  </a:lnTo>
                  <a:lnTo>
                    <a:pt x="11276" y="21600"/>
                  </a:lnTo>
                  <a:lnTo>
                    <a:pt x="8100" y="21219"/>
                  </a:lnTo>
                  <a:lnTo>
                    <a:pt x="6353" y="20965"/>
                  </a:lnTo>
                  <a:lnTo>
                    <a:pt x="4924" y="20202"/>
                  </a:lnTo>
                  <a:lnTo>
                    <a:pt x="3176" y="19059"/>
                  </a:lnTo>
                  <a:lnTo>
                    <a:pt x="2224" y="18042"/>
                  </a:lnTo>
                  <a:lnTo>
                    <a:pt x="1429" y="16264"/>
                  </a:lnTo>
                  <a:lnTo>
                    <a:pt x="1429" y="1398"/>
                  </a:lnTo>
                  <a:lnTo>
                    <a:pt x="953" y="381"/>
                  </a:lnTo>
                  <a:lnTo>
                    <a:pt x="0" y="0"/>
                  </a:lnTo>
                  <a:lnTo>
                    <a:pt x="6353" y="0"/>
                  </a:lnTo>
                  <a:lnTo>
                    <a:pt x="5400" y="381"/>
                  </a:lnTo>
                  <a:lnTo>
                    <a:pt x="4924" y="139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7" name="Shape"/>
            <p:cNvSpPr/>
            <p:nvPr/>
          </p:nvSpPr>
          <p:spPr>
            <a:xfrm>
              <a:off x="1997282" y="4244"/>
              <a:ext cx="216421" cy="244778"/>
            </a:xfrm>
            <a:custGeom>
              <a:avLst/>
              <a:gdLst/>
              <a:ahLst/>
              <a:cxnLst>
                <a:cxn ang="0">
                  <a:pos x="wd2" y="hd2"/>
                </a:cxn>
                <a:cxn ang="5400000">
                  <a:pos x="wd2" y="hd2"/>
                </a:cxn>
                <a:cxn ang="10800000">
                  <a:pos x="wd2" y="hd2"/>
                </a:cxn>
                <a:cxn ang="16200000">
                  <a:pos x="wd2" y="hd2"/>
                </a:cxn>
              </a:cxnLst>
              <a:rect l="0" t="0" r="r" b="b"/>
              <a:pathLst>
                <a:path w="21600" h="21600" extrusionOk="0">
                  <a:moveTo>
                    <a:pt x="18776" y="1373"/>
                  </a:moveTo>
                  <a:lnTo>
                    <a:pt x="18776" y="375"/>
                  </a:lnTo>
                  <a:lnTo>
                    <a:pt x="17929" y="0"/>
                  </a:lnTo>
                  <a:lnTo>
                    <a:pt x="21600" y="0"/>
                  </a:lnTo>
                  <a:lnTo>
                    <a:pt x="20753" y="375"/>
                  </a:lnTo>
                  <a:lnTo>
                    <a:pt x="20753" y="21600"/>
                  </a:lnTo>
                  <a:lnTo>
                    <a:pt x="12424" y="12361"/>
                  </a:lnTo>
                  <a:lnTo>
                    <a:pt x="3953" y="3121"/>
                  </a:lnTo>
                  <a:lnTo>
                    <a:pt x="3953" y="19477"/>
                  </a:lnTo>
                  <a:lnTo>
                    <a:pt x="4376" y="20601"/>
                  </a:lnTo>
                  <a:lnTo>
                    <a:pt x="4800" y="20851"/>
                  </a:lnTo>
                  <a:lnTo>
                    <a:pt x="1129" y="20851"/>
                  </a:lnTo>
                  <a:lnTo>
                    <a:pt x="1976" y="20601"/>
                  </a:lnTo>
                  <a:lnTo>
                    <a:pt x="1976" y="1748"/>
                  </a:lnTo>
                  <a:lnTo>
                    <a:pt x="1553" y="999"/>
                  </a:lnTo>
                  <a:lnTo>
                    <a:pt x="1129" y="375"/>
                  </a:lnTo>
                  <a:lnTo>
                    <a:pt x="0" y="0"/>
                  </a:lnTo>
                  <a:lnTo>
                    <a:pt x="5224" y="0"/>
                  </a:lnTo>
                  <a:lnTo>
                    <a:pt x="18776" y="14858"/>
                  </a:lnTo>
                  <a:lnTo>
                    <a:pt x="18776" y="1373"/>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8" name="Shape"/>
            <p:cNvSpPr/>
            <p:nvPr/>
          </p:nvSpPr>
          <p:spPr>
            <a:xfrm>
              <a:off x="2250479" y="4244"/>
              <a:ext cx="52338" cy="2362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097" y="388"/>
                  </a:lnTo>
                  <a:lnTo>
                    <a:pt x="16346" y="1423"/>
                  </a:lnTo>
                  <a:lnTo>
                    <a:pt x="16346" y="20177"/>
                  </a:lnTo>
                  <a:lnTo>
                    <a:pt x="18097" y="21341"/>
                  </a:lnTo>
                  <a:lnTo>
                    <a:pt x="21600" y="21600"/>
                  </a:lnTo>
                  <a:lnTo>
                    <a:pt x="0" y="21600"/>
                  </a:lnTo>
                  <a:lnTo>
                    <a:pt x="1168" y="21341"/>
                  </a:lnTo>
                  <a:lnTo>
                    <a:pt x="2919" y="20177"/>
                  </a:lnTo>
                  <a:lnTo>
                    <a:pt x="2919" y="1423"/>
                  </a:lnTo>
                  <a:lnTo>
                    <a:pt x="1168" y="388"/>
                  </a:lnTo>
                  <a:lnTo>
                    <a:pt x="0" y="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9" name="Shape"/>
            <p:cNvSpPr/>
            <p:nvPr/>
          </p:nvSpPr>
          <p:spPr>
            <a:xfrm>
              <a:off x="2318375" y="4244"/>
              <a:ext cx="216421" cy="244778"/>
            </a:xfrm>
            <a:custGeom>
              <a:avLst/>
              <a:gdLst/>
              <a:ahLst/>
              <a:cxnLst>
                <a:cxn ang="0">
                  <a:pos x="wd2" y="hd2"/>
                </a:cxn>
                <a:cxn ang="5400000">
                  <a:pos x="wd2" y="hd2"/>
                </a:cxn>
                <a:cxn ang="10800000">
                  <a:pos x="wd2" y="hd2"/>
                </a:cxn>
                <a:cxn ang="16200000">
                  <a:pos x="wd2" y="hd2"/>
                </a:cxn>
              </a:cxnLst>
              <a:rect l="0" t="0" r="r" b="b"/>
              <a:pathLst>
                <a:path w="21600" h="21600" extrusionOk="0">
                  <a:moveTo>
                    <a:pt x="18494" y="1373"/>
                  </a:moveTo>
                  <a:lnTo>
                    <a:pt x="18494" y="375"/>
                  </a:lnTo>
                  <a:lnTo>
                    <a:pt x="17647" y="0"/>
                  </a:lnTo>
                  <a:lnTo>
                    <a:pt x="21600" y="0"/>
                  </a:lnTo>
                  <a:lnTo>
                    <a:pt x="20894" y="749"/>
                  </a:lnTo>
                  <a:lnTo>
                    <a:pt x="20047" y="1373"/>
                  </a:lnTo>
                  <a:lnTo>
                    <a:pt x="11576" y="21600"/>
                  </a:lnTo>
                  <a:lnTo>
                    <a:pt x="1976" y="1373"/>
                  </a:lnTo>
                  <a:lnTo>
                    <a:pt x="1129" y="749"/>
                  </a:lnTo>
                  <a:lnTo>
                    <a:pt x="0" y="0"/>
                  </a:lnTo>
                  <a:lnTo>
                    <a:pt x="6353" y="0"/>
                  </a:lnTo>
                  <a:lnTo>
                    <a:pt x="6071" y="375"/>
                  </a:lnTo>
                  <a:lnTo>
                    <a:pt x="5647" y="749"/>
                  </a:lnTo>
                  <a:lnTo>
                    <a:pt x="6071" y="1748"/>
                  </a:lnTo>
                  <a:lnTo>
                    <a:pt x="12000" y="15982"/>
                  </a:lnTo>
                  <a:lnTo>
                    <a:pt x="18494" y="1373"/>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0" name="Shape"/>
            <p:cNvSpPr/>
            <p:nvPr/>
          </p:nvSpPr>
          <p:spPr>
            <a:xfrm>
              <a:off x="2547525" y="4244"/>
              <a:ext cx="148525" cy="236289"/>
            </a:xfrm>
            <a:custGeom>
              <a:avLst/>
              <a:gdLst/>
              <a:ahLst/>
              <a:cxnLst>
                <a:cxn ang="0">
                  <a:pos x="wd2" y="hd2"/>
                </a:cxn>
                <a:cxn ang="5400000">
                  <a:pos x="wd2" y="hd2"/>
                </a:cxn>
                <a:cxn ang="10800000">
                  <a:pos x="wd2" y="hd2"/>
                </a:cxn>
                <a:cxn ang="16200000">
                  <a:pos x="wd2" y="hd2"/>
                </a:cxn>
              </a:cxnLst>
              <a:rect l="0" t="0" r="r" b="b"/>
              <a:pathLst>
                <a:path w="21600" h="21600" extrusionOk="0">
                  <a:moveTo>
                    <a:pt x="19337" y="2975"/>
                  </a:moveTo>
                  <a:lnTo>
                    <a:pt x="17486" y="1811"/>
                  </a:lnTo>
                  <a:lnTo>
                    <a:pt x="15223" y="1423"/>
                  </a:lnTo>
                  <a:lnTo>
                    <a:pt x="6377" y="1423"/>
                  </a:lnTo>
                  <a:lnTo>
                    <a:pt x="6377" y="8795"/>
                  </a:lnTo>
                  <a:lnTo>
                    <a:pt x="14606" y="8795"/>
                  </a:lnTo>
                  <a:lnTo>
                    <a:pt x="15634" y="8407"/>
                  </a:lnTo>
                  <a:lnTo>
                    <a:pt x="16251" y="8019"/>
                  </a:lnTo>
                  <a:lnTo>
                    <a:pt x="16251" y="11382"/>
                  </a:lnTo>
                  <a:lnTo>
                    <a:pt x="15634" y="10606"/>
                  </a:lnTo>
                  <a:lnTo>
                    <a:pt x="6377" y="10606"/>
                  </a:lnTo>
                  <a:lnTo>
                    <a:pt x="6377" y="19789"/>
                  </a:lnTo>
                  <a:lnTo>
                    <a:pt x="12137" y="20177"/>
                  </a:lnTo>
                  <a:lnTo>
                    <a:pt x="15634" y="20177"/>
                  </a:lnTo>
                  <a:lnTo>
                    <a:pt x="18103" y="19789"/>
                  </a:lnTo>
                  <a:lnTo>
                    <a:pt x="19749" y="19143"/>
                  </a:lnTo>
                  <a:lnTo>
                    <a:pt x="21600" y="17978"/>
                  </a:lnTo>
                  <a:lnTo>
                    <a:pt x="20366" y="21600"/>
                  </a:lnTo>
                  <a:lnTo>
                    <a:pt x="0" y="21600"/>
                  </a:lnTo>
                  <a:lnTo>
                    <a:pt x="1029" y="21341"/>
                  </a:lnTo>
                  <a:lnTo>
                    <a:pt x="1646" y="20177"/>
                  </a:lnTo>
                  <a:lnTo>
                    <a:pt x="1646" y="1423"/>
                  </a:lnTo>
                  <a:lnTo>
                    <a:pt x="1029" y="388"/>
                  </a:lnTo>
                  <a:lnTo>
                    <a:pt x="0" y="0"/>
                  </a:lnTo>
                  <a:lnTo>
                    <a:pt x="19337" y="0"/>
                  </a:lnTo>
                  <a:lnTo>
                    <a:pt x="19337" y="2975"/>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1" name="Shape"/>
            <p:cNvSpPr/>
            <p:nvPr/>
          </p:nvSpPr>
          <p:spPr>
            <a:xfrm>
              <a:off x="2711608" y="4244"/>
              <a:ext cx="205105" cy="236289"/>
            </a:xfrm>
            <a:custGeom>
              <a:avLst/>
              <a:gdLst/>
              <a:ahLst/>
              <a:cxnLst>
                <a:cxn ang="0">
                  <a:pos x="wd2" y="hd2"/>
                </a:cxn>
                <a:cxn ang="5400000">
                  <a:pos x="wd2" y="hd2"/>
                </a:cxn>
                <a:cxn ang="10800000">
                  <a:pos x="wd2" y="hd2"/>
                </a:cxn>
                <a:cxn ang="16200000">
                  <a:pos x="wd2" y="hd2"/>
                </a:cxn>
              </a:cxnLst>
              <a:rect l="0" t="0" r="r" b="b"/>
              <a:pathLst>
                <a:path w="21600" h="21600" extrusionOk="0">
                  <a:moveTo>
                    <a:pt x="10130" y="10606"/>
                  </a:moveTo>
                  <a:lnTo>
                    <a:pt x="11470" y="10994"/>
                  </a:lnTo>
                  <a:lnTo>
                    <a:pt x="12662" y="11770"/>
                  </a:lnTo>
                  <a:lnTo>
                    <a:pt x="14003" y="13193"/>
                  </a:lnTo>
                  <a:lnTo>
                    <a:pt x="16088" y="16168"/>
                  </a:lnTo>
                  <a:lnTo>
                    <a:pt x="17876" y="18754"/>
                  </a:lnTo>
                  <a:lnTo>
                    <a:pt x="19514" y="20565"/>
                  </a:lnTo>
                  <a:lnTo>
                    <a:pt x="20706" y="21341"/>
                  </a:lnTo>
                  <a:lnTo>
                    <a:pt x="21600" y="21600"/>
                  </a:lnTo>
                  <a:lnTo>
                    <a:pt x="16982" y="21600"/>
                  </a:lnTo>
                  <a:lnTo>
                    <a:pt x="16088" y="21341"/>
                  </a:lnTo>
                  <a:lnTo>
                    <a:pt x="14897" y="20177"/>
                  </a:lnTo>
                  <a:lnTo>
                    <a:pt x="10577" y="14357"/>
                  </a:lnTo>
                  <a:lnTo>
                    <a:pt x="8938" y="12417"/>
                  </a:lnTo>
                  <a:lnTo>
                    <a:pt x="8044" y="11770"/>
                  </a:lnTo>
                  <a:lnTo>
                    <a:pt x="4767" y="11770"/>
                  </a:lnTo>
                  <a:lnTo>
                    <a:pt x="4767" y="20177"/>
                  </a:lnTo>
                  <a:lnTo>
                    <a:pt x="5065" y="21341"/>
                  </a:lnTo>
                  <a:lnTo>
                    <a:pt x="5512" y="21600"/>
                  </a:lnTo>
                  <a:lnTo>
                    <a:pt x="0" y="21600"/>
                  </a:lnTo>
                  <a:lnTo>
                    <a:pt x="894" y="21341"/>
                  </a:lnTo>
                  <a:lnTo>
                    <a:pt x="1341" y="20177"/>
                  </a:lnTo>
                  <a:lnTo>
                    <a:pt x="1341" y="1423"/>
                  </a:lnTo>
                  <a:lnTo>
                    <a:pt x="894" y="388"/>
                  </a:lnTo>
                  <a:lnTo>
                    <a:pt x="0" y="0"/>
                  </a:lnTo>
                  <a:lnTo>
                    <a:pt x="9832" y="0"/>
                  </a:lnTo>
                  <a:lnTo>
                    <a:pt x="11470" y="388"/>
                  </a:lnTo>
                  <a:lnTo>
                    <a:pt x="13109" y="1035"/>
                  </a:lnTo>
                  <a:lnTo>
                    <a:pt x="14450" y="1811"/>
                  </a:lnTo>
                  <a:lnTo>
                    <a:pt x="15343" y="2587"/>
                  </a:lnTo>
                  <a:lnTo>
                    <a:pt x="16088" y="5174"/>
                  </a:lnTo>
                  <a:lnTo>
                    <a:pt x="16088" y="6596"/>
                  </a:lnTo>
                  <a:lnTo>
                    <a:pt x="15641" y="7760"/>
                  </a:lnTo>
                  <a:lnTo>
                    <a:pt x="14003" y="9183"/>
                  </a:lnTo>
                  <a:lnTo>
                    <a:pt x="12364" y="10218"/>
                  </a:lnTo>
                  <a:lnTo>
                    <a:pt x="10130" y="10606"/>
                  </a:lnTo>
                  <a:close/>
                  <a:moveTo>
                    <a:pt x="4767" y="1423"/>
                  </a:moveTo>
                  <a:lnTo>
                    <a:pt x="4767" y="9959"/>
                  </a:lnTo>
                  <a:lnTo>
                    <a:pt x="8938" y="9959"/>
                  </a:lnTo>
                  <a:lnTo>
                    <a:pt x="10577" y="8795"/>
                  </a:lnTo>
                  <a:lnTo>
                    <a:pt x="11470" y="8407"/>
                  </a:lnTo>
                  <a:lnTo>
                    <a:pt x="11917" y="7372"/>
                  </a:lnTo>
                  <a:lnTo>
                    <a:pt x="12364" y="6596"/>
                  </a:lnTo>
                  <a:lnTo>
                    <a:pt x="12364" y="4010"/>
                  </a:lnTo>
                  <a:lnTo>
                    <a:pt x="11470" y="2587"/>
                  </a:lnTo>
                  <a:lnTo>
                    <a:pt x="9832" y="1423"/>
                  </a:lnTo>
                  <a:lnTo>
                    <a:pt x="8938" y="1423"/>
                  </a:lnTo>
                  <a:lnTo>
                    <a:pt x="7299" y="1035"/>
                  </a:lnTo>
                  <a:lnTo>
                    <a:pt x="4767" y="1423"/>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2" name="Shape"/>
            <p:cNvSpPr/>
            <p:nvPr/>
          </p:nvSpPr>
          <p:spPr>
            <a:xfrm>
              <a:off x="2916712" y="-1"/>
              <a:ext cx="144280" cy="244779"/>
            </a:xfrm>
            <a:custGeom>
              <a:avLst/>
              <a:gdLst/>
              <a:ahLst/>
              <a:cxnLst>
                <a:cxn ang="0">
                  <a:pos x="wd2" y="hd2"/>
                </a:cxn>
                <a:cxn ang="5400000">
                  <a:pos x="wd2" y="hd2"/>
                </a:cxn>
                <a:cxn ang="10800000">
                  <a:pos x="wd2" y="hd2"/>
                </a:cxn>
                <a:cxn ang="16200000">
                  <a:pos x="wd2" y="hd2"/>
                </a:cxn>
              </a:cxnLst>
              <a:rect l="0" t="0" r="r" b="b"/>
              <a:pathLst>
                <a:path w="21600" h="21600" extrusionOk="0">
                  <a:moveTo>
                    <a:pt x="21600" y="15232"/>
                  </a:moveTo>
                  <a:lnTo>
                    <a:pt x="21600" y="16731"/>
                  </a:lnTo>
                  <a:lnTo>
                    <a:pt x="20541" y="17729"/>
                  </a:lnTo>
                  <a:lnTo>
                    <a:pt x="19271" y="18853"/>
                  </a:lnTo>
                  <a:lnTo>
                    <a:pt x="18000" y="19852"/>
                  </a:lnTo>
                  <a:lnTo>
                    <a:pt x="16306" y="20601"/>
                  </a:lnTo>
                  <a:lnTo>
                    <a:pt x="14400" y="21225"/>
                  </a:lnTo>
                  <a:lnTo>
                    <a:pt x="12071" y="21600"/>
                  </a:lnTo>
                  <a:lnTo>
                    <a:pt x="10165" y="21600"/>
                  </a:lnTo>
                  <a:lnTo>
                    <a:pt x="7200" y="21225"/>
                  </a:lnTo>
                  <a:lnTo>
                    <a:pt x="4235" y="20976"/>
                  </a:lnTo>
                  <a:lnTo>
                    <a:pt x="635" y="19852"/>
                  </a:lnTo>
                  <a:lnTo>
                    <a:pt x="0" y="15232"/>
                  </a:lnTo>
                  <a:lnTo>
                    <a:pt x="1271" y="16980"/>
                  </a:lnTo>
                  <a:lnTo>
                    <a:pt x="2965" y="18479"/>
                  </a:lnTo>
                  <a:lnTo>
                    <a:pt x="6141" y="19852"/>
                  </a:lnTo>
                  <a:lnTo>
                    <a:pt x="7835" y="20227"/>
                  </a:lnTo>
                  <a:lnTo>
                    <a:pt x="11435" y="20227"/>
                  </a:lnTo>
                  <a:lnTo>
                    <a:pt x="13341" y="19852"/>
                  </a:lnTo>
                  <a:lnTo>
                    <a:pt x="14400" y="19477"/>
                  </a:lnTo>
                  <a:lnTo>
                    <a:pt x="15671" y="18853"/>
                  </a:lnTo>
                  <a:lnTo>
                    <a:pt x="16941" y="17355"/>
                  </a:lnTo>
                  <a:lnTo>
                    <a:pt x="16941" y="15232"/>
                  </a:lnTo>
                  <a:lnTo>
                    <a:pt x="16306" y="14234"/>
                  </a:lnTo>
                  <a:lnTo>
                    <a:pt x="14400" y="13110"/>
                  </a:lnTo>
                  <a:lnTo>
                    <a:pt x="11435" y="12111"/>
                  </a:lnTo>
                  <a:lnTo>
                    <a:pt x="7835" y="10987"/>
                  </a:lnTo>
                  <a:lnTo>
                    <a:pt x="4871" y="9988"/>
                  </a:lnTo>
                  <a:lnTo>
                    <a:pt x="2329" y="8490"/>
                  </a:lnTo>
                  <a:lnTo>
                    <a:pt x="635" y="7117"/>
                  </a:lnTo>
                  <a:lnTo>
                    <a:pt x="635" y="4245"/>
                  </a:lnTo>
                  <a:lnTo>
                    <a:pt x="1271" y="3246"/>
                  </a:lnTo>
                  <a:lnTo>
                    <a:pt x="2329" y="2123"/>
                  </a:lnTo>
                  <a:lnTo>
                    <a:pt x="4235" y="1373"/>
                  </a:lnTo>
                  <a:lnTo>
                    <a:pt x="7200" y="375"/>
                  </a:lnTo>
                  <a:lnTo>
                    <a:pt x="11435" y="0"/>
                  </a:lnTo>
                  <a:lnTo>
                    <a:pt x="15035" y="375"/>
                  </a:lnTo>
                  <a:lnTo>
                    <a:pt x="16941" y="749"/>
                  </a:lnTo>
                  <a:lnTo>
                    <a:pt x="18635" y="1124"/>
                  </a:lnTo>
                  <a:lnTo>
                    <a:pt x="19271" y="5369"/>
                  </a:lnTo>
                  <a:lnTo>
                    <a:pt x="18000" y="3871"/>
                  </a:lnTo>
                  <a:lnTo>
                    <a:pt x="16306" y="2872"/>
                  </a:lnTo>
                  <a:lnTo>
                    <a:pt x="13765" y="1748"/>
                  </a:lnTo>
                  <a:lnTo>
                    <a:pt x="12071" y="1373"/>
                  </a:lnTo>
                  <a:lnTo>
                    <a:pt x="7835" y="1373"/>
                  </a:lnTo>
                  <a:lnTo>
                    <a:pt x="6141" y="2497"/>
                  </a:lnTo>
                  <a:lnTo>
                    <a:pt x="4871" y="3496"/>
                  </a:lnTo>
                  <a:lnTo>
                    <a:pt x="4871" y="5618"/>
                  </a:lnTo>
                  <a:lnTo>
                    <a:pt x="6565" y="6742"/>
                  </a:lnTo>
                  <a:lnTo>
                    <a:pt x="8471" y="7866"/>
                  </a:lnTo>
                  <a:lnTo>
                    <a:pt x="12071" y="8490"/>
                  </a:lnTo>
                  <a:lnTo>
                    <a:pt x="15671" y="9614"/>
                  </a:lnTo>
                  <a:lnTo>
                    <a:pt x="18635" y="10987"/>
                  </a:lnTo>
                  <a:lnTo>
                    <a:pt x="19906" y="11736"/>
                  </a:lnTo>
                  <a:lnTo>
                    <a:pt x="21176" y="12735"/>
                  </a:lnTo>
                  <a:lnTo>
                    <a:pt x="21600" y="13859"/>
                  </a:lnTo>
                  <a:lnTo>
                    <a:pt x="21600" y="1523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3" name="Shape"/>
            <p:cNvSpPr/>
            <p:nvPr/>
          </p:nvSpPr>
          <p:spPr>
            <a:xfrm>
              <a:off x="3085038" y="4244"/>
              <a:ext cx="52338" cy="2362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681" y="388"/>
                  </a:lnTo>
                  <a:lnTo>
                    <a:pt x="16930" y="1423"/>
                  </a:lnTo>
                  <a:lnTo>
                    <a:pt x="16930" y="20177"/>
                  </a:lnTo>
                  <a:lnTo>
                    <a:pt x="18681" y="21341"/>
                  </a:lnTo>
                  <a:lnTo>
                    <a:pt x="21600" y="21600"/>
                  </a:lnTo>
                  <a:lnTo>
                    <a:pt x="0" y="21600"/>
                  </a:lnTo>
                  <a:lnTo>
                    <a:pt x="1751" y="21341"/>
                  </a:lnTo>
                  <a:lnTo>
                    <a:pt x="3503" y="20177"/>
                  </a:lnTo>
                  <a:lnTo>
                    <a:pt x="3503" y="1423"/>
                  </a:lnTo>
                  <a:lnTo>
                    <a:pt x="1751" y="388"/>
                  </a:lnTo>
                  <a:lnTo>
                    <a:pt x="0" y="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4" name="Shape"/>
            <p:cNvSpPr/>
            <p:nvPr/>
          </p:nvSpPr>
          <p:spPr>
            <a:xfrm>
              <a:off x="3154349" y="4244"/>
              <a:ext cx="183886" cy="236289"/>
            </a:xfrm>
            <a:custGeom>
              <a:avLst/>
              <a:gdLst/>
              <a:ahLst/>
              <a:cxnLst>
                <a:cxn ang="0">
                  <a:pos x="wd2" y="hd2"/>
                </a:cxn>
                <a:cxn ang="5400000">
                  <a:pos x="wd2" y="hd2"/>
                </a:cxn>
                <a:cxn ang="10800000">
                  <a:pos x="wd2" y="hd2"/>
                </a:cxn>
                <a:cxn ang="16200000">
                  <a:pos x="wd2" y="hd2"/>
                </a:cxn>
              </a:cxnLst>
              <a:rect l="0" t="0" r="r" b="b"/>
              <a:pathLst>
                <a:path w="21600" h="21600" extrusionOk="0">
                  <a:moveTo>
                    <a:pt x="13126" y="1423"/>
                  </a:moveTo>
                  <a:lnTo>
                    <a:pt x="13126" y="21341"/>
                  </a:lnTo>
                  <a:lnTo>
                    <a:pt x="14123" y="21600"/>
                  </a:lnTo>
                  <a:lnTo>
                    <a:pt x="7975" y="21600"/>
                  </a:lnTo>
                  <a:lnTo>
                    <a:pt x="8972" y="21341"/>
                  </a:lnTo>
                  <a:lnTo>
                    <a:pt x="8972" y="1423"/>
                  </a:lnTo>
                  <a:lnTo>
                    <a:pt x="2326" y="1811"/>
                  </a:lnTo>
                  <a:lnTo>
                    <a:pt x="1828" y="1811"/>
                  </a:lnTo>
                  <a:lnTo>
                    <a:pt x="831" y="2199"/>
                  </a:lnTo>
                  <a:lnTo>
                    <a:pt x="0" y="2975"/>
                  </a:lnTo>
                  <a:lnTo>
                    <a:pt x="0" y="0"/>
                  </a:lnTo>
                  <a:lnTo>
                    <a:pt x="21600" y="0"/>
                  </a:lnTo>
                  <a:lnTo>
                    <a:pt x="21600" y="2975"/>
                  </a:lnTo>
                  <a:lnTo>
                    <a:pt x="21268" y="2199"/>
                  </a:lnTo>
                  <a:lnTo>
                    <a:pt x="19772" y="1811"/>
                  </a:lnTo>
                  <a:lnTo>
                    <a:pt x="13126" y="1423"/>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5" name="Shape"/>
            <p:cNvSpPr/>
            <p:nvPr/>
          </p:nvSpPr>
          <p:spPr>
            <a:xfrm>
              <a:off x="3346722" y="4244"/>
              <a:ext cx="200860" cy="2362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927" y="776"/>
                  </a:lnTo>
                  <a:lnTo>
                    <a:pt x="19014" y="1811"/>
                  </a:lnTo>
                  <a:lnTo>
                    <a:pt x="12930" y="11382"/>
                  </a:lnTo>
                  <a:lnTo>
                    <a:pt x="12930" y="20177"/>
                  </a:lnTo>
                  <a:lnTo>
                    <a:pt x="13386" y="21341"/>
                  </a:lnTo>
                  <a:lnTo>
                    <a:pt x="14755" y="21600"/>
                  </a:lnTo>
                  <a:lnTo>
                    <a:pt x="8214" y="21600"/>
                  </a:lnTo>
                  <a:lnTo>
                    <a:pt x="9127" y="21341"/>
                  </a:lnTo>
                  <a:lnTo>
                    <a:pt x="9583" y="20953"/>
                  </a:lnTo>
                  <a:lnTo>
                    <a:pt x="9583" y="11382"/>
                  </a:lnTo>
                  <a:lnTo>
                    <a:pt x="2130" y="1423"/>
                  </a:lnTo>
                  <a:lnTo>
                    <a:pt x="1369" y="776"/>
                  </a:lnTo>
                  <a:lnTo>
                    <a:pt x="0" y="0"/>
                  </a:lnTo>
                  <a:lnTo>
                    <a:pt x="6845" y="0"/>
                  </a:lnTo>
                  <a:lnTo>
                    <a:pt x="6541" y="388"/>
                  </a:lnTo>
                  <a:lnTo>
                    <a:pt x="6541" y="1035"/>
                  </a:lnTo>
                  <a:lnTo>
                    <a:pt x="6845" y="1811"/>
                  </a:lnTo>
                  <a:lnTo>
                    <a:pt x="12169" y="9959"/>
                  </a:lnTo>
                  <a:lnTo>
                    <a:pt x="17341" y="1423"/>
                  </a:lnTo>
                  <a:lnTo>
                    <a:pt x="17341" y="388"/>
                  </a:lnTo>
                  <a:lnTo>
                    <a:pt x="16428" y="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6" name="Shape"/>
            <p:cNvSpPr/>
            <p:nvPr/>
          </p:nvSpPr>
          <p:spPr>
            <a:xfrm>
              <a:off x="3652255" y="-1"/>
              <a:ext cx="220664" cy="244779"/>
            </a:xfrm>
            <a:custGeom>
              <a:avLst/>
              <a:gdLst/>
              <a:ahLst/>
              <a:cxnLst>
                <a:cxn ang="0">
                  <a:pos x="wd2" y="hd2"/>
                </a:cxn>
                <a:cxn ang="5400000">
                  <a:pos x="wd2" y="hd2"/>
                </a:cxn>
                <a:cxn ang="10800000">
                  <a:pos x="wd2" y="hd2"/>
                </a:cxn>
                <a:cxn ang="16200000">
                  <a:pos x="wd2" y="hd2"/>
                </a:cxn>
              </a:cxnLst>
              <a:rect l="0" t="0" r="r" b="b"/>
              <a:pathLst>
                <a:path w="21600" h="21600" extrusionOk="0">
                  <a:moveTo>
                    <a:pt x="10662" y="21600"/>
                  </a:moveTo>
                  <a:lnTo>
                    <a:pt x="8585" y="21225"/>
                  </a:lnTo>
                  <a:lnTo>
                    <a:pt x="6646" y="20601"/>
                  </a:lnTo>
                  <a:lnTo>
                    <a:pt x="4708" y="19852"/>
                  </a:lnTo>
                  <a:lnTo>
                    <a:pt x="3185" y="18479"/>
                  </a:lnTo>
                  <a:lnTo>
                    <a:pt x="1938" y="16731"/>
                  </a:lnTo>
                  <a:lnTo>
                    <a:pt x="831" y="14858"/>
                  </a:lnTo>
                  <a:lnTo>
                    <a:pt x="0" y="10613"/>
                  </a:lnTo>
                  <a:lnTo>
                    <a:pt x="415" y="8490"/>
                  </a:lnTo>
                  <a:lnTo>
                    <a:pt x="831" y="6742"/>
                  </a:lnTo>
                  <a:lnTo>
                    <a:pt x="1938" y="4994"/>
                  </a:lnTo>
                  <a:lnTo>
                    <a:pt x="3185" y="3246"/>
                  </a:lnTo>
                  <a:lnTo>
                    <a:pt x="4708" y="1748"/>
                  </a:lnTo>
                  <a:lnTo>
                    <a:pt x="6646" y="749"/>
                  </a:lnTo>
                  <a:lnTo>
                    <a:pt x="8585" y="375"/>
                  </a:lnTo>
                  <a:lnTo>
                    <a:pt x="11354" y="0"/>
                  </a:lnTo>
                  <a:lnTo>
                    <a:pt x="13015" y="375"/>
                  </a:lnTo>
                  <a:lnTo>
                    <a:pt x="14954" y="749"/>
                  </a:lnTo>
                  <a:lnTo>
                    <a:pt x="16892" y="1748"/>
                  </a:lnTo>
                  <a:lnTo>
                    <a:pt x="18415" y="2872"/>
                  </a:lnTo>
                  <a:lnTo>
                    <a:pt x="19662" y="4620"/>
                  </a:lnTo>
                  <a:lnTo>
                    <a:pt x="20769" y="6368"/>
                  </a:lnTo>
                  <a:lnTo>
                    <a:pt x="21600" y="8490"/>
                  </a:lnTo>
                  <a:lnTo>
                    <a:pt x="21600" y="13484"/>
                  </a:lnTo>
                  <a:lnTo>
                    <a:pt x="20769" y="15607"/>
                  </a:lnTo>
                  <a:lnTo>
                    <a:pt x="19662" y="17355"/>
                  </a:lnTo>
                  <a:lnTo>
                    <a:pt x="18138" y="19103"/>
                  </a:lnTo>
                  <a:lnTo>
                    <a:pt x="16477" y="20227"/>
                  </a:lnTo>
                  <a:lnTo>
                    <a:pt x="14538" y="20976"/>
                  </a:lnTo>
                  <a:lnTo>
                    <a:pt x="12600" y="21600"/>
                  </a:lnTo>
                  <a:lnTo>
                    <a:pt x="10662" y="21600"/>
                  </a:lnTo>
                  <a:close/>
                  <a:moveTo>
                    <a:pt x="3462" y="10238"/>
                  </a:moveTo>
                  <a:lnTo>
                    <a:pt x="3877" y="12735"/>
                  </a:lnTo>
                  <a:lnTo>
                    <a:pt x="4292" y="14858"/>
                  </a:lnTo>
                  <a:lnTo>
                    <a:pt x="5123" y="16356"/>
                  </a:lnTo>
                  <a:lnTo>
                    <a:pt x="5954" y="17729"/>
                  </a:lnTo>
                  <a:lnTo>
                    <a:pt x="7062" y="18853"/>
                  </a:lnTo>
                  <a:lnTo>
                    <a:pt x="8308" y="19477"/>
                  </a:lnTo>
                  <a:lnTo>
                    <a:pt x="9831" y="19852"/>
                  </a:lnTo>
                  <a:lnTo>
                    <a:pt x="10938" y="20227"/>
                  </a:lnTo>
                  <a:lnTo>
                    <a:pt x="12600" y="19852"/>
                  </a:lnTo>
                  <a:lnTo>
                    <a:pt x="14123" y="19477"/>
                  </a:lnTo>
                  <a:lnTo>
                    <a:pt x="15369" y="18853"/>
                  </a:lnTo>
                  <a:lnTo>
                    <a:pt x="16062" y="17729"/>
                  </a:lnTo>
                  <a:lnTo>
                    <a:pt x="16892" y="16356"/>
                  </a:lnTo>
                  <a:lnTo>
                    <a:pt x="17723" y="14858"/>
                  </a:lnTo>
                  <a:lnTo>
                    <a:pt x="18138" y="13110"/>
                  </a:lnTo>
                  <a:lnTo>
                    <a:pt x="18138" y="8865"/>
                  </a:lnTo>
                  <a:lnTo>
                    <a:pt x="17723" y="7117"/>
                  </a:lnTo>
                  <a:lnTo>
                    <a:pt x="16892" y="5369"/>
                  </a:lnTo>
                  <a:lnTo>
                    <a:pt x="16062" y="3871"/>
                  </a:lnTo>
                  <a:lnTo>
                    <a:pt x="15369" y="2872"/>
                  </a:lnTo>
                  <a:lnTo>
                    <a:pt x="14123" y="2123"/>
                  </a:lnTo>
                  <a:lnTo>
                    <a:pt x="12600" y="1373"/>
                  </a:lnTo>
                  <a:lnTo>
                    <a:pt x="9415" y="1373"/>
                  </a:lnTo>
                  <a:lnTo>
                    <a:pt x="7892" y="1748"/>
                  </a:lnTo>
                  <a:lnTo>
                    <a:pt x="6646" y="2872"/>
                  </a:lnTo>
                  <a:lnTo>
                    <a:pt x="5538" y="3496"/>
                  </a:lnTo>
                  <a:lnTo>
                    <a:pt x="4708" y="4994"/>
                  </a:lnTo>
                  <a:lnTo>
                    <a:pt x="4292" y="6368"/>
                  </a:lnTo>
                  <a:lnTo>
                    <a:pt x="3877" y="8116"/>
                  </a:lnTo>
                  <a:lnTo>
                    <a:pt x="3462" y="1023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7" name="Shape"/>
            <p:cNvSpPr/>
            <p:nvPr/>
          </p:nvSpPr>
          <p:spPr>
            <a:xfrm>
              <a:off x="3896964" y="4244"/>
              <a:ext cx="141452" cy="236289"/>
            </a:xfrm>
            <a:custGeom>
              <a:avLst/>
              <a:gdLst/>
              <a:ahLst/>
              <a:cxnLst>
                <a:cxn ang="0">
                  <a:pos x="wd2" y="hd2"/>
                </a:cxn>
                <a:cxn ang="5400000">
                  <a:pos x="wd2" y="hd2"/>
                </a:cxn>
                <a:cxn ang="10800000">
                  <a:pos x="wd2" y="hd2"/>
                </a:cxn>
                <a:cxn ang="16200000">
                  <a:pos x="wd2" y="hd2"/>
                </a:cxn>
              </a:cxnLst>
              <a:rect l="0" t="0" r="r" b="b"/>
              <a:pathLst>
                <a:path w="21600" h="21600" extrusionOk="0">
                  <a:moveTo>
                    <a:pt x="7992" y="21600"/>
                  </a:moveTo>
                  <a:lnTo>
                    <a:pt x="0" y="21600"/>
                  </a:lnTo>
                  <a:lnTo>
                    <a:pt x="1296" y="21341"/>
                  </a:lnTo>
                  <a:lnTo>
                    <a:pt x="1296" y="388"/>
                  </a:lnTo>
                  <a:lnTo>
                    <a:pt x="0" y="0"/>
                  </a:lnTo>
                  <a:lnTo>
                    <a:pt x="21600" y="0"/>
                  </a:lnTo>
                  <a:lnTo>
                    <a:pt x="21600" y="2975"/>
                  </a:lnTo>
                  <a:lnTo>
                    <a:pt x="19656" y="1811"/>
                  </a:lnTo>
                  <a:lnTo>
                    <a:pt x="16632" y="1423"/>
                  </a:lnTo>
                  <a:lnTo>
                    <a:pt x="6696" y="1423"/>
                  </a:lnTo>
                  <a:lnTo>
                    <a:pt x="6696" y="8795"/>
                  </a:lnTo>
                  <a:lnTo>
                    <a:pt x="15336" y="8795"/>
                  </a:lnTo>
                  <a:lnTo>
                    <a:pt x="16632" y="8407"/>
                  </a:lnTo>
                  <a:lnTo>
                    <a:pt x="17280" y="8019"/>
                  </a:lnTo>
                  <a:lnTo>
                    <a:pt x="17280" y="11382"/>
                  </a:lnTo>
                  <a:lnTo>
                    <a:pt x="16632" y="10606"/>
                  </a:lnTo>
                  <a:lnTo>
                    <a:pt x="6696" y="10606"/>
                  </a:lnTo>
                  <a:lnTo>
                    <a:pt x="6696" y="21341"/>
                  </a:lnTo>
                  <a:lnTo>
                    <a:pt x="7992"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9" name="Title Text"/>
          <p:cNvSpPr txBox="1">
            <a:spLocks noGrp="1"/>
          </p:cNvSpPr>
          <p:nvPr>
            <p:ph type="title"/>
          </p:nvPr>
        </p:nvSpPr>
        <p:spPr>
          <a:xfrm>
            <a:off x="1061719" y="405982"/>
            <a:ext cx="19110962" cy="66497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0" name="Body Level One…"/>
          <p:cNvSpPr txBox="1">
            <a:spLocks noGrp="1"/>
          </p:cNvSpPr>
          <p:nvPr>
            <p:ph type="body" idx="1"/>
          </p:nvPr>
        </p:nvSpPr>
        <p:spPr>
          <a:xfrm>
            <a:off x="1061719" y="7055696"/>
            <a:ext cx="19110962" cy="231830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xfrm>
            <a:off x="10263294" y="27220344"/>
            <a:ext cx="4954694" cy="16129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962275" rtl="0" latinLnBrk="0">
        <a:lnSpc>
          <a:spcPct val="100000"/>
        </a:lnSpc>
        <a:spcBef>
          <a:spcPts val="0"/>
        </a:spcBef>
        <a:spcAft>
          <a:spcPts val="0"/>
        </a:spcAft>
        <a:buClrTx/>
        <a:buSzTx/>
        <a:buFontTx/>
        <a:buNone/>
        <a:tabLst/>
        <a:defRPr sz="14300" b="0" i="0" u="none" strike="noStrike" cap="none" spc="0" baseline="0">
          <a:solidFill>
            <a:srgbClr val="000000"/>
          </a:solidFill>
          <a:uFillTx/>
          <a:latin typeface="Arial"/>
          <a:ea typeface="Arial"/>
          <a:cs typeface="Arial"/>
          <a:sym typeface="Arial"/>
        </a:defRPr>
      </a:lvl1pPr>
      <a:lvl2pPr marL="0" marR="0" indent="0" algn="ctr" defTabSz="2962275" rtl="0" latinLnBrk="0">
        <a:lnSpc>
          <a:spcPct val="100000"/>
        </a:lnSpc>
        <a:spcBef>
          <a:spcPts val="0"/>
        </a:spcBef>
        <a:spcAft>
          <a:spcPts val="0"/>
        </a:spcAft>
        <a:buClrTx/>
        <a:buSzTx/>
        <a:buFontTx/>
        <a:buNone/>
        <a:tabLst/>
        <a:defRPr sz="14300" b="0" i="0" u="none" strike="noStrike" cap="none" spc="0" baseline="0">
          <a:solidFill>
            <a:srgbClr val="000000"/>
          </a:solidFill>
          <a:uFillTx/>
          <a:latin typeface="Arial"/>
          <a:ea typeface="Arial"/>
          <a:cs typeface="Arial"/>
          <a:sym typeface="Arial"/>
        </a:defRPr>
      </a:lvl2pPr>
      <a:lvl3pPr marL="0" marR="0" indent="0" algn="ctr" defTabSz="2962275" rtl="0" latinLnBrk="0">
        <a:lnSpc>
          <a:spcPct val="100000"/>
        </a:lnSpc>
        <a:spcBef>
          <a:spcPts val="0"/>
        </a:spcBef>
        <a:spcAft>
          <a:spcPts val="0"/>
        </a:spcAft>
        <a:buClrTx/>
        <a:buSzTx/>
        <a:buFontTx/>
        <a:buNone/>
        <a:tabLst/>
        <a:defRPr sz="14300" b="0" i="0" u="none" strike="noStrike" cap="none" spc="0" baseline="0">
          <a:solidFill>
            <a:srgbClr val="000000"/>
          </a:solidFill>
          <a:uFillTx/>
          <a:latin typeface="Arial"/>
          <a:ea typeface="Arial"/>
          <a:cs typeface="Arial"/>
          <a:sym typeface="Arial"/>
        </a:defRPr>
      </a:lvl3pPr>
      <a:lvl4pPr marL="0" marR="0" indent="0" algn="ctr" defTabSz="2962275" rtl="0" latinLnBrk="0">
        <a:lnSpc>
          <a:spcPct val="100000"/>
        </a:lnSpc>
        <a:spcBef>
          <a:spcPts val="0"/>
        </a:spcBef>
        <a:spcAft>
          <a:spcPts val="0"/>
        </a:spcAft>
        <a:buClrTx/>
        <a:buSzTx/>
        <a:buFontTx/>
        <a:buNone/>
        <a:tabLst/>
        <a:defRPr sz="14300" b="0" i="0" u="none" strike="noStrike" cap="none" spc="0" baseline="0">
          <a:solidFill>
            <a:srgbClr val="000000"/>
          </a:solidFill>
          <a:uFillTx/>
          <a:latin typeface="Arial"/>
          <a:ea typeface="Arial"/>
          <a:cs typeface="Arial"/>
          <a:sym typeface="Arial"/>
        </a:defRPr>
      </a:lvl4pPr>
      <a:lvl5pPr marL="0" marR="0" indent="0" algn="ctr" defTabSz="2962275" rtl="0" latinLnBrk="0">
        <a:lnSpc>
          <a:spcPct val="100000"/>
        </a:lnSpc>
        <a:spcBef>
          <a:spcPts val="0"/>
        </a:spcBef>
        <a:spcAft>
          <a:spcPts val="0"/>
        </a:spcAft>
        <a:buClrTx/>
        <a:buSzTx/>
        <a:buFontTx/>
        <a:buNone/>
        <a:tabLst/>
        <a:defRPr sz="14300" b="0" i="0" u="none" strike="noStrike" cap="none" spc="0" baseline="0">
          <a:solidFill>
            <a:srgbClr val="000000"/>
          </a:solidFill>
          <a:uFillTx/>
          <a:latin typeface="Arial"/>
          <a:ea typeface="Arial"/>
          <a:cs typeface="Arial"/>
          <a:sym typeface="Arial"/>
        </a:defRPr>
      </a:lvl5pPr>
      <a:lvl6pPr marL="0" marR="0" indent="457200" algn="ctr" defTabSz="2962275" rtl="0" latinLnBrk="0">
        <a:lnSpc>
          <a:spcPct val="100000"/>
        </a:lnSpc>
        <a:spcBef>
          <a:spcPts val="0"/>
        </a:spcBef>
        <a:spcAft>
          <a:spcPts val="0"/>
        </a:spcAft>
        <a:buClrTx/>
        <a:buSzTx/>
        <a:buFontTx/>
        <a:buNone/>
        <a:tabLst/>
        <a:defRPr sz="14300" b="0" i="0" u="none" strike="noStrike" cap="none" spc="0" baseline="0">
          <a:solidFill>
            <a:srgbClr val="000000"/>
          </a:solidFill>
          <a:uFillTx/>
          <a:latin typeface="Arial"/>
          <a:ea typeface="Arial"/>
          <a:cs typeface="Arial"/>
          <a:sym typeface="Arial"/>
        </a:defRPr>
      </a:lvl6pPr>
      <a:lvl7pPr marL="0" marR="0" indent="914400" algn="ctr" defTabSz="2962275" rtl="0" latinLnBrk="0">
        <a:lnSpc>
          <a:spcPct val="100000"/>
        </a:lnSpc>
        <a:spcBef>
          <a:spcPts val="0"/>
        </a:spcBef>
        <a:spcAft>
          <a:spcPts val="0"/>
        </a:spcAft>
        <a:buClrTx/>
        <a:buSzTx/>
        <a:buFontTx/>
        <a:buNone/>
        <a:tabLst/>
        <a:defRPr sz="14300" b="0" i="0" u="none" strike="noStrike" cap="none" spc="0" baseline="0">
          <a:solidFill>
            <a:srgbClr val="000000"/>
          </a:solidFill>
          <a:uFillTx/>
          <a:latin typeface="Arial"/>
          <a:ea typeface="Arial"/>
          <a:cs typeface="Arial"/>
          <a:sym typeface="Arial"/>
        </a:defRPr>
      </a:lvl7pPr>
      <a:lvl8pPr marL="0" marR="0" indent="1371600" algn="ctr" defTabSz="2962275" rtl="0" latinLnBrk="0">
        <a:lnSpc>
          <a:spcPct val="100000"/>
        </a:lnSpc>
        <a:spcBef>
          <a:spcPts val="0"/>
        </a:spcBef>
        <a:spcAft>
          <a:spcPts val="0"/>
        </a:spcAft>
        <a:buClrTx/>
        <a:buSzTx/>
        <a:buFontTx/>
        <a:buNone/>
        <a:tabLst/>
        <a:defRPr sz="14300" b="0" i="0" u="none" strike="noStrike" cap="none" spc="0" baseline="0">
          <a:solidFill>
            <a:srgbClr val="000000"/>
          </a:solidFill>
          <a:uFillTx/>
          <a:latin typeface="Arial"/>
          <a:ea typeface="Arial"/>
          <a:cs typeface="Arial"/>
          <a:sym typeface="Arial"/>
        </a:defRPr>
      </a:lvl8pPr>
      <a:lvl9pPr marL="0" marR="0" indent="1828800" algn="ctr" defTabSz="2962275" rtl="0" latinLnBrk="0">
        <a:lnSpc>
          <a:spcPct val="100000"/>
        </a:lnSpc>
        <a:spcBef>
          <a:spcPts val="0"/>
        </a:spcBef>
        <a:spcAft>
          <a:spcPts val="0"/>
        </a:spcAft>
        <a:buClrTx/>
        <a:buSzTx/>
        <a:buFontTx/>
        <a:buNone/>
        <a:tabLst/>
        <a:defRPr sz="14300" b="0" i="0" u="none" strike="noStrike" cap="none" spc="0" baseline="0">
          <a:solidFill>
            <a:srgbClr val="000000"/>
          </a:solidFill>
          <a:uFillTx/>
          <a:latin typeface="Arial"/>
          <a:ea typeface="Arial"/>
          <a:cs typeface="Arial"/>
          <a:sym typeface="Arial"/>
        </a:defRPr>
      </a:lvl9pPr>
    </p:titleStyle>
    <p:bodyStyle>
      <a:lvl1pPr marL="1111250" marR="0" indent="-1111250" algn="l" defTabSz="2962275" rtl="0" latinLnBrk="0">
        <a:lnSpc>
          <a:spcPct val="100000"/>
        </a:lnSpc>
        <a:spcBef>
          <a:spcPts val="2400"/>
        </a:spcBef>
        <a:spcAft>
          <a:spcPts val="0"/>
        </a:spcAft>
        <a:buClrTx/>
        <a:buSzPct val="133000"/>
        <a:buFontTx/>
        <a:buChar char="»"/>
        <a:tabLst/>
        <a:defRPr sz="10400" b="0" i="0" u="none" strike="noStrike" cap="none" spc="0" baseline="0">
          <a:solidFill>
            <a:srgbClr val="000000"/>
          </a:solidFill>
          <a:uFillTx/>
          <a:latin typeface="Arial"/>
          <a:ea typeface="Arial"/>
          <a:cs typeface="Arial"/>
          <a:sym typeface="Arial"/>
        </a:defRPr>
      </a:lvl1pPr>
      <a:lvl2pPr marL="2538865" marR="0" indent="-1057728" algn="l" defTabSz="2962275" rtl="0" latinLnBrk="0">
        <a:lnSpc>
          <a:spcPct val="100000"/>
        </a:lnSpc>
        <a:spcBef>
          <a:spcPts val="2400"/>
        </a:spcBef>
        <a:spcAft>
          <a:spcPts val="0"/>
        </a:spcAft>
        <a:buClrTx/>
        <a:buSzPct val="133000"/>
        <a:buFontTx/>
        <a:buChar char="–"/>
        <a:tabLst/>
        <a:defRPr sz="10400" b="0" i="0" u="none" strike="noStrike" cap="none" spc="0" baseline="0">
          <a:solidFill>
            <a:srgbClr val="000000"/>
          </a:solidFill>
          <a:uFillTx/>
          <a:latin typeface="Arial"/>
          <a:ea typeface="Arial"/>
          <a:cs typeface="Arial"/>
          <a:sym typeface="Arial"/>
        </a:defRPr>
      </a:lvl2pPr>
      <a:lvl3pPr marL="3950758" marR="0" indent="-988483" algn="l" defTabSz="2962275" rtl="0" latinLnBrk="0">
        <a:lnSpc>
          <a:spcPct val="100000"/>
        </a:lnSpc>
        <a:spcBef>
          <a:spcPts val="2400"/>
        </a:spcBef>
        <a:spcAft>
          <a:spcPts val="0"/>
        </a:spcAft>
        <a:buClrTx/>
        <a:buSzPct val="100000"/>
        <a:buFontTx/>
        <a:buChar char="•"/>
        <a:tabLst/>
        <a:defRPr sz="10400" b="0" i="0" u="none" strike="noStrike" cap="none" spc="0" baseline="0">
          <a:solidFill>
            <a:srgbClr val="000000"/>
          </a:solidFill>
          <a:uFillTx/>
          <a:latin typeface="Arial"/>
          <a:ea typeface="Arial"/>
          <a:cs typeface="Arial"/>
          <a:sym typeface="Arial"/>
        </a:defRPr>
      </a:lvl3pPr>
      <a:lvl4pPr marL="5629592" marR="0" indent="-1186179" algn="l" defTabSz="2962275" rtl="0" latinLnBrk="0">
        <a:lnSpc>
          <a:spcPct val="100000"/>
        </a:lnSpc>
        <a:spcBef>
          <a:spcPts val="2400"/>
        </a:spcBef>
        <a:spcAft>
          <a:spcPts val="0"/>
        </a:spcAft>
        <a:buClrTx/>
        <a:buSzPct val="100000"/>
        <a:buFontTx/>
        <a:buChar char="–"/>
        <a:tabLst/>
        <a:defRPr sz="10400" b="0" i="0" u="none" strike="noStrike" cap="none" spc="0" baseline="0">
          <a:solidFill>
            <a:srgbClr val="000000"/>
          </a:solidFill>
          <a:uFillTx/>
          <a:latin typeface="Arial"/>
          <a:ea typeface="Arial"/>
          <a:cs typeface="Arial"/>
          <a:sym typeface="Arial"/>
        </a:defRPr>
      </a:lvl4pPr>
      <a:lvl5pPr marL="10207977" marR="0" indent="-4283427" algn="l" defTabSz="2962275" rtl="0" latinLnBrk="0">
        <a:lnSpc>
          <a:spcPct val="100000"/>
        </a:lnSpc>
        <a:spcBef>
          <a:spcPts val="2400"/>
        </a:spcBef>
        <a:spcAft>
          <a:spcPts val="0"/>
        </a:spcAft>
        <a:buClrTx/>
        <a:buSzPct val="100000"/>
        <a:buFontTx/>
        <a:buChar char="»"/>
        <a:tabLst/>
        <a:defRPr sz="10400" b="0" i="0" u="none" strike="noStrike" cap="none" spc="0" baseline="0">
          <a:solidFill>
            <a:srgbClr val="000000"/>
          </a:solidFill>
          <a:uFillTx/>
          <a:latin typeface="Arial"/>
          <a:ea typeface="Arial"/>
          <a:cs typeface="Arial"/>
          <a:sym typeface="Arial"/>
        </a:defRPr>
      </a:lvl5pPr>
      <a:lvl6pPr marL="10665177" marR="0" indent="-4283427" algn="l" defTabSz="2962275" rtl="0" latinLnBrk="0">
        <a:lnSpc>
          <a:spcPct val="100000"/>
        </a:lnSpc>
        <a:spcBef>
          <a:spcPts val="2400"/>
        </a:spcBef>
        <a:spcAft>
          <a:spcPts val="0"/>
        </a:spcAft>
        <a:buClrTx/>
        <a:buSzPct val="100000"/>
        <a:buFontTx/>
        <a:buChar char=""/>
        <a:tabLst/>
        <a:defRPr sz="10400" b="0" i="0" u="none" strike="noStrike" cap="none" spc="0" baseline="0">
          <a:solidFill>
            <a:srgbClr val="000000"/>
          </a:solidFill>
          <a:uFillTx/>
          <a:latin typeface="Arial"/>
          <a:ea typeface="Arial"/>
          <a:cs typeface="Arial"/>
          <a:sym typeface="Arial"/>
        </a:defRPr>
      </a:lvl6pPr>
      <a:lvl7pPr marL="11122377" marR="0" indent="-4283427" algn="l" defTabSz="2962275" rtl="0" latinLnBrk="0">
        <a:lnSpc>
          <a:spcPct val="100000"/>
        </a:lnSpc>
        <a:spcBef>
          <a:spcPts val="2400"/>
        </a:spcBef>
        <a:spcAft>
          <a:spcPts val="0"/>
        </a:spcAft>
        <a:buClrTx/>
        <a:buSzPct val="100000"/>
        <a:buFontTx/>
        <a:buChar char=""/>
        <a:tabLst/>
        <a:defRPr sz="10400" b="0" i="0" u="none" strike="noStrike" cap="none" spc="0" baseline="0">
          <a:solidFill>
            <a:srgbClr val="000000"/>
          </a:solidFill>
          <a:uFillTx/>
          <a:latin typeface="Arial"/>
          <a:ea typeface="Arial"/>
          <a:cs typeface="Arial"/>
          <a:sym typeface="Arial"/>
        </a:defRPr>
      </a:lvl7pPr>
      <a:lvl8pPr marL="11579577" marR="0" indent="-4283427" algn="l" defTabSz="2962275" rtl="0" latinLnBrk="0">
        <a:lnSpc>
          <a:spcPct val="100000"/>
        </a:lnSpc>
        <a:spcBef>
          <a:spcPts val="2400"/>
        </a:spcBef>
        <a:spcAft>
          <a:spcPts val="0"/>
        </a:spcAft>
        <a:buClrTx/>
        <a:buSzPct val="100000"/>
        <a:buFontTx/>
        <a:buChar char=""/>
        <a:tabLst/>
        <a:defRPr sz="10400" b="0" i="0" u="none" strike="noStrike" cap="none" spc="0" baseline="0">
          <a:solidFill>
            <a:srgbClr val="000000"/>
          </a:solidFill>
          <a:uFillTx/>
          <a:latin typeface="Arial"/>
          <a:ea typeface="Arial"/>
          <a:cs typeface="Arial"/>
          <a:sym typeface="Arial"/>
        </a:defRPr>
      </a:lvl8pPr>
      <a:lvl9pPr marL="12036777" marR="0" indent="-4283427" algn="l" defTabSz="2962275" rtl="0" latinLnBrk="0">
        <a:lnSpc>
          <a:spcPct val="100000"/>
        </a:lnSpc>
        <a:spcBef>
          <a:spcPts val="2400"/>
        </a:spcBef>
        <a:spcAft>
          <a:spcPts val="0"/>
        </a:spcAft>
        <a:buClrTx/>
        <a:buSzPct val="100000"/>
        <a:buFontTx/>
        <a:buChar char=""/>
        <a:tabLst/>
        <a:defRPr sz="104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7.jpeg"/><Relationship Id="rId2" Type="http://schemas.openxmlformats.org/officeDocument/2006/relationships/hyperlink" Target="mailto:mo4g15@soton.ac.uk" TargetMode="Externa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chart" Target="../charts/chart2.xml"/><Relationship Id="rId10" Type="http://schemas.openxmlformats.org/officeDocument/2006/relationships/image" Target="../media/image5.png"/><Relationship Id="rId4" Type="http://schemas.openxmlformats.org/officeDocument/2006/relationships/chart" Target="../charts/chart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FE3E5"/>
        </a:solidFill>
        <a:effectLst/>
      </p:bgPr>
    </p:bg>
    <p:spTree>
      <p:nvGrpSpPr>
        <p:cNvPr id="1" name=""/>
        <p:cNvGrpSpPr/>
        <p:nvPr/>
      </p:nvGrpSpPr>
      <p:grpSpPr>
        <a:xfrm>
          <a:off x="0" y="0"/>
          <a:ext cx="0" cy="0"/>
          <a:chOff x="0" y="0"/>
          <a:chExt cx="0" cy="0"/>
        </a:xfrm>
      </p:grpSpPr>
      <p:sp>
        <p:nvSpPr>
          <p:cNvPr id="48" name="Online Mechanism Design using Reinforcement Learning for Cloud Resource Allocation"/>
          <p:cNvSpPr txBox="1"/>
          <p:nvPr/>
        </p:nvSpPr>
        <p:spPr>
          <a:xfrm>
            <a:off x="312532" y="806274"/>
            <a:ext cx="16245907"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2962275">
              <a:spcBef>
                <a:spcPts val="3600"/>
              </a:spcBef>
              <a:defRPr sz="5600">
                <a:solidFill>
                  <a:srgbClr val="FFFFFF"/>
                </a:solidFill>
                <a:latin typeface="Lucida Sans"/>
                <a:ea typeface="Lucida Sans"/>
                <a:cs typeface="Lucida Sans"/>
                <a:sym typeface="Lucida Sans"/>
              </a:defRPr>
            </a:lvl1pPr>
          </a:lstStyle>
          <a:p>
            <a:r>
              <a:rPr lang="en-GB" dirty="0">
                <a:latin typeface="Lucida Sans" panose="020B0602030504020204" pitchFamily="34" charset="0"/>
              </a:rPr>
              <a:t>Fair Vehicle Routing</a:t>
            </a:r>
            <a:endParaRPr dirty="0">
              <a:latin typeface="Lucida Sans" panose="020B0602030504020204" pitchFamily="34" charset="0"/>
            </a:endParaRPr>
          </a:p>
        </p:txBody>
      </p:sp>
      <p:sp>
        <p:nvSpPr>
          <p:cNvPr id="50" name="Author contact details…"/>
          <p:cNvSpPr txBox="1"/>
          <p:nvPr/>
        </p:nvSpPr>
        <p:spPr>
          <a:xfrm>
            <a:off x="327632" y="3278396"/>
            <a:ext cx="5846290"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2962275">
              <a:defRPr sz="3600">
                <a:solidFill>
                  <a:srgbClr val="FFFFFF"/>
                </a:solidFill>
                <a:latin typeface="Lucida Sans"/>
                <a:ea typeface="Lucida Sans"/>
                <a:cs typeface="Lucida Sans"/>
                <a:sym typeface="Lucida Sans"/>
              </a:defRPr>
            </a:pPr>
            <a:r>
              <a:rPr sz="2400" dirty="0">
                <a:latin typeface="Lucida Sans" panose="020B0602030504020204" pitchFamily="34" charset="0"/>
              </a:rPr>
              <a:t>Email: </a:t>
            </a:r>
            <a:r>
              <a:rPr lang="en-GB" sz="2400" u="sng" dirty="0">
                <a:solidFill>
                  <a:srgbClr val="009999"/>
                </a:solidFill>
                <a:uFill>
                  <a:solidFill>
                    <a:srgbClr val="009999"/>
                  </a:solidFill>
                </a:uFill>
                <a:latin typeface="Lucida Sans" panose="020B0602030504020204" pitchFamily="34" charset="0"/>
                <a:hlinkClick r:id="rId2">
                  <a:extLst>
                    <a:ext uri="{A12FA001-AC4F-418D-AE19-62706E023703}">
                      <ahyp:hlinkClr xmlns:ahyp="http://schemas.microsoft.com/office/drawing/2018/hyperlinkcolor" val="tx"/>
                    </a:ext>
                  </a:extLst>
                </a:hlinkClick>
              </a:rPr>
              <a:t>rjmd1g17@soton.ac.uk</a:t>
            </a:r>
          </a:p>
        </p:txBody>
      </p:sp>
      <p:sp>
        <p:nvSpPr>
          <p:cNvPr id="2" name="TextBox 1">
            <a:extLst>
              <a:ext uri="{FF2B5EF4-FFF2-40B4-BE49-F238E27FC236}">
                <a16:creationId xmlns:a16="http://schemas.microsoft.com/office/drawing/2014/main" id="{497DCA00-25C4-0745-A8CC-0E8A8A34574A}"/>
              </a:ext>
            </a:extLst>
          </p:cNvPr>
          <p:cNvSpPr txBox="1"/>
          <p:nvPr/>
        </p:nvSpPr>
        <p:spPr>
          <a:xfrm>
            <a:off x="276718" y="2811136"/>
            <a:ext cx="639213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u="none" strike="noStrike" cap="none" spc="0" normalizeH="0" baseline="0" dirty="0">
                <a:ln>
                  <a:noFill/>
                </a:ln>
                <a:solidFill>
                  <a:schemeClr val="tx2">
                    <a:lumMod val="20000"/>
                    <a:lumOff val="80000"/>
                  </a:schemeClr>
                </a:solidFill>
                <a:effectLst/>
                <a:uFillTx/>
                <a:latin typeface="Lucida Sans" panose="020B0602030504020204" pitchFamily="34" charset="0"/>
                <a:cs typeface="Arial" panose="020B0604020202020204" pitchFamily="34" charset="0"/>
                <a:sym typeface="Arial"/>
              </a:rPr>
              <a:t>Remi Duneau, Seb</a:t>
            </a:r>
            <a:r>
              <a:rPr lang="en-US" sz="2400" dirty="0">
                <a:solidFill>
                  <a:schemeClr val="tx2">
                    <a:lumMod val="20000"/>
                    <a:lumOff val="80000"/>
                  </a:schemeClr>
                </a:solidFill>
                <a:latin typeface="Lucida Sans" panose="020B0602030504020204" pitchFamily="34" charset="0"/>
                <a:cs typeface="Arial" panose="020B0604020202020204" pitchFamily="34" charset="0"/>
              </a:rPr>
              <a:t>astian Stein (Supervisor)</a:t>
            </a:r>
            <a:endParaRPr kumimoji="0" lang="en-US" sz="2400" b="0" u="none" strike="noStrike" cap="none" spc="0" normalizeH="0" baseline="0" dirty="0">
              <a:ln>
                <a:noFill/>
              </a:ln>
              <a:solidFill>
                <a:schemeClr val="tx2">
                  <a:lumMod val="20000"/>
                  <a:lumOff val="80000"/>
                </a:schemeClr>
              </a:solidFill>
              <a:effectLst/>
              <a:uFillTx/>
              <a:latin typeface="Lucida Sans" panose="020B0602030504020204" pitchFamily="34" charset="0"/>
              <a:cs typeface="Arial" panose="020B0604020202020204" pitchFamily="34" charset="0"/>
              <a:sym typeface="Arial"/>
            </a:endParaRPr>
          </a:p>
        </p:txBody>
      </p:sp>
      <mc:AlternateContent xmlns:mc="http://schemas.openxmlformats.org/markup-compatibility/2006">
        <mc:Choice xmlns:a14="http://schemas.microsoft.com/office/drawing/2010/main" Requires="a14">
          <p:sp>
            <p:nvSpPr>
              <p:cNvPr id="103" name="Solution…">
                <a:extLst>
                  <a:ext uri="{FF2B5EF4-FFF2-40B4-BE49-F238E27FC236}">
                    <a16:creationId xmlns:a16="http://schemas.microsoft.com/office/drawing/2014/main" id="{0B31C05D-BA89-43BC-9432-776FB615C0DE}"/>
                  </a:ext>
                </a:extLst>
              </p:cNvPr>
              <p:cNvSpPr>
                <a:spLocks noChangeAspect="1"/>
              </p:cNvSpPr>
              <p:nvPr/>
            </p:nvSpPr>
            <p:spPr>
              <a:xfrm>
                <a:off x="10686895" y="4069396"/>
                <a:ext cx="10163934" cy="6058587"/>
              </a:xfrm>
              <a:prstGeom prst="roundRect">
                <a:avLst>
                  <a:gd name="adj" fmla="val 5451"/>
                </a:avLst>
              </a:prstGeom>
              <a:ln w="76200">
                <a:solidFill>
                  <a:schemeClr val="bg1">
                    <a:lumMod val="65000"/>
                  </a:schemeClr>
                </a:solidFill>
              </a:ln>
              <a:extLst>
                <a:ext uri="{C572A759-6A51-4108-AA02-DFA0A04FC94B}">
                  <ma14:wrappingTextBoxFlag xmlns="" xmlns:m="http://schemas.openxmlformats.org/officeDocument/2006/math" xmlns:ma14="http://schemas.microsoft.com/office/mac/drawingml/2011/main" val="1"/>
                </a:ext>
              </a:extLst>
            </p:spPr>
            <p:style>
              <a:lnRef idx="2">
                <a:schemeClr val="accent5"/>
              </a:lnRef>
              <a:fillRef idx="1">
                <a:schemeClr val="lt1"/>
              </a:fillRef>
              <a:effectRef idx="0">
                <a:schemeClr val="accent5"/>
              </a:effectRef>
              <a:fontRef idx="minor">
                <a:schemeClr val="dk1"/>
              </a:fontRef>
            </p:style>
            <p:txBody>
              <a:bodyPr lIns="190500" tIns="190500" rIns="190500" bIns="190500"/>
              <a:lstStyle/>
              <a:p>
                <a:pPr>
                  <a:defRPr sz="2400" b="1" u="sng">
                    <a:latin typeface="Lucida Sans"/>
                    <a:ea typeface="Lucida Sans"/>
                    <a:cs typeface="Lucida Sans"/>
                    <a:sym typeface="Lucida Sans"/>
                  </a:defRPr>
                </a:pPr>
                <a:r>
                  <a:rPr lang="en-GB" dirty="0">
                    <a:latin typeface="Lucida Sans" panose="020B0602030504020204" pitchFamily="34" charset="0"/>
                    <a:cs typeface="Arial" panose="020B0604020202020204" pitchFamily="34" charset="0"/>
                  </a:rPr>
                  <a:t>Algorithm Descriptions:</a:t>
                </a:r>
              </a:p>
              <a:p>
                <a:pPr>
                  <a:defRPr sz="2400" b="1" u="sng">
                    <a:latin typeface="Lucida Sans"/>
                    <a:ea typeface="Lucida Sans"/>
                    <a:cs typeface="Lucida Sans"/>
                    <a:sym typeface="Lucida Sans"/>
                  </a:defRPr>
                </a:pPr>
                <a:endParaRPr lang="en-GB" sz="1200" dirty="0">
                  <a:latin typeface="Lucida Sans" panose="020B0602030504020204" pitchFamily="34" charset="0"/>
                  <a:cs typeface="Arial" panose="020B0604020202020204" pitchFamily="34" charset="0"/>
                </a:endParaRPr>
              </a:p>
              <a:p>
                <a:pPr marL="469900" indent="-342900">
                  <a:buSzPct val="100000"/>
                  <a:buFont typeface="Arial" panose="020B0604020202020204" pitchFamily="34" charset="0"/>
                  <a:buChar char="•"/>
                  <a:defRPr sz="2400">
                    <a:latin typeface="Lucida Sans"/>
                    <a:ea typeface="Lucida Sans"/>
                    <a:cs typeface="Lucida Sans"/>
                    <a:sym typeface="Lucida Sans"/>
                  </a:defRPr>
                </a:pPr>
                <a:r>
                  <a:rPr lang="en-GB" b="1" dirty="0">
                    <a:latin typeface="Lucida Sans" panose="020B0602030504020204" pitchFamily="34" charset="0"/>
                    <a:cs typeface="Arial" panose="020B0604020202020204" pitchFamily="34" charset="0"/>
                  </a:rPr>
                  <a:t>Dijkstra</a:t>
                </a:r>
                <a:r>
                  <a:rPr lang="en-GB" dirty="0">
                    <a:latin typeface="Lucida Sans" panose="020B0602030504020204" pitchFamily="34" charset="0"/>
                    <a:cs typeface="Arial" panose="020B0604020202020204" pitchFamily="34" charset="0"/>
                  </a:rPr>
                  <a:t> finds the fastest path from the start node to the end node (least time taken).</a:t>
                </a:r>
              </a:p>
              <a:p>
                <a:pPr marL="127000">
                  <a:buSzPct val="100000"/>
                  <a:defRPr sz="2400">
                    <a:latin typeface="Lucida Sans"/>
                    <a:ea typeface="Lucida Sans"/>
                    <a:cs typeface="Lucida Sans"/>
                    <a:sym typeface="Lucida Sans"/>
                  </a:defRPr>
                </a:pPr>
                <a:endParaRPr lang="en-GB" sz="1200" dirty="0">
                  <a:latin typeface="Lucida Sans" panose="020B0602030504020204" pitchFamily="34" charset="0"/>
                  <a:cs typeface="Arial" panose="020B0604020202020204" pitchFamily="34" charset="0"/>
                </a:endParaRPr>
              </a:p>
              <a:p>
                <a:pPr marL="469900" indent="-342900">
                  <a:buSzPct val="100000"/>
                  <a:buFont typeface="Arial" panose="020B0604020202020204" pitchFamily="34" charset="0"/>
                  <a:buChar char="•"/>
                  <a:defRPr sz="2400">
                    <a:latin typeface="Lucida Sans"/>
                    <a:ea typeface="Lucida Sans"/>
                    <a:cs typeface="Lucida Sans"/>
                    <a:sym typeface="Lucida Sans"/>
                  </a:defRPr>
                </a:pPr>
                <a:r>
                  <a:rPr lang="en-GB" b="1" dirty="0">
                    <a:latin typeface="Lucida Sans" panose="020B0602030504020204" pitchFamily="34" charset="0"/>
                    <a:cs typeface="Arial" panose="020B0604020202020204" pitchFamily="34" charset="0"/>
                  </a:rPr>
                  <a:t>Least Density </a:t>
                </a:r>
                <a:r>
                  <a:rPr lang="en-GB" dirty="0">
                    <a:latin typeface="Lucida Sans" panose="020B0602030504020204" pitchFamily="34" charset="0"/>
                    <a:cs typeface="Arial" panose="020B0604020202020204" pitchFamily="34" charset="0"/>
                  </a:rPr>
                  <a:t>finds the least dense path from the start node to end node (sums the road densities).    </a:t>
                </a:r>
              </a:p>
              <a:p>
                <a:pPr marL="127000">
                  <a:buSzPct val="100000"/>
                  <a:defRPr sz="2400">
                    <a:latin typeface="Lucida Sans"/>
                    <a:ea typeface="Lucida Sans"/>
                    <a:cs typeface="Lucida Sans"/>
                    <a:sym typeface="Lucida Sans"/>
                  </a:defRPr>
                </a:pPr>
                <a:endParaRPr lang="en-GB" sz="1200" dirty="0">
                  <a:latin typeface="Lucida Sans" panose="020B0602030504020204" pitchFamily="34" charset="0"/>
                  <a:cs typeface="Arial" panose="020B0604020202020204" pitchFamily="34" charset="0"/>
                </a:endParaRPr>
              </a:p>
              <a:p>
                <a:pPr marL="469900" indent="-342900">
                  <a:buSzPct val="100000"/>
                  <a:buFont typeface="Arial" panose="020B0604020202020204" pitchFamily="34" charset="0"/>
                  <a:buChar char="•"/>
                  <a:defRPr sz="2400">
                    <a:latin typeface="Lucida Sans"/>
                    <a:ea typeface="Lucida Sans"/>
                    <a:cs typeface="Lucida Sans"/>
                    <a:sym typeface="Lucida Sans"/>
                  </a:defRPr>
                </a:pPr>
                <a:r>
                  <a:rPr lang="en-GB" b="1" dirty="0">
                    <a:latin typeface="Lucida Sans" panose="020B0602030504020204" pitchFamily="34" charset="0"/>
                    <a:cs typeface="Arial" panose="020B0604020202020204" pitchFamily="34" charset="0"/>
                  </a:rPr>
                  <a:t>Least Density With Road Length</a:t>
                </a:r>
                <a:r>
                  <a:rPr lang="en-GB" dirty="0">
                    <a:latin typeface="Lucida Sans" panose="020B0602030504020204" pitchFamily="34" charset="0"/>
                    <a:cs typeface="Arial" panose="020B0604020202020204" pitchFamily="34" charset="0"/>
                  </a:rPr>
                  <a:t> is like least density, but multiplies road density by road length.</a:t>
                </a:r>
              </a:p>
              <a:p>
                <a:pPr marL="127000">
                  <a:buSzPct val="100000"/>
                  <a:defRPr sz="2400">
                    <a:latin typeface="Lucida Sans"/>
                    <a:ea typeface="Lucida Sans"/>
                    <a:cs typeface="Lucida Sans"/>
                    <a:sym typeface="Lucida Sans"/>
                  </a:defRPr>
                </a:pPr>
                <a:endParaRPr lang="en-GB" sz="1200" dirty="0">
                  <a:latin typeface="Lucida Sans" panose="020B0602030504020204" pitchFamily="34" charset="0"/>
                  <a:cs typeface="Arial" panose="020B0604020202020204" pitchFamily="34" charset="0"/>
                </a:endParaRPr>
              </a:p>
              <a:p>
                <a:pPr marL="469900" indent="-342900">
                  <a:buSzPct val="100000"/>
                  <a:buFont typeface="Arial" panose="020B0604020202020204" pitchFamily="34" charset="0"/>
                  <a:buChar char="•"/>
                  <a:defRPr sz="2400">
                    <a:latin typeface="Lucida Sans"/>
                    <a:ea typeface="Lucida Sans"/>
                    <a:cs typeface="Lucida Sans"/>
                    <a:sym typeface="Lucida Sans"/>
                  </a:defRPr>
                </a:pPr>
                <a14:m>
                  <m:oMath xmlns:m="http://schemas.openxmlformats.org/officeDocument/2006/math">
                    <m:r>
                      <a:rPr lang="en-GB" b="1" i="1" smtClean="0">
                        <a:latin typeface="Cambria Math" panose="02040503050406030204" pitchFamily="18" charset="0"/>
                        <a:cs typeface="Arial" panose="020B0604020202020204" pitchFamily="34" charset="0"/>
                      </a:rPr>
                      <m:t>𝑻𝒉𝒓𝒆𝒔𝒐𝒍𝒅</m:t>
                    </m:r>
                  </m:oMath>
                </a14:m>
                <a:r>
                  <a:rPr lang="en-GB" b="1" dirty="0">
                    <a:latin typeface="Lucida Sans" panose="020B0602030504020204" pitchFamily="34" charset="0"/>
                    <a:cs typeface="Arial" panose="020B0604020202020204" pitchFamily="34" charset="0"/>
                  </a:rPr>
                  <a:t> Dijkstra Difference </a:t>
                </a:r>
                <a:r>
                  <a:rPr lang="en-GB" dirty="0">
                    <a:latin typeface="Lucida Sans" panose="020B0602030504020204" pitchFamily="34" charset="0"/>
                    <a:cs typeface="Arial" panose="020B0604020202020204" pitchFamily="34" charset="0"/>
                  </a:rPr>
                  <a:t>performs least density, however doesn't allow taking routes where the current path's travel time is greater than the fastest route that can be taken (i.e. Dijkstra) *</a:t>
                </a:r>
                <a:r>
                  <a:rPr lang="en-GB" b="1" dirty="0">
                    <a:latin typeface="Lucida Sans" panose="020B0602030504020204" pitchFamily="34" charset="0"/>
                    <a:cs typeface="Arial" panose="020B0604020202020204" pitchFamily="34" charset="0"/>
                  </a:rPr>
                  <a:t> </a:t>
                </a:r>
                <a14:m>
                  <m:oMath xmlns:m="http://schemas.openxmlformats.org/officeDocument/2006/math">
                    <m:r>
                      <a:rPr lang="en-GB" b="0" i="1">
                        <a:latin typeface="Cambria Math" panose="02040503050406030204" pitchFamily="18" charset="0"/>
                        <a:cs typeface="Arial" panose="020B0604020202020204" pitchFamily="34" charset="0"/>
                      </a:rPr>
                      <m:t>𝑇h𝑟𝑒𝑠𝑜𝑙𝑑</m:t>
                    </m:r>
                  </m:oMath>
                </a14:m>
                <a:r>
                  <a:rPr lang="en-GB" dirty="0">
                    <a:latin typeface="Lucida Sans" panose="020B0602030504020204" pitchFamily="34" charset="0"/>
                    <a:cs typeface="Arial" panose="020B0604020202020204" pitchFamily="34" charset="0"/>
                  </a:rPr>
                  <a:t>.</a:t>
                </a:r>
              </a:p>
              <a:p>
                <a:pPr marL="127000">
                  <a:buSzPct val="100000"/>
                  <a:defRPr sz="2400">
                    <a:latin typeface="Lucida Sans"/>
                    <a:ea typeface="Lucida Sans"/>
                    <a:cs typeface="Lucida Sans"/>
                    <a:sym typeface="Lucida Sans"/>
                  </a:defRPr>
                </a:pPr>
                <a:endParaRPr lang="en-GB" sz="1200" dirty="0">
                  <a:latin typeface="Lucida Sans" panose="020B0602030504020204" pitchFamily="34" charset="0"/>
                  <a:cs typeface="Arial" panose="020B0604020202020204" pitchFamily="34" charset="0"/>
                </a:endParaRPr>
              </a:p>
              <a:p>
                <a:pPr marL="469900" indent="-342900">
                  <a:buSzPct val="100000"/>
                  <a:buFont typeface="Arial" panose="020B0604020202020204" pitchFamily="34" charset="0"/>
                  <a:buChar char="•"/>
                  <a:defRPr sz="2400">
                    <a:latin typeface="Lucida Sans"/>
                    <a:ea typeface="Lucida Sans"/>
                    <a:cs typeface="Lucida Sans"/>
                    <a:sym typeface="Lucida Sans"/>
                  </a:defRPr>
                </a:pPr>
                <a:r>
                  <a:rPr lang="en-GB" b="1" dirty="0">
                    <a:latin typeface="Lucida Sans" panose="020B0602030504020204" pitchFamily="34" charset="0"/>
                    <a:cs typeface="Arial" panose="020B0604020202020204" pitchFamily="34" charset="0"/>
                  </a:rPr>
                  <a:t>Least Density Exponential</a:t>
                </a:r>
                <a:r>
                  <a:rPr lang="en-GB" dirty="0">
                    <a:latin typeface="Lucida Sans" panose="020B0602030504020204" pitchFamily="34" charset="0"/>
                    <a:cs typeface="Arial" panose="020B0604020202020204" pitchFamily="34" charset="0"/>
                  </a:rPr>
                  <a:t> is like least density, but sums </a:t>
                </a:r>
                <a14:m>
                  <m:oMath xmlns:m="http://schemas.openxmlformats.org/officeDocument/2006/math">
                    <m:sSup>
                      <m:sSupPr>
                        <m:ctrlPr>
                          <a:rPr lang="en-GB" i="1" smtClean="0"/>
                        </m:ctrlPr>
                      </m:sSupPr>
                      <m:e>
                        <m:r>
                          <a:rPr lang="en-GB" b="0" i="1" smtClean="0"/>
                          <m:t>𝑒</m:t>
                        </m:r>
                      </m:e>
                      <m:sup>
                        <m:r>
                          <a:rPr lang="en-GB" b="0" i="1" smtClean="0"/>
                          <m:t>𝑟𝑜𝑎𝑑𝐷𝑒𝑛𝑠𝑖𝑡𝑦</m:t>
                        </m:r>
                      </m:sup>
                    </m:sSup>
                  </m:oMath>
                </a14:m>
                <a:r>
                  <a:rPr lang="en-GB" dirty="0">
                    <a:latin typeface="Lucida Sans" panose="020B0602030504020204" pitchFamily="34" charset="0"/>
                    <a:cs typeface="Arial" panose="020B0604020202020204" pitchFamily="34" charset="0"/>
                  </a:rPr>
                  <a:t>.</a:t>
                </a:r>
              </a:p>
            </p:txBody>
          </p:sp>
        </mc:Choice>
        <mc:Fallback>
          <p:sp>
            <p:nvSpPr>
              <p:cNvPr id="103" name="Solution…">
                <a:extLst>
                  <a:ext uri="{FF2B5EF4-FFF2-40B4-BE49-F238E27FC236}">
                    <a16:creationId xmlns:a16="http://schemas.microsoft.com/office/drawing/2014/main" id="{0B31C05D-BA89-43BC-9432-776FB615C0DE}"/>
                  </a:ext>
                </a:extLst>
              </p:cNvPr>
              <p:cNvSpPr>
                <a:spLocks noRot="1" noChangeAspect="1" noMove="1" noResize="1" noEditPoints="1" noAdjustHandles="1" noChangeArrowheads="1" noChangeShapeType="1" noTextEdit="1"/>
              </p:cNvSpPr>
              <p:nvPr/>
            </p:nvSpPr>
            <p:spPr>
              <a:xfrm>
                <a:off x="10686895" y="4069396"/>
                <a:ext cx="10163934" cy="6058587"/>
              </a:xfrm>
              <a:prstGeom prst="roundRect">
                <a:avLst>
                  <a:gd name="adj" fmla="val 5451"/>
                </a:avLst>
              </a:prstGeom>
              <a:blipFill>
                <a:blip r:embed="rId3"/>
                <a:stretch>
                  <a:fillRect b="-994"/>
                </a:stretch>
              </a:blipFill>
              <a:ln w="76200">
                <a:solidFill>
                  <a:schemeClr val="bg1">
                    <a:lumMod val="65000"/>
                  </a:schemeClr>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GB">
                    <a:noFill/>
                  </a:rPr>
                  <a:t> </a:t>
                </a:r>
              </a:p>
            </p:txBody>
          </p:sp>
        </mc:Fallback>
      </mc:AlternateContent>
      <p:graphicFrame>
        <p:nvGraphicFramePr>
          <p:cNvPr id="105" name="Chart 104">
            <a:extLst>
              <a:ext uri="{FF2B5EF4-FFF2-40B4-BE49-F238E27FC236}">
                <a16:creationId xmlns:a16="http://schemas.microsoft.com/office/drawing/2014/main" id="{CF22CE80-0A72-4FD9-A09D-126D0367C42F}"/>
              </a:ext>
            </a:extLst>
          </p:cNvPr>
          <p:cNvGraphicFramePr>
            <a:graphicFrameLocks/>
          </p:cNvGraphicFramePr>
          <p:nvPr>
            <p:extLst>
              <p:ext uri="{D42A27DB-BD31-4B8C-83A1-F6EECF244321}">
                <p14:modId xmlns:p14="http://schemas.microsoft.com/office/powerpoint/2010/main" val="2446621004"/>
              </p:ext>
            </p:extLst>
          </p:nvPr>
        </p:nvGraphicFramePr>
        <p:xfrm>
          <a:off x="276718" y="22534356"/>
          <a:ext cx="10163869" cy="527119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6" name="Chart 105">
            <a:extLst>
              <a:ext uri="{FF2B5EF4-FFF2-40B4-BE49-F238E27FC236}">
                <a16:creationId xmlns:a16="http://schemas.microsoft.com/office/drawing/2014/main" id="{162C9443-593D-4765-8E1D-0CF97D05382C}"/>
              </a:ext>
            </a:extLst>
          </p:cNvPr>
          <p:cNvGraphicFramePr>
            <a:graphicFrameLocks/>
          </p:cNvGraphicFramePr>
          <p:nvPr>
            <p:extLst>
              <p:ext uri="{D42A27DB-BD31-4B8C-83A1-F6EECF244321}">
                <p14:modId xmlns:p14="http://schemas.microsoft.com/office/powerpoint/2010/main" val="3075324372"/>
              </p:ext>
            </p:extLst>
          </p:nvPr>
        </p:nvGraphicFramePr>
        <p:xfrm>
          <a:off x="10686895" y="10274378"/>
          <a:ext cx="10163473" cy="5271191"/>
        </p:xfrm>
        <a:graphic>
          <a:graphicData uri="http://schemas.openxmlformats.org/drawingml/2006/chart">
            <c:chart xmlns:c="http://schemas.openxmlformats.org/drawingml/2006/chart" xmlns:r="http://schemas.openxmlformats.org/officeDocument/2006/relationships" r:id="rId5"/>
          </a:graphicData>
        </a:graphic>
      </p:graphicFrame>
      <p:grpSp>
        <p:nvGrpSpPr>
          <p:cNvPr id="19" name="Group 18">
            <a:extLst>
              <a:ext uri="{FF2B5EF4-FFF2-40B4-BE49-F238E27FC236}">
                <a16:creationId xmlns:a16="http://schemas.microsoft.com/office/drawing/2014/main" id="{32D028F0-30C7-43BC-AA34-976AABB2646C}"/>
              </a:ext>
            </a:extLst>
          </p:cNvPr>
          <p:cNvGrpSpPr/>
          <p:nvPr/>
        </p:nvGrpSpPr>
        <p:grpSpPr>
          <a:xfrm>
            <a:off x="276718" y="15461740"/>
            <a:ext cx="10163934" cy="6891434"/>
            <a:chOff x="276793" y="20864416"/>
            <a:chExt cx="10163934" cy="6891434"/>
          </a:xfrm>
        </p:grpSpPr>
        <p:sp>
          <p:nvSpPr>
            <p:cNvPr id="104" name="Solution…">
              <a:extLst>
                <a:ext uri="{FF2B5EF4-FFF2-40B4-BE49-F238E27FC236}">
                  <a16:creationId xmlns:a16="http://schemas.microsoft.com/office/drawing/2014/main" id="{8FE5F018-997E-4E39-9CBB-47F4A1178009}"/>
                </a:ext>
              </a:extLst>
            </p:cNvPr>
            <p:cNvSpPr>
              <a:spLocks noChangeAspect="1"/>
            </p:cNvSpPr>
            <p:nvPr/>
          </p:nvSpPr>
          <p:spPr>
            <a:xfrm>
              <a:off x="276793" y="20864416"/>
              <a:ext cx="10163934" cy="6891434"/>
            </a:xfrm>
            <a:prstGeom prst="roundRect">
              <a:avLst>
                <a:gd name="adj" fmla="val 5451"/>
              </a:avLst>
            </a:prstGeom>
            <a:ln w="76200">
              <a:solidFill>
                <a:schemeClr val="bg1">
                  <a:lumMod val="65000"/>
                </a:schemeClr>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5"/>
            </a:lnRef>
            <a:fillRef idx="1">
              <a:schemeClr val="lt1"/>
            </a:fillRef>
            <a:effectRef idx="0">
              <a:schemeClr val="accent5"/>
            </a:effectRef>
            <a:fontRef idx="minor">
              <a:schemeClr val="dk1"/>
            </a:fontRef>
          </p:style>
          <p:txBody>
            <a:bodyPr lIns="190500" tIns="190500" rIns="190500" bIns="190500"/>
            <a:lstStyle/>
            <a:p>
              <a:pPr>
                <a:defRPr sz="2400" b="1" u="sng">
                  <a:latin typeface="Lucida Sans"/>
                  <a:ea typeface="Lucida Sans"/>
                  <a:cs typeface="Lucida Sans"/>
                  <a:sym typeface="Lucida Sans"/>
                </a:defRPr>
              </a:pPr>
              <a:r>
                <a:rPr lang="en-GB" dirty="0">
                  <a:latin typeface="Lucida Sans" panose="020B0602030504020204" pitchFamily="34" charset="0"/>
                </a:rPr>
                <a:t>Experimental Setup</a:t>
              </a:r>
            </a:p>
            <a:p>
              <a:pPr marL="127000">
                <a:buSzPct val="100000"/>
                <a:defRPr sz="2400">
                  <a:latin typeface="Lucida Sans"/>
                  <a:ea typeface="Lucida Sans"/>
                  <a:cs typeface="Lucida Sans"/>
                  <a:sym typeface="Lucida Sans"/>
                </a:defRPr>
              </a:pPr>
              <a:endParaRPr lang="en-GB" sz="1100" dirty="0">
                <a:latin typeface="Lucida Sans" panose="020B0602030504020204" pitchFamily="34" charset="0"/>
                <a:cs typeface="Arial" panose="020B0604020202020204" pitchFamily="34" charset="0"/>
              </a:endParaRPr>
            </a:p>
            <a:p>
              <a:pPr marL="127000">
                <a:buSzPct val="100000"/>
                <a:defRPr sz="2400">
                  <a:latin typeface="Lucida Sans"/>
                  <a:ea typeface="Lucida Sans"/>
                  <a:cs typeface="Lucida Sans"/>
                  <a:sym typeface="Lucida Sans"/>
                </a:defRPr>
              </a:pPr>
              <a:r>
                <a:rPr lang="en-GB" dirty="0">
                  <a:latin typeface="Lucida Sans" panose="020B0602030504020204" pitchFamily="34" charset="0"/>
                </a:rPr>
                <a:t>Different routing algorithms were explored on a simplified network of part of Berlin, Germany (</a:t>
              </a:r>
              <a:r>
                <a:rPr lang="en-GB" dirty="0" err="1">
                  <a:latin typeface="Lucida Sans" panose="020B0602030504020204" pitchFamily="34" charset="0"/>
                </a:rPr>
                <a:t>Lochert</a:t>
              </a:r>
              <a:r>
                <a:rPr lang="en-GB" dirty="0">
                  <a:latin typeface="Lucida Sans" panose="020B0602030504020204" pitchFamily="34" charset="0"/>
                </a:rPr>
                <a:t> et al., 2003):</a:t>
              </a:r>
            </a:p>
          </p:txBody>
        </p:sp>
        <p:pic>
          <p:nvPicPr>
            <p:cNvPr id="15" name="Picture 14">
              <a:extLst>
                <a:ext uri="{FF2B5EF4-FFF2-40B4-BE49-F238E27FC236}">
                  <a16:creationId xmlns:a16="http://schemas.microsoft.com/office/drawing/2014/main" id="{C7B38A49-375B-4532-AC02-8EBCE0E302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413" y="22564594"/>
              <a:ext cx="8442689" cy="5040832"/>
            </a:xfrm>
            <a:prstGeom prst="rect">
              <a:avLst/>
            </a:prstGeom>
          </p:spPr>
        </p:pic>
      </p:grpSp>
      <mc:AlternateContent xmlns:mc="http://schemas.openxmlformats.org/markup-compatibility/2006">
        <mc:Choice xmlns:a14="http://schemas.microsoft.com/office/drawing/2010/main" Requires="a14">
          <p:sp>
            <p:nvSpPr>
              <p:cNvPr id="116" name="Solution…">
                <a:extLst>
                  <a:ext uri="{FF2B5EF4-FFF2-40B4-BE49-F238E27FC236}">
                    <a16:creationId xmlns:a16="http://schemas.microsoft.com/office/drawing/2014/main" id="{7A64F59E-6888-49B7-8302-7FB51520B1F5}"/>
                  </a:ext>
                </a:extLst>
              </p:cNvPr>
              <p:cNvSpPr>
                <a:spLocks noChangeAspect="1"/>
              </p:cNvSpPr>
              <p:nvPr/>
            </p:nvSpPr>
            <p:spPr>
              <a:xfrm>
                <a:off x="276718" y="6859047"/>
                <a:ext cx="10163934" cy="8448110"/>
              </a:xfrm>
              <a:prstGeom prst="roundRect">
                <a:avLst>
                  <a:gd name="adj" fmla="val 5451"/>
                </a:avLst>
              </a:prstGeom>
              <a:ln w="76200">
                <a:solidFill>
                  <a:schemeClr val="bg1">
                    <a:lumMod val="65000"/>
                  </a:schemeClr>
                </a:solidFill>
              </a:ln>
              <a:extLst>
                <a:ext uri="{C572A759-6A51-4108-AA02-DFA0A04FC94B}">
                  <ma14:wrappingTextBoxFlag xmlns="" xmlns:m="http://schemas.openxmlformats.org/officeDocument/2006/math" xmlns:ma14="http://schemas.microsoft.com/office/mac/drawingml/2011/main" val="1"/>
                </a:ext>
              </a:extLst>
            </p:spPr>
            <p:style>
              <a:lnRef idx="2">
                <a:schemeClr val="accent5"/>
              </a:lnRef>
              <a:fillRef idx="1">
                <a:schemeClr val="lt1"/>
              </a:fillRef>
              <a:effectRef idx="0">
                <a:schemeClr val="accent5"/>
              </a:effectRef>
              <a:fontRef idx="minor">
                <a:schemeClr val="dk1"/>
              </a:fontRef>
            </p:style>
            <p:txBody>
              <a:bodyPr lIns="190500" tIns="190500" rIns="190500" bIns="190500"/>
              <a:lstStyle/>
              <a:p>
                <a:pPr>
                  <a:defRPr sz="2400" b="1" u="sng">
                    <a:latin typeface="Lucida Sans"/>
                    <a:ea typeface="Lucida Sans"/>
                    <a:cs typeface="Lucida Sans"/>
                    <a:sym typeface="Lucida Sans"/>
                  </a:defRPr>
                </a:pPr>
                <a:r>
                  <a:rPr lang="en-GB" dirty="0">
                    <a:latin typeface="Lucida Sans" panose="020B0602030504020204" pitchFamily="34" charset="0"/>
                    <a:cs typeface="Arial" panose="020B0604020202020204" pitchFamily="34" charset="0"/>
                  </a:rPr>
                  <a:t>Simulator:</a:t>
                </a:r>
              </a:p>
              <a:p>
                <a:pPr>
                  <a:defRPr sz="2400" b="1" u="sng">
                    <a:latin typeface="Lucida Sans"/>
                    <a:ea typeface="Lucida Sans"/>
                    <a:cs typeface="Lucida Sans"/>
                    <a:sym typeface="Lucida Sans"/>
                  </a:defRPr>
                </a:pPr>
                <a:endParaRPr lang="en-GB" sz="1200" dirty="0">
                  <a:latin typeface="Lucida Sans" panose="020B0602030504020204" pitchFamily="34" charset="0"/>
                  <a:cs typeface="Arial" panose="020B0604020202020204" pitchFamily="34" charset="0"/>
                </a:endParaRPr>
              </a:p>
              <a:p>
                <a:pPr marL="469900" indent="-342900">
                  <a:buSzPct val="100000"/>
                  <a:buFont typeface="Arial" panose="020B0604020202020204" pitchFamily="34" charset="0"/>
                  <a:buChar char="•"/>
                  <a:defRPr sz="2400">
                    <a:latin typeface="Lucida Sans"/>
                    <a:ea typeface="Lucida Sans"/>
                    <a:cs typeface="Lucida Sans"/>
                    <a:sym typeface="Lucida Sans"/>
                  </a:defRPr>
                </a:pPr>
                <a:r>
                  <a:rPr lang="en-GB" dirty="0">
                    <a:latin typeface="Lucida Sans" panose="020B0602030504020204" pitchFamily="34" charset="0"/>
                    <a:cs typeface="Arial" panose="020B0604020202020204" pitchFamily="34" charset="0"/>
                  </a:rPr>
                  <a:t>Road network is a graph of nodes and edges (roads).</a:t>
                </a:r>
              </a:p>
              <a:p>
                <a:pPr marL="469900" indent="-342900">
                  <a:buSzPct val="100000"/>
                  <a:buFont typeface="Arial" panose="020B0604020202020204" pitchFamily="34" charset="0"/>
                  <a:buChar char="•"/>
                  <a:defRPr sz="2400">
                    <a:latin typeface="Lucida Sans"/>
                    <a:ea typeface="Lucida Sans"/>
                    <a:cs typeface="Lucida Sans"/>
                    <a:sym typeface="Lucida Sans"/>
                  </a:defRPr>
                </a:pPr>
                <a:endParaRPr lang="en-GB" sz="1200" dirty="0">
                  <a:latin typeface="Lucida Sans" panose="020B0602030504020204" pitchFamily="34" charset="0"/>
                  <a:cs typeface="Arial" panose="020B0604020202020204" pitchFamily="34" charset="0"/>
                </a:endParaRPr>
              </a:p>
              <a:p>
                <a:pPr marL="469900" indent="-342900">
                  <a:buSzPct val="100000"/>
                  <a:buFont typeface="Arial" panose="020B0604020202020204" pitchFamily="34" charset="0"/>
                  <a:buChar char="•"/>
                  <a:defRPr sz="2400">
                    <a:latin typeface="Lucida Sans"/>
                    <a:ea typeface="Lucida Sans"/>
                    <a:cs typeface="Lucida Sans"/>
                    <a:sym typeface="Lucida Sans"/>
                  </a:defRPr>
                </a:pPr>
                <a:r>
                  <a:rPr lang="en-GB" dirty="0">
                    <a:latin typeface="Lucida Sans" panose="020B0602030504020204" pitchFamily="34" charset="0"/>
                    <a:cs typeface="Arial" panose="020B0604020202020204" pitchFamily="34" charset="0"/>
                  </a:rPr>
                  <a:t>Vehicles have a start node and end node, and travel from node to node. </a:t>
                </a:r>
              </a:p>
              <a:p>
                <a:pPr marL="127000">
                  <a:buSzPct val="100000"/>
                  <a:defRPr sz="2400">
                    <a:latin typeface="Lucida Sans"/>
                    <a:ea typeface="Lucida Sans"/>
                    <a:cs typeface="Lucida Sans"/>
                    <a:sym typeface="Lucida Sans"/>
                  </a:defRPr>
                </a:pPr>
                <a:endParaRPr lang="en-GB" sz="1200" dirty="0">
                  <a:latin typeface="Lucida Sans" panose="020B0602030504020204" pitchFamily="34" charset="0"/>
                  <a:cs typeface="Arial" panose="020B0604020202020204" pitchFamily="34" charset="0"/>
                </a:endParaRPr>
              </a:p>
              <a:p>
                <a:pPr marL="469900" indent="-342900">
                  <a:buSzPct val="100000"/>
                  <a:buFont typeface="Arial" panose="020B0604020202020204" pitchFamily="34" charset="0"/>
                  <a:buChar char="•"/>
                  <a:defRPr sz="2400">
                    <a:latin typeface="Lucida Sans"/>
                    <a:ea typeface="Lucida Sans"/>
                    <a:cs typeface="Lucida Sans"/>
                    <a:sym typeface="Lucida Sans"/>
                  </a:defRPr>
                </a:pPr>
                <a:r>
                  <a:rPr lang="en-GB" dirty="0">
                    <a:latin typeface="Lucida Sans" panose="020B0602030504020204" pitchFamily="34" charset="0"/>
                    <a:cs typeface="Arial" panose="020B0604020202020204" pitchFamily="34" charset="0"/>
                  </a:rPr>
                  <a:t>Roads have a max number of vehicles, max speed, and a density.</a:t>
                </a:r>
              </a:p>
              <a:p>
                <a:pPr marL="127000">
                  <a:buSzPct val="100000"/>
                  <a:defRPr sz="2400">
                    <a:latin typeface="Lucida Sans"/>
                    <a:ea typeface="Lucida Sans"/>
                    <a:cs typeface="Lucida Sans"/>
                    <a:sym typeface="Lucida Sans"/>
                  </a:defRPr>
                </a:pPr>
                <a:endParaRPr lang="en-GB" sz="1200" dirty="0">
                  <a:latin typeface="Lucida Sans" panose="020B0602030504020204" pitchFamily="34" charset="0"/>
                  <a:cs typeface="Arial" panose="020B0604020202020204" pitchFamily="34" charset="0"/>
                </a:endParaRPr>
              </a:p>
              <a:p>
                <a:pPr marL="469900" indent="-342900">
                  <a:buSzPct val="100000"/>
                  <a:buFont typeface="Arial" panose="020B0604020202020204" pitchFamily="34" charset="0"/>
                  <a:buChar char="•"/>
                  <a:defRPr sz="2400">
                    <a:latin typeface="Lucida Sans"/>
                    <a:ea typeface="Lucida Sans"/>
                    <a:cs typeface="Lucida Sans"/>
                    <a:sym typeface="Lucida Sans"/>
                  </a:defRPr>
                </a:pPr>
                <a:r>
                  <a:rPr lang="en-GB" dirty="0">
                    <a:latin typeface="Lucida Sans" panose="020B0602030504020204" pitchFamily="34" charset="0"/>
                    <a:cs typeface="Arial" panose="020B0604020202020204" pitchFamily="34" charset="0"/>
                  </a:rPr>
                  <a:t>Vehicles do not accelerate/decelerate. Their speed is set when they enter a new road based on the road’s density according to the following equation (Greenberg, 1959):</a:t>
                </a:r>
              </a:p>
              <a:p>
                <a:pPr marL="127000">
                  <a:buSzPct val="100000"/>
                  <a:defRPr sz="2400">
                    <a:latin typeface="Lucida Sans"/>
                    <a:ea typeface="Lucida Sans"/>
                    <a:cs typeface="Lucida Sans"/>
                    <a:sym typeface="Lucida Sans"/>
                  </a:defRPr>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cs typeface="Arial" panose="020B0604020202020204" pitchFamily="34" charset="0"/>
                        </a:rPr>
                        <m:t>𝑢</m:t>
                      </m:r>
                      <m:r>
                        <a:rPr lang="en-GB" b="0" i="1" smtClean="0">
                          <a:latin typeface="Cambria Math" panose="02040503050406030204" pitchFamily="18" charset="0"/>
                          <a:cs typeface="Arial" panose="020B0604020202020204" pitchFamily="34" charset="0"/>
                        </a:rPr>
                        <m:t>=</m:t>
                      </m:r>
                      <m:r>
                        <a:rPr lang="en-GB" b="0" i="1" smtClean="0">
                          <a:latin typeface="Cambria Math" panose="02040503050406030204" pitchFamily="18" charset="0"/>
                          <a:cs typeface="Arial" panose="020B0604020202020204" pitchFamily="34" charset="0"/>
                        </a:rPr>
                        <m:t>𝑐</m:t>
                      </m:r>
                      <m:r>
                        <a:rPr lang="en-GB" b="0" i="1" smtClean="0">
                          <a:latin typeface="Cambria Math" panose="02040503050406030204" pitchFamily="18" charset="0"/>
                          <a:cs typeface="Arial" panose="020B0604020202020204" pitchFamily="34" charset="0"/>
                        </a:rPr>
                        <m:t> </m:t>
                      </m:r>
                      <m:func>
                        <m:funcPr>
                          <m:ctrlPr>
                            <a:rPr lang="en-GB" b="0" i="1" smtClean="0">
                              <a:latin typeface="Cambria Math" panose="02040503050406030204" pitchFamily="18" charset="0"/>
                              <a:cs typeface="Arial" panose="020B0604020202020204" pitchFamily="34" charset="0"/>
                            </a:rPr>
                          </m:ctrlPr>
                        </m:funcPr>
                        <m:fName>
                          <m:r>
                            <m:rPr>
                              <m:sty m:val="p"/>
                            </m:rPr>
                            <a:rPr lang="en-GB" b="0" i="0" smtClean="0">
                              <a:latin typeface="Cambria Math" panose="02040503050406030204" pitchFamily="18" charset="0"/>
                              <a:cs typeface="Arial" panose="020B0604020202020204" pitchFamily="34" charset="0"/>
                            </a:rPr>
                            <m:t>ln</m:t>
                          </m:r>
                        </m:fName>
                        <m:e>
                          <m:d>
                            <m:dPr>
                              <m:ctrlPr>
                                <a:rPr lang="en-GB" b="0" i="1" smtClean="0">
                                  <a:latin typeface="Cambria Math" panose="02040503050406030204" pitchFamily="18" charset="0"/>
                                  <a:cs typeface="Arial" panose="020B0604020202020204" pitchFamily="34" charset="0"/>
                                </a:rPr>
                              </m:ctrlPr>
                            </m:dPr>
                            <m:e>
                              <m:f>
                                <m:fPr>
                                  <m:ctrlPr>
                                    <a:rPr lang="en-GB" b="0" i="1" smtClean="0">
                                      <a:latin typeface="Cambria Math" panose="02040503050406030204" pitchFamily="18" charset="0"/>
                                      <a:cs typeface="Arial" panose="020B0604020202020204" pitchFamily="34" charset="0"/>
                                    </a:rPr>
                                  </m:ctrlPr>
                                </m:fPr>
                                <m:num>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𝑘</m:t>
                                      </m:r>
                                    </m:e>
                                    <m:sub>
                                      <m:r>
                                        <a:rPr lang="en-GB" b="0" i="1" smtClean="0">
                                          <a:latin typeface="Cambria Math" panose="02040503050406030204" pitchFamily="18" charset="0"/>
                                          <a:cs typeface="Arial" panose="020B0604020202020204" pitchFamily="34" charset="0"/>
                                        </a:rPr>
                                        <m:t>𝑗</m:t>
                                      </m:r>
                                    </m:sub>
                                  </m:sSub>
                                </m:num>
                                <m:den>
                                  <m:r>
                                    <a:rPr lang="en-GB" b="0" i="1" smtClean="0">
                                      <a:latin typeface="Cambria Math" panose="02040503050406030204" pitchFamily="18" charset="0"/>
                                      <a:cs typeface="Arial" panose="020B0604020202020204" pitchFamily="34" charset="0"/>
                                    </a:rPr>
                                    <m:t>𝑘</m:t>
                                  </m:r>
                                </m:den>
                              </m:f>
                            </m:e>
                          </m:d>
                        </m:e>
                      </m:func>
                    </m:oMath>
                  </m:oMathPara>
                </a14:m>
                <a:endParaRPr lang="en-GB" dirty="0">
                  <a:latin typeface="Lucida Sans" panose="020B0602030504020204" pitchFamily="34" charset="0"/>
                  <a:cs typeface="Arial" panose="020B0604020202020204" pitchFamily="34" charset="0"/>
                </a:endParaRPr>
              </a:p>
              <a:p>
                <a:pPr marL="127000">
                  <a:buSzPct val="100000"/>
                  <a:defRPr sz="2400">
                    <a:latin typeface="Lucida Sans"/>
                    <a:ea typeface="Lucida Sans"/>
                    <a:cs typeface="Lucida Sans"/>
                    <a:sym typeface="Lucida Sans"/>
                  </a:defRPr>
                </a:pPr>
                <a:r>
                  <a:rPr lang="en-GB" dirty="0">
                    <a:latin typeface="Lucida Sans" panose="020B0602030504020204" pitchFamily="34" charset="0"/>
                    <a:cs typeface="Arial" panose="020B0604020202020204" pitchFamily="34" charset="0"/>
                  </a:rPr>
                  <a:t>where </a:t>
                </a:r>
                <a14:m>
                  <m:oMath xmlns:m="http://schemas.openxmlformats.org/officeDocument/2006/math">
                    <m:r>
                      <a:rPr lang="en-GB" i="1">
                        <a:latin typeface="Cambria Math" panose="02040503050406030204" pitchFamily="18" charset="0"/>
                        <a:cs typeface="Arial" panose="020B0604020202020204" pitchFamily="34" charset="0"/>
                      </a:rPr>
                      <m:t>𝑢</m:t>
                    </m:r>
                  </m:oMath>
                </a14:m>
                <a:r>
                  <a:rPr lang="en-GB" dirty="0">
                    <a:latin typeface="Lucida Sans" panose="020B0602030504020204" pitchFamily="34" charset="0"/>
                    <a:cs typeface="Arial" panose="020B0604020202020204" pitchFamily="34" charset="0"/>
                  </a:rPr>
                  <a:t> is the speed, </a:t>
                </a:r>
                <a14:m>
                  <m:oMath xmlns:m="http://schemas.openxmlformats.org/officeDocument/2006/math">
                    <m:r>
                      <a:rPr lang="en-GB" i="1">
                        <a:latin typeface="Cambria Math" panose="02040503050406030204" pitchFamily="18" charset="0"/>
                        <a:cs typeface="Arial" panose="020B0604020202020204" pitchFamily="34" charset="0"/>
                      </a:rPr>
                      <m:t>𝑐</m:t>
                    </m:r>
                  </m:oMath>
                </a14:m>
                <a:r>
                  <a:rPr lang="en-GB" dirty="0">
                    <a:latin typeface="Lucida Sans" panose="020B0602030504020204" pitchFamily="34" charset="0"/>
                    <a:cs typeface="Arial" panose="020B0604020202020204" pitchFamily="34" charset="0"/>
                  </a:rPr>
                  <a:t> is </a:t>
                </a:r>
              </a:p>
              <a:p>
                <a:pPr marL="127000">
                  <a:buSzPct val="100000"/>
                  <a:defRPr sz="2400">
                    <a:latin typeface="Lucida Sans"/>
                    <a:ea typeface="Lucida Sans"/>
                    <a:cs typeface="Lucida Sans"/>
                    <a:sym typeface="Lucida Sans"/>
                  </a:defRPr>
                </a:pPr>
                <a:r>
                  <a:rPr lang="en-GB" dirty="0">
                    <a:latin typeface="Lucida Sans" panose="020B0602030504020204" pitchFamily="34" charset="0"/>
                    <a:cs typeface="Arial" panose="020B0604020202020204" pitchFamily="34" charset="0"/>
                  </a:rPr>
                  <a:t>The road’s speed limit, </a:t>
                </a:r>
                <a14:m>
                  <m:oMath xmlns:m="http://schemas.openxmlformats.org/officeDocument/2006/math">
                    <m:sSub>
                      <m:sSubPr>
                        <m:ctrlPr>
                          <a:rPr lang="en-GB" i="1">
                            <a:latin typeface="Cambria Math" panose="02040503050406030204" pitchFamily="18" charset="0"/>
                            <a:cs typeface="Arial" panose="020B0604020202020204" pitchFamily="34" charset="0"/>
                          </a:rPr>
                        </m:ctrlPr>
                      </m:sSubPr>
                      <m:e>
                        <m:r>
                          <a:rPr lang="en-GB" i="1">
                            <a:latin typeface="Cambria Math" panose="02040503050406030204" pitchFamily="18" charset="0"/>
                            <a:cs typeface="Arial" panose="020B0604020202020204" pitchFamily="34" charset="0"/>
                          </a:rPr>
                          <m:t>𝑘</m:t>
                        </m:r>
                      </m:e>
                      <m:sub>
                        <m:r>
                          <a:rPr lang="en-GB" i="1">
                            <a:latin typeface="Cambria Math" panose="02040503050406030204" pitchFamily="18" charset="0"/>
                            <a:cs typeface="Arial" panose="020B0604020202020204" pitchFamily="34" charset="0"/>
                          </a:rPr>
                          <m:t>𝑗</m:t>
                        </m:r>
                      </m:sub>
                    </m:sSub>
                  </m:oMath>
                </a14:m>
                <a:r>
                  <a:rPr lang="en-GB" dirty="0">
                    <a:latin typeface="Lucida Sans" panose="020B0602030504020204" pitchFamily="34" charset="0"/>
                    <a:cs typeface="Arial" panose="020B0604020202020204" pitchFamily="34" charset="0"/>
                  </a:rPr>
                  <a:t> is</a:t>
                </a:r>
              </a:p>
              <a:p>
                <a:pPr marL="127000">
                  <a:buSzPct val="100000"/>
                  <a:defRPr sz="2400">
                    <a:latin typeface="Lucida Sans"/>
                    <a:ea typeface="Lucida Sans"/>
                    <a:cs typeface="Lucida Sans"/>
                    <a:sym typeface="Lucida Sans"/>
                  </a:defRPr>
                </a:pPr>
                <a:r>
                  <a:rPr lang="en-GB" dirty="0">
                    <a:latin typeface="Lucida Sans" panose="020B0602030504020204" pitchFamily="34" charset="0"/>
                    <a:cs typeface="Arial" panose="020B0604020202020204" pitchFamily="34" charset="0"/>
                  </a:rPr>
                  <a:t>the maximum road density </a:t>
                </a:r>
              </a:p>
              <a:p>
                <a:pPr marL="127000">
                  <a:buSzPct val="100000"/>
                  <a:defRPr sz="2400">
                    <a:latin typeface="Lucida Sans"/>
                    <a:ea typeface="Lucida Sans"/>
                    <a:cs typeface="Lucida Sans"/>
                    <a:sym typeface="Lucida Sans"/>
                  </a:defRPr>
                </a:pPr>
                <a:r>
                  <a:rPr lang="en-GB" dirty="0">
                    <a:latin typeface="Lucida Sans" panose="020B0602030504020204" pitchFamily="34" charset="0"/>
                    <a:cs typeface="Arial" panose="020B0604020202020204" pitchFamily="34" charset="0"/>
                  </a:rPr>
                  <a:t>and </a:t>
                </a:r>
                <a14:m>
                  <m:oMath xmlns:m="http://schemas.openxmlformats.org/officeDocument/2006/math">
                    <m:r>
                      <a:rPr lang="en-GB" i="1">
                        <a:latin typeface="Cambria Math" panose="02040503050406030204" pitchFamily="18" charset="0"/>
                        <a:cs typeface="Arial" panose="020B0604020202020204" pitchFamily="34" charset="0"/>
                      </a:rPr>
                      <m:t>𝑘</m:t>
                    </m:r>
                  </m:oMath>
                </a14:m>
                <a:r>
                  <a:rPr lang="en-GB" dirty="0">
                    <a:latin typeface="Lucida Sans" panose="020B0602030504020204" pitchFamily="34" charset="0"/>
                    <a:cs typeface="Arial" panose="020B0604020202020204" pitchFamily="34" charset="0"/>
                  </a:rPr>
                  <a:t> is the current road </a:t>
                </a:r>
              </a:p>
              <a:p>
                <a:pPr marL="127000">
                  <a:buSzPct val="100000"/>
                  <a:defRPr sz="2400">
                    <a:latin typeface="Lucida Sans"/>
                    <a:ea typeface="Lucida Sans"/>
                    <a:cs typeface="Lucida Sans"/>
                    <a:sym typeface="Lucida Sans"/>
                  </a:defRPr>
                </a:pPr>
                <a:r>
                  <a:rPr lang="en-GB" dirty="0">
                    <a:latin typeface="Lucida Sans" panose="020B0602030504020204" pitchFamily="34" charset="0"/>
                    <a:cs typeface="Arial" panose="020B0604020202020204" pitchFamily="34" charset="0"/>
                  </a:rPr>
                  <a:t>density.</a:t>
                </a:r>
              </a:p>
              <a:p>
                <a:pPr marL="127000">
                  <a:buSzPct val="100000"/>
                  <a:defRPr sz="2400">
                    <a:latin typeface="Lucida Sans"/>
                    <a:ea typeface="Lucida Sans"/>
                    <a:cs typeface="Lucida Sans"/>
                    <a:sym typeface="Lucida Sans"/>
                  </a:defRPr>
                </a:pPr>
                <a:r>
                  <a:rPr lang="en-GB" dirty="0">
                    <a:latin typeface="Lucida Sans" panose="020B0602030504020204" pitchFamily="34" charset="0"/>
                    <a:cs typeface="Arial" panose="020B0604020202020204" pitchFamily="34" charset="0"/>
                  </a:rPr>
                  <a:t>Note artificial upper and</a:t>
                </a:r>
              </a:p>
              <a:p>
                <a:pPr marL="127000">
                  <a:buSzPct val="100000"/>
                  <a:defRPr sz="2400">
                    <a:latin typeface="Lucida Sans"/>
                    <a:ea typeface="Lucida Sans"/>
                    <a:cs typeface="Lucida Sans"/>
                    <a:sym typeface="Lucida Sans"/>
                  </a:defRPr>
                </a:pPr>
                <a:r>
                  <a:rPr lang="en-GB" sz="2400" dirty="0">
                    <a:latin typeface="Lucida Sans" panose="020B0602030504020204" pitchFamily="34" charset="0"/>
                    <a:cs typeface="Arial" panose="020B0604020202020204" pitchFamily="34" charset="0"/>
                  </a:rPr>
                  <a:t>lower bounds of </a:t>
                </a:r>
                <a14:m>
                  <m:oMath xmlns:m="http://schemas.openxmlformats.org/officeDocument/2006/math">
                    <m:r>
                      <a:rPr lang="en-GB" sz="2400" b="0" i="1" smtClean="0">
                        <a:latin typeface="Cambria Math" panose="02040503050406030204" pitchFamily="18" charset="0"/>
                        <a:cs typeface="Arial" panose="020B0604020202020204" pitchFamily="34" charset="0"/>
                      </a:rPr>
                      <m:t>𝑐</m:t>
                    </m:r>
                  </m:oMath>
                </a14:m>
                <a:r>
                  <a:rPr lang="en-GB" sz="2400" dirty="0">
                    <a:latin typeface="Lucida Sans" panose="020B0602030504020204" pitchFamily="34" charset="0"/>
                    <a:cs typeface="Arial" panose="020B0604020202020204" pitchFamily="34" charset="0"/>
                  </a:rPr>
                  <a:t> and </a:t>
                </a:r>
                <a14:m>
                  <m:oMath xmlns:m="http://schemas.openxmlformats.org/officeDocument/2006/math">
                    <m:r>
                      <a:rPr lang="en-GB" sz="2400" b="0" i="1" smtClean="0">
                        <a:latin typeface="Cambria Math" panose="02040503050406030204" pitchFamily="18" charset="0"/>
                        <a:cs typeface="Arial" panose="020B0604020202020204" pitchFamily="34" charset="0"/>
                      </a:rPr>
                      <m:t>1</m:t>
                    </m:r>
                  </m:oMath>
                </a14:m>
                <a:endParaRPr lang="en-GB" sz="2400" b="0" dirty="0">
                  <a:latin typeface="Lucida Sans" panose="020B0602030504020204" pitchFamily="34" charset="0"/>
                  <a:cs typeface="Arial" panose="020B0604020202020204" pitchFamily="34" charset="0"/>
                </a:endParaRPr>
              </a:p>
              <a:p>
                <a:pPr marL="127000">
                  <a:buSzPct val="100000"/>
                  <a:defRPr sz="2400">
                    <a:latin typeface="Lucida Sans"/>
                    <a:ea typeface="Lucida Sans"/>
                    <a:cs typeface="Lucida Sans"/>
                    <a:sym typeface="Lucida Sans"/>
                  </a:defRPr>
                </a:pPr>
                <a:r>
                  <a:rPr lang="en-GB" sz="2400" dirty="0">
                    <a:latin typeface="Lucida Sans" panose="020B0602030504020204" pitchFamily="34" charset="0"/>
                    <a:cs typeface="Arial" panose="020B0604020202020204" pitchFamily="34" charset="0"/>
                  </a:rPr>
                  <a:t>respectively have been added.</a:t>
                </a:r>
              </a:p>
            </p:txBody>
          </p:sp>
        </mc:Choice>
        <mc:Fallback>
          <p:sp>
            <p:nvSpPr>
              <p:cNvPr id="116" name="Solution…">
                <a:extLst>
                  <a:ext uri="{FF2B5EF4-FFF2-40B4-BE49-F238E27FC236}">
                    <a16:creationId xmlns:a16="http://schemas.microsoft.com/office/drawing/2014/main" id="{7A64F59E-6888-49B7-8302-7FB51520B1F5}"/>
                  </a:ext>
                </a:extLst>
              </p:cNvPr>
              <p:cNvSpPr>
                <a:spLocks noRot="1" noChangeAspect="1" noMove="1" noResize="1" noEditPoints="1" noAdjustHandles="1" noChangeArrowheads="1" noChangeShapeType="1" noTextEdit="1"/>
              </p:cNvSpPr>
              <p:nvPr/>
            </p:nvSpPr>
            <p:spPr>
              <a:xfrm>
                <a:off x="276718" y="6859047"/>
                <a:ext cx="10163934" cy="8448110"/>
              </a:xfrm>
              <a:prstGeom prst="roundRect">
                <a:avLst>
                  <a:gd name="adj" fmla="val 5451"/>
                </a:avLst>
              </a:prstGeom>
              <a:blipFill>
                <a:blip r:embed="rId7"/>
                <a:stretch>
                  <a:fillRect/>
                </a:stretch>
              </a:blipFill>
              <a:ln w="76200">
                <a:solidFill>
                  <a:schemeClr val="bg1">
                    <a:lumMod val="65000"/>
                  </a:schemeClr>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GB">
                    <a:noFill/>
                  </a:rPr>
                  <a:t> </a:t>
                </a:r>
              </a:p>
            </p:txBody>
          </p:sp>
        </mc:Fallback>
      </mc:AlternateContent>
      <p:sp>
        <p:nvSpPr>
          <p:cNvPr id="117" name="Solution…">
            <a:extLst>
              <a:ext uri="{FF2B5EF4-FFF2-40B4-BE49-F238E27FC236}">
                <a16:creationId xmlns:a16="http://schemas.microsoft.com/office/drawing/2014/main" id="{1E1EA37C-3119-4738-8647-4BCD2D5094A6}"/>
              </a:ext>
            </a:extLst>
          </p:cNvPr>
          <p:cNvSpPr>
            <a:spLocks noChangeAspect="1"/>
          </p:cNvSpPr>
          <p:nvPr/>
        </p:nvSpPr>
        <p:spPr>
          <a:xfrm>
            <a:off x="276718" y="4069396"/>
            <a:ext cx="10163934" cy="2622029"/>
          </a:xfrm>
          <a:prstGeom prst="roundRect">
            <a:avLst>
              <a:gd name="adj" fmla="val 17076"/>
            </a:avLst>
          </a:prstGeom>
          <a:ln w="76200">
            <a:solidFill>
              <a:schemeClr val="bg1">
                <a:lumMod val="65000"/>
              </a:schemeClr>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5"/>
          </a:lnRef>
          <a:fillRef idx="1">
            <a:schemeClr val="lt1"/>
          </a:fillRef>
          <a:effectRef idx="0">
            <a:schemeClr val="accent5"/>
          </a:effectRef>
          <a:fontRef idx="minor">
            <a:schemeClr val="dk1"/>
          </a:fontRef>
        </p:style>
        <p:txBody>
          <a:bodyPr lIns="190500" tIns="190500" rIns="190500" bIns="190500"/>
          <a:lstStyle/>
          <a:p>
            <a:pPr marL="127000">
              <a:buSzPct val="100000"/>
              <a:defRPr sz="2400">
                <a:latin typeface="Lucida Sans"/>
                <a:ea typeface="Lucida Sans"/>
                <a:cs typeface="Lucida Sans"/>
                <a:sym typeface="Lucida Sans"/>
              </a:defRPr>
            </a:pPr>
            <a:r>
              <a:rPr lang="en-GB" b="1" u="sng" dirty="0">
                <a:latin typeface="Lucida Sans" panose="020B0602030504020204" pitchFamily="34" charset="0"/>
                <a:cs typeface="Arial" panose="020B0604020202020204" pitchFamily="34" charset="0"/>
              </a:rPr>
              <a:t>Abstract:</a:t>
            </a:r>
            <a:endParaRPr lang="en-GB" u="sng" dirty="0">
              <a:latin typeface="Lucida Sans" panose="020B0602030504020204" pitchFamily="34" charset="0"/>
              <a:cs typeface="Arial" panose="020B0604020202020204" pitchFamily="34" charset="0"/>
            </a:endParaRPr>
          </a:p>
          <a:p>
            <a:pPr marL="127000">
              <a:buSzPct val="100000"/>
              <a:defRPr sz="2400">
                <a:latin typeface="Lucida Sans"/>
                <a:ea typeface="Lucida Sans"/>
                <a:cs typeface="Lucida Sans"/>
                <a:sym typeface="Lucida Sans"/>
              </a:defRPr>
            </a:pPr>
            <a:r>
              <a:rPr lang="en-GB" dirty="0">
                <a:latin typeface="Lucida Sans" panose="020B0602030504020204" pitchFamily="34" charset="0"/>
                <a:cs typeface="Arial" panose="020B0604020202020204" pitchFamily="34" charset="0"/>
              </a:rPr>
              <a:t>Vehicle congestion can be a big problem in city environments with regards to fuel consumption and trip time. The aim of this project is to find ways of routing vehicles such that congestion is reduced while each individual vehicle is not routed more unfairly than another over the long term.</a:t>
            </a:r>
          </a:p>
        </p:txBody>
      </p:sp>
      <p:sp>
        <p:nvSpPr>
          <p:cNvPr id="25" name="Rectangle 24">
            <a:extLst>
              <a:ext uri="{FF2B5EF4-FFF2-40B4-BE49-F238E27FC236}">
                <a16:creationId xmlns:a16="http://schemas.microsoft.com/office/drawing/2014/main" id="{EA221D40-A33F-4487-9D75-395C9CFA3163}"/>
              </a:ext>
            </a:extLst>
          </p:cNvPr>
          <p:cNvSpPr/>
          <p:nvPr/>
        </p:nvSpPr>
        <p:spPr>
          <a:xfrm>
            <a:off x="10687818" y="15545569"/>
            <a:ext cx="10163473" cy="3046986"/>
          </a:xfrm>
          <a:prstGeom prst="rect">
            <a:avLst/>
          </a:prstGeom>
          <a:ln w="762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127000" lvl="5">
              <a:buSzPct val="100000"/>
              <a:defRPr sz="2400">
                <a:latin typeface="Lucida Sans"/>
                <a:ea typeface="Lucida Sans"/>
                <a:cs typeface="Lucida Sans"/>
                <a:sym typeface="Lucida Sans"/>
              </a:defRPr>
            </a:pPr>
            <a:r>
              <a:rPr lang="en-GB" b="1" u="sng" dirty="0">
                <a:latin typeface="Lucida Sans" panose="020B0602030504020204" pitchFamily="34" charset="0"/>
                <a:cs typeface="Arial" panose="020B0604020202020204" pitchFamily="34" charset="0"/>
              </a:rPr>
              <a:t>% Difference Meaning:</a:t>
            </a:r>
            <a:endParaRPr lang="en-GB" u="sng" dirty="0">
              <a:latin typeface="Lucida Sans" panose="020B0602030504020204" pitchFamily="34" charset="0"/>
              <a:cs typeface="Arial" panose="020B0604020202020204" pitchFamily="34" charset="0"/>
            </a:endParaRPr>
          </a:p>
          <a:p>
            <a:pPr marL="127000" lvl="8">
              <a:buSzPct val="100000"/>
              <a:defRPr sz="2400">
                <a:latin typeface="Lucida Sans"/>
                <a:ea typeface="Lucida Sans"/>
                <a:cs typeface="Lucida Sans"/>
                <a:sym typeface="Lucida Sans"/>
              </a:defRPr>
            </a:pPr>
            <a:r>
              <a:rPr lang="en-GB" sz="2400" dirty="0">
                <a:latin typeface="Lucida Sans" panose="020B0602030504020204" pitchFamily="34" charset="0"/>
                <a:cs typeface="Arial" panose="020B0604020202020204" pitchFamily="34" charset="0"/>
              </a:rPr>
              <a:t>This graph indicates how much slower a vehicle is by taking the route provided to it instead of the fastest route (Dijkstra). For example, when 500 vehicles are being tracked, the average vehicle being routed by Least Density will take ~27% longer to complete its journey than if it had taken the route obtained by Dijkstra’s algorithm (assuming all other vehicles are still being routed least density).</a:t>
            </a:r>
          </a:p>
        </p:txBody>
      </p:sp>
      <p:sp>
        <p:nvSpPr>
          <p:cNvPr id="27" name="TextBox 26">
            <a:extLst>
              <a:ext uri="{FF2B5EF4-FFF2-40B4-BE49-F238E27FC236}">
                <a16:creationId xmlns:a16="http://schemas.microsoft.com/office/drawing/2014/main" id="{1DFBC91A-7692-4AF8-8EEB-9AFD92B8F9EE}"/>
              </a:ext>
            </a:extLst>
          </p:cNvPr>
          <p:cNvSpPr txBox="1"/>
          <p:nvPr/>
        </p:nvSpPr>
        <p:spPr>
          <a:xfrm>
            <a:off x="10687818" y="27991663"/>
            <a:ext cx="10233168"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defRPr sz="2400" b="1" u="sng">
                <a:latin typeface="Lucida Sans"/>
                <a:ea typeface="Lucida Sans"/>
                <a:cs typeface="Lucida Sans"/>
                <a:sym typeface="Lucida Sans"/>
              </a:defRPr>
            </a:pPr>
            <a:r>
              <a:rPr lang="en-GB" sz="2000" dirty="0">
                <a:solidFill>
                  <a:schemeClr val="bg1"/>
                </a:solidFill>
                <a:latin typeface="Lucida Sans" panose="020B0602030504020204" pitchFamily="34" charset="0"/>
                <a:cs typeface="Arial" panose="020B0604020202020204" pitchFamily="34" charset="0"/>
              </a:rPr>
              <a:t>References:</a:t>
            </a:r>
          </a:p>
          <a:p>
            <a:pPr marL="469900" indent="-342900" algn="just">
              <a:buSzPct val="100000"/>
              <a:buFont typeface="Arial" panose="020B0604020202020204" pitchFamily="34" charset="0"/>
              <a:buChar char="•"/>
              <a:defRPr sz="2400">
                <a:latin typeface="Lucida Sans"/>
                <a:ea typeface="Lucida Sans"/>
                <a:cs typeface="Lucida Sans"/>
                <a:sym typeface="Lucida Sans"/>
              </a:defRPr>
            </a:pPr>
            <a:r>
              <a:rPr lang="en-GB" sz="2000" dirty="0">
                <a:solidFill>
                  <a:schemeClr val="bg1"/>
                </a:solidFill>
                <a:latin typeface="Lucida Sans" panose="020B0602030504020204" pitchFamily="34" charset="0"/>
              </a:rPr>
              <a:t>Greenberg, H., 1959. An analysis of traffic flow. Operations research, 7(1), pp.79-85.</a:t>
            </a:r>
            <a:endParaRPr lang="en-GB" sz="2000" dirty="0">
              <a:solidFill>
                <a:schemeClr val="bg1"/>
              </a:solidFill>
              <a:latin typeface="Lucida Sans" panose="020B0602030504020204" pitchFamily="34" charset="0"/>
              <a:sym typeface="Lucida Sans"/>
            </a:endParaRPr>
          </a:p>
          <a:p>
            <a:pPr marL="469900" indent="-342900" algn="just">
              <a:buSzPct val="100000"/>
              <a:buFont typeface="Arial" panose="020B0604020202020204" pitchFamily="34" charset="0"/>
              <a:buChar char="•"/>
              <a:defRPr sz="2400">
                <a:latin typeface="Lucida Sans"/>
                <a:ea typeface="Lucida Sans"/>
                <a:cs typeface="Lucida Sans"/>
                <a:sym typeface="Lucida Sans"/>
              </a:defRPr>
            </a:pPr>
            <a:r>
              <a:rPr lang="en-GB" sz="2000" dirty="0" err="1">
                <a:solidFill>
                  <a:schemeClr val="bg1"/>
                </a:solidFill>
                <a:latin typeface="Lucida Sans" panose="020B0602030504020204" pitchFamily="34" charset="0"/>
                <a:sym typeface="Lucida Sans"/>
              </a:rPr>
              <a:t>Lochert</a:t>
            </a:r>
            <a:r>
              <a:rPr lang="en-GB" sz="2000" dirty="0">
                <a:solidFill>
                  <a:schemeClr val="bg1"/>
                </a:solidFill>
                <a:latin typeface="Lucida Sans" panose="020B0602030504020204" pitchFamily="34" charset="0"/>
                <a:sym typeface="Lucida Sans"/>
              </a:rPr>
              <a:t>, C., Hartenstein, H., Tian, J., </a:t>
            </a:r>
            <a:r>
              <a:rPr lang="en-GB" sz="2000" dirty="0" err="1">
                <a:solidFill>
                  <a:schemeClr val="bg1"/>
                </a:solidFill>
                <a:latin typeface="Lucida Sans" panose="020B0602030504020204" pitchFamily="34" charset="0"/>
                <a:sym typeface="Lucida Sans"/>
              </a:rPr>
              <a:t>Fussler</a:t>
            </a:r>
            <a:r>
              <a:rPr lang="en-GB" sz="2000" dirty="0">
                <a:solidFill>
                  <a:schemeClr val="bg1"/>
                </a:solidFill>
                <a:latin typeface="Lucida Sans" panose="020B0602030504020204" pitchFamily="34" charset="0"/>
                <a:sym typeface="Lucida Sans"/>
              </a:rPr>
              <a:t>, H., Hermann, D. and Mauve, M., 2003, June. A routing strategy for vehicular ad hoc networks in city environments. In </a:t>
            </a:r>
            <a:r>
              <a:rPr lang="en-GB" sz="2000" i="1" dirty="0">
                <a:solidFill>
                  <a:schemeClr val="bg1"/>
                </a:solidFill>
                <a:latin typeface="Lucida Sans" panose="020B0602030504020204" pitchFamily="34" charset="0"/>
                <a:sym typeface="Lucida Sans"/>
              </a:rPr>
              <a:t>IEEE IV2003 Intelligent Vehicles Symposium. Proceedings (Cat. No. 03TH8683)</a:t>
            </a:r>
            <a:r>
              <a:rPr lang="en-GB" sz="2000" dirty="0">
                <a:solidFill>
                  <a:schemeClr val="bg1"/>
                </a:solidFill>
                <a:latin typeface="Lucida Sans" panose="020B0602030504020204" pitchFamily="34" charset="0"/>
                <a:sym typeface="Lucida Sans"/>
              </a:rPr>
              <a:t> (pp. 156-161). IEEE.</a:t>
            </a:r>
          </a:p>
        </p:txBody>
      </p:sp>
      <p:sp>
        <p:nvSpPr>
          <p:cNvPr id="122" name="Solution…">
            <a:extLst>
              <a:ext uri="{FF2B5EF4-FFF2-40B4-BE49-F238E27FC236}">
                <a16:creationId xmlns:a16="http://schemas.microsoft.com/office/drawing/2014/main" id="{63DCE041-815C-4868-BB05-83A4A1DA355E}"/>
              </a:ext>
            </a:extLst>
          </p:cNvPr>
          <p:cNvSpPr>
            <a:spLocks noChangeAspect="1"/>
          </p:cNvSpPr>
          <p:nvPr/>
        </p:nvSpPr>
        <p:spPr>
          <a:xfrm>
            <a:off x="10687357" y="24612600"/>
            <a:ext cx="10163934" cy="3187406"/>
          </a:xfrm>
          <a:prstGeom prst="roundRect">
            <a:avLst>
              <a:gd name="adj" fmla="val 5451"/>
            </a:avLst>
          </a:prstGeom>
          <a:ln w="76200">
            <a:solidFill>
              <a:schemeClr val="bg1">
                <a:lumMod val="65000"/>
              </a:schemeClr>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5"/>
          </a:lnRef>
          <a:fillRef idx="1">
            <a:schemeClr val="lt1"/>
          </a:fillRef>
          <a:effectRef idx="0">
            <a:schemeClr val="accent5"/>
          </a:effectRef>
          <a:fontRef idx="minor">
            <a:schemeClr val="dk1"/>
          </a:fontRef>
        </p:style>
        <p:txBody>
          <a:bodyPr lIns="190500" tIns="190500" rIns="190500" bIns="190500"/>
          <a:lstStyle/>
          <a:p>
            <a:pPr>
              <a:defRPr sz="2400" b="1" u="sng">
                <a:latin typeface="Lucida Sans"/>
                <a:ea typeface="Lucida Sans"/>
                <a:cs typeface="Lucida Sans"/>
                <a:sym typeface="Lucida Sans"/>
              </a:defRPr>
            </a:pPr>
            <a:r>
              <a:rPr lang="en-GB" dirty="0">
                <a:latin typeface="Lucida Sans" panose="020B0602030504020204" pitchFamily="34" charset="0"/>
              </a:rPr>
              <a:t>Future work:</a:t>
            </a:r>
          </a:p>
          <a:p>
            <a:pPr marL="127000">
              <a:buSzPct val="100000"/>
              <a:defRPr sz="2400">
                <a:latin typeface="Lucida Sans"/>
                <a:ea typeface="Lucida Sans"/>
                <a:cs typeface="Lucida Sans"/>
                <a:sym typeface="Lucida Sans"/>
              </a:defRPr>
            </a:pPr>
            <a:endParaRPr lang="en-GB" sz="1100" dirty="0">
              <a:latin typeface="Lucida Sans" panose="020B0602030504020204" pitchFamily="34" charset="0"/>
              <a:cs typeface="Arial" panose="020B0604020202020204" pitchFamily="34" charset="0"/>
            </a:endParaRPr>
          </a:p>
          <a:p>
            <a:pPr marL="469900" indent="-342900">
              <a:buSzPct val="100000"/>
              <a:buFont typeface="Arial" panose="020B0604020202020204" pitchFamily="34" charset="0"/>
              <a:buChar char="•"/>
              <a:defRPr sz="2400">
                <a:latin typeface="Lucida Sans"/>
                <a:ea typeface="Lucida Sans"/>
                <a:cs typeface="Lucida Sans"/>
                <a:sym typeface="Lucida Sans"/>
              </a:defRPr>
            </a:pPr>
            <a:r>
              <a:rPr lang="en-GB" dirty="0">
                <a:latin typeface="Lucida Sans" panose="020B0602030504020204" pitchFamily="34" charset="0"/>
              </a:rPr>
              <a:t>Test Dynamic Algorithms for Dijkstra Difference and Least Density Exponential.</a:t>
            </a:r>
          </a:p>
          <a:p>
            <a:pPr marL="469900" indent="-342900">
              <a:buSzPct val="100000"/>
              <a:buFont typeface="Arial" panose="020B0604020202020204" pitchFamily="34" charset="0"/>
              <a:buChar char="•"/>
              <a:defRPr sz="2400">
                <a:latin typeface="Lucida Sans"/>
                <a:ea typeface="Lucida Sans"/>
                <a:cs typeface="Lucida Sans"/>
                <a:sym typeface="Lucida Sans"/>
              </a:defRPr>
            </a:pPr>
            <a:endParaRPr lang="en-GB" sz="1200" dirty="0">
              <a:latin typeface="Lucida Sans" panose="020B0602030504020204" pitchFamily="34" charset="0"/>
            </a:endParaRPr>
          </a:p>
          <a:p>
            <a:pPr marL="469900" indent="-342900">
              <a:buSzPct val="100000"/>
              <a:buFont typeface="Arial" panose="020B0604020202020204" pitchFamily="34" charset="0"/>
              <a:buChar char="•"/>
              <a:defRPr sz="2400">
                <a:latin typeface="Lucida Sans"/>
                <a:ea typeface="Lucida Sans"/>
                <a:cs typeface="Lucida Sans"/>
                <a:sym typeface="Lucida Sans"/>
              </a:defRPr>
            </a:pPr>
            <a:r>
              <a:rPr lang="en-GB" dirty="0">
                <a:latin typeface="Lucida Sans" panose="020B0602030504020204" pitchFamily="34" charset="0"/>
              </a:rPr>
              <a:t>Ensure vehicles are routed fairly over the long term, instead of just one trip, by attributing a score to each vehicle which will determine how close to the fastest time they will be routed.</a:t>
            </a:r>
          </a:p>
          <a:p>
            <a:pPr marL="127000">
              <a:buSzPct val="100000"/>
              <a:defRPr sz="2400">
                <a:latin typeface="Lucida Sans"/>
                <a:ea typeface="Lucida Sans"/>
                <a:cs typeface="Lucida Sans"/>
                <a:sym typeface="Lucida Sans"/>
              </a:defRPr>
            </a:pPr>
            <a:endParaRPr lang="en-GB" dirty="0">
              <a:latin typeface="Lucida Sans" panose="020B0602030504020204" pitchFamily="34" charset="0"/>
            </a:endParaRPr>
          </a:p>
        </p:txBody>
      </p:sp>
      <p:graphicFrame>
        <p:nvGraphicFramePr>
          <p:cNvPr id="124" name="Chart 123">
            <a:extLst>
              <a:ext uri="{FF2B5EF4-FFF2-40B4-BE49-F238E27FC236}">
                <a16:creationId xmlns:a16="http://schemas.microsoft.com/office/drawing/2014/main" id="{A679E803-F199-44CE-A9EB-92C65B6A7687}"/>
              </a:ext>
            </a:extLst>
          </p:cNvPr>
          <p:cNvGraphicFramePr>
            <a:graphicFrameLocks/>
          </p:cNvGraphicFramePr>
          <p:nvPr>
            <p:extLst>
              <p:ext uri="{D42A27DB-BD31-4B8C-83A1-F6EECF244321}">
                <p14:modId xmlns:p14="http://schemas.microsoft.com/office/powerpoint/2010/main" val="1115457768"/>
              </p:ext>
            </p:extLst>
          </p:nvPr>
        </p:nvGraphicFramePr>
        <p:xfrm>
          <a:off x="10687818" y="18764250"/>
          <a:ext cx="10163473" cy="5701956"/>
        </p:xfrm>
        <a:graphic>
          <a:graphicData uri="http://schemas.openxmlformats.org/drawingml/2006/chart">
            <c:chart xmlns:c="http://schemas.openxmlformats.org/drawingml/2006/chart" xmlns:r="http://schemas.openxmlformats.org/officeDocument/2006/relationships" r:id="rId8"/>
          </a:graphicData>
        </a:graphic>
      </p:graphicFrame>
      <p:grpSp>
        <p:nvGrpSpPr>
          <p:cNvPr id="30" name="Group 29">
            <a:extLst>
              <a:ext uri="{FF2B5EF4-FFF2-40B4-BE49-F238E27FC236}">
                <a16:creationId xmlns:a16="http://schemas.microsoft.com/office/drawing/2014/main" id="{2F7B19CE-A005-48BA-A9AF-63CA81BFE7BE}"/>
              </a:ext>
            </a:extLst>
          </p:cNvPr>
          <p:cNvGrpSpPr/>
          <p:nvPr/>
        </p:nvGrpSpPr>
        <p:grpSpPr>
          <a:xfrm>
            <a:off x="4969974" y="12023529"/>
            <a:ext cx="5317025" cy="3255216"/>
            <a:chOff x="4960816" y="12023529"/>
            <a:chExt cx="5326184" cy="3255216"/>
          </a:xfrm>
        </p:grpSpPr>
        <p:pic>
          <p:nvPicPr>
            <p:cNvPr id="26" name="Picture 25">
              <a:extLst>
                <a:ext uri="{FF2B5EF4-FFF2-40B4-BE49-F238E27FC236}">
                  <a16:creationId xmlns:a16="http://schemas.microsoft.com/office/drawing/2014/main" id="{D7167901-A14B-4FB2-B94C-6385D66E78F7}"/>
                </a:ext>
              </a:extLst>
            </p:cNvPr>
            <p:cNvPicPr>
              <a:picLocks noChangeAspect="1"/>
            </p:cNvPicPr>
            <p:nvPr/>
          </p:nvPicPr>
          <p:blipFill rotWithShape="1">
            <a:blip r:embed="rId9"/>
            <a:srcRect l="33797" t="12184" r="6288" b="1385"/>
            <a:stretch/>
          </p:blipFill>
          <p:spPr>
            <a:xfrm>
              <a:off x="5125245" y="12023529"/>
              <a:ext cx="5161755" cy="2902929"/>
            </a:xfrm>
            <a:prstGeom prst="rect">
              <a:avLst/>
            </a:prstGeom>
          </p:spPr>
        </p:pic>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130B9A6F-1871-46A7-867A-F06F570AC540}"/>
                    </a:ext>
                  </a:extLst>
                </p:cNvPr>
                <p:cNvSpPr txBox="1"/>
                <p:nvPr/>
              </p:nvSpPr>
              <p:spPr>
                <a:xfrm rot="16200000">
                  <a:off x="4342693" y="13288025"/>
                  <a:ext cx="1605579" cy="3693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cs typeface="Arial" panose="020B0604020202020204" pitchFamily="34" charset="0"/>
                    </a:rPr>
                    <a:t>Initial speed, </a:t>
                  </a:r>
                  <a14:m>
                    <m:oMath xmlns:m="http://schemas.openxmlformats.org/officeDocument/2006/math">
                      <m:r>
                        <a:rPr lang="en-GB" i="1">
                          <a:latin typeface="Cambria Math" panose="02040503050406030204" pitchFamily="18" charset="0"/>
                          <a:cs typeface="Arial" panose="020B0604020202020204" pitchFamily="34" charset="0"/>
                        </a:rPr>
                        <m:t>𝑢</m:t>
                      </m:r>
                    </m:oMath>
                  </a14:m>
                  <a:endParaRPr kumimoji="0" lang="en-GB" sz="1800" b="0" i="0" u="none" strike="noStrike" cap="none" spc="0" normalizeH="0" baseline="0" dirty="0">
                    <a:ln>
                      <a:noFill/>
                    </a:ln>
                    <a:solidFill>
                      <a:srgbClr val="000000"/>
                    </a:solidFill>
                    <a:effectLst/>
                    <a:uFillTx/>
                    <a:latin typeface="Arial"/>
                    <a:ea typeface="Arial"/>
                    <a:cs typeface="Arial"/>
                    <a:sym typeface="Arial"/>
                  </a:endParaRPr>
                </a:p>
              </p:txBody>
            </p:sp>
          </mc:Choice>
          <mc:Fallback>
            <p:sp>
              <p:nvSpPr>
                <p:cNvPr id="29" name="TextBox 28">
                  <a:extLst>
                    <a:ext uri="{FF2B5EF4-FFF2-40B4-BE49-F238E27FC236}">
                      <a16:creationId xmlns:a16="http://schemas.microsoft.com/office/drawing/2014/main" id="{130B9A6F-1871-46A7-867A-F06F570AC540}"/>
                    </a:ext>
                  </a:extLst>
                </p:cNvPr>
                <p:cNvSpPr txBox="1">
                  <a:spLocks noRot="1" noChangeAspect="1" noMove="1" noResize="1" noEditPoints="1" noAdjustHandles="1" noChangeArrowheads="1" noChangeShapeType="1" noTextEdit="1"/>
                </p:cNvSpPr>
                <p:nvPr/>
              </p:nvSpPr>
              <p:spPr>
                <a:xfrm rot="16200000">
                  <a:off x="4342693" y="13288025"/>
                  <a:ext cx="1605579" cy="369334"/>
                </a:xfrm>
                <a:prstGeom prst="rect">
                  <a:avLst/>
                </a:prstGeom>
                <a:blipFill>
                  <a:blip r:embed="rId10"/>
                  <a:stretch>
                    <a:fillRect l="-8197" r="-24590" b="-6061"/>
                  </a:stretch>
                </a:blipFill>
                <a:ln w="12700" cap="flat">
                  <a:noFill/>
                  <a:miter lim="400000"/>
                </a:ln>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6" name="TextBox 125">
                  <a:extLst>
                    <a:ext uri="{FF2B5EF4-FFF2-40B4-BE49-F238E27FC236}">
                      <a16:creationId xmlns:a16="http://schemas.microsoft.com/office/drawing/2014/main" id="{4B9D4531-A9FC-497D-B2C8-DDA58039E1B0}"/>
                    </a:ext>
                  </a:extLst>
                </p:cNvPr>
                <p:cNvSpPr txBox="1"/>
                <p:nvPr/>
              </p:nvSpPr>
              <p:spPr>
                <a:xfrm>
                  <a:off x="6858397" y="14909415"/>
                  <a:ext cx="16954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800" b="0" u="none" strike="noStrike" cap="none" spc="0" normalizeH="0" baseline="0" dirty="0">
                      <a:ln>
                        <a:noFill/>
                      </a:ln>
                      <a:solidFill>
                        <a:srgbClr val="000000"/>
                      </a:solidFill>
                      <a:effectLst/>
                      <a:uFillTx/>
                      <a:ea typeface="Arial"/>
                      <a:cs typeface="Arial"/>
                      <a:sym typeface="Arial"/>
                    </a:rPr>
                    <a:t>Road</a:t>
                  </a:r>
                  <a:r>
                    <a:rPr kumimoji="0" lang="en-GB" sz="1800" b="0" u="none" strike="noStrike" cap="none" spc="0" normalizeH="0" dirty="0">
                      <a:ln>
                        <a:noFill/>
                      </a:ln>
                      <a:solidFill>
                        <a:srgbClr val="000000"/>
                      </a:solidFill>
                      <a:effectLst/>
                      <a:uFillTx/>
                      <a:ea typeface="Arial"/>
                      <a:cs typeface="Arial"/>
                      <a:sym typeface="Arial"/>
                    </a:rPr>
                    <a:t> density, </a:t>
                  </a:r>
                  <a14:m>
                    <m:oMath xmlns:m="http://schemas.openxmlformats.org/officeDocument/2006/math">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𝑘</m:t>
                      </m:r>
                    </m:oMath>
                  </a14:m>
                  <a:endParaRPr kumimoji="0" lang="en-GB" sz="1800" b="0" i="0" u="none" strike="noStrike" cap="none" spc="0" normalizeH="0" baseline="0" dirty="0">
                    <a:ln>
                      <a:noFill/>
                    </a:ln>
                    <a:solidFill>
                      <a:srgbClr val="000000"/>
                    </a:solidFill>
                    <a:effectLst/>
                    <a:uFillTx/>
                    <a:latin typeface="Arial"/>
                    <a:ea typeface="Arial"/>
                    <a:cs typeface="Arial"/>
                    <a:sym typeface="Arial"/>
                  </a:endParaRPr>
                </a:p>
              </p:txBody>
            </p:sp>
          </mc:Choice>
          <mc:Fallback>
            <p:sp>
              <p:nvSpPr>
                <p:cNvPr id="126" name="TextBox 125">
                  <a:extLst>
                    <a:ext uri="{FF2B5EF4-FFF2-40B4-BE49-F238E27FC236}">
                      <a16:creationId xmlns:a16="http://schemas.microsoft.com/office/drawing/2014/main" id="{4B9D4531-A9FC-497D-B2C8-DDA58039E1B0}"/>
                    </a:ext>
                  </a:extLst>
                </p:cNvPr>
                <p:cNvSpPr txBox="1">
                  <a:spLocks noRot="1" noChangeAspect="1" noMove="1" noResize="1" noEditPoints="1" noAdjustHandles="1" noChangeArrowheads="1" noChangeShapeType="1" noTextEdit="1"/>
                </p:cNvSpPr>
                <p:nvPr/>
              </p:nvSpPr>
              <p:spPr>
                <a:xfrm>
                  <a:off x="6858397" y="14909415"/>
                  <a:ext cx="1695449" cy="369330"/>
                </a:xfrm>
                <a:prstGeom prst="rect">
                  <a:avLst/>
                </a:prstGeom>
                <a:blipFill>
                  <a:blip r:embed="rId11"/>
                  <a:stretch>
                    <a:fillRect l="-5755" t="-10000" r="-1799" b="-26667"/>
                  </a:stretch>
                </a:blipFill>
                <a:ln w="12700" cap="flat">
                  <a:noFill/>
                  <a:miter lim="400000"/>
                </a:ln>
                <a:effectLst/>
              </p:spPr>
              <p:txBody>
                <a:bodyPr/>
                <a:lstStyle/>
                <a:p>
                  <a:r>
                    <a:rPr lang="en-GB">
                      <a:noFill/>
                    </a:rPr>
                    <a:t> </a:t>
                  </a:r>
                </a:p>
              </p:txBody>
            </p:sp>
          </mc:Fallback>
        </mc:AlternateContent>
      </p:grpSp>
      <p:pic>
        <p:nvPicPr>
          <p:cNvPr id="1032" name="Picture 8" descr="Image result for epsrc">
            <a:extLst>
              <a:ext uri="{FF2B5EF4-FFF2-40B4-BE49-F238E27FC236}">
                <a16:creationId xmlns:a16="http://schemas.microsoft.com/office/drawing/2014/main" id="{AF098D61-C2CE-4916-A8DA-8D77C8777DF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4388" y="28351990"/>
            <a:ext cx="4581713" cy="1526112"/>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787FBE31-478A-4FC9-A824-8F610AD8AD17}"/>
              </a:ext>
            </a:extLst>
          </p:cNvPr>
          <p:cNvSpPr txBox="1"/>
          <p:nvPr/>
        </p:nvSpPr>
        <p:spPr>
          <a:xfrm>
            <a:off x="17920497" y="3186066"/>
            <a:ext cx="303718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chemeClr val="tx2">
                    <a:lumMod val="20000"/>
                    <a:lumOff val="80000"/>
                  </a:schemeClr>
                </a:solidFill>
                <a:effectLst/>
                <a:uFillTx/>
                <a:latin typeface="Arial"/>
                <a:ea typeface="Arial"/>
                <a:cs typeface="Arial"/>
                <a:sym typeface="Arial"/>
              </a:rPr>
              <a:t>Funded by Auto Trust</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1100</TotalTime>
  <Words>626</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Cambria Math</vt:lpstr>
      <vt:lpstr>Helvetica Neue</vt:lpstr>
      <vt:lpstr>Lucida Sans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duneau r.j.m. (rjmd1g17)</cp:lastModifiedBy>
  <cp:revision>110</cp:revision>
  <dcterms:modified xsi:type="dcterms:W3CDTF">2019-08-15T14:26:55Z</dcterms:modified>
</cp:coreProperties>
</file>