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0" r:id="rId6"/>
    <p:sldId id="258" r:id="rId7"/>
    <p:sldId id="287" r:id="rId8"/>
    <p:sldId id="288" r:id="rId9"/>
    <p:sldId id="289" r:id="rId10"/>
    <p:sldId id="290" r:id="rId11"/>
    <p:sldId id="293" r:id="rId12"/>
    <p:sldId id="286" r:id="rId13"/>
    <p:sldId id="291" r:id="rId14"/>
    <p:sldId id="292" r:id="rId15"/>
    <p:sldId id="295" r:id="rId16"/>
    <p:sldId id="268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92" autoAdjust="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D784F2-097A-4060-8FF3-6FB91EC3D7DB}" type="datetime1">
              <a:rPr lang="fr-FR" smtClean="0"/>
              <a:t>12/12/2020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86344-02EE-4788-B238-DABD819F9A49}" type="datetime1">
              <a:rPr lang="fr-FR" noProof="0" smtClean="0"/>
              <a:t>12/12/2020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734D747-9380-41EE-9946-EC9EC0CA5D1E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23548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04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734D747-9380-41EE-9946-EC9EC0CA5D1E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03026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734D747-9380-41EE-9946-EC9EC0CA5D1E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090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239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e libre : Forme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7" name="Triangle rectangle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8" name="Triangle droit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9" name="Triangle droit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</p:grpSp>
        <p:sp>
          <p:nvSpPr>
            <p:cNvPr id="9" name="Forme libre : Form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1" name="Forme libre : Form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4" name="Forme libre : Form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égori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0" name="Espace réservé d’imag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’imag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ectio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’imag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0" name="Forme libre : Form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: Form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Forme libre : Form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e libre : Form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6" name="Forme libre : Forme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0" name="Forme libre : Form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Espace réservé du numéro de diapositiv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le rectangle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Triangle droit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Triangle droit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Triangle droit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numéro de diapositiv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9" name="Forme libre : Forme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numéro de diapositive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fr-F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Guillemet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e+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Forme libre : Form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 : Form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fr-FR" noProof="0">
                <a:latin typeface="+mj-lt"/>
              </a:rPr>
              <a:t>Modifiez le style du titre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e libre : Form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 : Forme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 : Coin rogné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17" name="Rectangle : Coin rogné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8" name="Forme libre : Form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996696"/>
            <a:ext cx="9021000" cy="1903109"/>
          </a:xfrm>
        </p:spPr>
        <p:txBody>
          <a:bodyPr rtlCol="0"/>
          <a:lstStyle/>
          <a:p>
            <a:pPr rtl="0"/>
            <a:r>
              <a:rPr lang="fr-FR" sz="6000" dirty="0"/>
              <a:t>Agents conversationnels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14870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b="1" dirty="0"/>
              <a:t>Présentation des travaux réalisés</a:t>
            </a:r>
          </a:p>
          <a:p>
            <a:pPr marL="0" indent="0" rtl="0">
              <a:buNone/>
            </a:pPr>
            <a:r>
              <a:rPr lang="fr-FR" sz="1400" dirty="0"/>
              <a:t>Mercredi 16 Décembre 2020</a:t>
            </a:r>
          </a:p>
          <a:p>
            <a:pPr marL="0" indent="0" rtl="0">
              <a:buNone/>
            </a:pPr>
            <a:r>
              <a:rPr lang="fr-FR" sz="1400" dirty="0"/>
              <a:t>Rémi FELIN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850B7E8-79A3-4D42-838F-95E4AD41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944" y="4882084"/>
            <a:ext cx="1790700" cy="14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7BF4-21D4-4A3D-9B9C-9D82A565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fr-FR" dirty="0"/>
              <a:t>« ELIZA » : un modèle basique de « chatbot »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D685B-2152-4601-B86F-B639E33E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10</a:t>
            </a:fld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600672-220F-4BE5-BEA1-16817709DE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50144"/>
            <a:ext cx="4961689" cy="4664931"/>
          </a:xfrm>
        </p:spPr>
        <p:txBody>
          <a:bodyPr/>
          <a:lstStyle/>
          <a:p>
            <a:r>
              <a:rPr lang="fr-FR" sz="2400" dirty="0"/>
              <a:t>Améliorations :</a:t>
            </a:r>
          </a:p>
          <a:p>
            <a:pPr lvl="1"/>
            <a:r>
              <a:rPr lang="fr-FR" sz="2000" dirty="0"/>
              <a:t>Vous pouvez tester simplement les capacités du chatbots à l’aide de l’invite de commande</a:t>
            </a:r>
          </a:p>
          <a:p>
            <a:pPr lvl="1"/>
            <a:r>
              <a:rPr lang="fr-FR" sz="2000" dirty="0"/>
              <a:t>Implémentation de petites règles simples afin de rendre le dialogue plus dynamique.</a:t>
            </a:r>
          </a:p>
          <a:p>
            <a:pPr lvl="1"/>
            <a:r>
              <a:rPr lang="fr-FR" sz="2000" dirty="0"/>
              <a:t>Implémentation d’une mémoire simple qui permet de stocker la thématique du message de l’utilisateur </a:t>
            </a:r>
          </a:p>
          <a:p>
            <a:pPr lvl="2"/>
            <a:r>
              <a:rPr lang="fr-FR" sz="1800" dirty="0"/>
              <a:t>Exploitation de celle-ci pour renvoyer des réponses dynamiques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D272A8-0481-4CE4-9A4E-B0C9F4373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19" y="1510526"/>
            <a:ext cx="5137444" cy="481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7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7BF4-21D4-4A3D-9B9C-9D82A565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fr-FR" dirty="0"/>
              <a:t>« PARRY » : Un chatbot avec des émotions ?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D685B-2152-4601-B86F-B639E33E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11</a:t>
            </a:fld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600672-220F-4BE5-BEA1-16817709DE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50144"/>
            <a:ext cx="4961689" cy="4664931"/>
          </a:xfrm>
        </p:spPr>
        <p:txBody>
          <a:bodyPr/>
          <a:lstStyle/>
          <a:p>
            <a:r>
              <a:rPr lang="fr-FR" sz="2400" dirty="0"/>
              <a:t>Améliorations :</a:t>
            </a:r>
          </a:p>
          <a:p>
            <a:pPr lvl="1"/>
            <a:r>
              <a:rPr lang="fr-FR" sz="2000" dirty="0"/>
              <a:t>Reprend les améliorations précédentes. </a:t>
            </a:r>
          </a:p>
          <a:p>
            <a:pPr lvl="1"/>
            <a:r>
              <a:rPr lang="fr-FR" sz="2000" dirty="0"/>
              <a:t>Ajout d’une personnalité : il va réagir à vos messages !</a:t>
            </a:r>
          </a:p>
          <a:p>
            <a:pPr lvl="1"/>
            <a:r>
              <a:rPr lang="fr-FR" sz="2000" dirty="0"/>
              <a:t>Ajout d’un dictionnaire de mots classifiés</a:t>
            </a:r>
          </a:p>
          <a:p>
            <a:pPr lvl="1"/>
            <a:r>
              <a:rPr lang="fr-FR" sz="2000" dirty="0"/>
              <a:t>Comportement évolutif</a:t>
            </a:r>
          </a:p>
          <a:p>
            <a:pPr lvl="1"/>
            <a:r>
              <a:rPr lang="fr-FR" sz="2000" dirty="0"/>
              <a:t>Un chatbot qui imite un comportement humain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AE6BF8-FB1D-4970-8355-F4A163F4C1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19624" y="1501392"/>
            <a:ext cx="5435776" cy="457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1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44065"/>
            <a:ext cx="7781544" cy="859055"/>
          </a:xfrm>
        </p:spPr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12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092354A-1F1E-44A1-B282-8A0479F68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2445729"/>
            <a:ext cx="4391636" cy="2309152"/>
          </a:xfrm>
          <a:prstGeom prst="rect">
            <a:avLst/>
          </a:prstGeom>
        </p:spPr>
      </p:pic>
      <p:pic>
        <p:nvPicPr>
          <p:cNvPr id="10" name="Image 9" descr="Une image contenant texte, clipart, capture d’écran&#10;&#10;Description générée automatiquement">
            <a:extLst>
              <a:ext uri="{FF2B5EF4-FFF2-40B4-BE49-F238E27FC236}">
                <a16:creationId xmlns:a16="http://schemas.microsoft.com/office/drawing/2014/main" id="{E3EA3BF0-56B3-4593-8C87-254BAA14B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125" y="2445729"/>
            <a:ext cx="5185464" cy="230915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D112801-F078-4EE7-8BCF-5BAC22315B11}"/>
              </a:ext>
            </a:extLst>
          </p:cNvPr>
          <p:cNvSpPr txBox="1"/>
          <p:nvPr/>
        </p:nvSpPr>
        <p:spPr>
          <a:xfrm>
            <a:off x="5430912" y="4789713"/>
            <a:ext cx="197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Mobibot.com</a:t>
            </a:r>
          </a:p>
        </p:txBody>
      </p:sp>
    </p:spTree>
    <p:extLst>
      <p:ext uri="{BB962C8B-B14F-4D97-AF65-F5344CB8AC3E}">
        <p14:creationId xmlns:p14="http://schemas.microsoft.com/office/powerpoint/2010/main" val="9570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34" y="3895825"/>
            <a:ext cx="7781544" cy="859055"/>
          </a:xfrm>
        </p:spPr>
        <p:txBody>
          <a:bodyPr rtlCol="0"/>
          <a:lstStyle/>
          <a:p>
            <a:pPr rtl="0"/>
            <a:r>
              <a:rPr lang="fr-FR" dirty="0"/>
              <a:t>Les agents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934" y="4754880"/>
            <a:ext cx="6803136" cy="365760"/>
          </a:xfrm>
        </p:spPr>
        <p:txBody>
          <a:bodyPr rtlCol="0"/>
          <a:lstStyle/>
          <a:p>
            <a:pPr rtl="0"/>
            <a:r>
              <a:rPr lang="fr-FR" dirty="0"/>
              <a:t>Du plus basique au plus complexe …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Paramètres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966222"/>
            <a:ext cx="8202195" cy="4348853"/>
          </a:xfrm>
        </p:spPr>
        <p:txBody>
          <a:bodyPr rtlCol="0"/>
          <a:lstStyle/>
          <a:p>
            <a:pPr rtl="0"/>
            <a:r>
              <a:rPr lang="fr-FR" sz="2400" dirty="0"/>
              <a:t>Un environnement prédéfini : un nombre fixe de salle avec un état (« sale » ou « propre ») défini à l’initialisation du programme,</a:t>
            </a:r>
          </a:p>
          <a:p>
            <a:pPr rtl="0"/>
            <a:r>
              <a:rPr lang="fr-FR" sz="2400" dirty="0"/>
              <a:t>Un agent simple au départ :</a:t>
            </a:r>
          </a:p>
          <a:p>
            <a:pPr lvl="1"/>
            <a:r>
              <a:rPr lang="fr-FR" sz="2000" dirty="0"/>
              <a:t>On lui donne le nombre d’actions qu’il doit réaliser durant la simulation</a:t>
            </a:r>
          </a:p>
          <a:p>
            <a:pPr lvl="1"/>
            <a:r>
              <a:rPr lang="fr-FR" sz="2000" dirty="0"/>
              <a:t>Doté d’un détecteur de poussière dernière génération, celui-ci aspire toutes les pièces qu’il juge sale, son jugement est d’ailleurs fiable à 100%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7BF4-21D4-4A3D-9B9C-9D82A565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 : Réflexe simple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D685B-2152-4601-B86F-B639E33E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600672-220F-4BE5-BEA1-16817709DE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50456"/>
            <a:ext cx="4961689" cy="4664931"/>
          </a:xfrm>
        </p:spPr>
        <p:txBody>
          <a:bodyPr/>
          <a:lstStyle/>
          <a:p>
            <a:r>
              <a:rPr lang="fr-FR" sz="2400" dirty="0"/>
              <a:t>Améliorations :</a:t>
            </a:r>
          </a:p>
          <a:p>
            <a:pPr lvl="1"/>
            <a:r>
              <a:rPr lang="fr-FR" sz="2000" dirty="0"/>
              <a:t>Agents configurable :</a:t>
            </a:r>
          </a:p>
          <a:p>
            <a:pPr lvl="2"/>
            <a:r>
              <a:rPr lang="fr-FR" sz="1800" dirty="0"/>
              <a:t>Nombre d’actions</a:t>
            </a:r>
          </a:p>
          <a:p>
            <a:pPr lvl="1"/>
            <a:r>
              <a:rPr lang="fr-FR" sz="2000" dirty="0"/>
              <a:t>Affichage des informations pertinentes</a:t>
            </a:r>
          </a:p>
          <a:p>
            <a:pPr lvl="2"/>
            <a:r>
              <a:rPr lang="fr-FR" sz="1800" dirty="0"/>
              <a:t>Impact de l’agent sur son environnement</a:t>
            </a:r>
          </a:p>
          <a:p>
            <a:pPr lvl="2"/>
            <a:r>
              <a:rPr lang="fr-FR" sz="1800" dirty="0"/>
              <a:t>Les actions que l’agent réalise</a:t>
            </a:r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4AE6BF8-FB1D-4970-8355-F4A163F4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189" y="1650456"/>
            <a:ext cx="6249474" cy="40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4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7BF4-21D4-4A3D-9B9C-9D82A565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 : Réflexe, basé sur des modèles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D685B-2152-4601-B86F-B639E33E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600672-220F-4BE5-BEA1-16817709DE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50144"/>
            <a:ext cx="4961689" cy="4664931"/>
          </a:xfrm>
        </p:spPr>
        <p:txBody>
          <a:bodyPr/>
          <a:lstStyle/>
          <a:p>
            <a:r>
              <a:rPr lang="fr-FR" sz="2400" dirty="0"/>
              <a:t>Améliorations :</a:t>
            </a:r>
          </a:p>
          <a:p>
            <a:pPr lvl="1"/>
            <a:r>
              <a:rPr lang="fr-FR" sz="2000" dirty="0"/>
              <a:t>Reprend les améliorations précédentes.</a:t>
            </a:r>
          </a:p>
          <a:p>
            <a:pPr lvl="1"/>
            <a:r>
              <a:rPr lang="fr-FR" sz="2000" dirty="0"/>
              <a:t>Affiche sa mémoire à la fin de la simulation :</a:t>
            </a:r>
          </a:p>
          <a:p>
            <a:pPr lvl="2"/>
            <a:r>
              <a:rPr lang="fr-FR" sz="1800" dirty="0"/>
              <a:t>Comme l’agent est doté d’une mémoire, il en profite pour nous renseigner un résumé concis de ses actions</a:t>
            </a:r>
          </a:p>
          <a:p>
            <a:pPr lvl="2"/>
            <a:r>
              <a:rPr lang="fr-FR" sz="1800" dirty="0"/>
              <a:t>Il enregistre dans sa mémoire ses passages dans les différentes pièces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A04C02-0F51-4126-A909-6237CA09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189" y="1701544"/>
            <a:ext cx="6221394" cy="39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4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7BF4-21D4-4A3D-9B9C-9D82A565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 : Réflexe, basé sur des modèles et des buts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D685B-2152-4601-B86F-B639E33E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600672-220F-4BE5-BEA1-16817709DE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50144"/>
            <a:ext cx="4961689" cy="4664931"/>
          </a:xfrm>
        </p:spPr>
        <p:txBody>
          <a:bodyPr/>
          <a:lstStyle/>
          <a:p>
            <a:r>
              <a:rPr lang="fr-FR" sz="2400" dirty="0"/>
              <a:t>Améliorations :</a:t>
            </a:r>
          </a:p>
          <a:p>
            <a:pPr lvl="1"/>
            <a:r>
              <a:rPr lang="fr-FR" sz="2000" dirty="0"/>
              <a:t>Reprend les améliorations précédentes. </a:t>
            </a:r>
          </a:p>
          <a:p>
            <a:pPr lvl="1"/>
            <a:r>
              <a:rPr lang="fr-FR" sz="2000" dirty="0"/>
              <a:t>Affichage des informations pertinentes</a:t>
            </a:r>
          </a:p>
          <a:p>
            <a:pPr lvl="2"/>
            <a:r>
              <a:rPr lang="fr-FR" sz="1800" dirty="0"/>
              <a:t>L’agent fait un état des lieux de ses actions (en utilisant sa mémoire) et regarde en fonction du but donné s’il est atteint ou non.</a:t>
            </a:r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AE6BF8-FB1D-4970-8355-F4A163F4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59196" y="1650456"/>
            <a:ext cx="5943459" cy="40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6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7BF4-21D4-4A3D-9B9C-9D82A565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fr-FR" dirty="0"/>
              <a:t>Agent : Réflexe, basé sur des modèles et des buts avec une notion d’utilité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D685B-2152-4601-B86F-B639E33E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7</a:t>
            </a:fld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600672-220F-4BE5-BEA1-16817709DE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50144"/>
            <a:ext cx="4961689" cy="4664931"/>
          </a:xfrm>
        </p:spPr>
        <p:txBody>
          <a:bodyPr/>
          <a:lstStyle/>
          <a:p>
            <a:r>
              <a:rPr lang="fr-FR" sz="2400" dirty="0"/>
              <a:t>Améliorations :</a:t>
            </a:r>
          </a:p>
          <a:p>
            <a:pPr lvl="1"/>
            <a:r>
              <a:rPr lang="fr-FR" sz="2000" dirty="0"/>
              <a:t>Reprend les améliorations précédentes. </a:t>
            </a:r>
          </a:p>
          <a:p>
            <a:pPr lvl="1"/>
            <a:r>
              <a:rPr lang="fr-FR" sz="2000" dirty="0"/>
              <a:t>Utilité basée sur la performance de l’agent dans un environnement donné</a:t>
            </a:r>
          </a:p>
          <a:p>
            <a:pPr lvl="1"/>
            <a:r>
              <a:rPr lang="fr-FR" sz="2000" dirty="0"/>
              <a:t>Affichage des informations pertinentes</a:t>
            </a:r>
          </a:p>
          <a:p>
            <a:pPr lvl="2"/>
            <a:r>
              <a:rPr lang="fr-FR" sz="1800" dirty="0"/>
              <a:t>Impact de l’agent sur son environnement</a:t>
            </a:r>
          </a:p>
          <a:p>
            <a:pPr lvl="2"/>
            <a:r>
              <a:rPr lang="fr-FR" sz="1800" dirty="0"/>
              <a:t>Statistique sur sa performance</a:t>
            </a:r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579D1AF-BF4F-4861-974F-B27F980B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861" y="1521654"/>
            <a:ext cx="5654339" cy="447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7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7BF4-21D4-4A3D-9B9C-9D82A565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fr-FR" dirty="0"/>
              <a:t>« GUS » : Agent de dialogues basé sur des cadres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D685B-2152-4601-B86F-B639E33E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pPr rtl="0"/>
              <a:t>8</a:t>
            </a:fld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600672-220F-4BE5-BEA1-16817709DE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50144"/>
            <a:ext cx="10820996" cy="2123203"/>
          </a:xfrm>
        </p:spPr>
        <p:txBody>
          <a:bodyPr/>
          <a:lstStyle/>
          <a:p>
            <a:r>
              <a:rPr lang="fr-FR" sz="2400" dirty="0"/>
              <a:t>Améliorations :</a:t>
            </a:r>
          </a:p>
          <a:p>
            <a:pPr lvl="1"/>
            <a:r>
              <a:rPr lang="fr-FR" sz="2000" dirty="0"/>
              <a:t>Utilisation d’un modèle de discutions au format JSON: modulable </a:t>
            </a:r>
          </a:p>
          <a:p>
            <a:pPr lvl="1"/>
            <a:r>
              <a:rPr lang="fr-FR" sz="2000" dirty="0"/>
              <a:t>Possibilité de renseigner plusieurs réponses dans un seul et même message</a:t>
            </a:r>
          </a:p>
          <a:p>
            <a:pPr lvl="1"/>
            <a:r>
              <a:rPr lang="fr-FR" sz="2000" dirty="0"/>
              <a:t>Un résumé sera affiché à la fin et permet de valider la saisie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AE6BF8-FB1D-4970-8355-F4A163F4C1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58257" y="3711163"/>
            <a:ext cx="9586586" cy="260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9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Les « Chatbots »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Vers des chatbots de plus en plus humanisé ?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0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498_TF66687569" id="{787900FF-6872-4441-B598-37355B1445EE}" vid="{F772BB80-56EE-4656-A7E3-611E117A18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bleue moderne</Template>
  <TotalTime>386</TotalTime>
  <Words>458</Words>
  <Application>Microsoft Office PowerPoint</Application>
  <PresentationFormat>Grand écran</PresentationFormat>
  <Paragraphs>83</Paragraphs>
  <Slides>13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Trade Gothic LT Pro</vt:lpstr>
      <vt:lpstr>Trebuchet MS</vt:lpstr>
      <vt:lpstr>Thème Office</vt:lpstr>
      <vt:lpstr>Agents conversationnels</vt:lpstr>
      <vt:lpstr>Les agents</vt:lpstr>
      <vt:lpstr>Paramètres</vt:lpstr>
      <vt:lpstr>Agent : Réflexe simple</vt:lpstr>
      <vt:lpstr>Agent : Réflexe, basé sur des modèles</vt:lpstr>
      <vt:lpstr>Agent : Réflexe, basé sur des modèles et des buts</vt:lpstr>
      <vt:lpstr>Agent : Réflexe, basé sur des modèles et des buts avec une notion d’utilité</vt:lpstr>
      <vt:lpstr>« GUS » : Agent de dialogues basé sur des cadres</vt:lpstr>
      <vt:lpstr>Les « Chatbots »</vt:lpstr>
      <vt:lpstr>« ELIZA » : un modèle basique de « chatbot »</vt:lpstr>
      <vt:lpstr>« PARRY » : Un chatbot avec des émotions ?</vt:lpstr>
      <vt:lpstr>Conclusion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Agents conversationnels</dc:title>
  <dc:creator>Rémi Felin</dc:creator>
  <cp:lastModifiedBy>Rémi Felin</cp:lastModifiedBy>
  <cp:revision>35</cp:revision>
  <dcterms:created xsi:type="dcterms:W3CDTF">2020-12-11T15:17:21Z</dcterms:created>
  <dcterms:modified xsi:type="dcterms:W3CDTF">2020-12-11T23:15:42Z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