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2AA9-9493-4BCC-A3E2-A01E1726DC49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C0CA-27DC-42CA-8EF6-07897E7476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24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2AA9-9493-4BCC-A3E2-A01E1726DC49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C0CA-27DC-42CA-8EF6-07897E7476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95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2AA9-9493-4BCC-A3E2-A01E1726DC49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C0CA-27DC-42CA-8EF6-07897E7476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32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2AA9-9493-4BCC-A3E2-A01E1726DC49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C0CA-27DC-42CA-8EF6-07897E7476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47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2AA9-9493-4BCC-A3E2-A01E1726DC49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C0CA-27DC-42CA-8EF6-07897E7476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39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2AA9-9493-4BCC-A3E2-A01E1726DC49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C0CA-27DC-42CA-8EF6-07897E7476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77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2AA9-9493-4BCC-A3E2-A01E1726DC49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C0CA-27DC-42CA-8EF6-07897E7476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65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2AA9-9493-4BCC-A3E2-A01E1726DC49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C0CA-27DC-42CA-8EF6-07897E7476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58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2AA9-9493-4BCC-A3E2-A01E1726DC49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C0CA-27DC-42CA-8EF6-07897E7476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48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2AA9-9493-4BCC-A3E2-A01E1726DC49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C0CA-27DC-42CA-8EF6-07897E7476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31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2AA9-9493-4BCC-A3E2-A01E1726DC49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C0CA-27DC-42CA-8EF6-07897E7476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17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2AA9-9493-4BCC-A3E2-A01E1726DC49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C0CA-27DC-42CA-8EF6-07897E7476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6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6027" y="391885"/>
            <a:ext cx="9144000" cy="1169534"/>
          </a:xfrm>
        </p:spPr>
        <p:txBody>
          <a:bodyPr/>
          <a:lstStyle/>
          <a:p>
            <a:r>
              <a:rPr lang="fr-FR" dirty="0"/>
              <a:t>Les différents SGBD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79" y="1973233"/>
            <a:ext cx="5438095" cy="406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8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589414"/>
              </p:ext>
            </p:extLst>
          </p:nvPr>
        </p:nvGraphicFramePr>
        <p:xfrm>
          <a:off x="802107" y="336550"/>
          <a:ext cx="10523620" cy="5840413"/>
        </p:xfrm>
        <a:graphic>
          <a:graphicData uri="http://schemas.openxmlformats.org/drawingml/2006/table">
            <a:tbl>
              <a:tblPr/>
              <a:tblGrid>
                <a:gridCol w="1540895">
                  <a:extLst>
                    <a:ext uri="{9D8B030D-6E8A-4147-A177-3AD203B41FA5}">
                      <a16:colId xmlns:a16="http://schemas.microsoft.com/office/drawing/2014/main" val="3527225212"/>
                    </a:ext>
                  </a:extLst>
                </a:gridCol>
                <a:gridCol w="2854161">
                  <a:extLst>
                    <a:ext uri="{9D8B030D-6E8A-4147-A177-3AD203B41FA5}">
                      <a16:colId xmlns:a16="http://schemas.microsoft.com/office/drawing/2014/main" val="1828276577"/>
                    </a:ext>
                  </a:extLst>
                </a:gridCol>
                <a:gridCol w="2889181">
                  <a:extLst>
                    <a:ext uri="{9D8B030D-6E8A-4147-A177-3AD203B41FA5}">
                      <a16:colId xmlns:a16="http://schemas.microsoft.com/office/drawing/2014/main" val="3266014778"/>
                    </a:ext>
                  </a:extLst>
                </a:gridCol>
                <a:gridCol w="2031180">
                  <a:extLst>
                    <a:ext uri="{9D8B030D-6E8A-4147-A177-3AD203B41FA5}">
                      <a16:colId xmlns:a16="http://schemas.microsoft.com/office/drawing/2014/main" val="3288928609"/>
                    </a:ext>
                  </a:extLst>
                </a:gridCol>
                <a:gridCol w="1208203">
                  <a:extLst>
                    <a:ext uri="{9D8B030D-6E8A-4147-A177-3AD203B41FA5}">
                      <a16:colId xmlns:a16="http://schemas.microsoft.com/office/drawing/2014/main" val="1314269367"/>
                    </a:ext>
                  </a:extLst>
                </a:gridCol>
              </a:tblGrid>
              <a:tr h="23560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ACCES</a:t>
                      </a:r>
                      <a:endParaRPr lang="fr-FR" sz="1100">
                        <a:effectLst/>
                      </a:endParaRP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Interface simple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Simple à déployer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Licence commerciale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Puissant interface possible sur SQLServer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Outils de conversion de données</a:t>
                      </a: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Propriétaire</a:t>
                      </a:r>
                      <a:endParaRPr lang="fr-FR" sz="1100">
                        <a:effectLst/>
                      </a:endParaRP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Coûteux à l'achat</a:t>
                      </a:r>
                      <a:endParaRPr lang="fr-FR" sz="1100">
                        <a:effectLst/>
                      </a:endParaRP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029611"/>
                  </a:ext>
                </a:extLst>
              </a:tr>
              <a:tr h="4343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Annuaire</a:t>
                      </a:r>
                      <a:endParaRPr lang="fr-FR" sz="1100">
                        <a:effectLst/>
                      </a:endParaRP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Simple d'utilisation</a:t>
                      </a:r>
                      <a:endParaRPr lang="fr-FR" sz="1100">
                        <a:effectLst/>
                      </a:endParaRP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Gratuit à l'achat</a:t>
                      </a:r>
                      <a:endParaRPr lang="fr-FR" sz="1100">
                        <a:effectLst/>
                      </a:endParaRP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08525"/>
                  </a:ext>
                </a:extLst>
              </a:tr>
              <a:tr h="4343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Avanquest</a:t>
                      </a:r>
                      <a:endParaRPr lang="fr-FR" sz="1100">
                        <a:effectLst/>
                      </a:endParaRP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080610"/>
                  </a:ext>
                </a:extLst>
              </a:tr>
              <a:tr h="6090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Base(OpenOffice)</a:t>
                      </a:r>
                      <a:endParaRPr lang="fr-FR" sz="1100">
                        <a:effectLst/>
                      </a:endParaRP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Logiciel libre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Puissant</a:t>
                      </a: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Complexe d'utilisation</a:t>
                      </a:r>
                      <a:endParaRPr lang="fr-FR" sz="1100">
                        <a:effectLst/>
                      </a:endParaRP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Gratuit à l'achat</a:t>
                      </a:r>
                      <a:endParaRPr lang="fr-FR" sz="1100">
                        <a:effectLst/>
                      </a:endParaRP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23928"/>
                  </a:ext>
                </a:extLst>
              </a:tr>
              <a:tr h="20066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FileMaker Pro</a:t>
                      </a:r>
                      <a:endParaRPr lang="fr-FR" sz="1100">
                        <a:effectLst/>
                      </a:endParaRP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Beaucoup de fonctionnalité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Licence commerciale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Simple</a:t>
                      </a: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Limité en montées en charges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 de vue matérialisée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 d'ordonnanceur intégré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 de partitionnement</a:t>
                      </a: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Coûteux à l'achat</a:t>
                      </a:r>
                      <a:endParaRPr lang="fr-FR" sz="1100">
                        <a:effectLst/>
                      </a:endParaRP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windows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mac</a:t>
                      </a:r>
                      <a:endParaRPr lang="fr-FR" sz="1100" dirty="0">
                        <a:effectLst/>
                      </a:endParaRPr>
                    </a:p>
                  </a:txBody>
                  <a:tcPr marL="42462" marR="42462" marT="42462" marB="424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3262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0984073" y="-415498"/>
            <a:ext cx="351931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3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866778"/>
              </p:ext>
            </p:extLst>
          </p:nvPr>
        </p:nvGraphicFramePr>
        <p:xfrm>
          <a:off x="513346" y="703264"/>
          <a:ext cx="11213432" cy="5440360"/>
        </p:xfrm>
        <a:graphic>
          <a:graphicData uri="http://schemas.openxmlformats.org/drawingml/2006/table">
            <a:tbl>
              <a:tblPr/>
              <a:tblGrid>
                <a:gridCol w="1641902">
                  <a:extLst>
                    <a:ext uri="{9D8B030D-6E8A-4147-A177-3AD203B41FA5}">
                      <a16:colId xmlns:a16="http://schemas.microsoft.com/office/drawing/2014/main" val="937878604"/>
                    </a:ext>
                  </a:extLst>
                </a:gridCol>
                <a:gridCol w="3041245">
                  <a:extLst>
                    <a:ext uri="{9D8B030D-6E8A-4147-A177-3AD203B41FA5}">
                      <a16:colId xmlns:a16="http://schemas.microsoft.com/office/drawing/2014/main" val="2830829067"/>
                    </a:ext>
                  </a:extLst>
                </a:gridCol>
                <a:gridCol w="3078565">
                  <a:extLst>
                    <a:ext uri="{9D8B030D-6E8A-4147-A177-3AD203B41FA5}">
                      <a16:colId xmlns:a16="http://schemas.microsoft.com/office/drawing/2014/main" val="1747116236"/>
                    </a:ext>
                  </a:extLst>
                </a:gridCol>
                <a:gridCol w="2164322">
                  <a:extLst>
                    <a:ext uri="{9D8B030D-6E8A-4147-A177-3AD203B41FA5}">
                      <a16:colId xmlns:a16="http://schemas.microsoft.com/office/drawing/2014/main" val="243482225"/>
                    </a:ext>
                  </a:extLst>
                </a:gridCol>
                <a:gridCol w="1287398">
                  <a:extLst>
                    <a:ext uri="{9D8B030D-6E8A-4147-A177-3AD203B41FA5}">
                      <a16:colId xmlns:a16="http://schemas.microsoft.com/office/drawing/2014/main" val="1563395603"/>
                    </a:ext>
                  </a:extLst>
                </a:gridCol>
              </a:tblGrid>
              <a:tr h="5352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FoxPro</a:t>
                      </a:r>
                      <a:endParaRPr lang="fr-FR" sz="1000">
                        <a:effectLst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Portabilité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Facile d'utilisation</a:t>
                      </a: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Peu utilisé</a:t>
                      </a:r>
                      <a:endParaRPr lang="fr-FR" sz="1000">
                        <a:effectLst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413810"/>
                  </a:ext>
                </a:extLst>
              </a:tr>
              <a:tr h="6888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IBM DB2</a:t>
                      </a:r>
                      <a:endParaRPr lang="fr-FR" sz="1000">
                        <a:effectLst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portabilité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Proche de la norme SQL</a:t>
                      </a: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Prix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Instable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à éviter en entreprise</a:t>
                      </a: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Très élevé</a:t>
                      </a:r>
                      <a:endParaRPr lang="fr-FR" sz="1000">
                        <a:effectLst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593143"/>
                  </a:ext>
                </a:extLst>
              </a:tr>
              <a:tr h="20707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Interbase XE</a:t>
                      </a:r>
                      <a:endParaRPr lang="fr-FR" sz="1000">
                        <a:effectLst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droit de distributions gratuit, performant, open source, fiable, propose un serveur et un client 64bits, sécurité renforcées, multiplateforme</a:t>
                      </a:r>
                      <a:endParaRPr lang="fr-FR" sz="1000">
                        <a:effectLst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licence de base pour 1 serveur + n utilisateurs</a:t>
                      </a:r>
                      <a:endParaRPr lang="fr-FR" sz="1000">
                        <a:effectLst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005521"/>
                  </a:ext>
                </a:extLst>
              </a:tr>
              <a:tr h="5352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SmartDB</a:t>
                      </a:r>
                      <a:endParaRPr lang="fr-FR" sz="1000">
                        <a:effectLst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simple d'utilisation</a:t>
                      </a:r>
                      <a:endParaRPr lang="fr-FR" sz="1000">
                        <a:effectLst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 d'export, probleme de sauvegarde?</a:t>
                      </a:r>
                      <a:endParaRPr lang="fr-FR" sz="1000">
                        <a:effectLst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gratuit à l'achat</a:t>
                      </a:r>
                      <a:endParaRPr lang="fr-FR" sz="1000">
                        <a:effectLst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61725"/>
                  </a:ext>
                </a:extLst>
              </a:tr>
              <a:tr h="16101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SQL Server</a:t>
                      </a:r>
                      <a:endParaRPr lang="fr-FR" sz="1000">
                        <a:effectLst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puissant, proche de la norme SQL, version gratuite sans support, procédures stockées, forte utilisation</a:t>
                      </a:r>
                      <a:endParaRPr lang="fr-FR" sz="1000">
                        <a:effectLst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propriétaire, beugs possible avec visual, seulement sur windows, pas de contraintes d'unicité</a:t>
                      </a:r>
                      <a:endParaRPr lang="fr-FR" sz="1000">
                        <a:effectLst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gratuit en version limité</a:t>
                      </a:r>
                      <a:endParaRPr lang="fr-FR" sz="1000">
                        <a:effectLst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321" marR="37321" marT="37321" marB="373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19033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5085028" y="-415498"/>
            <a:ext cx="426659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1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890227"/>
              </p:ext>
            </p:extLst>
          </p:nvPr>
        </p:nvGraphicFramePr>
        <p:xfrm>
          <a:off x="930442" y="529389"/>
          <a:ext cx="10684042" cy="5713211"/>
        </p:xfrm>
        <a:graphic>
          <a:graphicData uri="http://schemas.openxmlformats.org/drawingml/2006/table">
            <a:tbl>
              <a:tblPr/>
              <a:tblGrid>
                <a:gridCol w="1564385">
                  <a:extLst>
                    <a:ext uri="{9D8B030D-6E8A-4147-A177-3AD203B41FA5}">
                      <a16:colId xmlns:a16="http://schemas.microsoft.com/office/drawing/2014/main" val="3362356673"/>
                    </a:ext>
                  </a:extLst>
                </a:gridCol>
                <a:gridCol w="2897670">
                  <a:extLst>
                    <a:ext uri="{9D8B030D-6E8A-4147-A177-3AD203B41FA5}">
                      <a16:colId xmlns:a16="http://schemas.microsoft.com/office/drawing/2014/main" val="830961995"/>
                    </a:ext>
                  </a:extLst>
                </a:gridCol>
                <a:gridCol w="2933221">
                  <a:extLst>
                    <a:ext uri="{9D8B030D-6E8A-4147-A177-3AD203B41FA5}">
                      <a16:colId xmlns:a16="http://schemas.microsoft.com/office/drawing/2014/main" val="3897945085"/>
                    </a:ext>
                  </a:extLst>
                </a:gridCol>
                <a:gridCol w="2062147">
                  <a:extLst>
                    <a:ext uri="{9D8B030D-6E8A-4147-A177-3AD203B41FA5}">
                      <a16:colId xmlns:a16="http://schemas.microsoft.com/office/drawing/2014/main" val="3768917314"/>
                    </a:ext>
                  </a:extLst>
                </a:gridCol>
                <a:gridCol w="1226619">
                  <a:extLst>
                    <a:ext uri="{9D8B030D-6E8A-4147-A177-3AD203B41FA5}">
                      <a16:colId xmlns:a16="http://schemas.microsoft.com/office/drawing/2014/main" val="1568703966"/>
                    </a:ext>
                  </a:extLst>
                </a:gridCol>
              </a:tblGrid>
              <a:tr h="33935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SQLite</a:t>
                      </a:r>
                      <a:endParaRPr lang="fr-FR" sz="1000">
                        <a:effectLst/>
                      </a:endParaRPr>
                    </a:p>
                  </a:txBody>
                  <a:tcPr marL="35902" marR="35902" marT="35902" marB="359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 source, gratuit, le plus petit des SGBDR, simple d'utilisation et d'administration, pas besoin de serveur</a:t>
                      </a:r>
                      <a:endParaRPr lang="fr-FR" sz="1000">
                        <a:effectLst/>
                      </a:endParaRPr>
                    </a:p>
                  </a:txBody>
                  <a:tcPr marL="35902" marR="35902" marT="35902" marB="359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peu de fonctionnalités, pas de jointure externe, un fichier par base, peu de sécurité, DLL très limité, pas recommandé pour une BD partagée en réseau, minimaliste, à éviter en entreprise</a:t>
                      </a:r>
                      <a:endParaRPr lang="fr-FR" sz="1000">
                        <a:effectLst/>
                      </a:endParaRPr>
                    </a:p>
                  </a:txBody>
                  <a:tcPr marL="35902" marR="35902" marT="35902" marB="359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gratuit</a:t>
                      </a:r>
                      <a:endParaRPr lang="fr-FR" sz="1000">
                        <a:effectLst/>
                      </a:endParaRPr>
                    </a:p>
                  </a:txBody>
                  <a:tcPr marL="35902" marR="35902" marT="35902" marB="359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902" marR="35902" marT="35902" marB="359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669125"/>
                  </a:ext>
                </a:extLst>
              </a:tr>
              <a:tr h="14511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SAP Sybase IQ</a:t>
                      </a:r>
                      <a:endParaRPr lang="fr-FR" sz="1000">
                        <a:effectLst/>
                      </a:endParaRPr>
                    </a:p>
                  </a:txBody>
                  <a:tcPr marL="35902" marR="35902" marT="35902" marB="359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version express gratuite, peu de ressources nécessaires, stabilité</a:t>
                      </a:r>
                      <a:endParaRPr lang="fr-FR" sz="1000">
                        <a:effectLst/>
                      </a:endParaRPr>
                    </a:p>
                  </a:txBody>
                  <a:tcPr marL="35902" marR="35902" marT="35902" marB="359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propriétaire, prix, pas d'héritage</a:t>
                      </a:r>
                      <a:endParaRPr lang="fr-FR" sz="1000">
                        <a:effectLst/>
                      </a:endParaRPr>
                    </a:p>
                  </a:txBody>
                  <a:tcPr marL="35902" marR="35902" marT="35902" marB="359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payant</a:t>
                      </a:r>
                      <a:endParaRPr lang="fr-FR" sz="1000">
                        <a:effectLst/>
                      </a:endParaRPr>
                    </a:p>
                  </a:txBody>
                  <a:tcPr marL="35902" marR="35902" marT="35902" marB="359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902" marR="35902" marT="35902" marB="359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182741"/>
                  </a:ext>
                </a:extLst>
              </a:tr>
              <a:tr h="8684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MongoDB</a:t>
                      </a:r>
                      <a:endParaRPr lang="fr-FR" sz="1000">
                        <a:effectLst/>
                      </a:endParaRPr>
                    </a:p>
                  </a:txBody>
                  <a:tcPr marL="35902" marR="35902" marT="35902" marB="359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installation rapide, simple et puissant</a:t>
                      </a:r>
                      <a:endParaRPr lang="fr-FR" sz="1000">
                        <a:effectLst/>
                      </a:endParaRPr>
                    </a:p>
                  </a:txBody>
                  <a:tcPr marL="35902" marR="35902" marT="35902" marB="359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gourmand en espace disque</a:t>
                      </a:r>
                      <a:endParaRPr lang="fr-FR" sz="1000">
                        <a:effectLst/>
                      </a:endParaRPr>
                    </a:p>
                  </a:txBody>
                  <a:tcPr marL="35902" marR="35902" marT="35902" marB="359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902" marR="35902" marT="35902" marB="359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902" marR="35902" marT="35902" marB="359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32802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 flipV="1">
            <a:off x="-14335281" y="-392641"/>
            <a:ext cx="422584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1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967253"/>
              </p:ext>
            </p:extLst>
          </p:nvPr>
        </p:nvGraphicFramePr>
        <p:xfrm>
          <a:off x="931086" y="759619"/>
          <a:ext cx="10680031" cy="4248150"/>
        </p:xfrm>
        <a:graphic>
          <a:graphicData uri="http://schemas.openxmlformats.org/drawingml/2006/table">
            <a:tbl>
              <a:tblPr/>
              <a:tblGrid>
                <a:gridCol w="1563798">
                  <a:extLst>
                    <a:ext uri="{9D8B030D-6E8A-4147-A177-3AD203B41FA5}">
                      <a16:colId xmlns:a16="http://schemas.microsoft.com/office/drawing/2014/main" val="3061231659"/>
                    </a:ext>
                  </a:extLst>
                </a:gridCol>
                <a:gridCol w="2896581">
                  <a:extLst>
                    <a:ext uri="{9D8B030D-6E8A-4147-A177-3AD203B41FA5}">
                      <a16:colId xmlns:a16="http://schemas.microsoft.com/office/drawing/2014/main" val="439158392"/>
                    </a:ext>
                  </a:extLst>
                </a:gridCol>
                <a:gridCol w="2932122">
                  <a:extLst>
                    <a:ext uri="{9D8B030D-6E8A-4147-A177-3AD203B41FA5}">
                      <a16:colId xmlns:a16="http://schemas.microsoft.com/office/drawing/2014/main" val="3107731379"/>
                    </a:ext>
                  </a:extLst>
                </a:gridCol>
                <a:gridCol w="2061371">
                  <a:extLst>
                    <a:ext uri="{9D8B030D-6E8A-4147-A177-3AD203B41FA5}">
                      <a16:colId xmlns:a16="http://schemas.microsoft.com/office/drawing/2014/main" val="3442893650"/>
                    </a:ext>
                  </a:extLst>
                </a:gridCol>
                <a:gridCol w="1226159">
                  <a:extLst>
                    <a:ext uri="{9D8B030D-6E8A-4147-A177-3AD203B41FA5}">
                      <a16:colId xmlns:a16="http://schemas.microsoft.com/office/drawing/2014/main" val="1046688207"/>
                    </a:ext>
                  </a:extLst>
                </a:gridCol>
              </a:tblGrid>
              <a:tr h="42481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MariaDB  </a:t>
                      </a:r>
                      <a:endParaRPr lang="fr-FR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Tout les outils et drivers faits pour MySQl sont compatibles avec MariaDB, alternative de MySQL, plus performant libre et sécurisé que MySQL, comparable a PostgreSQL</a:t>
                      </a:r>
                      <a:endParaRPr lang="fr-FR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Linux, Mac OS, Windows, Unix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24828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5101976" y="-415498"/>
            <a:ext cx="227461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7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u="sn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577" y="2180492"/>
            <a:ext cx="9446846" cy="33243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/>
              <a:t>Tous les goûts sont dans la nature !!</a:t>
            </a:r>
          </a:p>
        </p:txBody>
      </p:sp>
    </p:spTree>
    <p:extLst>
      <p:ext uri="{BB962C8B-B14F-4D97-AF65-F5344CB8AC3E}">
        <p14:creationId xmlns:p14="http://schemas.microsoft.com/office/powerpoint/2010/main" val="193157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u="sng" dirty="0"/>
              <a:t>Rapide définition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/>
              <a:t>« En informatique un système de gestion de base de données (SGBD) est un logiciel système destiné à stocker et à partager des informations dans une base de données, en garantissant la qualité, la pérennité et la confidentialité des informations, tout en cachant la complexité des opérations. »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77880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u="sng" dirty="0"/>
              <a:t>Comment choisir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4400" dirty="0"/>
          </a:p>
          <a:p>
            <a:pPr marL="0" indent="0" algn="ctr">
              <a:buNone/>
            </a:pPr>
            <a:r>
              <a:rPr lang="fr-FR" sz="4400" dirty="0"/>
              <a:t>Il y a une multitude de SGBD (Système de gestion de base de données). Un tri doit donc être effectué en fonction des besoins mais aussi des moyens et du contexte d’utilisation.  </a:t>
            </a:r>
          </a:p>
        </p:txBody>
      </p:sp>
    </p:spTree>
    <p:extLst>
      <p:ext uri="{BB962C8B-B14F-4D97-AF65-F5344CB8AC3E}">
        <p14:creationId xmlns:p14="http://schemas.microsoft.com/office/powerpoint/2010/main" val="108647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u="sng" dirty="0"/>
              <a:t>Une offre abondante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Quand on parle de SGBD on a souvent tendance à se focaliser sur les principaux acteurs présents, mais il existe une multitude d’offre plus ou moins complètes.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61" y="3035075"/>
            <a:ext cx="5650878" cy="314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4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Inconvénients et avantages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/>
              <a:t>Pour faciliter la lecture et la compréhension entre les différentes offres, le plus simple reste de présenter leurs avantages et inconvénients sous forme de tableau. </a:t>
            </a:r>
          </a:p>
        </p:txBody>
      </p:sp>
    </p:spTree>
    <p:extLst>
      <p:ext uri="{BB962C8B-B14F-4D97-AF65-F5344CB8AC3E}">
        <p14:creationId xmlns:p14="http://schemas.microsoft.com/office/powerpoint/2010/main" val="24755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119721"/>
              </p:ext>
            </p:extLst>
          </p:nvPr>
        </p:nvGraphicFramePr>
        <p:xfrm>
          <a:off x="423746" y="415499"/>
          <a:ext cx="11262731" cy="6085662"/>
        </p:xfrm>
        <a:graphic>
          <a:graphicData uri="http://schemas.openxmlformats.org/drawingml/2006/table">
            <a:tbl>
              <a:tblPr/>
              <a:tblGrid>
                <a:gridCol w="1550547">
                  <a:extLst>
                    <a:ext uri="{9D8B030D-6E8A-4147-A177-3AD203B41FA5}">
                      <a16:colId xmlns:a16="http://schemas.microsoft.com/office/drawing/2014/main" val="2406409533"/>
                    </a:ext>
                  </a:extLst>
                </a:gridCol>
                <a:gridCol w="3085938">
                  <a:extLst>
                    <a:ext uri="{9D8B030D-6E8A-4147-A177-3AD203B41FA5}">
                      <a16:colId xmlns:a16="http://schemas.microsoft.com/office/drawing/2014/main" val="1447776122"/>
                    </a:ext>
                  </a:extLst>
                </a:gridCol>
                <a:gridCol w="3123801">
                  <a:extLst>
                    <a:ext uri="{9D8B030D-6E8A-4147-A177-3AD203B41FA5}">
                      <a16:colId xmlns:a16="http://schemas.microsoft.com/office/drawing/2014/main" val="487222421"/>
                    </a:ext>
                  </a:extLst>
                </a:gridCol>
                <a:gridCol w="2196127">
                  <a:extLst>
                    <a:ext uri="{9D8B030D-6E8A-4147-A177-3AD203B41FA5}">
                      <a16:colId xmlns:a16="http://schemas.microsoft.com/office/drawing/2014/main" val="2448642524"/>
                    </a:ext>
                  </a:extLst>
                </a:gridCol>
                <a:gridCol w="1306318">
                  <a:extLst>
                    <a:ext uri="{9D8B030D-6E8A-4147-A177-3AD203B41FA5}">
                      <a16:colId xmlns:a16="http://schemas.microsoft.com/office/drawing/2014/main" val="802404887"/>
                    </a:ext>
                  </a:extLst>
                </a:gridCol>
              </a:tblGrid>
              <a:tr h="336172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242" marR="30242" marT="30242" marB="302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AVANTAGES</a:t>
                      </a:r>
                      <a:endParaRPr lang="fr-FR" sz="800">
                        <a:effectLst/>
                      </a:endParaRPr>
                    </a:p>
                  </a:txBody>
                  <a:tcPr marL="30242" marR="30242" marT="30242" marB="302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INCONVÉNIENTS</a:t>
                      </a:r>
                      <a:endParaRPr lang="fr-FR" sz="800">
                        <a:effectLst/>
                      </a:endParaRPr>
                    </a:p>
                  </a:txBody>
                  <a:tcPr marL="30242" marR="30242" marT="30242" marB="302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COÛT</a:t>
                      </a:r>
                      <a:endParaRPr lang="fr-FR" sz="800">
                        <a:effectLst/>
                      </a:endParaRPr>
                    </a:p>
                  </a:txBody>
                  <a:tcPr marL="30242" marR="30242" marT="30242" marB="302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</a:t>
                      </a:r>
                      <a:endParaRPr lang="fr-FR" sz="800">
                        <a:effectLst/>
                      </a:endParaRPr>
                    </a:p>
                  </a:txBody>
                  <a:tcPr marL="30242" marR="30242" marT="30242" marB="302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156192"/>
                  </a:ext>
                </a:extLst>
              </a:tr>
              <a:tr h="57494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Oracle</a:t>
                      </a:r>
                      <a:endParaRPr lang="fr-FR" sz="2000">
                        <a:effectLst/>
                      </a:endParaRPr>
                    </a:p>
                  </a:txBody>
                  <a:tcPr marL="30242" marR="30242" marT="30242" marB="302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Forte utilisation,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Gestion des clusters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Gestion de VLDB 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Procédures stockées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Commit/rollback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Capable d'exécuter de grandes ILTB et VLDB (Very Large DataBase)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Très riche en fonctionnalités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Très fiable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Technologie Flashback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works with both dynamic and static systems,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Fonctionne avec des systèmes dynamiques et statiques</a:t>
                      </a:r>
                    </a:p>
                  </a:txBody>
                  <a:tcPr marL="30242" marR="30242" marT="30242" marB="302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Prix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Propriétaire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 d'auto-incrémentation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Difficulté de migration 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Incompatible avec Java</a:t>
                      </a:r>
                    </a:p>
                  </a:txBody>
                  <a:tcPr marL="30242" marR="30242" marT="30242" marB="302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prix élevé $180</a:t>
                      </a:r>
                      <a:endParaRPr lang="fr-FR" sz="2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(licences et composants matériels)</a:t>
                      </a:r>
                      <a:endParaRPr lang="fr-FR" sz="2000">
                        <a:effectLst/>
                      </a:endParaRPr>
                    </a:p>
                  </a:txBody>
                  <a:tcPr marL="30242" marR="30242" marT="30242" marB="302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242" marR="30242" marT="30242" marB="302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61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2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881930"/>
              </p:ext>
            </p:extLst>
          </p:nvPr>
        </p:nvGraphicFramePr>
        <p:xfrm>
          <a:off x="1284514" y="93465"/>
          <a:ext cx="9632531" cy="6196408"/>
        </p:xfrm>
        <a:graphic>
          <a:graphicData uri="http://schemas.openxmlformats.org/drawingml/2006/table">
            <a:tbl>
              <a:tblPr/>
              <a:tblGrid>
                <a:gridCol w="1410421">
                  <a:extLst>
                    <a:ext uri="{9D8B030D-6E8A-4147-A177-3AD203B41FA5}">
                      <a16:colId xmlns:a16="http://schemas.microsoft.com/office/drawing/2014/main" val="256371723"/>
                    </a:ext>
                  </a:extLst>
                </a:gridCol>
                <a:gridCol w="2612484">
                  <a:extLst>
                    <a:ext uri="{9D8B030D-6E8A-4147-A177-3AD203B41FA5}">
                      <a16:colId xmlns:a16="http://schemas.microsoft.com/office/drawing/2014/main" val="175959327"/>
                    </a:ext>
                  </a:extLst>
                </a:gridCol>
                <a:gridCol w="2644539">
                  <a:extLst>
                    <a:ext uri="{9D8B030D-6E8A-4147-A177-3AD203B41FA5}">
                      <a16:colId xmlns:a16="http://schemas.microsoft.com/office/drawing/2014/main" val="2788810032"/>
                    </a:ext>
                  </a:extLst>
                </a:gridCol>
                <a:gridCol w="1859189">
                  <a:extLst>
                    <a:ext uri="{9D8B030D-6E8A-4147-A177-3AD203B41FA5}">
                      <a16:colId xmlns:a16="http://schemas.microsoft.com/office/drawing/2014/main" val="1978843148"/>
                    </a:ext>
                  </a:extLst>
                </a:gridCol>
                <a:gridCol w="1105898">
                  <a:extLst>
                    <a:ext uri="{9D8B030D-6E8A-4147-A177-3AD203B41FA5}">
                      <a16:colId xmlns:a16="http://schemas.microsoft.com/office/drawing/2014/main" val="222910778"/>
                    </a:ext>
                  </a:extLst>
                </a:gridCol>
              </a:tblGrid>
              <a:tr h="32658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FireBird</a:t>
                      </a:r>
                      <a:endParaRPr lang="fr-FR" sz="1100">
                        <a:effectLst/>
                      </a:endParaRPr>
                    </a:p>
                  </a:txBody>
                  <a:tcPr marL="40342" marR="40342" marT="40342" marB="40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Simple d'utilisation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Installation rapide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Peu de maintenance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Utilisable sur plateforme 64 bits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utilisation monoposte ou mode serveur</a:t>
                      </a:r>
                    </a:p>
                  </a:txBody>
                  <a:tcPr marL="40342" marR="40342" marT="40342" marB="40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Peu d'outils graphique 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 d'héritage de table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 de recherche full text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 de vue matérialisée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 d'ordonnanceur intégré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 de partitionnement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Peu installé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à éviter en entreprise </a:t>
                      </a:r>
                    </a:p>
                  </a:txBody>
                  <a:tcPr marL="40342" marR="40342" marT="40342" marB="40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gratuit et libres</a:t>
                      </a:r>
                      <a:endParaRPr lang="fr-FR" sz="1100">
                        <a:effectLst/>
                      </a:endParaRPr>
                    </a:p>
                  </a:txBody>
                  <a:tcPr marL="40342" marR="40342" marT="40342" marB="40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Linux, Unix, BSD, Mac OS, Windows</a:t>
                      </a:r>
                      <a:endParaRPr lang="en-US" sz="1100">
                        <a:effectLst/>
                      </a:endParaRPr>
                    </a:p>
                  </a:txBody>
                  <a:tcPr marL="40342" marR="40342" marT="40342" marB="40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95301"/>
                  </a:ext>
                </a:extLst>
              </a:tr>
              <a:tr h="29305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Mysql</a:t>
                      </a:r>
                      <a:endParaRPr lang="fr-FR" sz="1100">
                        <a:effectLst/>
                      </a:endParaRPr>
                    </a:p>
                  </a:txBody>
                  <a:tcPr marL="40342" marR="40342" marT="40342" marB="40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 source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Forte utilisation</a:t>
                      </a:r>
                    </a:p>
                  </a:txBody>
                  <a:tcPr marL="40342" marR="40342" marT="40342" marB="40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Prix si support,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Support SQL pas complet, 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Triggers et procédures stockées mal supportées,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Héritage non supporté, 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Racheté par Oracle (voir MariaDB)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Menacé de fermeture ?!?!</a:t>
                      </a:r>
                    </a:p>
                  </a:txBody>
                  <a:tcPr marL="40342" marR="40342" marT="40342" marB="40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Payant pour une utilisation commerciale</a:t>
                      </a:r>
                      <a:endParaRPr lang="fr-FR" sz="1100">
                        <a:effectLst/>
                      </a:endParaRPr>
                    </a:p>
                  </a:txBody>
                  <a:tcPr marL="40342" marR="40342" marT="40342" marB="40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Linux, Unix, BSD, Mac OS, Windows</a:t>
                      </a:r>
                      <a:endParaRPr lang="en-US" sz="1100" dirty="0">
                        <a:effectLst/>
                      </a:endParaRPr>
                    </a:p>
                  </a:txBody>
                  <a:tcPr marL="40342" marR="40342" marT="40342" marB="40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322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91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026781"/>
              </p:ext>
            </p:extLst>
          </p:nvPr>
        </p:nvGraphicFramePr>
        <p:xfrm>
          <a:off x="465221" y="433137"/>
          <a:ext cx="10892590" cy="6071633"/>
        </p:xfrm>
        <a:graphic>
          <a:graphicData uri="http://schemas.openxmlformats.org/drawingml/2006/table">
            <a:tbl>
              <a:tblPr/>
              <a:tblGrid>
                <a:gridCol w="1594923">
                  <a:extLst>
                    <a:ext uri="{9D8B030D-6E8A-4147-A177-3AD203B41FA5}">
                      <a16:colId xmlns:a16="http://schemas.microsoft.com/office/drawing/2014/main" val="2142780952"/>
                    </a:ext>
                  </a:extLst>
                </a:gridCol>
                <a:gridCol w="2954230">
                  <a:extLst>
                    <a:ext uri="{9D8B030D-6E8A-4147-A177-3AD203B41FA5}">
                      <a16:colId xmlns:a16="http://schemas.microsoft.com/office/drawing/2014/main" val="3962025416"/>
                    </a:ext>
                  </a:extLst>
                </a:gridCol>
                <a:gridCol w="2990479">
                  <a:extLst>
                    <a:ext uri="{9D8B030D-6E8A-4147-A177-3AD203B41FA5}">
                      <a16:colId xmlns:a16="http://schemas.microsoft.com/office/drawing/2014/main" val="188470633"/>
                    </a:ext>
                  </a:extLst>
                </a:gridCol>
                <a:gridCol w="2102396">
                  <a:extLst>
                    <a:ext uri="{9D8B030D-6E8A-4147-A177-3AD203B41FA5}">
                      <a16:colId xmlns:a16="http://schemas.microsoft.com/office/drawing/2014/main" val="1670988527"/>
                    </a:ext>
                  </a:extLst>
                </a:gridCol>
                <a:gridCol w="1250562">
                  <a:extLst>
                    <a:ext uri="{9D8B030D-6E8A-4147-A177-3AD203B41FA5}">
                      <a16:colId xmlns:a16="http://schemas.microsoft.com/office/drawing/2014/main" val="3132992111"/>
                    </a:ext>
                  </a:extLst>
                </a:gridCol>
              </a:tblGrid>
              <a:tr h="13793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Ingres</a:t>
                      </a:r>
                      <a:endParaRPr lang="fr-FR" sz="1000">
                        <a:effectLst/>
                      </a:endParaRP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Installation simple</a:t>
                      </a:r>
                      <a:endParaRPr lang="fr-FR" sz="1000">
                        <a:effectLst/>
                      </a:endParaRP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Linux, Unix, Windows</a:t>
                      </a:r>
                      <a:endParaRPr lang="fr-FR" sz="1000">
                        <a:effectLst/>
                      </a:endParaRP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80704"/>
                  </a:ext>
                </a:extLst>
              </a:tr>
              <a:tr h="230333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PostgreSQL</a:t>
                      </a:r>
                      <a:endParaRPr lang="fr-FR" sz="1000">
                        <a:effectLst/>
                      </a:endParaRP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 source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Gratuit, fiabilité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Norme SQL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Héritage supporté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Forte utilisation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Multi-plateforme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Grosses bases de données à éviter</a:t>
                      </a:r>
                      <a:endParaRPr lang="fr-FR" sz="1000" dirty="0">
                        <a:effectLst/>
                      </a:endParaRP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Gratuit et open source</a:t>
                      </a:r>
                      <a:endParaRPr lang="fr-FR" sz="1000" dirty="0">
                        <a:effectLst/>
                      </a:endParaRP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Linux, Unix, Windows</a:t>
                      </a:r>
                      <a:endParaRPr lang="fr-FR" sz="1000">
                        <a:effectLst/>
                      </a:endParaRP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91658"/>
                  </a:ext>
                </a:extLst>
              </a:tr>
              <a:tr h="13793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Apache</a:t>
                      </a:r>
                      <a:endParaRPr lang="fr-FR" sz="1000">
                        <a:effectLst/>
                      </a:endParaRP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 source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Gratuit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Embarquable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Outils graphiques minimalistes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 de gestion des droits utilisateurs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Gratuit et open source</a:t>
                      </a:r>
                      <a:endParaRPr lang="fr-FR" sz="1000">
                        <a:effectLst/>
                      </a:endParaRP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Linux, Windows</a:t>
                      </a:r>
                      <a:endParaRPr lang="fr-FR" sz="1000">
                        <a:effectLst/>
                      </a:endParaRP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764163"/>
                  </a:ext>
                </a:extLst>
              </a:tr>
              <a:tr h="10096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Berkeley DB</a:t>
                      </a:r>
                      <a:endParaRPr lang="fr-FR" sz="1000">
                        <a:effectLst/>
                      </a:endParaRP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Multi plateforme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 source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Prix si support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 respecte pas trop le SQL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fr-FR" sz="1000">
                          <a:effectLst/>
                        </a:rPr>
                      </a:br>
                      <a:endParaRPr lang="fr-FR" sz="1000">
                        <a:effectLst/>
                      </a:endParaRP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Linux, Windows</a:t>
                      </a:r>
                      <a:endParaRPr lang="fr-FR" sz="1000" dirty="0">
                        <a:effectLst/>
                      </a:endParaRP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605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01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459830"/>
              </p:ext>
            </p:extLst>
          </p:nvPr>
        </p:nvGraphicFramePr>
        <p:xfrm>
          <a:off x="449177" y="583560"/>
          <a:ext cx="10908633" cy="5849323"/>
        </p:xfrm>
        <a:graphic>
          <a:graphicData uri="http://schemas.openxmlformats.org/drawingml/2006/table">
            <a:tbl>
              <a:tblPr/>
              <a:tblGrid>
                <a:gridCol w="1597272">
                  <a:extLst>
                    <a:ext uri="{9D8B030D-6E8A-4147-A177-3AD203B41FA5}">
                      <a16:colId xmlns:a16="http://schemas.microsoft.com/office/drawing/2014/main" val="29949409"/>
                    </a:ext>
                  </a:extLst>
                </a:gridCol>
                <a:gridCol w="2958580">
                  <a:extLst>
                    <a:ext uri="{9D8B030D-6E8A-4147-A177-3AD203B41FA5}">
                      <a16:colId xmlns:a16="http://schemas.microsoft.com/office/drawing/2014/main" val="2107816511"/>
                    </a:ext>
                  </a:extLst>
                </a:gridCol>
                <a:gridCol w="2994881">
                  <a:extLst>
                    <a:ext uri="{9D8B030D-6E8A-4147-A177-3AD203B41FA5}">
                      <a16:colId xmlns:a16="http://schemas.microsoft.com/office/drawing/2014/main" val="4286957962"/>
                    </a:ext>
                  </a:extLst>
                </a:gridCol>
                <a:gridCol w="2105494">
                  <a:extLst>
                    <a:ext uri="{9D8B030D-6E8A-4147-A177-3AD203B41FA5}">
                      <a16:colId xmlns:a16="http://schemas.microsoft.com/office/drawing/2014/main" val="1720736547"/>
                    </a:ext>
                  </a:extLst>
                </a:gridCol>
                <a:gridCol w="1252406">
                  <a:extLst>
                    <a:ext uri="{9D8B030D-6E8A-4147-A177-3AD203B41FA5}">
                      <a16:colId xmlns:a16="http://schemas.microsoft.com/office/drawing/2014/main" val="111208299"/>
                    </a:ext>
                  </a:extLst>
                </a:gridCol>
              </a:tblGrid>
              <a:tr h="11834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HypersonicSQL</a:t>
                      </a:r>
                      <a:endParaRPr lang="fr-FR" sz="900">
                        <a:effectLst/>
                      </a:endParaRPr>
                    </a:p>
                  </a:txBody>
                  <a:tcPr marL="33374" marR="33374" marT="33374" marB="333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Léger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Pratique pour de l'embarqué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Bien pour un apprentissage</a:t>
                      </a:r>
                    </a:p>
                  </a:txBody>
                  <a:tcPr marL="33374" marR="33374" marT="33374" marB="333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 supporte pas les clusters</a:t>
                      </a:r>
                      <a:endParaRPr lang="fr-FR" sz="900">
                        <a:effectLst/>
                      </a:endParaRPr>
                    </a:p>
                  </a:txBody>
                  <a:tcPr marL="33374" marR="33374" marT="33374" marB="333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74" marR="33374" marT="33374" marB="333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Linux, Windows</a:t>
                      </a:r>
                      <a:endParaRPr lang="fr-FR" sz="900">
                        <a:effectLst/>
                      </a:endParaRPr>
                    </a:p>
                  </a:txBody>
                  <a:tcPr marL="33374" marR="33374" marT="33374" marB="333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308911"/>
                  </a:ext>
                </a:extLst>
              </a:tr>
              <a:tr h="9045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PicoSQL</a:t>
                      </a:r>
                      <a:endParaRPr lang="fr-FR" sz="900">
                        <a:effectLst/>
                      </a:endParaRPr>
                    </a:p>
                  </a:txBody>
                  <a:tcPr marL="33374" marR="33374" marT="33374" marB="333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Installation simple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Facile à utiliser</a:t>
                      </a:r>
                    </a:p>
                  </a:txBody>
                  <a:tcPr marL="33374" marR="33374" marT="33374" marB="333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 gère pas les déclencheurs et les droits des utilisateurs</a:t>
                      </a:r>
                      <a:endParaRPr lang="fr-FR" sz="900">
                        <a:effectLst/>
                      </a:endParaRPr>
                    </a:p>
                  </a:txBody>
                  <a:tcPr marL="33374" marR="33374" marT="33374" marB="333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74" marR="33374" marT="33374" marB="333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Linux, Windows</a:t>
                      </a:r>
                      <a:endParaRPr lang="fr-FR" sz="900">
                        <a:effectLst/>
                      </a:endParaRPr>
                    </a:p>
                  </a:txBody>
                  <a:tcPr marL="33374" marR="33374" marT="33374" marB="333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662362"/>
                  </a:ext>
                </a:extLst>
              </a:tr>
              <a:tr h="6256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Daffodil DB</a:t>
                      </a:r>
                      <a:endParaRPr lang="fr-FR" sz="900">
                        <a:effectLst/>
                      </a:endParaRPr>
                    </a:p>
                  </a:txBody>
                  <a:tcPr marL="33374" marR="33374" marT="33374" marB="333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Logiciel libre</a:t>
                      </a:r>
                      <a:endParaRPr lang="fr-FR" sz="900">
                        <a:effectLst/>
                      </a:endParaRPr>
                    </a:p>
                  </a:txBody>
                  <a:tcPr marL="33374" marR="33374" marT="33374" marB="333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L'objet relationnel n'est pas implémenté</a:t>
                      </a:r>
                      <a:endParaRPr lang="fr-FR" sz="900">
                        <a:effectLst/>
                      </a:endParaRPr>
                    </a:p>
                  </a:txBody>
                  <a:tcPr marL="33374" marR="33374" marT="33374" marB="333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Gratuit</a:t>
                      </a:r>
                      <a:endParaRPr lang="fr-FR" sz="900">
                        <a:effectLst/>
                      </a:endParaRPr>
                    </a:p>
                  </a:txBody>
                  <a:tcPr marL="33374" marR="33374" marT="33374" marB="333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Linux, Windows</a:t>
                      </a:r>
                      <a:endParaRPr lang="fr-FR" sz="900">
                        <a:effectLst/>
                      </a:endParaRPr>
                    </a:p>
                  </a:txBody>
                  <a:tcPr marL="33374" marR="33374" marT="33374" marB="333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44846"/>
                  </a:ext>
                </a:extLst>
              </a:tr>
              <a:tr h="31357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4D</a:t>
                      </a:r>
                      <a:endParaRPr lang="fr-FR" sz="900">
                        <a:effectLst/>
                      </a:endParaRPr>
                    </a:p>
                  </a:txBody>
                  <a:tcPr marL="33374" marR="33374" marT="33374" marB="333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Conforme aux normes du marché (sql2, xml, oracle, …)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Simple d'utilisation et d'administration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Solution client serveur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Compatibilité windows et mac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Sécurité contre les intrusion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Différents outils graphiques pour les formulaires.</a:t>
                      </a:r>
                    </a:p>
                  </a:txBody>
                  <a:tcPr marL="33374" marR="33374" marT="33374" marB="333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Assez limité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Manque de fonctionnalités de base : comme l'auto-incrément, propriétaire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Peu portable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Peu recommandé pour les entreprises !</a:t>
                      </a:r>
                    </a:p>
                  </a:txBody>
                  <a:tcPr marL="33374" marR="33374" marT="33374" marB="333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Coûteux à l'achat</a:t>
                      </a:r>
                      <a:endParaRPr lang="fr-FR" sz="900">
                        <a:effectLst/>
                      </a:endParaRPr>
                    </a:p>
                  </a:txBody>
                  <a:tcPr marL="33374" marR="33374" marT="33374" marB="333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74" marR="33374" marT="33374" marB="333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27496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4876256" y="-206501"/>
            <a:ext cx="464148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6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790</Words>
  <Application>Microsoft Office PowerPoint</Application>
  <PresentationFormat>Widescreen</PresentationFormat>
  <Paragraphs>186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Les différents SGBD</vt:lpstr>
      <vt:lpstr>Rapide définition </vt:lpstr>
      <vt:lpstr>Comment choisir ? </vt:lpstr>
      <vt:lpstr>Une offre abondante </vt:lpstr>
      <vt:lpstr>Inconvénients et avantages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différents SGBD</dc:title>
  <dc:creator>Sam</dc:creator>
  <cp:lastModifiedBy>Sam</cp:lastModifiedBy>
  <cp:revision>6</cp:revision>
  <dcterms:created xsi:type="dcterms:W3CDTF">2016-11-28T13:06:29Z</dcterms:created>
  <dcterms:modified xsi:type="dcterms:W3CDTF">2016-11-28T14:57:40Z</dcterms:modified>
</cp:coreProperties>
</file>