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0"/>
  </p:notesMasterIdLst>
  <p:sldIdLst>
    <p:sldId id="509" r:id="rId5"/>
    <p:sldId id="580" r:id="rId6"/>
    <p:sldId id="593" r:id="rId7"/>
    <p:sldId id="594" r:id="rId8"/>
    <p:sldId id="595" r:id="rId9"/>
    <p:sldId id="596" r:id="rId10"/>
    <p:sldId id="597" r:id="rId11"/>
    <p:sldId id="598" r:id="rId12"/>
    <p:sldId id="599" r:id="rId13"/>
    <p:sldId id="600" r:id="rId14"/>
    <p:sldId id="615" r:id="rId15"/>
    <p:sldId id="616" r:id="rId16"/>
    <p:sldId id="603" r:id="rId17"/>
    <p:sldId id="614" r:id="rId18"/>
    <p:sldId id="267"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17" autoAdjust="0"/>
    <p:restoredTop sz="94660"/>
  </p:normalViewPr>
  <p:slideViewPr>
    <p:cSldViewPr>
      <p:cViewPr varScale="1">
        <p:scale>
          <a:sx n="91" d="100"/>
          <a:sy n="91" d="100"/>
        </p:scale>
        <p:origin x="77" y="8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4A157-BD60-46E7-B90B-5275298D9C6B}" type="datetimeFigureOut">
              <a:rPr lang="fr-CA" smtClean="0"/>
              <a:t>2024-02-19</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E3556-A962-4511-88EC-E8E7C58E81CA}" type="slidenum">
              <a:rPr lang="fr-CA" smtClean="0"/>
              <a:t>‹n°›</a:t>
            </a:fld>
            <a:endParaRPr lang="fr-CA"/>
          </a:p>
        </p:txBody>
      </p:sp>
    </p:spTree>
    <p:extLst>
      <p:ext uri="{BB962C8B-B14F-4D97-AF65-F5344CB8AC3E}">
        <p14:creationId xmlns:p14="http://schemas.microsoft.com/office/powerpoint/2010/main" val="983557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ectangle à coins arrondis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ous-titr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p:txBody>
          <a:bodyPr/>
          <a:lstStyle/>
          <a:p>
            <a:r>
              <a:rPr lang="fr-FR"/>
              <a:t>Hiver 2021, CC by FG et MB</a:t>
            </a:r>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3600">
                <a:solidFill>
                  <a:srgbClr val="FFFFFF"/>
                </a:solidFill>
              </a:defRPr>
            </a:lvl1pPr>
          </a:lstStyle>
          <a:p>
            <a:fld id="{CF4668DC-857F-487D-BFFA-8C0CA5037977}" type="slidenum">
              <a:rPr lang="fr-BE" smtClean="0"/>
              <a:pPr/>
              <a:t>‹n°›</a:t>
            </a:fld>
            <a:endParaRPr lang="fr-BE" sz="360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r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fr-FR"/>
              <a:t>Modifiez le style du titre</a:t>
            </a:r>
            <a:endParaRPr kumimoji="0" lang="en-US"/>
          </a:p>
        </p:txBody>
      </p:sp>
    </p:spTree>
    <p:extLst>
      <p:ext uri="{BB962C8B-B14F-4D97-AF65-F5344CB8AC3E}">
        <p14:creationId xmlns:p14="http://schemas.microsoft.com/office/powerpoint/2010/main" val="41017021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r>
              <a:rPr lang="fr-FR"/>
              <a:t>Hiver 2021, CC by FG et MB</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44663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2"/>
            <a:ext cx="268224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1219200" y="274641"/>
            <a:ext cx="7416800" cy="5851525"/>
          </a:xfrm>
        </p:spPr>
        <p:txBody>
          <a:bodyPr vert="eaVert"/>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r>
              <a:rPr lang="fr-FR"/>
              <a:t>Hiver 2021, CC by FG et MB</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40278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r>
              <a:rPr lang="fr-FR"/>
              <a:t>Hiver 2021, CC by FG et MB</a:t>
            </a:r>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
        <p:nvSpPr>
          <p:cNvPr id="8" name="Espace réservé du contenu 7"/>
          <p:cNvSpPr>
            <a:spLocks noGrp="1"/>
          </p:cNvSpPr>
          <p:nvPr>
            <p:ph sz="quarter" idx="1"/>
          </p:nvPr>
        </p:nvSpPr>
        <p:spPr>
          <a:xfrm>
            <a:off x="623392" y="1268760"/>
            <a:ext cx="10959008" cy="475104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157983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ectangle à coins arrondis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r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fr-FR"/>
              <a:t>Modifiez le style du titre</a:t>
            </a:r>
            <a:endParaRPr kumimoji="0" lang="en-US"/>
          </a:p>
        </p:txBody>
      </p:sp>
      <p:sp>
        <p:nvSpPr>
          <p:cNvPr id="3" name="Espace réservé du texte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Modifier les styles du texte du masque</a:t>
            </a:r>
          </a:p>
        </p:txBody>
      </p:sp>
      <p:sp>
        <p:nvSpPr>
          <p:cNvPr id="4" name="Espace réservé de la date 3"/>
          <p:cNvSpPr>
            <a:spLocks noGrp="1"/>
          </p:cNvSpPr>
          <p:nvPr>
            <p:ph type="dt" sz="half" idx="10"/>
          </p:nvPr>
        </p:nvSpPr>
        <p:spPr/>
        <p:txBody>
          <a:bodyPr/>
          <a:lstStyle/>
          <a:p>
            <a:r>
              <a:rPr lang="fr-FR"/>
              <a:t>Hiver 2021, CC by FG et MB</a:t>
            </a:r>
            <a:endParaRPr lang="fr-BE"/>
          </a:p>
        </p:txBody>
      </p:sp>
      <p:sp>
        <p:nvSpPr>
          <p:cNvPr id="5" name="Espace réservé du pied de page 4"/>
          <p:cNvSpPr>
            <a:spLocks noGrp="1"/>
          </p:cNvSpPr>
          <p:nvPr>
            <p:ph type="ftr" sz="quarter" idx="11"/>
          </p:nvPr>
        </p:nvSpPr>
        <p:spPr>
          <a:xfrm>
            <a:off x="1066800" y="6172200"/>
            <a:ext cx="5334000" cy="457200"/>
          </a:xfrm>
        </p:spPr>
        <p:txBody>
          <a:bodyPr/>
          <a:lstStyle/>
          <a:p>
            <a:endParaRPr lang="fr-BE"/>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Espace réservé du numéro de diapositive 5"/>
          <p:cNvSpPr>
            <a:spLocks noGrp="1"/>
          </p:cNvSpPr>
          <p:nvPr>
            <p:ph type="sldNum" sz="quarter" idx="12"/>
          </p:nvPr>
        </p:nvSpPr>
        <p:spPr>
          <a:xfrm>
            <a:off x="195072" y="6208776"/>
            <a:ext cx="609600" cy="457200"/>
          </a:xfrm>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40185654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r>
              <a:rPr lang="fr-FR"/>
              <a:t>Hiver 2021, CC by FG et MB</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9" name="Espace réservé du contenu 8"/>
          <p:cNvSpPr>
            <a:spLocks noGrp="1"/>
          </p:cNvSpPr>
          <p:nvPr>
            <p:ph sz="quarter" idx="1"/>
          </p:nvPr>
        </p:nvSpPr>
        <p:spPr>
          <a:xfrm>
            <a:off x="1219200" y="1447800"/>
            <a:ext cx="4998720" cy="45720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6578600" y="1447800"/>
            <a:ext cx="4998720" cy="45720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190627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219200" y="273050"/>
            <a:ext cx="10363200" cy="1143000"/>
          </a:xfrm>
        </p:spPr>
        <p:txBody>
          <a:bodyPr anchor="b" anchorCtr="0"/>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Modifier les styles du texte du masque</a:t>
            </a:r>
          </a:p>
        </p:txBody>
      </p:sp>
      <p:sp>
        <p:nvSpPr>
          <p:cNvPr id="4" name="Espace réservé du texte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Modifier les styles du texte du masque</a:t>
            </a:r>
          </a:p>
        </p:txBody>
      </p:sp>
      <p:sp>
        <p:nvSpPr>
          <p:cNvPr id="7" name="Espace réservé de la date 6"/>
          <p:cNvSpPr>
            <a:spLocks noGrp="1"/>
          </p:cNvSpPr>
          <p:nvPr>
            <p:ph type="dt" sz="half" idx="10"/>
          </p:nvPr>
        </p:nvSpPr>
        <p:spPr/>
        <p:txBody>
          <a:bodyPr/>
          <a:lstStyle/>
          <a:p>
            <a:r>
              <a:rPr lang="fr-FR"/>
              <a:t>Hiver 2021, CC by FG et MB</a:t>
            </a:r>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
        <p:nvSpPr>
          <p:cNvPr id="11" name="Espace réservé du contenu 10"/>
          <p:cNvSpPr>
            <a:spLocks noGrp="1"/>
          </p:cNvSpPr>
          <p:nvPr>
            <p:ph sz="half" idx="2"/>
          </p:nvPr>
        </p:nvSpPr>
        <p:spPr>
          <a:xfrm>
            <a:off x="1219200" y="2247900"/>
            <a:ext cx="4978400" cy="38862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6604000" y="2247900"/>
            <a:ext cx="4978400" cy="38862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80586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r>
              <a:rPr lang="fr-FR"/>
              <a:t>Hiver 2021, CC by FG et MB</a:t>
            </a:r>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88777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a:t>Hiver 2021, CC by FG et MB</a:t>
            </a:r>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68852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ectangle à coins arrondis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re 1"/>
          <p:cNvSpPr>
            <a:spLocks noGrp="1"/>
          </p:cNvSpPr>
          <p:nvPr>
            <p:ph type="title"/>
          </p:nvPr>
        </p:nvSpPr>
        <p:spPr>
          <a:xfrm>
            <a:off x="1219200" y="273050"/>
            <a:ext cx="10363200" cy="1143000"/>
          </a:xfrm>
        </p:spPr>
        <p:txBody>
          <a:bodyPr anchor="b" anchorCtr="0"/>
          <a:lstStyle>
            <a:lvl1pPr algn="l">
              <a:buNone/>
              <a:defRPr sz="4000" b="0"/>
            </a:lvl1pPr>
          </a:lstStyle>
          <a:p>
            <a:r>
              <a:rPr kumimoji="0" lang="fr-FR"/>
              <a:t>Modifiez le style du titre</a:t>
            </a:r>
            <a:endParaRPr kumimoji="0" lang="en-US"/>
          </a:p>
        </p:txBody>
      </p:sp>
      <p:sp>
        <p:nvSpPr>
          <p:cNvPr id="3" name="Espace réservé du texte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Modifier les styles du texte du masque</a:t>
            </a:r>
          </a:p>
        </p:txBody>
      </p:sp>
      <p:sp>
        <p:nvSpPr>
          <p:cNvPr id="5" name="Espace réservé de la date 4"/>
          <p:cNvSpPr>
            <a:spLocks noGrp="1"/>
          </p:cNvSpPr>
          <p:nvPr>
            <p:ph type="dt" sz="half" idx="10"/>
          </p:nvPr>
        </p:nvSpPr>
        <p:spPr/>
        <p:txBody>
          <a:bodyPr/>
          <a:lstStyle/>
          <a:p>
            <a:r>
              <a:rPr lang="fr-FR"/>
              <a:t>Hiver 2021, CC by FG et MB</a:t>
            </a:r>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11" name="Espace réservé du contenu 10"/>
          <p:cNvSpPr>
            <a:spLocks noGrp="1"/>
          </p:cNvSpPr>
          <p:nvPr>
            <p:ph sz="quarter" idx="1"/>
          </p:nvPr>
        </p:nvSpPr>
        <p:spPr>
          <a:xfrm>
            <a:off x="3962400" y="1600200"/>
            <a:ext cx="7620000" cy="44958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189991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fr-FR"/>
              <a:t>Modifiez le style du titre</a:t>
            </a:r>
            <a:endParaRPr kumimoji="0" lang="en-US"/>
          </a:p>
        </p:txBody>
      </p:sp>
      <p:sp>
        <p:nvSpPr>
          <p:cNvPr id="4" name="Espace réservé du texte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Modifier les styles du texte du masque</a:t>
            </a:r>
          </a:p>
        </p:txBody>
      </p:sp>
      <p:sp>
        <p:nvSpPr>
          <p:cNvPr id="5" name="Espace réservé de la date 4"/>
          <p:cNvSpPr>
            <a:spLocks noGrp="1"/>
          </p:cNvSpPr>
          <p:nvPr>
            <p:ph type="dt" sz="half" idx="10"/>
          </p:nvPr>
        </p:nvSpPr>
        <p:spPr/>
        <p:txBody>
          <a:bodyPr/>
          <a:lstStyle/>
          <a:p>
            <a:r>
              <a:rPr lang="fr-FR"/>
              <a:t>Hiver 2021, CC by FG et MB</a:t>
            </a:r>
            <a:endParaRPr lang="fr-BE"/>
          </a:p>
        </p:txBody>
      </p:sp>
      <p:sp>
        <p:nvSpPr>
          <p:cNvPr id="6" name="Espace réservé du pied de page 5"/>
          <p:cNvSpPr>
            <a:spLocks noGrp="1"/>
          </p:cNvSpPr>
          <p:nvPr>
            <p:ph type="ftr" sz="quarter" idx="11"/>
          </p:nvPr>
        </p:nvSpPr>
        <p:spPr>
          <a:xfrm>
            <a:off x="1219200" y="6172200"/>
            <a:ext cx="5181600" cy="457200"/>
          </a:xfrm>
        </p:spPr>
        <p:txBody>
          <a:bodyPr/>
          <a:lstStyle/>
          <a:p>
            <a:endParaRPr lang="fr-BE"/>
          </a:p>
        </p:txBody>
      </p:sp>
      <p:sp>
        <p:nvSpPr>
          <p:cNvPr id="7" name="Espace réservé du numéro de diapositive 6"/>
          <p:cNvSpPr>
            <a:spLocks noGrp="1"/>
          </p:cNvSpPr>
          <p:nvPr>
            <p:ph type="sldNum" sz="quarter" idx="12"/>
          </p:nvPr>
        </p:nvSpPr>
        <p:spPr>
          <a:xfrm>
            <a:off x="195072" y="6208776"/>
            <a:ext cx="609600" cy="457200"/>
          </a:xfrm>
        </p:spPr>
        <p:txBody>
          <a:bodyPr/>
          <a:lstStyle/>
          <a:p>
            <a:fld id="{CF4668DC-857F-487D-BFFA-8C0CA5037977}" type="slidenum">
              <a:rPr lang="fr-BE" smtClean="0"/>
              <a:t>‹n°›</a:t>
            </a:fld>
            <a:endParaRPr lang="fr-BE"/>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Espace réservé pour une image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dirty="0"/>
          </a:p>
        </p:txBody>
      </p:sp>
    </p:spTree>
    <p:extLst>
      <p:ext uri="{BB962C8B-B14F-4D97-AF65-F5344CB8AC3E}">
        <p14:creationId xmlns:p14="http://schemas.microsoft.com/office/powerpoint/2010/main" val="217245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ectangle à coins arrondis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Espace réservé du titre 21"/>
          <p:cNvSpPr>
            <a:spLocks noGrp="1"/>
          </p:cNvSpPr>
          <p:nvPr>
            <p:ph type="title"/>
          </p:nvPr>
        </p:nvSpPr>
        <p:spPr>
          <a:xfrm>
            <a:off x="623392" y="274638"/>
            <a:ext cx="10959008" cy="778098"/>
          </a:xfrm>
          <a:prstGeom prst="rect">
            <a:avLst/>
          </a:prstGeom>
        </p:spPr>
        <p:txBody>
          <a:bodyPr bIns="91440" anchor="b" anchorCtr="0">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623392" y="1257619"/>
            <a:ext cx="10959008" cy="4762181"/>
          </a:xfrm>
          <a:prstGeom prst="rect">
            <a:avLst/>
          </a:prstGeom>
        </p:spPr>
        <p:txBody>
          <a:bodyPr>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r>
              <a:rPr lang="fr-FR"/>
              <a:t>Hiver 2021, CC by FG et MB</a:t>
            </a:r>
            <a:endParaRPr lang="fr-BE"/>
          </a:p>
        </p:txBody>
      </p:sp>
      <p:sp>
        <p:nvSpPr>
          <p:cNvPr id="3" name="Espace réservé du pied de page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fr-BE"/>
          </a:p>
        </p:txBody>
      </p:sp>
      <p:sp>
        <p:nvSpPr>
          <p:cNvPr id="23" name="Espace réservé du numéro de diapositive 22"/>
          <p:cNvSpPr>
            <a:spLocks noGrp="1"/>
          </p:cNvSpPr>
          <p:nvPr>
            <p:ph type="sldNum" sz="quarter" idx="4"/>
          </p:nvPr>
        </p:nvSpPr>
        <p:spPr>
          <a:xfrm>
            <a:off x="195071" y="5805264"/>
            <a:ext cx="935301" cy="862236"/>
          </a:xfrm>
          <a:prstGeom prst="ellipse">
            <a:avLst/>
          </a:prstGeom>
          <a:solidFill>
            <a:schemeClr val="accent1"/>
          </a:solidFill>
        </p:spPr>
        <p:txBody>
          <a:bodyPr wrap="none" lIns="0" tIns="0" rIns="0" bIns="0" anchor="ctr" anchorCtr="1">
            <a:noAutofit/>
          </a:bodyPr>
          <a:lstStyle>
            <a:lvl1pPr algn="ctr" eaLnBrk="1" latinLnBrk="0" hangingPunct="1">
              <a:defRPr kumimoji="0" sz="3600">
                <a:solidFill>
                  <a:srgbClr val="FFFFFF"/>
                </a:solidFill>
                <a:latin typeface="+mj-lt"/>
                <a:ea typeface="+mj-ea"/>
                <a:cs typeface="+mj-cs"/>
              </a:defRPr>
            </a:lvl1pPr>
          </a:lstStyle>
          <a:p>
            <a:fld id="{CF4668DC-857F-487D-BFFA-8C0CA5037977}" type="slidenum">
              <a:rPr lang="fr-BE" smtClean="0"/>
              <a:pPr/>
              <a:t>‹n°›</a:t>
            </a:fld>
            <a:endParaRPr lang="fr-BE" sz="3600"/>
          </a:p>
        </p:txBody>
      </p:sp>
    </p:spTree>
    <p:extLst>
      <p:ext uri="{BB962C8B-B14F-4D97-AF65-F5344CB8AC3E}">
        <p14:creationId xmlns:p14="http://schemas.microsoft.com/office/powerpoint/2010/main" val="2541276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jpe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topics/guard-claus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Guard_(computer_sci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plantuml.com/plantuml/uml/SoWkIImgAStDuUBAo4n9LKZDBIYfLCXDpKrABIhcuahEIImkLd2jI4ujACdCpuFoWokBIr9pqKKTYz9BSrFpId29-vNcvE2IyoyjyKyBIinBJqMeu88p5MngT7KnR4Nm4OgmE08cWg4GuIf2Yl4xqo4rBmKOW0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ackoverflow.com/questions/59771608/can-we-avoid-null-argument-guard-clauses-with-non-nullable-method-parameters-i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C70AD4E-D52B-4F88-9FC5-4ED3E73681B0}"/>
              </a:ext>
            </a:extLst>
          </p:cNvPr>
          <p:cNvSpPr>
            <a:spLocks noGrp="1"/>
          </p:cNvSpPr>
          <p:nvPr>
            <p:ph type="subTitle" idx="1"/>
            <p:custDataLst>
              <p:tags r:id="rId1"/>
            </p:custDataLst>
          </p:nvPr>
        </p:nvSpPr>
        <p:spPr/>
        <p:txBody>
          <a:bodyPr/>
          <a:lstStyle/>
          <a:p>
            <a:r>
              <a:rPr lang="fr-CA" dirty="0"/>
              <a:t>~ 20 min</a:t>
            </a:r>
          </a:p>
        </p:txBody>
      </p:sp>
      <p:sp>
        <p:nvSpPr>
          <p:cNvPr id="4" name="Espace réservé du numéro de diapositive 3">
            <a:extLst>
              <a:ext uri="{FF2B5EF4-FFF2-40B4-BE49-F238E27FC236}">
                <a16:creationId xmlns:a16="http://schemas.microsoft.com/office/drawing/2014/main" id="{15A2698D-C93C-4185-8224-E6761F36F112}"/>
              </a:ext>
            </a:extLst>
          </p:cNvPr>
          <p:cNvSpPr>
            <a:spLocks noGrp="1"/>
          </p:cNvSpPr>
          <p:nvPr>
            <p:ph type="sldNum" sz="quarter" idx="12"/>
            <p:custDataLst>
              <p:tags r:id="rId2"/>
            </p:custDataLst>
          </p:nvPr>
        </p:nvSpPr>
        <p:spPr/>
        <p:txBody>
          <a:bodyPr/>
          <a:lstStyle/>
          <a:p>
            <a:fld id="{CF4668DC-857F-487D-BFFA-8C0CA5037977}" type="slidenum">
              <a:rPr lang="fr-BE" smtClean="0"/>
              <a:t>1</a:t>
            </a:fld>
            <a:endParaRPr lang="fr-BE"/>
          </a:p>
        </p:txBody>
      </p:sp>
      <p:sp>
        <p:nvSpPr>
          <p:cNvPr id="2" name="Titre 1">
            <a:extLst>
              <a:ext uri="{FF2B5EF4-FFF2-40B4-BE49-F238E27FC236}">
                <a16:creationId xmlns:a16="http://schemas.microsoft.com/office/drawing/2014/main" id="{75C25541-61B2-49A2-B9FE-B12227C6DD3F}"/>
              </a:ext>
            </a:extLst>
          </p:cNvPr>
          <p:cNvSpPr>
            <a:spLocks noGrp="1"/>
          </p:cNvSpPr>
          <p:nvPr>
            <p:ph type="ctrTitle"/>
            <p:custDataLst>
              <p:tags r:id="rId3"/>
            </p:custDataLst>
          </p:nvPr>
        </p:nvSpPr>
        <p:spPr/>
        <p:txBody>
          <a:bodyPr/>
          <a:lstStyle/>
          <a:p>
            <a:r>
              <a:rPr lang="fr-CA" dirty="0"/>
              <a:t>Gardes 1</a:t>
            </a:r>
            <a:br>
              <a:rPr lang="fr-CA" dirty="0"/>
            </a:br>
            <a:r>
              <a:rPr lang="fr-CA" sz="2800" dirty="0"/>
              <a:t>(ou conditions de garde)</a:t>
            </a:r>
            <a:endParaRPr lang="fr-CA" dirty="0"/>
          </a:p>
        </p:txBody>
      </p:sp>
      <p:sp>
        <p:nvSpPr>
          <p:cNvPr id="5" name="Parchemin : horizontal 4">
            <a:extLst>
              <a:ext uri="{FF2B5EF4-FFF2-40B4-BE49-F238E27FC236}">
                <a16:creationId xmlns:a16="http://schemas.microsoft.com/office/drawing/2014/main" id="{853E15C5-69BB-34AE-D18B-FECCF93DA75E}"/>
              </a:ext>
            </a:extLst>
          </p:cNvPr>
          <p:cNvSpPr/>
          <p:nvPr/>
        </p:nvSpPr>
        <p:spPr>
          <a:xfrm>
            <a:off x="4835860" y="5276986"/>
            <a:ext cx="2520280" cy="934244"/>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CA" dirty="0"/>
              <a:t>Préalable: Constructeur</a:t>
            </a:r>
          </a:p>
        </p:txBody>
      </p:sp>
      <p:pic>
        <p:nvPicPr>
          <p:cNvPr id="1026" name="Picture 2" descr="Garde Royale Anglaise Vectoriels et illustrations libres de droits - iStock">
            <a:extLst>
              <a:ext uri="{FF2B5EF4-FFF2-40B4-BE49-F238E27FC236}">
                <a16:creationId xmlns:a16="http://schemas.microsoft.com/office/drawing/2014/main" id="{DF279078-B8CE-E7C9-65AC-1C7B53EA775D}"/>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87488" y="3675731"/>
            <a:ext cx="2698626" cy="26986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arde Royale Anglaise Vectoriels et illustrations libres de droits - iStock">
            <a:extLst>
              <a:ext uri="{FF2B5EF4-FFF2-40B4-BE49-F238E27FC236}">
                <a16:creationId xmlns:a16="http://schemas.microsoft.com/office/drawing/2014/main" id="{E475DBFE-7B3F-A28A-BA09-BBA72C1E0D40}"/>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12720" y="3675890"/>
            <a:ext cx="2698626" cy="269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67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81313A-190D-612F-7846-C035583A725D}"/>
              </a:ext>
            </a:extLst>
          </p:cNvPr>
          <p:cNvSpPr>
            <a:spLocks noGrp="1"/>
          </p:cNvSpPr>
          <p:nvPr>
            <p:ph type="title"/>
          </p:nvPr>
        </p:nvSpPr>
        <p:spPr/>
        <p:txBody>
          <a:bodyPr/>
          <a:lstStyle/>
          <a:p>
            <a:r>
              <a:rPr lang="fr-CA" dirty="0"/>
              <a:t>Un travail remarquable!</a:t>
            </a:r>
          </a:p>
        </p:txBody>
      </p:sp>
      <p:sp>
        <p:nvSpPr>
          <p:cNvPr id="3" name="Espace réservé du numéro de diapositive 2">
            <a:extLst>
              <a:ext uri="{FF2B5EF4-FFF2-40B4-BE49-F238E27FC236}">
                <a16:creationId xmlns:a16="http://schemas.microsoft.com/office/drawing/2014/main" id="{4E59F443-4E70-2D95-43FD-F8E586B23254}"/>
              </a:ext>
            </a:extLst>
          </p:cNvPr>
          <p:cNvSpPr>
            <a:spLocks noGrp="1"/>
          </p:cNvSpPr>
          <p:nvPr>
            <p:ph type="sldNum" sz="quarter" idx="12"/>
          </p:nvPr>
        </p:nvSpPr>
        <p:spPr/>
        <p:txBody>
          <a:bodyPr/>
          <a:lstStyle/>
          <a:p>
            <a:fld id="{CF4668DC-857F-487D-BFFA-8C0CA5037977}" type="slidenum">
              <a:rPr lang="fr-BE" smtClean="0"/>
              <a:t>10</a:t>
            </a:fld>
            <a:endParaRPr lang="fr-BE"/>
          </a:p>
        </p:txBody>
      </p:sp>
      <p:sp>
        <p:nvSpPr>
          <p:cNvPr id="4" name="Espace réservé du contenu 3">
            <a:extLst>
              <a:ext uri="{FF2B5EF4-FFF2-40B4-BE49-F238E27FC236}">
                <a16:creationId xmlns:a16="http://schemas.microsoft.com/office/drawing/2014/main" id="{9348E8ED-EF94-D675-D2A6-7B1BE1C21635}"/>
              </a:ext>
            </a:extLst>
          </p:cNvPr>
          <p:cNvSpPr>
            <a:spLocks noGrp="1"/>
          </p:cNvSpPr>
          <p:nvPr>
            <p:ph sz="quarter" idx="1"/>
          </p:nvPr>
        </p:nvSpPr>
        <p:spPr>
          <a:xfrm>
            <a:off x="623392" y="1268760"/>
            <a:ext cx="4972050" cy="4751040"/>
          </a:xfrm>
        </p:spPr>
        <p:txBody>
          <a:bodyPr>
            <a:normAutofit/>
          </a:bodyPr>
          <a:lstStyle/>
          <a:p>
            <a:r>
              <a:rPr lang="fr-CA" dirty="0"/>
              <a:t>Une simple instruction </a:t>
            </a:r>
            <a:r>
              <a:rPr lang="fr-CA" dirty="0">
                <a:sym typeface="Wingdings" panose="05000000000000000000" pitchFamily="2" charset="2"/>
              </a:rPr>
              <a:t></a:t>
            </a:r>
            <a:endParaRPr lang="fr-CA" dirty="0"/>
          </a:p>
          <a:p>
            <a:endParaRPr lang="fr-CA" dirty="0"/>
          </a:p>
          <a:p>
            <a:r>
              <a:rPr lang="fr-CA" dirty="0"/>
              <a:t>Remplace tout un paquet d’autres instructions </a:t>
            </a:r>
            <a:r>
              <a:rPr lang="fr-CA" dirty="0">
                <a:sym typeface="Wingdings" panose="05000000000000000000" pitchFamily="2" charset="2"/>
              </a:rPr>
              <a:t></a:t>
            </a:r>
          </a:p>
          <a:p>
            <a:endParaRPr lang="fr-CA" dirty="0">
              <a:sym typeface="Wingdings" panose="05000000000000000000" pitchFamily="2" charset="2"/>
            </a:endParaRPr>
          </a:p>
          <a:p>
            <a:r>
              <a:rPr lang="fr-CA" dirty="0">
                <a:sym typeface="Wingdings" panose="05000000000000000000" pitchFamily="2" charset="2"/>
              </a:rPr>
              <a:t>En choisissant le bon type d’exception, et en spécifiant le nom du paramètre.</a:t>
            </a:r>
          </a:p>
          <a:p>
            <a:endParaRPr lang="fr-CA" dirty="0">
              <a:sym typeface="Wingdings" panose="05000000000000000000" pitchFamily="2" charset="2"/>
            </a:endParaRPr>
          </a:p>
        </p:txBody>
      </p:sp>
      <p:pic>
        <p:nvPicPr>
          <p:cNvPr id="8" name="Image 7">
            <a:extLst>
              <a:ext uri="{FF2B5EF4-FFF2-40B4-BE49-F238E27FC236}">
                <a16:creationId xmlns:a16="http://schemas.microsoft.com/office/drawing/2014/main" id="{E16BED3B-DAD2-8C8E-6E92-6C9B8918E722}"/>
              </a:ext>
            </a:extLst>
          </p:cNvPr>
          <p:cNvPicPr>
            <a:picLocks noChangeAspect="1"/>
          </p:cNvPicPr>
          <p:nvPr/>
        </p:nvPicPr>
        <p:blipFill>
          <a:blip r:embed="rId2"/>
          <a:stretch>
            <a:fillRect/>
          </a:stretch>
        </p:blipFill>
        <p:spPr>
          <a:xfrm>
            <a:off x="5718652" y="2346394"/>
            <a:ext cx="5962650" cy="1390650"/>
          </a:xfrm>
          <a:prstGeom prst="rect">
            <a:avLst/>
          </a:prstGeom>
        </p:spPr>
      </p:pic>
      <p:pic>
        <p:nvPicPr>
          <p:cNvPr id="7" name="Image 6">
            <a:extLst>
              <a:ext uri="{FF2B5EF4-FFF2-40B4-BE49-F238E27FC236}">
                <a16:creationId xmlns:a16="http://schemas.microsoft.com/office/drawing/2014/main" id="{07F43C56-B718-E894-12F7-7B00105DAFD0}"/>
              </a:ext>
            </a:extLst>
          </p:cNvPr>
          <p:cNvPicPr>
            <a:picLocks noChangeAspect="1"/>
          </p:cNvPicPr>
          <p:nvPr/>
        </p:nvPicPr>
        <p:blipFill>
          <a:blip r:embed="rId3"/>
          <a:stretch>
            <a:fillRect/>
          </a:stretch>
        </p:blipFill>
        <p:spPr>
          <a:xfrm>
            <a:off x="5718653" y="1268760"/>
            <a:ext cx="4625820" cy="624683"/>
          </a:xfrm>
          <a:prstGeom prst="rect">
            <a:avLst/>
          </a:prstGeom>
        </p:spPr>
      </p:pic>
    </p:spTree>
    <p:extLst>
      <p:ext uri="{BB962C8B-B14F-4D97-AF65-F5344CB8AC3E}">
        <p14:creationId xmlns:p14="http://schemas.microsoft.com/office/powerpoint/2010/main" val="288753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A7720-307D-3906-51E8-1A70A19FC4D3}"/>
              </a:ext>
            </a:extLst>
          </p:cNvPr>
          <p:cNvSpPr>
            <a:spLocks noGrp="1"/>
          </p:cNvSpPr>
          <p:nvPr>
            <p:ph type="title"/>
          </p:nvPr>
        </p:nvSpPr>
        <p:spPr/>
        <p:txBody>
          <a:bodyPr/>
          <a:lstStyle/>
          <a:p>
            <a:r>
              <a:rPr lang="fr-CA" dirty="0"/>
              <a:t>6. Autres helpers NET7</a:t>
            </a:r>
          </a:p>
        </p:txBody>
      </p:sp>
      <p:sp>
        <p:nvSpPr>
          <p:cNvPr id="3" name="Espace réservé du numéro de diapositive 2">
            <a:extLst>
              <a:ext uri="{FF2B5EF4-FFF2-40B4-BE49-F238E27FC236}">
                <a16:creationId xmlns:a16="http://schemas.microsoft.com/office/drawing/2014/main" id="{8C7F2EE1-14E3-550A-7AA4-F8AEF6ED4401}"/>
              </a:ext>
            </a:extLst>
          </p:cNvPr>
          <p:cNvSpPr>
            <a:spLocks noGrp="1"/>
          </p:cNvSpPr>
          <p:nvPr>
            <p:ph type="sldNum" sz="quarter" idx="12"/>
          </p:nvPr>
        </p:nvSpPr>
        <p:spPr/>
        <p:txBody>
          <a:bodyPr/>
          <a:lstStyle/>
          <a:p>
            <a:fld id="{CF4668DC-857F-487D-BFFA-8C0CA5037977}" type="slidenum">
              <a:rPr lang="fr-BE" smtClean="0"/>
              <a:t>11</a:t>
            </a:fld>
            <a:endParaRPr lang="fr-BE"/>
          </a:p>
        </p:txBody>
      </p:sp>
      <p:sp>
        <p:nvSpPr>
          <p:cNvPr id="4" name="Espace réservé du contenu 3">
            <a:extLst>
              <a:ext uri="{FF2B5EF4-FFF2-40B4-BE49-F238E27FC236}">
                <a16:creationId xmlns:a16="http://schemas.microsoft.com/office/drawing/2014/main" id="{D8047768-E3E1-D140-2729-D635066BE1FE}"/>
              </a:ext>
            </a:extLst>
          </p:cNvPr>
          <p:cNvSpPr>
            <a:spLocks noGrp="1"/>
          </p:cNvSpPr>
          <p:nvPr>
            <p:ph sz="quarter" idx="1"/>
          </p:nvPr>
        </p:nvSpPr>
        <p:spPr>
          <a:xfrm>
            <a:off x="623392" y="1268760"/>
            <a:ext cx="10959008" cy="1368152"/>
          </a:xfrm>
        </p:spPr>
        <p:txBody>
          <a:bodyPr/>
          <a:lstStyle/>
          <a:p>
            <a:r>
              <a:rPr lang="fr-CA" dirty="0"/>
              <a:t>Ces helpers sont des ajouts récents au C#. </a:t>
            </a:r>
          </a:p>
          <a:p>
            <a:r>
              <a:rPr lang="fr-CA" dirty="0"/>
              <a:t>NET7 en fournit seulement 2:</a:t>
            </a:r>
          </a:p>
          <a:p>
            <a:pPr lvl="1"/>
            <a:endParaRPr lang="fr-CA" dirty="0"/>
          </a:p>
        </p:txBody>
      </p:sp>
      <p:pic>
        <p:nvPicPr>
          <p:cNvPr id="6" name="Image 5">
            <a:extLst>
              <a:ext uri="{FF2B5EF4-FFF2-40B4-BE49-F238E27FC236}">
                <a16:creationId xmlns:a16="http://schemas.microsoft.com/office/drawing/2014/main" id="{48F2548F-ECE6-6D48-5CEB-C879C11259F3}"/>
              </a:ext>
            </a:extLst>
          </p:cNvPr>
          <p:cNvPicPr>
            <a:picLocks noChangeAspect="1"/>
          </p:cNvPicPr>
          <p:nvPr/>
        </p:nvPicPr>
        <p:blipFill>
          <a:blip r:embed="rId2"/>
          <a:stretch>
            <a:fillRect/>
          </a:stretch>
        </p:blipFill>
        <p:spPr>
          <a:xfrm>
            <a:off x="1157214" y="2852936"/>
            <a:ext cx="9601200" cy="2619375"/>
          </a:xfrm>
          <a:prstGeom prst="rect">
            <a:avLst/>
          </a:prstGeom>
          <a:ln>
            <a:solidFill>
              <a:schemeClr val="accent1"/>
            </a:solidFill>
          </a:ln>
        </p:spPr>
      </p:pic>
    </p:spTree>
    <p:extLst>
      <p:ext uri="{BB962C8B-B14F-4D97-AF65-F5344CB8AC3E}">
        <p14:creationId xmlns:p14="http://schemas.microsoft.com/office/powerpoint/2010/main" val="405164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58596E-88C4-DE3D-D32E-359C6B7A0067}"/>
              </a:ext>
            </a:extLst>
          </p:cNvPr>
          <p:cNvSpPr>
            <a:spLocks noGrp="1"/>
          </p:cNvSpPr>
          <p:nvPr>
            <p:ph type="title"/>
          </p:nvPr>
        </p:nvSpPr>
        <p:spPr/>
        <p:txBody>
          <a:bodyPr/>
          <a:lstStyle/>
          <a:p>
            <a:r>
              <a:rPr lang="fr-CA" dirty="0"/>
              <a:t>7. Autres helpers NET8</a:t>
            </a:r>
          </a:p>
        </p:txBody>
      </p:sp>
      <p:sp>
        <p:nvSpPr>
          <p:cNvPr id="3" name="Espace réservé du numéro de diapositive 2">
            <a:extLst>
              <a:ext uri="{FF2B5EF4-FFF2-40B4-BE49-F238E27FC236}">
                <a16:creationId xmlns:a16="http://schemas.microsoft.com/office/drawing/2014/main" id="{C8A5D48B-FC79-3369-D098-60BF2914CEEF}"/>
              </a:ext>
            </a:extLst>
          </p:cNvPr>
          <p:cNvSpPr>
            <a:spLocks noGrp="1"/>
          </p:cNvSpPr>
          <p:nvPr>
            <p:ph type="sldNum" sz="quarter" idx="12"/>
          </p:nvPr>
        </p:nvSpPr>
        <p:spPr/>
        <p:txBody>
          <a:bodyPr/>
          <a:lstStyle/>
          <a:p>
            <a:fld id="{CF4668DC-857F-487D-BFFA-8C0CA5037977}" type="slidenum">
              <a:rPr lang="fr-BE" smtClean="0"/>
              <a:t>12</a:t>
            </a:fld>
            <a:endParaRPr lang="fr-BE"/>
          </a:p>
        </p:txBody>
      </p:sp>
      <p:sp>
        <p:nvSpPr>
          <p:cNvPr id="4" name="Espace réservé du contenu 3">
            <a:extLst>
              <a:ext uri="{FF2B5EF4-FFF2-40B4-BE49-F238E27FC236}">
                <a16:creationId xmlns:a16="http://schemas.microsoft.com/office/drawing/2014/main" id="{A63A5856-AD68-D703-C959-400CDEEED551}"/>
              </a:ext>
            </a:extLst>
          </p:cNvPr>
          <p:cNvSpPr>
            <a:spLocks noGrp="1"/>
          </p:cNvSpPr>
          <p:nvPr>
            <p:ph sz="quarter" idx="1"/>
          </p:nvPr>
        </p:nvSpPr>
        <p:spPr>
          <a:xfrm>
            <a:off x="623392" y="1268760"/>
            <a:ext cx="10959008" cy="1368152"/>
          </a:xfrm>
        </p:spPr>
        <p:txBody>
          <a:bodyPr/>
          <a:lstStyle/>
          <a:p>
            <a:r>
              <a:rPr lang="fr-CA" dirty="0"/>
              <a:t>NET8 ajoute plusieurs nouveaux helpers:</a:t>
            </a:r>
          </a:p>
          <a:p>
            <a:pPr lvl="1"/>
            <a:r>
              <a:rPr lang="fr-CA" dirty="0"/>
              <a:t>En particulier des helpers pour des quantités numériques </a:t>
            </a:r>
            <a:r>
              <a:rPr lang="fr-CA" dirty="0">
                <a:sym typeface="Wingdings" panose="05000000000000000000" pitchFamily="2" charset="2"/>
              </a:rPr>
              <a:t></a:t>
            </a:r>
            <a:endParaRPr lang="fr-CA" dirty="0"/>
          </a:p>
        </p:txBody>
      </p:sp>
      <p:pic>
        <p:nvPicPr>
          <p:cNvPr id="10" name="Image 9">
            <a:extLst>
              <a:ext uri="{FF2B5EF4-FFF2-40B4-BE49-F238E27FC236}">
                <a16:creationId xmlns:a16="http://schemas.microsoft.com/office/drawing/2014/main" id="{51AE17CD-22BE-BD69-BD5D-0848A1A0EDBC}"/>
              </a:ext>
            </a:extLst>
          </p:cNvPr>
          <p:cNvPicPr>
            <a:picLocks noChangeAspect="1"/>
          </p:cNvPicPr>
          <p:nvPr/>
        </p:nvPicPr>
        <p:blipFill>
          <a:blip r:embed="rId2"/>
          <a:stretch>
            <a:fillRect/>
          </a:stretch>
        </p:blipFill>
        <p:spPr>
          <a:xfrm>
            <a:off x="431471" y="2862039"/>
            <a:ext cx="11268075" cy="2943225"/>
          </a:xfrm>
          <a:prstGeom prst="rect">
            <a:avLst/>
          </a:prstGeom>
        </p:spPr>
      </p:pic>
      <p:pic>
        <p:nvPicPr>
          <p:cNvPr id="8" name="Image 7">
            <a:extLst>
              <a:ext uri="{FF2B5EF4-FFF2-40B4-BE49-F238E27FC236}">
                <a16:creationId xmlns:a16="http://schemas.microsoft.com/office/drawing/2014/main" id="{34CE7DF1-9386-AFB1-D90C-177EE493B9BA}"/>
              </a:ext>
            </a:extLst>
          </p:cNvPr>
          <p:cNvPicPr>
            <a:picLocks noChangeAspect="1"/>
          </p:cNvPicPr>
          <p:nvPr/>
        </p:nvPicPr>
        <p:blipFill>
          <a:blip r:embed="rId3">
            <a:duotone>
              <a:prstClr val="black"/>
              <a:schemeClr val="accent6">
                <a:tint val="45000"/>
                <a:satMod val="400000"/>
              </a:schemeClr>
            </a:duotone>
          </a:blip>
          <a:stretch>
            <a:fillRect/>
          </a:stretch>
        </p:blipFill>
        <p:spPr>
          <a:xfrm>
            <a:off x="8413383" y="385669"/>
            <a:ext cx="3316654" cy="3066864"/>
          </a:xfrm>
          <a:prstGeom prst="rect">
            <a:avLst/>
          </a:prstGeom>
        </p:spPr>
      </p:pic>
    </p:spTree>
    <p:extLst>
      <p:ext uri="{BB962C8B-B14F-4D97-AF65-F5344CB8AC3E}">
        <p14:creationId xmlns:p14="http://schemas.microsoft.com/office/powerpoint/2010/main" val="2103436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FE1D75-EC86-AC32-2AEB-E78F855A4C7B}"/>
              </a:ext>
            </a:extLst>
          </p:cNvPr>
          <p:cNvSpPr>
            <a:spLocks noGrp="1"/>
          </p:cNvSpPr>
          <p:nvPr>
            <p:ph type="title"/>
          </p:nvPr>
        </p:nvSpPr>
        <p:spPr/>
        <p:txBody>
          <a:bodyPr/>
          <a:lstStyle/>
          <a:p>
            <a:r>
              <a:rPr lang="fr-CA" dirty="0"/>
              <a:t>Packages externes (</a:t>
            </a:r>
            <a:r>
              <a:rPr lang="fr-CA" dirty="0" err="1"/>
              <a:t>NuGet</a:t>
            </a:r>
            <a:r>
              <a:rPr lang="fr-CA" dirty="0"/>
              <a:t>)</a:t>
            </a:r>
          </a:p>
        </p:txBody>
      </p:sp>
      <p:sp>
        <p:nvSpPr>
          <p:cNvPr id="3" name="Espace réservé du numéro de diapositive 2">
            <a:extLst>
              <a:ext uri="{FF2B5EF4-FFF2-40B4-BE49-F238E27FC236}">
                <a16:creationId xmlns:a16="http://schemas.microsoft.com/office/drawing/2014/main" id="{3CBBD2CF-5053-411F-3D9A-C74F0AF9D289}"/>
              </a:ext>
            </a:extLst>
          </p:cNvPr>
          <p:cNvSpPr>
            <a:spLocks noGrp="1"/>
          </p:cNvSpPr>
          <p:nvPr>
            <p:ph type="sldNum" sz="quarter" idx="12"/>
          </p:nvPr>
        </p:nvSpPr>
        <p:spPr/>
        <p:txBody>
          <a:bodyPr/>
          <a:lstStyle/>
          <a:p>
            <a:fld id="{CF4668DC-857F-487D-BFFA-8C0CA5037977}" type="slidenum">
              <a:rPr lang="fr-BE" smtClean="0"/>
              <a:t>13</a:t>
            </a:fld>
            <a:endParaRPr lang="fr-BE"/>
          </a:p>
        </p:txBody>
      </p:sp>
      <p:sp>
        <p:nvSpPr>
          <p:cNvPr id="4" name="Espace réservé du contenu 3">
            <a:extLst>
              <a:ext uri="{FF2B5EF4-FFF2-40B4-BE49-F238E27FC236}">
                <a16:creationId xmlns:a16="http://schemas.microsoft.com/office/drawing/2014/main" id="{FFF5B698-32D1-CD44-5784-6C73E6AF209B}"/>
              </a:ext>
            </a:extLst>
          </p:cNvPr>
          <p:cNvSpPr>
            <a:spLocks noGrp="1"/>
          </p:cNvSpPr>
          <p:nvPr>
            <p:ph sz="quarter" idx="1"/>
          </p:nvPr>
        </p:nvSpPr>
        <p:spPr>
          <a:xfrm>
            <a:off x="623392" y="1268760"/>
            <a:ext cx="10959008" cy="5184576"/>
          </a:xfrm>
        </p:spPr>
        <p:txBody>
          <a:bodyPr>
            <a:normAutofit fontScale="92500" lnSpcReduction="10000"/>
          </a:bodyPr>
          <a:lstStyle/>
          <a:p>
            <a:r>
              <a:rPr lang="fr-CA" dirty="0"/>
              <a:t>Il existe des moyens plus puissants et complets de valider des arguments.</a:t>
            </a:r>
          </a:p>
          <a:p>
            <a:endParaRPr lang="fr-CA" dirty="0"/>
          </a:p>
          <a:p>
            <a:r>
              <a:rPr lang="fr-CA" dirty="0"/>
              <a:t>Il faut alors faire appel à des </a:t>
            </a:r>
            <a:r>
              <a:rPr lang="fr-CA" dirty="0">
                <a:hlinkClick r:id="rId2"/>
              </a:rPr>
              <a:t>packages externes</a:t>
            </a:r>
            <a:r>
              <a:rPr lang="fr-CA" dirty="0"/>
              <a:t> (</a:t>
            </a:r>
            <a:r>
              <a:rPr lang="fr-CA" dirty="0" err="1"/>
              <a:t>NuGet</a:t>
            </a:r>
            <a:r>
              <a:rPr lang="fr-CA" dirty="0"/>
              <a:t>).</a:t>
            </a:r>
          </a:p>
          <a:p>
            <a:endParaRPr lang="fr-CA" dirty="0"/>
          </a:p>
          <a:p>
            <a:r>
              <a:rPr lang="fr-CA" dirty="0"/>
              <a:t>Les trois plus populaires sont:</a:t>
            </a:r>
          </a:p>
          <a:p>
            <a:pPr lvl="1"/>
            <a:r>
              <a:rPr lang="fr-CA" b="1" dirty="0">
                <a:solidFill>
                  <a:srgbClr val="C00000"/>
                </a:solidFill>
              </a:rPr>
              <a:t>Guard Clauses</a:t>
            </a:r>
          </a:p>
          <a:p>
            <a:pPr lvl="2"/>
            <a:r>
              <a:rPr lang="fr-CA" dirty="0"/>
              <a:t>Le plus populaire. Simpliste. À jour.</a:t>
            </a:r>
          </a:p>
          <a:p>
            <a:pPr lvl="1"/>
            <a:r>
              <a:rPr lang="fr-CA" b="1" dirty="0">
                <a:solidFill>
                  <a:srgbClr val="C00000"/>
                </a:solidFill>
              </a:rPr>
              <a:t>Dawn Guard</a:t>
            </a:r>
          </a:p>
          <a:p>
            <a:pPr lvl="2"/>
            <a:r>
              <a:rPr lang="fr-CA" dirty="0"/>
              <a:t>Puissant et moderne. Un peu complexe. Dernière mise à jour 2020.</a:t>
            </a:r>
          </a:p>
          <a:p>
            <a:pPr lvl="1"/>
            <a:r>
              <a:rPr lang="fr-CA" b="1" dirty="0" err="1">
                <a:solidFill>
                  <a:srgbClr val="C00000"/>
                </a:solidFill>
              </a:rPr>
              <a:t>Ensure</a:t>
            </a:r>
            <a:r>
              <a:rPr lang="fr-CA" b="1" dirty="0">
                <a:solidFill>
                  <a:srgbClr val="C00000"/>
                </a:solidFill>
              </a:rPr>
              <a:t> That</a:t>
            </a:r>
          </a:p>
          <a:p>
            <a:pPr lvl="2"/>
            <a:r>
              <a:rPr lang="fr-CA" dirty="0"/>
              <a:t>Vénérable. Complet. À jour. </a:t>
            </a:r>
          </a:p>
          <a:p>
            <a:endParaRPr lang="fr-CA" dirty="0"/>
          </a:p>
          <a:p>
            <a:r>
              <a:rPr lang="fr-CA" dirty="0"/>
              <a:t>Nous verrons l’un d’entre eux dans un prochain document.</a:t>
            </a:r>
          </a:p>
        </p:txBody>
      </p:sp>
    </p:spTree>
    <p:extLst>
      <p:ext uri="{BB962C8B-B14F-4D97-AF65-F5344CB8AC3E}">
        <p14:creationId xmlns:p14="http://schemas.microsoft.com/office/powerpoint/2010/main" val="394331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CA1ADA-36EC-474E-7E67-8538F736AA7A}"/>
              </a:ext>
            </a:extLst>
          </p:cNvPr>
          <p:cNvSpPr>
            <a:spLocks noGrp="1"/>
          </p:cNvSpPr>
          <p:nvPr>
            <p:ph type="title"/>
          </p:nvPr>
        </p:nvSpPr>
        <p:spPr/>
        <p:txBody>
          <a:bodyPr/>
          <a:lstStyle/>
          <a:p>
            <a:r>
              <a:rPr lang="fr-CA" dirty="0"/>
              <a:t>Résumé général (gardes)</a:t>
            </a:r>
          </a:p>
        </p:txBody>
      </p:sp>
      <p:sp>
        <p:nvSpPr>
          <p:cNvPr id="3" name="Espace réservé du numéro de diapositive 2">
            <a:extLst>
              <a:ext uri="{FF2B5EF4-FFF2-40B4-BE49-F238E27FC236}">
                <a16:creationId xmlns:a16="http://schemas.microsoft.com/office/drawing/2014/main" id="{EDACF203-4CD3-A4CD-638A-9CEE91017825}"/>
              </a:ext>
            </a:extLst>
          </p:cNvPr>
          <p:cNvSpPr>
            <a:spLocks noGrp="1"/>
          </p:cNvSpPr>
          <p:nvPr>
            <p:ph type="sldNum" sz="quarter" idx="12"/>
          </p:nvPr>
        </p:nvSpPr>
        <p:spPr/>
        <p:txBody>
          <a:bodyPr/>
          <a:lstStyle/>
          <a:p>
            <a:fld id="{CF4668DC-857F-487D-BFFA-8C0CA5037977}" type="slidenum">
              <a:rPr lang="fr-BE" smtClean="0"/>
              <a:t>14</a:t>
            </a:fld>
            <a:endParaRPr lang="fr-BE"/>
          </a:p>
        </p:txBody>
      </p:sp>
      <p:sp>
        <p:nvSpPr>
          <p:cNvPr id="4" name="Espace réservé du contenu 3">
            <a:extLst>
              <a:ext uri="{FF2B5EF4-FFF2-40B4-BE49-F238E27FC236}">
                <a16:creationId xmlns:a16="http://schemas.microsoft.com/office/drawing/2014/main" id="{CD615435-1A65-EFA5-2E33-DB0ADDE8248C}"/>
              </a:ext>
            </a:extLst>
          </p:cNvPr>
          <p:cNvSpPr>
            <a:spLocks noGrp="1"/>
          </p:cNvSpPr>
          <p:nvPr>
            <p:ph sz="quarter" idx="1"/>
          </p:nvPr>
        </p:nvSpPr>
        <p:spPr>
          <a:xfrm>
            <a:off x="623392" y="1268760"/>
            <a:ext cx="10959008" cy="4968552"/>
          </a:xfrm>
        </p:spPr>
        <p:txBody>
          <a:bodyPr>
            <a:normAutofit fontScale="92500"/>
          </a:bodyPr>
          <a:lstStyle/>
          <a:p>
            <a:r>
              <a:rPr lang="fr-CA" dirty="0"/>
              <a:t>Les </a:t>
            </a:r>
            <a:r>
              <a:rPr lang="fr-CA" b="1" dirty="0"/>
              <a:t>préconditions</a:t>
            </a:r>
            <a:r>
              <a:rPr lang="fr-CA" dirty="0"/>
              <a:t> sont les conditions qui doivent être remplies au début d’une fonction pour qu’elle puisse s’exécuter correctement.</a:t>
            </a:r>
          </a:p>
          <a:p>
            <a:r>
              <a:rPr lang="fr-CA" dirty="0"/>
              <a:t>Parmi ces préconditions, avoir des arguments valides est clairement un facteur prépondérant.</a:t>
            </a:r>
          </a:p>
          <a:p>
            <a:r>
              <a:rPr lang="fr-CA" dirty="0"/>
              <a:t>Mais voilà, vous ne contrôler pas ces arguments, alors il faut les valider, et cela se fait avec des conditions de garde, aussi appelées des instructions de garde, ou simplement des gardes.</a:t>
            </a:r>
          </a:p>
          <a:p>
            <a:r>
              <a:rPr lang="fr-CA" dirty="0"/>
              <a:t>Les programmeurs professionnels ne font pas que tester les arguments. Ils lèvent les exceptions appropriées, avec des messages d’erreurs informatifs.</a:t>
            </a:r>
          </a:p>
          <a:p>
            <a:pPr lvl="1"/>
            <a:r>
              <a:rPr lang="fr-CA" dirty="0"/>
              <a:t>Les exceptions sont hiérarchisées.</a:t>
            </a:r>
          </a:p>
          <a:p>
            <a:r>
              <a:rPr lang="fr-CA" dirty="0"/>
              <a:t>Mais cela est pénible et verbeux, si on doit le faire à la main à chaque fois.</a:t>
            </a:r>
          </a:p>
          <a:p>
            <a:r>
              <a:rPr lang="fr-CA" dirty="0"/>
              <a:t>On peut s’en remettre à certains </a:t>
            </a:r>
            <a:r>
              <a:rPr lang="fr-CA" b="1" dirty="0"/>
              <a:t>helpers</a:t>
            </a:r>
            <a:r>
              <a:rPr lang="fr-CA" dirty="0"/>
              <a:t> comme </a:t>
            </a:r>
            <a:r>
              <a:rPr lang="fr-CA" b="1" dirty="0" err="1"/>
              <a:t>ThrowIfNullOrWhiteSpace</a:t>
            </a:r>
            <a:r>
              <a:rPr lang="fr-CA" dirty="0"/>
              <a:t>.</a:t>
            </a:r>
          </a:p>
          <a:p>
            <a:r>
              <a:rPr lang="fr-CA"/>
              <a:t>Pour valider </a:t>
            </a:r>
            <a:r>
              <a:rPr lang="fr-CA" dirty="0"/>
              <a:t>un plus large éventail de conditions, il faut utiliser un package externe (</a:t>
            </a:r>
            <a:r>
              <a:rPr lang="fr-CA" b="1" dirty="0" err="1"/>
              <a:t>NuGet</a:t>
            </a:r>
            <a:r>
              <a:rPr lang="fr-CA" dirty="0"/>
              <a:t>).</a:t>
            </a:r>
          </a:p>
          <a:p>
            <a:endParaRPr lang="fr-CA" dirty="0"/>
          </a:p>
        </p:txBody>
      </p:sp>
    </p:spTree>
    <p:extLst>
      <p:ext uri="{BB962C8B-B14F-4D97-AF65-F5344CB8AC3E}">
        <p14:creationId xmlns:p14="http://schemas.microsoft.com/office/powerpoint/2010/main" val="140419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6">
            <a:extLst>
              <a:ext uri="{FF2B5EF4-FFF2-40B4-BE49-F238E27FC236}">
                <a16:creationId xmlns:a16="http://schemas.microsoft.com/office/drawing/2014/main" id="{A9DEC78A-FBE6-402E-8571-DB2C5E95E1E0}"/>
              </a:ext>
            </a:extLst>
          </p:cNvPr>
          <p:cNvSpPr>
            <a:spLocks noGrp="1"/>
          </p:cNvSpPr>
          <p:nvPr>
            <p:ph type="subTitle" idx="1"/>
            <p:custDataLst>
              <p:tags r:id="rId1"/>
            </p:custDataLst>
          </p:nvPr>
        </p:nvSpPr>
        <p:spPr/>
        <p:txBody>
          <a:bodyPr/>
          <a:lstStyle/>
          <a:p>
            <a:r>
              <a:rPr lang="fr-CA" dirty="0"/>
              <a:t>-</a:t>
            </a:r>
          </a:p>
        </p:txBody>
      </p:sp>
      <p:sp>
        <p:nvSpPr>
          <p:cNvPr id="2" name="Titre 1">
            <a:extLst>
              <a:ext uri="{FF2B5EF4-FFF2-40B4-BE49-F238E27FC236}">
                <a16:creationId xmlns:a16="http://schemas.microsoft.com/office/drawing/2014/main" id="{5B067CA4-BB9D-426E-8FFE-E20C38766D2B}"/>
              </a:ext>
            </a:extLst>
          </p:cNvPr>
          <p:cNvSpPr>
            <a:spLocks noGrp="1"/>
          </p:cNvSpPr>
          <p:nvPr>
            <p:ph type="ctrTitle"/>
            <p:custDataLst>
              <p:tags r:id="rId2"/>
            </p:custDataLst>
          </p:nvPr>
        </p:nvSpPr>
        <p:spPr/>
        <p:txBody>
          <a:bodyPr/>
          <a:lstStyle/>
          <a:p>
            <a:r>
              <a:rPr lang="fr-CA" dirty="0"/>
              <a:t>Fin</a:t>
            </a:r>
          </a:p>
        </p:txBody>
      </p:sp>
    </p:spTree>
    <p:extLst>
      <p:ext uri="{BB962C8B-B14F-4D97-AF65-F5344CB8AC3E}">
        <p14:creationId xmlns:p14="http://schemas.microsoft.com/office/powerpoint/2010/main" val="236288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272C5-BD12-FE2C-9CD1-FB4EA48FFECB}"/>
              </a:ext>
            </a:extLst>
          </p:cNvPr>
          <p:cNvSpPr>
            <a:spLocks noGrp="1"/>
          </p:cNvSpPr>
          <p:nvPr>
            <p:ph type="title"/>
          </p:nvPr>
        </p:nvSpPr>
        <p:spPr/>
        <p:txBody>
          <a:bodyPr/>
          <a:lstStyle/>
          <a:p>
            <a:r>
              <a:rPr lang="fr-CA" dirty="0"/>
              <a:t>1. Conditions de garde</a:t>
            </a:r>
          </a:p>
        </p:txBody>
      </p:sp>
      <p:sp>
        <p:nvSpPr>
          <p:cNvPr id="3" name="Espace réservé du numéro de diapositive 2">
            <a:extLst>
              <a:ext uri="{FF2B5EF4-FFF2-40B4-BE49-F238E27FC236}">
                <a16:creationId xmlns:a16="http://schemas.microsoft.com/office/drawing/2014/main" id="{EA651410-C568-BD56-2D39-4336443F9565}"/>
              </a:ext>
            </a:extLst>
          </p:cNvPr>
          <p:cNvSpPr>
            <a:spLocks noGrp="1"/>
          </p:cNvSpPr>
          <p:nvPr>
            <p:ph type="sldNum" sz="quarter" idx="12"/>
          </p:nvPr>
        </p:nvSpPr>
        <p:spPr/>
        <p:txBody>
          <a:bodyPr/>
          <a:lstStyle/>
          <a:p>
            <a:fld id="{CF4668DC-857F-487D-BFFA-8C0CA5037977}" type="slidenum">
              <a:rPr lang="fr-BE" smtClean="0"/>
              <a:t>2</a:t>
            </a:fld>
            <a:endParaRPr lang="fr-BE"/>
          </a:p>
        </p:txBody>
      </p:sp>
      <p:sp>
        <p:nvSpPr>
          <p:cNvPr id="4" name="Espace réservé du contenu 3">
            <a:extLst>
              <a:ext uri="{FF2B5EF4-FFF2-40B4-BE49-F238E27FC236}">
                <a16:creationId xmlns:a16="http://schemas.microsoft.com/office/drawing/2014/main" id="{97B63FEE-74A5-A2A3-4429-7A2DEFC351F3}"/>
              </a:ext>
            </a:extLst>
          </p:cNvPr>
          <p:cNvSpPr>
            <a:spLocks noGrp="1"/>
          </p:cNvSpPr>
          <p:nvPr>
            <p:ph sz="quarter" idx="1"/>
          </p:nvPr>
        </p:nvSpPr>
        <p:spPr>
          <a:xfrm>
            <a:off x="623392" y="1268760"/>
            <a:ext cx="4032448" cy="4248472"/>
          </a:xfrm>
        </p:spPr>
        <p:txBody>
          <a:bodyPr>
            <a:normAutofit lnSpcReduction="10000"/>
          </a:bodyPr>
          <a:lstStyle/>
          <a:p>
            <a:r>
              <a:rPr lang="fr-CA" dirty="0"/>
              <a:t>Les </a:t>
            </a:r>
            <a:r>
              <a:rPr lang="fr-CA" b="1" dirty="0"/>
              <a:t>conditions de garde</a:t>
            </a:r>
            <a:r>
              <a:rPr lang="fr-CA" dirty="0"/>
              <a:t> (</a:t>
            </a:r>
            <a:r>
              <a:rPr lang="fr-CA" i="1" dirty="0" err="1"/>
              <a:t>guard</a:t>
            </a:r>
            <a:r>
              <a:rPr lang="fr-CA" i="1" dirty="0"/>
              <a:t> conditions</a:t>
            </a:r>
            <a:r>
              <a:rPr lang="fr-CA" dirty="0"/>
              <a:t> ou </a:t>
            </a:r>
            <a:r>
              <a:rPr lang="fr-CA" i="1" dirty="0" err="1"/>
              <a:t>guard</a:t>
            </a:r>
            <a:r>
              <a:rPr lang="fr-CA" i="1" dirty="0"/>
              <a:t> clauses</a:t>
            </a:r>
            <a:r>
              <a:rPr lang="fr-CA" dirty="0"/>
              <a:t>) ou plus simplement les </a:t>
            </a:r>
            <a:r>
              <a:rPr lang="fr-CA" b="1" dirty="0">
                <a:hlinkClick r:id="rId2"/>
              </a:rPr>
              <a:t>gardes</a:t>
            </a:r>
            <a:r>
              <a:rPr lang="fr-CA" dirty="0"/>
              <a:t>, sont les conditions postées au début d’une fonction pour valider ses arguments ou vérifier que d’autres conditions spécifiques sont satisfaites avant que la fonction puisse s’exécuter.</a:t>
            </a:r>
          </a:p>
          <a:p>
            <a:endParaRPr lang="fr-CA" dirty="0"/>
          </a:p>
          <a:p>
            <a:endParaRPr lang="fr-CA" dirty="0"/>
          </a:p>
          <a:p>
            <a:endParaRPr lang="fr-CA" dirty="0"/>
          </a:p>
          <a:p>
            <a:pPr lvl="1"/>
            <a:endParaRPr lang="fr-CA" dirty="0"/>
          </a:p>
        </p:txBody>
      </p:sp>
      <p:pic>
        <p:nvPicPr>
          <p:cNvPr id="6" name="Image 5">
            <a:extLst>
              <a:ext uri="{FF2B5EF4-FFF2-40B4-BE49-F238E27FC236}">
                <a16:creationId xmlns:a16="http://schemas.microsoft.com/office/drawing/2014/main" id="{5F608F6B-FB7C-F097-A5F2-298E4E26718C}"/>
              </a:ext>
            </a:extLst>
          </p:cNvPr>
          <p:cNvPicPr>
            <a:picLocks noChangeAspect="1"/>
          </p:cNvPicPr>
          <p:nvPr/>
        </p:nvPicPr>
        <p:blipFill>
          <a:blip r:embed="rId3"/>
          <a:stretch>
            <a:fillRect/>
          </a:stretch>
        </p:blipFill>
        <p:spPr>
          <a:xfrm>
            <a:off x="5058468" y="1392907"/>
            <a:ext cx="6543675" cy="4124325"/>
          </a:xfrm>
          <a:prstGeom prst="rect">
            <a:avLst/>
          </a:prstGeom>
        </p:spPr>
      </p:pic>
      <p:sp>
        <p:nvSpPr>
          <p:cNvPr id="7" name="Parchemin : horizontal 6">
            <a:extLst>
              <a:ext uri="{FF2B5EF4-FFF2-40B4-BE49-F238E27FC236}">
                <a16:creationId xmlns:a16="http://schemas.microsoft.com/office/drawing/2014/main" id="{74EB3789-7396-1E66-007D-0847AD9E518E}"/>
              </a:ext>
            </a:extLst>
          </p:cNvPr>
          <p:cNvSpPr/>
          <p:nvPr/>
        </p:nvSpPr>
        <p:spPr>
          <a:xfrm>
            <a:off x="2135560" y="5805264"/>
            <a:ext cx="7704856" cy="72008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On les retrouve typiquement au début des constructeurs, mais pas que.</a:t>
            </a:r>
          </a:p>
        </p:txBody>
      </p:sp>
    </p:spTree>
    <p:extLst>
      <p:ext uri="{BB962C8B-B14F-4D97-AF65-F5344CB8AC3E}">
        <p14:creationId xmlns:p14="http://schemas.microsoft.com/office/powerpoint/2010/main" val="46807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E04725-4D1B-F966-02D5-7D8D3372CD86}"/>
              </a:ext>
            </a:extLst>
          </p:cNvPr>
          <p:cNvSpPr>
            <a:spLocks noGrp="1"/>
          </p:cNvSpPr>
          <p:nvPr>
            <p:ph type="title"/>
          </p:nvPr>
        </p:nvSpPr>
        <p:spPr/>
        <p:txBody>
          <a:bodyPr/>
          <a:lstStyle/>
          <a:p>
            <a:r>
              <a:rPr lang="fr-CA" dirty="0"/>
              <a:t>Préconditions et postconditions</a:t>
            </a:r>
          </a:p>
        </p:txBody>
      </p:sp>
      <p:sp>
        <p:nvSpPr>
          <p:cNvPr id="3" name="Espace réservé du numéro de diapositive 2">
            <a:extLst>
              <a:ext uri="{FF2B5EF4-FFF2-40B4-BE49-F238E27FC236}">
                <a16:creationId xmlns:a16="http://schemas.microsoft.com/office/drawing/2014/main" id="{8F51B2DF-67B1-19A5-83DE-F1AF9867D268}"/>
              </a:ext>
            </a:extLst>
          </p:cNvPr>
          <p:cNvSpPr>
            <a:spLocks noGrp="1"/>
          </p:cNvSpPr>
          <p:nvPr>
            <p:ph type="sldNum" sz="quarter" idx="12"/>
          </p:nvPr>
        </p:nvSpPr>
        <p:spPr/>
        <p:txBody>
          <a:bodyPr/>
          <a:lstStyle/>
          <a:p>
            <a:fld id="{CF4668DC-857F-487D-BFFA-8C0CA5037977}" type="slidenum">
              <a:rPr lang="fr-BE" smtClean="0"/>
              <a:t>3</a:t>
            </a:fld>
            <a:endParaRPr lang="fr-BE"/>
          </a:p>
        </p:txBody>
      </p:sp>
      <p:sp>
        <p:nvSpPr>
          <p:cNvPr id="4" name="Espace réservé du contenu 3">
            <a:extLst>
              <a:ext uri="{FF2B5EF4-FFF2-40B4-BE49-F238E27FC236}">
                <a16:creationId xmlns:a16="http://schemas.microsoft.com/office/drawing/2014/main" id="{48452074-85AE-04B1-6684-BAEC9A017072}"/>
              </a:ext>
            </a:extLst>
          </p:cNvPr>
          <p:cNvSpPr>
            <a:spLocks noGrp="1"/>
          </p:cNvSpPr>
          <p:nvPr>
            <p:ph sz="quarter" idx="1"/>
          </p:nvPr>
        </p:nvSpPr>
        <p:spPr/>
        <p:txBody>
          <a:bodyPr>
            <a:normAutofit lnSpcReduction="10000"/>
          </a:bodyPr>
          <a:lstStyle/>
          <a:p>
            <a:r>
              <a:rPr lang="fr-CA" dirty="0"/>
              <a:t>Les </a:t>
            </a:r>
            <a:r>
              <a:rPr lang="fr-CA" b="1" dirty="0"/>
              <a:t>préconditions</a:t>
            </a:r>
            <a:r>
              <a:rPr lang="fr-CA" dirty="0"/>
              <a:t> sont l’ensemble des conditions préalables à l’exécution d’une fonction.</a:t>
            </a:r>
          </a:p>
          <a:p>
            <a:endParaRPr lang="fr-CA" dirty="0"/>
          </a:p>
          <a:p>
            <a:r>
              <a:rPr lang="fr-CA" dirty="0"/>
              <a:t>Les gardes visent donc à valider les préconditions.</a:t>
            </a:r>
          </a:p>
          <a:p>
            <a:endParaRPr lang="fr-CA" dirty="0"/>
          </a:p>
          <a:p>
            <a:r>
              <a:rPr lang="fr-CA" dirty="0"/>
              <a:t>Les </a:t>
            </a:r>
            <a:r>
              <a:rPr lang="fr-CA" b="1" dirty="0"/>
              <a:t>postconditions</a:t>
            </a:r>
            <a:r>
              <a:rPr lang="fr-CA" dirty="0"/>
              <a:t> sont l’ensemble des conditions qui doivent être satisfaites lorsque la fonction se termine. En général, ce sont les tests unitaires qui se chargent de vérifier ces postconditions (pour s’assurer que la fonction est correctement codée). Mais parfois, les programmeurs vont insérer des instructions directement dans leur code (à la fin de la fonction) pour valider certaines postconditions. Nous n’en parlerons pas plus dans ce PPT.</a:t>
            </a:r>
          </a:p>
        </p:txBody>
      </p:sp>
    </p:spTree>
    <p:extLst>
      <p:ext uri="{BB962C8B-B14F-4D97-AF65-F5344CB8AC3E}">
        <p14:creationId xmlns:p14="http://schemas.microsoft.com/office/powerpoint/2010/main" val="286634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22A84F-C962-847A-BAC0-0CF3BF3F43B4}"/>
              </a:ext>
            </a:extLst>
          </p:cNvPr>
          <p:cNvSpPr>
            <a:spLocks noGrp="1"/>
          </p:cNvSpPr>
          <p:nvPr>
            <p:ph type="title"/>
          </p:nvPr>
        </p:nvSpPr>
        <p:spPr/>
        <p:txBody>
          <a:bodyPr/>
          <a:lstStyle/>
          <a:p>
            <a:r>
              <a:rPr lang="fr-CA" dirty="0"/>
              <a:t>2. Fournir un message d’erreur</a:t>
            </a:r>
          </a:p>
        </p:txBody>
      </p:sp>
      <p:sp>
        <p:nvSpPr>
          <p:cNvPr id="3" name="Espace réservé du numéro de diapositive 2">
            <a:extLst>
              <a:ext uri="{FF2B5EF4-FFF2-40B4-BE49-F238E27FC236}">
                <a16:creationId xmlns:a16="http://schemas.microsoft.com/office/drawing/2014/main" id="{B4C1DF0C-711C-FBFC-9215-70817A9EBF80}"/>
              </a:ext>
            </a:extLst>
          </p:cNvPr>
          <p:cNvSpPr>
            <a:spLocks noGrp="1"/>
          </p:cNvSpPr>
          <p:nvPr>
            <p:ph type="sldNum" sz="quarter" idx="12"/>
          </p:nvPr>
        </p:nvSpPr>
        <p:spPr/>
        <p:txBody>
          <a:bodyPr/>
          <a:lstStyle/>
          <a:p>
            <a:fld id="{CF4668DC-857F-487D-BFFA-8C0CA5037977}" type="slidenum">
              <a:rPr lang="fr-BE" smtClean="0"/>
              <a:t>4</a:t>
            </a:fld>
            <a:endParaRPr lang="fr-BE"/>
          </a:p>
        </p:txBody>
      </p:sp>
      <p:sp>
        <p:nvSpPr>
          <p:cNvPr id="4" name="Espace réservé du contenu 3">
            <a:extLst>
              <a:ext uri="{FF2B5EF4-FFF2-40B4-BE49-F238E27FC236}">
                <a16:creationId xmlns:a16="http://schemas.microsoft.com/office/drawing/2014/main" id="{216E33C9-0424-DDC3-928D-C2B7EB1EF9AC}"/>
              </a:ext>
            </a:extLst>
          </p:cNvPr>
          <p:cNvSpPr>
            <a:spLocks noGrp="1"/>
          </p:cNvSpPr>
          <p:nvPr>
            <p:ph sz="quarter" idx="1"/>
          </p:nvPr>
        </p:nvSpPr>
        <p:spPr>
          <a:xfrm>
            <a:off x="623392" y="1268760"/>
            <a:ext cx="10959008" cy="1440160"/>
          </a:xfrm>
        </p:spPr>
        <p:txBody>
          <a:bodyPr/>
          <a:lstStyle/>
          <a:p>
            <a:r>
              <a:rPr lang="fr-CA" dirty="0"/>
              <a:t>En fait, c’est correct de juste lever une exception dans un petit exercice </a:t>
            </a:r>
            <a:r>
              <a:rPr lang="fr-CA" dirty="0" err="1"/>
              <a:t>LinqPad</a:t>
            </a:r>
            <a:r>
              <a:rPr lang="fr-CA" dirty="0"/>
              <a:t>. Mais dans un vrai programme professionnel, cela serait insuffisant. Il faudrait aussi renseigner l’exception.</a:t>
            </a:r>
          </a:p>
        </p:txBody>
      </p:sp>
      <p:pic>
        <p:nvPicPr>
          <p:cNvPr id="6" name="Image 5">
            <a:extLst>
              <a:ext uri="{FF2B5EF4-FFF2-40B4-BE49-F238E27FC236}">
                <a16:creationId xmlns:a16="http://schemas.microsoft.com/office/drawing/2014/main" id="{DA8F6DCF-D55D-DF39-EB1E-A62E8933330E}"/>
              </a:ext>
            </a:extLst>
          </p:cNvPr>
          <p:cNvPicPr>
            <a:picLocks noChangeAspect="1"/>
          </p:cNvPicPr>
          <p:nvPr/>
        </p:nvPicPr>
        <p:blipFill>
          <a:blip r:embed="rId2"/>
          <a:stretch>
            <a:fillRect/>
          </a:stretch>
        </p:blipFill>
        <p:spPr>
          <a:xfrm>
            <a:off x="1271464" y="2852936"/>
            <a:ext cx="10645459" cy="3554048"/>
          </a:xfrm>
          <a:prstGeom prst="rect">
            <a:avLst/>
          </a:prstGeom>
          <a:ln>
            <a:solidFill>
              <a:schemeClr val="accent1"/>
            </a:solidFill>
          </a:ln>
        </p:spPr>
      </p:pic>
    </p:spTree>
    <p:extLst>
      <p:ext uri="{BB962C8B-B14F-4D97-AF65-F5344CB8AC3E}">
        <p14:creationId xmlns:p14="http://schemas.microsoft.com/office/powerpoint/2010/main" val="533541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8FC439-6E6A-E200-519C-A4A620E87630}"/>
              </a:ext>
            </a:extLst>
          </p:cNvPr>
          <p:cNvSpPr>
            <a:spLocks noGrp="1"/>
          </p:cNvSpPr>
          <p:nvPr>
            <p:ph type="title"/>
          </p:nvPr>
        </p:nvSpPr>
        <p:spPr/>
        <p:txBody>
          <a:bodyPr/>
          <a:lstStyle/>
          <a:p>
            <a:r>
              <a:rPr lang="fr-CA" dirty="0"/>
              <a:t>3. Fournir le nom du paramètre</a:t>
            </a:r>
          </a:p>
        </p:txBody>
      </p:sp>
      <p:sp>
        <p:nvSpPr>
          <p:cNvPr id="3" name="Espace réservé du numéro de diapositive 2">
            <a:extLst>
              <a:ext uri="{FF2B5EF4-FFF2-40B4-BE49-F238E27FC236}">
                <a16:creationId xmlns:a16="http://schemas.microsoft.com/office/drawing/2014/main" id="{51B15455-05EA-F5E8-68DD-09975CD51A78}"/>
              </a:ext>
            </a:extLst>
          </p:cNvPr>
          <p:cNvSpPr>
            <a:spLocks noGrp="1"/>
          </p:cNvSpPr>
          <p:nvPr>
            <p:ph type="sldNum" sz="quarter" idx="12"/>
          </p:nvPr>
        </p:nvSpPr>
        <p:spPr/>
        <p:txBody>
          <a:bodyPr/>
          <a:lstStyle/>
          <a:p>
            <a:fld id="{CF4668DC-857F-487D-BFFA-8C0CA5037977}" type="slidenum">
              <a:rPr lang="fr-BE" smtClean="0"/>
              <a:t>5</a:t>
            </a:fld>
            <a:endParaRPr lang="fr-BE"/>
          </a:p>
        </p:txBody>
      </p:sp>
      <p:sp>
        <p:nvSpPr>
          <p:cNvPr id="4" name="Espace réservé du contenu 3">
            <a:extLst>
              <a:ext uri="{FF2B5EF4-FFF2-40B4-BE49-F238E27FC236}">
                <a16:creationId xmlns:a16="http://schemas.microsoft.com/office/drawing/2014/main" id="{6E5A9DBE-E13E-5874-38F5-D86A6920602C}"/>
              </a:ext>
            </a:extLst>
          </p:cNvPr>
          <p:cNvSpPr>
            <a:spLocks noGrp="1"/>
          </p:cNvSpPr>
          <p:nvPr>
            <p:ph sz="quarter" idx="1"/>
          </p:nvPr>
        </p:nvSpPr>
        <p:spPr>
          <a:xfrm>
            <a:off x="623392" y="1268760"/>
            <a:ext cx="3024336" cy="4464496"/>
          </a:xfrm>
        </p:spPr>
        <p:txBody>
          <a:bodyPr/>
          <a:lstStyle/>
          <a:p>
            <a:r>
              <a:rPr lang="fr-CA" dirty="0"/>
              <a:t>On peut aller plus loin et fournir le nom du paramètre. </a:t>
            </a:r>
          </a:p>
          <a:p>
            <a:endParaRPr lang="fr-CA" dirty="0"/>
          </a:p>
          <a:p>
            <a:r>
              <a:rPr lang="fr-CA" dirty="0"/>
              <a:t>Encore une fois, dans un programme professionnel, ce serait de mise.</a:t>
            </a:r>
          </a:p>
        </p:txBody>
      </p:sp>
      <p:pic>
        <p:nvPicPr>
          <p:cNvPr id="10" name="Image 9">
            <a:extLst>
              <a:ext uri="{FF2B5EF4-FFF2-40B4-BE49-F238E27FC236}">
                <a16:creationId xmlns:a16="http://schemas.microsoft.com/office/drawing/2014/main" id="{0C734B8B-9B2D-26D9-F036-C2316674F4C2}"/>
              </a:ext>
            </a:extLst>
          </p:cNvPr>
          <p:cNvPicPr>
            <a:picLocks noChangeAspect="1"/>
          </p:cNvPicPr>
          <p:nvPr/>
        </p:nvPicPr>
        <p:blipFill>
          <a:blip r:embed="rId2"/>
          <a:stretch>
            <a:fillRect/>
          </a:stretch>
        </p:blipFill>
        <p:spPr>
          <a:xfrm>
            <a:off x="3589375" y="1309687"/>
            <a:ext cx="8174025" cy="4639593"/>
          </a:xfrm>
          <a:prstGeom prst="rect">
            <a:avLst/>
          </a:prstGeom>
        </p:spPr>
      </p:pic>
    </p:spTree>
    <p:extLst>
      <p:ext uri="{BB962C8B-B14F-4D97-AF65-F5344CB8AC3E}">
        <p14:creationId xmlns:p14="http://schemas.microsoft.com/office/powerpoint/2010/main" val="3586404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9F9FB7-D209-DECA-8494-B69AA5ECD41B}"/>
              </a:ext>
            </a:extLst>
          </p:cNvPr>
          <p:cNvSpPr>
            <a:spLocks noGrp="1"/>
          </p:cNvSpPr>
          <p:nvPr>
            <p:ph type="title"/>
          </p:nvPr>
        </p:nvSpPr>
        <p:spPr/>
        <p:txBody>
          <a:bodyPr/>
          <a:lstStyle/>
          <a:p>
            <a:r>
              <a:rPr lang="fr-CA" dirty="0"/>
              <a:t>Hiérarchie des exceptions</a:t>
            </a:r>
          </a:p>
        </p:txBody>
      </p:sp>
      <p:sp>
        <p:nvSpPr>
          <p:cNvPr id="3" name="Espace réservé du numéro de diapositive 2">
            <a:extLst>
              <a:ext uri="{FF2B5EF4-FFF2-40B4-BE49-F238E27FC236}">
                <a16:creationId xmlns:a16="http://schemas.microsoft.com/office/drawing/2014/main" id="{68C4ED11-3B5A-642E-A68E-C3722484969D}"/>
              </a:ext>
            </a:extLst>
          </p:cNvPr>
          <p:cNvSpPr>
            <a:spLocks noGrp="1"/>
          </p:cNvSpPr>
          <p:nvPr>
            <p:ph type="sldNum" sz="quarter" idx="12"/>
          </p:nvPr>
        </p:nvSpPr>
        <p:spPr/>
        <p:txBody>
          <a:bodyPr/>
          <a:lstStyle/>
          <a:p>
            <a:fld id="{CF4668DC-857F-487D-BFFA-8C0CA5037977}" type="slidenum">
              <a:rPr lang="fr-BE" smtClean="0"/>
              <a:t>6</a:t>
            </a:fld>
            <a:endParaRPr lang="fr-BE"/>
          </a:p>
        </p:txBody>
      </p:sp>
      <p:sp>
        <p:nvSpPr>
          <p:cNvPr id="4" name="Espace réservé du contenu 3">
            <a:extLst>
              <a:ext uri="{FF2B5EF4-FFF2-40B4-BE49-F238E27FC236}">
                <a16:creationId xmlns:a16="http://schemas.microsoft.com/office/drawing/2014/main" id="{ABAD968C-1396-FB53-E8B0-453A140EE610}"/>
              </a:ext>
            </a:extLst>
          </p:cNvPr>
          <p:cNvSpPr>
            <a:spLocks noGrp="1"/>
          </p:cNvSpPr>
          <p:nvPr>
            <p:ph sz="quarter" idx="1"/>
          </p:nvPr>
        </p:nvSpPr>
        <p:spPr>
          <a:xfrm>
            <a:off x="623392" y="1268760"/>
            <a:ext cx="4824536" cy="4751040"/>
          </a:xfrm>
        </p:spPr>
        <p:txBody>
          <a:bodyPr>
            <a:normAutofit fontScale="92500" lnSpcReduction="10000"/>
          </a:bodyPr>
          <a:lstStyle/>
          <a:p>
            <a:r>
              <a:rPr lang="fr-CA" dirty="0"/>
              <a:t>Les exceptions sont hiérarchisées.</a:t>
            </a:r>
          </a:p>
          <a:p>
            <a:endParaRPr lang="fr-CA" b="1" dirty="0"/>
          </a:p>
          <a:p>
            <a:r>
              <a:rPr lang="fr-CA" b="1" dirty="0" err="1"/>
              <a:t>ArgumentException</a:t>
            </a:r>
            <a:r>
              <a:rPr lang="fr-CA" dirty="0"/>
              <a:t> est une exception générale pour tout type d’erreur concernant les arguments, mais en général, il faut choisir l’exception la plus ciblée pour le problème rencontré. </a:t>
            </a:r>
          </a:p>
          <a:p>
            <a:endParaRPr lang="fr-CA" dirty="0"/>
          </a:p>
          <a:p>
            <a:r>
              <a:rPr lang="fr-CA" dirty="0"/>
              <a:t>Par exemple, si le problème concerne un argument null, alors il faudrait plutôt lever </a:t>
            </a:r>
            <a:r>
              <a:rPr lang="fr-CA" b="1" dirty="0" err="1"/>
              <a:t>ArgumentNullException</a:t>
            </a:r>
            <a:r>
              <a:rPr lang="fr-CA" dirty="0"/>
              <a:t>.</a:t>
            </a:r>
          </a:p>
          <a:p>
            <a:pPr marL="0" indent="0">
              <a:buNone/>
            </a:pPr>
            <a:endParaRPr lang="fr-CA" dirty="0"/>
          </a:p>
          <a:p>
            <a:pPr marL="0" indent="0">
              <a:buNone/>
            </a:pPr>
            <a:endParaRPr lang="fr-CA" dirty="0"/>
          </a:p>
        </p:txBody>
      </p:sp>
      <p:pic>
        <p:nvPicPr>
          <p:cNvPr id="2050" name="Picture 2" descr="PlantUML diagram">
            <a:hlinkClick r:id="rId2"/>
            <a:extLst>
              <a:ext uri="{FF2B5EF4-FFF2-40B4-BE49-F238E27FC236}">
                <a16:creationId xmlns:a16="http://schemas.microsoft.com/office/drawing/2014/main" id="{4A5246E5-1006-2582-B245-E7FEB5364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928" y="1988840"/>
            <a:ext cx="5976664" cy="371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72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A65388-2FE6-BF0B-CE24-E986AF1CA078}"/>
              </a:ext>
            </a:extLst>
          </p:cNvPr>
          <p:cNvSpPr>
            <a:spLocks noGrp="1"/>
          </p:cNvSpPr>
          <p:nvPr>
            <p:ph type="title"/>
          </p:nvPr>
        </p:nvSpPr>
        <p:spPr/>
        <p:txBody>
          <a:bodyPr/>
          <a:lstStyle/>
          <a:p>
            <a:r>
              <a:rPr lang="fr-CA" dirty="0"/>
              <a:t>4. Lever la bonne exception (être plus ciblé)</a:t>
            </a:r>
          </a:p>
        </p:txBody>
      </p:sp>
      <p:sp>
        <p:nvSpPr>
          <p:cNvPr id="3" name="Espace réservé du numéro de diapositive 2">
            <a:extLst>
              <a:ext uri="{FF2B5EF4-FFF2-40B4-BE49-F238E27FC236}">
                <a16:creationId xmlns:a16="http://schemas.microsoft.com/office/drawing/2014/main" id="{16905E01-28BA-C514-4482-D17A22D7D166}"/>
              </a:ext>
            </a:extLst>
          </p:cNvPr>
          <p:cNvSpPr>
            <a:spLocks noGrp="1"/>
          </p:cNvSpPr>
          <p:nvPr>
            <p:ph type="sldNum" sz="quarter" idx="12"/>
          </p:nvPr>
        </p:nvSpPr>
        <p:spPr/>
        <p:txBody>
          <a:bodyPr/>
          <a:lstStyle/>
          <a:p>
            <a:fld id="{CF4668DC-857F-487D-BFFA-8C0CA5037977}" type="slidenum">
              <a:rPr lang="fr-BE" smtClean="0"/>
              <a:t>7</a:t>
            </a:fld>
            <a:endParaRPr lang="fr-BE"/>
          </a:p>
        </p:txBody>
      </p:sp>
      <p:sp>
        <p:nvSpPr>
          <p:cNvPr id="4" name="Espace réservé du contenu 3">
            <a:extLst>
              <a:ext uri="{FF2B5EF4-FFF2-40B4-BE49-F238E27FC236}">
                <a16:creationId xmlns:a16="http://schemas.microsoft.com/office/drawing/2014/main" id="{B290A91D-F36F-8E34-9447-C9E82CAE65B4}"/>
              </a:ext>
            </a:extLst>
          </p:cNvPr>
          <p:cNvSpPr>
            <a:spLocks noGrp="1"/>
          </p:cNvSpPr>
          <p:nvPr>
            <p:ph sz="quarter" idx="1"/>
          </p:nvPr>
        </p:nvSpPr>
        <p:spPr>
          <a:xfrm>
            <a:off x="623392" y="1268760"/>
            <a:ext cx="3168352" cy="4751040"/>
          </a:xfrm>
        </p:spPr>
        <p:txBody>
          <a:bodyPr/>
          <a:lstStyle/>
          <a:p>
            <a:r>
              <a:rPr lang="fr-CA" dirty="0"/>
              <a:t>Pour être dans les règles de l’art, il faudrait d’abord valider que l’argument est non null, sinon lever l’exception ciblée, puis valider que le nom n’est pas blanc, sinon lever une exception plus générale.</a:t>
            </a:r>
          </a:p>
        </p:txBody>
      </p:sp>
      <p:pic>
        <p:nvPicPr>
          <p:cNvPr id="6" name="Image 5">
            <a:extLst>
              <a:ext uri="{FF2B5EF4-FFF2-40B4-BE49-F238E27FC236}">
                <a16:creationId xmlns:a16="http://schemas.microsoft.com/office/drawing/2014/main" id="{F3B0B9FB-EE28-855A-F1AD-40F51B64C8C7}"/>
              </a:ext>
            </a:extLst>
          </p:cNvPr>
          <p:cNvPicPr>
            <a:picLocks noChangeAspect="1"/>
          </p:cNvPicPr>
          <p:nvPr/>
        </p:nvPicPr>
        <p:blipFill>
          <a:blip r:embed="rId2"/>
          <a:stretch>
            <a:fillRect/>
          </a:stretch>
        </p:blipFill>
        <p:spPr>
          <a:xfrm>
            <a:off x="4114800" y="1353573"/>
            <a:ext cx="7467600" cy="4676775"/>
          </a:xfrm>
          <a:prstGeom prst="rect">
            <a:avLst/>
          </a:prstGeom>
        </p:spPr>
      </p:pic>
    </p:spTree>
    <p:extLst>
      <p:ext uri="{BB962C8B-B14F-4D97-AF65-F5344CB8AC3E}">
        <p14:creationId xmlns:p14="http://schemas.microsoft.com/office/powerpoint/2010/main" val="3243260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6E3A32-98FA-1B00-BA7F-531058372854}"/>
              </a:ext>
            </a:extLst>
          </p:cNvPr>
          <p:cNvSpPr>
            <a:spLocks noGrp="1"/>
          </p:cNvSpPr>
          <p:nvPr>
            <p:ph type="title"/>
          </p:nvPr>
        </p:nvSpPr>
        <p:spPr/>
        <p:txBody>
          <a:bodyPr/>
          <a:lstStyle/>
          <a:p>
            <a:r>
              <a:rPr lang="fr-CA" dirty="0"/>
              <a:t>Questions</a:t>
            </a:r>
          </a:p>
        </p:txBody>
      </p:sp>
      <p:sp>
        <p:nvSpPr>
          <p:cNvPr id="3" name="Espace réservé du numéro de diapositive 2">
            <a:extLst>
              <a:ext uri="{FF2B5EF4-FFF2-40B4-BE49-F238E27FC236}">
                <a16:creationId xmlns:a16="http://schemas.microsoft.com/office/drawing/2014/main" id="{460F4330-C176-5E90-30E9-CB767E18AFAE}"/>
              </a:ext>
            </a:extLst>
          </p:cNvPr>
          <p:cNvSpPr>
            <a:spLocks noGrp="1"/>
          </p:cNvSpPr>
          <p:nvPr>
            <p:ph type="sldNum" sz="quarter" idx="12"/>
          </p:nvPr>
        </p:nvSpPr>
        <p:spPr/>
        <p:txBody>
          <a:bodyPr/>
          <a:lstStyle/>
          <a:p>
            <a:fld id="{CF4668DC-857F-487D-BFFA-8C0CA5037977}" type="slidenum">
              <a:rPr lang="fr-BE" smtClean="0"/>
              <a:t>8</a:t>
            </a:fld>
            <a:endParaRPr lang="fr-BE"/>
          </a:p>
        </p:txBody>
      </p:sp>
      <p:sp>
        <p:nvSpPr>
          <p:cNvPr id="4" name="Espace réservé du contenu 3">
            <a:extLst>
              <a:ext uri="{FF2B5EF4-FFF2-40B4-BE49-F238E27FC236}">
                <a16:creationId xmlns:a16="http://schemas.microsoft.com/office/drawing/2014/main" id="{70965CAE-DBD3-D7DE-1385-1049A4300CCC}"/>
              </a:ext>
            </a:extLst>
          </p:cNvPr>
          <p:cNvSpPr>
            <a:spLocks noGrp="1"/>
          </p:cNvSpPr>
          <p:nvPr>
            <p:ph sz="quarter" idx="1"/>
          </p:nvPr>
        </p:nvSpPr>
        <p:spPr>
          <a:xfrm>
            <a:off x="623392" y="1268760"/>
            <a:ext cx="10959008" cy="5040560"/>
          </a:xfrm>
        </p:spPr>
        <p:txBody>
          <a:bodyPr>
            <a:normAutofit/>
          </a:bodyPr>
          <a:lstStyle/>
          <a:p>
            <a:r>
              <a:rPr lang="fr-CA" b="1" dirty="0"/>
              <a:t>Faut-il vraiment vérifier l’argument null? Est-ce que la vérification des null de C# n’est pas là pour ça? Elle va donner un avertissement non?</a:t>
            </a:r>
          </a:p>
          <a:p>
            <a:pPr lvl="1"/>
            <a:r>
              <a:rPr lang="fr-CA" dirty="0"/>
              <a:t>Malheureusement, le </a:t>
            </a:r>
            <a:r>
              <a:rPr lang="fr-CA" dirty="0">
                <a:hlinkClick r:id="rId2"/>
              </a:rPr>
              <a:t>consensus actuel</a:t>
            </a:r>
            <a:r>
              <a:rPr lang="fr-CA" dirty="0"/>
              <a:t> semble être à l’effet que même si votre projet utilise la vérification des nulls, un autre projet pourrait ne pas l’utiliser et importer votre projet. Il pourrait alors vous envoyer un null en pleine face parce qu’il ne recevra pas d’avertissement de son côté. Donc vous devez quand même vous en protéger. </a:t>
            </a:r>
          </a:p>
          <a:p>
            <a:pPr lvl="1"/>
            <a:endParaRPr lang="fr-CA" dirty="0"/>
          </a:p>
          <a:p>
            <a:r>
              <a:rPr lang="fr-CA" b="1" dirty="0"/>
              <a:t>Faut-il vraiment être aussi pointilleux avec les conditions de garde? Les noms des paramètres? Les types d’exceptions?</a:t>
            </a:r>
          </a:p>
          <a:p>
            <a:pPr lvl="1"/>
            <a:r>
              <a:rPr lang="fr-CA" dirty="0"/>
              <a:t>Oui. </a:t>
            </a:r>
          </a:p>
          <a:p>
            <a:pPr lvl="1"/>
            <a:r>
              <a:rPr lang="fr-CA" dirty="0"/>
              <a:t>Et la vie du programmeur devient infernale… </a:t>
            </a:r>
          </a:p>
          <a:p>
            <a:pPr lvl="1"/>
            <a:r>
              <a:rPr lang="fr-CA" dirty="0"/>
              <a:t>Mais il existe des moyens pour vous aider à faire face à cette calamité!</a:t>
            </a:r>
          </a:p>
        </p:txBody>
      </p:sp>
    </p:spTree>
    <p:extLst>
      <p:ext uri="{BB962C8B-B14F-4D97-AF65-F5344CB8AC3E}">
        <p14:creationId xmlns:p14="http://schemas.microsoft.com/office/powerpoint/2010/main" val="256111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25F46F-D012-5F0F-3F6F-85D52BD526D9}"/>
              </a:ext>
            </a:extLst>
          </p:cNvPr>
          <p:cNvSpPr>
            <a:spLocks noGrp="1"/>
          </p:cNvSpPr>
          <p:nvPr>
            <p:ph type="title"/>
          </p:nvPr>
        </p:nvSpPr>
        <p:spPr/>
        <p:txBody>
          <a:bodyPr>
            <a:normAutofit/>
          </a:bodyPr>
          <a:lstStyle/>
          <a:p>
            <a:r>
              <a:rPr lang="fr-CA" dirty="0"/>
              <a:t>5. Utiliser les « </a:t>
            </a:r>
            <a:r>
              <a:rPr lang="fr-CA" i="1" dirty="0"/>
              <a:t>helpers</a:t>
            </a:r>
            <a:r>
              <a:rPr lang="fr-CA" dirty="0"/>
              <a:t> » fournis par les exceptions</a:t>
            </a:r>
          </a:p>
        </p:txBody>
      </p:sp>
      <p:sp>
        <p:nvSpPr>
          <p:cNvPr id="3" name="Espace réservé du numéro de diapositive 2">
            <a:extLst>
              <a:ext uri="{FF2B5EF4-FFF2-40B4-BE49-F238E27FC236}">
                <a16:creationId xmlns:a16="http://schemas.microsoft.com/office/drawing/2014/main" id="{92D532B6-F7AC-BDD9-5B26-C605D6D64E5F}"/>
              </a:ext>
            </a:extLst>
          </p:cNvPr>
          <p:cNvSpPr>
            <a:spLocks noGrp="1"/>
          </p:cNvSpPr>
          <p:nvPr>
            <p:ph type="sldNum" sz="quarter" idx="12"/>
          </p:nvPr>
        </p:nvSpPr>
        <p:spPr/>
        <p:txBody>
          <a:bodyPr/>
          <a:lstStyle/>
          <a:p>
            <a:fld id="{CF4668DC-857F-487D-BFFA-8C0CA5037977}" type="slidenum">
              <a:rPr lang="fr-BE" smtClean="0"/>
              <a:t>9</a:t>
            </a:fld>
            <a:endParaRPr lang="fr-BE"/>
          </a:p>
        </p:txBody>
      </p:sp>
      <p:sp>
        <p:nvSpPr>
          <p:cNvPr id="4" name="Espace réservé du contenu 3">
            <a:extLst>
              <a:ext uri="{FF2B5EF4-FFF2-40B4-BE49-F238E27FC236}">
                <a16:creationId xmlns:a16="http://schemas.microsoft.com/office/drawing/2014/main" id="{8BD26676-BCCF-472B-D254-6EA4B20930B3}"/>
              </a:ext>
            </a:extLst>
          </p:cNvPr>
          <p:cNvSpPr>
            <a:spLocks noGrp="1"/>
          </p:cNvSpPr>
          <p:nvPr>
            <p:ph sz="quarter" idx="1"/>
          </p:nvPr>
        </p:nvSpPr>
        <p:spPr>
          <a:xfrm>
            <a:off x="623392" y="1268760"/>
            <a:ext cx="10959008" cy="1728192"/>
          </a:xfrm>
        </p:spPr>
        <p:txBody>
          <a:bodyPr/>
          <a:lstStyle/>
          <a:p>
            <a:r>
              <a:rPr lang="fr-CA" dirty="0"/>
              <a:t>Certaines exceptions fournissent des méthodes statiques qui sont justement là pour vous simplifier la vie, pour vous aider avec les conditions de garde.</a:t>
            </a:r>
          </a:p>
          <a:p>
            <a:r>
              <a:rPr lang="fr-CA" dirty="0"/>
              <a:t>C’est le cas notamment de </a:t>
            </a:r>
            <a:r>
              <a:rPr lang="fr-CA" b="1" dirty="0" err="1"/>
              <a:t>ArgumentException</a:t>
            </a:r>
            <a:r>
              <a:rPr lang="fr-CA" dirty="0"/>
              <a:t>.</a:t>
            </a:r>
          </a:p>
        </p:txBody>
      </p:sp>
      <p:pic>
        <p:nvPicPr>
          <p:cNvPr id="6" name="Image 5">
            <a:extLst>
              <a:ext uri="{FF2B5EF4-FFF2-40B4-BE49-F238E27FC236}">
                <a16:creationId xmlns:a16="http://schemas.microsoft.com/office/drawing/2014/main" id="{95DA5DD5-4C69-A638-1A66-069AE76CA75A}"/>
              </a:ext>
            </a:extLst>
          </p:cNvPr>
          <p:cNvPicPr>
            <a:picLocks noChangeAspect="1"/>
          </p:cNvPicPr>
          <p:nvPr/>
        </p:nvPicPr>
        <p:blipFill>
          <a:blip r:embed="rId2"/>
          <a:stretch>
            <a:fillRect/>
          </a:stretch>
        </p:blipFill>
        <p:spPr>
          <a:xfrm>
            <a:off x="1343472" y="2683717"/>
            <a:ext cx="10488488" cy="3553595"/>
          </a:xfrm>
          <a:prstGeom prst="rect">
            <a:avLst/>
          </a:prstGeom>
          <a:ln w="9525">
            <a:solidFill>
              <a:srgbClr val="002060"/>
            </a:solidFill>
          </a:ln>
        </p:spPr>
      </p:pic>
    </p:spTree>
    <p:extLst>
      <p:ext uri="{BB962C8B-B14F-4D97-AF65-F5344CB8AC3E}">
        <p14:creationId xmlns:p14="http://schemas.microsoft.com/office/powerpoint/2010/main" val="8766022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 FG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Thème FG1" id="{DE663AEA-8F10-415D-864D-CBAD16410287}" vid="{570C2127-7FB8-43B2-A9B3-C19B268386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e680f6e-00b8-45d0-9637-a3a9a1092a0f">
      <Terms xmlns="http://schemas.microsoft.com/office/infopath/2007/PartnerControls"/>
    </lcf76f155ced4ddcb4097134ff3c332f>
    <TaxCatchAll xmlns="d5fc17b7-5162-4436-8561-9e120948f30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B0AB0A34E5B14C847813A7C331BE6B" ma:contentTypeVersion="18" ma:contentTypeDescription="Crée un document." ma:contentTypeScope="" ma:versionID="6e329f5720d838046c697143c9aa70fc">
  <xsd:schema xmlns:xsd="http://www.w3.org/2001/XMLSchema" xmlns:xs="http://www.w3.org/2001/XMLSchema" xmlns:p="http://schemas.microsoft.com/office/2006/metadata/properties" xmlns:ns2="8e680f6e-00b8-45d0-9637-a3a9a1092a0f" xmlns:ns3="034a77ba-45dd-4c86-b4ae-c222efb3c743" xmlns:ns4="d5fc17b7-5162-4436-8561-9e120948f30a" targetNamespace="http://schemas.microsoft.com/office/2006/metadata/properties" ma:root="true" ma:fieldsID="642e4a9ed61bf97db3e6a7f2ab1ea1aa" ns2:_="" ns3:_="" ns4:_="">
    <xsd:import namespace="8e680f6e-00b8-45d0-9637-a3a9a1092a0f"/>
    <xsd:import namespace="034a77ba-45dd-4c86-b4ae-c222efb3c743"/>
    <xsd:import namespace="d5fc17b7-5162-4436-8561-9e120948f3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680f6e-00b8-45d0-9637-a3a9a1092a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b817dc5a-2375-456f-89a2-c82d409c6359"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4a77ba-45dd-4c86-b4ae-c222efb3c743"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fc17b7-5162-4436-8561-9e120948f30a"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4d50d24f-e3a9-405d-abfe-c9b8a03cc6e7}" ma:internalName="TaxCatchAll" ma:showField="CatchAllData" ma:web="034a77ba-45dd-4c86-b4ae-c222efb3c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7C5B33-BFCE-4A75-AC94-BEE3A074E73D}">
  <ds:schemaRefs>
    <ds:schemaRef ds:uri="http://schemas.microsoft.com/office/2006/metadata/properties"/>
    <ds:schemaRef ds:uri="http://schemas.microsoft.com/office/infopath/2007/PartnerControls"/>
    <ds:schemaRef ds:uri="8e680f6e-00b8-45d0-9637-a3a9a1092a0f"/>
    <ds:schemaRef ds:uri="d5fc17b7-5162-4436-8561-9e120948f30a"/>
  </ds:schemaRefs>
</ds:datastoreItem>
</file>

<file path=customXml/itemProps2.xml><?xml version="1.0" encoding="utf-8"?>
<ds:datastoreItem xmlns:ds="http://schemas.openxmlformats.org/officeDocument/2006/customXml" ds:itemID="{831A49F7-4D44-4A30-A4F8-CEA1CFAB35FD}">
  <ds:schemaRefs>
    <ds:schemaRef ds:uri="http://schemas.microsoft.com/sharepoint/v3/contenttype/forms"/>
  </ds:schemaRefs>
</ds:datastoreItem>
</file>

<file path=customXml/itemProps3.xml><?xml version="1.0" encoding="utf-8"?>
<ds:datastoreItem xmlns:ds="http://schemas.openxmlformats.org/officeDocument/2006/customXml" ds:itemID="{B0982A40-C991-48E9-B7FF-9776E0E0C0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680f6e-00b8-45d0-9637-a3a9a1092a0f"/>
    <ds:schemaRef ds:uri="034a77ba-45dd-4c86-b4ae-c222efb3c743"/>
    <ds:schemaRef ds:uri="d5fc17b7-5162-4436-8561-9e120948f3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Thème FG1</Template>
  <TotalTime>25847</TotalTime>
  <Words>851</Words>
  <Application>Microsoft Office PowerPoint</Application>
  <PresentationFormat>Grand écran</PresentationFormat>
  <Paragraphs>90</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Calibri</vt:lpstr>
      <vt:lpstr>Franklin Gothic Book</vt:lpstr>
      <vt:lpstr>Perpetua</vt:lpstr>
      <vt:lpstr>Wingdings</vt:lpstr>
      <vt:lpstr>Wingdings 2</vt:lpstr>
      <vt:lpstr>Thème FG1</vt:lpstr>
      <vt:lpstr>Gardes 1 (ou conditions de garde)</vt:lpstr>
      <vt:lpstr>1. Conditions de garde</vt:lpstr>
      <vt:lpstr>Préconditions et postconditions</vt:lpstr>
      <vt:lpstr>2. Fournir un message d’erreur</vt:lpstr>
      <vt:lpstr>3. Fournir le nom du paramètre</vt:lpstr>
      <vt:lpstr>Hiérarchie des exceptions</vt:lpstr>
      <vt:lpstr>4. Lever la bonne exception (être plus ciblé)</vt:lpstr>
      <vt:lpstr>Questions</vt:lpstr>
      <vt:lpstr>5. Utiliser les « helpers » fournis par les exceptions</vt:lpstr>
      <vt:lpstr>Un travail remarquable!</vt:lpstr>
      <vt:lpstr>6. Autres helpers NET7</vt:lpstr>
      <vt:lpstr>7. Autres helpers NET8</vt:lpstr>
      <vt:lpstr>Packages externes (NuGet)</vt:lpstr>
      <vt:lpstr>Résumé général (gardes)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Révision des types</dc:title>
  <dc:creator>Frédéric Guérin</dc:creator>
  <cp:lastModifiedBy>Helmi Garraoui</cp:lastModifiedBy>
  <cp:revision>441</cp:revision>
  <dcterms:created xsi:type="dcterms:W3CDTF">2018-01-19T02:20:37Z</dcterms:created>
  <dcterms:modified xsi:type="dcterms:W3CDTF">2024-02-19T16:51:18Z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0x010100DEB0AB0A34E5B14C847813A7C331BE6B</vt:lpwstr>
  </property>
</Properties>
</file>